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81" r:id="rId5"/>
    <p:sldId id="258" r:id="rId6"/>
    <p:sldId id="282" r:id="rId7"/>
    <p:sldId id="283" r:id="rId8"/>
    <p:sldId id="284" r:id="rId9"/>
    <p:sldId id="285" r:id="rId10"/>
    <p:sldId id="286" r:id="rId11"/>
    <p:sldId id="288" r:id="rId12"/>
    <p:sldId id="287" r:id="rId13"/>
    <p:sldId id="259" r:id="rId14"/>
    <p:sldId id="269" r:id="rId15"/>
    <p:sldId id="270" r:id="rId16"/>
    <p:sldId id="271" r:id="rId17"/>
    <p:sldId id="273" r:id="rId18"/>
    <p:sldId id="272" r:id="rId19"/>
    <p:sldId id="274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211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3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9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0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2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2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235F-B9AC-43F8-A270-46D410331804}" type="datetimeFigureOut">
              <a:rPr lang="en-US" smtClean="0"/>
              <a:pPr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136A-399A-406C-91EE-26ED5FB57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51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Low Cost, Portable Platform for Information Assurance and Security Education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32747"/>
              </p:ext>
            </p:extLst>
          </p:nvPr>
        </p:nvGraphicFramePr>
        <p:xfrm>
          <a:off x="533401" y="4191000"/>
          <a:ext cx="8153399" cy="225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4336"/>
                <a:gridCol w="4379063"/>
              </a:tblGrid>
              <a:tr h="198120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Dan C. Lo, Kai Qian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Department of Computer Science and Software Engineering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Kennesaw State University,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Marietta, GA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clo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kaiqn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}@spsu.edu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Helvetica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Wei Chen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Department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 Computer Science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Tennessee State University</a:t>
                      </a:r>
                      <a:endParaRPr lang="en-US" sz="4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Wchen@tnstate.edu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Helvetica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4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Reverse Tethering on Rooted Devices via a USB 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bU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019800" cy="450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PLab</a:t>
            </a:r>
            <a:r>
              <a:rPr lang="en-US" dirty="0" smtClean="0"/>
              <a:t> Configuration Using USB Tethering</a:t>
            </a:r>
            <a:endParaRPr lang="en-US" dirty="0"/>
          </a:p>
        </p:txBody>
      </p:sp>
      <p:pic>
        <p:nvPicPr>
          <p:cNvPr id="38914" name="Picture 2" descr="enable_tethe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87622"/>
            <a:ext cx="4876800" cy="484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Comparison Among Different </a:t>
            </a:r>
            <a:r>
              <a:rPr lang="en-US" dirty="0" err="1" smtClean="0"/>
              <a:t>PLab</a:t>
            </a:r>
            <a:r>
              <a:rPr lang="en-US" dirty="0" smtClean="0"/>
              <a:t> Configurations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001000" cy="4876800"/>
        </p:xfrm>
        <a:graphic>
          <a:graphicData uri="http://schemas.openxmlformats.org/drawingml/2006/table">
            <a:tbl>
              <a:tblPr/>
              <a:tblGrid>
                <a:gridCol w="2497527"/>
                <a:gridCol w="1800926"/>
                <a:gridCol w="1337076"/>
                <a:gridCol w="2365471"/>
              </a:tblGrid>
              <a:tr h="94580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PLab Configuration 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>
                          <a:latin typeface="Times New Roman"/>
                          <a:ea typeface="新細明體"/>
                        </a:rPr>
                        <a:t>Power Consumption</a:t>
                      </a:r>
                      <a:endParaRPr lang="en-US" sz="200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>
                          <a:latin typeface="Times New Roman"/>
                          <a:ea typeface="新細明體"/>
                        </a:rPr>
                        <a:t>Rooted Devices</a:t>
                      </a:r>
                      <a:endParaRPr lang="en-US" sz="200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>
                          <a:latin typeface="Times New Roman"/>
                          <a:ea typeface="新細明體"/>
                        </a:rPr>
                        <a:t>Needed Software</a:t>
                      </a:r>
                      <a:endParaRPr lang="en-US" sz="200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7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USB Reverse Tethering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Low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Yes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Reverse tethering tool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7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Virtual Router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Medium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No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Virtual router software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7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USB Tethering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Low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No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No if there is one in the device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7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WiFi Hostspot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High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新細明體"/>
                        </a:rPr>
                        <a:t>No</a:t>
                      </a:r>
                      <a:endParaRPr lang="en-US" sz="3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新細明體"/>
                        </a:rPr>
                        <a:t>No</a:t>
                      </a:r>
                      <a:endParaRPr lang="en-US" sz="3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Labware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host </a:t>
            </a:r>
            <a:r>
              <a:rPr lang="en-US" dirty="0" err="1" smtClean="0"/>
              <a:t>labware</a:t>
            </a:r>
            <a:r>
              <a:rPr lang="en-US" dirty="0" smtClean="0"/>
              <a:t> in a Google site: https://sites.google.com/site/iasoncs</a:t>
            </a:r>
          </a:p>
          <a:p>
            <a:r>
              <a:rPr lang="en-US" dirty="0" smtClean="0"/>
              <a:t>Each contains the following:</a:t>
            </a:r>
          </a:p>
          <a:p>
            <a:pPr>
              <a:buNone/>
            </a:pPr>
            <a:r>
              <a:rPr lang="en-US" dirty="0" smtClean="0"/>
              <a:t> 1 Overview</a:t>
            </a:r>
          </a:p>
          <a:p>
            <a:pPr>
              <a:buNone/>
            </a:pPr>
            <a:r>
              <a:rPr lang="en-US" dirty="0" smtClean="0"/>
              <a:t>    2 Learning Objectives</a:t>
            </a:r>
          </a:p>
          <a:p>
            <a:pPr>
              <a:buNone/>
            </a:pPr>
            <a:r>
              <a:rPr lang="en-US" dirty="0" smtClean="0"/>
              <a:t>    3 Ethics</a:t>
            </a:r>
          </a:p>
          <a:p>
            <a:pPr>
              <a:buNone/>
            </a:pPr>
            <a:r>
              <a:rPr lang="en-US" dirty="0" smtClean="0"/>
              <a:t>    4 Suggested Targeting Courses</a:t>
            </a:r>
          </a:p>
          <a:p>
            <a:pPr>
              <a:buNone/>
            </a:pPr>
            <a:r>
              <a:rPr lang="en-US" dirty="0" smtClean="0"/>
              <a:t>    5 Activities</a:t>
            </a:r>
          </a:p>
          <a:p>
            <a:pPr>
              <a:buNone/>
            </a:pPr>
            <a:r>
              <a:rPr lang="en-US" dirty="0" smtClean="0"/>
              <a:t>        5.1 Pre-Lab Activities</a:t>
            </a:r>
          </a:p>
          <a:p>
            <a:pPr>
              <a:buNone/>
            </a:pPr>
            <a:r>
              <a:rPr lang="en-US" dirty="0" smtClean="0"/>
              <a:t>        5.2 Lab Activities</a:t>
            </a:r>
          </a:p>
          <a:p>
            <a:pPr>
              <a:buNone/>
            </a:pPr>
            <a:r>
              <a:rPr lang="en-US" dirty="0" smtClean="0"/>
              <a:t>        5.3 Post-Lab Activities</a:t>
            </a:r>
          </a:p>
          <a:p>
            <a:pPr>
              <a:buNone/>
            </a:pPr>
            <a:r>
              <a:rPr lang="en-US" dirty="0" smtClean="0"/>
              <a:t>    6 Review questions and answers</a:t>
            </a:r>
          </a:p>
          <a:p>
            <a:pPr>
              <a:buNone/>
            </a:pPr>
            <a:r>
              <a:rPr lang="en-US" dirty="0" smtClean="0"/>
              <a:t>    7 Assignments</a:t>
            </a:r>
          </a:p>
          <a:p>
            <a:pPr>
              <a:buNone/>
            </a:pPr>
            <a:r>
              <a:rPr lang="en-US" dirty="0" smtClean="0"/>
              <a:t>    8 Projects</a:t>
            </a:r>
          </a:p>
          <a:p>
            <a:pPr>
              <a:buNone/>
            </a:pPr>
            <a:r>
              <a:rPr lang="en-US" dirty="0" smtClean="0"/>
              <a:t>    9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Learning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Database Security</a:t>
            </a:r>
          </a:p>
          <a:p>
            <a:r>
              <a:rPr lang="en-US" dirty="0" smtClean="0"/>
              <a:t>Defensive Programming</a:t>
            </a:r>
          </a:p>
          <a:p>
            <a:r>
              <a:rPr lang="en-US" dirty="0" smtClean="0"/>
              <a:t>Web Security</a:t>
            </a:r>
          </a:p>
          <a:p>
            <a:r>
              <a:rPr lang="en-US" dirty="0" smtClean="0"/>
              <a:t>Systems Fundamentals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Internet protocol (IP)</a:t>
            </a:r>
          </a:p>
          <a:p>
            <a:pPr lvl="0"/>
            <a:r>
              <a:rPr lang="en-US" dirty="0" smtClean="0"/>
              <a:t>IP Spoofing and countermeasures</a:t>
            </a:r>
          </a:p>
          <a:p>
            <a:pPr lvl="0"/>
            <a:r>
              <a:rPr lang="en-US" dirty="0" smtClean="0"/>
              <a:t>TCP 3-way handshaking protocol, TCP SYN flood attack, Man-in-the-middle attacks and countermeasures</a:t>
            </a:r>
          </a:p>
          <a:p>
            <a:pPr lvl="0"/>
            <a:r>
              <a:rPr lang="en-US" dirty="0" smtClean="0"/>
              <a:t>Sniffing and traffic redirection (routing) attack with their countermeasures</a:t>
            </a:r>
          </a:p>
          <a:p>
            <a:pPr lvl="0"/>
            <a:r>
              <a:rPr lang="en-US" dirty="0" smtClean="0"/>
              <a:t>Network intrusion detection and prevention</a:t>
            </a:r>
          </a:p>
          <a:p>
            <a:r>
              <a:rPr lang="en-US" dirty="0" smtClean="0"/>
              <a:t>Cryptography (secure/unsecure channels, attackers and their capabilities, encryption, decryption, keys, signatures, cipher types, public key infrastructure,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Security challenges for databases</a:t>
            </a:r>
          </a:p>
          <a:p>
            <a:pPr lvl="0"/>
            <a:r>
              <a:rPr lang="en-US" dirty="0" smtClean="0"/>
              <a:t>Access Control (authentication, verify who you are, and authorization, verify that you have access to something)</a:t>
            </a:r>
          </a:p>
          <a:p>
            <a:pPr lvl="0"/>
            <a:r>
              <a:rPr lang="en-US" dirty="0" smtClean="0"/>
              <a:t>Data protection with encryption</a:t>
            </a:r>
          </a:p>
          <a:p>
            <a:pPr lvl="0"/>
            <a:r>
              <a:rPr lang="en-US" dirty="0" smtClean="0"/>
              <a:t>SQL Injection</a:t>
            </a:r>
          </a:p>
          <a:p>
            <a:pPr lvl="0"/>
            <a:r>
              <a:rPr lang="en-US" dirty="0" smtClean="0"/>
              <a:t>Attack examples</a:t>
            </a:r>
          </a:p>
          <a:p>
            <a:r>
              <a:rPr lang="en-US" dirty="0" smtClean="0"/>
              <a:t>Preventing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Web App security</a:t>
            </a:r>
          </a:p>
          <a:p>
            <a:pPr lvl="0"/>
            <a:r>
              <a:rPr lang="en-US" dirty="0" smtClean="0"/>
              <a:t>Cross-site scripting  </a:t>
            </a:r>
          </a:p>
          <a:p>
            <a:pPr lvl="0"/>
            <a:r>
              <a:rPr lang="en-US" dirty="0" smtClean="0"/>
              <a:t>Custom Application Scripting</a:t>
            </a:r>
          </a:p>
          <a:p>
            <a:pPr lvl="0"/>
            <a:r>
              <a:rPr lang="en-US" dirty="0" smtClean="0"/>
              <a:t>HTTP/HTTPS</a:t>
            </a:r>
          </a:p>
          <a:p>
            <a:pPr lvl="0"/>
            <a:r>
              <a:rPr lang="en-US" dirty="0" smtClean="0"/>
              <a:t>Authentication</a:t>
            </a:r>
          </a:p>
          <a:p>
            <a:pPr lvl="0"/>
            <a:r>
              <a:rPr lang="en-US" dirty="0" smtClean="0"/>
              <a:t>Cookie Manipulation</a:t>
            </a:r>
          </a:p>
          <a:p>
            <a:pPr lvl="0"/>
            <a:r>
              <a:rPr lang="en-US" dirty="0" smtClean="0"/>
              <a:t>Frames busting</a:t>
            </a:r>
          </a:p>
          <a:p>
            <a:r>
              <a:rPr lang="en-US" dirty="0" smtClean="0"/>
              <a:t>Browser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Defensive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Secure input validation and output handling</a:t>
            </a:r>
          </a:p>
          <a:p>
            <a:pPr lvl="0"/>
            <a:r>
              <a:rPr lang="en-US" dirty="0"/>
              <a:t>B</a:t>
            </a:r>
            <a:r>
              <a:rPr lang="en-US" dirty="0" smtClean="0"/>
              <a:t>uffer overflow attack and prevention</a:t>
            </a:r>
          </a:p>
          <a:p>
            <a:pPr lvl="0"/>
            <a:r>
              <a:rPr lang="en-US" dirty="0" smtClean="0"/>
              <a:t>Access Control  and Confidential Information</a:t>
            </a:r>
          </a:p>
          <a:p>
            <a:pPr lvl="0"/>
            <a:r>
              <a:rPr lang="en-US" dirty="0" smtClean="0"/>
              <a:t>Injection and Inclusion</a:t>
            </a:r>
          </a:p>
          <a:p>
            <a:pPr lvl="0"/>
            <a:r>
              <a:rPr lang="en-US" dirty="0" smtClean="0"/>
              <a:t>Accessibility and Extensibility</a:t>
            </a:r>
          </a:p>
          <a:p>
            <a:pPr lvl="0"/>
            <a:r>
              <a:rPr lang="en-US" dirty="0" smtClean="0"/>
              <a:t>Mutability</a:t>
            </a:r>
          </a:p>
          <a:p>
            <a:r>
              <a:rPr lang="en-US" dirty="0" smtClean="0"/>
              <a:t>Serialization and </a:t>
            </a:r>
            <a:r>
              <a:rPr lang="en-US" dirty="0" err="1" smtClean="0"/>
              <a:t>Deserialization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Root of Trusts</a:t>
            </a:r>
          </a:p>
          <a:p>
            <a:pPr lvl="0"/>
            <a:r>
              <a:rPr lang="en-US" dirty="0" smtClean="0"/>
              <a:t>Secure Application Programming Interfaces</a:t>
            </a:r>
          </a:p>
          <a:p>
            <a:pPr lvl="0"/>
            <a:r>
              <a:rPr lang="en-US" dirty="0" smtClean="0"/>
              <a:t>Policy Enforcement Engine</a:t>
            </a:r>
          </a:p>
          <a:p>
            <a:pPr lvl="0"/>
            <a:r>
              <a:rPr lang="en-US" dirty="0" smtClean="0"/>
              <a:t>Memory protection hardware (DEP)</a:t>
            </a:r>
          </a:p>
          <a:p>
            <a:pPr lvl="0"/>
            <a:r>
              <a:rPr lang="en-US" dirty="0" smtClean="0"/>
              <a:t>Instruction set architecture: privileged instruction and dual mode operation</a:t>
            </a:r>
          </a:p>
          <a:p>
            <a:pPr lvl="0"/>
            <a:r>
              <a:rPr lang="en-US" dirty="0" smtClean="0"/>
              <a:t>Encryption/decryption hardware</a:t>
            </a:r>
          </a:p>
          <a:p>
            <a:r>
              <a:rPr lang="en-US" dirty="0" smtClean="0"/>
              <a:t>Assembly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growth in mobile devices</a:t>
            </a:r>
          </a:p>
          <a:p>
            <a:r>
              <a:rPr lang="en-US" dirty="0" smtClean="0"/>
              <a:t>Security raised to national concerns</a:t>
            </a:r>
          </a:p>
          <a:p>
            <a:r>
              <a:rPr lang="en-US" dirty="0" smtClean="0"/>
              <a:t>Lack of mobile application development workforce</a:t>
            </a:r>
          </a:p>
          <a:p>
            <a:r>
              <a:rPr lang="en-US" dirty="0" smtClean="0"/>
              <a:t>Hard to maintain a network lab</a:t>
            </a:r>
          </a:p>
          <a:p>
            <a:r>
              <a:rPr lang="en-US" dirty="0" smtClean="0"/>
              <a:t>Lack of educational materials, especially hands-on teaching modules</a:t>
            </a:r>
          </a:p>
          <a:p>
            <a:r>
              <a:rPr lang="en-US" dirty="0" smtClean="0"/>
              <a:t>High demands in online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material is based in part upon work supported by the National Science Foundation under Grant Numbers 1438858, </a:t>
            </a:r>
            <a:r>
              <a:rPr lang="en-US" u="sng" dirty="0" smtClean="0">
                <a:solidFill>
                  <a:srgbClr val="FF0000"/>
                </a:solidFill>
              </a:rPr>
              <a:t>1438924</a:t>
            </a:r>
            <a:r>
              <a:rPr lang="en-US" dirty="0" smtClean="0"/>
              <a:t>, </a:t>
            </a:r>
            <a:r>
              <a:rPr lang="en-US" dirty="0" smtClean="0"/>
              <a:t>1244697</a:t>
            </a:r>
            <a:r>
              <a:rPr lang="en-US" dirty="0" smtClean="0"/>
              <a:t>, and 1241651. Any opinions, findings, and conclusions or recommendations expressed in this material are those of the author(s) and do not necessarily reflect the views of the National Science Foundation.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Figures in Year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survey in University of Florida </a:t>
            </a:r>
            <a:r>
              <a:rPr lang="en-US" dirty="0" smtClean="0"/>
              <a:t>shows </a:t>
            </a:r>
            <a:r>
              <a:rPr lang="en-US" dirty="0" smtClean="0"/>
              <a:t>98% of students with mobile devices. (1/2014)</a:t>
            </a:r>
          </a:p>
          <a:p>
            <a:r>
              <a:rPr lang="en-US" dirty="0" smtClean="0"/>
              <a:t>Worldwide shipments of smart phones will reach 1.9 billion in 2015.</a:t>
            </a:r>
          </a:p>
          <a:p>
            <a:r>
              <a:rPr lang="en-US" dirty="0" smtClean="0"/>
              <a:t>Worldwide shipments of tables (300 million) will exceed PCs after 2014.</a:t>
            </a:r>
          </a:p>
          <a:p>
            <a:r>
              <a:rPr lang="en-US" dirty="0" smtClean="0"/>
              <a:t>Android 1.9 billion vs. IOS (iPhone OS) 682 million (2014).</a:t>
            </a:r>
          </a:p>
          <a:p>
            <a:r>
              <a:rPr lang="en-US" dirty="0" smtClean="0"/>
              <a:t>App downloads will reach 269 billion in 2017.</a:t>
            </a:r>
          </a:p>
          <a:p>
            <a:r>
              <a:rPr lang="en-US" dirty="0" smtClean="0"/>
              <a:t>Mobile APP development jobs are best through 2020.</a:t>
            </a:r>
          </a:p>
          <a:p>
            <a:r>
              <a:rPr lang="en-US" dirty="0" smtClean="0"/>
              <a:t>Mobile payment transactions to $1 trillion by 2015.</a:t>
            </a:r>
          </a:p>
          <a:p>
            <a:r>
              <a:rPr lang="en-US" dirty="0" smtClean="0"/>
              <a:t>SPSU ranked top 7 for the 2015 best colleges for online CS degrees (ComputerScienceOnline.org)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PLab</a:t>
            </a:r>
            <a:r>
              <a:rPr lang="en-US" dirty="0" smtClean="0"/>
              <a:t> Learning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763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Rationales in our Learning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young generations using their language and approach</a:t>
            </a:r>
          </a:p>
          <a:p>
            <a:r>
              <a:rPr lang="en-US" dirty="0" smtClean="0"/>
              <a:t>Hands-on learning materials engage students in subjects such as networking and security</a:t>
            </a:r>
          </a:p>
          <a:p>
            <a:r>
              <a:rPr lang="en-US" dirty="0" smtClean="0"/>
              <a:t>The best defense is attack.</a:t>
            </a:r>
          </a:p>
          <a:p>
            <a:r>
              <a:rPr lang="en-US" dirty="0" smtClean="0"/>
              <a:t>Curriculum with real world applications will better prepare students for the workforce.</a:t>
            </a:r>
          </a:p>
          <a:p>
            <a:r>
              <a:rPr lang="en-US" dirty="0" smtClean="0"/>
              <a:t>Portable isolated networking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Isolated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that does not connect to Internet.</a:t>
            </a:r>
          </a:p>
          <a:p>
            <a:r>
              <a:rPr lang="en-US" dirty="0" smtClean="0"/>
              <a:t>it must keep the isolated information inaccessible to users on the Internet,  </a:t>
            </a:r>
          </a:p>
          <a:p>
            <a:r>
              <a:rPr lang="en-US" dirty="0" smtClean="0"/>
              <a:t>it must ensure that authorized users can access only the type of information they are authorized to access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Reasons Why Isolated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users are prevented from inadvertently releasing sensitive data or vulnerability information to the Internet.</a:t>
            </a:r>
          </a:p>
          <a:p>
            <a:r>
              <a:rPr lang="en-US" dirty="0" smtClean="0"/>
              <a:t>users are prohibited to bring in malicious software, such as “programs with Trojan horses or other malicious logic.” </a:t>
            </a:r>
          </a:p>
          <a:p>
            <a:r>
              <a:rPr lang="en-US" dirty="0" smtClean="0"/>
              <a:t>users within the isolated network are prevented from intentionally passing information to the Internet, and prevented from running an attack against an Internet host. </a:t>
            </a:r>
          </a:p>
          <a:p>
            <a:r>
              <a:rPr lang="en-US" dirty="0" smtClean="0"/>
              <a:t>training systems can be created in an isolated network that should not be used elsewhere. </a:t>
            </a:r>
          </a:p>
          <a:p>
            <a:r>
              <a:rPr lang="en-US" dirty="0" smtClean="0"/>
              <a:t>administrative limitations can be placed on the systems that may not be feasible on departmental machines. </a:t>
            </a:r>
          </a:p>
          <a:p>
            <a:r>
              <a:rPr lang="en-US" dirty="0" smtClean="0"/>
              <a:t>isolation of the lab denies external attackers a launch platform from within the department.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about online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demand in online delivery that requires a low cost learning platform.</a:t>
            </a:r>
          </a:p>
          <a:p>
            <a:r>
              <a:rPr lang="en-US" dirty="0" smtClean="0"/>
              <a:t>Also the need to learn anytime anywhere – portable.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PLab</a:t>
            </a:r>
            <a:r>
              <a:rPr lang="en-US" dirty="0" smtClean="0"/>
              <a:t> Setups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Tethering on Rooted Devices </a:t>
            </a:r>
            <a:r>
              <a:rPr lang="en-US" dirty="0"/>
              <a:t>(sharing PC internet </a:t>
            </a:r>
            <a:r>
              <a:rPr lang="en-US" dirty="0" smtClean="0"/>
              <a:t>connection) via a USB Cable</a:t>
            </a:r>
          </a:p>
          <a:p>
            <a:r>
              <a:rPr lang="en-US" dirty="0" smtClean="0"/>
              <a:t>Connecting Android Devices to a Laptop Computer Using a Virtual Router</a:t>
            </a:r>
          </a:p>
          <a:p>
            <a:r>
              <a:rPr lang="en-US" dirty="0" err="1" smtClean="0"/>
              <a:t>PLab</a:t>
            </a:r>
            <a:r>
              <a:rPr lang="en-US" dirty="0" smtClean="0"/>
              <a:t> Configuration Using USB Tethering</a:t>
            </a:r>
          </a:p>
          <a:p>
            <a:r>
              <a:rPr lang="en-US" dirty="0" err="1" smtClean="0"/>
              <a:t>PLab</a:t>
            </a:r>
            <a:r>
              <a:rPr lang="en-US" dirty="0" smtClean="0"/>
              <a:t> Configuration Using </a:t>
            </a:r>
            <a:r>
              <a:rPr lang="en-US" dirty="0" err="1" smtClean="0"/>
              <a:t>WiFi</a:t>
            </a:r>
            <a:r>
              <a:rPr lang="en-US" dirty="0" smtClean="0"/>
              <a:t> Hotspot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844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 Low Cost, Portable Platform for Information Assurance and Security Education</vt:lpstr>
      <vt:lpstr>Motivations</vt:lpstr>
      <vt:lpstr>Some Figures in Year 2014</vt:lpstr>
      <vt:lpstr>PLab Learning Platform</vt:lpstr>
      <vt:lpstr>Rationales in our Learning Model</vt:lpstr>
      <vt:lpstr>Isolated Network</vt:lpstr>
      <vt:lpstr>Reasons Why Isolated</vt:lpstr>
      <vt:lpstr>How about online courses?</vt:lpstr>
      <vt:lpstr>PLab Setups</vt:lpstr>
      <vt:lpstr>Reverse Tethering on Rooted Devices via a USB Cable</vt:lpstr>
      <vt:lpstr>PLab Configuration Using USB Tethering</vt:lpstr>
      <vt:lpstr>A Comparison Among Different PLab Configurations</vt:lpstr>
      <vt:lpstr>Labware Design</vt:lpstr>
      <vt:lpstr>Proposed Learning Modules</vt:lpstr>
      <vt:lpstr>Network Security</vt:lpstr>
      <vt:lpstr>Database Security</vt:lpstr>
      <vt:lpstr>Web Security</vt:lpstr>
      <vt:lpstr>Defensive Programming</vt:lpstr>
      <vt:lpstr>Systems Fundamentals</vt:lpstr>
      <vt:lpstr>Acknowledgment</vt:lpstr>
    </vt:vector>
  </TitlesOfParts>
  <Company>Southern Polytechnic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Lo</dc:creator>
  <cp:lastModifiedBy>wchen</cp:lastModifiedBy>
  <cp:revision>84</cp:revision>
  <dcterms:created xsi:type="dcterms:W3CDTF">2014-03-27T19:24:48Z</dcterms:created>
  <dcterms:modified xsi:type="dcterms:W3CDTF">2017-04-08T20:05:09Z</dcterms:modified>
</cp:coreProperties>
</file>