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5" r:id="rId3"/>
    <p:sldId id="336" r:id="rId4"/>
    <p:sldId id="289" r:id="rId5"/>
    <p:sldId id="293" r:id="rId6"/>
    <p:sldId id="290" r:id="rId7"/>
    <p:sldId id="337" r:id="rId8"/>
    <p:sldId id="301" r:id="rId9"/>
    <p:sldId id="298" r:id="rId10"/>
    <p:sldId id="291" r:id="rId11"/>
    <p:sldId id="318" r:id="rId12"/>
    <p:sldId id="338" r:id="rId13"/>
    <p:sldId id="333" r:id="rId14"/>
    <p:sldId id="319" r:id="rId15"/>
    <p:sldId id="321" r:id="rId16"/>
    <p:sldId id="320" r:id="rId17"/>
    <p:sldId id="322" r:id="rId18"/>
    <p:sldId id="323" r:id="rId19"/>
    <p:sldId id="286" r:id="rId20"/>
    <p:sldId id="326" r:id="rId21"/>
    <p:sldId id="296" r:id="rId22"/>
    <p:sldId id="304" r:id="rId23"/>
    <p:sldId id="307" r:id="rId24"/>
    <p:sldId id="328" r:id="rId25"/>
    <p:sldId id="340" r:id="rId26"/>
    <p:sldId id="329" r:id="rId27"/>
    <p:sldId id="341" r:id="rId28"/>
    <p:sldId id="330" r:id="rId29"/>
    <p:sldId id="342" r:id="rId30"/>
    <p:sldId id="331" r:id="rId31"/>
    <p:sldId id="308" r:id="rId32"/>
    <p:sldId id="311" r:id="rId33"/>
    <p:sldId id="312" r:id="rId34"/>
    <p:sldId id="257" r:id="rId35"/>
    <p:sldId id="258" r:id="rId36"/>
    <p:sldId id="263" r:id="rId37"/>
    <p:sldId id="266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FFCC0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1C2F96-809C-4F64-8616-A2DFC13A4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92CFFA-9548-4A24-B686-72418AC42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9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97C85-7411-4FEE-8DA9-554C8B4D6AF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1CCC9-BEAF-4CB3-83A1-58B9324529C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A800C-664D-4793-989B-403AF5D85E2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C764D-255C-4C03-B3AB-EBD7A847CBA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9D688-91E1-4845-9D0D-43FE3292856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6F858-E31F-406F-A52B-A0A9B98CC68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BFD1B-0B0E-44BD-89EA-7DECCE8B6ED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5C6AB-6F8F-4319-8C50-7270E4F2DF5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Seven elements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60B7-8FC2-4549-90DD-C388E5CDCB8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A412F-FDD1-4AC2-B478-5A9FC366D34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E7555-0185-4391-B4E8-4302BEAA20D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418BC-5A71-497D-93F2-03B4238EC6F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E7AC1-F115-4D1C-B334-0C3F09179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7B52F-DF02-4BC7-A165-569B5F8A3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4D6CA-D61D-4B15-814A-1FC144BB1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4E7F-67A1-4747-A148-E5A10E718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4281-69BC-4F98-A9EB-3C1BAF12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723B5-06CC-4051-9FF9-8ACC5689A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796A0-6BFD-40DA-B7F0-B36A4D7F3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F0EA-A9BF-4E46-B21E-56FB727E4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F824-BF4E-46C0-9EFB-D9E193FFE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E7B12-8EDA-4B0C-BE00-966DFB937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C9C5C-8FDF-490A-A18B-49377D83BD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9CD60A-9B01-4B79-A108-6C641A22D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E92E-EF66-46FF-858C-A124D08607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5BDCA4-0712-4DDB-81B9-FC58B978DE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8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ct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8001000" cy="2971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Tennessee </a:t>
            </a:r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Civic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9088"/>
            <a:ext cx="6400800" cy="150971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052" name="Picture 5" descr="MCBL0102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562600"/>
            <a:ext cx="65071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843" y="609600"/>
            <a:ext cx="225748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65760"/>
            <a:ext cx="7520940" cy="169164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34786" y="2590800"/>
            <a:ext cx="77724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Service-Learning involves a balance between learning goals and service outcomes.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What distinguishes service-learning from other forms of experiential education?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Service-Learning</a:t>
            </a:r>
          </a:p>
        </p:txBody>
      </p:sp>
      <p:pic>
        <p:nvPicPr>
          <p:cNvPr id="13315" name="Picture 10" descr="Mad Science2 close ups (69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28750"/>
            <a:ext cx="3581400" cy="2686050"/>
          </a:xfrm>
        </p:spPr>
      </p:pic>
      <p:pic>
        <p:nvPicPr>
          <p:cNvPr id="13317" name="Picture 14" descr="Civic Engagement NOLA (29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1268978" y="4114800"/>
            <a:ext cx="2643644" cy="1981200"/>
          </a:xfrm>
        </p:spPr>
      </p:pic>
      <p:pic>
        <p:nvPicPr>
          <p:cNvPr id="13318" name="Picture 15" descr="Audubon Zoo 05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905000"/>
            <a:ext cx="2641600" cy="1981200"/>
          </a:xfrm>
        </p:spPr>
      </p:pic>
      <p:pic>
        <p:nvPicPr>
          <p:cNvPr id="8" name="Content Placeholder 8" descr="SL Faculty Workshop and OT Service Project April 09 061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4876800" y="3886200"/>
            <a:ext cx="3297935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faculty role in a </a:t>
            </a:r>
            <a:b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service-learning course?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617705"/>
              </p:ext>
            </p:extLst>
          </p:nvPr>
        </p:nvGraphicFramePr>
        <p:xfrm>
          <a:off x="685800" y="1219200"/>
          <a:ext cx="8001000" cy="1219199"/>
        </p:xfrm>
        <a:graphic>
          <a:graphicData uri="http://schemas.openxmlformats.org/drawingml/2006/table">
            <a:tbl>
              <a:tblPr/>
              <a:tblGrid>
                <a:gridCol w="1725706"/>
                <a:gridCol w="2210615"/>
                <a:gridCol w="4064679"/>
              </a:tblGrid>
              <a:tr h="121919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50" dirty="0" smtClean="0">
                          <a:effectLst/>
                          <a:latin typeface="Verdana-Bold"/>
                          <a:ea typeface="Times New Roman"/>
                          <a:cs typeface="Times New Roman"/>
                        </a:rPr>
                        <a:t>Faculty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Directs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Makes decisions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Presents knowledge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Leads and learns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Partners with community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Works with students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42950" marR="0" lvl="1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Wingdings"/>
                        <a:buChar char=""/>
                        <a:tabLst>
                          <a:tab pos="365760" algn="l"/>
                        </a:tabLst>
                      </a:pPr>
                      <a:r>
                        <a:rPr lang="en-US" sz="1400" kern="50" dirty="0">
                          <a:effectLst/>
                          <a:latin typeface="Verdana"/>
                          <a:ea typeface="Times New Roman"/>
                        </a:rPr>
                        <a:t>Asks questions to stimulate learning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3943" y="2514600"/>
            <a:ext cx="8153400" cy="356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Meet </a:t>
            </a:r>
            <a:r>
              <a:rPr lang="en-US" sz="2400" b="1" kern="50" dirty="0">
                <a:solidFill>
                  <a:schemeClr val="accent3"/>
                </a:solidFill>
                <a:latin typeface="Verdana"/>
                <a:ea typeface="Times New Roman"/>
              </a:rPr>
              <a:t>with Center staff to discuss implementation options &amp; </a:t>
            </a: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interests</a:t>
            </a: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May apply for Service-Learning mini-grant (see website)</a:t>
            </a:r>
            <a:endParaRPr lang="en-US" sz="2400" b="1" dirty="0" smtClean="0"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Provide </a:t>
            </a:r>
            <a:r>
              <a:rPr lang="en-US" sz="2400" b="1" kern="50" dirty="0">
                <a:solidFill>
                  <a:schemeClr val="accent3"/>
                </a:solidFill>
                <a:latin typeface="Verdana"/>
                <a:ea typeface="Times New Roman"/>
              </a:rPr>
              <a:t>course description and syllabus </a:t>
            </a:r>
            <a:endParaRPr lang="en-US" sz="2400" b="1" dirty="0" smtClean="0"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Work with Center for Service Learning to </a:t>
            </a:r>
            <a:r>
              <a:rPr lang="en-US" sz="2400" b="1" kern="5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Times New Roman"/>
              </a:rPr>
              <a:t>a</a:t>
            </a: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ssist </a:t>
            </a:r>
            <a:r>
              <a:rPr lang="en-US" sz="2400" b="1" kern="50" dirty="0">
                <a:solidFill>
                  <a:schemeClr val="accent3"/>
                </a:solidFill>
                <a:latin typeface="Verdana"/>
                <a:ea typeface="Times New Roman"/>
              </a:rPr>
              <a:t>in the selection of community </a:t>
            </a: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partners</a:t>
            </a: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Meet </a:t>
            </a:r>
            <a:r>
              <a:rPr lang="en-US" sz="2400" b="1" kern="50" dirty="0">
                <a:solidFill>
                  <a:schemeClr val="accent3"/>
                </a:solidFill>
                <a:latin typeface="Verdana"/>
                <a:ea typeface="Times New Roman"/>
              </a:rPr>
              <a:t>with community </a:t>
            </a: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agencies</a:t>
            </a:r>
            <a:endParaRPr lang="en-US" sz="2400" b="1" dirty="0" smtClean="0"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accent3"/>
                </a:solidFill>
                <a:latin typeface="Verdana"/>
                <a:ea typeface="Times New Roman"/>
              </a:rPr>
              <a:t>Introduce </a:t>
            </a:r>
            <a:r>
              <a:rPr lang="en-US" sz="2400" b="1" kern="50" dirty="0">
                <a:solidFill>
                  <a:schemeClr val="accent3"/>
                </a:solidFill>
                <a:latin typeface="Verdana"/>
                <a:ea typeface="Times New Roman"/>
              </a:rPr>
              <a:t>service-learning to students and facilitate reflection </a:t>
            </a:r>
            <a:endParaRPr lang="en-US" sz="2400" b="1" dirty="0" smtClean="0"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bg1"/>
                </a:solidFill>
                <a:latin typeface="Verdana"/>
                <a:ea typeface="Times New Roman"/>
              </a:rPr>
              <a:t>Maintain </a:t>
            </a:r>
            <a:r>
              <a:rPr lang="en-US" sz="2400" b="1" kern="50" dirty="0">
                <a:solidFill>
                  <a:schemeClr val="bg1"/>
                </a:solidFill>
                <a:latin typeface="Verdana"/>
                <a:ea typeface="Times New Roman"/>
              </a:rPr>
              <a:t>relationship with the Center and community partners </a:t>
            </a:r>
            <a:endParaRPr lang="en-US" sz="24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285750" marR="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kern="50" dirty="0" smtClean="0">
                <a:solidFill>
                  <a:schemeClr val="bg1"/>
                </a:solidFill>
                <a:latin typeface="Verdana"/>
                <a:ea typeface="Times New Roman"/>
                <a:cs typeface="Times New Roman"/>
              </a:rPr>
              <a:t>Complete </a:t>
            </a:r>
            <a:r>
              <a:rPr lang="en-US" sz="2400" b="1" kern="50" dirty="0">
                <a:solidFill>
                  <a:schemeClr val="bg1"/>
                </a:solidFill>
                <a:latin typeface="Verdana"/>
                <a:ea typeface="Times New Roman"/>
                <a:cs typeface="Times New Roman"/>
              </a:rPr>
              <a:t>evaluations </a:t>
            </a:r>
            <a:r>
              <a:rPr lang="en-US" sz="2400" b="1" kern="50" dirty="0" smtClean="0">
                <a:solidFill>
                  <a:schemeClr val="bg1"/>
                </a:solidFill>
                <a:latin typeface="Verdana"/>
                <a:ea typeface="Times New Roman"/>
                <a:cs typeface="Times New Roman"/>
              </a:rPr>
              <a:t>and/or </a:t>
            </a:r>
            <a:r>
              <a:rPr lang="en-US" sz="2400" b="1" kern="50" dirty="0">
                <a:solidFill>
                  <a:schemeClr val="bg1"/>
                </a:solidFill>
                <a:latin typeface="Verdana"/>
                <a:ea typeface="Times New Roman"/>
                <a:cs typeface="Times New Roman"/>
              </a:rPr>
              <a:t>reports for the grant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r>
              <a:rPr lang="en-US" smtClean="0"/>
              <a:t>Rank your service-learning knowledge, skills, and experience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smtClean="0"/>
              <a:t>On a scale from 1 to 10</a:t>
            </a:r>
          </a:p>
          <a:p>
            <a:r>
              <a:rPr lang="en-US" smtClean="0"/>
              <a:t>1 = You have heard the term “service-learning”</a:t>
            </a:r>
          </a:p>
          <a:p>
            <a:r>
              <a:rPr lang="en-US" smtClean="0"/>
              <a:t>5 = You have taught SL classes</a:t>
            </a:r>
          </a:p>
          <a:p>
            <a:r>
              <a:rPr lang="en-US" smtClean="0"/>
              <a:t>10 = You could be teaching this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WHY SERVICE-LEARNING</a:t>
            </a:r>
            <a:r>
              <a:rPr lang="en-US" sz="3200" b="1" dirty="0" smtClean="0">
                <a:solidFill>
                  <a:schemeClr val="accent2"/>
                </a:solidFill>
              </a:rPr>
              <a:t>??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23060" y="1143000"/>
            <a:ext cx="7139940" cy="357984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 implemented, </a:t>
            </a:r>
            <a:endParaRPr lang="en-US" sz="40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ervice-learning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students, faculty, </a:t>
            </a:r>
            <a:endParaRPr lang="en-US" sz="40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members, and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University.</a:t>
            </a:r>
            <a:endParaRPr lang="en-US" sz="40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– research has found</a:t>
            </a:r>
            <a:endParaRPr lang="en-US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Increased student </a:t>
            </a:r>
            <a:r>
              <a:rPr lang="en-US" sz="2800" dirty="0" smtClean="0"/>
              <a:t>learning and 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Deeper understanding of subject matter and complex social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Ability to apply course material in “real life” situations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Opportunity to learn from classmates’ experiences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Opportunities for collaboration and leadership experiences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Teaches job skills and prepares students for careers after college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Promotes deeper </a:t>
            </a:r>
            <a:r>
              <a:rPr lang="en-US" sz="2800" dirty="0" smtClean="0"/>
              <a:t>learning instead of looking for "</a:t>
            </a:r>
            <a:r>
              <a:rPr lang="en-US" sz="2800" dirty="0" smtClean="0"/>
              <a:t>right answers" in the back of the </a:t>
            </a:r>
            <a:r>
              <a:rPr lang="en-US" sz="2800" dirty="0" smtClean="0"/>
              <a:t>book!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BENEFITS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New areas for research and publication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Increased opportunities for recognition and rewards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Improved student discussion and participation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Enriched approach for fostering learning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Increased opportunity to engage students of all learning styles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New relationships with students and community members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Improved understanding of how learning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BENEFITS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Additional energy, enthusiasm, and resources for problem-solving</a:t>
            </a:r>
          </a:p>
          <a:p>
            <a:pPr eaLnBrk="1" hangingPunct="1"/>
            <a:r>
              <a:rPr lang="en-US" sz="2800" dirty="0" smtClean="0"/>
              <a:t>Improved relationship with university and access to university resources</a:t>
            </a:r>
          </a:p>
          <a:p>
            <a:pPr eaLnBrk="1" hangingPunct="1"/>
            <a:r>
              <a:rPr lang="en-US" sz="2800" dirty="0" smtClean="0"/>
              <a:t>Opportunity to recruit students as long term volunteers</a:t>
            </a:r>
          </a:p>
          <a:p>
            <a:pPr eaLnBrk="1" hangingPunct="1"/>
            <a:r>
              <a:rPr lang="en-US" sz="2800" dirty="0" smtClean="0"/>
              <a:t>Future staff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BENEFITS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Opportunity to be a model service-learning program for other universities</a:t>
            </a:r>
          </a:p>
          <a:p>
            <a:pPr eaLnBrk="1" hangingPunct="1"/>
            <a:r>
              <a:rPr lang="en-US" sz="2800" dirty="0" smtClean="0"/>
              <a:t>Improved student retention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Improved </a:t>
            </a:r>
            <a:r>
              <a:rPr lang="en-US" sz="2800" dirty="0" smtClean="0"/>
              <a:t>school-to-work </a:t>
            </a:r>
            <a:r>
              <a:rPr lang="en-US" sz="2800" dirty="0" smtClean="0"/>
              <a:t>transition</a:t>
            </a:r>
          </a:p>
          <a:p>
            <a:pPr eaLnBrk="1" hangingPunct="1"/>
            <a:r>
              <a:rPr lang="en-US" sz="2800" dirty="0" smtClean="0"/>
              <a:t>Improved standing in the community</a:t>
            </a:r>
          </a:p>
          <a:p>
            <a:pPr eaLnBrk="1" hangingPunct="1"/>
            <a:r>
              <a:rPr lang="en-US" sz="2800" dirty="0" smtClean="0"/>
              <a:t>Demonstrate action for the public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Service-Learning</a:t>
            </a:r>
            <a:r>
              <a:rPr lang="en-US" sz="5400" b="1" dirty="0" smtClean="0">
                <a:solidFill>
                  <a:schemeClr val="hlink"/>
                </a:solidFill>
              </a:rPr>
              <a:t/>
            </a:r>
            <a:br>
              <a:rPr lang="en-US" sz="5400" b="1" dirty="0" smtClean="0">
                <a:solidFill>
                  <a:schemeClr val="hlink"/>
                </a:solidFill>
              </a:rPr>
            </a:br>
            <a:endParaRPr lang="en-US" sz="37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folHlink"/>
                </a:solidFill>
              </a:rPr>
              <a:t>contributes to civic learning</a:t>
            </a:r>
            <a:endParaRPr lang="en-US" sz="3600" b="1" smtClean="0"/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FF6600"/>
                </a:solidFill>
              </a:rPr>
              <a:t>encourages a sense of civic responsibility</a:t>
            </a:r>
            <a:endParaRPr lang="en-US" sz="3600" b="1" smtClean="0"/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00FF00"/>
                </a:solidFill>
              </a:rPr>
              <a:t>reduces stereotypes</a:t>
            </a:r>
            <a:endParaRPr lang="en-US" sz="3600" b="1" smtClean="0"/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strengthens the ability to empathize with others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FF00FF"/>
                </a:solidFill>
              </a:rPr>
              <a:t>promotes a more democratic citizenry</a:t>
            </a:r>
            <a:endParaRPr lang="en-US" sz="3600" b="1" smtClean="0"/>
          </a:p>
          <a:p>
            <a:pPr eaLnBrk="1" hangingPunct="1">
              <a:lnSpc>
                <a:spcPct val="90000"/>
              </a:lnSpc>
            </a:pPr>
            <a:endParaRPr lang="en-US" sz="2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4191000" cy="30480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“True” Service-Learning Course</a:t>
            </a:r>
          </a:p>
        </p:txBody>
      </p:sp>
      <p:pic>
        <p:nvPicPr>
          <p:cNvPr id="3076" name="Content Placeholder 5" descr="C:\Documents and Settings\dfuller\Desktop\Publicity\logo_vert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2719388" cy="3276600"/>
          </a:xfr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520940" cy="54864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#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>
            <a:off x="1600200" y="1628775"/>
            <a:ext cx="457200" cy="352425"/>
          </a:xfrm>
          <a:custGeom>
            <a:avLst/>
            <a:gdLst>
              <a:gd name="T0" fmla="*/ 2147483647 w 214"/>
              <a:gd name="T1" fmla="*/ 2147483647 h 218"/>
              <a:gd name="T2" fmla="*/ 2147483647 w 214"/>
              <a:gd name="T3" fmla="*/ 2147483647 h 218"/>
              <a:gd name="T4" fmla="*/ 2147483647 w 214"/>
              <a:gd name="T5" fmla="*/ 2147483647 h 218"/>
              <a:gd name="T6" fmla="*/ 2147483647 w 214"/>
              <a:gd name="T7" fmla="*/ 2147483647 h 218"/>
              <a:gd name="T8" fmla="*/ 2147483647 w 214"/>
              <a:gd name="T9" fmla="*/ 2147483647 h 218"/>
              <a:gd name="T10" fmla="*/ 2147483647 w 214"/>
              <a:gd name="T11" fmla="*/ 2147483647 h 218"/>
              <a:gd name="T12" fmla="*/ 2147483647 w 214"/>
              <a:gd name="T13" fmla="*/ 2147483647 h 218"/>
              <a:gd name="T14" fmla="*/ 2147483647 w 214"/>
              <a:gd name="T15" fmla="*/ 2147483647 h 218"/>
              <a:gd name="T16" fmla="*/ 2147483647 w 214"/>
              <a:gd name="T17" fmla="*/ 2147483647 h 218"/>
              <a:gd name="T18" fmla="*/ 2147483647 w 214"/>
              <a:gd name="T19" fmla="*/ 2147483647 h 218"/>
              <a:gd name="T20" fmla="*/ 2147483647 w 214"/>
              <a:gd name="T21" fmla="*/ 2147483647 h 218"/>
              <a:gd name="T22" fmla="*/ 2147483647 w 214"/>
              <a:gd name="T23" fmla="*/ 2147483647 h 2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"/>
              <a:gd name="T37" fmla="*/ 0 h 218"/>
              <a:gd name="T38" fmla="*/ 214 w 214"/>
              <a:gd name="T39" fmla="*/ 218 h 2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" h="218">
                <a:moveTo>
                  <a:pt x="13" y="14"/>
                </a:moveTo>
                <a:cubicBezTo>
                  <a:pt x="34" y="8"/>
                  <a:pt x="55" y="2"/>
                  <a:pt x="77" y="10"/>
                </a:cubicBezTo>
                <a:cubicBezTo>
                  <a:pt x="107" y="8"/>
                  <a:pt x="138" y="6"/>
                  <a:pt x="169" y="6"/>
                </a:cubicBezTo>
                <a:cubicBezTo>
                  <a:pt x="183" y="6"/>
                  <a:pt x="201" y="0"/>
                  <a:pt x="213" y="10"/>
                </a:cubicBezTo>
                <a:cubicBezTo>
                  <a:pt x="214" y="11"/>
                  <a:pt x="197" y="58"/>
                  <a:pt x="197" y="62"/>
                </a:cubicBezTo>
                <a:cubicBezTo>
                  <a:pt x="190" y="99"/>
                  <a:pt x="177" y="128"/>
                  <a:pt x="161" y="162"/>
                </a:cubicBezTo>
                <a:cubicBezTo>
                  <a:pt x="150" y="183"/>
                  <a:pt x="128" y="194"/>
                  <a:pt x="121" y="218"/>
                </a:cubicBezTo>
                <a:cubicBezTo>
                  <a:pt x="92" y="198"/>
                  <a:pt x="95" y="162"/>
                  <a:pt x="73" y="138"/>
                </a:cubicBezTo>
                <a:cubicBezTo>
                  <a:pt x="62" y="126"/>
                  <a:pt x="41" y="106"/>
                  <a:pt x="41" y="106"/>
                </a:cubicBezTo>
                <a:cubicBezTo>
                  <a:pt x="34" y="85"/>
                  <a:pt x="19" y="62"/>
                  <a:pt x="9" y="42"/>
                </a:cubicBezTo>
                <a:cubicBezTo>
                  <a:pt x="6" y="37"/>
                  <a:pt x="0" y="34"/>
                  <a:pt x="1" y="30"/>
                </a:cubicBezTo>
                <a:cubicBezTo>
                  <a:pt x="1" y="23"/>
                  <a:pt x="9" y="19"/>
                  <a:pt x="13" y="14"/>
                </a:cubicBezTo>
                <a:close/>
              </a:path>
            </a:pathLst>
          </a:custGeom>
          <a:solidFill>
            <a:srgbClr val="FFC1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509588" y="615950"/>
            <a:ext cx="2057400" cy="19748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1861344" y="539750"/>
            <a:ext cx="2057400" cy="19748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333500" y="1828800"/>
            <a:ext cx="2057400" cy="19748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371600" y="40227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S-L as Content</a:t>
            </a:r>
          </a:p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and Pedagogy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495800" y="15843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S-L as </a:t>
            </a:r>
          </a:p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Research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267200" y="4556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S-L as Service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3962400" y="2743200"/>
            <a:ext cx="2590800" cy="1295400"/>
          </a:xfrm>
          <a:prstGeom prst="roundRect">
            <a:avLst>
              <a:gd name="adj" fmla="val 16667"/>
            </a:avLst>
          </a:prstGeom>
          <a:solidFill>
            <a:srgbClr val="FFC19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S-L in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YOUR COURSE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 flipV="1">
            <a:off x="4343400" y="1371600"/>
            <a:ext cx="1524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1066800" y="3962400"/>
            <a:ext cx="259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038600" y="4495800"/>
            <a:ext cx="2057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747712" y="117157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Teaching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2349387" y="117157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Research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636486" y="2746829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Service</a:t>
            </a: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 flipH="1">
            <a:off x="3657600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 flipV="1">
            <a:off x="51816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5257800" y="24384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1981200" y="1828800"/>
            <a:ext cx="1981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6858000" y="3733800"/>
            <a:ext cx="1752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 flipH="1">
            <a:off x="6172200" y="1752600"/>
            <a:ext cx="2438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6229350" y="1828800"/>
            <a:ext cx="314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S-L as Community Development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932613" y="3733800"/>
            <a:ext cx="1754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S-L as Civic</a:t>
            </a:r>
          </a:p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Engagement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flipH="1">
            <a:off x="6477000" y="2590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 flipH="1" flipV="1">
            <a:off x="6553200" y="3429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0" y="5638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32" charset="0"/>
                <a:ea typeface="+mn-ea"/>
              </a:rPr>
              <a:t>Why Service-Learning in the Academy?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8" grpId="0" animBg="1"/>
      <p:bldP spid="103429" grpId="0" animBg="1"/>
      <p:bldP spid="103430" grpId="0"/>
      <p:bldP spid="103431" grpId="0"/>
      <p:bldP spid="103432" grpId="0"/>
      <p:bldP spid="103433" grpId="0" animBg="1"/>
      <p:bldP spid="103434" grpId="0" animBg="1"/>
      <p:bldP spid="103435" grpId="0" animBg="1"/>
      <p:bldP spid="103436" grpId="0" animBg="1"/>
      <p:bldP spid="103437" grpId="0"/>
      <p:bldP spid="103438" grpId="0"/>
      <p:bldP spid="103439" grpId="0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/>
      <p:bldP spid="103447" grpId="0"/>
      <p:bldP spid="103448" grpId="0" animBg="1"/>
      <p:bldP spid="103449" grpId="0" animBg="1"/>
      <p:bldP spid="1034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6600"/>
                </a:solidFill>
              </a:rPr>
              <a:t>How does SL change your course?</a:t>
            </a:r>
            <a:endParaRPr lang="en-US" sz="3600" b="1" dirty="0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smtClean="0">
                <a:solidFill>
                  <a:schemeClr val="folHlink"/>
                </a:solidFill>
              </a:rPr>
              <a:t>Service-learning is not:</a:t>
            </a:r>
            <a:br>
              <a:rPr lang="en-US" sz="4000" i="1" smtClean="0">
                <a:solidFill>
                  <a:schemeClr val="folHlink"/>
                </a:solidFill>
              </a:rPr>
            </a:br>
            <a:endParaRPr lang="en-US" sz="4000" i="1" smtClean="0">
              <a:solidFill>
                <a:schemeClr val="folHlink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smtClean="0"/>
              <a:t>An episodic volunteer program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An add-on to an existing school or college curriculum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Completing minimum service hours in order to graduate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Service assigned as a form of punishment 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Only for high school or college students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One-sided: benefiting only students or only the community</a:t>
            </a:r>
            <a:endParaRPr lang="en-US" sz="17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Seven Elements of High-Quality Service-learning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20940" cy="357984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1.Integrated Learning- </a:t>
            </a:r>
            <a:r>
              <a:rPr lang="en-US" sz="2400" b="1" i="1" dirty="0" smtClean="0">
                <a:solidFill>
                  <a:srgbClr val="FF6600"/>
                </a:solidFill>
              </a:rPr>
              <a:t>clearly articulated learning outcomes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2. High Quality Service- meet </a:t>
            </a:r>
            <a:r>
              <a:rPr lang="en-US" sz="2400" b="1" i="1" dirty="0" smtClean="0">
                <a:solidFill>
                  <a:srgbClr val="FF6600"/>
                </a:solidFill>
              </a:rPr>
              <a:t>actual community need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3. Collaboration- </a:t>
            </a:r>
            <a:r>
              <a:rPr lang="en-US" sz="2400" b="1" i="1" dirty="0" smtClean="0">
                <a:solidFill>
                  <a:srgbClr val="FF6600"/>
                </a:solidFill>
              </a:rPr>
              <a:t>all partners benefit and contribute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4. Student Voice- </a:t>
            </a:r>
            <a:r>
              <a:rPr lang="en-US" sz="2400" b="1" i="1" dirty="0" smtClean="0">
                <a:solidFill>
                  <a:srgbClr val="FF6600"/>
                </a:solidFill>
              </a:rPr>
              <a:t>students actively plan &amp; participate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5. Civic Responsibility- </a:t>
            </a:r>
            <a:r>
              <a:rPr lang="en-US" sz="2400" b="1" i="1" dirty="0" smtClean="0">
                <a:solidFill>
                  <a:srgbClr val="FF6600"/>
                </a:solidFill>
              </a:rPr>
              <a:t>contribute to and impacts the community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6. Reflection- </a:t>
            </a:r>
            <a:r>
              <a:rPr lang="en-US" sz="2400" b="1" i="1" dirty="0" smtClean="0">
                <a:solidFill>
                  <a:srgbClr val="FF6600"/>
                </a:solidFill>
              </a:rPr>
              <a:t>connect service &amp; academic learning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6600"/>
                </a:solidFill>
              </a:rPr>
              <a:t>7. Evaluation- </a:t>
            </a:r>
            <a:r>
              <a:rPr lang="en-US" sz="2400" b="1" i="1" dirty="0" smtClean="0">
                <a:solidFill>
                  <a:srgbClr val="FF6600"/>
                </a:solidFill>
              </a:rPr>
              <a:t>measure learning &amp; service goals</a:t>
            </a:r>
            <a:endParaRPr lang="en-US" sz="2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28600" y="325438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1.  I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ntegrated 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Learning </a:t>
            </a:r>
            <a:endParaRPr lang="en-US" sz="32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– </a:t>
            </a: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clearly articulated connection to course </a:t>
            </a: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goals</a:t>
            </a:r>
          </a:p>
          <a:p>
            <a:pPr>
              <a:defRPr/>
            </a:pPr>
            <a:endParaRPr lang="en-US" sz="32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service-learning project has clearly articulated knowledge, skill, or value goals that arise from broader academic and/or developmental learning goals of the program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</a:p>
          <a:p>
            <a:pPr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service informs the learning content, and the learning content informs the service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Life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skills learned in the community setting are integrated into program-based learning.</a:t>
            </a:r>
          </a:p>
          <a:p>
            <a:pPr marL="1028700" lvl="2" indent="-165100"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pic>
        <p:nvPicPr>
          <p:cNvPr id="122883" name="Picture 3" descr="j0150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4825623"/>
            <a:ext cx="20351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71" y="381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2.  High-Quality Service </a:t>
            </a:r>
          </a:p>
          <a:p>
            <a:pPr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– meet actual community needs</a:t>
            </a: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+mj-lt"/>
              </a:rPr>
              <a:t>The </a:t>
            </a:r>
            <a:r>
              <a:rPr lang="en-US" sz="3200" b="1" dirty="0">
                <a:latin typeface="+mj-lt"/>
              </a:rPr>
              <a:t>service responds to the </a:t>
            </a:r>
            <a:r>
              <a:rPr lang="en-US" sz="3200" b="1" dirty="0" smtClean="0">
                <a:latin typeface="+mj-lt"/>
              </a:rPr>
              <a:t>actual community </a:t>
            </a:r>
            <a:r>
              <a:rPr lang="en-US" sz="3200" b="1" dirty="0">
                <a:latin typeface="+mj-lt"/>
              </a:rPr>
              <a:t>need that is recognized by the </a:t>
            </a:r>
            <a:r>
              <a:rPr lang="en-US" sz="3200" b="1" dirty="0" smtClean="0">
                <a:latin typeface="+mj-lt"/>
              </a:rPr>
              <a:t>community.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+mj-lt"/>
              </a:rPr>
              <a:t>The </a:t>
            </a:r>
            <a:r>
              <a:rPr lang="en-US" sz="3200" b="1" dirty="0">
                <a:latin typeface="+mj-lt"/>
              </a:rPr>
              <a:t>service is age-appropriate and well organized</a:t>
            </a:r>
            <a:r>
              <a:rPr lang="en-US" sz="3200" b="1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+mj-lt"/>
              </a:rPr>
              <a:t>The </a:t>
            </a:r>
            <a:r>
              <a:rPr lang="en-US" sz="3200" b="1" dirty="0">
                <a:latin typeface="+mj-lt"/>
              </a:rPr>
              <a:t>service is designed to achieve significant benefits for students and community.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0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3914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3.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Collaboration</a:t>
            </a:r>
          </a:p>
          <a:p>
            <a:pPr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- all partners benefit and contribute</a:t>
            </a:r>
          </a:p>
          <a:p>
            <a:pPr>
              <a:defRPr/>
            </a:pPr>
            <a:endParaRPr lang="en-US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+mj-lt"/>
              </a:rPr>
              <a:t>The </a:t>
            </a:r>
            <a:r>
              <a:rPr lang="en-US" sz="2400" b="1" dirty="0">
                <a:latin typeface="+mj-lt"/>
              </a:rPr>
              <a:t>service-learning project is a collaboration among as many of these partners as is feasible:  students, parents, community-based organization staff, after-school program staff, school and program administrators, teachers and recipients of the </a:t>
            </a:r>
            <a:r>
              <a:rPr lang="en-US" sz="2400" b="1" dirty="0" smtClean="0">
                <a:latin typeface="+mj-lt"/>
              </a:rPr>
              <a:t>service.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+mj-lt"/>
              </a:rPr>
              <a:t>All </a:t>
            </a:r>
            <a:r>
              <a:rPr lang="en-US" sz="2400" b="1" dirty="0">
                <a:latin typeface="+mj-lt"/>
              </a:rPr>
              <a:t>partners benefit from the project and contribute to its planning.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1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4.  Student Voice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-</a:t>
            </a:r>
            <a:r>
              <a:rPr lang="en-US" sz="3200" b="1" i="1" dirty="0"/>
              <a:t>students actively plan &amp; </a:t>
            </a:r>
            <a:r>
              <a:rPr lang="en-US" sz="3200" b="1" i="1" dirty="0" smtClean="0"/>
              <a:t>participate</a:t>
            </a:r>
            <a:endParaRPr lang="en-US" sz="3200" b="1" dirty="0" smtClean="0"/>
          </a:p>
          <a:p>
            <a:pPr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choosing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 planning the service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project;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planning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and implementing the reflection sessions, evaluation,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celebration;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taking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on roles and tasks that are appropriate to their age.</a:t>
            </a:r>
          </a:p>
          <a:p>
            <a:pPr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" name="Picture 3" descr="j02328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199" y="3962400"/>
            <a:ext cx="101441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20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57200" y="838200"/>
            <a:ext cx="8458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 startAt="5"/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Civic Responsibility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-  </a:t>
            </a:r>
            <a:r>
              <a:rPr lang="en-US" sz="3200" b="1" i="1" dirty="0" smtClean="0"/>
              <a:t>contribute </a:t>
            </a:r>
            <a:r>
              <a:rPr lang="en-US" sz="3200" b="1" i="1" dirty="0"/>
              <a:t>to and </a:t>
            </a:r>
            <a:r>
              <a:rPr lang="en-US" sz="3200" b="1" i="1" dirty="0" smtClean="0"/>
              <a:t>impact </a:t>
            </a:r>
            <a:r>
              <a:rPr lang="en-US" sz="3200" b="1" i="1" dirty="0"/>
              <a:t>the </a:t>
            </a:r>
            <a:r>
              <a:rPr lang="en-US" sz="3200" b="1" i="1" dirty="0" smtClean="0"/>
              <a:t>    </a:t>
            </a:r>
          </a:p>
          <a:p>
            <a:pPr>
              <a:defRPr/>
            </a:pPr>
            <a:r>
              <a:rPr lang="en-US" sz="3200" b="1" i="1" dirty="0"/>
              <a:t> </a:t>
            </a:r>
            <a:r>
              <a:rPr lang="en-US" sz="3200" b="1" i="1" dirty="0" smtClean="0"/>
              <a:t>        community</a:t>
            </a:r>
          </a:p>
          <a:p>
            <a:pPr>
              <a:defRPr/>
            </a:pP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service-learning project promotes students’ responsibility to care for others and to contribute to the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community.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participating in the service-learning project, students understand how they can affect their community in positive ways.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5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5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5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15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6.  Reflection</a:t>
            </a:r>
          </a:p>
          <a:p>
            <a:pPr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- </a:t>
            </a:r>
            <a:r>
              <a:rPr lang="en-US" sz="3200" b="1" i="1" dirty="0"/>
              <a:t>connect service &amp; academic </a:t>
            </a:r>
            <a:r>
              <a:rPr lang="en-US" sz="3200" b="1" i="1" dirty="0" smtClean="0"/>
              <a:t>learning</a:t>
            </a:r>
          </a:p>
          <a:p>
            <a:pPr>
              <a:defRPr/>
            </a:pP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Reflection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establishes connections between students’ service experiences and the academic/developmental learning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curriculum.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Reflection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occurs before, during, and after the service-learning project.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" name="Picture 3" descr="j0197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3995142"/>
            <a:ext cx="14382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49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Importance of service-learning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8153400" cy="38523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This country cannot afford to educate a generation that acquires knowledge </a:t>
            </a:r>
            <a:r>
              <a:rPr lang="en-US" sz="3200" dirty="0" smtClean="0"/>
              <a:t>   </a:t>
            </a:r>
            <a:r>
              <a:rPr lang="en-US" sz="3200" u="sng" dirty="0" smtClean="0">
                <a:solidFill>
                  <a:schemeClr val="accent3"/>
                </a:solidFill>
              </a:rPr>
              <a:t>without </a:t>
            </a:r>
            <a:r>
              <a:rPr lang="en-US" sz="3200" u="sng" dirty="0">
                <a:solidFill>
                  <a:schemeClr val="accent3"/>
                </a:solidFill>
              </a:rPr>
              <a:t>ever understanding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/>
              <a:t>how that knowledge </a:t>
            </a:r>
            <a:r>
              <a:rPr lang="en-US" sz="3200" u="sng" dirty="0">
                <a:solidFill>
                  <a:schemeClr val="accent3"/>
                </a:solidFill>
              </a:rPr>
              <a:t>can benefit society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/>
              <a:t>or how  </a:t>
            </a:r>
            <a:r>
              <a:rPr lang="en-US" sz="3200" dirty="0" smtClean="0"/>
              <a:t>       to </a:t>
            </a:r>
            <a:r>
              <a:rPr lang="en-US" sz="3200" dirty="0"/>
              <a:t>influence democratic decision-making.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(From The Campus Compact Presidents’ Declaration on the Civic Responsibility of Higher Education.)</a:t>
            </a:r>
          </a:p>
        </p:txBody>
      </p:sp>
    </p:spTree>
    <p:extLst>
      <p:ext uri="{BB962C8B-B14F-4D97-AF65-F5344CB8AC3E}">
        <p14:creationId xmlns:p14="http://schemas.microsoft.com/office/powerpoint/2010/main" val="2725362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533400" y="102235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7.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Evaluation</a:t>
            </a:r>
          </a:p>
          <a:p>
            <a:pPr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- </a:t>
            </a:r>
            <a:r>
              <a:rPr lang="en-US" sz="3200" b="1" i="1" dirty="0"/>
              <a:t>measure learning &amp; service </a:t>
            </a:r>
            <a:r>
              <a:rPr lang="en-US" sz="3200" b="1" i="1" dirty="0" smtClean="0"/>
              <a:t>goals</a:t>
            </a:r>
          </a:p>
          <a:p>
            <a:pPr>
              <a:defRPr/>
            </a:pP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partners, especially students, are involved in evaluating the service-learning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project.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evaluation seeks to measure progress toward the learning and service goals of the project.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6867" name="Picture 3" descr="j0231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427" y="4495800"/>
            <a:ext cx="16541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6002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for High Quality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Service-Learning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520940" cy="35798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Develop and improve course syllabi and service-learning components over time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Collaborate with community partners to improve practices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Use the Center as a resource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Logistics and Support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Before the </a:t>
            </a:r>
            <a:r>
              <a:rPr lang="en-US" sz="2800" b="1" dirty="0" smtClean="0"/>
              <a:t>semester begins:</a:t>
            </a:r>
            <a:endParaRPr lang="en-US" sz="2800" b="1" dirty="0" smtClean="0"/>
          </a:p>
          <a:p>
            <a:pPr lvl="1" eaLnBrk="1" hangingPunct="1"/>
            <a:r>
              <a:rPr lang="en-US" sz="2800" b="1" dirty="0" smtClean="0"/>
              <a:t>Modify your course syllabi</a:t>
            </a:r>
          </a:p>
          <a:p>
            <a:pPr lvl="1" eaLnBrk="1" hangingPunct="1"/>
            <a:r>
              <a:rPr lang="en-US" sz="2800" b="1" dirty="0" smtClean="0"/>
              <a:t>Consult with S-L staff to discuss support </a:t>
            </a:r>
            <a:r>
              <a:rPr lang="en-US" sz="2800" b="1" dirty="0" smtClean="0"/>
              <a:t>needs if any</a:t>
            </a:r>
            <a:endParaRPr lang="en-US" sz="2800" b="1" dirty="0" smtClean="0"/>
          </a:p>
          <a:p>
            <a:pPr lvl="1" eaLnBrk="1" hangingPunct="1"/>
            <a:r>
              <a:rPr lang="en-US" sz="2800" b="1" dirty="0" smtClean="0"/>
              <a:t>Identify criteria for partner agencies and S-L activities </a:t>
            </a:r>
          </a:p>
          <a:p>
            <a:pPr lvl="1" eaLnBrk="1" hangingPunct="1"/>
            <a:r>
              <a:rPr lang="en-US" sz="2800" b="1" dirty="0" smtClean="0"/>
              <a:t>Identify partner agencies and S-L activities </a:t>
            </a:r>
          </a:p>
          <a:p>
            <a:pPr lvl="1" eaLnBrk="1" hangingPunct="1"/>
            <a:r>
              <a:rPr lang="en-US" sz="2800" b="1" dirty="0" smtClean="0"/>
              <a:t>Meet with community partners to discuss mutual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00628"/>
            <a:ext cx="8763000" cy="43095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Compact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www.compact.org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b="1" dirty="0" smtClean="0"/>
              <a:t>Sample </a:t>
            </a:r>
            <a:r>
              <a:rPr lang="en-US" sz="2400" b="1" dirty="0" smtClean="0"/>
              <a:t>syllabi in a wide variety of disciplines</a:t>
            </a:r>
          </a:p>
          <a:p>
            <a:pPr lvl="1" eaLnBrk="1" hangingPunct="1"/>
            <a:r>
              <a:rPr lang="en-US" sz="2400" b="1" dirty="0" smtClean="0"/>
              <a:t>Curriculum guides and publications</a:t>
            </a:r>
          </a:p>
          <a:p>
            <a:pPr lvl="1" eaLnBrk="1" hangingPunct="1"/>
            <a:r>
              <a:rPr lang="en-US" sz="2400" b="1" dirty="0" smtClean="0"/>
              <a:t>Professional development opportunities</a:t>
            </a:r>
          </a:p>
          <a:p>
            <a:pPr lvl="1" eaLnBrk="1" hangingPunct="1"/>
            <a:r>
              <a:rPr lang="en-US" sz="2400" b="1" dirty="0" smtClean="0"/>
              <a:t>Grants and </a:t>
            </a:r>
            <a:r>
              <a:rPr lang="en-US" sz="2400" b="1" dirty="0" smtClean="0"/>
              <a:t>awards</a:t>
            </a:r>
          </a:p>
          <a:p>
            <a:pPr marL="0" lvl="1" indent="0" eaLnBrk="1" hangingPunct="1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Learning Center &amp; Staff (www.tnstate.edu/servicelearning)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r>
              <a:rPr lang="en-US" sz="2400" b="1" dirty="0" smtClean="0"/>
              <a:t>Assistance with projects</a:t>
            </a:r>
          </a:p>
          <a:p>
            <a:pPr lvl="1" eaLnBrk="1" hangingPunct="1"/>
            <a:r>
              <a:rPr lang="en-US" sz="2400" b="1" dirty="0" smtClean="0"/>
              <a:t>Class presentations</a:t>
            </a:r>
          </a:p>
          <a:p>
            <a:pPr lvl="1" eaLnBrk="1" hangingPunct="1"/>
            <a:r>
              <a:rPr lang="en-US" sz="2400" b="1" dirty="0" smtClean="0"/>
              <a:t>Community partner database</a:t>
            </a:r>
          </a:p>
          <a:p>
            <a:pPr lvl="1" eaLnBrk="1" hangingPunct="1"/>
            <a:r>
              <a:rPr lang="en-US" sz="2400" b="1" dirty="0" smtClean="0"/>
              <a:t>Evaluation instruments</a:t>
            </a:r>
          </a:p>
          <a:p>
            <a:pPr lvl="1" eaLnBrk="1" hangingPunct="1"/>
            <a:r>
              <a:rPr lang="en-US" sz="2400" b="1" dirty="0" smtClean="0"/>
              <a:t>Service-learning mini-grants</a:t>
            </a:r>
            <a:endParaRPr lang="en-US" sz="2400" b="1" dirty="0" smtClean="0"/>
          </a:p>
          <a:p>
            <a:pPr eaLnBrk="1" hangingPunct="1"/>
            <a:endParaRPr lang="en-U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Diversity of Service Learning Projects</a:t>
            </a:r>
          </a:p>
        </p:txBody>
      </p:sp>
      <p:grpSp>
        <p:nvGrpSpPr>
          <p:cNvPr id="46083" name="Diagram 7"/>
          <p:cNvGrpSpPr>
            <a:grpSpLocks noChangeAspect="1"/>
          </p:cNvGrpSpPr>
          <p:nvPr/>
        </p:nvGrpSpPr>
        <p:grpSpPr bwMode="auto">
          <a:xfrm>
            <a:off x="1600200" y="1760538"/>
            <a:ext cx="4876800" cy="4668837"/>
            <a:chOff x="1440" y="1477"/>
            <a:chExt cx="2362" cy="2307"/>
          </a:xfrm>
        </p:grpSpPr>
        <p:sp>
          <p:nvSpPr>
            <p:cNvPr id="46085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0" y="1477"/>
              <a:ext cx="2362" cy="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_s1028"/>
            <p:cNvSpPr>
              <a:spLocks noChangeShapeType="1"/>
            </p:cNvSpPr>
            <p:nvPr/>
          </p:nvSpPr>
          <p:spPr bwMode="auto">
            <a:xfrm flipH="1" flipV="1">
              <a:off x="2214" y="2224"/>
              <a:ext cx="204" cy="20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29" name="_s1029"/>
            <p:cNvSpPr>
              <a:spLocks noChangeArrowheads="1"/>
            </p:cNvSpPr>
            <p:nvPr/>
          </p:nvSpPr>
          <p:spPr bwMode="auto">
            <a:xfrm>
              <a:off x="1724" y="1733"/>
              <a:ext cx="577" cy="5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Institute</a:t>
              </a:r>
            </a:p>
            <a:p>
              <a:pPr algn="ctr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of</a:t>
              </a:r>
            </a:p>
            <a:p>
              <a:pPr algn="ctr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 Government</a:t>
              </a:r>
            </a:p>
          </p:txBody>
        </p:sp>
        <p:sp>
          <p:nvSpPr>
            <p:cNvPr id="46088" name="_s1030"/>
            <p:cNvSpPr>
              <a:spLocks noChangeShapeType="1"/>
            </p:cNvSpPr>
            <p:nvPr/>
          </p:nvSpPr>
          <p:spPr bwMode="auto">
            <a:xfrm flipH="1">
              <a:off x="2046" y="2630"/>
              <a:ext cx="288" cy="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31" name="_s1031"/>
            <p:cNvSpPr>
              <a:spLocks noChangeArrowheads="1"/>
            </p:cNvSpPr>
            <p:nvPr/>
          </p:nvSpPr>
          <p:spPr bwMode="auto">
            <a:xfrm>
              <a:off x="1472" y="2342"/>
              <a:ext cx="576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Engineering</a:t>
              </a:r>
            </a:p>
          </p:txBody>
        </p:sp>
        <p:sp>
          <p:nvSpPr>
            <p:cNvPr id="46090" name="_s1032"/>
            <p:cNvSpPr>
              <a:spLocks noChangeShapeType="1"/>
            </p:cNvSpPr>
            <p:nvPr/>
          </p:nvSpPr>
          <p:spPr bwMode="auto">
            <a:xfrm flipH="1">
              <a:off x="2215" y="2833"/>
              <a:ext cx="203" cy="2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3" name="_s1033"/>
            <p:cNvSpPr>
              <a:spLocks noChangeArrowheads="1"/>
            </p:cNvSpPr>
            <p:nvPr/>
          </p:nvSpPr>
          <p:spPr bwMode="auto">
            <a:xfrm>
              <a:off x="1724" y="2951"/>
              <a:ext cx="577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Education</a:t>
              </a:r>
            </a:p>
          </p:txBody>
        </p:sp>
        <p:sp>
          <p:nvSpPr>
            <p:cNvPr id="46092" name="_s1034"/>
            <p:cNvSpPr>
              <a:spLocks noChangeShapeType="1"/>
            </p:cNvSpPr>
            <p:nvPr/>
          </p:nvSpPr>
          <p:spPr bwMode="auto">
            <a:xfrm>
              <a:off x="2621" y="2917"/>
              <a:ext cx="1" cy="28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5" name="_s1035"/>
            <p:cNvSpPr>
              <a:spLocks noChangeArrowheads="1"/>
            </p:cNvSpPr>
            <p:nvPr/>
          </p:nvSpPr>
          <p:spPr bwMode="auto">
            <a:xfrm>
              <a:off x="2333" y="3204"/>
              <a:ext cx="577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Health</a:t>
              </a:r>
            </a:p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 Sciences</a:t>
              </a:r>
              <a:r>
                <a:rPr lang="en-US" sz="1500" b="1">
                  <a:latin typeface="Arial" pitchFamily="-111" charset="0"/>
                  <a:cs typeface="Osaka" pitchFamily="-111" charset="-128"/>
                </a:rPr>
                <a:t> </a:t>
              </a:r>
            </a:p>
          </p:txBody>
        </p:sp>
        <p:sp>
          <p:nvSpPr>
            <p:cNvPr id="46094" name="_s1036"/>
            <p:cNvSpPr>
              <a:spLocks noChangeShapeType="1"/>
            </p:cNvSpPr>
            <p:nvPr/>
          </p:nvSpPr>
          <p:spPr bwMode="auto">
            <a:xfrm>
              <a:off x="2824" y="2833"/>
              <a:ext cx="205" cy="20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7" name="_s1037"/>
            <p:cNvSpPr>
              <a:spLocks noChangeArrowheads="1"/>
            </p:cNvSpPr>
            <p:nvPr/>
          </p:nvSpPr>
          <p:spPr bwMode="auto">
            <a:xfrm>
              <a:off x="2943" y="2952"/>
              <a:ext cx="576" cy="5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Nursing</a:t>
              </a:r>
            </a:p>
          </p:txBody>
        </p:sp>
        <p:sp>
          <p:nvSpPr>
            <p:cNvPr id="46096" name="_s1038"/>
            <p:cNvSpPr>
              <a:spLocks noChangeShapeType="1"/>
            </p:cNvSpPr>
            <p:nvPr/>
          </p:nvSpPr>
          <p:spPr bwMode="auto">
            <a:xfrm>
              <a:off x="2908" y="2630"/>
              <a:ext cx="28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9" name="_s1039"/>
            <p:cNvSpPr>
              <a:spLocks noChangeArrowheads="1"/>
            </p:cNvSpPr>
            <p:nvPr/>
          </p:nvSpPr>
          <p:spPr bwMode="auto">
            <a:xfrm>
              <a:off x="3196" y="2342"/>
              <a:ext cx="576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Business</a:t>
              </a:r>
            </a:p>
          </p:txBody>
        </p:sp>
        <p:sp>
          <p:nvSpPr>
            <p:cNvPr id="46098" name="_s1040"/>
            <p:cNvSpPr>
              <a:spLocks noChangeShapeType="1"/>
            </p:cNvSpPr>
            <p:nvPr/>
          </p:nvSpPr>
          <p:spPr bwMode="auto">
            <a:xfrm flipV="1">
              <a:off x="2824" y="2223"/>
              <a:ext cx="204" cy="20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1" name="_s1041"/>
            <p:cNvSpPr>
              <a:spLocks noChangeArrowheads="1"/>
            </p:cNvSpPr>
            <p:nvPr/>
          </p:nvSpPr>
          <p:spPr bwMode="auto">
            <a:xfrm>
              <a:off x="2943" y="1732"/>
              <a:ext cx="576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Arts &amp;</a:t>
              </a:r>
            </a:p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Sciences</a:t>
              </a:r>
            </a:p>
          </p:txBody>
        </p:sp>
        <p:sp>
          <p:nvSpPr>
            <p:cNvPr id="46100" name="_s1042"/>
            <p:cNvSpPr>
              <a:spLocks noChangeShapeType="1"/>
            </p:cNvSpPr>
            <p:nvPr/>
          </p:nvSpPr>
          <p:spPr bwMode="auto">
            <a:xfrm flipV="1">
              <a:off x="2621" y="2055"/>
              <a:ext cx="0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3" name="_s1043"/>
            <p:cNvSpPr>
              <a:spLocks noChangeArrowheads="1"/>
            </p:cNvSpPr>
            <p:nvPr/>
          </p:nvSpPr>
          <p:spPr bwMode="auto">
            <a:xfrm>
              <a:off x="2333" y="1479"/>
              <a:ext cx="577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Consumer</a:t>
              </a:r>
            </a:p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 Sciences</a:t>
              </a:r>
            </a:p>
          </p:txBody>
        </p:sp>
        <p:sp>
          <p:nvSpPr>
            <p:cNvPr id="1044" name="_s1044"/>
            <p:cNvSpPr>
              <a:spLocks noChangeArrowheads="1"/>
            </p:cNvSpPr>
            <p:nvPr/>
          </p:nvSpPr>
          <p:spPr bwMode="auto">
            <a:xfrm>
              <a:off x="2333" y="2343"/>
              <a:ext cx="577" cy="5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folHlink">
                  <a:alpha val="74998"/>
                </a:schemeClr>
              </a:outerShdw>
            </a:effectLst>
          </p:spPr>
          <p:txBody>
            <a:bodyPr wrap="none" lIns="76081" tIns="38040" rIns="76081" bIns="38040" anchor="ctr"/>
            <a:lstStyle/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Service</a:t>
              </a:r>
            </a:p>
            <a:p>
              <a:pPr algn="ctr" eaLnBrk="1" hangingPunct="1">
                <a:defRPr/>
              </a:pPr>
              <a:r>
                <a:rPr lang="en-US" sz="1500" b="1">
                  <a:latin typeface="Comic Sans MS" pitchFamily="-111" charset="0"/>
                  <a:cs typeface="Osaka" pitchFamily="-111" charset="-128"/>
                </a:rPr>
                <a:t> Learning</a:t>
              </a:r>
            </a:p>
          </p:txBody>
        </p:sp>
      </p:grpSp>
      <p:pic>
        <p:nvPicPr>
          <p:cNvPr id="23" name="Picture 7" descr="2974-R1-00-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2930277"/>
            <a:ext cx="1819276" cy="26952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7" descr="j02167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304009"/>
            <a:ext cx="1465262" cy="1858963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OF Cross-Disciplinary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Collaborations</a:t>
            </a:r>
          </a:p>
        </p:txBody>
      </p:sp>
      <p:grpSp>
        <p:nvGrpSpPr>
          <p:cNvPr id="47107" name="Diagram 7"/>
          <p:cNvGrpSpPr>
            <a:grpSpLocks noChangeAspect="1"/>
          </p:cNvGrpSpPr>
          <p:nvPr/>
        </p:nvGrpSpPr>
        <p:grpSpPr bwMode="auto">
          <a:xfrm>
            <a:off x="2754313" y="2282917"/>
            <a:ext cx="3822700" cy="3209925"/>
            <a:chOff x="1440" y="1336"/>
            <a:chExt cx="2552" cy="2546"/>
          </a:xfrm>
        </p:grpSpPr>
        <p:sp>
          <p:nvSpPr>
            <p:cNvPr id="471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0" y="1336"/>
              <a:ext cx="2552" cy="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111" name="_s2052"/>
            <p:cNvSpPr>
              <a:spLocks noChangeShapeType="1"/>
            </p:cNvSpPr>
            <p:nvPr/>
          </p:nvSpPr>
          <p:spPr bwMode="auto">
            <a:xfrm flipH="1" flipV="1">
              <a:off x="2166" y="2290"/>
              <a:ext cx="276" cy="16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/>
            </a:p>
          </p:txBody>
        </p:sp>
        <p:sp>
          <p:nvSpPr>
            <p:cNvPr id="2053" name="_s2053"/>
            <p:cNvSpPr>
              <a:spLocks noChangeArrowheads="1"/>
            </p:cNvSpPr>
            <p:nvPr/>
          </p:nvSpPr>
          <p:spPr bwMode="auto">
            <a:xfrm>
              <a:off x="1574" y="1814"/>
              <a:ext cx="637" cy="63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Nursing</a:t>
              </a:r>
            </a:p>
          </p:txBody>
        </p:sp>
        <p:sp>
          <p:nvSpPr>
            <p:cNvPr id="47113" name="_s2054"/>
            <p:cNvSpPr>
              <a:spLocks noChangeShapeType="1"/>
            </p:cNvSpPr>
            <p:nvPr/>
          </p:nvSpPr>
          <p:spPr bwMode="auto">
            <a:xfrm flipH="1">
              <a:off x="2166" y="2766"/>
              <a:ext cx="277" cy="15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/>
            </a:p>
          </p:txBody>
        </p:sp>
        <p:sp>
          <p:nvSpPr>
            <p:cNvPr id="2055" name="_s2055"/>
            <p:cNvSpPr>
              <a:spLocks noChangeArrowheads="1"/>
            </p:cNvSpPr>
            <p:nvPr/>
          </p:nvSpPr>
          <p:spPr bwMode="auto">
            <a:xfrm>
              <a:off x="1575" y="2766"/>
              <a:ext cx="636" cy="63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Health</a:t>
              </a:r>
            </a:p>
            <a:p>
              <a:pPr algn="ctr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 Education</a:t>
              </a:r>
            </a:p>
          </p:txBody>
        </p:sp>
        <p:sp>
          <p:nvSpPr>
            <p:cNvPr id="47115" name="_s2056"/>
            <p:cNvSpPr>
              <a:spLocks noChangeShapeType="1"/>
            </p:cNvSpPr>
            <p:nvPr/>
          </p:nvSpPr>
          <p:spPr bwMode="auto">
            <a:xfrm>
              <a:off x="2716" y="2923"/>
              <a:ext cx="1" cy="31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/>
            </a:p>
          </p:txBody>
        </p:sp>
        <p:sp>
          <p:nvSpPr>
            <p:cNvPr id="2057" name="_s2057"/>
            <p:cNvSpPr>
              <a:spLocks noChangeArrowheads="1"/>
            </p:cNvSpPr>
            <p:nvPr/>
          </p:nvSpPr>
          <p:spPr bwMode="auto">
            <a:xfrm>
              <a:off x="2400" y="3242"/>
              <a:ext cx="635" cy="6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>
                  <a:latin typeface="Arial" pitchFamily="-111" charset="0"/>
                  <a:cs typeface="Osaka" pitchFamily="-111" charset="-128"/>
                </a:rPr>
                <a:t>Early</a:t>
              </a:r>
            </a:p>
            <a:p>
              <a:pPr algn="ctr">
                <a:defRPr/>
              </a:pPr>
              <a:r>
                <a:rPr lang="en-US" sz="1200" b="1">
                  <a:latin typeface="Arial" pitchFamily="-111" charset="0"/>
                  <a:cs typeface="Osaka" pitchFamily="-111" charset="-128"/>
                </a:rPr>
                <a:t>Childhood</a:t>
              </a:r>
            </a:p>
            <a:p>
              <a:pPr algn="ctr">
                <a:defRPr/>
              </a:pPr>
              <a:r>
                <a:rPr lang="en-US" sz="1200" b="1">
                  <a:latin typeface="Arial" pitchFamily="-111" charset="0"/>
                  <a:cs typeface="Osaka" pitchFamily="-111" charset="-128"/>
                </a:rPr>
                <a:t>Education</a:t>
              </a:r>
            </a:p>
          </p:txBody>
        </p:sp>
        <p:sp>
          <p:nvSpPr>
            <p:cNvPr id="47117" name="_s2058"/>
            <p:cNvSpPr>
              <a:spLocks noChangeShapeType="1"/>
            </p:cNvSpPr>
            <p:nvPr/>
          </p:nvSpPr>
          <p:spPr bwMode="auto">
            <a:xfrm>
              <a:off x="2990" y="2765"/>
              <a:ext cx="276" cy="16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59" name="_s2059"/>
            <p:cNvSpPr>
              <a:spLocks noChangeArrowheads="1"/>
            </p:cNvSpPr>
            <p:nvPr/>
          </p:nvSpPr>
          <p:spPr bwMode="auto">
            <a:xfrm>
              <a:off x="3224" y="2766"/>
              <a:ext cx="636" cy="6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46243" tIns="23120" rIns="46243" bIns="23120" anchor="ctr"/>
            <a:lstStyle/>
            <a:p>
              <a:pPr algn="ctr" eaLnBrk="1" hangingPunct="1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Physical</a:t>
              </a:r>
            </a:p>
            <a:p>
              <a:pPr algn="ctr" eaLnBrk="1" hangingPunct="1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 Therapy</a:t>
              </a:r>
            </a:p>
          </p:txBody>
        </p:sp>
        <p:sp>
          <p:nvSpPr>
            <p:cNvPr id="47119" name="_s2060"/>
            <p:cNvSpPr>
              <a:spLocks noChangeShapeType="1"/>
            </p:cNvSpPr>
            <p:nvPr/>
          </p:nvSpPr>
          <p:spPr bwMode="auto">
            <a:xfrm flipV="1">
              <a:off x="2990" y="2290"/>
              <a:ext cx="276" cy="15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61" name="_s2061"/>
            <p:cNvSpPr>
              <a:spLocks noChangeArrowheads="1"/>
            </p:cNvSpPr>
            <p:nvPr/>
          </p:nvSpPr>
          <p:spPr bwMode="auto">
            <a:xfrm>
              <a:off x="3224" y="1814"/>
              <a:ext cx="636" cy="6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46243" tIns="23120" rIns="46243" bIns="23120" anchor="ctr"/>
            <a:lstStyle/>
            <a:p>
              <a:pPr algn="ctr" eaLnBrk="1" hangingPunct="1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Speech &amp;</a:t>
              </a:r>
            </a:p>
            <a:p>
              <a:pPr algn="ctr" eaLnBrk="1" hangingPunct="1">
                <a:defRPr/>
              </a:pPr>
              <a:r>
                <a:rPr lang="en-US" sz="1400" b="1">
                  <a:latin typeface="Arial" pitchFamily="-111" charset="0"/>
                  <a:cs typeface="Osaka" pitchFamily="-111" charset="-128"/>
                </a:rPr>
                <a:t>Hearing </a:t>
              </a:r>
            </a:p>
          </p:txBody>
        </p:sp>
        <p:sp>
          <p:nvSpPr>
            <p:cNvPr id="47121" name="_s2062"/>
            <p:cNvSpPr>
              <a:spLocks noChangeShapeType="1"/>
            </p:cNvSpPr>
            <p:nvPr/>
          </p:nvSpPr>
          <p:spPr bwMode="auto">
            <a:xfrm flipV="1">
              <a:off x="2716" y="1972"/>
              <a:ext cx="0" cy="31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63" name="_s2063"/>
            <p:cNvSpPr>
              <a:spLocks noChangeArrowheads="1"/>
            </p:cNvSpPr>
            <p:nvPr/>
          </p:nvSpPr>
          <p:spPr bwMode="auto">
            <a:xfrm>
              <a:off x="2399" y="1339"/>
              <a:ext cx="635" cy="63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accent2">
                  <a:alpha val="74998"/>
                </a:schemeClr>
              </a:outerShdw>
            </a:effectLst>
          </p:spPr>
          <p:txBody>
            <a:bodyPr wrap="none" lIns="46243" tIns="23120" rIns="46243" bIns="23120" anchor="ctr"/>
            <a:lstStyle/>
            <a:p>
              <a:pPr algn="ctr" eaLnBrk="1" hangingPunct="1">
                <a:defRPr/>
              </a:pPr>
              <a:r>
                <a:rPr lang="en-US" sz="1200" b="1">
                  <a:latin typeface="Arial" pitchFamily="-111" charset="0"/>
                  <a:cs typeface="Osaka" pitchFamily="-111" charset="-128"/>
                </a:rPr>
                <a:t>Dental</a:t>
              </a:r>
            </a:p>
            <a:p>
              <a:pPr algn="ctr" eaLnBrk="1" hangingPunct="1">
                <a:defRPr/>
              </a:pPr>
              <a:r>
                <a:rPr lang="en-US" sz="1200" b="1">
                  <a:latin typeface="Arial" pitchFamily="-111" charset="0"/>
                  <a:cs typeface="Osaka" pitchFamily="-111" charset="-128"/>
                </a:rPr>
                <a:t>Screening</a:t>
              </a:r>
            </a:p>
            <a:p>
              <a:pPr algn="ctr" eaLnBrk="1" hangingPunct="1">
                <a:defRPr/>
              </a:pPr>
              <a:r>
                <a:rPr lang="en-US" sz="1200" b="1">
                  <a:latin typeface="Arial" pitchFamily="-111" charset="0"/>
                  <a:cs typeface="Osaka" pitchFamily="-111" charset="-128"/>
                </a:rPr>
                <a:t>&amp; Cleaning</a:t>
              </a:r>
            </a:p>
          </p:txBody>
        </p:sp>
        <p:sp>
          <p:nvSpPr>
            <p:cNvPr id="2064" name="_s2064"/>
            <p:cNvSpPr>
              <a:spLocks noChangeArrowheads="1"/>
            </p:cNvSpPr>
            <p:nvPr/>
          </p:nvSpPr>
          <p:spPr bwMode="auto">
            <a:xfrm>
              <a:off x="2399" y="2290"/>
              <a:ext cx="635" cy="63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41990" dir="1593903" algn="ctr" rotWithShape="0">
                <a:schemeClr val="folHlink">
                  <a:alpha val="74998"/>
                </a:schemeClr>
              </a:outerShdw>
            </a:effectLst>
          </p:spPr>
          <p:txBody>
            <a:bodyPr wrap="none" lIns="46243" tIns="23120" rIns="46243" bIns="23120" anchor="ctr"/>
            <a:lstStyle/>
            <a:p>
              <a:pPr algn="ctr" eaLnBrk="1" hangingPunct="1">
                <a:defRPr/>
              </a:pPr>
              <a:r>
                <a:rPr lang="en-US" sz="1600" b="1">
                  <a:latin typeface="Comic Sans MS" pitchFamily="-111" charset="0"/>
                </a:rPr>
                <a:t>Grace</a:t>
              </a:r>
            </a:p>
            <a:p>
              <a:pPr algn="ctr" eaLnBrk="1" hangingPunct="1">
                <a:defRPr/>
              </a:pPr>
              <a:r>
                <a:rPr lang="en-US" sz="1600" b="1">
                  <a:latin typeface="Comic Sans MS" pitchFamily="-111" charset="0"/>
                </a:rPr>
                <a:t> Eaton</a:t>
              </a:r>
            </a:p>
            <a:p>
              <a:pPr algn="ctr" eaLnBrk="1" hangingPunct="1">
                <a:defRPr/>
              </a:pPr>
              <a:r>
                <a:rPr lang="en-US" sz="1600" b="1">
                  <a:latin typeface="Comic Sans MS" pitchFamily="-111" charset="0"/>
                </a:rPr>
                <a:t> Daycare</a:t>
              </a:r>
            </a:p>
            <a:p>
              <a:pPr algn="ctr" eaLnBrk="1" hangingPunct="1">
                <a:defRPr/>
              </a:pPr>
              <a:endParaRPr lang="en-US" sz="900"/>
            </a:p>
          </p:txBody>
        </p:sp>
      </p:grpSp>
      <p:pic>
        <p:nvPicPr>
          <p:cNvPr id="47108" name="Picture 23" descr="MCHH01661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00280"/>
            <a:ext cx="23733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Disciplinary</a:t>
            </a:r>
            <a:br>
              <a:rPr lang="en-US" smtClean="0"/>
            </a:br>
            <a:r>
              <a:rPr lang="en-US" smtClean="0"/>
              <a:t>Education Programs</a:t>
            </a:r>
          </a:p>
        </p:txBody>
      </p:sp>
      <p:pic>
        <p:nvPicPr>
          <p:cNvPr id="48132" name="Picture 18" descr="MCPE06639_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572000"/>
            <a:ext cx="1252538" cy="1447800"/>
          </a:xfrm>
        </p:spPr>
      </p:pic>
      <p:grpSp>
        <p:nvGrpSpPr>
          <p:cNvPr id="48131" name="Diagram 7"/>
          <p:cNvGrpSpPr>
            <a:grpSpLocks noChangeAspect="1"/>
          </p:cNvGrpSpPr>
          <p:nvPr/>
        </p:nvGrpSpPr>
        <p:grpSpPr bwMode="auto">
          <a:xfrm>
            <a:off x="914400" y="1549400"/>
            <a:ext cx="7239000" cy="5521325"/>
            <a:chOff x="2124" y="1123"/>
            <a:chExt cx="2836" cy="1966"/>
          </a:xfrm>
        </p:grpSpPr>
        <p:sp>
          <p:nvSpPr>
            <p:cNvPr id="4813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124" y="1123"/>
              <a:ext cx="2836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_s3076"/>
            <p:cNvSpPr>
              <a:spLocks noChangeShapeType="1"/>
            </p:cNvSpPr>
            <p:nvPr/>
          </p:nvSpPr>
          <p:spPr bwMode="auto">
            <a:xfrm flipH="1" flipV="1">
              <a:off x="3251" y="2011"/>
              <a:ext cx="146" cy="4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8140" name="_s3077"/>
            <p:cNvSpPr>
              <a:spLocks noChangeArrowheads="1"/>
            </p:cNvSpPr>
            <p:nvPr/>
          </p:nvSpPr>
          <p:spPr bwMode="auto">
            <a:xfrm>
              <a:off x="2953" y="1811"/>
              <a:ext cx="306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6EBE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 sz="1900"/>
            </a:p>
          </p:txBody>
        </p:sp>
        <p:sp>
          <p:nvSpPr>
            <p:cNvPr id="48141" name="_s3078"/>
            <p:cNvSpPr>
              <a:spLocks noChangeShapeType="1"/>
            </p:cNvSpPr>
            <p:nvPr/>
          </p:nvSpPr>
          <p:spPr bwMode="auto">
            <a:xfrm flipH="1">
              <a:off x="3362" y="2229"/>
              <a:ext cx="90" cy="12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8142" name="_s3079"/>
            <p:cNvSpPr>
              <a:spLocks noChangeArrowheads="1"/>
            </p:cNvSpPr>
            <p:nvPr/>
          </p:nvSpPr>
          <p:spPr bwMode="auto">
            <a:xfrm>
              <a:off x="3120" y="2323"/>
              <a:ext cx="306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6EBE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 sz="1900"/>
            </a:p>
          </p:txBody>
        </p:sp>
        <p:sp>
          <p:nvSpPr>
            <p:cNvPr id="48143" name="_s3080"/>
            <p:cNvSpPr>
              <a:spLocks noChangeShapeType="1"/>
            </p:cNvSpPr>
            <p:nvPr/>
          </p:nvSpPr>
          <p:spPr bwMode="auto">
            <a:xfrm>
              <a:off x="3632" y="2229"/>
              <a:ext cx="90" cy="12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44" name="_s3081"/>
            <p:cNvSpPr>
              <a:spLocks noChangeArrowheads="1"/>
            </p:cNvSpPr>
            <p:nvPr/>
          </p:nvSpPr>
          <p:spPr bwMode="auto">
            <a:xfrm>
              <a:off x="3658" y="2323"/>
              <a:ext cx="306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6EBE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6226" tIns="48111" rIns="96226" bIns="48111" anchor="ctr"/>
            <a:lstStyle/>
            <a:p>
              <a:pPr algn="ctr" eaLnBrk="1" hangingPunct="1"/>
              <a:endParaRPr lang="en-US" sz="3300" b="1"/>
            </a:p>
            <a:p>
              <a:pPr algn="ctr" eaLnBrk="1" hangingPunct="1"/>
              <a:r>
                <a:rPr lang="en-US" sz="2800" b="1"/>
                <a:t>Community</a:t>
              </a:r>
            </a:p>
            <a:p>
              <a:pPr algn="ctr" eaLnBrk="1" hangingPunct="1"/>
              <a:r>
                <a:rPr lang="en-US" sz="3300" b="1"/>
                <a:t> </a:t>
              </a:r>
              <a:r>
                <a:rPr lang="en-US" sz="2800" b="1"/>
                <a:t>Chorus</a:t>
              </a:r>
            </a:p>
          </p:txBody>
        </p:sp>
        <p:sp>
          <p:nvSpPr>
            <p:cNvPr id="48145" name="_s3082"/>
            <p:cNvSpPr>
              <a:spLocks noChangeShapeType="1"/>
            </p:cNvSpPr>
            <p:nvPr/>
          </p:nvSpPr>
          <p:spPr bwMode="auto">
            <a:xfrm flipV="1">
              <a:off x="3687" y="2011"/>
              <a:ext cx="146" cy="4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46" name="_s3083"/>
            <p:cNvSpPr>
              <a:spLocks noChangeArrowheads="1"/>
            </p:cNvSpPr>
            <p:nvPr/>
          </p:nvSpPr>
          <p:spPr bwMode="auto">
            <a:xfrm>
              <a:off x="3825" y="1811"/>
              <a:ext cx="306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6EBE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6226" tIns="48111" rIns="96226" bIns="48111" anchor="ctr"/>
            <a:lstStyle/>
            <a:p>
              <a:pPr algn="ctr" eaLnBrk="1" hangingPunct="1"/>
              <a:endParaRPr lang="en-US" sz="3300" b="1" dirty="0"/>
            </a:p>
            <a:p>
              <a:pPr algn="ctr" eaLnBrk="1" hangingPunct="1"/>
              <a:r>
                <a:rPr lang="en-US" sz="3300" b="1" dirty="0"/>
                <a:t>                   </a:t>
              </a:r>
              <a:r>
                <a:rPr lang="en-US" sz="2800" b="1" dirty="0"/>
                <a:t>Tutoring</a:t>
              </a:r>
            </a:p>
            <a:p>
              <a:pPr algn="ctr" eaLnBrk="1" hangingPunct="1"/>
              <a:r>
                <a:rPr lang="en-US" sz="3300" b="1" dirty="0"/>
                <a:t>   </a:t>
              </a:r>
            </a:p>
          </p:txBody>
        </p:sp>
        <p:sp>
          <p:nvSpPr>
            <p:cNvPr id="48147" name="_s3084"/>
            <p:cNvSpPr>
              <a:spLocks noChangeShapeType="1"/>
            </p:cNvSpPr>
            <p:nvPr/>
          </p:nvSpPr>
          <p:spPr bwMode="auto">
            <a:xfrm flipV="1">
              <a:off x="3542" y="1800"/>
              <a:ext cx="0" cy="15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48" name="_s3085"/>
            <p:cNvSpPr>
              <a:spLocks noChangeArrowheads="1"/>
            </p:cNvSpPr>
            <p:nvPr/>
          </p:nvSpPr>
          <p:spPr bwMode="auto">
            <a:xfrm>
              <a:off x="3389" y="1494"/>
              <a:ext cx="306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6EBE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6226" tIns="48111" rIns="96226" bIns="48111" anchor="ctr"/>
            <a:lstStyle/>
            <a:p>
              <a:pPr algn="ctr" eaLnBrk="1" hangingPunct="1"/>
              <a:r>
                <a:rPr lang="en-US" sz="2800" b="1"/>
                <a:t>Literacy</a:t>
              </a:r>
            </a:p>
            <a:p>
              <a:pPr algn="ctr" eaLnBrk="1" hangingPunct="1"/>
              <a:r>
                <a:rPr lang="en-US" sz="2800" b="1"/>
                <a:t>Programs</a:t>
              </a:r>
            </a:p>
          </p:txBody>
        </p:sp>
        <p:sp>
          <p:nvSpPr>
            <p:cNvPr id="48149" name="_s3086"/>
            <p:cNvSpPr>
              <a:spLocks noChangeArrowheads="1"/>
            </p:cNvSpPr>
            <p:nvPr/>
          </p:nvSpPr>
          <p:spPr bwMode="auto">
            <a:xfrm>
              <a:off x="3389" y="1953"/>
              <a:ext cx="306" cy="30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D6EBEB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6226" tIns="48111" rIns="96226" bIns="48111" anchor="ctr"/>
            <a:lstStyle/>
            <a:p>
              <a:pPr algn="ctr" eaLnBrk="1" hangingPunct="1"/>
              <a:r>
                <a:rPr lang="en-US" sz="3300" b="1"/>
                <a:t>After-School</a:t>
              </a:r>
            </a:p>
            <a:p>
              <a:pPr algn="ctr" eaLnBrk="1" hangingPunct="1"/>
              <a:r>
                <a:rPr lang="en-US" sz="3300" b="1"/>
                <a:t>Education</a:t>
              </a:r>
            </a:p>
          </p:txBody>
        </p:sp>
        <p:pic>
          <p:nvPicPr>
            <p:cNvPr id="48150" name="Picture 52" descr="j0292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4" y="1195"/>
              <a:ext cx="73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3" name="Picture 20" descr="MCj023992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81200"/>
            <a:ext cx="17653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7" name="Music"/>
          <p:cNvSpPr>
            <a:spLocks noEditPoints="1" noChangeArrowheads="1"/>
          </p:cNvSpPr>
          <p:nvPr/>
        </p:nvSpPr>
        <p:spPr bwMode="auto">
          <a:xfrm>
            <a:off x="7010400" y="4800600"/>
            <a:ext cx="1404938" cy="1320800"/>
          </a:xfrm>
          <a:custGeom>
            <a:avLst/>
            <a:gdLst>
              <a:gd name="T0" fmla="*/ 478199 w 21600"/>
              <a:gd name="T1" fmla="*/ 2813 h 21600"/>
              <a:gd name="T2" fmla="*/ 479565 w 21600"/>
              <a:gd name="T3" fmla="*/ 605367 h 21600"/>
              <a:gd name="T4" fmla="*/ 1410337 w 21600"/>
              <a:gd name="T5" fmla="*/ 615212 h 21600"/>
              <a:gd name="T6" fmla="*/ 478199 w 21600"/>
              <a:gd name="T7" fmla="*/ 2813 h 21600"/>
              <a:gd name="T8" fmla="*/ 1404938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135" name="Rectangle 48"/>
          <p:cNvSpPr>
            <a:spLocks noChangeArrowheads="1"/>
          </p:cNvSpPr>
          <p:nvPr/>
        </p:nvSpPr>
        <p:spPr bwMode="auto">
          <a:xfrm>
            <a:off x="1524000" y="5257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Mentoring</a:t>
            </a:r>
          </a:p>
        </p:txBody>
      </p:sp>
      <p:sp>
        <p:nvSpPr>
          <p:cNvPr id="48136" name="Rectangle 51"/>
          <p:cNvSpPr>
            <a:spLocks noChangeArrowheads="1"/>
          </p:cNvSpPr>
          <p:nvPr/>
        </p:nvSpPr>
        <p:spPr bwMode="auto">
          <a:xfrm>
            <a:off x="304800" y="37877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Computer Skills</a:t>
            </a:r>
          </a:p>
        </p:txBody>
      </p:sp>
      <p:pic>
        <p:nvPicPr>
          <p:cNvPr id="48137" name="Picture 53" descr="j02997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81000"/>
            <a:ext cx="15224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ctrTitle"/>
          </p:nvPr>
        </p:nvSpPr>
        <p:spPr>
          <a:xfrm rot="19140000">
            <a:off x="1775572" y="983479"/>
            <a:ext cx="5609254" cy="5562590"/>
          </a:xfrm>
        </p:spPr>
        <p:txBody>
          <a:bodyPr/>
          <a:lstStyle/>
          <a:p>
            <a:pPr eaLnBrk="1" hangingPunct="1"/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dirty="0" smtClean="0"/>
              <a:t>The </a:t>
            </a:r>
            <a:r>
              <a:rPr lang="en-US" dirty="0" smtClean="0"/>
              <a:t>true challenge </a:t>
            </a:r>
            <a:r>
              <a:rPr lang="en-US" dirty="0" smtClean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creating </a:t>
            </a:r>
            <a:r>
              <a:rPr lang="en-US" dirty="0" smtClean="0"/>
              <a:t>a culture </a:t>
            </a:r>
            <a:r>
              <a:rPr lang="en-US" dirty="0" smtClean="0"/>
              <a:t>of </a:t>
            </a:r>
            <a:r>
              <a:rPr lang="en-US" dirty="0" smtClean="0"/>
              <a:t>service is not </a:t>
            </a:r>
            <a:r>
              <a:rPr lang="en-US" dirty="0" smtClean="0"/>
              <a:t>merely </a:t>
            </a:r>
            <a:r>
              <a:rPr lang="en-US" dirty="0" smtClean="0"/>
              <a:t>about engaging students in service, but about creating an institutional culture that is itself committed to the community outside of its walls.”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85800"/>
            <a:ext cx="8153400" cy="5867400"/>
          </a:xfrm>
        </p:spPr>
        <p:txBody>
          <a:bodyPr/>
          <a:lstStyle/>
          <a:p>
            <a:pPr algn="r" eaLnBrk="1" hangingPunct="1"/>
            <a:endParaRPr lang="en-US" dirty="0" smtClean="0"/>
          </a:p>
          <a:p>
            <a:pPr algn="r" eaLnBrk="1" hangingPunct="1"/>
            <a:endParaRPr lang="en-US" dirty="0" smtClean="0"/>
          </a:p>
          <a:p>
            <a:pPr algn="r" eaLnBrk="1" hangingPunct="1"/>
            <a:endParaRPr lang="en-US" dirty="0"/>
          </a:p>
          <a:p>
            <a:pPr algn="r" eaLnBrk="1" hangingPunct="1"/>
            <a:endParaRPr lang="en-US" dirty="0" smtClean="0"/>
          </a:p>
          <a:p>
            <a:pPr algn="r" eaLnBrk="1" hangingPunct="1"/>
            <a:endParaRPr lang="en-US" dirty="0"/>
          </a:p>
          <a:p>
            <a:pPr algn="r"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6600"/>
                </a:solidFill>
              </a:rPr>
              <a:t>Preliminary Understandings</a:t>
            </a:r>
            <a:endParaRPr lang="en-US" sz="3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00628"/>
            <a:ext cx="8458200" cy="4004772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Learning is a process---that has measurable outcomes.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It starts with where you are now and what you want to learn about service-learning.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You are the expert in your course and your discipline.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905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students to do community service is easy! </a:t>
            </a:r>
            <a:b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need A workshop?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3733800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For the development of QUALITY pedagogy. Service by itself </a:t>
            </a:r>
            <a:r>
              <a:rPr lang="en-US" sz="3600" dirty="0"/>
              <a:t> </a:t>
            </a:r>
            <a:r>
              <a:rPr lang="en-US" sz="3600" dirty="0" smtClean="0"/>
              <a:t>does NOT make a service-learning course.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To enhance the quality of the courses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To get the most from the service experience--both for ourselves and for our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Workshop #1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00628"/>
            <a:ext cx="8686800" cy="43857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I</a:t>
            </a:r>
            <a:r>
              <a:rPr lang="en-US" sz="2800" dirty="0"/>
              <a:t>. </a:t>
            </a:r>
            <a:r>
              <a:rPr lang="en-US" sz="2800" dirty="0" smtClean="0"/>
              <a:t>     </a:t>
            </a:r>
            <a:r>
              <a:rPr lang="en-US" sz="3200" dirty="0" smtClean="0"/>
              <a:t>Theoretical </a:t>
            </a:r>
            <a:r>
              <a:rPr lang="en-US" sz="3200" dirty="0"/>
              <a:t>model behind service- learning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II.     What </a:t>
            </a:r>
            <a:r>
              <a:rPr lang="en-US" sz="3200" dirty="0"/>
              <a:t>exactly is service-learning?    </a:t>
            </a: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III.    What is the faculty role?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IV.    Benefits of service-learning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V.     7 elements of effective practice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VI.    Common concerns</a:t>
            </a:r>
          </a:p>
          <a:p>
            <a:pPr marL="571500" indent="-571500" eaLnBrk="1" hangingPunct="1">
              <a:lnSpc>
                <a:spcPct val="80000"/>
              </a:lnSpc>
              <a:buAutoNum type="romanUcPeriod" startAt="7"/>
            </a:pPr>
            <a:r>
              <a:rPr lang="en-US" sz="3200" dirty="0" smtClean="0"/>
              <a:t>  Support and resources available to faculty </a:t>
            </a:r>
          </a:p>
          <a:p>
            <a:pPr marL="571500" indent="-571500" eaLnBrk="1" hangingPunct="1">
              <a:lnSpc>
                <a:spcPct val="80000"/>
              </a:lnSpc>
              <a:buAutoNum type="romanUcPeriod" startAt="7"/>
            </a:pPr>
            <a:r>
              <a:rPr lang="en-US" sz="3200" dirty="0"/>
              <a:t> </a:t>
            </a:r>
            <a:r>
              <a:rPr lang="en-US" sz="3200" dirty="0" smtClean="0"/>
              <a:t> Identifying your goals?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Model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Based in John Dewey’s belief that we reflect and use prior knowledge from experiences to further our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Led to new ways of thinking about education as actively connecting knowledge to experience through engagement in and reflection on the world outside the classroom.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47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760"/>
            <a:ext cx="8458200" cy="161544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Commission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Service-Learning definition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accent3"/>
                </a:solidFill>
              </a:rPr>
              <a:t>“…a teaching and learning approach that integrates community service with academic study to enrich learning, teach civic responsibility, and strengthen communities.”</a:t>
            </a:r>
          </a:p>
          <a:p>
            <a:pPr eaLnBrk="1" hangingPunct="1"/>
            <a:endParaRPr lang="en-US" sz="3200" b="1" dirty="0" smtClean="0">
              <a:solidFill>
                <a:schemeClr val="accent3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1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Service-Learning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0628"/>
            <a:ext cx="8534400" cy="522397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r>
              <a:rPr lang="en-US" sz="3600" dirty="0" smtClean="0"/>
              <a:t>is </a:t>
            </a:r>
            <a:r>
              <a:rPr lang="en-US" sz="3600" dirty="0" smtClean="0"/>
              <a:t>a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</a:t>
            </a:r>
            <a:r>
              <a:rPr lang="en-US" sz="3600" dirty="0" smtClean="0"/>
              <a:t>of </a:t>
            </a:r>
            <a:r>
              <a:rPr lang="en-US" sz="3600" dirty="0" smtClean="0"/>
              <a:t>teaching that enriches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learning </a:t>
            </a:r>
            <a:r>
              <a:rPr lang="en-US" sz="3600" dirty="0" smtClean="0"/>
              <a:t>by engaging </a:t>
            </a:r>
            <a:r>
              <a:rPr lang="en-US" sz="3600" dirty="0" smtClean="0"/>
              <a:t>students in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meaningful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en-US" sz="3600" dirty="0" smtClean="0"/>
              <a:t>to the university </a:t>
            </a:r>
            <a:r>
              <a:rPr lang="en-US" sz="3600" dirty="0" smtClean="0"/>
              <a:t>or community </a:t>
            </a:r>
            <a:r>
              <a:rPr lang="en-US" sz="3600" dirty="0" smtClean="0"/>
              <a:t>through 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careful integration with </a:t>
            </a:r>
            <a:r>
              <a:rPr lang="en-US" sz="3600" dirty="0" smtClean="0"/>
              <a:t>established curricula. 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 </a:t>
            </a:r>
            <a:r>
              <a:rPr lang="en-US" sz="3600" dirty="0" smtClean="0"/>
              <a:t>unique aspect </a:t>
            </a:r>
            <a:r>
              <a:rPr lang="en-US" sz="3600" dirty="0" smtClean="0"/>
              <a:t>is </a:t>
            </a:r>
            <a:r>
              <a:rPr lang="en-US" sz="3600" dirty="0" smtClean="0"/>
              <a:t>that it incorporates 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structured </a:t>
            </a:r>
            <a:r>
              <a:rPr lang="en-US" sz="3600" dirty="0" smtClean="0"/>
              <a:t>reflections </a:t>
            </a:r>
            <a:r>
              <a:rPr lang="en-US" sz="3600" dirty="0" smtClean="0"/>
              <a:t>on </a:t>
            </a:r>
            <a:r>
              <a:rPr lang="en-US" sz="3600" dirty="0" smtClean="0"/>
              <a:t>the interactions and 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activities </a:t>
            </a:r>
            <a:r>
              <a:rPr lang="en-US" sz="3600" dirty="0" smtClean="0"/>
              <a:t>of both the </a:t>
            </a:r>
            <a:r>
              <a:rPr lang="en-US" sz="3600" dirty="0" smtClean="0"/>
              <a:t>learning </a:t>
            </a:r>
            <a:r>
              <a:rPr lang="en-US" sz="3600" dirty="0" smtClean="0"/>
              <a:t>and community 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objectives  (</a:t>
            </a:r>
            <a:r>
              <a:rPr lang="en-US" sz="3600" dirty="0" err="1" smtClean="0">
                <a:solidFill>
                  <a:schemeClr val="bg1"/>
                </a:solidFill>
              </a:rPr>
              <a:t>Flecky</a:t>
            </a:r>
            <a:r>
              <a:rPr lang="en-US" sz="3600" dirty="0" smtClean="0">
                <a:solidFill>
                  <a:schemeClr val="bg1"/>
                </a:solidFill>
              </a:rPr>
              <a:t>, 2009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1969</TotalTime>
  <Words>1353</Words>
  <Application>Microsoft Office PowerPoint</Application>
  <PresentationFormat>On-screen Show (4:3)</PresentationFormat>
  <Paragraphs>273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Angles</vt:lpstr>
      <vt:lpstr> Tennessee State            University     Service Learning        and Civic                   Engagement</vt:lpstr>
      <vt:lpstr>Workshop # 1</vt:lpstr>
      <vt:lpstr>Importance of service-learning </vt:lpstr>
      <vt:lpstr>Preliminary Understandings</vt:lpstr>
      <vt:lpstr>Sending students to do community service is easy!  Why do we need A workshop?</vt:lpstr>
      <vt:lpstr>OVERVIEW OF Workshop #1</vt:lpstr>
      <vt:lpstr>Theoretical Model</vt:lpstr>
      <vt:lpstr>National Commission on  Service-Learning definition</vt:lpstr>
      <vt:lpstr>Service-Learning   </vt:lpstr>
      <vt:lpstr>  </vt:lpstr>
      <vt:lpstr>THIS is Service-Learning</vt:lpstr>
      <vt:lpstr>What is the faculty role in a  service-learning course?</vt:lpstr>
      <vt:lpstr>Rank your service-learning knowledge, skills, and experience</vt:lpstr>
      <vt:lpstr>WHY SERVICE-LEARNING??</vt:lpstr>
      <vt:lpstr>STUDENT BENEFITS – research has found</vt:lpstr>
      <vt:lpstr>FACULTY BENEFITS</vt:lpstr>
      <vt:lpstr>COMMUNITY BENEFITS</vt:lpstr>
      <vt:lpstr>UNIVERSITY BENEFITS</vt:lpstr>
      <vt:lpstr>Service-Learning </vt:lpstr>
      <vt:lpstr>PowerPoint Presentation</vt:lpstr>
      <vt:lpstr>How does SL change your course?</vt:lpstr>
      <vt:lpstr>Service-learning is not: </vt:lpstr>
      <vt:lpstr>The Seven Elements of High-Quality Service-learning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for High Quality  Service-Learning</vt:lpstr>
      <vt:lpstr>Logistics and Support</vt:lpstr>
      <vt:lpstr>Resources</vt:lpstr>
      <vt:lpstr>Diversity of Service Learning Projects</vt:lpstr>
      <vt:lpstr>   EXAMPLE OF Cross-Disciplinary Collaborations</vt:lpstr>
      <vt:lpstr>Cross Disciplinary Education Programs</vt:lpstr>
      <vt:lpstr>                      “The true challenge in  creating a culture of service is not merely about engaging students in service, but about creating an institutional culture that is itself committed to the community outside of its walls.”  </vt:lpstr>
    </vt:vector>
  </TitlesOfParts>
  <Company>Sue Fuller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Tennessee State University  Service Learning and Civic Engagement</dc:title>
  <dc:creator>Guthrie, Linda</dc:creator>
  <cp:lastModifiedBy>Guthrie, Linda</cp:lastModifiedBy>
  <cp:revision>80</cp:revision>
  <cp:lastPrinted>2014-07-07T13:34:21Z</cp:lastPrinted>
  <dcterms:modified xsi:type="dcterms:W3CDTF">2014-07-07T16:21:54Z</dcterms:modified>
</cp:coreProperties>
</file>