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6" r:id="rId2"/>
    <p:sldId id="257" r:id="rId3"/>
    <p:sldId id="264" r:id="rId4"/>
    <p:sldId id="259" r:id="rId5"/>
    <p:sldId id="258" r:id="rId6"/>
    <p:sldId id="260" r:id="rId7"/>
    <p:sldId id="261" r:id="rId8"/>
    <p:sldId id="262" r:id="rId9"/>
    <p:sldId id="263" r:id="rId10"/>
    <p:sldId id="265" r:id="rId11"/>
    <p:sldId id="267" r:id="rId12"/>
    <p:sldId id="268" r:id="rId13"/>
    <p:sldId id="269" r:id="rId14"/>
    <p:sldId id="270" r:id="rId15"/>
    <p:sldId id="271" r:id="rId16"/>
    <p:sldId id="26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78" y="-9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716FFE-E322-45B0-A1B5-14B08347675B}" type="datetimeFigureOut">
              <a:rPr lang="en-US" smtClean="0"/>
              <a:t>6/8/2015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75FE91-0215-4734-82D2-CA3A4B4BF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14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5FE91-0215-4734-82D2-CA3A4B4BFF1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430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Direct service to people in need; policy analysis; community outreach and education; program assessment and improvement</a:t>
            </a:r>
            <a:r>
              <a:rPr lang="en-US" baseline="0" dirty="0" smtClean="0"/>
              <a:t> of community resources; organization for action on social, health, safety, or environmental issues; applied research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5FE91-0215-4734-82D2-CA3A4B4BFF1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6075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Tells what is expected, how held accountable, clarify confusion/anxiety, and reinforce role of service-learning</a:t>
            </a:r>
            <a:r>
              <a:rPr lang="en-US" baseline="0" dirty="0" smtClean="0"/>
              <a:t> in course.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5FE91-0215-4734-82D2-CA3A4B4BFF1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010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43A7C-E169-42D7-A23B-6DBAF9AA34B4}" type="datetimeFigureOut">
              <a:rPr lang="en-US" smtClean="0"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D053B-105C-44AA-870A-8DFFCE78E7A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43A7C-E169-42D7-A23B-6DBAF9AA34B4}" type="datetimeFigureOut">
              <a:rPr lang="en-US" smtClean="0"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D053B-105C-44AA-870A-8DFFCE78E7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43A7C-E169-42D7-A23B-6DBAF9AA34B4}" type="datetimeFigureOut">
              <a:rPr lang="en-US" smtClean="0"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D053B-105C-44AA-870A-8DFFCE78E7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43A7C-E169-42D7-A23B-6DBAF9AA34B4}" type="datetimeFigureOut">
              <a:rPr lang="en-US" smtClean="0"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D053B-105C-44AA-870A-8DFFCE78E7A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43A7C-E169-42D7-A23B-6DBAF9AA34B4}" type="datetimeFigureOut">
              <a:rPr lang="en-US" smtClean="0"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D053B-105C-44AA-870A-8DFFCE78E7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43A7C-E169-42D7-A23B-6DBAF9AA34B4}" type="datetimeFigureOut">
              <a:rPr lang="en-US" smtClean="0"/>
              <a:t>6/8/2015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D053B-105C-44AA-870A-8DFFCE78E7A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43A7C-E169-42D7-A23B-6DBAF9AA34B4}" type="datetimeFigureOut">
              <a:rPr lang="en-US" smtClean="0"/>
              <a:t>6/8/2015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D053B-105C-44AA-870A-8DFFCE78E7A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43A7C-E169-42D7-A23B-6DBAF9AA34B4}" type="datetimeFigureOut">
              <a:rPr lang="en-US" smtClean="0"/>
              <a:t>6/8/2015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D053B-105C-44AA-870A-8DFFCE78E7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43A7C-E169-42D7-A23B-6DBAF9AA34B4}" type="datetimeFigureOut">
              <a:rPr lang="en-US" smtClean="0"/>
              <a:t>6/8/2015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D053B-105C-44AA-870A-8DFFCE78E7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43A7C-E169-42D7-A23B-6DBAF9AA34B4}" type="datetimeFigureOut">
              <a:rPr lang="en-US" smtClean="0"/>
              <a:t>6/8/2015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D053B-105C-44AA-870A-8DFFCE78E7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43A7C-E169-42D7-A23B-6DBAF9AA34B4}" type="datetimeFigureOut">
              <a:rPr lang="en-US" smtClean="0"/>
              <a:t>6/8/2015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D053B-105C-44AA-870A-8DFFCE78E7A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5443A7C-E169-42D7-A23B-6DBAF9AA34B4}" type="datetimeFigureOut">
              <a:rPr lang="en-US" smtClean="0"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26D053B-105C-44AA-870A-8DFFCE78E7A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Center for Service Learning and Civic Engagement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838200" y="1447800"/>
            <a:ext cx="7175351" cy="3276600"/>
          </a:xfrm>
        </p:spPr>
        <p:txBody>
          <a:bodyPr/>
          <a:lstStyle/>
          <a:p>
            <a:r>
              <a:rPr lang="en-US" dirty="0" smtClean="0"/>
              <a:t>Service-learning:  Learning through doing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8350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762999" cy="1143000"/>
          </a:xfrm>
        </p:spPr>
        <p:txBody>
          <a:bodyPr/>
          <a:lstStyle/>
          <a:p>
            <a:r>
              <a:rPr lang="en-US" dirty="0" smtClean="0"/>
              <a:t>How much time should be allotted to the service learning portion of the course?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3124200"/>
            <a:ext cx="6629400" cy="3200400"/>
          </a:xfrm>
        </p:spPr>
        <p:txBody>
          <a:bodyPr>
            <a:noAutofit/>
          </a:bodyPr>
          <a:lstStyle/>
          <a:p>
            <a:pPr lvl="1"/>
            <a:r>
              <a:rPr lang="en-US" sz="2400" dirty="0" smtClean="0"/>
              <a:t>The “rule of thumb” is that for the student it includes:</a:t>
            </a:r>
          </a:p>
          <a:p>
            <a:pPr lvl="2"/>
            <a:r>
              <a:rPr lang="en-US" sz="2400" dirty="0" smtClean="0"/>
              <a:t>the preparation and analysis time,</a:t>
            </a:r>
          </a:p>
          <a:p>
            <a:pPr lvl="2"/>
            <a:r>
              <a:rPr lang="en-US" sz="2400" dirty="0" smtClean="0"/>
              <a:t>the time for written and oral reflection, and </a:t>
            </a:r>
          </a:p>
          <a:p>
            <a:pPr lvl="2"/>
            <a:r>
              <a:rPr lang="en-US" sz="2400" dirty="0" smtClean="0"/>
              <a:t>the actual time spent in the community.  (Actual time is suggested that service be at least 20 hours).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61704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473795" y="4572001"/>
            <a:ext cx="5637010" cy="1362664"/>
          </a:xfrm>
        </p:spPr>
        <p:txBody>
          <a:bodyPr>
            <a:normAutofit/>
          </a:bodyPr>
          <a:lstStyle/>
          <a:p>
            <a:r>
              <a:rPr lang="en-US" dirty="0" smtClean="0"/>
              <a:t>To qualify as a service-learning course, 15% of the student’s grade should be based on this activity.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14400" y="533400"/>
            <a:ext cx="7175351" cy="3200400"/>
          </a:xfrm>
        </p:spPr>
        <p:txBody>
          <a:bodyPr/>
          <a:lstStyle/>
          <a:p>
            <a:r>
              <a:rPr lang="en-US" dirty="0" smtClean="0"/>
              <a:t>What % of final grade should the service learning activity?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5273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09600" y="2667001"/>
            <a:ext cx="8001000" cy="3267664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dirty="0" smtClean="0"/>
              <a:t>A well-structured grading rubric!</a:t>
            </a:r>
          </a:p>
          <a:p>
            <a:pPr marL="457200" indent="-457200">
              <a:buAutoNum type="arabicPeriod"/>
            </a:pPr>
            <a:r>
              <a:rPr lang="en-US" dirty="0" smtClean="0"/>
              <a:t>Evaluation of student’s ability in meeting course learning objectives – grade for their learning – not their service.</a:t>
            </a:r>
          </a:p>
          <a:p>
            <a:pPr marL="457200" indent="-457200">
              <a:buAutoNum type="arabicPeriod"/>
            </a:pPr>
            <a:r>
              <a:rPr lang="en-US" dirty="0" smtClean="0"/>
              <a:t>Do not have a “service” grade and a “just learning” grade.</a:t>
            </a:r>
          </a:p>
          <a:p>
            <a:pPr marL="457200" indent="-457200">
              <a:buAutoNum type="arabicPeriod"/>
            </a:pPr>
            <a:r>
              <a:rPr lang="en-US" dirty="0" smtClean="0"/>
              <a:t>Do grade on the final, tangible project deliverable/s which demonstrates the students’ learning.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838200" y="457200"/>
            <a:ext cx="7175351" cy="1981200"/>
          </a:xfrm>
        </p:spPr>
        <p:txBody>
          <a:bodyPr/>
          <a:lstStyle/>
          <a:p>
            <a:r>
              <a:rPr lang="en-US" sz="4000" dirty="0" smtClean="0"/>
              <a:t>Best practices for grading service-learning assignments: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958261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685800" y="3276600"/>
            <a:ext cx="7848600" cy="3115264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3200" dirty="0" smtClean="0"/>
              <a:t>Structured</a:t>
            </a:r>
          </a:p>
          <a:p>
            <a:pPr marL="457200" indent="-457200">
              <a:buAutoNum type="arabicPeriod"/>
            </a:pPr>
            <a:r>
              <a:rPr lang="en-US" sz="3200" dirty="0" smtClean="0"/>
              <a:t>Specific</a:t>
            </a:r>
          </a:p>
          <a:p>
            <a:pPr marL="457200" indent="-457200">
              <a:buAutoNum type="arabicPeriod"/>
            </a:pPr>
            <a:r>
              <a:rPr lang="en-US" sz="3200" dirty="0" smtClean="0"/>
              <a:t>Concrete</a:t>
            </a:r>
          </a:p>
          <a:p>
            <a:pPr marL="457200" indent="-457200">
              <a:buAutoNum type="arabicPeriod"/>
            </a:pPr>
            <a:r>
              <a:rPr lang="en-US" sz="3200" dirty="0" smtClean="0"/>
              <a:t>Provide examples of past good work </a:t>
            </a:r>
            <a:endParaRPr lang="en-US" sz="3200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457200" y="533400"/>
            <a:ext cx="8229600" cy="1219200"/>
          </a:xfrm>
        </p:spPr>
        <p:txBody>
          <a:bodyPr/>
          <a:lstStyle/>
          <a:p>
            <a:r>
              <a:rPr lang="en-US" dirty="0" smtClean="0"/>
              <a:t>Setting standards in advance!  Developing a rubric!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774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0" y="381000"/>
            <a:ext cx="3636085" cy="1258493"/>
          </a:xfrm>
        </p:spPr>
        <p:txBody>
          <a:bodyPr/>
          <a:lstStyle/>
          <a:p>
            <a:r>
              <a:rPr lang="en-US" dirty="0" smtClean="0"/>
              <a:t>Components of the grade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1075764" y="1828800"/>
            <a:ext cx="7306235" cy="4724400"/>
          </a:xfrm>
        </p:spPr>
        <p:txBody>
          <a:bodyPr>
            <a:noAutofit/>
          </a:bodyPr>
          <a:lstStyle/>
          <a:p>
            <a:r>
              <a:rPr lang="en-US" sz="2000" b="1" i="1" dirty="0" smtClean="0"/>
              <a:t>Major assignment:  </a:t>
            </a:r>
          </a:p>
          <a:p>
            <a:r>
              <a:rPr lang="en-US" sz="2000" dirty="0" smtClean="0"/>
              <a:t>papers, presentations, test questions can connect service experience to course content.</a:t>
            </a:r>
          </a:p>
          <a:p>
            <a:r>
              <a:rPr lang="en-US" sz="2000" b="1" i="1" dirty="0" smtClean="0"/>
              <a:t>Supporting reflection assignment:</a:t>
            </a:r>
          </a:p>
          <a:p>
            <a:r>
              <a:rPr lang="en-US" sz="2000" dirty="0" smtClean="0"/>
              <a:t>Use guided questions to compel students to think critically and share through blogs, reflection papers, class discussions.</a:t>
            </a:r>
          </a:p>
          <a:p>
            <a:r>
              <a:rPr lang="en-US" sz="2000" b="1" i="1" dirty="0" smtClean="0"/>
              <a:t>Additional feedback:</a:t>
            </a:r>
          </a:p>
          <a:p>
            <a:r>
              <a:rPr lang="en-US" sz="2000" dirty="0" smtClean="0"/>
              <a:t>Seek feedback from community partner where student is providing service</a:t>
            </a:r>
          </a:p>
          <a:p>
            <a:r>
              <a:rPr lang="en-US" sz="2000" b="1" i="1" dirty="0" smtClean="0"/>
              <a:t>Compliance with deadlines:</a:t>
            </a:r>
          </a:p>
          <a:p>
            <a:r>
              <a:rPr lang="en-US" sz="2000" dirty="0" smtClean="0"/>
              <a:t>Handing in forms on time, communicating with faculty, completing the Service learning evaluation at end of semester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789584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219200" y="381000"/>
            <a:ext cx="7620000" cy="1143000"/>
          </a:xfrm>
        </p:spPr>
        <p:txBody>
          <a:bodyPr/>
          <a:lstStyle/>
          <a:p>
            <a:pPr marL="0" indent="0" algn="l">
              <a:buNone/>
            </a:pPr>
            <a:r>
              <a:rPr lang="en-US" sz="4000" dirty="0" smtClean="0"/>
              <a:t>Reflection is the key to the experiential learning cycle</a:t>
            </a:r>
            <a:endParaRPr lang="en-US" sz="4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83" y="1981200"/>
            <a:ext cx="8496300" cy="393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4283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828800" y="2743200"/>
            <a:ext cx="5637010" cy="882119"/>
          </a:xfrm>
        </p:spPr>
        <p:txBody>
          <a:bodyPr/>
          <a:lstStyle/>
          <a:p>
            <a:r>
              <a:rPr lang="en-US" dirty="0" smtClean="0"/>
              <a:t>What learning objectives would best be augmented by service-learning? 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990600" y="609600"/>
            <a:ext cx="7175351" cy="1793167"/>
          </a:xfrm>
        </p:spPr>
        <p:txBody>
          <a:bodyPr/>
          <a:lstStyle/>
          <a:p>
            <a:pPr marL="182880" indent="0">
              <a:buNone/>
            </a:pPr>
            <a:r>
              <a:rPr lang="en-US" dirty="0" smtClean="0"/>
              <a:t>Review your syllabus</a:t>
            </a:r>
            <a:endParaRPr lang="en-US" dirty="0"/>
          </a:p>
        </p:txBody>
      </p:sp>
      <p:sp>
        <p:nvSpPr>
          <p:cNvPr id="7" name="Subtitle 5"/>
          <p:cNvSpPr txBox="1">
            <a:spLocks/>
          </p:cNvSpPr>
          <p:nvPr/>
        </p:nvSpPr>
        <p:spPr>
          <a:xfrm>
            <a:off x="2057400" y="3733800"/>
            <a:ext cx="5637010" cy="17203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123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/>
          <a:p>
            <a:r>
              <a:rPr lang="en-US" sz="3600" dirty="0" smtClean="0"/>
              <a:t>What exactly is “service-learning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90600" y="2057400"/>
            <a:ext cx="7162800" cy="4267200"/>
          </a:xfrm>
        </p:spPr>
        <p:txBody>
          <a:bodyPr>
            <a:normAutofit/>
          </a:bodyPr>
          <a:lstStyle/>
          <a:p>
            <a:r>
              <a:rPr lang="en-US" dirty="0" smtClean="0"/>
              <a:t>It is a structured learning experience within an academic course.</a:t>
            </a:r>
          </a:p>
          <a:p>
            <a:pPr lvl="1"/>
            <a:r>
              <a:rPr lang="en-US" dirty="0" smtClean="0"/>
              <a:t>Service work is directed toward achieving course learning objective/s and toward making meaning contributions.</a:t>
            </a:r>
          </a:p>
          <a:p>
            <a:pPr lvl="1"/>
            <a:r>
              <a:rPr lang="en-US" dirty="0" smtClean="0"/>
              <a:t>Service activity is used to clarify, illustrate, challenge, or stimulate additional thought about academic content of the course.</a:t>
            </a:r>
          </a:p>
          <a:p>
            <a:pPr lvl="1"/>
            <a:r>
              <a:rPr lang="en-US" dirty="0" smtClean="0"/>
              <a:t>Structured written and/or oral reflection ties the service experiences to academic content.</a:t>
            </a:r>
          </a:p>
        </p:txBody>
      </p:sp>
    </p:spTree>
    <p:extLst>
      <p:ext uri="{BB962C8B-B14F-4D97-AF65-F5344CB8AC3E}">
        <p14:creationId xmlns:p14="http://schemas.microsoft.com/office/powerpoint/2010/main" val="4124910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5029200"/>
            <a:ext cx="7315200" cy="1400368"/>
          </a:xfrm>
        </p:spPr>
        <p:txBody>
          <a:bodyPr/>
          <a:lstStyle/>
          <a:p>
            <a:pPr algn="l"/>
            <a:r>
              <a:rPr lang="en-US" sz="2800" dirty="0" smtClean="0"/>
              <a:t>Planned reflection is necessary in the service-learning process.</a:t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38200" y="685800"/>
            <a:ext cx="3346704" cy="3474720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Course learning objectives should be linked to meaningful human, safety, educational, and environmental needs.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660648" cy="3474720"/>
          </a:xfrm>
        </p:spPr>
        <p:txBody>
          <a:bodyPr>
            <a:noAutofit/>
          </a:bodyPr>
          <a:lstStyle/>
          <a:p>
            <a:r>
              <a:rPr lang="en-US" sz="2800" dirty="0" smtClean="0"/>
              <a:t>Course materials such as lectures, readings, and discussions are then applied by students directly to support or enhance community needs.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59196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Service-learning takes different approaches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746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723832"/>
          </a:xfrm>
        </p:spPr>
        <p:txBody>
          <a:bodyPr/>
          <a:lstStyle/>
          <a:p>
            <a:r>
              <a:rPr lang="en-US" dirty="0" smtClean="0"/>
              <a:t>Types of Service-learning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Direct Service-learning</a:t>
            </a:r>
          </a:p>
          <a:p>
            <a:pPr lvl="1"/>
            <a:r>
              <a:rPr lang="en-US" dirty="0" smtClean="0"/>
              <a:t>Person-to-person, face-to-face service projects</a:t>
            </a:r>
          </a:p>
          <a:p>
            <a:r>
              <a:rPr lang="en-US" dirty="0" smtClean="0"/>
              <a:t>Indirect Service-learning</a:t>
            </a:r>
          </a:p>
          <a:p>
            <a:pPr lvl="1"/>
            <a:r>
              <a:rPr lang="en-US" dirty="0" smtClean="0"/>
              <a:t>Working on broad issues, environmental projects</a:t>
            </a:r>
          </a:p>
          <a:p>
            <a:r>
              <a:rPr lang="en-US" dirty="0" smtClean="0"/>
              <a:t>Advocacy Service-learning</a:t>
            </a:r>
          </a:p>
          <a:p>
            <a:pPr lvl="1"/>
            <a:r>
              <a:rPr lang="en-US" dirty="0" smtClean="0"/>
              <a:t>Educating others about topics of public interest</a:t>
            </a:r>
          </a:p>
          <a:p>
            <a:r>
              <a:rPr lang="en-US" dirty="0" smtClean="0"/>
              <a:t>Research-based Service-learning</a:t>
            </a:r>
          </a:p>
          <a:p>
            <a:pPr lvl="1"/>
            <a:r>
              <a:rPr lang="en-US" dirty="0" smtClean="0"/>
              <a:t>Gathering and presenting information on areas of interest and need</a:t>
            </a:r>
          </a:p>
        </p:txBody>
      </p:sp>
    </p:spTree>
    <p:extLst>
      <p:ext uri="{BB962C8B-B14F-4D97-AF65-F5344CB8AC3E}">
        <p14:creationId xmlns:p14="http://schemas.microsoft.com/office/powerpoint/2010/main" val="2865318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3289" y="4953000"/>
            <a:ext cx="7045911" cy="1295400"/>
          </a:xfrm>
        </p:spPr>
        <p:txBody>
          <a:bodyPr/>
          <a:lstStyle/>
          <a:p>
            <a:r>
              <a:rPr lang="en-US" dirty="0" smtClean="0"/>
              <a:t>Direct Service-learning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391400" cy="3474720"/>
          </a:xfrm>
        </p:spPr>
        <p:txBody>
          <a:bodyPr/>
          <a:lstStyle/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Tutoring other students and adults</a:t>
            </a:r>
          </a:p>
          <a:p>
            <a:pPr lvl="1"/>
            <a:r>
              <a:rPr lang="en-US" dirty="0" smtClean="0"/>
              <a:t>Conducting art/music/dance lessons for younger students</a:t>
            </a:r>
          </a:p>
          <a:p>
            <a:pPr lvl="1"/>
            <a:r>
              <a:rPr lang="en-US" dirty="0" smtClean="0"/>
              <a:t>Helping other students resolve conflicts</a:t>
            </a:r>
          </a:p>
          <a:p>
            <a:pPr lvl="1"/>
            <a:r>
              <a:rPr lang="en-US" dirty="0" smtClean="0"/>
              <a:t>Creating life reviews for Hospice patients</a:t>
            </a:r>
          </a:p>
          <a:p>
            <a:pPr marL="365760" lvl="1" indent="0">
              <a:buNone/>
            </a:pPr>
            <a:endParaRPr lang="en-US" dirty="0"/>
          </a:p>
          <a:p>
            <a:pPr marL="365760" lvl="1" indent="0">
              <a:buNone/>
            </a:pPr>
            <a:r>
              <a:rPr lang="en-US" b="1" dirty="0" smtClean="0"/>
              <a:t>IMPACT on/skills practiced:  </a:t>
            </a:r>
            <a:r>
              <a:rPr lang="en-US" dirty="0" smtClean="0"/>
              <a:t>caring for others, dependability, interpersonal skills, problem-solving, “big picture” learning</a:t>
            </a:r>
            <a:r>
              <a:rPr lang="en-US" b="1" dirty="0" smtClean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870699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372168"/>
            <a:ext cx="8534400" cy="1495232"/>
          </a:xfrm>
        </p:spPr>
        <p:txBody>
          <a:bodyPr/>
          <a:lstStyle/>
          <a:p>
            <a:r>
              <a:rPr lang="en-US" dirty="0" smtClean="0"/>
              <a:t>Indirect Service-learning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Compiling a town history</a:t>
            </a:r>
          </a:p>
          <a:p>
            <a:pPr lvl="1"/>
            <a:r>
              <a:rPr lang="en-US" dirty="0" smtClean="0"/>
              <a:t>Restoring historic structures or building low-income housing</a:t>
            </a:r>
          </a:p>
          <a:p>
            <a:pPr lvl="1"/>
            <a:r>
              <a:rPr lang="en-US" dirty="0" smtClean="0"/>
              <a:t>Restoring ecosystems</a:t>
            </a:r>
          </a:p>
          <a:p>
            <a:pPr lvl="1"/>
            <a:r>
              <a:rPr lang="en-US" dirty="0" smtClean="0"/>
              <a:t>Preparing preserve areas for public use</a:t>
            </a:r>
          </a:p>
          <a:p>
            <a:pPr lvl="1"/>
            <a:endParaRPr lang="en-US" dirty="0"/>
          </a:p>
          <a:p>
            <a:pPr marL="365760" lvl="1" indent="0">
              <a:buNone/>
            </a:pPr>
            <a:r>
              <a:rPr lang="en-US" b="1" dirty="0" smtClean="0"/>
              <a:t>IMPACT on/skills practiced:  </a:t>
            </a:r>
            <a:r>
              <a:rPr lang="en-US" dirty="0" smtClean="0"/>
              <a:t>cooperation, teamwork skills, playing different roles, organizing, prioritizing, project-specific skills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61310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876800"/>
            <a:ext cx="8077200" cy="1143000"/>
          </a:xfrm>
        </p:spPr>
        <p:txBody>
          <a:bodyPr/>
          <a:lstStyle/>
          <a:p>
            <a:r>
              <a:rPr lang="en-US" dirty="0" smtClean="0"/>
              <a:t>Advocacy Service-learning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81000" y="731520"/>
            <a:ext cx="7696200" cy="4069080"/>
          </a:xfrm>
        </p:spPr>
        <p:txBody>
          <a:bodyPr/>
          <a:lstStyle/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Planning and putting on public forums on topics of interest in the community;</a:t>
            </a:r>
          </a:p>
          <a:p>
            <a:pPr lvl="1"/>
            <a:r>
              <a:rPr lang="en-US" dirty="0" smtClean="0"/>
              <a:t>Conducting public information campaigns on topics of interest or local needs;</a:t>
            </a:r>
          </a:p>
          <a:p>
            <a:pPr lvl="1"/>
            <a:r>
              <a:rPr lang="en-US" dirty="0" smtClean="0"/>
              <a:t>Working with elected officials to draft legislation to improve communities;</a:t>
            </a:r>
          </a:p>
          <a:p>
            <a:pPr lvl="1"/>
            <a:r>
              <a:rPr lang="en-US" dirty="0" smtClean="0"/>
              <a:t>Training the community in fire safety or disaster preparation.</a:t>
            </a:r>
          </a:p>
          <a:p>
            <a:pPr marL="365760" lvl="1" indent="0">
              <a:buNone/>
            </a:pPr>
            <a:r>
              <a:rPr lang="en-US" b="1" dirty="0" smtClean="0"/>
              <a:t>IMPACT on/skills practiced:  </a:t>
            </a:r>
            <a:r>
              <a:rPr lang="en-US" dirty="0" smtClean="0"/>
              <a:t>understanding rules, systems, processes; engaged citizenship, working with adults.</a:t>
            </a:r>
            <a:endParaRPr lang="en-US" b="1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969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5029200"/>
            <a:ext cx="6512511" cy="1143000"/>
          </a:xfrm>
        </p:spPr>
        <p:txBody>
          <a:bodyPr/>
          <a:lstStyle/>
          <a:p>
            <a:r>
              <a:rPr lang="en-US" dirty="0" smtClean="0"/>
              <a:t>Research-based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3400" y="457200"/>
            <a:ext cx="7696200" cy="4495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Writing a guide on available community services;</a:t>
            </a:r>
          </a:p>
          <a:p>
            <a:pPr lvl="2"/>
            <a:r>
              <a:rPr lang="en-US" dirty="0" smtClean="0"/>
              <a:t>Translating it into Spanish or other languages of new residents</a:t>
            </a:r>
          </a:p>
          <a:p>
            <a:pPr lvl="1"/>
            <a:r>
              <a:rPr lang="en-US" dirty="0" smtClean="0"/>
              <a:t>Conducting longitudinal studies of local bodies of water; water testing for local residents;</a:t>
            </a:r>
          </a:p>
          <a:p>
            <a:pPr lvl="1"/>
            <a:r>
              <a:rPr lang="en-US" dirty="0" smtClean="0"/>
              <a:t>Gathering information and creating brochures or videos for non-profit or government agencies;</a:t>
            </a:r>
          </a:p>
          <a:p>
            <a:pPr lvl="1"/>
            <a:r>
              <a:rPr lang="en-US" dirty="0" smtClean="0"/>
              <a:t>Mapping state lands and monitoring flora and fauna;</a:t>
            </a:r>
          </a:p>
          <a:p>
            <a:pPr lvl="1"/>
            <a:r>
              <a:rPr lang="en-US" dirty="0" smtClean="0"/>
              <a:t>Conducting surveys, studies, evaluations, experiments, interviews, etc.</a:t>
            </a:r>
          </a:p>
          <a:p>
            <a:pPr marL="365760" lvl="1" indent="0">
              <a:buNone/>
            </a:pPr>
            <a:r>
              <a:rPr lang="en-US" b="1" dirty="0" smtClean="0"/>
              <a:t>IMPACT on/skills practiced:  </a:t>
            </a:r>
            <a:r>
              <a:rPr lang="en-US" dirty="0" smtClean="0"/>
              <a:t>learn how to learn/get answers/find information, make discriminating judgments, work systematically, organizational skills, how to assess, evaluate and test hypotheses.</a:t>
            </a:r>
            <a:endParaRPr lang="en-US" b="1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640080" lvl="2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7104008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259</TotalTime>
  <Words>773</Words>
  <Application>Microsoft Office PowerPoint</Application>
  <PresentationFormat>On-screen Show (4:3)</PresentationFormat>
  <Paragraphs>88</Paragraphs>
  <Slides>16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Slipstream</vt:lpstr>
      <vt:lpstr>Service-learning:  Learning through doing</vt:lpstr>
      <vt:lpstr>What exactly is “service-learning”</vt:lpstr>
      <vt:lpstr>Planned reflection is necessary in the service-learning process. </vt:lpstr>
      <vt:lpstr>Service-learning takes different approaches</vt:lpstr>
      <vt:lpstr>Types of Service-learning</vt:lpstr>
      <vt:lpstr>Direct Service-learning</vt:lpstr>
      <vt:lpstr>Indirect Service-learning</vt:lpstr>
      <vt:lpstr>Advocacy Service-learning </vt:lpstr>
      <vt:lpstr>Research-based </vt:lpstr>
      <vt:lpstr>How much time should be allotted to the service learning portion of the course?</vt:lpstr>
      <vt:lpstr>What % of final grade should the service learning activity? </vt:lpstr>
      <vt:lpstr>Best practices for grading service-learning assignments:</vt:lpstr>
      <vt:lpstr>Setting standards in advance!  Developing a rubric!</vt:lpstr>
      <vt:lpstr>Components of the grade</vt:lpstr>
      <vt:lpstr>Reflection is the key to the experiential learning cycle</vt:lpstr>
      <vt:lpstr>Review your syllabus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Guthrie, Linda</dc:creator>
  <cp:lastModifiedBy>Guthrie, Linda</cp:lastModifiedBy>
  <cp:revision>19</cp:revision>
  <dcterms:created xsi:type="dcterms:W3CDTF">2015-05-27T15:12:43Z</dcterms:created>
  <dcterms:modified xsi:type="dcterms:W3CDTF">2015-06-08T19:07:05Z</dcterms:modified>
</cp:coreProperties>
</file>