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0" r:id="rId1"/>
    <p:sldMasterId id="2147483672" r:id="rId2"/>
  </p:sldMasterIdLst>
  <p:notesMasterIdLst>
    <p:notesMasterId r:id="rId33"/>
  </p:notesMasterIdLst>
  <p:handoutMasterIdLst>
    <p:handoutMasterId r:id="rId34"/>
  </p:handoutMasterIdLst>
  <p:sldIdLst>
    <p:sldId id="284" r:id="rId3"/>
    <p:sldId id="335" r:id="rId4"/>
    <p:sldId id="346" r:id="rId5"/>
    <p:sldId id="347" r:id="rId6"/>
    <p:sldId id="602" r:id="rId7"/>
    <p:sldId id="485" r:id="rId8"/>
    <p:sldId id="377" r:id="rId9"/>
    <p:sldId id="371" r:id="rId10"/>
    <p:sldId id="351" r:id="rId11"/>
    <p:sldId id="355" r:id="rId12"/>
    <p:sldId id="365" r:id="rId13"/>
    <p:sldId id="366" r:id="rId14"/>
    <p:sldId id="644" r:id="rId15"/>
    <p:sldId id="501" r:id="rId16"/>
    <p:sldId id="356" r:id="rId17"/>
    <p:sldId id="649" r:id="rId18"/>
    <p:sldId id="421" r:id="rId19"/>
    <p:sldId id="357" r:id="rId20"/>
    <p:sldId id="382" r:id="rId21"/>
    <p:sldId id="260" r:id="rId22"/>
    <p:sldId id="373" r:id="rId23"/>
    <p:sldId id="358" r:id="rId24"/>
    <p:sldId id="318" r:id="rId25"/>
    <p:sldId id="438" r:id="rId26"/>
    <p:sldId id="342" r:id="rId27"/>
    <p:sldId id="354" r:id="rId28"/>
    <p:sldId id="378" r:id="rId29"/>
    <p:sldId id="641" r:id="rId30"/>
    <p:sldId id="343" r:id="rId31"/>
    <p:sldId id="514" r:id="rId32"/>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5"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5"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5"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232">
          <p15:clr>
            <a:srgbClr val="A4A3A4"/>
          </p15:clr>
        </p15:guide>
        <p15:guide id="2" pos="2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vidrez, Jennifer (NIH/NIMHD) [E]" initials="AJ(["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0" autoAdjust="0"/>
    <p:restoredTop sz="95253" autoAdjust="0"/>
  </p:normalViewPr>
  <p:slideViewPr>
    <p:cSldViewPr snapToGrid="0" snapToObjects="1" showGuides="1">
      <p:cViewPr varScale="1">
        <p:scale>
          <a:sx n="102" d="100"/>
          <a:sy n="102" d="100"/>
        </p:scale>
        <p:origin x="1470" y="102"/>
      </p:cViewPr>
      <p:guideLst>
        <p:guide orient="horz" pos="2232"/>
        <p:guide pos="285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B2DB8-5E31-48BE-A996-B4FD7A61AEDF}" type="doc">
      <dgm:prSet loTypeId="urn:microsoft.com/office/officeart/2005/8/layout/pList2" loCatId="picture" qsTypeId="urn:microsoft.com/office/officeart/2005/8/quickstyle/simple1" qsCatId="simple" csTypeId="urn:microsoft.com/office/officeart/2005/8/colors/accent1_2" csCatId="accent1" phldr="1"/>
      <dgm:spPr/>
    </dgm:pt>
    <dgm:pt modelId="{41D61C3B-1B1F-46CB-A746-A1F8171D884F}">
      <dgm:prSet phldrT="[Text]" custT="1"/>
      <dgm:spPr>
        <a:solidFill>
          <a:srgbClr val="4F81BD"/>
        </a:solidFill>
      </dgm:spPr>
      <dgm:t>
        <a:bodyPr/>
        <a:lstStyle/>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Clinical and Health Services Research</a:t>
          </a:r>
        </a:p>
      </dgm:t>
    </dgm:pt>
    <dgm:pt modelId="{5F05158F-990B-461D-B989-EC2FF197F040}" type="parTrans" cxnId="{0B27862C-BB27-4A7C-9877-CEECBBC77D07}">
      <dgm:prSet/>
      <dgm:spPr/>
      <dgm:t>
        <a:bodyPr/>
        <a:lstStyle/>
        <a:p>
          <a:endParaRPr lang="en-US"/>
        </a:p>
      </dgm:t>
    </dgm:pt>
    <dgm:pt modelId="{9ECA9D63-F440-4895-99B0-EB5A5EE95F0B}" type="sibTrans" cxnId="{0B27862C-BB27-4A7C-9877-CEECBBC77D07}">
      <dgm:prSet/>
      <dgm:spPr/>
      <dgm:t>
        <a:bodyPr/>
        <a:lstStyle/>
        <a:p>
          <a:endParaRPr lang="en-US"/>
        </a:p>
      </dgm:t>
    </dgm:pt>
    <dgm:pt modelId="{F7CE62A3-A08E-435A-BE27-8EE6343B80C4}">
      <dgm:prSet phldrT="[Text]" custT="1"/>
      <dgm:spPr>
        <a:solidFill>
          <a:srgbClr val="4F81BD"/>
        </a:solidFill>
      </dgm:spPr>
      <dgm:t>
        <a:bodyPr/>
        <a:lstStyle/>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Integrative Biological and Behavioral Sciences</a:t>
          </a:r>
        </a:p>
      </dgm:t>
    </dgm:pt>
    <dgm:pt modelId="{2558E31B-8059-4476-B9A7-7930D9FB6E1F}" type="parTrans" cxnId="{556897B2-7306-47BA-9D3E-1C01A444E958}">
      <dgm:prSet/>
      <dgm:spPr/>
      <dgm:t>
        <a:bodyPr/>
        <a:lstStyle/>
        <a:p>
          <a:endParaRPr lang="en-US"/>
        </a:p>
      </dgm:t>
    </dgm:pt>
    <dgm:pt modelId="{A706C431-A2F8-477B-8B97-CF1D4EE96C60}" type="sibTrans" cxnId="{556897B2-7306-47BA-9D3E-1C01A444E958}">
      <dgm:prSet/>
      <dgm:spPr/>
      <dgm:t>
        <a:bodyPr/>
        <a:lstStyle/>
        <a:p>
          <a:endParaRPr lang="en-US"/>
        </a:p>
      </dgm:t>
    </dgm:pt>
    <dgm:pt modelId="{6B2DFCCF-F245-4F7C-9C33-535E17F309EC}">
      <dgm:prSet phldrT="[Text]" custT="1"/>
      <dgm:spPr>
        <a:solidFill>
          <a:srgbClr val="4F81BD"/>
        </a:solidFill>
      </dgm:spPr>
      <dgm:t>
        <a:bodyPr/>
        <a:lstStyle/>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Community Health</a:t>
          </a:r>
          <a:r>
            <a:rPr lang="en-US" sz="2400"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and Population Sciences</a:t>
          </a:r>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BD696542-CD20-422C-8850-042E8A69B5D5}" type="parTrans" cxnId="{524A0269-EA0D-49A6-8367-6B65A4E2795E}">
      <dgm:prSet/>
      <dgm:spPr/>
      <dgm:t>
        <a:bodyPr/>
        <a:lstStyle/>
        <a:p>
          <a:endParaRPr lang="en-US"/>
        </a:p>
      </dgm:t>
    </dgm:pt>
    <dgm:pt modelId="{59B17915-1BB5-4347-A6C2-92D9006E6E63}" type="sibTrans" cxnId="{524A0269-EA0D-49A6-8367-6B65A4E2795E}">
      <dgm:prSet/>
      <dgm:spPr/>
      <dgm:t>
        <a:bodyPr/>
        <a:lstStyle/>
        <a:p>
          <a:endParaRPr lang="en-US"/>
        </a:p>
      </dgm:t>
    </dgm:pt>
    <dgm:pt modelId="{50261079-41EE-4B3A-A1C3-EA632F14B495}" type="pres">
      <dgm:prSet presAssocID="{16EB2DB8-5E31-48BE-A996-B4FD7A61AEDF}" presName="Name0" presStyleCnt="0">
        <dgm:presLayoutVars>
          <dgm:dir/>
          <dgm:resizeHandles val="exact"/>
        </dgm:presLayoutVars>
      </dgm:prSet>
      <dgm:spPr/>
    </dgm:pt>
    <dgm:pt modelId="{A669013E-A3C2-458E-936B-FA612E850D1D}" type="pres">
      <dgm:prSet presAssocID="{16EB2DB8-5E31-48BE-A996-B4FD7A61AEDF}" presName="bkgdShp" presStyleLbl="alignAccFollowNode1" presStyleIdx="0" presStyleCnt="1" custLinFactNeighborY="-520"/>
      <dgm:spPr>
        <a:solidFill>
          <a:srgbClr val="D0D8E8">
            <a:alpha val="89804"/>
          </a:srgbClr>
        </a:solidFill>
      </dgm:spPr>
    </dgm:pt>
    <dgm:pt modelId="{7C46FE47-B7BE-4086-89B4-A6D39A2BEE24}" type="pres">
      <dgm:prSet presAssocID="{16EB2DB8-5E31-48BE-A996-B4FD7A61AEDF}" presName="linComp" presStyleCnt="0"/>
      <dgm:spPr/>
    </dgm:pt>
    <dgm:pt modelId="{4827BE00-9446-46FB-A558-E309AE9DCD52}" type="pres">
      <dgm:prSet presAssocID="{41D61C3B-1B1F-46CB-A746-A1F8171D884F}" presName="compNode" presStyleCnt="0"/>
      <dgm:spPr/>
    </dgm:pt>
    <dgm:pt modelId="{7FC9DCE5-7170-44D7-98A9-AFCB7F4D0966}" type="pres">
      <dgm:prSet presAssocID="{41D61C3B-1B1F-46CB-A746-A1F8171D884F}" presName="node" presStyleLbl="node1" presStyleIdx="0" presStyleCnt="3" custLinFactNeighborY="0">
        <dgm:presLayoutVars>
          <dgm:bulletEnabled val="1"/>
        </dgm:presLayoutVars>
      </dgm:prSet>
      <dgm:spPr/>
    </dgm:pt>
    <dgm:pt modelId="{1F4107F8-A57B-43EA-A84D-A04CF581423B}" type="pres">
      <dgm:prSet presAssocID="{41D61C3B-1B1F-46CB-A746-A1F8171D884F}" presName="invisiNode" presStyleLbl="node1" presStyleIdx="0" presStyleCnt="3"/>
      <dgm:spPr/>
    </dgm:pt>
    <dgm:pt modelId="{8C6D470A-26A0-4560-9279-DFD18F7585A1}" type="pres">
      <dgm:prSet presAssocID="{41D61C3B-1B1F-46CB-A746-A1F8171D884F}" presName="imagNode" presStyleLbl="fgImgPlace1" presStyleIdx="0" presStyleCnt="3" custScaleX="87348" custScaleY="92730"/>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pt>
    <dgm:pt modelId="{E77B8C60-7D40-45BA-BFE8-2C7B8227B286}" type="pres">
      <dgm:prSet presAssocID="{9ECA9D63-F440-4895-99B0-EB5A5EE95F0B}" presName="sibTrans" presStyleLbl="sibTrans2D1" presStyleIdx="0" presStyleCnt="0"/>
      <dgm:spPr/>
    </dgm:pt>
    <dgm:pt modelId="{7B985778-8B01-4927-B975-897907A92A76}" type="pres">
      <dgm:prSet presAssocID="{F7CE62A3-A08E-435A-BE27-8EE6343B80C4}" presName="compNode" presStyleCnt="0"/>
      <dgm:spPr/>
    </dgm:pt>
    <dgm:pt modelId="{AA5D75AB-ED58-4B9B-A266-9303B6D9CC72}" type="pres">
      <dgm:prSet presAssocID="{F7CE62A3-A08E-435A-BE27-8EE6343B80C4}" presName="node" presStyleLbl="node1" presStyleIdx="1" presStyleCnt="3" custLinFactNeighborY="0">
        <dgm:presLayoutVars>
          <dgm:bulletEnabled val="1"/>
        </dgm:presLayoutVars>
      </dgm:prSet>
      <dgm:spPr/>
    </dgm:pt>
    <dgm:pt modelId="{1BFC56D0-F3C2-4DC8-9282-15B29138BDBD}" type="pres">
      <dgm:prSet presAssocID="{F7CE62A3-A08E-435A-BE27-8EE6343B80C4}" presName="invisiNode" presStyleLbl="node1" presStyleIdx="1" presStyleCnt="3"/>
      <dgm:spPr/>
    </dgm:pt>
    <dgm:pt modelId="{BBE17F13-0FB6-4B94-9811-3A5421C8F9CD}" type="pres">
      <dgm:prSet presAssocID="{F7CE62A3-A08E-435A-BE27-8EE6343B80C4}" presName="imagNode" presStyleLbl="fgImgPlace1" presStyleIdx="1" presStyleCnt="3" custScaleX="83058" custScaleY="93837"/>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408C99AD-EC46-4F4A-9785-5B062B0864D4}" type="pres">
      <dgm:prSet presAssocID="{A706C431-A2F8-477B-8B97-CF1D4EE96C60}" presName="sibTrans" presStyleLbl="sibTrans2D1" presStyleIdx="0" presStyleCnt="0"/>
      <dgm:spPr/>
    </dgm:pt>
    <dgm:pt modelId="{9C21EDDF-F1C9-41E8-BDB4-72AEAEA17A11}" type="pres">
      <dgm:prSet presAssocID="{6B2DFCCF-F245-4F7C-9C33-535E17F309EC}" presName="compNode" presStyleCnt="0"/>
      <dgm:spPr/>
    </dgm:pt>
    <dgm:pt modelId="{A7F29B2F-CC8D-4943-B53A-2C56C6512C38}" type="pres">
      <dgm:prSet presAssocID="{6B2DFCCF-F245-4F7C-9C33-535E17F309EC}" presName="node" presStyleLbl="node1" presStyleIdx="2" presStyleCnt="3" custLinFactNeighborY="-997">
        <dgm:presLayoutVars>
          <dgm:bulletEnabled val="1"/>
        </dgm:presLayoutVars>
      </dgm:prSet>
      <dgm:spPr/>
    </dgm:pt>
    <dgm:pt modelId="{6A639963-5F09-466A-ACD1-A6AAD1A555C8}" type="pres">
      <dgm:prSet presAssocID="{6B2DFCCF-F245-4F7C-9C33-535E17F309EC}" presName="invisiNode" presStyleLbl="node1" presStyleIdx="2" presStyleCnt="3"/>
      <dgm:spPr/>
    </dgm:pt>
    <dgm:pt modelId="{817D0109-05EE-4FF7-BF9F-1B67F5C55898}" type="pres">
      <dgm:prSet presAssocID="{6B2DFCCF-F245-4F7C-9C33-535E17F309EC}" presName="imagNode" presStyleLbl="fgImgPlace1" presStyleIdx="2" presStyleCnt="3" custScaleX="84431" custScaleY="88300"/>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pt>
  </dgm:ptLst>
  <dgm:cxnLst>
    <dgm:cxn modelId="{B754CC20-DEA7-4EE9-A32C-D6B7E17A7BB4}" type="presOf" srcId="{6B2DFCCF-F245-4F7C-9C33-535E17F309EC}" destId="{A7F29B2F-CC8D-4943-B53A-2C56C6512C38}" srcOrd="0" destOrd="0" presId="urn:microsoft.com/office/officeart/2005/8/layout/pList2"/>
    <dgm:cxn modelId="{0B27862C-BB27-4A7C-9877-CEECBBC77D07}" srcId="{16EB2DB8-5E31-48BE-A996-B4FD7A61AEDF}" destId="{41D61C3B-1B1F-46CB-A746-A1F8171D884F}" srcOrd="0" destOrd="0" parTransId="{5F05158F-990B-461D-B989-EC2FF197F040}" sibTransId="{9ECA9D63-F440-4895-99B0-EB5A5EE95F0B}"/>
    <dgm:cxn modelId="{48EF2737-3DD2-4265-8105-952F0A98ADF6}" type="presOf" srcId="{F7CE62A3-A08E-435A-BE27-8EE6343B80C4}" destId="{AA5D75AB-ED58-4B9B-A266-9303B6D9CC72}" srcOrd="0" destOrd="0" presId="urn:microsoft.com/office/officeart/2005/8/layout/pList2"/>
    <dgm:cxn modelId="{66442838-516E-4C8C-B129-BD824402363A}" type="presOf" srcId="{16EB2DB8-5E31-48BE-A996-B4FD7A61AEDF}" destId="{50261079-41EE-4B3A-A1C3-EA632F14B495}" srcOrd="0" destOrd="0" presId="urn:microsoft.com/office/officeart/2005/8/layout/pList2"/>
    <dgm:cxn modelId="{524A0269-EA0D-49A6-8367-6B65A4E2795E}" srcId="{16EB2DB8-5E31-48BE-A996-B4FD7A61AEDF}" destId="{6B2DFCCF-F245-4F7C-9C33-535E17F309EC}" srcOrd="2" destOrd="0" parTransId="{BD696542-CD20-422C-8850-042E8A69B5D5}" sibTransId="{59B17915-1BB5-4347-A6C2-92D9006E6E63}"/>
    <dgm:cxn modelId="{4F393C82-1055-4F18-89B9-0E9031C50B89}" type="presOf" srcId="{9ECA9D63-F440-4895-99B0-EB5A5EE95F0B}" destId="{E77B8C60-7D40-45BA-BFE8-2C7B8227B286}" srcOrd="0" destOrd="0" presId="urn:microsoft.com/office/officeart/2005/8/layout/pList2"/>
    <dgm:cxn modelId="{556897B2-7306-47BA-9D3E-1C01A444E958}" srcId="{16EB2DB8-5E31-48BE-A996-B4FD7A61AEDF}" destId="{F7CE62A3-A08E-435A-BE27-8EE6343B80C4}" srcOrd="1" destOrd="0" parTransId="{2558E31B-8059-4476-B9A7-7930D9FB6E1F}" sibTransId="{A706C431-A2F8-477B-8B97-CF1D4EE96C60}"/>
    <dgm:cxn modelId="{231008B9-C3BC-4127-9E8A-DFB455B61B01}" type="presOf" srcId="{A706C431-A2F8-477B-8B97-CF1D4EE96C60}" destId="{408C99AD-EC46-4F4A-9785-5B062B0864D4}" srcOrd="0" destOrd="0" presId="urn:microsoft.com/office/officeart/2005/8/layout/pList2"/>
    <dgm:cxn modelId="{C3D5F0E7-2DC9-472C-951A-DF600D124B59}" type="presOf" srcId="{41D61C3B-1B1F-46CB-A746-A1F8171D884F}" destId="{7FC9DCE5-7170-44D7-98A9-AFCB7F4D0966}" srcOrd="0" destOrd="0" presId="urn:microsoft.com/office/officeart/2005/8/layout/pList2"/>
    <dgm:cxn modelId="{D8FA4AA9-A88E-4044-BB21-1B41C6A42219}" type="presParOf" srcId="{50261079-41EE-4B3A-A1C3-EA632F14B495}" destId="{A669013E-A3C2-458E-936B-FA612E850D1D}" srcOrd="0" destOrd="0" presId="urn:microsoft.com/office/officeart/2005/8/layout/pList2"/>
    <dgm:cxn modelId="{84005899-4029-4506-BB1C-30F745FEA1E3}" type="presParOf" srcId="{50261079-41EE-4B3A-A1C3-EA632F14B495}" destId="{7C46FE47-B7BE-4086-89B4-A6D39A2BEE24}" srcOrd="1" destOrd="0" presId="urn:microsoft.com/office/officeart/2005/8/layout/pList2"/>
    <dgm:cxn modelId="{35790EA0-3381-4247-B6F6-A705738914D3}" type="presParOf" srcId="{7C46FE47-B7BE-4086-89B4-A6D39A2BEE24}" destId="{4827BE00-9446-46FB-A558-E309AE9DCD52}" srcOrd="0" destOrd="0" presId="urn:microsoft.com/office/officeart/2005/8/layout/pList2"/>
    <dgm:cxn modelId="{54771DB3-545D-46A6-8D5E-9EEF11FE7141}" type="presParOf" srcId="{4827BE00-9446-46FB-A558-E309AE9DCD52}" destId="{7FC9DCE5-7170-44D7-98A9-AFCB7F4D0966}" srcOrd="0" destOrd="0" presId="urn:microsoft.com/office/officeart/2005/8/layout/pList2"/>
    <dgm:cxn modelId="{DD0EB06C-DA3A-4D4E-9722-298F18899B49}" type="presParOf" srcId="{4827BE00-9446-46FB-A558-E309AE9DCD52}" destId="{1F4107F8-A57B-43EA-A84D-A04CF581423B}" srcOrd="1" destOrd="0" presId="urn:microsoft.com/office/officeart/2005/8/layout/pList2"/>
    <dgm:cxn modelId="{D99EE415-5854-43E1-8CF1-2F0DCB84BC33}" type="presParOf" srcId="{4827BE00-9446-46FB-A558-E309AE9DCD52}" destId="{8C6D470A-26A0-4560-9279-DFD18F7585A1}" srcOrd="2" destOrd="0" presId="urn:microsoft.com/office/officeart/2005/8/layout/pList2"/>
    <dgm:cxn modelId="{CE258D2B-93E3-477F-9EA0-07BA3B63C89A}" type="presParOf" srcId="{7C46FE47-B7BE-4086-89B4-A6D39A2BEE24}" destId="{E77B8C60-7D40-45BA-BFE8-2C7B8227B286}" srcOrd="1" destOrd="0" presId="urn:microsoft.com/office/officeart/2005/8/layout/pList2"/>
    <dgm:cxn modelId="{0ED4FE2C-2598-44D3-9AD6-9F626B1D03DC}" type="presParOf" srcId="{7C46FE47-B7BE-4086-89B4-A6D39A2BEE24}" destId="{7B985778-8B01-4927-B975-897907A92A76}" srcOrd="2" destOrd="0" presId="urn:microsoft.com/office/officeart/2005/8/layout/pList2"/>
    <dgm:cxn modelId="{C5ABBD91-6491-4EC3-927A-1FD0059EABE1}" type="presParOf" srcId="{7B985778-8B01-4927-B975-897907A92A76}" destId="{AA5D75AB-ED58-4B9B-A266-9303B6D9CC72}" srcOrd="0" destOrd="0" presId="urn:microsoft.com/office/officeart/2005/8/layout/pList2"/>
    <dgm:cxn modelId="{DA8CFA68-8971-4A8C-90EF-4943B7D3FEB5}" type="presParOf" srcId="{7B985778-8B01-4927-B975-897907A92A76}" destId="{1BFC56D0-F3C2-4DC8-9282-15B29138BDBD}" srcOrd="1" destOrd="0" presId="urn:microsoft.com/office/officeart/2005/8/layout/pList2"/>
    <dgm:cxn modelId="{A04F58FA-9CBE-4286-833A-45D5C870E422}" type="presParOf" srcId="{7B985778-8B01-4927-B975-897907A92A76}" destId="{BBE17F13-0FB6-4B94-9811-3A5421C8F9CD}" srcOrd="2" destOrd="0" presId="urn:microsoft.com/office/officeart/2005/8/layout/pList2"/>
    <dgm:cxn modelId="{8B803704-A647-48C2-AF05-C22C5DB3A8E5}" type="presParOf" srcId="{7C46FE47-B7BE-4086-89B4-A6D39A2BEE24}" destId="{408C99AD-EC46-4F4A-9785-5B062B0864D4}" srcOrd="3" destOrd="0" presId="urn:microsoft.com/office/officeart/2005/8/layout/pList2"/>
    <dgm:cxn modelId="{2BB5E85E-A75F-43B2-BD99-5D96D8A47F79}" type="presParOf" srcId="{7C46FE47-B7BE-4086-89B4-A6D39A2BEE24}" destId="{9C21EDDF-F1C9-41E8-BDB4-72AEAEA17A11}" srcOrd="4" destOrd="0" presId="urn:microsoft.com/office/officeart/2005/8/layout/pList2"/>
    <dgm:cxn modelId="{685321C2-B2A5-46D6-8001-10DB838A8B43}" type="presParOf" srcId="{9C21EDDF-F1C9-41E8-BDB4-72AEAEA17A11}" destId="{A7F29B2F-CC8D-4943-B53A-2C56C6512C38}" srcOrd="0" destOrd="0" presId="urn:microsoft.com/office/officeart/2005/8/layout/pList2"/>
    <dgm:cxn modelId="{99C460F1-0D7B-419B-BDB7-EB4865498066}" type="presParOf" srcId="{9C21EDDF-F1C9-41E8-BDB4-72AEAEA17A11}" destId="{6A639963-5F09-466A-ACD1-A6AAD1A555C8}" srcOrd="1" destOrd="0" presId="urn:microsoft.com/office/officeart/2005/8/layout/pList2"/>
    <dgm:cxn modelId="{FDAEF40F-3755-4AB2-B88D-305E2E453F30}" type="presParOf" srcId="{9C21EDDF-F1C9-41E8-BDB4-72AEAEA17A11}" destId="{817D0109-05EE-4FF7-BF9F-1B67F5C5589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013E-A3C2-458E-936B-FA612E850D1D}">
      <dsp:nvSpPr>
        <dsp:cNvPr id="0" name=""/>
        <dsp:cNvSpPr/>
      </dsp:nvSpPr>
      <dsp:spPr>
        <a:xfrm>
          <a:off x="0" y="0"/>
          <a:ext cx="9143999" cy="2142706"/>
        </a:xfrm>
        <a:prstGeom prst="roundRect">
          <a:avLst>
            <a:gd name="adj" fmla="val 10000"/>
          </a:avLst>
        </a:prstGeom>
        <a:solidFill>
          <a:srgbClr val="D0D8E8">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6D470A-26A0-4560-9279-DFD18F7585A1}">
      <dsp:nvSpPr>
        <dsp:cNvPr id="0" name=""/>
        <dsp:cNvSpPr/>
      </dsp:nvSpPr>
      <dsp:spPr>
        <a:xfrm>
          <a:off x="444239" y="342811"/>
          <a:ext cx="2346210" cy="145708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9DCE5-7170-44D7-98A9-AFCB7F4D0966}">
      <dsp:nvSpPr>
        <dsp:cNvPr id="0" name=""/>
        <dsp:cNvSpPr/>
      </dsp:nvSpPr>
      <dsp:spPr>
        <a:xfrm rot="10800000">
          <a:off x="274319" y="2142706"/>
          <a:ext cx="2686049" cy="2618864"/>
        </a:xfrm>
        <a:prstGeom prst="round2SameRect">
          <a:avLst>
            <a:gd name="adj1" fmla="val 10500"/>
            <a:gd name="adj2" fmla="val 0"/>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Clinical and Health Services Research</a:t>
          </a:r>
        </a:p>
      </dsp:txBody>
      <dsp:txXfrm rot="10800000">
        <a:off x="354858" y="2142706"/>
        <a:ext cx="2524971" cy="2538325"/>
      </dsp:txXfrm>
    </dsp:sp>
    <dsp:sp modelId="{BBE17F13-0FB6-4B94-9811-3A5421C8F9CD}">
      <dsp:nvSpPr>
        <dsp:cNvPr id="0" name=""/>
        <dsp:cNvSpPr/>
      </dsp:nvSpPr>
      <dsp:spPr>
        <a:xfrm>
          <a:off x="3456509" y="334114"/>
          <a:ext cx="2230979" cy="147447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5D75AB-ED58-4B9B-A266-9303B6D9CC72}">
      <dsp:nvSpPr>
        <dsp:cNvPr id="0" name=""/>
        <dsp:cNvSpPr/>
      </dsp:nvSpPr>
      <dsp:spPr>
        <a:xfrm rot="10800000">
          <a:off x="3228974" y="2142706"/>
          <a:ext cx="2686049" cy="2618864"/>
        </a:xfrm>
        <a:prstGeom prst="round2SameRect">
          <a:avLst>
            <a:gd name="adj1" fmla="val 10500"/>
            <a:gd name="adj2" fmla="val 0"/>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Integrative Biological and Behavioral Sciences</a:t>
          </a:r>
        </a:p>
      </dsp:txBody>
      <dsp:txXfrm rot="10800000">
        <a:off x="3309513" y="2142706"/>
        <a:ext cx="2524971" cy="2538325"/>
      </dsp:txXfrm>
    </dsp:sp>
    <dsp:sp modelId="{817D0109-05EE-4FF7-BF9F-1B67F5C55898}">
      <dsp:nvSpPr>
        <dsp:cNvPr id="0" name=""/>
        <dsp:cNvSpPr/>
      </dsp:nvSpPr>
      <dsp:spPr>
        <a:xfrm>
          <a:off x="6392724" y="377616"/>
          <a:ext cx="2267858" cy="1387474"/>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F29B2F-CC8D-4943-B53A-2C56C6512C38}">
      <dsp:nvSpPr>
        <dsp:cNvPr id="0" name=""/>
        <dsp:cNvSpPr/>
      </dsp:nvSpPr>
      <dsp:spPr>
        <a:xfrm rot="10800000">
          <a:off x="6183629" y="2116596"/>
          <a:ext cx="2686049" cy="2618864"/>
        </a:xfrm>
        <a:prstGeom prst="round2SameRect">
          <a:avLst>
            <a:gd name="adj1" fmla="val 10500"/>
            <a:gd name="adj2" fmla="val 0"/>
          </a:avLst>
        </a:prstGeom>
        <a:solidFill>
          <a:srgbClr val="4F81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Community Health</a:t>
          </a:r>
          <a:r>
            <a:rPr lang="en-US" sz="2400" kern="1200" baseline="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and Population Sciences</a:t>
          </a:r>
          <a:endParaRPr lang="en-US" sz="2400"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dsp:txBody>
      <dsp:txXfrm rot="10800000">
        <a:off x="6264168" y="2116596"/>
        <a:ext cx="2524971" cy="253832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9779"/>
          </a:xfrm>
          <a:prstGeom prst="rect">
            <a:avLst/>
          </a:prstGeom>
        </p:spPr>
        <p:txBody>
          <a:bodyPr vert="horz" lIns="93917" tIns="46958" rIns="93917" bIns="46958"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3" cy="469779"/>
          </a:xfrm>
          <a:prstGeom prst="rect">
            <a:avLst/>
          </a:prstGeom>
        </p:spPr>
        <p:txBody>
          <a:bodyPr vert="horz" lIns="93917" tIns="46958" rIns="93917" bIns="46958" rtlCol="0"/>
          <a:lstStyle>
            <a:lvl1pPr algn="r">
              <a:defRPr sz="1200"/>
            </a:lvl1pPr>
          </a:lstStyle>
          <a:p>
            <a:fld id="{85BCCCA8-217A-4BFE-B303-47FFBDB68DC6}" type="datetimeFigureOut">
              <a:rPr lang="en-US" smtClean="0"/>
              <a:t>9/11/2019</a:t>
            </a:fld>
            <a:endParaRPr lang="en-US" dirty="0"/>
          </a:p>
        </p:txBody>
      </p:sp>
      <p:sp>
        <p:nvSpPr>
          <p:cNvPr id="4" name="Footer Placeholder 3"/>
          <p:cNvSpPr>
            <a:spLocks noGrp="1"/>
          </p:cNvSpPr>
          <p:nvPr>
            <p:ph type="ftr" sz="quarter" idx="2"/>
          </p:nvPr>
        </p:nvSpPr>
        <p:spPr>
          <a:xfrm>
            <a:off x="1" y="8893297"/>
            <a:ext cx="3066733" cy="469778"/>
          </a:xfrm>
          <a:prstGeom prst="rect">
            <a:avLst/>
          </a:prstGeom>
        </p:spPr>
        <p:txBody>
          <a:bodyPr vert="horz" lIns="93917" tIns="46958" rIns="93917" bIns="469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893297"/>
            <a:ext cx="3066733" cy="469778"/>
          </a:xfrm>
          <a:prstGeom prst="rect">
            <a:avLst/>
          </a:prstGeom>
        </p:spPr>
        <p:txBody>
          <a:bodyPr vert="horz" lIns="93917" tIns="46958" rIns="93917" bIns="46958" rtlCol="0" anchor="b"/>
          <a:lstStyle>
            <a:lvl1pPr algn="r">
              <a:defRPr sz="1200"/>
            </a:lvl1pPr>
          </a:lstStyle>
          <a:p>
            <a:fld id="{7490935C-8ACA-47A2-8FC7-2BBFA8D162DF}" type="slidenum">
              <a:rPr lang="en-US" smtClean="0"/>
              <a:t>‹#›</a:t>
            </a:fld>
            <a:endParaRPr lang="en-US" dirty="0"/>
          </a:p>
        </p:txBody>
      </p:sp>
    </p:spTree>
    <p:extLst>
      <p:ext uri="{BB962C8B-B14F-4D97-AF65-F5344CB8AC3E}">
        <p14:creationId xmlns:p14="http://schemas.microsoft.com/office/powerpoint/2010/main" val="152663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17" tIns="46958" rIns="93917" bIns="46958" rtlCol="0"/>
          <a:lstStyle>
            <a:lvl1pPr algn="l">
              <a:defRPr sz="1200"/>
            </a:lvl1pPr>
          </a:lstStyle>
          <a:p>
            <a:endParaRPr lang="en-US" dirty="0"/>
          </a:p>
        </p:txBody>
      </p:sp>
      <p:sp>
        <p:nvSpPr>
          <p:cNvPr id="3" name="Date Placeholder 2"/>
          <p:cNvSpPr>
            <a:spLocks noGrp="1"/>
          </p:cNvSpPr>
          <p:nvPr>
            <p:ph type="dt" idx="1"/>
          </p:nvPr>
        </p:nvSpPr>
        <p:spPr>
          <a:xfrm>
            <a:off x="4008706" y="0"/>
            <a:ext cx="3066733" cy="468154"/>
          </a:xfrm>
          <a:prstGeom prst="rect">
            <a:avLst/>
          </a:prstGeom>
        </p:spPr>
        <p:txBody>
          <a:bodyPr vert="horz" lIns="93917" tIns="46958" rIns="93917" bIns="46958" rtlCol="0"/>
          <a:lstStyle>
            <a:lvl1pPr algn="r">
              <a:defRPr sz="1200"/>
            </a:lvl1pPr>
          </a:lstStyle>
          <a:p>
            <a:fld id="{EF408C1F-153B-4918-A864-2AC119E864E4}" type="datetimeFigureOut">
              <a:rPr lang="en-US" smtClean="0"/>
              <a:t>9/11/2019</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17" tIns="46958" rIns="93917" bIns="4695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17" tIns="46958" rIns="93917" bIns="469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8154"/>
          </a:xfrm>
          <a:prstGeom prst="rect">
            <a:avLst/>
          </a:prstGeom>
        </p:spPr>
        <p:txBody>
          <a:bodyPr vert="horz" lIns="93917" tIns="46958" rIns="93917" bIns="469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7"/>
            <a:ext cx="3066733" cy="468154"/>
          </a:xfrm>
          <a:prstGeom prst="rect">
            <a:avLst/>
          </a:prstGeom>
        </p:spPr>
        <p:txBody>
          <a:bodyPr vert="horz" lIns="93917" tIns="46958" rIns="93917" bIns="46958" rtlCol="0" anchor="b"/>
          <a:lstStyle>
            <a:lvl1pPr algn="r">
              <a:defRPr sz="1200"/>
            </a:lvl1pPr>
          </a:lstStyle>
          <a:p>
            <a:fld id="{B89C9D81-42AC-494E-9179-CF0061AC1E01}" type="slidenum">
              <a:rPr lang="en-US" smtClean="0"/>
              <a:t>‹#›</a:t>
            </a:fld>
            <a:endParaRPr lang="en-US" dirty="0"/>
          </a:p>
        </p:txBody>
      </p:sp>
    </p:spTree>
    <p:extLst>
      <p:ext uri="{BB962C8B-B14F-4D97-AF65-F5344CB8AC3E}">
        <p14:creationId xmlns:p14="http://schemas.microsoft.com/office/powerpoint/2010/main" val="376217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C9D81-42AC-494E-9179-CF0061AC1E01}" type="slidenum">
              <a:rPr lang="en-US" smtClean="0"/>
              <a:t>1</a:t>
            </a:fld>
            <a:endParaRPr lang="en-US" dirty="0"/>
          </a:p>
        </p:txBody>
      </p:sp>
    </p:spTree>
    <p:extLst>
      <p:ext uri="{BB962C8B-B14F-4D97-AF65-F5344CB8AC3E}">
        <p14:creationId xmlns:p14="http://schemas.microsoft.com/office/powerpoint/2010/main" val="293552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10</a:t>
            </a:fld>
            <a:endParaRPr lang="en-US"/>
          </a:p>
        </p:txBody>
      </p:sp>
    </p:spTree>
    <p:extLst>
      <p:ext uri="{BB962C8B-B14F-4D97-AF65-F5344CB8AC3E}">
        <p14:creationId xmlns:p14="http://schemas.microsoft.com/office/powerpoint/2010/main" val="397737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11</a:t>
            </a:fld>
            <a:endParaRPr lang="en-US"/>
          </a:p>
        </p:txBody>
      </p:sp>
    </p:spTree>
    <p:extLst>
      <p:ext uri="{BB962C8B-B14F-4D97-AF65-F5344CB8AC3E}">
        <p14:creationId xmlns:p14="http://schemas.microsoft.com/office/powerpoint/2010/main" val="383468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12</a:t>
            </a:fld>
            <a:endParaRPr lang="en-US"/>
          </a:p>
        </p:txBody>
      </p:sp>
    </p:spTree>
    <p:extLst>
      <p:ext uri="{BB962C8B-B14F-4D97-AF65-F5344CB8AC3E}">
        <p14:creationId xmlns:p14="http://schemas.microsoft.com/office/powerpoint/2010/main" val="128120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571B256E-E27F-804D-ACAA-2B3A2155ABBD}"/>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E77C8F0E-3126-344C-A70D-E7B66135C8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NIMHD has organized its extramural science programs around three broad research interest areas: Clinical and Health Services Research, Integrative Biological and Behavioral Sciences, and Community Health and Population Sciences. </a:t>
            </a:r>
          </a:p>
          <a:p>
            <a:endParaRPr lang="en-US" sz="1400" dirty="0"/>
          </a:p>
          <a:p>
            <a:r>
              <a:rPr lang="en-US" sz="1400" dirty="0"/>
              <a:t>Each area focuses on understanding and impacting the many health determinants that contribute to resilience in the face of adversity and to poor population health outcomes and health disparities. </a:t>
            </a:r>
          </a:p>
          <a:p>
            <a:endParaRPr lang="en-US" sz="1400" dirty="0"/>
          </a:p>
          <a:p>
            <a:r>
              <a:rPr lang="en-US" sz="1400" dirty="0"/>
              <a:t>Within all of these areas, a major emphasis is on increasing NIMHD’s portfolio of investigator-initiated research project grants, particularly R01 grants.</a:t>
            </a:r>
          </a:p>
          <a:p>
            <a:endParaRPr lang="en-US" sz="1400" dirty="0"/>
          </a:p>
          <a:p>
            <a:r>
              <a:rPr lang="en-US" sz="1400" dirty="0"/>
              <a:t>Another top priority is to broaden participation in our research agenda and, through fellowships and career development awards, support the development of a diverse and well-trained cadre of scientists dedicated to the pursuit of health equity.</a:t>
            </a:r>
          </a:p>
        </p:txBody>
      </p:sp>
      <p:sp>
        <p:nvSpPr>
          <p:cNvPr id="74755" name="Slide Number Placeholder 3">
            <a:extLst>
              <a:ext uri="{FF2B5EF4-FFF2-40B4-BE49-F238E27FC236}">
                <a16:creationId xmlns:a16="http://schemas.microsoft.com/office/drawing/2014/main" id="{418CD60F-F3FE-5445-8E16-9E63D567C80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2" charset="0"/>
                <a:ea typeface="MS PGothic" panose="020B0600070205080204" pitchFamily="34" charset="-128"/>
              </a:defRPr>
            </a:lvl1pPr>
            <a:lvl2pPr marL="749696" indent="-288344">
              <a:defRPr sz="2300">
                <a:solidFill>
                  <a:schemeClr val="tx1"/>
                </a:solidFill>
                <a:latin typeface="Times" pitchFamily="2" charset="0"/>
                <a:ea typeface="MS PGothic" panose="020B0600070205080204" pitchFamily="34" charset="-128"/>
              </a:defRPr>
            </a:lvl2pPr>
            <a:lvl3pPr marL="1153378" indent="-230675">
              <a:defRPr sz="2300">
                <a:solidFill>
                  <a:schemeClr val="tx1"/>
                </a:solidFill>
                <a:latin typeface="Times" pitchFamily="2" charset="0"/>
                <a:ea typeface="MS PGothic" panose="020B0600070205080204" pitchFamily="34" charset="-128"/>
              </a:defRPr>
            </a:lvl3pPr>
            <a:lvl4pPr marL="1614728" indent="-230675">
              <a:defRPr sz="2300">
                <a:solidFill>
                  <a:schemeClr val="tx1"/>
                </a:solidFill>
                <a:latin typeface="Times" pitchFamily="2" charset="0"/>
                <a:ea typeface="MS PGothic" panose="020B0600070205080204" pitchFamily="34" charset="-128"/>
              </a:defRPr>
            </a:lvl4pPr>
            <a:lvl5pPr marL="2076079" indent="-230675">
              <a:defRPr sz="2300">
                <a:solidFill>
                  <a:schemeClr val="tx1"/>
                </a:solidFill>
                <a:latin typeface="Times" pitchFamily="2" charset="0"/>
                <a:ea typeface="MS PGothic" panose="020B0600070205080204" pitchFamily="34" charset="-128"/>
              </a:defRPr>
            </a:lvl5pPr>
            <a:lvl6pPr marL="2537430" indent="-230675" eaLnBrk="0" fontAlgn="base" hangingPunct="0">
              <a:spcBef>
                <a:spcPct val="0"/>
              </a:spcBef>
              <a:spcAft>
                <a:spcPct val="0"/>
              </a:spcAft>
              <a:defRPr sz="2300">
                <a:solidFill>
                  <a:schemeClr val="tx1"/>
                </a:solidFill>
                <a:latin typeface="Times" pitchFamily="2" charset="0"/>
                <a:ea typeface="MS PGothic" panose="020B0600070205080204" pitchFamily="34" charset="-128"/>
              </a:defRPr>
            </a:lvl6pPr>
            <a:lvl7pPr marL="2998781" indent="-230675" eaLnBrk="0" fontAlgn="base" hangingPunct="0">
              <a:spcBef>
                <a:spcPct val="0"/>
              </a:spcBef>
              <a:spcAft>
                <a:spcPct val="0"/>
              </a:spcAft>
              <a:defRPr sz="2300">
                <a:solidFill>
                  <a:schemeClr val="tx1"/>
                </a:solidFill>
                <a:latin typeface="Times" pitchFamily="2" charset="0"/>
                <a:ea typeface="MS PGothic" panose="020B0600070205080204" pitchFamily="34" charset="-128"/>
              </a:defRPr>
            </a:lvl7pPr>
            <a:lvl8pPr marL="3460133" indent="-230675" eaLnBrk="0" fontAlgn="base" hangingPunct="0">
              <a:spcBef>
                <a:spcPct val="0"/>
              </a:spcBef>
              <a:spcAft>
                <a:spcPct val="0"/>
              </a:spcAft>
              <a:defRPr sz="2300">
                <a:solidFill>
                  <a:schemeClr val="tx1"/>
                </a:solidFill>
                <a:latin typeface="Times" pitchFamily="2" charset="0"/>
                <a:ea typeface="MS PGothic" panose="020B0600070205080204" pitchFamily="34" charset="-128"/>
              </a:defRPr>
            </a:lvl8pPr>
            <a:lvl9pPr marL="3921484" indent="-230675" eaLnBrk="0" fontAlgn="base" hangingPunct="0">
              <a:spcBef>
                <a:spcPct val="0"/>
              </a:spcBef>
              <a:spcAft>
                <a:spcPct val="0"/>
              </a:spcAft>
              <a:defRPr sz="2300">
                <a:solidFill>
                  <a:schemeClr val="tx1"/>
                </a:solidFill>
                <a:latin typeface="Times" pitchFamily="2" charset="0"/>
                <a:ea typeface="MS PGothic" panose="020B0600070205080204" pitchFamily="34" charset="-128"/>
              </a:defRPr>
            </a:lvl9pPr>
          </a:lstStyle>
          <a:p>
            <a:fld id="{AEE54E0A-EB94-344E-83AB-48AB0E71EAC0}" type="slidenum">
              <a:rPr lang="en-US" altLang="en-US"/>
              <a:pPr/>
              <a:t>13</a:t>
            </a:fld>
            <a:endParaRPr lang="en-US" altLang="en-US"/>
          </a:p>
        </p:txBody>
      </p:sp>
    </p:spTree>
    <p:extLst>
      <p:ext uri="{BB962C8B-B14F-4D97-AF65-F5344CB8AC3E}">
        <p14:creationId xmlns:p14="http://schemas.microsoft.com/office/powerpoint/2010/main" val="3996105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7974AF-E120-6349-AB75-6CE4929B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67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15</a:t>
            </a:fld>
            <a:endParaRPr lang="en-US"/>
          </a:p>
        </p:txBody>
      </p:sp>
    </p:spTree>
    <p:extLst>
      <p:ext uri="{BB962C8B-B14F-4D97-AF65-F5344CB8AC3E}">
        <p14:creationId xmlns:p14="http://schemas.microsoft.com/office/powerpoint/2010/main" val="678647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16</a:t>
            </a:fld>
            <a:endParaRPr lang="en-US"/>
          </a:p>
        </p:txBody>
      </p:sp>
    </p:spTree>
    <p:extLst>
      <p:ext uri="{BB962C8B-B14F-4D97-AF65-F5344CB8AC3E}">
        <p14:creationId xmlns:p14="http://schemas.microsoft.com/office/powerpoint/2010/main" val="305937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Together these three areas provide a comprehensive platform to advance the science of minority health and health disparities using the NIMHD Research Framework. DIBBS supports research focused on…</a:t>
            </a:r>
          </a:p>
          <a:p>
            <a:endParaRPr lang="en-US" sz="1400" dirty="0"/>
          </a:p>
          <a:p>
            <a:r>
              <a:rPr lang="en-US" sz="1400" dirty="0"/>
              <a:t>Topics include but are not limited to:</a:t>
            </a:r>
          </a:p>
          <a:p>
            <a:pPr marL="174708" indent="-174708">
              <a:buFont typeface="Arial" panose="020B0604020202020204" pitchFamily="34" charset="0"/>
              <a:buChar char="•"/>
            </a:pPr>
            <a:r>
              <a:rPr lang="en-US" sz="1400" dirty="0"/>
              <a:t>Genomic and epigenomic risk and protective factors; </a:t>
            </a:r>
          </a:p>
          <a:p>
            <a:pPr marL="174708" indent="-174708">
              <a:buFont typeface="Arial" panose="020B0604020202020204" pitchFamily="34" charset="0"/>
              <a:buChar char="•"/>
            </a:pPr>
            <a:r>
              <a:rPr lang="en-US" sz="1400" dirty="0"/>
              <a:t>Effects of chronic stress on physiological functioning across the life course;</a:t>
            </a:r>
          </a:p>
          <a:p>
            <a:pPr marL="174708" indent="-174708">
              <a:buFont typeface="Arial" panose="020B0604020202020204" pitchFamily="34" charset="0"/>
              <a:buChar char="•"/>
            </a:pPr>
            <a:r>
              <a:rPr lang="en-US" sz="1400" dirty="0"/>
              <a:t>Neurodevelopmental processes that influence cognition and behavior;  </a:t>
            </a:r>
          </a:p>
          <a:p>
            <a:pPr marL="174708" indent="-174708">
              <a:buFont typeface="Arial" panose="020B0604020202020204" pitchFamily="34" charset="0"/>
              <a:buChar char="•"/>
            </a:pPr>
            <a:r>
              <a:rPr lang="en-US" sz="1400" dirty="0"/>
              <a:t>Impact of racism and discrimination on health behavior and strategies to ameliorate their effects; and</a:t>
            </a:r>
          </a:p>
          <a:p>
            <a:pPr marL="174708" indent="-174708">
              <a:buFont typeface="Arial" panose="020B0604020202020204" pitchFamily="34" charset="0"/>
              <a:buChar char="•"/>
            </a:pPr>
            <a:r>
              <a:rPr lang="en-US" sz="1400" dirty="0"/>
              <a:t>Human microbiome contributions to health and disease</a:t>
            </a:r>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defRPr/>
            </a:pPr>
            <a:fld id="{B89C9D81-42AC-494E-9179-CF0061AC1E01}" type="slidenum">
              <a:rPr lang="en-US">
                <a:solidFill>
                  <a:prstClr val="black"/>
                </a:solidFill>
                <a:latin typeface="Calibri" pitchFamily="34" charset="0"/>
                <a:ea typeface="ヒラギノ角ゴ Pro W3" pitchFamily="125" charset="-128"/>
              </a:rPr>
              <a:pPr defTabSz="465887" fontAlgn="base">
                <a:spcBef>
                  <a:spcPct val="0"/>
                </a:spcBef>
                <a:spcAft>
                  <a:spcPct val="0"/>
                </a:spcAft>
                <a:defRPr/>
              </a:pPr>
              <a:t>17</a:t>
            </a:fld>
            <a:endParaRPr lang="en-US">
              <a:solidFill>
                <a:prstClr val="black"/>
              </a:solidFill>
              <a:latin typeface="Calibri" pitchFamily="34" charset="0"/>
              <a:ea typeface="ヒラギノ角ゴ Pro W3" pitchFamily="125" charset="-128"/>
            </a:endParaRPr>
          </a:p>
        </p:txBody>
      </p:sp>
    </p:spTree>
    <p:extLst>
      <p:ext uri="{BB962C8B-B14F-4D97-AF65-F5344CB8AC3E}">
        <p14:creationId xmlns:p14="http://schemas.microsoft.com/office/powerpoint/2010/main" val="86982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18</a:t>
            </a:fld>
            <a:endParaRPr lang="en-US"/>
          </a:p>
        </p:txBody>
      </p:sp>
    </p:spTree>
    <p:extLst>
      <p:ext uri="{BB962C8B-B14F-4D97-AF65-F5344CB8AC3E}">
        <p14:creationId xmlns:p14="http://schemas.microsoft.com/office/powerpoint/2010/main" val="369676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19</a:t>
            </a:fld>
            <a:endParaRPr lang="en-US"/>
          </a:p>
        </p:txBody>
      </p:sp>
    </p:spTree>
    <p:extLst>
      <p:ext uri="{BB962C8B-B14F-4D97-AF65-F5344CB8AC3E}">
        <p14:creationId xmlns:p14="http://schemas.microsoft.com/office/powerpoint/2010/main" val="84242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2</a:t>
            </a:fld>
            <a:endParaRPr lang="en-US"/>
          </a:p>
        </p:txBody>
      </p:sp>
    </p:spTree>
    <p:extLst>
      <p:ext uri="{BB962C8B-B14F-4D97-AF65-F5344CB8AC3E}">
        <p14:creationId xmlns:p14="http://schemas.microsoft.com/office/powerpoint/2010/main" val="21019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20</a:t>
            </a:fld>
            <a:endParaRPr lang="en-US"/>
          </a:p>
        </p:txBody>
      </p:sp>
    </p:spTree>
    <p:extLst>
      <p:ext uri="{BB962C8B-B14F-4D97-AF65-F5344CB8AC3E}">
        <p14:creationId xmlns:p14="http://schemas.microsoft.com/office/powerpoint/2010/main" val="3669919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21</a:t>
            </a:fld>
            <a:endParaRPr lang="en-US"/>
          </a:p>
        </p:txBody>
      </p:sp>
    </p:spTree>
    <p:extLst>
      <p:ext uri="{BB962C8B-B14F-4D97-AF65-F5344CB8AC3E}">
        <p14:creationId xmlns:p14="http://schemas.microsoft.com/office/powerpoint/2010/main" val="3052293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BEB54-B1B4-4A85-8C95-C74597E9DC7C}" type="slidenum">
              <a:rPr lang="en-US" smtClean="0"/>
              <a:pPr/>
              <a:t>22</a:t>
            </a:fld>
            <a:endParaRPr lang="en-US"/>
          </a:p>
        </p:txBody>
      </p:sp>
    </p:spTree>
    <p:extLst>
      <p:ext uri="{BB962C8B-B14F-4D97-AF65-F5344CB8AC3E}">
        <p14:creationId xmlns:p14="http://schemas.microsoft.com/office/powerpoint/2010/main" val="2553393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C9D81-42AC-494E-9179-CF0061AC1E01}" type="slidenum">
              <a:rPr lang="en-US" smtClean="0"/>
              <a:t>23</a:t>
            </a:fld>
            <a:endParaRPr lang="en-US" dirty="0"/>
          </a:p>
        </p:txBody>
      </p:sp>
    </p:spTree>
    <p:extLst>
      <p:ext uri="{BB962C8B-B14F-4D97-AF65-F5344CB8AC3E}">
        <p14:creationId xmlns:p14="http://schemas.microsoft.com/office/powerpoint/2010/main" val="393921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C9D81-42AC-494E-9179-CF0061AC1E01}" type="slidenum">
              <a:rPr lang="en-US" smtClean="0"/>
              <a:t>25</a:t>
            </a:fld>
            <a:endParaRPr lang="en-US" dirty="0"/>
          </a:p>
        </p:txBody>
      </p:sp>
    </p:spTree>
    <p:extLst>
      <p:ext uri="{BB962C8B-B14F-4D97-AF65-F5344CB8AC3E}">
        <p14:creationId xmlns:p14="http://schemas.microsoft.com/office/powerpoint/2010/main" val="3233165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116B1-8FF9-434F-A710-6CB5BB17228D}" type="slidenum">
              <a:rPr lang="en-US" smtClean="0"/>
              <a:pPr/>
              <a:t>26</a:t>
            </a:fld>
            <a:endParaRPr lang="en-US"/>
          </a:p>
        </p:txBody>
      </p:sp>
    </p:spTree>
    <p:extLst>
      <p:ext uri="{BB962C8B-B14F-4D97-AF65-F5344CB8AC3E}">
        <p14:creationId xmlns:p14="http://schemas.microsoft.com/office/powerpoint/2010/main" val="1212587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C9D81-42AC-494E-9179-CF0061AC1E01}" type="slidenum">
              <a:rPr lang="en-US" smtClean="0"/>
              <a:t>27</a:t>
            </a:fld>
            <a:endParaRPr lang="en-US" dirty="0"/>
          </a:p>
        </p:txBody>
      </p:sp>
    </p:spTree>
    <p:extLst>
      <p:ext uri="{BB962C8B-B14F-4D97-AF65-F5344CB8AC3E}">
        <p14:creationId xmlns:p14="http://schemas.microsoft.com/office/powerpoint/2010/main" val="825626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C9D81-42AC-494E-9179-CF0061AC1E01}" type="slidenum">
              <a:rPr lang="en-US" smtClean="0"/>
              <a:t>29</a:t>
            </a:fld>
            <a:endParaRPr lang="en-US" dirty="0"/>
          </a:p>
        </p:txBody>
      </p:sp>
    </p:spTree>
    <p:extLst>
      <p:ext uri="{BB962C8B-B14F-4D97-AF65-F5344CB8AC3E}">
        <p14:creationId xmlns:p14="http://schemas.microsoft.com/office/powerpoint/2010/main" val="967803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30</a:t>
            </a:fld>
            <a:endParaRPr lang="en-US"/>
          </a:p>
        </p:txBody>
      </p:sp>
    </p:spTree>
    <p:extLst>
      <p:ext uri="{BB962C8B-B14F-4D97-AF65-F5344CB8AC3E}">
        <p14:creationId xmlns:p14="http://schemas.microsoft.com/office/powerpoint/2010/main" val="91001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15116B1-8FF9-434F-A710-6CB5BB17228D}" type="slidenum">
              <a:rPr lang="en-US" smtClean="0"/>
              <a:pPr/>
              <a:t>3</a:t>
            </a:fld>
            <a:endParaRPr lang="en-US"/>
          </a:p>
        </p:txBody>
      </p:sp>
    </p:spTree>
    <p:extLst>
      <p:ext uri="{BB962C8B-B14F-4D97-AF65-F5344CB8AC3E}">
        <p14:creationId xmlns:p14="http://schemas.microsoft.com/office/powerpoint/2010/main" val="5945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116B1-8FF9-434F-A710-6CB5BB17228D}" type="slidenum">
              <a:rPr lang="en-US" smtClean="0"/>
              <a:pPr/>
              <a:t>4</a:t>
            </a:fld>
            <a:endParaRPr lang="en-US"/>
          </a:p>
        </p:txBody>
      </p:sp>
    </p:spTree>
    <p:extLst>
      <p:ext uri="{BB962C8B-B14F-4D97-AF65-F5344CB8AC3E}">
        <p14:creationId xmlns:p14="http://schemas.microsoft.com/office/powerpoint/2010/main" val="413647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7974AF-E120-6349-AB75-6CE4929B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432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6</a:t>
            </a:fld>
            <a:endParaRPr lang="en-US"/>
          </a:p>
        </p:txBody>
      </p:sp>
    </p:spTree>
    <p:extLst>
      <p:ext uri="{BB962C8B-B14F-4D97-AF65-F5344CB8AC3E}">
        <p14:creationId xmlns:p14="http://schemas.microsoft.com/office/powerpoint/2010/main" val="152623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BEB54-B1B4-4A85-8C95-C74597E9DC7C}" type="slidenum">
              <a:rPr lang="en-US" smtClean="0"/>
              <a:pPr/>
              <a:t>7</a:t>
            </a:fld>
            <a:endParaRPr lang="en-US" dirty="0"/>
          </a:p>
        </p:txBody>
      </p:sp>
    </p:spTree>
    <p:extLst>
      <p:ext uri="{BB962C8B-B14F-4D97-AF65-F5344CB8AC3E}">
        <p14:creationId xmlns:p14="http://schemas.microsoft.com/office/powerpoint/2010/main" val="26604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9274">
              <a:defRPr/>
            </a:pPr>
            <a:fld id="{AE8BEB54-B1B4-4A85-8C95-C74597E9DC7C}" type="slidenum">
              <a:rPr lang="en-US" sz="1800" kern="0">
                <a:solidFill>
                  <a:sysClr val="windowText" lastClr="000000"/>
                </a:solidFill>
              </a:rPr>
              <a:pPr defTabSz="929274">
                <a:defRPr/>
              </a:pPr>
              <a:t>8</a:t>
            </a:fld>
            <a:endParaRPr lang="en-US" sz="1800" kern="0">
              <a:solidFill>
                <a:sysClr val="windowText" lastClr="000000"/>
              </a:solidFill>
            </a:endParaRPr>
          </a:p>
        </p:txBody>
      </p:sp>
    </p:spTree>
    <p:extLst>
      <p:ext uri="{BB962C8B-B14F-4D97-AF65-F5344CB8AC3E}">
        <p14:creationId xmlns:p14="http://schemas.microsoft.com/office/powerpoint/2010/main" val="325248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116B1-8FF9-434F-A710-6CB5BB17228D}" type="slidenum">
              <a:rPr lang="en-US" smtClean="0"/>
              <a:pPr/>
              <a:t>9</a:t>
            </a:fld>
            <a:endParaRPr lang="en-US"/>
          </a:p>
        </p:txBody>
      </p:sp>
    </p:spTree>
    <p:extLst>
      <p:ext uri="{BB962C8B-B14F-4D97-AF65-F5344CB8AC3E}">
        <p14:creationId xmlns:p14="http://schemas.microsoft.com/office/powerpoint/2010/main" val="215572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067" y="1173694"/>
            <a:ext cx="7772400" cy="841374"/>
          </a:xfrm>
        </p:spPr>
        <p:txBody>
          <a:bodyPr anchor="t">
            <a:normAutofit/>
          </a:bodyPr>
          <a:lstStyle>
            <a:lvl1pPr algn="l">
              <a:defRPr sz="3000" b="0" i="0">
                <a:solidFill>
                  <a:srgbClr val="662E6B"/>
                </a:solidFill>
                <a:latin typeface="Helvetica Neue Medium"/>
                <a:cs typeface="Helvetica Neue Medium"/>
              </a:defRPr>
            </a:lvl1pPr>
          </a:lstStyle>
          <a:p>
            <a:r>
              <a:rPr lang="en-US" dirty="0"/>
              <a:t>Click to edit Master title style</a:t>
            </a:r>
          </a:p>
        </p:txBody>
      </p:sp>
      <p:sp>
        <p:nvSpPr>
          <p:cNvPr id="3" name="Subtitle 2"/>
          <p:cNvSpPr>
            <a:spLocks noGrp="1"/>
          </p:cNvSpPr>
          <p:nvPr>
            <p:ph type="subTitle" idx="1"/>
          </p:nvPr>
        </p:nvSpPr>
        <p:spPr>
          <a:xfrm>
            <a:off x="618067" y="2260600"/>
            <a:ext cx="7154333" cy="1752600"/>
          </a:xfrm>
        </p:spPr>
        <p:txBody>
          <a:bodyPr>
            <a:normAutofit/>
          </a:bodyPr>
          <a:lstStyle>
            <a:lvl1pPr marL="0" indent="0" algn="l">
              <a:buNone/>
              <a:defRPr sz="2000" b="0" i="0">
                <a:solidFill>
                  <a:schemeClr val="tx1">
                    <a:tint val="75000"/>
                  </a:schemeClr>
                </a:solidFill>
                <a:latin typeface="Helvetica Neue Medium"/>
                <a:cs typeface="Helvetica Neue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2551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5" name="Rectangle 4"/>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Tree>
    <p:extLst>
      <p:ext uri="{BB962C8B-B14F-4D97-AF65-F5344CB8AC3E}">
        <p14:creationId xmlns:p14="http://schemas.microsoft.com/office/powerpoint/2010/main" val="113367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b="0" i="0">
                <a:solidFill>
                  <a:srgbClr val="662E6B"/>
                </a:solidFill>
                <a:latin typeface="Helvetica Neue Medium"/>
                <a:cs typeface="Helvetica Neue Medium"/>
              </a:defRPr>
            </a:lvl1pPr>
          </a:lstStyle>
          <a:p>
            <a:r>
              <a:rPr lang="en-US" dirty="0"/>
              <a:t>Click to edit Master title style</a:t>
            </a:r>
          </a:p>
        </p:txBody>
      </p:sp>
      <p:sp>
        <p:nvSpPr>
          <p:cNvPr id="3" name="Content Placeholder 2"/>
          <p:cNvSpPr>
            <a:spLocks noGrp="1"/>
          </p:cNvSpPr>
          <p:nvPr>
            <p:ph idx="1"/>
          </p:nvPr>
        </p:nvSpPr>
        <p:spPr>
          <a:xfrm>
            <a:off x="457200" y="1443038"/>
            <a:ext cx="8229600" cy="4525963"/>
          </a:xfrm>
        </p:spPr>
        <p:txBody>
          <a:bodyPr>
            <a:normAutofit/>
          </a:bodyPr>
          <a:lstStyle>
            <a:lvl1pPr>
              <a:defRPr sz="1800" b="0" i="0">
                <a:latin typeface="Helvetica Neue"/>
                <a:cs typeface="Helvetica Neue"/>
              </a:defRPr>
            </a:lvl1pPr>
            <a:lvl2pPr>
              <a:defRPr sz="1800" b="0" i="0">
                <a:latin typeface="Helvetica Neue"/>
                <a:cs typeface="Helvetica Neue"/>
              </a:defRPr>
            </a:lvl2pPr>
            <a:lvl3pPr>
              <a:defRPr sz="1800" b="0" i="0">
                <a:latin typeface="Helvetica Neue"/>
                <a:cs typeface="Helvetica Neue"/>
              </a:defRPr>
            </a:lvl3pPr>
            <a:lvl4pPr>
              <a:defRPr sz="1800" b="0" i="0">
                <a:latin typeface="Helvetica Neue"/>
                <a:cs typeface="Helvetica Neue"/>
              </a:defRPr>
            </a:lvl4pPr>
            <a:lvl5pPr>
              <a:defRPr sz="1800" b="0" i="0">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491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0" i="0">
                <a:solidFill>
                  <a:srgbClr val="662E6B"/>
                </a:solidFill>
                <a:latin typeface="Helvetica Neue Medium"/>
                <a:cs typeface="Helvetica Neue Medium"/>
              </a:defRPr>
            </a:lvl1pPr>
          </a:lstStyle>
          <a:p>
            <a:r>
              <a:rPr lang="en-US" dirty="0"/>
              <a:t>Click to edit Master title style</a:t>
            </a:r>
          </a:p>
        </p:txBody>
      </p:sp>
      <p:sp>
        <p:nvSpPr>
          <p:cNvPr id="3" name="Content Placeholder 2"/>
          <p:cNvSpPr>
            <a:spLocks noGrp="1"/>
          </p:cNvSpPr>
          <p:nvPr>
            <p:ph sz="half" idx="1" hasCustomPrompt="1"/>
          </p:nvPr>
        </p:nvSpPr>
        <p:spPr>
          <a:xfrm>
            <a:off x="457200" y="141763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zo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763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98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05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755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Green Titl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1"/>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5"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6"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9842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ext/Bullets/Charts/Pictures">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3" name="Rectangle 2"/>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srgbClr val="FFFFFF"/>
                </a:solidFill>
              </a:endParaRPr>
            </a:p>
          </p:txBody>
        </p:sp>
        <p:pic>
          <p:nvPicPr>
            <p:cNvPr id="2" name="Picture 1"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5"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260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b="0" i="0">
                <a:solidFill>
                  <a:srgbClr val="662E6B"/>
                </a:solidFill>
                <a:latin typeface="Helvetica Neue Medium"/>
                <a:cs typeface="Helvetica Neue Medium"/>
              </a:defRPr>
            </a:lvl1pPr>
          </a:lstStyle>
          <a:p>
            <a:r>
              <a:rPr lang="en-US" dirty="0"/>
              <a:t>Click to edit Master title style</a:t>
            </a:r>
          </a:p>
        </p:txBody>
      </p:sp>
      <p:sp>
        <p:nvSpPr>
          <p:cNvPr id="3" name="Content Placeholder 2"/>
          <p:cNvSpPr>
            <a:spLocks noGrp="1"/>
          </p:cNvSpPr>
          <p:nvPr>
            <p:ph idx="1"/>
          </p:nvPr>
        </p:nvSpPr>
        <p:spPr>
          <a:xfrm>
            <a:off x="457200" y="1443038"/>
            <a:ext cx="8229600" cy="4525963"/>
          </a:xfrm>
        </p:spPr>
        <p:txBody>
          <a:bodyPr>
            <a:normAutofit/>
          </a:bodyPr>
          <a:lstStyle>
            <a:lvl1pPr>
              <a:defRPr sz="1800" b="0" i="0">
                <a:latin typeface="Helvetica Neue"/>
                <a:cs typeface="Helvetica Neue"/>
              </a:defRPr>
            </a:lvl1pPr>
            <a:lvl2pPr>
              <a:defRPr sz="1800" b="0" i="0">
                <a:latin typeface="Helvetica Neue"/>
                <a:cs typeface="Helvetica Neue"/>
              </a:defRPr>
            </a:lvl2pPr>
            <a:lvl3pPr>
              <a:defRPr sz="1800" b="0" i="0">
                <a:latin typeface="Helvetica Neue"/>
                <a:cs typeface="Helvetica Neue"/>
              </a:defRPr>
            </a:lvl3pPr>
            <a:lvl4pPr>
              <a:defRPr sz="1800" b="0" i="0">
                <a:latin typeface="Helvetica Neue"/>
                <a:cs typeface="Helvetica Neue"/>
              </a:defRPr>
            </a:lvl4pPr>
            <a:lvl5pPr>
              <a:defRPr sz="1800" b="0" i="0">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75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de by Side Info Opt 1">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831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239B5AB-D9FB-4054-97ED-009DB5F47A97}" type="slidenum">
              <a:rPr lang="en-US" altLang="en-US"/>
              <a:pPr/>
              <a:t>‹#›</a:t>
            </a:fld>
            <a:endParaRPr lang="en-US" altLang="en-US" dirty="0"/>
          </a:p>
        </p:txBody>
      </p:sp>
      <p:pic>
        <p:nvPicPr>
          <p:cNvPr id="2055" name="Picture 6" descr="art_txt-pgs.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pitchFamily="125"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pitchFamily="125" charset="-128"/>
        </a:defRPr>
      </a:lvl2pPr>
      <a:lvl3pPr algn="ctr" defTabSz="457200" rtl="0" fontAlgn="base">
        <a:spcBef>
          <a:spcPct val="0"/>
        </a:spcBef>
        <a:spcAft>
          <a:spcPct val="0"/>
        </a:spcAft>
        <a:defRPr sz="4400">
          <a:solidFill>
            <a:schemeClr val="tx1"/>
          </a:solidFill>
          <a:latin typeface="Calibri" pitchFamily="34" charset="0"/>
          <a:ea typeface="ヒラギノ角ゴ Pro W3" pitchFamily="125" charset="-128"/>
        </a:defRPr>
      </a:lvl3pPr>
      <a:lvl4pPr algn="ctr" defTabSz="457200" rtl="0" fontAlgn="base">
        <a:spcBef>
          <a:spcPct val="0"/>
        </a:spcBef>
        <a:spcAft>
          <a:spcPct val="0"/>
        </a:spcAft>
        <a:defRPr sz="4400">
          <a:solidFill>
            <a:schemeClr val="tx1"/>
          </a:solidFill>
          <a:latin typeface="Calibri" pitchFamily="34" charset="0"/>
          <a:ea typeface="ヒラギノ角ゴ Pro W3" pitchFamily="125" charset="-128"/>
        </a:defRPr>
      </a:lvl4pPr>
      <a:lvl5pPr algn="ctr" defTabSz="457200" rtl="0" fontAlgn="base">
        <a:spcBef>
          <a:spcPct val="0"/>
        </a:spcBef>
        <a:spcAft>
          <a:spcPct val="0"/>
        </a:spcAft>
        <a:defRPr sz="4400">
          <a:solidFill>
            <a:schemeClr val="tx1"/>
          </a:solidFill>
          <a:latin typeface="Calibri" pitchFamily="34" charset="0"/>
          <a:ea typeface="ヒラギノ角ゴ Pro W3" pitchFamily="125"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pitchFamily="125"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pitchFamily="125"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pitchFamily="125"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pitchFamily="125"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ヒラギノ角ゴ Pro W3" pitchFamily="125"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ヒラギノ角ゴ Pro W3" pitchFamily="125"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pitchFamily="125"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pitchFamily="125"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pitchFamily="12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Placeholder 2"/>
          <p:cNvSpPr>
            <a:spLocks noGrp="1"/>
          </p:cNvSpPr>
          <p:nvPr>
            <p:ph type="body" idx="1"/>
          </p:nvPr>
        </p:nvSpPr>
        <p:spPr bwMode="auto">
          <a:xfrm>
            <a:off x="1037727" y="2147888"/>
            <a:ext cx="7964987"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a:t>
            </a:r>
          </a:p>
        </p:txBody>
      </p:sp>
      <p:sp>
        <p:nvSpPr>
          <p:cNvPr id="13" name="Title Placeholder 1"/>
          <p:cNvSpPr>
            <a:spLocks noGrp="1"/>
          </p:cNvSpPr>
          <p:nvPr>
            <p:ph type="title"/>
          </p:nvPr>
        </p:nvSpPr>
        <p:spPr bwMode="auto">
          <a:xfrm>
            <a:off x="1037727" y="260350"/>
            <a:ext cx="7964987"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2" name="TextBox 1"/>
          <p:cNvSpPr txBox="1"/>
          <p:nvPr userDrawn="1"/>
        </p:nvSpPr>
        <p:spPr>
          <a:xfrm>
            <a:off x="7514011" y="6107759"/>
            <a:ext cx="184666" cy="369332"/>
          </a:xfrm>
          <a:prstGeom prst="rect">
            <a:avLst/>
          </a:prstGeom>
          <a:noFill/>
        </p:spPr>
        <p:txBody>
          <a:bodyPr wrap="none" rtlCol="0">
            <a:spAutoFit/>
          </a:bodyPr>
          <a:lstStyle/>
          <a:p>
            <a:pPr eaLnBrk="0" hangingPunct="0"/>
            <a:endParaRPr lang="en-US" dirty="0">
              <a:solidFill>
                <a:srgbClr val="000000"/>
              </a:solidFill>
              <a:latin typeface="Arial" charset="0"/>
              <a:ea typeface="+mn-ea"/>
            </a:endParaRPr>
          </a:p>
        </p:txBody>
      </p:sp>
    </p:spTree>
    <p:extLst>
      <p:ext uri="{BB962C8B-B14F-4D97-AF65-F5344CB8AC3E}">
        <p14:creationId xmlns:p14="http://schemas.microsoft.com/office/powerpoint/2010/main" val="905605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grants.nih.gov/grants/guide/pa-files/PA-18-345.html" TargetMode="External"/><Relationship Id="rId13" Type="http://schemas.openxmlformats.org/officeDocument/2006/relationships/hyperlink" Target="https://grants.nih.gov/grants/guide/pa-files/PA-18-648.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18-484.html" TargetMode="External"/><Relationship Id="rId12" Type="http://schemas.openxmlformats.org/officeDocument/2006/relationships/hyperlink" Target="https://grants.nih.gov/grants/guide/pa-files/PAR-19-134.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11" Type="http://schemas.openxmlformats.org/officeDocument/2006/relationships/hyperlink" Target="https://grants.nih.gov/grants/guide/pa-files/PAR-19-135.html" TargetMode="External"/><Relationship Id="rId5" Type="http://schemas.openxmlformats.org/officeDocument/2006/relationships/hyperlink" Target="http://grants.nih.gov/grants/guide/search_results.htm?sort=title&amp;scope=pa-rfa&amp;year=active&amp;text_curr=NIMHD" TargetMode="External"/><Relationship Id="rId10" Type="http://schemas.openxmlformats.org/officeDocument/2006/relationships/hyperlink" Target="https://grants.nih.gov/grants/guide/pa-files/PA-18-344.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18-489.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grants.nih.gov/grants/guide/pa-files/PA-18-666.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18-671.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5" Type="http://schemas.openxmlformats.org/officeDocument/2006/relationships/hyperlink" Target="http://grants.nih.gov/grants/guide/search_results.htm?sort=title&amp;scope=pa-rfa&amp;year=active&amp;text_curr=NIMHD" TargetMode="External"/><Relationship Id="rId10" Type="http://schemas.openxmlformats.org/officeDocument/2006/relationships/hyperlink" Target="https://grants.nih.gov/grants/guide/pa-files/PA-18-670.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18-673.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grants.nih.gov/grants/guide/pa-files/PAR-18-882.html" TargetMode="External"/><Relationship Id="rId13" Type="http://schemas.openxmlformats.org/officeDocument/2006/relationships/hyperlink" Target="https://grants.nih.gov/grants/guide/pa-files/PA-18-373.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R-18-881.html" TargetMode="External"/><Relationship Id="rId12" Type="http://schemas.openxmlformats.org/officeDocument/2006/relationships/hyperlink" Target="https://grants.nih.gov/grants/guide/pa-files/PA-18-363.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11" Type="http://schemas.openxmlformats.org/officeDocument/2006/relationships/hyperlink" Target="https://grants.nih.gov/grants/guide/pa-files/PA-18-369.html" TargetMode="External"/><Relationship Id="rId5" Type="http://schemas.openxmlformats.org/officeDocument/2006/relationships/hyperlink" Target="http://grants.nih.gov/grants/guide/search_results.htm?sort=title&amp;scope=pa-rfa&amp;year=active&amp;text_curr=NIMHD" TargetMode="External"/><Relationship Id="rId15" Type="http://schemas.openxmlformats.org/officeDocument/2006/relationships/hyperlink" Target="https://grants.nih.gov/grants/guide/pa-files/PA-18-375.html" TargetMode="External"/><Relationship Id="rId10" Type="http://schemas.openxmlformats.org/officeDocument/2006/relationships/hyperlink" Target="https://grants.nih.gov/grants/guide/pa-files/PA-18-398.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18-397.html" TargetMode="External"/><Relationship Id="rId14" Type="http://schemas.openxmlformats.org/officeDocument/2006/relationships/hyperlink" Target="https://grants.nih.gov/grants/guide/pa-files/PA-18-374.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grants.nih.gov/grants/guide/pa-files/PAR-18-286.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R-18-747.html" TargetMode="External"/><Relationship Id="rId12" Type="http://schemas.openxmlformats.org/officeDocument/2006/relationships/hyperlink" Target="https://grants.nih.gov/grants/guide/pa-files/PAR-19-093.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11" Type="http://schemas.openxmlformats.org/officeDocument/2006/relationships/hyperlink" Target="https://grants.nih.gov/grants/guide/pa-files/PAR-18-289.html" TargetMode="External"/><Relationship Id="rId5" Type="http://schemas.openxmlformats.org/officeDocument/2006/relationships/hyperlink" Target="http://grants.nih.gov/grants/guide/search_results.htm?sort=title&amp;scope=pa-rfa&amp;year=active&amp;text_curr=NIMHD" TargetMode="External"/><Relationship Id="rId10" Type="http://schemas.openxmlformats.org/officeDocument/2006/relationships/hyperlink" Target="https://grants.nih.gov/grants/guide/pa-files/PAR-18-288.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R-18-287.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grants.nih.gov/grants/guide/pa-files/PAR-19-163.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R-19-162.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5" Type="http://schemas.openxmlformats.org/officeDocument/2006/relationships/hyperlink" Target="http://grants.nih.gov/grants/guide/search_results.htm?sort=title&amp;scope=pa-rfa&amp;year=active&amp;text_curr=NIMHD" TargetMode="External"/><Relationship Id="rId4" Type="http://schemas.openxmlformats.org/officeDocument/2006/relationships/hyperlink" Target="http://grants.nih.gov/grants/guide/search_results.htm?sort=ac&amp;scope=pa-rfa&amp;year=active&amp;text_curr=NIMH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grants.nih.gov/grants/guide/pa-files/PA-17-042.html" TargetMode="External"/><Relationship Id="rId13" Type="http://schemas.openxmlformats.org/officeDocument/2006/relationships/hyperlink" Target="https://grants.nih.gov/grants/guide/pa-files/PAR-17-234.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17-041.html" TargetMode="External"/><Relationship Id="rId12" Type="http://schemas.openxmlformats.org/officeDocument/2006/relationships/hyperlink" Target="https://grants.nih.gov/grants/guide/pa-files/PAR-17-150.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11" Type="http://schemas.openxmlformats.org/officeDocument/2006/relationships/hyperlink" Target="https://grants.nih.gov/grants/guide/pa-files/PAR-17-151.html" TargetMode="External"/><Relationship Id="rId5" Type="http://schemas.openxmlformats.org/officeDocument/2006/relationships/hyperlink" Target="http://grants.nih.gov/grants/guide/search_results.htm?sort=title&amp;scope=pa-rfa&amp;year=active&amp;text_curr=NIMHD" TargetMode="External"/><Relationship Id="rId10" Type="http://schemas.openxmlformats.org/officeDocument/2006/relationships/hyperlink" Target="https://grants.nih.gov/grants/guide/pa-files/PA-18-285.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18-284.html" TargetMode="External"/><Relationship Id="rId14" Type="http://schemas.openxmlformats.org/officeDocument/2006/relationships/hyperlink" Target="https://grants.nih.gov/grants/guide/pa-files/PAR-17-235.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grants.nih.gov/grants/guide/pa-files/PAR-19-018.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R-16-355.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5" Type="http://schemas.openxmlformats.org/officeDocument/2006/relationships/hyperlink" Target="http://grants.nih.gov/grants/guide/search_results.htm?sort=title&amp;scope=pa-rfa&amp;year=active&amp;text_curr=NIMHD" TargetMode="External"/><Relationship Id="rId10" Type="http://schemas.openxmlformats.org/officeDocument/2006/relationships/hyperlink" Target="https://grants.nih.gov/grants/guide/pa-files/PA-18-932.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R-19-019.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hyperlink" Target="https://grants.nih.gov/grants/guide/pa-files/PAR-17-464.html" TargetMode="External"/><Relationship Id="rId13" Type="http://schemas.openxmlformats.org/officeDocument/2006/relationships/hyperlink" Target="https://grants.nih.gov/grants/guide/pa-files/PAR-17-490.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R-17-496.html" TargetMode="External"/><Relationship Id="rId12" Type="http://schemas.openxmlformats.org/officeDocument/2006/relationships/hyperlink" Target="https://grants.nih.gov/grants/guide/pa-files/PAR-17-491.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11" Type="http://schemas.openxmlformats.org/officeDocument/2006/relationships/hyperlink" Target="https://grants.nih.gov/grants/guide/pa-files/PA-18-651.html" TargetMode="External"/><Relationship Id="rId5" Type="http://schemas.openxmlformats.org/officeDocument/2006/relationships/hyperlink" Target="http://grants.nih.gov/grants/guide/search_results.htm?sort=title&amp;scope=pa-rfa&amp;year=active&amp;text_curr=NIMHD" TargetMode="External"/><Relationship Id="rId10" Type="http://schemas.openxmlformats.org/officeDocument/2006/relationships/hyperlink" Target="https://grants.nih.gov/grants/guide/pa-files/PA-18-728.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18-729.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grants.nih.gov/grants/guide/pa-files/PAR-17-483.html" TargetMode="External"/><Relationship Id="rId3" Type="http://schemas.openxmlformats.org/officeDocument/2006/relationships/hyperlink" Target="http://grants.nih.gov/grants/guide/search_results.htm?sort=ann&amp;scope=pa-rfa&amp;year=active&amp;text_curr=NIMHD" TargetMode="External"/><Relationship Id="rId7" Type="http://schemas.openxmlformats.org/officeDocument/2006/relationships/hyperlink" Target="https://grants.nih.gov/grants/guide/pa-files/PAR-17-484.html" TargetMode="External"/><Relationship Id="rId12" Type="http://schemas.openxmlformats.org/officeDocument/2006/relationships/hyperlink" Target="https://grants.nih.gov/grants/guide/pa-files/PA-17-446.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grants.nih.gov/grants/guide/search_results.htm?sort=exp&amp;scope=pa-rfa&amp;year=active&amp;text_curr=NIMHD" TargetMode="External"/><Relationship Id="rId11" Type="http://schemas.openxmlformats.org/officeDocument/2006/relationships/hyperlink" Target="https://grants.nih.gov/grants/guide/pa-files/PA-17-444.html" TargetMode="External"/><Relationship Id="rId5" Type="http://schemas.openxmlformats.org/officeDocument/2006/relationships/hyperlink" Target="http://grants.nih.gov/grants/guide/search_results.htm?sort=title&amp;scope=pa-rfa&amp;year=active&amp;text_curr=NIMHD" TargetMode="External"/><Relationship Id="rId10" Type="http://schemas.openxmlformats.org/officeDocument/2006/relationships/hyperlink" Target="https://grants.nih.gov/grants/guide/pa-files/PAR-18-324.html" TargetMode="External"/><Relationship Id="rId4" Type="http://schemas.openxmlformats.org/officeDocument/2006/relationships/hyperlink" Target="http://grants.nih.gov/grants/guide/search_results.htm?sort=ac&amp;scope=pa-rfa&amp;year=active&amp;text_curr=NIMHD" TargetMode="External"/><Relationship Id="rId9" Type="http://schemas.openxmlformats.org/officeDocument/2006/relationships/hyperlink" Target="https://grants.nih.gov/grants/guide/pa-files/PAR-17-470.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imhd.nih.gov/programs/edu-training/hd-research-institut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nimhd.nih.gov/resources/applicants.html" TargetMode="External"/><Relationship Id="rId2" Type="http://schemas.openxmlformats.org/officeDocument/2006/relationships/hyperlink" Target="https://www.niaid.nih.gov/grants-contracts/sample-applications"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nimhd.nih.gov/disclaimer/"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grants.nih.gov/grants/guide/" TargetMode="External"/><Relationship Id="rId7" Type="http://schemas.openxmlformats.org/officeDocument/2006/relationships/hyperlink" Target="http://grants.nih.gov/grants/seminars.ht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public.csr.nih.gov/Pages/csrwebinar.aspx" TargetMode="External"/><Relationship Id="rId5" Type="http://schemas.openxmlformats.org/officeDocument/2006/relationships/hyperlink" Target="http://projectreporter.nih.gov/reporter.cfm" TargetMode="External"/><Relationship Id="rId4" Type="http://schemas.openxmlformats.org/officeDocument/2006/relationships/hyperlink" Target="https://grants.nih.gov/policy/clinical-trials.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nimhd.nih.gov/about/overview/research-framework/nimhd-framework.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imhd.nih.gov/about/overview/science-visioning/"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449390" y="2011680"/>
            <a:ext cx="7488455" cy="3397718"/>
          </a:xfrm>
        </p:spPr>
        <p:txBody>
          <a:bodyPr>
            <a:normAutofit/>
          </a:bodyPr>
          <a:lstStyle/>
          <a:p>
            <a:pPr>
              <a:lnSpc>
                <a:spcPct val="120000"/>
              </a:lnSpc>
            </a:pPr>
            <a:r>
              <a:rPr lang="en-US" altLang="en-US" sz="2800" b="1" dirty="0">
                <a:latin typeface="Helvetica Neue" pitchFamily="125" charset="0"/>
              </a:rPr>
              <a:t>Rina Das, PhD</a:t>
            </a:r>
          </a:p>
          <a:p>
            <a:pPr>
              <a:lnSpc>
                <a:spcPct val="120000"/>
              </a:lnSpc>
            </a:pPr>
            <a:r>
              <a:rPr lang="en-US" altLang="en-US" sz="2800" b="1" dirty="0">
                <a:latin typeface="Helvetica Neue" pitchFamily="125" charset="0"/>
              </a:rPr>
              <a:t>Richard Berzon, </a:t>
            </a:r>
            <a:r>
              <a:rPr lang="en-US" sz="2800" b="1" dirty="0">
                <a:latin typeface="Arial" panose="020B0604020202020204" pitchFamily="34" charset="0"/>
                <a:ea typeface="Calibri" panose="020F0502020204030204" pitchFamily="34" charset="0"/>
              </a:rPr>
              <a:t>DrPH, PA</a:t>
            </a:r>
            <a:endParaRPr lang="en-US" altLang="en-US" sz="2800" b="1" dirty="0">
              <a:latin typeface="Helvetica Neue" pitchFamily="125" charset="0"/>
            </a:endParaRPr>
          </a:p>
          <a:p>
            <a:pPr>
              <a:lnSpc>
                <a:spcPct val="120000"/>
              </a:lnSpc>
            </a:pPr>
            <a:r>
              <a:rPr lang="en-US" altLang="en-US" sz="2800" b="1" dirty="0">
                <a:latin typeface="Helvetica Neue" pitchFamily="125" charset="0"/>
              </a:rPr>
              <a:t>Nancy L. Jones, PhD</a:t>
            </a:r>
            <a:endParaRPr lang="en-US" dirty="0">
              <a:latin typeface="Helvetica Neue" pitchFamily="125" charset="0"/>
            </a:endParaRPr>
          </a:p>
          <a:p>
            <a:pPr>
              <a:lnSpc>
                <a:spcPct val="120000"/>
              </a:lnSpc>
              <a:spcBef>
                <a:spcPts val="600"/>
              </a:spcBef>
              <a:spcAft>
                <a:spcPts val="600"/>
              </a:spcAft>
            </a:pPr>
            <a:r>
              <a:rPr lang="en-US" dirty="0">
                <a:latin typeface="Helvetica Neue" pitchFamily="125" charset="0"/>
              </a:rPr>
              <a:t>Division of Extramural Scientific Programs</a:t>
            </a:r>
          </a:p>
          <a:p>
            <a:pPr>
              <a:lnSpc>
                <a:spcPct val="120000"/>
              </a:lnSpc>
              <a:spcBef>
                <a:spcPts val="600"/>
              </a:spcBef>
              <a:spcAft>
                <a:spcPts val="600"/>
              </a:spcAft>
            </a:pPr>
            <a:r>
              <a:rPr lang="en-US" dirty="0">
                <a:latin typeface="Helvetica Neue" pitchFamily="125" charset="0"/>
              </a:rPr>
              <a:t>National Institute on Minority health and Health Disparities (NIMHD)</a:t>
            </a:r>
          </a:p>
          <a:p>
            <a:endParaRPr lang="en-US" sz="1200" b="1" dirty="0"/>
          </a:p>
        </p:txBody>
      </p:sp>
      <p:sp>
        <p:nvSpPr>
          <p:cNvPr id="4" name="Title 3"/>
          <p:cNvSpPr>
            <a:spLocks noGrp="1"/>
          </p:cNvSpPr>
          <p:nvPr>
            <p:ph type="title"/>
          </p:nvPr>
        </p:nvSpPr>
        <p:spPr>
          <a:xfrm>
            <a:off x="467127" y="613955"/>
            <a:ext cx="8461094" cy="857794"/>
          </a:xfrm>
        </p:spPr>
        <p:txBody>
          <a:bodyPr/>
          <a:lstStyle/>
          <a:p>
            <a:pPr algn="ctr"/>
            <a:r>
              <a:rPr lang="en-US" altLang="en-US" sz="3600" b="1" dirty="0">
                <a:latin typeface="Helvetica Neue"/>
              </a:rPr>
              <a:t>NIMHD Mission and Funding Opportunities</a:t>
            </a:r>
            <a:endParaRPr lang="en-US" sz="3600" b="1" i="1" dirty="0">
              <a:latin typeface="Helvetica Neue"/>
            </a:endParaRPr>
          </a:p>
        </p:txBody>
      </p:sp>
    </p:spTree>
    <p:extLst>
      <p:ext uri="{BB962C8B-B14F-4D97-AF65-F5344CB8AC3E}">
        <p14:creationId xmlns:p14="http://schemas.microsoft.com/office/powerpoint/2010/main" val="60934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56"/>
            <a:ext cx="8387542" cy="687271"/>
          </a:xfrm>
        </p:spPr>
        <p:txBody>
          <a:bodyPr/>
          <a:lstStyle/>
          <a:p>
            <a:pPr algn="ctr"/>
            <a:r>
              <a:rPr lang="en-US" sz="3000" b="1" dirty="0">
                <a:solidFill>
                  <a:srgbClr val="662E6B"/>
                </a:solidFill>
                <a:latin typeface="Helvetica Neue Medium"/>
                <a:cs typeface="Helvetica Neue Medium"/>
              </a:rPr>
              <a:t>Parent Research FOAs</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31502467"/>
              </p:ext>
            </p:extLst>
          </p:nvPr>
        </p:nvGraphicFramePr>
        <p:xfrm>
          <a:off x="457200" y="984746"/>
          <a:ext cx="8250702" cy="3972275"/>
        </p:xfrm>
        <a:graphic>
          <a:graphicData uri="http://schemas.openxmlformats.org/drawingml/2006/table">
            <a:tbl>
              <a:tblPr firstRow="1" firstCol="1" bandRow="1">
                <a:tableStyleId>{C083E6E3-FA7D-4D7B-A595-EF9225AFEA82}</a:tableStyleId>
              </a:tblPr>
              <a:tblGrid>
                <a:gridCol w="1540412">
                  <a:extLst>
                    <a:ext uri="{9D8B030D-6E8A-4147-A177-3AD203B41FA5}">
                      <a16:colId xmlns:a16="http://schemas.microsoft.com/office/drawing/2014/main" val="20000"/>
                    </a:ext>
                  </a:extLst>
                </a:gridCol>
                <a:gridCol w="1066808">
                  <a:extLst>
                    <a:ext uri="{9D8B030D-6E8A-4147-A177-3AD203B41FA5}">
                      <a16:colId xmlns:a16="http://schemas.microsoft.com/office/drawing/2014/main" val="20001"/>
                    </a:ext>
                  </a:extLst>
                </a:gridCol>
                <a:gridCol w="4187353">
                  <a:extLst>
                    <a:ext uri="{9D8B030D-6E8A-4147-A177-3AD203B41FA5}">
                      <a16:colId xmlns:a16="http://schemas.microsoft.com/office/drawing/2014/main" val="20002"/>
                    </a:ext>
                  </a:extLst>
                </a:gridCol>
                <a:gridCol w="1456129">
                  <a:extLst>
                    <a:ext uri="{9D8B030D-6E8A-4147-A177-3AD203B41FA5}">
                      <a16:colId xmlns:a16="http://schemas.microsoft.com/office/drawing/2014/main" val="20003"/>
                    </a:ext>
                  </a:extLst>
                </a:gridCol>
              </a:tblGrid>
              <a:tr h="796288">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8107">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7"/>
                        </a:rPr>
                        <a:t>PA-18-484</a:t>
                      </a:r>
                      <a:endParaRPr lang="en-US" sz="1600" b="1" u="none" strike="noStrike" kern="1200" dirty="0">
                        <a:solidFill>
                          <a:srgbClr val="0033CC"/>
                        </a:solidFill>
                        <a:effectLst/>
                        <a:latin typeface="Verdana"/>
                        <a:ea typeface="+mn-ea"/>
                        <a:cs typeface="Times New Roman"/>
                      </a:endParaRP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8"/>
                        </a:rPr>
                        <a:t>PA-18-345</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Research Project Grant (Parent R01)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01-08-2021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5377">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cs typeface="Times New Roman"/>
                          <a:hlinkClick r:id="rId9"/>
                        </a:rPr>
                        <a:t>PA-18-489</a:t>
                      </a:r>
                      <a:endParaRPr lang="en-US" sz="1600" b="1" u="none" strike="noStrike" kern="1200" dirty="0">
                        <a:solidFill>
                          <a:srgbClr val="0033CC"/>
                        </a:solidFill>
                        <a:effectLst/>
                        <a:latin typeface="Verdana"/>
                        <a:cs typeface="Times New Roman"/>
                      </a:endParaRP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0"/>
                        </a:rPr>
                        <a:t>PA-18-344</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R21</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NIH Exploratory/Developmental Research Grant Program (Parent R21)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01-08-2021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74067">
                <a:tc>
                  <a:txBody>
                    <a:bodyPr/>
                    <a:lstStyle/>
                    <a:p>
                      <a:pPr marL="0" marR="0">
                        <a:lnSpc>
                          <a:spcPct val="115000"/>
                        </a:lnSpc>
                        <a:spcBef>
                          <a:spcPts val="0"/>
                        </a:spcBef>
                        <a:spcAft>
                          <a:spcPts val="0"/>
                        </a:spcAft>
                      </a:pPr>
                      <a:r>
                        <a:rPr lang="en-US" sz="1600" dirty="0">
                          <a:effectLst/>
                          <a:hlinkClick r:id="rId11"/>
                        </a:rPr>
                        <a:t>PAR-19-135</a:t>
                      </a:r>
                      <a:endParaRPr lang="en-US" sz="1600" dirty="0">
                        <a:effectLst/>
                      </a:endParaRPr>
                    </a:p>
                    <a:p>
                      <a:pPr marL="0" marR="0">
                        <a:lnSpc>
                          <a:spcPct val="115000"/>
                        </a:lnSpc>
                        <a:spcBef>
                          <a:spcPts val="0"/>
                        </a:spcBef>
                        <a:spcAft>
                          <a:spcPts val="0"/>
                        </a:spcAft>
                      </a:pPr>
                      <a:r>
                        <a:rPr lang="en-US" sz="1600" dirty="0">
                          <a:effectLst/>
                          <a:hlinkClick r:id="rId12"/>
                        </a:rPr>
                        <a:t>PAR-19-134</a:t>
                      </a: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R15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Research Enhancement Award Program (REAP) for Health Professional Schools and Graduate Schools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01-08-2021 </a:t>
                      </a:r>
                      <a:r>
                        <a:rPr lang="en-US" sz="1600" dirty="0">
                          <a:effectLst/>
                          <a:latin typeface="Verdana"/>
                          <a:ea typeface="Times New Roman"/>
                          <a:cs typeface="Times New Roman"/>
                        </a:rPr>
                        <a:t>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74067">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cs typeface="Times New Roman"/>
                          <a:hlinkClick r:id="rId13"/>
                        </a:rPr>
                        <a:t>PA-18-648</a:t>
                      </a:r>
                      <a:r>
                        <a:rPr lang="en-US" sz="1600" b="1" u="none" strike="noStrike" kern="1200" dirty="0">
                          <a:solidFill>
                            <a:srgbClr val="0033CC"/>
                          </a:solidFill>
                          <a:effectLst/>
                          <a:latin typeface="Verdana"/>
                          <a:cs typeface="Times New Roman"/>
                        </a:rPr>
                        <a:t> </a:t>
                      </a:r>
                      <a:r>
                        <a:rPr lang="en-US" sz="1600" b="1" u="none" strike="noStrike" kern="1200" dirty="0">
                          <a:solidFill>
                            <a:srgbClr val="0033CC"/>
                          </a:solidFill>
                          <a:effectLst/>
                          <a:latin typeface="Verdana"/>
                          <a:ea typeface="Times New Roman"/>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R13, U13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NIH Support for Conferences and Scientific Meetings (Parent R13/U13)</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01-08-2021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6379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4018"/>
            <a:ext cx="8229600" cy="630382"/>
          </a:xfrm>
        </p:spPr>
        <p:txBody>
          <a:bodyPr/>
          <a:lstStyle/>
          <a:p>
            <a:pPr algn="ctr"/>
            <a:r>
              <a:rPr lang="en-US" sz="3000" b="1" dirty="0">
                <a:solidFill>
                  <a:srgbClr val="662E6B"/>
                </a:solidFill>
                <a:latin typeface="Helvetica Neue Medium"/>
                <a:cs typeface="Helvetica Neue Medium"/>
              </a:rPr>
              <a:t>Fellowships </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nvPr>
        </p:nvGraphicFramePr>
        <p:xfrm>
          <a:off x="633411" y="1185577"/>
          <a:ext cx="7877177" cy="4711161"/>
        </p:xfrm>
        <a:graphic>
          <a:graphicData uri="http://schemas.openxmlformats.org/drawingml/2006/table">
            <a:tbl>
              <a:tblPr firstRow="1" firstCol="1" bandRow="1">
                <a:tableStyleId>{C083E6E3-FA7D-4D7B-A595-EF9225AFEA82}</a:tableStyleId>
              </a:tblPr>
              <a:tblGrid>
                <a:gridCol w="1583373">
                  <a:extLst>
                    <a:ext uri="{9D8B030D-6E8A-4147-A177-3AD203B41FA5}">
                      <a16:colId xmlns:a16="http://schemas.microsoft.com/office/drawing/2014/main" val="20000"/>
                    </a:ext>
                  </a:extLst>
                </a:gridCol>
                <a:gridCol w="1132118">
                  <a:extLst>
                    <a:ext uri="{9D8B030D-6E8A-4147-A177-3AD203B41FA5}">
                      <a16:colId xmlns:a16="http://schemas.microsoft.com/office/drawing/2014/main" val="20001"/>
                    </a:ext>
                  </a:extLst>
                </a:gridCol>
                <a:gridCol w="3713886">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904646">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2014">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7"/>
                        </a:rPr>
                        <a:t>PA-18-671</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F31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Ruth L. </a:t>
                      </a:r>
                      <a:r>
                        <a:rPr lang="en-US" sz="1600" dirty="0" err="1">
                          <a:effectLst/>
                          <a:latin typeface="Verdana"/>
                          <a:ea typeface="Times New Roman"/>
                          <a:cs typeface="Times New Roman"/>
                        </a:rPr>
                        <a:t>Kirschstein</a:t>
                      </a:r>
                      <a:r>
                        <a:rPr lang="en-US" sz="1600" dirty="0">
                          <a:effectLst/>
                          <a:latin typeface="Verdana"/>
                          <a:ea typeface="Times New Roman"/>
                          <a:cs typeface="Times New Roman"/>
                        </a:rPr>
                        <a:t> National Research Service Award (NRSA) Individual Predoctoral Fellowship</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cs typeface="Times New Roman"/>
                        </a:rPr>
                        <a:t>01-08-2021</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9084">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8"/>
                        </a:rPr>
                        <a:t>PA-18-666</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F31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NRSA Individual Predoctoral Fellowship to Promote Diversity in Health-Related Research</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cs typeface="Times New Roman"/>
                        </a:rPr>
                        <a:t>01-08-2021</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6638">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cs typeface="Times New Roman"/>
                          <a:hlinkClick r:id="rId9"/>
                        </a:rPr>
                        <a:t>PA-18-673</a:t>
                      </a:r>
                      <a:r>
                        <a:rPr lang="en-US" sz="1600" b="1" u="none" strike="noStrike" kern="1200" dirty="0">
                          <a:solidFill>
                            <a:srgbClr val="0033CC"/>
                          </a:solidFill>
                          <a:effectLst/>
                          <a:latin typeface="Verdana"/>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 action="ppaction://noaction"/>
                        </a:rPr>
                        <a:t>PA-16-306</a:t>
                      </a:r>
                      <a:r>
                        <a:rPr lang="en-US" sz="1600" b="1" u="none" strike="noStrike" kern="1200" dirty="0">
                          <a:solidFill>
                            <a:srgbClr val="0033CC"/>
                          </a:solidFill>
                          <a:effectLst/>
                          <a:latin typeface="Verdana"/>
                          <a:ea typeface="Times New Roman"/>
                          <a:cs typeface="Times New Roman"/>
                        </a:rPr>
                        <a:t> </a:t>
                      </a:r>
                    </a:p>
                    <a:p>
                      <a:pPr marL="0" marR="0">
                        <a:lnSpc>
                          <a:spcPct val="115000"/>
                        </a:lnSpc>
                        <a:spcBef>
                          <a:spcPts val="0"/>
                        </a:spcBef>
                        <a:spcAft>
                          <a:spcPts val="0"/>
                        </a:spcAft>
                      </a:pP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Verdana"/>
                          <a:ea typeface="Times New Roman"/>
                          <a:cs typeface="Times New Roman"/>
                        </a:rPr>
                        <a:t>F30 </a:t>
                      </a:r>
                      <a:endParaRPr lang="en-US" sz="160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NRSA </a:t>
                      </a:r>
                      <a:r>
                        <a:rPr lang="en-US" sz="1600" kern="1200" dirty="0">
                          <a:solidFill>
                            <a:schemeClr val="tx1"/>
                          </a:solidFill>
                          <a:effectLst/>
                          <a:latin typeface="Verdana"/>
                          <a:ea typeface="Times New Roman"/>
                          <a:cs typeface="Times New Roman"/>
                        </a:rPr>
                        <a:t>Fellowship for Students at Institutions With/Without NIH-Funded Institutional Predoctoral Dual-Degree Training Programs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mn-ea"/>
                          <a:cs typeface="Times New Roman"/>
                        </a:rPr>
                        <a:t>01-08-2021</a:t>
                      </a:r>
                      <a:r>
                        <a:rPr lang="en-US" sz="1600" dirty="0">
                          <a:effectLst/>
                          <a:latin typeface="Verdana"/>
                          <a:ea typeface="Times New Roman"/>
                          <a:cs typeface="Times New Roman"/>
                        </a:rPr>
                        <a:t>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82391">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cs typeface="Times New Roman"/>
                          <a:hlinkClick r:id="rId10"/>
                        </a:rPr>
                        <a:t>PA-18-670</a:t>
                      </a:r>
                      <a:r>
                        <a:rPr lang="en-US" sz="1600" b="1" u="none" strike="noStrike" kern="1200" dirty="0">
                          <a:solidFill>
                            <a:srgbClr val="0033CC"/>
                          </a:solidFill>
                          <a:effectLst/>
                          <a:latin typeface="Verdana"/>
                          <a:cs typeface="Times New Roman"/>
                        </a:rPr>
                        <a:t> </a:t>
                      </a: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F32</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NRSA Individual Postdoctoral Fellowship</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01-08-2021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017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4018"/>
            <a:ext cx="8229600" cy="630382"/>
          </a:xfrm>
        </p:spPr>
        <p:txBody>
          <a:bodyPr/>
          <a:lstStyle/>
          <a:p>
            <a:pPr algn="ctr"/>
            <a:r>
              <a:rPr lang="en-US" sz="3000" b="1" dirty="0">
                <a:solidFill>
                  <a:srgbClr val="662E6B"/>
                </a:solidFill>
                <a:latin typeface="Helvetica Neue Medium"/>
                <a:cs typeface="Helvetica Neue Medium"/>
              </a:rPr>
              <a:t>Training </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nvPr>
        </p:nvGraphicFramePr>
        <p:xfrm>
          <a:off x="633411" y="943551"/>
          <a:ext cx="7877177" cy="5338803"/>
        </p:xfrm>
        <a:graphic>
          <a:graphicData uri="http://schemas.openxmlformats.org/drawingml/2006/table">
            <a:tbl>
              <a:tblPr firstRow="1" firstCol="1" bandRow="1">
                <a:tableStyleId>{C083E6E3-FA7D-4D7B-A595-EF9225AFEA82}</a:tableStyleId>
              </a:tblPr>
              <a:tblGrid>
                <a:gridCol w="1583373">
                  <a:extLst>
                    <a:ext uri="{9D8B030D-6E8A-4147-A177-3AD203B41FA5}">
                      <a16:colId xmlns:a16="http://schemas.microsoft.com/office/drawing/2014/main" val="20000"/>
                    </a:ext>
                  </a:extLst>
                </a:gridCol>
                <a:gridCol w="1132118">
                  <a:extLst>
                    <a:ext uri="{9D8B030D-6E8A-4147-A177-3AD203B41FA5}">
                      <a16:colId xmlns:a16="http://schemas.microsoft.com/office/drawing/2014/main" val="20001"/>
                    </a:ext>
                  </a:extLst>
                </a:gridCol>
                <a:gridCol w="3713886">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904646">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2014">
                <a:tc>
                  <a:txBody>
                    <a:bodyPr/>
                    <a:lstStyle/>
                    <a:p>
                      <a:pPr marL="0" marR="0">
                        <a:lnSpc>
                          <a:spcPct val="115000"/>
                        </a:lnSpc>
                        <a:spcBef>
                          <a:spcPts val="0"/>
                        </a:spcBef>
                        <a:spcAft>
                          <a:spcPts val="0"/>
                        </a:spcAft>
                      </a:pPr>
                      <a:r>
                        <a:rPr lang="en-US" sz="16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7"/>
                        </a:rPr>
                        <a:t>PAR-18-881</a:t>
                      </a:r>
                      <a:endParaRPr lang="en-US" sz="16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0"/>
                        </a:spcBef>
                        <a:spcAft>
                          <a:spcPts val="0"/>
                        </a:spcAft>
                      </a:pPr>
                      <a:r>
                        <a:rPr lang="en-US" sz="1600" b="1" i="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8"/>
                        </a:rPr>
                        <a:t>PAR-18-882</a:t>
                      </a:r>
                      <a:r>
                        <a:rPr lang="en-US" sz="1600" b="1" u="none" strike="noStrike" kern="1200" dirty="0">
                          <a:solidFill>
                            <a:srgbClr val="0033CC"/>
                          </a:solidFill>
                          <a:effectLst/>
                          <a:latin typeface="Verdana" panose="020B0604030504040204" pitchFamily="34" charset="0"/>
                          <a:ea typeface="Verdana" panose="020B0604030504040204" pitchFamily="34" charset="0"/>
                          <a:cs typeface="Verdana" panose="020B0604030504040204" pitchFamily="34" charset="0"/>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K18</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kern="1200" dirty="0">
                          <a:solidFill>
                            <a:schemeClr val="tx1"/>
                          </a:solidFill>
                          <a:effectLst/>
                          <a:latin typeface="Verdana"/>
                          <a:cs typeface="Times New Roman"/>
                        </a:rPr>
                        <a:t>Short-term Mentored Career Enhancement Awards for Mid-Career Investigators to Integrate Basic Behavioral and Social Sciences </a:t>
                      </a:r>
                      <a:endParaRPr lang="en-US" sz="1400" kern="1200" dirty="0">
                        <a:solidFill>
                          <a:schemeClr val="tx1"/>
                        </a:solidFill>
                        <a:effectLst/>
                        <a:latin typeface="Verdana"/>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07-13-2020</a:t>
                      </a:r>
                      <a:r>
                        <a:rPr lang="en-US" sz="1600" dirty="0"/>
                        <a:t>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2391">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9"/>
                        </a:rPr>
                        <a:t>PA-18-397</a:t>
                      </a:r>
                      <a:endParaRPr lang="en-US" sz="1600" b="1" u="none" strike="noStrike" kern="1200" dirty="0">
                        <a:solidFill>
                          <a:srgbClr val="0033CC"/>
                        </a:solidFill>
                        <a:effectLst/>
                        <a:latin typeface="Verdana"/>
                        <a:ea typeface="+mn-ea"/>
                        <a:cs typeface="Times New Roman"/>
                      </a:endParaRP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0"/>
                        </a:rPr>
                        <a:t>PA-18-398</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K99/R00</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NIH Pathway to Independence Award</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01-08-2021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681367"/>
                  </a:ext>
                </a:extLst>
              </a:tr>
              <a:tr h="782391">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1"/>
                        </a:rPr>
                        <a:t>PA-18-369</a:t>
                      </a:r>
                      <a:r>
                        <a:rPr lang="en-US" sz="1600" b="1" u="none" strike="noStrike" kern="1200" dirty="0">
                          <a:solidFill>
                            <a:srgbClr val="0033CC"/>
                          </a:solidFill>
                          <a:effectLst/>
                          <a:latin typeface="Verdana"/>
                          <a:ea typeface="+mn-ea"/>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2"/>
                        </a:rPr>
                        <a:t>PA-18-363</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K01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mn-ea"/>
                          <a:cs typeface="Times New Roman"/>
                        </a:rPr>
                        <a:t>Mentored Research Scientist Development Award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mn-ea"/>
                          <a:cs typeface="Times New Roman"/>
                        </a:rPr>
                        <a:t>01-08-2021</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358365"/>
                  </a:ext>
                </a:extLst>
              </a:tr>
              <a:tr h="782391">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3"/>
                        </a:rPr>
                        <a:t>PA-18-373</a:t>
                      </a:r>
                      <a:r>
                        <a:rPr lang="en-US" sz="1600" b="1" u="none" strike="noStrike" kern="1200" dirty="0">
                          <a:solidFill>
                            <a:srgbClr val="0033CC"/>
                          </a:solidFill>
                          <a:effectLst/>
                          <a:latin typeface="Verdana"/>
                          <a:ea typeface="+mn-ea"/>
                          <a:cs typeface="Times New Roman"/>
                        </a:rPr>
                        <a:t> </a:t>
                      </a:r>
                    </a:p>
                    <a:p>
                      <a:pPr marL="0" marR="0">
                        <a:lnSpc>
                          <a:spcPct val="115000"/>
                        </a:lnSpc>
                        <a:spcBef>
                          <a:spcPts val="0"/>
                        </a:spcBef>
                        <a:spcAft>
                          <a:spcPts val="0"/>
                        </a:spcAft>
                      </a:pP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K08</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mn-ea"/>
                          <a:cs typeface="Times New Roman"/>
                        </a:rPr>
                        <a:t>Mentored Clinical Scientist Research Career Development Award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01-08-2021</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3909092"/>
                  </a:ext>
                </a:extLst>
              </a:tr>
              <a:tr h="782391">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4"/>
                        </a:rPr>
                        <a:t>PA-18-374</a:t>
                      </a:r>
                      <a:r>
                        <a:rPr lang="en-US" sz="1600" b="1" u="none" strike="noStrike" kern="1200" dirty="0">
                          <a:solidFill>
                            <a:srgbClr val="0033CC"/>
                          </a:solidFill>
                          <a:effectLst/>
                          <a:latin typeface="Verdana"/>
                          <a:ea typeface="+mn-ea"/>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5"/>
                        </a:rPr>
                        <a:t>PA-18-375</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K23</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cs typeface="Times New Roman"/>
                        </a:rPr>
                        <a:t>Mentored Patient-Oriented Research Career Development Award</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01-08-2021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737761"/>
                  </a:ext>
                </a:extLst>
              </a:tr>
            </a:tbl>
          </a:graphicData>
        </a:graphic>
      </p:graphicFrame>
    </p:spTree>
    <p:extLst>
      <p:ext uri="{BB962C8B-B14F-4D97-AF65-F5344CB8AC3E}">
        <p14:creationId xmlns:p14="http://schemas.microsoft.com/office/powerpoint/2010/main" val="182591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7">
            <a:extLst>
              <a:ext uri="{FF2B5EF4-FFF2-40B4-BE49-F238E27FC236}">
                <a16:creationId xmlns:a16="http://schemas.microsoft.com/office/drawing/2014/main" id="{11F08AD2-0BD0-9748-B4C1-2443CFA2F314}"/>
              </a:ext>
            </a:extLst>
          </p:cNvPr>
          <p:cNvSpPr>
            <a:spLocks noGrp="1"/>
          </p:cNvSpPr>
          <p:nvPr>
            <p:ph type="title" idx="4294967295"/>
          </p:nvPr>
        </p:nvSpPr>
        <p:spPr>
          <a:xfrm>
            <a:off x="0" y="271463"/>
            <a:ext cx="9144000" cy="553727"/>
          </a:xfrm>
        </p:spPr>
        <p:txBody>
          <a:bodyPr>
            <a:normAutofit/>
          </a:bodyPr>
          <a:lstStyle/>
          <a:p>
            <a:pPr algn="ctr"/>
            <a:r>
              <a:rPr lang="en-US" altLang="en-US" sz="3200" b="1" dirty="0">
                <a:solidFill>
                  <a:srgbClr val="5D2884"/>
                </a:solidFill>
                <a:latin typeface="Helvetica Neue" panose="02000503000000020004" pitchFamily="2" charset="0"/>
                <a:ea typeface="Helvetica Neue" panose="02000503000000020004" pitchFamily="2" charset="0"/>
                <a:cs typeface="Helvetica Neue" panose="02000503000000020004" pitchFamily="2" charset="0"/>
              </a:rPr>
              <a:t>NIMHD Extramural Scientific Program Areas</a:t>
            </a:r>
          </a:p>
        </p:txBody>
      </p:sp>
      <p:graphicFrame>
        <p:nvGraphicFramePr>
          <p:cNvPr id="6" name="Content Placeholder 5">
            <a:extLst>
              <a:ext uri="{FF2B5EF4-FFF2-40B4-BE49-F238E27FC236}">
                <a16:creationId xmlns:a16="http://schemas.microsoft.com/office/drawing/2014/main" id="{379E804F-2307-4C38-85A1-ACB24D755163}"/>
              </a:ext>
            </a:extLst>
          </p:cNvPr>
          <p:cNvGraphicFramePr>
            <a:graphicFrameLocks noGrp="1"/>
          </p:cNvGraphicFramePr>
          <p:nvPr>
            <p:ph idx="4294967295"/>
            <p:extLst/>
          </p:nvPr>
        </p:nvGraphicFramePr>
        <p:xfrm>
          <a:off x="1" y="1182028"/>
          <a:ext cx="9143999" cy="4761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0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C3AF69-2756-4F17-AD51-264073FD0950}"/>
              </a:ext>
            </a:extLst>
          </p:cNvPr>
          <p:cNvSpPr>
            <a:spLocks noGrp="1"/>
          </p:cNvSpPr>
          <p:nvPr>
            <p:ph type="title"/>
          </p:nvPr>
        </p:nvSpPr>
        <p:spPr>
          <a:xfrm>
            <a:off x="866274" y="485777"/>
            <a:ext cx="6853187" cy="592252"/>
          </a:xfrm>
        </p:spPr>
        <p:txBody>
          <a:bodyPr>
            <a:noAutofit/>
          </a:bodyPr>
          <a:lstStyle/>
          <a:p>
            <a:pPr algn="ctr"/>
            <a:r>
              <a:rPr lang="en-US" sz="2400" b="1" dirty="0">
                <a:latin typeface="+mn-lt"/>
                <a:cs typeface="Arial" panose="020B0604020202020204" pitchFamily="34" charset="0"/>
              </a:rPr>
              <a:t>Clinical and Health Services Research (CHSR)</a:t>
            </a:r>
          </a:p>
        </p:txBody>
      </p:sp>
      <p:sp>
        <p:nvSpPr>
          <p:cNvPr id="8" name="TextBox 7">
            <a:extLst>
              <a:ext uri="{FF2B5EF4-FFF2-40B4-BE49-F238E27FC236}">
                <a16:creationId xmlns:a16="http://schemas.microsoft.com/office/drawing/2014/main" id="{C406611F-C3D6-4A2B-A07E-67DB43EAE2A0}"/>
              </a:ext>
            </a:extLst>
          </p:cNvPr>
          <p:cNvSpPr txBox="1"/>
          <p:nvPr/>
        </p:nvSpPr>
        <p:spPr>
          <a:xfrm>
            <a:off x="567890" y="1309037"/>
            <a:ext cx="8008219" cy="5586145"/>
          </a:xfrm>
          <a:prstGeom prst="rect">
            <a:avLst/>
          </a:prstGeom>
          <a:noFill/>
        </p:spPr>
        <p:txBody>
          <a:bodyPr wrap="square" rtlCol="0">
            <a:spAutoFit/>
          </a:bodyPr>
          <a:lstStyle/>
          <a:p>
            <a:pPr defTabSz="342900" eaLnBrk="0" hangingPunct="0"/>
            <a:r>
              <a:rPr lang="en-US" dirty="0">
                <a:solidFill>
                  <a:srgbClr val="000000"/>
                </a:solidFill>
                <a:latin typeface="Arial" charset="0"/>
              </a:rPr>
              <a:t>This research area focuses on clinical research to generate new knowledge to improve health outcomes and quality of healthcare for minority and other disparity populations. The scientific portfolio includes extramural grants, cooperative agreements and training awards related to the following:</a:t>
            </a:r>
          </a:p>
          <a:p>
            <a:pPr defTabSz="342900" eaLnBrk="0" hangingPunct="0"/>
            <a:endParaRPr lang="en-US" dirty="0">
              <a:solidFill>
                <a:srgbClr val="000000"/>
              </a:solidFill>
              <a:latin typeface="Arial" charset="0"/>
            </a:endParaRPr>
          </a:p>
          <a:p>
            <a:pPr marL="342900" indent="-342900" defTabSz="342900" eaLnBrk="0" hangingPunct="0">
              <a:buFont typeface="Wingdings" panose="05000000000000000000" pitchFamily="2" charset="2"/>
              <a:buChar char="§"/>
            </a:pPr>
            <a:r>
              <a:rPr lang="en-US" dirty="0">
                <a:solidFill>
                  <a:srgbClr val="000000"/>
                </a:solidFill>
                <a:latin typeface="Arial" charset="0"/>
              </a:rPr>
              <a:t>Development of preventive, diagnostic and therapeutic healthcare interventions that can contribute to reducing health disparities;</a:t>
            </a:r>
          </a:p>
          <a:p>
            <a:pPr defTabSz="342900" eaLnBrk="0" hangingPunct="0"/>
            <a:endParaRPr lang="en-US" dirty="0">
              <a:solidFill>
                <a:srgbClr val="000000"/>
              </a:solidFill>
              <a:latin typeface="Arial" charset="0"/>
            </a:endParaRPr>
          </a:p>
          <a:p>
            <a:pPr marL="342900" indent="-342900" defTabSz="342900" eaLnBrk="0" hangingPunct="0">
              <a:buFont typeface="Wingdings" panose="05000000000000000000" pitchFamily="2" charset="2"/>
              <a:buChar char="§"/>
            </a:pPr>
            <a:r>
              <a:rPr lang="en-US" dirty="0">
                <a:solidFill>
                  <a:srgbClr val="000000"/>
                </a:solidFill>
                <a:latin typeface="Arial" charset="0"/>
              </a:rPr>
              <a:t>Research in clinical settings that addresses access to health care, improvement of patient safety, reduction of medical errors and healthcare delivery costs, coordination of care, impact of health information technology on coordination and quality of care, shared decision making on patient satisfaction and health outcomes, patient-clinician communication and quality of health care; and</a:t>
            </a:r>
          </a:p>
          <a:p>
            <a:pPr defTabSz="342900" eaLnBrk="0" hangingPunct="0"/>
            <a:endParaRPr lang="en-US" dirty="0">
              <a:solidFill>
                <a:srgbClr val="000000"/>
              </a:solidFill>
              <a:latin typeface="Arial" charset="0"/>
            </a:endParaRPr>
          </a:p>
          <a:p>
            <a:pPr marL="342900" indent="-342900" defTabSz="342900" eaLnBrk="0" hangingPunct="0">
              <a:buFont typeface="Wingdings" panose="05000000000000000000" pitchFamily="2" charset="2"/>
              <a:buChar char="§"/>
            </a:pPr>
            <a:r>
              <a:rPr lang="en-US" dirty="0">
                <a:solidFill>
                  <a:srgbClr val="000000"/>
                </a:solidFill>
                <a:latin typeface="Arial" charset="0"/>
              </a:rPr>
              <a:t>How healthcare financing and organizational structure of healthcare systems affect access, quality and costs of care in minority and other disparity populations</a:t>
            </a:r>
          </a:p>
          <a:p>
            <a:pPr defTabSz="342900" eaLnBrk="0" hangingPunct="0"/>
            <a:r>
              <a:rPr lang="en-US" dirty="0">
                <a:solidFill>
                  <a:srgbClr val="000000"/>
                </a:solidFill>
                <a:latin typeface="Arial" charset="0"/>
              </a:rPr>
              <a:t> </a:t>
            </a:r>
          </a:p>
          <a:p>
            <a:pPr marL="192881" indent="-192881" defTabSz="257175">
              <a:spcAft>
                <a:spcPts val="675"/>
              </a:spcAft>
              <a:buFont typeface="Arial"/>
              <a:buChar char="•"/>
            </a:pPr>
            <a:endParaRPr lang="en-US"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3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1290"/>
            <a:ext cx="8387542" cy="609601"/>
          </a:xfrm>
        </p:spPr>
        <p:txBody>
          <a:bodyPr/>
          <a:lstStyle/>
          <a:p>
            <a:pPr algn="ctr"/>
            <a:r>
              <a:rPr lang="en-US" sz="3000" b="1" dirty="0">
                <a:solidFill>
                  <a:srgbClr val="662E6B"/>
                </a:solidFill>
                <a:latin typeface="Helvetica Neue Medium"/>
                <a:cs typeface="Helvetica Neue Medium"/>
              </a:rPr>
              <a:t>CHSR FOAs</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nvPr>
        </p:nvGraphicFramePr>
        <p:xfrm>
          <a:off x="263236" y="914400"/>
          <a:ext cx="8617527" cy="5543087"/>
        </p:xfrm>
        <a:graphic>
          <a:graphicData uri="http://schemas.openxmlformats.org/drawingml/2006/table">
            <a:tbl>
              <a:tblPr firstRow="1" firstCol="1" bandRow="1">
                <a:tableStyleId>{C083E6E3-FA7D-4D7B-A595-EF9225AFEA82}</a:tableStyleId>
              </a:tblPr>
              <a:tblGrid>
                <a:gridCol w="1987595">
                  <a:extLst>
                    <a:ext uri="{9D8B030D-6E8A-4147-A177-3AD203B41FA5}">
                      <a16:colId xmlns:a16="http://schemas.microsoft.com/office/drawing/2014/main" val="20000"/>
                    </a:ext>
                  </a:extLst>
                </a:gridCol>
                <a:gridCol w="1048090">
                  <a:extLst>
                    <a:ext uri="{9D8B030D-6E8A-4147-A177-3AD203B41FA5}">
                      <a16:colId xmlns:a16="http://schemas.microsoft.com/office/drawing/2014/main" val="20001"/>
                    </a:ext>
                  </a:extLst>
                </a:gridCol>
                <a:gridCol w="4173780">
                  <a:extLst>
                    <a:ext uri="{9D8B030D-6E8A-4147-A177-3AD203B41FA5}">
                      <a16:colId xmlns:a16="http://schemas.microsoft.com/office/drawing/2014/main" val="20002"/>
                    </a:ext>
                  </a:extLst>
                </a:gridCol>
                <a:gridCol w="1408062">
                  <a:extLst>
                    <a:ext uri="{9D8B030D-6E8A-4147-A177-3AD203B41FA5}">
                      <a16:colId xmlns:a16="http://schemas.microsoft.com/office/drawing/2014/main" val="20003"/>
                    </a:ext>
                  </a:extLst>
                </a:gridCol>
              </a:tblGrid>
              <a:tr h="1119809">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58881">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7"/>
                        </a:rPr>
                        <a:t>PAR-18-747</a:t>
                      </a:r>
                      <a:r>
                        <a:rPr lang="en-US" sz="1600" b="1" u="none" strike="noStrike" kern="1200" dirty="0">
                          <a:solidFill>
                            <a:srgbClr val="0033CC"/>
                          </a:solidFill>
                          <a:effectLst/>
                          <a:latin typeface="Verdana"/>
                          <a:ea typeface="+mn-ea"/>
                          <a:cs typeface="Times New Roman"/>
                        </a:rPr>
                        <a:t> </a:t>
                      </a:r>
                    </a:p>
                    <a:p>
                      <a:pPr marL="0" marR="0">
                        <a:lnSpc>
                          <a:spcPct val="115000"/>
                        </a:lnSpc>
                        <a:spcBef>
                          <a:spcPts val="0"/>
                        </a:spcBef>
                        <a:spcAft>
                          <a:spcPts val="0"/>
                        </a:spcAft>
                      </a:pPr>
                      <a:r>
                        <a:rPr lang="en-US" sz="1600" b="1" u="sng" strike="noStrike" kern="1200" dirty="0">
                          <a:solidFill>
                            <a:srgbClr val="0033CC"/>
                          </a:solidFill>
                          <a:effectLst/>
                          <a:latin typeface="Verdana"/>
                          <a:ea typeface="+mn-ea"/>
                          <a:cs typeface="Times New Roman"/>
                        </a:rPr>
                        <a:t>PAR-18-745</a:t>
                      </a:r>
                    </a:p>
                    <a:p>
                      <a:pPr marL="0" marR="0">
                        <a:lnSpc>
                          <a:spcPct val="115000"/>
                        </a:lnSpc>
                        <a:spcBef>
                          <a:spcPts val="0"/>
                        </a:spcBef>
                        <a:spcAft>
                          <a:spcPts val="0"/>
                        </a:spcAft>
                      </a:pPr>
                      <a:endParaRPr lang="en-US" sz="1600" b="1" u="none" strike="noStrike" kern="1200" dirty="0">
                        <a:solidFill>
                          <a:srgbClr val="0033CC"/>
                        </a:solidFill>
                        <a:effectLst/>
                        <a:latin typeface="Verdana"/>
                        <a:ea typeface="+mn-ea"/>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Calibri"/>
                          <a:cs typeface="Times New Roman"/>
                        </a:rPr>
                        <a:t>R01</a:t>
                      </a:r>
                    </a:p>
                    <a:p>
                      <a:pPr marL="0" marR="0" algn="ctr">
                        <a:lnSpc>
                          <a:spcPct val="115000"/>
                        </a:lnSpc>
                        <a:spcBef>
                          <a:spcPts val="0"/>
                        </a:spcBef>
                        <a:spcAft>
                          <a:spcPts val="0"/>
                        </a:spcAft>
                      </a:pPr>
                      <a:r>
                        <a:rPr lang="en-US" sz="1600" kern="1200" dirty="0">
                          <a:solidFill>
                            <a:schemeClr val="tx1"/>
                          </a:solidFill>
                          <a:effectLst/>
                          <a:latin typeface="Verdana"/>
                          <a:ea typeface="Calibri"/>
                          <a:cs typeface="Times New Roman"/>
                        </a:rPr>
                        <a:t>R21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mn-ea"/>
                          <a:cs typeface="Times New Roman"/>
                        </a:rPr>
                        <a:t>Addressing the Challenges of the Opioid Epidemic in Minority Health and Health Disparities Research in the U.S. (Clinical Trial Optional)</a:t>
                      </a:r>
                      <a:r>
                        <a:rPr lang="en-US" sz="1600" kern="1200" dirty="0">
                          <a:solidFill>
                            <a:schemeClr val="tx1"/>
                          </a:solidFill>
                          <a:effectLst/>
                          <a:latin typeface="Verdana"/>
                          <a:cs typeface="Times New Roman"/>
                        </a:rPr>
                        <a:t> </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cs typeface="Times New Roman"/>
                        </a:rPr>
                        <a:t>11-14-2020</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352540"/>
                  </a:ext>
                </a:extLst>
              </a:tr>
              <a:tr h="860973">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8"/>
                        </a:rPr>
                        <a:t>PAR-18-286</a:t>
                      </a:r>
                      <a:r>
                        <a:rPr lang="en-US" sz="1600" b="1" u="none" strike="noStrike" kern="1200" dirty="0">
                          <a:solidFill>
                            <a:srgbClr val="0033CC"/>
                          </a:solidFill>
                          <a:effectLst/>
                          <a:latin typeface="Verdana"/>
                          <a:ea typeface="+mn-ea"/>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cs typeface="Times New Roman"/>
                          <a:hlinkClick r:id="rId9"/>
                        </a:rPr>
                        <a:t>PAR-18-287</a:t>
                      </a:r>
                      <a:r>
                        <a:rPr lang="en-US" sz="1600" b="1" u="none" strike="noStrike" kern="1200" dirty="0">
                          <a:solidFill>
                            <a:srgbClr val="0033CC"/>
                          </a:solidFill>
                          <a:effectLst/>
                          <a:latin typeface="Verdana"/>
                          <a:cs typeface="Times New Roman"/>
                        </a:rPr>
                        <a:t> </a:t>
                      </a: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a:t>
                      </a:r>
                    </a:p>
                    <a:p>
                      <a:pPr marL="0" marR="0" algn="ctr">
                        <a:lnSpc>
                          <a:spcPct val="115000"/>
                        </a:lnSpc>
                        <a:spcBef>
                          <a:spcPts val="0"/>
                        </a:spcBef>
                        <a:spcAft>
                          <a:spcPts val="0"/>
                        </a:spcAft>
                      </a:pPr>
                      <a:r>
                        <a:rPr lang="en-US" sz="1600" dirty="0">
                          <a:effectLst/>
                          <a:latin typeface="Verdana"/>
                          <a:ea typeface="Calibri"/>
                          <a:cs typeface="Times New Roman"/>
                        </a:rPr>
                        <a:t>R21</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Health Services Research on Minority Health and Health Disparities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Renewal soon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531897"/>
                  </a:ext>
                </a:extLst>
              </a:tr>
              <a:tr h="914450">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0"/>
                        </a:rPr>
                        <a:t>PAR-18-288</a:t>
                      </a:r>
                      <a:r>
                        <a:rPr lang="en-US" sz="1600" b="1" u="none" strike="noStrike" kern="1200" dirty="0">
                          <a:solidFill>
                            <a:srgbClr val="0033CC"/>
                          </a:solidFill>
                          <a:effectLst/>
                          <a:latin typeface="Verdana"/>
                          <a:ea typeface="+mn-ea"/>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cs typeface="Times New Roman"/>
                          <a:hlinkClick r:id="rId11"/>
                        </a:rPr>
                        <a:t>PAR-18-289</a:t>
                      </a:r>
                      <a:r>
                        <a:rPr lang="en-US" sz="1600" b="1" u="none" strike="noStrike" kern="1200" dirty="0">
                          <a:solidFill>
                            <a:srgbClr val="0033CC"/>
                          </a:solidFill>
                          <a:effectLst/>
                          <a:latin typeface="Verdana"/>
                          <a:cs typeface="Times New Roman"/>
                        </a:rPr>
                        <a:t> </a:t>
                      </a:r>
                      <a:r>
                        <a:rPr lang="en-US" sz="1600" b="1" u="none" strike="noStrike" kern="1200" dirty="0">
                          <a:solidFill>
                            <a:srgbClr val="0033CC"/>
                          </a:solidFill>
                          <a:effectLst/>
                          <a:latin typeface="Verdana"/>
                          <a:ea typeface="Times New Roman"/>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 </a:t>
                      </a:r>
                    </a:p>
                    <a:p>
                      <a:pPr marL="0" marR="0" algn="ctr">
                        <a:lnSpc>
                          <a:spcPct val="115000"/>
                        </a:lnSpc>
                        <a:spcBef>
                          <a:spcPts val="0"/>
                        </a:spcBef>
                        <a:spcAft>
                          <a:spcPts val="0"/>
                        </a:spcAft>
                      </a:pPr>
                      <a:r>
                        <a:rPr lang="en-US" sz="1600" dirty="0">
                          <a:effectLst/>
                          <a:latin typeface="Verdana"/>
                          <a:ea typeface="Calibri"/>
                          <a:cs typeface="Times New Roman"/>
                        </a:rPr>
                        <a:t>R21</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Surgical Disparities Research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mn-ea"/>
                          <a:cs typeface="Times New Roman"/>
                        </a:rPr>
                        <a:t>Renewal soon</a:t>
                      </a:r>
                      <a:r>
                        <a:rPr lang="en-US" sz="1600" kern="1200" dirty="0">
                          <a:solidFill>
                            <a:schemeClr val="tx1"/>
                          </a:solidFill>
                          <a:effectLst/>
                          <a:latin typeface="Verdana"/>
                          <a:ea typeface="Times New Roman"/>
                          <a:cs typeface="Times New Roman"/>
                        </a:rPr>
                        <a:t>  </a:t>
                      </a:r>
                      <a:endParaRPr lang="en-US" sz="1600" kern="1200" dirty="0">
                        <a:solidFill>
                          <a:schemeClr val="tx1"/>
                        </a:solidFill>
                        <a:effectLst/>
                        <a:latin typeface="Verdana"/>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762717"/>
                  </a:ext>
                </a:extLst>
              </a:tr>
              <a:tr h="914450">
                <a:tc>
                  <a:txBody>
                    <a:bodyPr/>
                    <a:lstStyle/>
                    <a:p>
                      <a:pPr algn="l"/>
                      <a:br>
                        <a:rPr lang="en-US" sz="1600" u="none" strike="noStrike" dirty="0">
                          <a:solidFill>
                            <a:srgbClr val="07458A"/>
                          </a:solidFill>
                          <a:effectLst/>
                          <a:hlinkClick r:id="rId12"/>
                        </a:rPr>
                      </a:br>
                      <a:r>
                        <a:rPr lang="en-US" sz="1600" u="none" strike="noStrike" dirty="0">
                          <a:solidFill>
                            <a:srgbClr val="07458A"/>
                          </a:solidFill>
                          <a:effectLst/>
                          <a:latin typeface="Verdana" panose="020B0604030504040204" pitchFamily="34" charset="0"/>
                          <a:ea typeface="Verdana" panose="020B0604030504040204" pitchFamily="34" charset="0"/>
                          <a:cs typeface="Verdana" panose="020B0604030504040204" pitchFamily="34" charset="0"/>
                          <a:hlinkClick r:id="rId12"/>
                        </a:rPr>
                        <a:t>PAR-19-093</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kern="1200" dirty="0">
                        <a:solidFill>
                          <a:schemeClr val="tx1"/>
                        </a:solidFill>
                        <a:effectLst/>
                        <a:latin typeface="Verdana"/>
                        <a:ea typeface="Times New Roman"/>
                        <a:cs typeface="Times New Roman"/>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R01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Leveraging Health Information Technology (Health IT) to Address Minority Health and Health Disparities (R01 Clinical Trial Optional)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12-05-2021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1289257"/>
                  </a:ext>
                </a:extLst>
              </a:tr>
            </a:tbl>
          </a:graphicData>
        </a:graphic>
      </p:graphicFrame>
    </p:spTree>
    <p:extLst>
      <p:ext uri="{BB962C8B-B14F-4D97-AF65-F5344CB8AC3E}">
        <p14:creationId xmlns:p14="http://schemas.microsoft.com/office/powerpoint/2010/main" val="214623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1290"/>
            <a:ext cx="8387542" cy="609601"/>
          </a:xfrm>
        </p:spPr>
        <p:txBody>
          <a:bodyPr/>
          <a:lstStyle/>
          <a:p>
            <a:pPr algn="ctr"/>
            <a:r>
              <a:rPr lang="en-US" sz="3000" b="1" dirty="0">
                <a:solidFill>
                  <a:srgbClr val="662E6B"/>
                </a:solidFill>
                <a:latin typeface="Helvetica Neue Medium"/>
                <a:cs typeface="Helvetica Neue Medium"/>
              </a:rPr>
              <a:t>CHSR FOAs</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73270872"/>
              </p:ext>
            </p:extLst>
          </p:nvPr>
        </p:nvGraphicFramePr>
        <p:xfrm>
          <a:off x="294198" y="914400"/>
          <a:ext cx="8586565" cy="3771728"/>
        </p:xfrm>
        <a:graphic>
          <a:graphicData uri="http://schemas.openxmlformats.org/drawingml/2006/table">
            <a:tbl>
              <a:tblPr firstRow="1" firstCol="1" bandRow="1">
                <a:tableStyleId>{C083E6E3-FA7D-4D7B-A595-EF9225AFEA82}</a:tableStyleId>
              </a:tblPr>
              <a:tblGrid>
                <a:gridCol w="1956633">
                  <a:extLst>
                    <a:ext uri="{9D8B030D-6E8A-4147-A177-3AD203B41FA5}">
                      <a16:colId xmlns:a16="http://schemas.microsoft.com/office/drawing/2014/main" val="20000"/>
                    </a:ext>
                  </a:extLst>
                </a:gridCol>
                <a:gridCol w="1048090">
                  <a:extLst>
                    <a:ext uri="{9D8B030D-6E8A-4147-A177-3AD203B41FA5}">
                      <a16:colId xmlns:a16="http://schemas.microsoft.com/office/drawing/2014/main" val="20001"/>
                    </a:ext>
                  </a:extLst>
                </a:gridCol>
                <a:gridCol w="4173780">
                  <a:extLst>
                    <a:ext uri="{9D8B030D-6E8A-4147-A177-3AD203B41FA5}">
                      <a16:colId xmlns:a16="http://schemas.microsoft.com/office/drawing/2014/main" val="20002"/>
                    </a:ext>
                  </a:extLst>
                </a:gridCol>
                <a:gridCol w="1408062">
                  <a:extLst>
                    <a:ext uri="{9D8B030D-6E8A-4147-A177-3AD203B41FA5}">
                      <a16:colId xmlns:a16="http://schemas.microsoft.com/office/drawing/2014/main" val="20003"/>
                    </a:ext>
                  </a:extLst>
                </a:gridCol>
              </a:tblGrid>
              <a:tr h="1119809">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5888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6"/>
                          </a:solidFill>
                          <a:effectLst/>
                          <a:uLnTx/>
                          <a:uFillTx/>
                          <a:latin typeface="+mn-lt"/>
                          <a:ea typeface="+mn-ea"/>
                          <a:cs typeface="+mn-cs"/>
                        </a:rPr>
                        <a:t>PAR-18-189</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6"/>
                          </a:solidFill>
                          <a:effectLst/>
                          <a:uLnTx/>
                          <a:uFillTx/>
                          <a:latin typeface="+mn-lt"/>
                          <a:ea typeface="+mn-ea"/>
                          <a:cs typeface="+mn-cs"/>
                        </a:rPr>
                        <a:t>PAR-18-190</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b="1" u="none" strike="noStrike" kern="1200" dirty="0">
                        <a:solidFill>
                          <a:srgbClr val="0033CC"/>
                        </a:solidFill>
                        <a:effectLst/>
                        <a:latin typeface="Verdana"/>
                        <a:ea typeface="+mn-ea"/>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Calibri"/>
                          <a:cs typeface="Times New Roman"/>
                        </a:rPr>
                        <a:t>R01</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Calibri"/>
                          <a:cs typeface="Times New Roman"/>
                        </a:rPr>
                        <a:t>R21</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b="0" kern="1200" dirty="0">
                        <a:solidFill>
                          <a:schemeClr val="tx1"/>
                        </a:solidFill>
                        <a:effectLst/>
                        <a:latin typeface="Verdana"/>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0" kern="1200" dirty="0">
                          <a:solidFill>
                            <a:schemeClr val="tx1"/>
                          </a:solidFill>
                          <a:effectLst/>
                          <a:latin typeface="Verdana"/>
                          <a:ea typeface="+mn-ea"/>
                          <a:cs typeface="Times New Roman"/>
                        </a:rPr>
                        <a:t>Multidisciplinary Studies of HIV/AIDS and Aging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kern="1200" dirty="0">
                          <a:solidFill>
                            <a:schemeClr val="tx1"/>
                          </a:solidFill>
                          <a:effectLst/>
                          <a:latin typeface="Verdana"/>
                          <a:cs typeface="Times New Roman"/>
                        </a:rPr>
                        <a:t>09-08-2020</a:t>
                      </a:r>
                      <a:r>
                        <a:rPr lang="en-US" sz="1600" kern="1200" dirty="0">
                          <a:solidFill>
                            <a:schemeClr val="tx1"/>
                          </a:solidFill>
                          <a:effectLst/>
                          <a:latin typeface="Verdana"/>
                          <a:cs typeface="Times New Roman"/>
                        </a:rPr>
                        <a:t> </a:t>
                      </a:r>
                      <a:endParaRPr lang="en-US" sz="1600" kern="1200" dirty="0">
                        <a:solidFill>
                          <a:schemeClr val="tx1"/>
                        </a:solidFill>
                        <a:effectLst/>
                        <a:latin typeface="Verdana"/>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352540"/>
                  </a:ext>
                </a:extLst>
              </a:tr>
              <a:tr h="86097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mn-lt"/>
                          <a:ea typeface="+mn-ea"/>
                          <a:cs typeface="+mn-cs"/>
                          <a:hlinkClick r:id="rId7">
                            <a:extLst>
                              <a:ext uri="{A12FA001-AC4F-418D-AE19-62706E023703}">
                                <ahyp:hlinkClr xmlns:ahyp="http://schemas.microsoft.com/office/drawing/2018/hyperlinkcolor" val="tx"/>
                              </a:ext>
                            </a:extLst>
                          </a:hlinkClick>
                        </a:rPr>
                        <a:t>PAR-19-162</a:t>
                      </a:r>
                      <a:endParaRPr kumimoji="0" lang="en-US" sz="1600" b="1" i="0" u="none" strike="noStrike" kern="1200" cap="none" spc="0" normalizeH="0" baseline="0" noProof="0" dirty="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mn-lt"/>
                          <a:ea typeface="+mn-ea"/>
                          <a:cs typeface="+mn-cs"/>
                          <a:hlinkClick r:id="rId8">
                            <a:extLst>
                              <a:ext uri="{A12FA001-AC4F-418D-AE19-62706E023703}">
                                <ahyp:hlinkClr xmlns:ahyp="http://schemas.microsoft.com/office/drawing/2018/hyperlinkcolor" val="tx"/>
                              </a:ext>
                            </a:extLst>
                          </a:hlinkClick>
                        </a:rPr>
                        <a:t>PAR-19-163</a:t>
                      </a:r>
                      <a:endParaRPr kumimoji="0" lang="en-US" sz="1600" b="1" i="0" u="none" strike="noStrike" kern="1200" cap="none" spc="0" normalizeH="0" baseline="0" noProof="0" dirty="0">
                        <a:ln>
                          <a:noFill/>
                        </a:ln>
                        <a:solidFill>
                          <a:schemeClr val="accent6"/>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dirty="0"/>
                    </a:p>
                    <a:p>
                      <a:pPr marL="0" marR="0">
                        <a:lnSpc>
                          <a:spcPct val="115000"/>
                        </a:lnSpc>
                        <a:spcBef>
                          <a:spcPts val="0"/>
                        </a:spcBef>
                        <a:spcAft>
                          <a:spcPts val="0"/>
                        </a:spcAft>
                      </a:pP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Calibri"/>
                          <a:cs typeface="Times New Roman"/>
                        </a:rPr>
                        <a:t>R01</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Verdana"/>
                          <a:ea typeface="Calibri"/>
                          <a:cs typeface="Times New Roman"/>
                        </a:rPr>
                        <a:t>R21</a:t>
                      </a:r>
                    </a:p>
                    <a:p>
                      <a:pPr marL="0" marR="0" algn="ctr">
                        <a:lnSpc>
                          <a:spcPct val="115000"/>
                        </a:lnSpc>
                        <a:spcBef>
                          <a:spcPts val="0"/>
                        </a:spcBef>
                        <a:spcAft>
                          <a:spcPts val="0"/>
                        </a:spcAft>
                      </a:pP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t>Accelerating the Pace of Child Health Research Using Existing Data from the Adolescent Brain Cognitive Development (ABCD) Study (Clinical Trial Not Allowed)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dirty="0"/>
                        <a:t>09-08-21</a:t>
                      </a:r>
                    </a:p>
                    <a:p>
                      <a:pPr marL="0" marR="0" algn="ctr">
                        <a:lnSpc>
                          <a:spcPct val="115000"/>
                        </a:lnSpc>
                        <a:spcBef>
                          <a:spcPts val="0"/>
                        </a:spcBef>
                        <a:spcAft>
                          <a:spcPts val="0"/>
                        </a:spcAft>
                      </a:pPr>
                      <a:endParaRPr lang="en-US" sz="1600" kern="1200" dirty="0">
                        <a:solidFill>
                          <a:schemeClr val="tx1"/>
                        </a:solidFill>
                        <a:effectLst/>
                        <a:latin typeface="Verdana"/>
                        <a:ea typeface="+mn-ea"/>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531897"/>
                  </a:ext>
                </a:extLst>
              </a:tr>
            </a:tbl>
          </a:graphicData>
        </a:graphic>
      </p:graphicFrame>
    </p:spTree>
    <p:extLst>
      <p:ext uri="{BB962C8B-B14F-4D97-AF65-F5344CB8AC3E}">
        <p14:creationId xmlns:p14="http://schemas.microsoft.com/office/powerpoint/2010/main" val="162115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847" y="1555720"/>
            <a:ext cx="7762307" cy="4071650"/>
          </a:xfrm>
        </p:spPr>
        <p:txBody>
          <a:bodyPr>
            <a:normAutofit/>
          </a:bodyPr>
          <a:lstStyle/>
          <a:p>
            <a:r>
              <a:rPr lang="en-US" sz="2800" dirty="0"/>
              <a:t>Focus on understanding biological and behavioral mechanisms and pathways by which sociocultural and environmental factors become embodied within individuals to influence resilience and susceptibility to adverse health conditions at the individual, interpersonal and family levels.</a:t>
            </a:r>
          </a:p>
        </p:txBody>
      </p:sp>
      <p:sp>
        <p:nvSpPr>
          <p:cNvPr id="4" name="Title 1">
            <a:extLst>
              <a:ext uri="{FF2B5EF4-FFF2-40B4-BE49-F238E27FC236}">
                <a16:creationId xmlns:a16="http://schemas.microsoft.com/office/drawing/2014/main" id="{176CE362-B9B6-4A25-BFD0-6E9C53C4058D}"/>
              </a:ext>
            </a:extLst>
          </p:cNvPr>
          <p:cNvSpPr txBox="1">
            <a:spLocks/>
          </p:cNvSpPr>
          <p:nvPr/>
        </p:nvSpPr>
        <p:spPr bwMode="auto">
          <a:xfrm>
            <a:off x="690848" y="489112"/>
            <a:ext cx="7933388" cy="63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342900" rtl="0" fontAlgn="base">
              <a:spcBef>
                <a:spcPct val="0"/>
              </a:spcBef>
              <a:spcAft>
                <a:spcPct val="0"/>
              </a:spcAft>
              <a:defRPr sz="2250" b="0" i="0" kern="1200">
                <a:solidFill>
                  <a:srgbClr val="662E6B"/>
                </a:solidFill>
                <a:latin typeface="Helvetica Neue Medium"/>
                <a:ea typeface="ヒラギノ角ゴ Pro W3" pitchFamily="125" charset="-128"/>
                <a:cs typeface="Helvetica Neue Medium"/>
              </a:defRPr>
            </a:lvl1pPr>
            <a:lvl2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2pPr>
            <a:lvl3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3pPr>
            <a:lvl4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4pPr>
            <a:lvl5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5pPr>
            <a:lvl6pPr marL="342900" algn="ctr" defTabSz="342900" rtl="0" fontAlgn="base">
              <a:spcBef>
                <a:spcPct val="0"/>
              </a:spcBef>
              <a:spcAft>
                <a:spcPct val="0"/>
              </a:spcAft>
              <a:defRPr sz="3300">
                <a:solidFill>
                  <a:schemeClr val="tx1"/>
                </a:solidFill>
                <a:latin typeface="Calibri" pitchFamily="34" charset="0"/>
                <a:ea typeface="ヒラギノ角ゴ Pro W3" pitchFamily="125" charset="-128"/>
              </a:defRPr>
            </a:lvl6pPr>
            <a:lvl7pPr marL="685800" algn="ctr" defTabSz="342900" rtl="0" fontAlgn="base">
              <a:spcBef>
                <a:spcPct val="0"/>
              </a:spcBef>
              <a:spcAft>
                <a:spcPct val="0"/>
              </a:spcAft>
              <a:defRPr sz="3300">
                <a:solidFill>
                  <a:schemeClr val="tx1"/>
                </a:solidFill>
                <a:latin typeface="Calibri" pitchFamily="34" charset="0"/>
                <a:ea typeface="ヒラギノ角ゴ Pro W3" pitchFamily="125" charset="-128"/>
              </a:defRPr>
            </a:lvl7pPr>
            <a:lvl8pPr marL="1028700" algn="ctr" defTabSz="342900" rtl="0" fontAlgn="base">
              <a:spcBef>
                <a:spcPct val="0"/>
              </a:spcBef>
              <a:spcAft>
                <a:spcPct val="0"/>
              </a:spcAft>
              <a:defRPr sz="3300">
                <a:solidFill>
                  <a:schemeClr val="tx1"/>
                </a:solidFill>
                <a:latin typeface="Calibri" pitchFamily="34" charset="0"/>
                <a:ea typeface="ヒラギノ角ゴ Pro W3" pitchFamily="125" charset="-128"/>
              </a:defRPr>
            </a:lvl8pPr>
            <a:lvl9pPr marL="1371600" algn="ctr" defTabSz="342900" rtl="0" fontAlgn="base">
              <a:spcBef>
                <a:spcPct val="0"/>
              </a:spcBef>
              <a:spcAft>
                <a:spcPct val="0"/>
              </a:spcAft>
              <a:defRPr sz="3300">
                <a:solidFill>
                  <a:schemeClr val="tx1"/>
                </a:solidFill>
                <a:latin typeface="Calibri" pitchFamily="34" charset="0"/>
                <a:ea typeface="ヒラギノ角ゴ Pro W3" pitchFamily="125" charset="-128"/>
              </a:defRPr>
            </a:lvl9pPr>
          </a:lstStyle>
          <a:p>
            <a:r>
              <a:rPr lang="en-US" sz="2800" b="1" dirty="0"/>
              <a:t>Integrative Biological and Behavioral Sciences (IBBS)</a:t>
            </a:r>
          </a:p>
        </p:txBody>
      </p:sp>
    </p:spTree>
    <p:extLst>
      <p:ext uri="{BB962C8B-B14F-4D97-AF65-F5344CB8AC3E}">
        <p14:creationId xmlns:p14="http://schemas.microsoft.com/office/powerpoint/2010/main" val="257564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5225"/>
            <a:ext cx="8387542" cy="719175"/>
          </a:xfrm>
        </p:spPr>
        <p:txBody>
          <a:bodyPr/>
          <a:lstStyle/>
          <a:p>
            <a:pPr algn="ctr"/>
            <a:r>
              <a:rPr lang="en-US" sz="3000" b="1" dirty="0">
                <a:solidFill>
                  <a:srgbClr val="662E6B"/>
                </a:solidFill>
                <a:latin typeface="Helvetica Neue Medium"/>
                <a:cs typeface="Helvetica Neue Medium"/>
              </a:rPr>
              <a:t>IBBS FOAs</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62811254"/>
              </p:ext>
            </p:extLst>
          </p:nvPr>
        </p:nvGraphicFramePr>
        <p:xfrm>
          <a:off x="636182" y="1187181"/>
          <a:ext cx="8029577" cy="4366219"/>
        </p:xfrm>
        <a:graphic>
          <a:graphicData uri="http://schemas.openxmlformats.org/drawingml/2006/table">
            <a:tbl>
              <a:tblPr firstRow="1" firstCol="1" bandRow="1">
                <a:tableStyleId>{C083E6E3-FA7D-4D7B-A595-EF9225AFEA82}</a:tableStyleId>
              </a:tblPr>
              <a:tblGrid>
                <a:gridCol w="1637607">
                  <a:extLst>
                    <a:ext uri="{9D8B030D-6E8A-4147-A177-3AD203B41FA5}">
                      <a16:colId xmlns:a16="http://schemas.microsoft.com/office/drawing/2014/main" val="20000"/>
                    </a:ext>
                  </a:extLst>
                </a:gridCol>
                <a:gridCol w="1079011">
                  <a:extLst>
                    <a:ext uri="{9D8B030D-6E8A-4147-A177-3AD203B41FA5}">
                      <a16:colId xmlns:a16="http://schemas.microsoft.com/office/drawing/2014/main" val="20001"/>
                    </a:ext>
                  </a:extLst>
                </a:gridCol>
                <a:gridCol w="3963367">
                  <a:extLst>
                    <a:ext uri="{9D8B030D-6E8A-4147-A177-3AD203B41FA5}">
                      <a16:colId xmlns:a16="http://schemas.microsoft.com/office/drawing/2014/main" val="20002"/>
                    </a:ext>
                  </a:extLst>
                </a:gridCol>
                <a:gridCol w="1349592">
                  <a:extLst>
                    <a:ext uri="{9D8B030D-6E8A-4147-A177-3AD203B41FA5}">
                      <a16:colId xmlns:a16="http://schemas.microsoft.com/office/drawing/2014/main" val="20003"/>
                    </a:ext>
                  </a:extLst>
                </a:gridCol>
              </a:tblGrid>
              <a:tr h="785639">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81732">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7"/>
                        </a:rPr>
                        <a:t>PA-17-041</a:t>
                      </a:r>
                      <a:r>
                        <a:rPr lang="en-US" sz="1600" b="1" u="none" strike="noStrike" kern="1200" dirty="0">
                          <a:solidFill>
                            <a:srgbClr val="0033CC"/>
                          </a:solidFill>
                          <a:effectLst/>
                          <a:latin typeface="Verdana"/>
                          <a:ea typeface="Times New Roman"/>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8"/>
                        </a:rPr>
                        <a:t>PA-17-042</a:t>
                      </a:r>
                      <a:r>
                        <a:rPr lang="en-US" sz="1600" b="1" u="none" strike="noStrike" kern="1200" dirty="0">
                          <a:solidFill>
                            <a:srgbClr val="0033CC"/>
                          </a:solidFill>
                          <a:effectLst/>
                          <a:latin typeface="Verdana"/>
                          <a:ea typeface="Times New Roman"/>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R01</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R21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Addressing the Etiology of Health Disparities and Health Advantages Among Immigrant Populations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01-08-2020</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8173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u="none" strike="noStrike" kern="1200" dirty="0">
                          <a:solidFill>
                            <a:srgbClr val="0033CC"/>
                          </a:solidFill>
                          <a:effectLst/>
                          <a:latin typeface="Verdana"/>
                          <a:cs typeface="Times New Roman"/>
                          <a:hlinkClick r:id="rId9"/>
                        </a:rPr>
                        <a:t>PA-18-284</a:t>
                      </a:r>
                      <a:r>
                        <a:rPr lang="en-US" sz="1600" b="1" u="none" strike="noStrike" kern="1200" dirty="0">
                          <a:solidFill>
                            <a:srgbClr val="0033CC"/>
                          </a:solidFill>
                          <a:effectLst/>
                          <a:latin typeface="Verdana"/>
                          <a:ea typeface="Times New Roman"/>
                          <a:cs typeface="Times New Roman"/>
                        </a:rPr>
                        <a:t>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u="none" strike="noStrike" kern="1200" dirty="0">
                          <a:solidFill>
                            <a:srgbClr val="0033CC"/>
                          </a:solidFill>
                          <a:effectLst/>
                          <a:latin typeface="Verdana"/>
                          <a:cs typeface="Times New Roman"/>
                          <a:hlinkClick r:id="rId10"/>
                        </a:rPr>
                        <a:t>PA-18-285</a:t>
                      </a:r>
                      <a:r>
                        <a:rPr lang="en-US" sz="1600" b="1" u="none" strike="noStrike" kern="1200" dirty="0">
                          <a:solidFill>
                            <a:srgbClr val="0033CC"/>
                          </a:solidFill>
                          <a:effectLst/>
                          <a:latin typeface="Verdana"/>
                          <a:cs typeface="Times New Roman"/>
                        </a:rPr>
                        <a:t> </a:t>
                      </a: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R01</a:t>
                      </a:r>
                    </a:p>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R21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Addressing Health Disparities through Effective Interventions Among Immigrant Populations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cs typeface="Times New Roman"/>
                        </a:rPr>
                        <a:t>01-08-2020</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81732">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11"/>
                        </a:rPr>
                        <a:t>PAR-17-151</a:t>
                      </a:r>
                      <a:endParaRPr lang="en-US" sz="1600" b="1" u="none" strike="noStrike" kern="1200" dirty="0">
                        <a:solidFill>
                          <a:srgbClr val="0033CC"/>
                        </a:solidFill>
                        <a:effectLst/>
                        <a:latin typeface="Verdana"/>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u="none" strike="noStrike" kern="1200" dirty="0">
                          <a:solidFill>
                            <a:srgbClr val="0033CC"/>
                          </a:solidFill>
                          <a:effectLst/>
                          <a:latin typeface="Verdana"/>
                          <a:ea typeface="Times New Roman"/>
                          <a:cs typeface="Times New Roman"/>
                          <a:hlinkClick r:id="rId12"/>
                        </a:rPr>
                        <a:t>PAR-17-150</a:t>
                      </a:r>
                      <a:r>
                        <a:rPr lang="en-US" sz="1600" b="1" u="none" strike="noStrike" kern="1200" dirty="0">
                          <a:solidFill>
                            <a:srgbClr val="0033CC"/>
                          </a:solidFill>
                          <a:effectLst/>
                          <a:latin typeface="Verdana"/>
                          <a:ea typeface="Times New Roman"/>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a:t>
                      </a:r>
                    </a:p>
                    <a:p>
                      <a:pPr marL="0" marR="0" algn="ctr">
                        <a:lnSpc>
                          <a:spcPct val="115000"/>
                        </a:lnSpc>
                        <a:spcBef>
                          <a:spcPts val="0"/>
                        </a:spcBef>
                        <a:spcAft>
                          <a:spcPts val="0"/>
                        </a:spcAft>
                      </a:pPr>
                      <a:r>
                        <a:rPr lang="en-US" sz="1600" dirty="0">
                          <a:effectLst/>
                          <a:latin typeface="Verdana"/>
                          <a:ea typeface="Calibri"/>
                          <a:cs typeface="Times New Roman"/>
                        </a:rPr>
                        <a:t>R21</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Mechanisms of Disparities in Chronic Liver Diseases and Cancer</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Renewal soon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316757"/>
                  </a:ext>
                </a:extLst>
              </a:tr>
              <a:tr h="881732">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13"/>
                        </a:rPr>
                        <a:t>PAR-17-234</a:t>
                      </a:r>
                      <a:endParaRPr lang="en-US" sz="1600" b="1" u="none" strike="noStrike" kern="1200" dirty="0">
                        <a:solidFill>
                          <a:srgbClr val="0033CC"/>
                        </a:solidFill>
                        <a:effectLst/>
                        <a:latin typeface="Verdana"/>
                        <a:ea typeface="Times New Roman"/>
                        <a:cs typeface="Times New Roman"/>
                      </a:endParaRPr>
                    </a:p>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14"/>
                        </a:rPr>
                        <a:t>PAR-17-235</a:t>
                      </a:r>
                      <a:r>
                        <a:rPr lang="en-US" sz="1600" b="1" u="none" strike="noStrike" kern="1200" dirty="0">
                          <a:solidFill>
                            <a:srgbClr val="0033CC"/>
                          </a:solidFill>
                          <a:effectLst/>
                          <a:latin typeface="Verdana"/>
                          <a:ea typeface="Times New Roman"/>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a:t>
                      </a:r>
                    </a:p>
                    <a:p>
                      <a:pPr marL="0" marR="0" algn="ctr">
                        <a:lnSpc>
                          <a:spcPct val="115000"/>
                        </a:lnSpc>
                        <a:spcBef>
                          <a:spcPts val="0"/>
                        </a:spcBef>
                        <a:spcAft>
                          <a:spcPts val="0"/>
                        </a:spcAft>
                      </a:pPr>
                      <a:r>
                        <a:rPr lang="en-US" sz="1600" dirty="0">
                          <a:effectLst/>
                          <a:latin typeface="Verdana"/>
                          <a:ea typeface="Calibri"/>
                          <a:cs typeface="Times New Roman"/>
                        </a:rPr>
                        <a:t>R21</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Mechanisms and Consequences of Sleep Disparities in the U.S.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Renewal soon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210121"/>
                  </a:ext>
                </a:extLst>
              </a:tr>
            </a:tbl>
          </a:graphicData>
        </a:graphic>
      </p:graphicFrame>
    </p:spTree>
    <p:extLst>
      <p:ext uri="{BB962C8B-B14F-4D97-AF65-F5344CB8AC3E}">
        <p14:creationId xmlns:p14="http://schemas.microsoft.com/office/powerpoint/2010/main" val="323467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5225"/>
            <a:ext cx="8387542" cy="719175"/>
          </a:xfrm>
        </p:spPr>
        <p:txBody>
          <a:bodyPr/>
          <a:lstStyle/>
          <a:p>
            <a:pPr algn="ctr"/>
            <a:r>
              <a:rPr lang="en-US" b="1" dirty="0">
                <a:solidFill>
                  <a:srgbClr val="662E6B"/>
                </a:solidFill>
                <a:latin typeface="Helvetica Neue Medium"/>
                <a:cs typeface="Helvetica Neue Medium"/>
              </a:rPr>
              <a:t>IBBS FOAs</a:t>
            </a:r>
            <a:endParaRPr lang="en-US" sz="3000" b="1" dirty="0">
              <a:solidFill>
                <a:srgbClr val="662E6B"/>
              </a:solidFill>
              <a:latin typeface="Helvetica Neue Medium"/>
              <a:cs typeface="Helvetica Neue Medium"/>
            </a:endParaRP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98549915"/>
              </p:ext>
            </p:extLst>
          </p:nvPr>
        </p:nvGraphicFramePr>
        <p:xfrm>
          <a:off x="457200" y="1187181"/>
          <a:ext cx="8387543" cy="4463809"/>
        </p:xfrm>
        <a:graphic>
          <a:graphicData uri="http://schemas.openxmlformats.org/drawingml/2006/table">
            <a:tbl>
              <a:tblPr firstRow="1" firstCol="1" bandRow="1">
                <a:tableStyleId>{C083E6E3-FA7D-4D7B-A595-EF9225AFEA82}</a:tableStyleId>
              </a:tblPr>
              <a:tblGrid>
                <a:gridCol w="1710613">
                  <a:extLst>
                    <a:ext uri="{9D8B030D-6E8A-4147-A177-3AD203B41FA5}">
                      <a16:colId xmlns:a16="http://schemas.microsoft.com/office/drawing/2014/main" val="20000"/>
                    </a:ext>
                  </a:extLst>
                </a:gridCol>
                <a:gridCol w="1127115">
                  <a:extLst>
                    <a:ext uri="{9D8B030D-6E8A-4147-A177-3AD203B41FA5}">
                      <a16:colId xmlns:a16="http://schemas.microsoft.com/office/drawing/2014/main" val="20001"/>
                    </a:ext>
                  </a:extLst>
                </a:gridCol>
                <a:gridCol w="4140057">
                  <a:extLst>
                    <a:ext uri="{9D8B030D-6E8A-4147-A177-3AD203B41FA5}">
                      <a16:colId xmlns:a16="http://schemas.microsoft.com/office/drawing/2014/main" val="20002"/>
                    </a:ext>
                  </a:extLst>
                </a:gridCol>
                <a:gridCol w="1409758">
                  <a:extLst>
                    <a:ext uri="{9D8B030D-6E8A-4147-A177-3AD203B41FA5}">
                      <a16:colId xmlns:a16="http://schemas.microsoft.com/office/drawing/2014/main" val="20003"/>
                    </a:ext>
                  </a:extLst>
                </a:gridCol>
              </a:tblGrid>
              <a:tr h="861203">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03331">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7"/>
                        </a:rPr>
                        <a:t>PAR-19-3</a:t>
                      </a:r>
                      <a:r>
                        <a:rPr lang="en-US" sz="1600" b="1" u="none" strike="noStrike" kern="1200" dirty="0">
                          <a:solidFill>
                            <a:srgbClr val="0033CC"/>
                          </a:solidFill>
                          <a:effectLst/>
                          <a:latin typeface="Verdana"/>
                          <a:ea typeface="Times New Roman"/>
                          <a:cs typeface="Times New Roman"/>
                        </a:rPr>
                        <a:t>72</a:t>
                      </a:r>
                    </a:p>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Social </a:t>
                      </a:r>
                      <a:r>
                        <a:rPr lang="en-US" sz="1600" kern="1200" dirty="0" err="1">
                          <a:solidFill>
                            <a:schemeClr val="tx1"/>
                          </a:solidFill>
                          <a:effectLst/>
                          <a:latin typeface="Verdana"/>
                          <a:ea typeface="Times New Roman"/>
                          <a:cs typeface="Times New Roman"/>
                        </a:rPr>
                        <a:t>Epigenomics</a:t>
                      </a:r>
                      <a:r>
                        <a:rPr lang="en-US" sz="1600" kern="1200" dirty="0">
                          <a:solidFill>
                            <a:schemeClr val="tx1"/>
                          </a:solidFill>
                          <a:effectLst/>
                          <a:latin typeface="Verdana"/>
                          <a:ea typeface="Times New Roman"/>
                          <a:cs typeface="Times New Roman"/>
                        </a:rPr>
                        <a:t> Research Focused on Minority Health and Health Disparities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11-07-2021</a:t>
                      </a:r>
                      <a:r>
                        <a:rPr lang="en-US" sz="1600" dirty="0">
                          <a:effectLst/>
                          <a:latin typeface="Verdana"/>
                          <a:ea typeface="Times New Roman"/>
                          <a:cs typeface="Times New Roman"/>
                        </a:rPr>
                        <a:t>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0333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i="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8"/>
                        </a:rPr>
                        <a:t>PAR-19-018</a:t>
                      </a:r>
                      <a:endParaRPr lang="en-US" sz="1600" b="1" i="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i="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9"/>
                        </a:rPr>
                        <a:t>PAR-19-019</a:t>
                      </a:r>
                      <a:endParaRPr lang="en-US" sz="1600" b="1" i="0"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R01</a:t>
                      </a:r>
                    </a:p>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R21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Mechanisms of Disparities in Etiology and Outcomes of Lung Cancer in the U.S.: The Role of Risk and Protective Factors (R01 Clinical Trial Not Allowed)</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cs typeface="Times New Roman"/>
                        </a:rPr>
                        <a:t>03-05-2021</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95944">
                <a:tc>
                  <a:txBody>
                    <a:bodyPr/>
                    <a:lstStyle/>
                    <a:p>
                      <a:pPr marL="0" marR="0">
                        <a:lnSpc>
                          <a:spcPct val="115000"/>
                        </a:lnSpc>
                        <a:spcBef>
                          <a:spcPts val="0"/>
                        </a:spcBef>
                        <a:spcAft>
                          <a:spcPts val="0"/>
                        </a:spcAft>
                      </a:pPr>
                      <a:r>
                        <a:rPr lang="en-US" sz="1600" b="1" u="none" strike="noStrike" kern="1200" dirty="0">
                          <a:solidFill>
                            <a:srgbClr val="07458A"/>
                          </a:solidFill>
                          <a:effectLst/>
                          <a:latin typeface="Verdana" panose="020B0604030504040204" pitchFamily="34" charset="0"/>
                          <a:ea typeface="Verdana" panose="020B0604030504040204" pitchFamily="34" charset="0"/>
                          <a:cs typeface="Verdana" panose="020B0604030504040204" pitchFamily="34" charset="0"/>
                          <a:hlinkClick r:id="rId10">
                            <a:extLst>
                              <a:ext uri="{A12FA001-AC4F-418D-AE19-62706E023703}">
                                <ahyp:hlinkClr xmlns:ahyp="http://schemas.microsoft.com/office/drawing/2018/hyperlinkcolor" val="tx"/>
                              </a:ext>
                            </a:extLst>
                          </a:hlinkClick>
                        </a:rPr>
                        <a:t>PA-18-932</a:t>
                      </a:r>
                      <a:endParaRPr lang="en-US" sz="1600" b="1" u="none" strike="noStrike" kern="1200" dirty="0">
                        <a:solidFill>
                          <a:srgbClr val="07458A"/>
                        </a:solidFill>
                        <a:effectLst/>
                        <a:latin typeface="Verdana" panose="020B0604030504040204" pitchFamily="34" charset="0"/>
                        <a:ea typeface="Verdana" panose="020B0604030504040204" pitchFamily="34" charset="0"/>
                        <a:cs typeface="Verdana" panose="020B060403050404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Calibri"/>
                          <a:cs typeface="Times New Roman"/>
                        </a:rPr>
                        <a:t>R01</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Times New Roman"/>
                          <a:cs typeface="Times New Roman"/>
                        </a:rPr>
                        <a:t>Increasing Uptake of Evidence-Based Screening in Diverse Adult Populations (R01 Clinical Trial Optional)</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01-08-2022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316757"/>
                  </a:ext>
                </a:extLst>
              </a:tr>
            </a:tbl>
          </a:graphicData>
        </a:graphic>
      </p:graphicFrame>
    </p:spTree>
    <p:extLst>
      <p:ext uri="{BB962C8B-B14F-4D97-AF65-F5344CB8AC3E}">
        <p14:creationId xmlns:p14="http://schemas.microsoft.com/office/powerpoint/2010/main" val="381183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914" y="359784"/>
            <a:ext cx="8229600" cy="665452"/>
          </a:xfrm>
        </p:spPr>
        <p:txBody>
          <a:bodyPr/>
          <a:lstStyle/>
          <a:p>
            <a:pPr algn="ctr"/>
            <a:r>
              <a:rPr lang="en-US" sz="4400" b="1" dirty="0">
                <a:solidFill>
                  <a:srgbClr val="662E6B"/>
                </a:solidFill>
                <a:latin typeface="Helvetica Neue Medium"/>
                <a:cs typeface="Helvetica Neue Medium"/>
              </a:rPr>
              <a:t>NIMHD Mission </a:t>
            </a:r>
          </a:p>
        </p:txBody>
      </p:sp>
      <p:sp>
        <p:nvSpPr>
          <p:cNvPr id="4" name="Text Box 3"/>
          <p:cNvSpPr txBox="1">
            <a:spLocks noGrp="1" noChangeArrowheads="1"/>
          </p:cNvSpPr>
          <p:nvPr>
            <p:ph sz="half" idx="1"/>
          </p:nvPr>
        </p:nvSpPr>
        <p:spPr bwMode="auto">
          <a:xfrm>
            <a:off x="609599" y="1312918"/>
            <a:ext cx="8235315" cy="4956742"/>
          </a:xfrm>
          <a:prstGeom prst="rect">
            <a:avLst/>
          </a:prstGeom>
          <a:noFill/>
          <a:ln w="9525">
            <a:noFill/>
            <a:miter lim="800000"/>
            <a:headEnd/>
            <a:tailEnd/>
          </a:ln>
        </p:spPr>
        <p:txBody>
          <a:bodyPr wrap="square">
            <a:spAutoFit/>
          </a:bodyPr>
          <a:lstStyle/>
          <a:p>
            <a:pPr marL="0" indent="0">
              <a:buNone/>
            </a:pPr>
            <a:r>
              <a:rPr lang="en-US" sz="2400" dirty="0">
                <a:cs typeface="Helvetica Neue"/>
              </a:rPr>
              <a:t>The mission of NIMHD is to lead scientific research to improve minority health and eliminate health disparities. </a:t>
            </a:r>
          </a:p>
          <a:p>
            <a:pPr marL="0" indent="0">
              <a:buNone/>
            </a:pPr>
            <a:endParaRPr lang="en-US" sz="1200" dirty="0">
              <a:cs typeface="Helvetica Neue"/>
            </a:endParaRPr>
          </a:p>
          <a:p>
            <a:pPr marL="0" indent="0">
              <a:buNone/>
            </a:pPr>
            <a:r>
              <a:rPr lang="en-US" sz="2400" dirty="0">
                <a:cs typeface="Helvetica Neue"/>
              </a:rPr>
              <a:t>To accomplish this, NIMHD: </a:t>
            </a:r>
          </a:p>
          <a:p>
            <a:pPr marL="568325" lvl="1" indent="-277813">
              <a:spcAft>
                <a:spcPts val="600"/>
              </a:spcAft>
              <a:buFont typeface="Arial" panose="020B0604020202020204" pitchFamily="34" charset="0"/>
              <a:buChar char="•"/>
            </a:pPr>
            <a:r>
              <a:rPr lang="en-US" sz="2200" dirty="0">
                <a:cs typeface="Helvetica Neue"/>
              </a:rPr>
              <a:t>Plans, reviews, coordinates, and evaluates all minority health and health disparities research and activities of the National Institutes of Health </a:t>
            </a:r>
          </a:p>
          <a:p>
            <a:pPr marL="568325" lvl="1" indent="-277813">
              <a:spcAft>
                <a:spcPts val="600"/>
              </a:spcAft>
              <a:buFont typeface="Arial" panose="020B0604020202020204" pitchFamily="34" charset="0"/>
              <a:buChar char="•"/>
            </a:pPr>
            <a:r>
              <a:rPr lang="en-US" sz="2200" dirty="0">
                <a:cs typeface="Helvetica Neue"/>
              </a:rPr>
              <a:t>Conducts and supports research in minority health and health disparities </a:t>
            </a:r>
          </a:p>
          <a:p>
            <a:pPr marL="568325" lvl="1" indent="-277813">
              <a:spcAft>
                <a:spcPts val="600"/>
              </a:spcAft>
              <a:buFont typeface="Arial" panose="020B0604020202020204" pitchFamily="34" charset="0"/>
              <a:buChar char="•"/>
            </a:pPr>
            <a:r>
              <a:rPr lang="en-US" sz="2200" dirty="0">
                <a:cs typeface="Helvetica Neue"/>
              </a:rPr>
              <a:t>Promotes and supports the training of a diverse research workforce </a:t>
            </a:r>
          </a:p>
          <a:p>
            <a:pPr marL="568325" lvl="1" indent="-277813">
              <a:spcAft>
                <a:spcPts val="600"/>
              </a:spcAft>
              <a:buFont typeface="Arial" panose="020B0604020202020204" pitchFamily="34" charset="0"/>
              <a:buChar char="•"/>
            </a:pPr>
            <a:r>
              <a:rPr lang="en-US" sz="2200" dirty="0">
                <a:cs typeface="Helvetica Neue"/>
              </a:rPr>
              <a:t>Translates and disseminates research information </a:t>
            </a:r>
          </a:p>
          <a:p>
            <a:pPr marL="568325" lvl="1" indent="-277813">
              <a:spcAft>
                <a:spcPts val="600"/>
              </a:spcAft>
              <a:buFont typeface="Arial" panose="020B0604020202020204" pitchFamily="34" charset="0"/>
              <a:buChar char="•"/>
            </a:pPr>
            <a:r>
              <a:rPr lang="en-US" sz="2200" dirty="0">
                <a:cs typeface="Helvetica Neue"/>
              </a:rPr>
              <a:t>Fosters innovative collaborations and partnerships </a:t>
            </a:r>
          </a:p>
        </p:txBody>
      </p:sp>
    </p:spTree>
    <p:extLst>
      <p:ext uri="{BB962C8B-B14F-4D97-AF65-F5344CB8AC3E}">
        <p14:creationId xmlns:p14="http://schemas.microsoft.com/office/powerpoint/2010/main" val="95593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C7B98B-485A-4552-BB95-9A463B6CAD17}"/>
              </a:ext>
            </a:extLst>
          </p:cNvPr>
          <p:cNvSpPr txBox="1">
            <a:spLocks/>
          </p:cNvSpPr>
          <p:nvPr/>
        </p:nvSpPr>
        <p:spPr>
          <a:xfrm>
            <a:off x="735149" y="1393060"/>
            <a:ext cx="7990449" cy="4071650"/>
          </a:xfrm>
          <a:prstGeom prst="rect">
            <a:avLst/>
          </a:prstGeom>
        </p:spPr>
        <p:txBody>
          <a:bodyPr>
            <a:normAutofit/>
          </a:bodyPr>
          <a:lst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400"/>
            <a:r>
              <a:rPr lang="en-US" sz="2400" dirty="0"/>
              <a:t>Research on interpersonal, family, neighborhood, community and societal-level mechanisms and pathways that influence disease risk, resilience, morbidity, and mortality in health disparity populations.</a:t>
            </a:r>
          </a:p>
          <a:p>
            <a:pPr marL="342900" indent="-342900" defTabSz="914400">
              <a:buFont typeface="Arial" panose="020B0604020202020204" pitchFamily="34" charset="0"/>
              <a:buChar char="•"/>
            </a:pPr>
            <a:r>
              <a:rPr lang="en-US" sz="2400" dirty="0"/>
              <a:t>Epidemiology</a:t>
            </a:r>
          </a:p>
          <a:p>
            <a:pPr marL="342900" indent="-342900" defTabSz="914400">
              <a:buFont typeface="Arial" panose="020B0604020202020204" pitchFamily="34" charset="0"/>
              <a:buChar char="•"/>
            </a:pPr>
            <a:r>
              <a:rPr lang="en-US" sz="2400" dirty="0"/>
              <a:t>Pathways and Determinants of Population Health</a:t>
            </a:r>
          </a:p>
          <a:p>
            <a:pPr marL="342900" indent="-342900" defTabSz="914400">
              <a:buFont typeface="Arial" panose="020B0604020202020204" pitchFamily="34" charset="0"/>
              <a:buChar char="•"/>
            </a:pPr>
            <a:r>
              <a:rPr lang="en-US" sz="2400" dirty="0"/>
              <a:t>Pathways and Determinants of Community Health</a:t>
            </a:r>
          </a:p>
          <a:p>
            <a:pPr marL="342900" indent="-342900" defTabSz="914400">
              <a:buFont typeface="Arial" panose="020B0604020202020204" pitchFamily="34" charset="0"/>
              <a:buChar char="•"/>
            </a:pPr>
            <a:r>
              <a:rPr lang="en-US" sz="2400" dirty="0"/>
              <a:t>Community-Based Prevention and Health Promotion Interventions</a:t>
            </a:r>
          </a:p>
        </p:txBody>
      </p:sp>
      <p:sp>
        <p:nvSpPr>
          <p:cNvPr id="3" name="Title 1">
            <a:extLst>
              <a:ext uri="{FF2B5EF4-FFF2-40B4-BE49-F238E27FC236}">
                <a16:creationId xmlns:a16="http://schemas.microsoft.com/office/drawing/2014/main" id="{E4F8378A-17D4-4908-BB5D-790E0CD82E05}"/>
              </a:ext>
            </a:extLst>
          </p:cNvPr>
          <p:cNvSpPr txBox="1">
            <a:spLocks/>
          </p:cNvSpPr>
          <p:nvPr/>
        </p:nvSpPr>
        <p:spPr bwMode="auto">
          <a:xfrm>
            <a:off x="1345369" y="395654"/>
            <a:ext cx="6305550" cy="56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342900" rtl="0" fontAlgn="base">
              <a:spcBef>
                <a:spcPct val="0"/>
              </a:spcBef>
              <a:spcAft>
                <a:spcPct val="0"/>
              </a:spcAft>
              <a:defRPr sz="2250" b="0" i="0" kern="1200">
                <a:solidFill>
                  <a:srgbClr val="662E6B"/>
                </a:solidFill>
                <a:latin typeface="Helvetica Neue Medium"/>
                <a:ea typeface="ヒラギノ角ゴ Pro W3" pitchFamily="125" charset="-128"/>
                <a:cs typeface="Helvetica Neue Medium"/>
              </a:defRPr>
            </a:lvl1pPr>
            <a:lvl2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2pPr>
            <a:lvl3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3pPr>
            <a:lvl4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4pPr>
            <a:lvl5pPr algn="ctr" defTabSz="342900" rtl="0" fontAlgn="base">
              <a:spcBef>
                <a:spcPct val="0"/>
              </a:spcBef>
              <a:spcAft>
                <a:spcPct val="0"/>
              </a:spcAft>
              <a:defRPr sz="3300">
                <a:solidFill>
                  <a:schemeClr val="tx1"/>
                </a:solidFill>
                <a:latin typeface="Calibri" pitchFamily="34" charset="0"/>
                <a:ea typeface="ヒラギノ角ゴ Pro W3" pitchFamily="125" charset="-128"/>
              </a:defRPr>
            </a:lvl5pPr>
            <a:lvl6pPr marL="342900" algn="ctr" defTabSz="342900" rtl="0" fontAlgn="base">
              <a:spcBef>
                <a:spcPct val="0"/>
              </a:spcBef>
              <a:spcAft>
                <a:spcPct val="0"/>
              </a:spcAft>
              <a:defRPr sz="3300">
                <a:solidFill>
                  <a:schemeClr val="tx1"/>
                </a:solidFill>
                <a:latin typeface="Calibri" pitchFamily="34" charset="0"/>
                <a:ea typeface="ヒラギノ角ゴ Pro W3" pitchFamily="125" charset="-128"/>
              </a:defRPr>
            </a:lvl6pPr>
            <a:lvl7pPr marL="685800" algn="ctr" defTabSz="342900" rtl="0" fontAlgn="base">
              <a:spcBef>
                <a:spcPct val="0"/>
              </a:spcBef>
              <a:spcAft>
                <a:spcPct val="0"/>
              </a:spcAft>
              <a:defRPr sz="3300">
                <a:solidFill>
                  <a:schemeClr val="tx1"/>
                </a:solidFill>
                <a:latin typeface="Calibri" pitchFamily="34" charset="0"/>
                <a:ea typeface="ヒラギノ角ゴ Pro W3" pitchFamily="125" charset="-128"/>
              </a:defRPr>
            </a:lvl7pPr>
            <a:lvl8pPr marL="1028700" algn="ctr" defTabSz="342900" rtl="0" fontAlgn="base">
              <a:spcBef>
                <a:spcPct val="0"/>
              </a:spcBef>
              <a:spcAft>
                <a:spcPct val="0"/>
              </a:spcAft>
              <a:defRPr sz="3300">
                <a:solidFill>
                  <a:schemeClr val="tx1"/>
                </a:solidFill>
                <a:latin typeface="Calibri" pitchFamily="34" charset="0"/>
                <a:ea typeface="ヒラギノ角ゴ Pro W3" pitchFamily="125" charset="-128"/>
              </a:defRPr>
            </a:lvl8pPr>
            <a:lvl9pPr marL="1371600" algn="ctr" defTabSz="342900" rtl="0" fontAlgn="base">
              <a:spcBef>
                <a:spcPct val="0"/>
              </a:spcBef>
              <a:spcAft>
                <a:spcPct val="0"/>
              </a:spcAft>
              <a:defRPr sz="3300">
                <a:solidFill>
                  <a:schemeClr val="tx1"/>
                </a:solidFill>
                <a:latin typeface="Calibri" pitchFamily="34" charset="0"/>
                <a:ea typeface="ヒラギノ角ゴ Pro W3" pitchFamily="125" charset="-128"/>
              </a:defRPr>
            </a:lvl9pPr>
          </a:lstStyle>
          <a:p>
            <a:pPr defTabSz="914400"/>
            <a:r>
              <a:rPr lang="en-US" sz="3200" b="1" dirty="0"/>
              <a:t>Community Health and Population Sciences (CHPS)</a:t>
            </a:r>
          </a:p>
        </p:txBody>
      </p:sp>
    </p:spTree>
    <p:extLst>
      <p:ext uri="{BB962C8B-B14F-4D97-AF65-F5344CB8AC3E}">
        <p14:creationId xmlns:p14="http://schemas.microsoft.com/office/powerpoint/2010/main" val="268393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947" y="302033"/>
            <a:ext cx="8370916" cy="587433"/>
          </a:xfrm>
        </p:spPr>
        <p:txBody>
          <a:bodyPr/>
          <a:lstStyle/>
          <a:p>
            <a:pPr algn="ctr"/>
            <a:r>
              <a:rPr lang="en-US" sz="3000" b="1" dirty="0">
                <a:solidFill>
                  <a:srgbClr val="662E6B"/>
                </a:solidFill>
                <a:latin typeface="Helvetica Neue Medium"/>
                <a:cs typeface="Helvetica Neue Medium"/>
              </a:rPr>
              <a:t>CHPS FOAs</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77773469"/>
              </p:ext>
            </p:extLst>
          </p:nvPr>
        </p:nvGraphicFramePr>
        <p:xfrm>
          <a:off x="514031" y="1167985"/>
          <a:ext cx="8370916" cy="3737765"/>
        </p:xfrm>
        <a:graphic>
          <a:graphicData uri="http://schemas.openxmlformats.org/drawingml/2006/table">
            <a:tbl>
              <a:tblPr firstRow="1" firstCol="1" bandRow="1">
                <a:tableStyleId>{C083E6E3-FA7D-4D7B-A595-EF9225AFEA82}</a:tableStyleId>
              </a:tblPr>
              <a:tblGrid>
                <a:gridCol w="1995253">
                  <a:extLst>
                    <a:ext uri="{9D8B030D-6E8A-4147-A177-3AD203B41FA5}">
                      <a16:colId xmlns:a16="http://schemas.microsoft.com/office/drawing/2014/main" val="20000"/>
                    </a:ext>
                  </a:extLst>
                </a:gridCol>
                <a:gridCol w="1185235">
                  <a:extLst>
                    <a:ext uri="{9D8B030D-6E8A-4147-A177-3AD203B41FA5}">
                      <a16:colId xmlns:a16="http://schemas.microsoft.com/office/drawing/2014/main" val="20001"/>
                    </a:ext>
                  </a:extLst>
                </a:gridCol>
                <a:gridCol w="3663962">
                  <a:extLst>
                    <a:ext uri="{9D8B030D-6E8A-4147-A177-3AD203B41FA5}">
                      <a16:colId xmlns:a16="http://schemas.microsoft.com/office/drawing/2014/main" val="20002"/>
                    </a:ext>
                  </a:extLst>
                </a:gridCol>
                <a:gridCol w="1526466">
                  <a:extLst>
                    <a:ext uri="{9D8B030D-6E8A-4147-A177-3AD203B41FA5}">
                      <a16:colId xmlns:a16="http://schemas.microsoft.com/office/drawing/2014/main" val="20003"/>
                    </a:ext>
                  </a:extLst>
                </a:gridCol>
              </a:tblGrid>
              <a:tr h="279071">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4707">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7"/>
                        </a:rPr>
                        <a:t>PAR-17-496</a:t>
                      </a:r>
                      <a:endParaRPr lang="en-US" sz="1600" b="1" u="none" strike="noStrike" kern="1200" dirty="0">
                        <a:solidFill>
                          <a:srgbClr val="0033CC"/>
                        </a:solidFill>
                        <a:effectLst/>
                        <a:latin typeface="Verdana"/>
                        <a:ea typeface="+mn-ea"/>
                        <a:cs typeface="Times New Roman"/>
                      </a:endParaRP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8"/>
                        </a:rPr>
                        <a:t>PAR-17-464</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 </a:t>
                      </a:r>
                    </a:p>
                    <a:p>
                      <a:pPr marL="0" marR="0" algn="ctr">
                        <a:lnSpc>
                          <a:spcPct val="115000"/>
                        </a:lnSpc>
                        <a:spcBef>
                          <a:spcPts val="0"/>
                        </a:spcBef>
                        <a:spcAft>
                          <a:spcPts val="0"/>
                        </a:spcAft>
                      </a:pPr>
                      <a:r>
                        <a:rPr lang="en-US" sz="1600" dirty="0">
                          <a:effectLst/>
                          <a:latin typeface="Verdana"/>
                          <a:ea typeface="Calibri"/>
                          <a:cs typeface="Times New Roman"/>
                        </a:rPr>
                        <a:t>R21</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mn-ea"/>
                          <a:cs typeface="Times New Roman"/>
                        </a:rPr>
                        <a:t>Intervention Research to Improve Native American Health</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05-15-2020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1258073"/>
                  </a:ext>
                </a:extLst>
              </a:tr>
              <a:tr h="864707">
                <a:tc>
                  <a:txBody>
                    <a:bodyPr/>
                    <a:lstStyle/>
                    <a:p>
                      <a:pPr marL="0" marR="0">
                        <a:lnSpc>
                          <a:spcPct val="115000"/>
                        </a:lnSpc>
                        <a:spcBef>
                          <a:spcPts val="0"/>
                        </a:spcBef>
                        <a:spcAft>
                          <a:spcPts val="0"/>
                        </a:spcAft>
                      </a:pPr>
                      <a:r>
                        <a:rPr lang="en-US" sz="16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9"/>
                        </a:rPr>
                        <a:t>PA-18-729</a:t>
                      </a:r>
                      <a:endParaRPr lang="en-US" sz="16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0"/>
                        </a:spcBef>
                        <a:spcAft>
                          <a:spcPts val="0"/>
                        </a:spcAft>
                      </a:pPr>
                      <a:r>
                        <a:rPr lang="en-US" sz="1600" b="1"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10"/>
                        </a:rPr>
                        <a:t>PA-18-728</a:t>
                      </a:r>
                      <a:r>
                        <a:rPr lang="en-US" sz="1600" b="1" u="none" strike="noStrike" kern="1200" dirty="0">
                          <a:solidFill>
                            <a:srgbClr val="0033CC"/>
                          </a:solidFill>
                          <a:effectLst/>
                          <a:latin typeface="Verdana" panose="020B0604030504040204" pitchFamily="34" charset="0"/>
                          <a:ea typeface="Verdana" panose="020B0604030504040204" pitchFamily="34" charset="0"/>
                          <a:cs typeface="Verdana" panose="020B0604030504040204" pitchFamily="34" charset="0"/>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effectLst/>
                        <a:latin typeface="Verdana"/>
                        <a:ea typeface="Times New Roman"/>
                        <a:cs typeface="Times New Roman"/>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dirty="0">
                          <a:effectLst/>
                          <a:latin typeface="Verdana"/>
                          <a:ea typeface="Times New Roman"/>
                          <a:cs typeface="Times New Roman"/>
                        </a:rPr>
                        <a:t>R01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dirty="0">
                          <a:effectLst/>
                          <a:latin typeface="Verdana"/>
                          <a:ea typeface="Times New Roman"/>
                          <a:cs typeface="Times New Roman"/>
                        </a:rPr>
                        <a:t>R21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Verdana"/>
                          <a:ea typeface="Times New Roman"/>
                          <a:cs typeface="Times New Roman"/>
                        </a:rPr>
                        <a:t>Research on the Health of Transgender and Gender Nonconforming Populations (R01 Clinical Trial Optional)</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cs typeface="Times New Roman"/>
                        </a:rPr>
                        <a:t>01-08-2021</a:t>
                      </a:r>
                      <a:r>
                        <a:rPr lang="en-US" sz="1600" dirty="0">
                          <a:effectLst/>
                          <a:latin typeface="Verdana"/>
                          <a:ea typeface="Times New Roman"/>
                          <a:cs typeface="Times New Roman"/>
                        </a:rPr>
                        <a:t> </a:t>
                      </a:r>
                      <a:endParaRPr lang="en-US" sz="1600" dirty="0">
                        <a:effectLst/>
                        <a:latin typeface="Calibri"/>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96739"/>
                  </a:ext>
                </a:extLst>
              </a:tr>
              <a:tr h="86470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u="none" strike="noStrike" kern="1200" dirty="0">
                          <a:solidFill>
                            <a:srgbClr val="0033CC"/>
                          </a:solidFill>
                          <a:effectLst/>
                          <a:latin typeface="Verdana"/>
                          <a:ea typeface="+mn-ea"/>
                          <a:cs typeface="Times New Roman"/>
                          <a:hlinkClick r:id="rId11"/>
                        </a:rPr>
                        <a:t>PA-18-651</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Calibri"/>
                          <a:cs typeface="Times New Roman"/>
                        </a:rPr>
                        <a:t>R01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mn-ea"/>
                          <a:cs typeface="Times New Roman"/>
                        </a:rPr>
                        <a:t>Developmentally Tailored HIV Prevention and Care Research for Adolescents and Young Adults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cs typeface="Times New Roman"/>
                        </a:rPr>
                        <a:t>01-08-2021 </a:t>
                      </a:r>
                      <a:endParaRPr lang="en-US" sz="1600" kern="1200" dirty="0">
                        <a:solidFill>
                          <a:schemeClr val="tx1"/>
                        </a:solidFill>
                        <a:effectLst/>
                        <a:latin typeface="Verdana"/>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537611"/>
                  </a:ext>
                </a:extLst>
              </a:tr>
            </a:tbl>
          </a:graphicData>
        </a:graphic>
      </p:graphicFrame>
      <p:graphicFrame>
        <p:nvGraphicFramePr>
          <p:cNvPr id="4" name="Table 3">
            <a:extLst>
              <a:ext uri="{FF2B5EF4-FFF2-40B4-BE49-F238E27FC236}">
                <a16:creationId xmlns:a16="http://schemas.microsoft.com/office/drawing/2014/main" id="{C01382FB-9826-419D-8207-6D7120583DEC}"/>
              </a:ext>
            </a:extLst>
          </p:cNvPr>
          <p:cNvGraphicFramePr>
            <a:graphicFrameLocks noGrp="1"/>
          </p:cNvGraphicFramePr>
          <p:nvPr>
            <p:extLst>
              <p:ext uri="{D42A27DB-BD31-4B8C-83A1-F6EECF244321}">
                <p14:modId xmlns:p14="http://schemas.microsoft.com/office/powerpoint/2010/main" val="3320808979"/>
              </p:ext>
            </p:extLst>
          </p:nvPr>
        </p:nvGraphicFramePr>
        <p:xfrm>
          <a:off x="514031" y="4864257"/>
          <a:ext cx="8370916" cy="1188974"/>
        </p:xfrm>
        <a:graphic>
          <a:graphicData uri="http://schemas.openxmlformats.org/drawingml/2006/table">
            <a:tbl>
              <a:tblPr firstRow="1" firstCol="1" bandRow="1">
                <a:tableStyleId>{C083E6E3-FA7D-4D7B-A595-EF9225AFEA82}</a:tableStyleId>
              </a:tblPr>
              <a:tblGrid>
                <a:gridCol w="1995253">
                  <a:extLst>
                    <a:ext uri="{9D8B030D-6E8A-4147-A177-3AD203B41FA5}">
                      <a16:colId xmlns:a16="http://schemas.microsoft.com/office/drawing/2014/main" val="1330160839"/>
                    </a:ext>
                  </a:extLst>
                </a:gridCol>
                <a:gridCol w="1185235">
                  <a:extLst>
                    <a:ext uri="{9D8B030D-6E8A-4147-A177-3AD203B41FA5}">
                      <a16:colId xmlns:a16="http://schemas.microsoft.com/office/drawing/2014/main" val="938442487"/>
                    </a:ext>
                  </a:extLst>
                </a:gridCol>
                <a:gridCol w="3663962">
                  <a:extLst>
                    <a:ext uri="{9D8B030D-6E8A-4147-A177-3AD203B41FA5}">
                      <a16:colId xmlns:a16="http://schemas.microsoft.com/office/drawing/2014/main" val="56390020"/>
                    </a:ext>
                  </a:extLst>
                </a:gridCol>
                <a:gridCol w="1526466">
                  <a:extLst>
                    <a:ext uri="{9D8B030D-6E8A-4147-A177-3AD203B41FA5}">
                      <a16:colId xmlns:a16="http://schemas.microsoft.com/office/drawing/2014/main" val="3791169150"/>
                    </a:ext>
                  </a:extLst>
                </a:gridCol>
              </a:tblGrid>
              <a:tr h="895753">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2"/>
                        </a:rPr>
                        <a:t>PAR-17-491</a:t>
                      </a:r>
                      <a:r>
                        <a:rPr lang="en-US" sz="1600" b="1" u="none" strike="noStrike" kern="1200" dirty="0">
                          <a:solidFill>
                            <a:srgbClr val="0033CC"/>
                          </a:solidFill>
                          <a:effectLst/>
                          <a:latin typeface="Verdana"/>
                          <a:ea typeface="+mn-ea"/>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13"/>
                        </a:rPr>
                        <a:t>PAR-17-490</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0" kern="1200" dirty="0">
                          <a:solidFill>
                            <a:schemeClr val="tx1"/>
                          </a:solidFill>
                          <a:effectLst/>
                          <a:latin typeface="Verdana"/>
                          <a:ea typeface="Times New Roman"/>
                          <a:cs typeface="Times New Roman"/>
                        </a:rPr>
                        <a:t>R01</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0" kern="1200" dirty="0">
                          <a:solidFill>
                            <a:schemeClr val="tx1"/>
                          </a:solidFill>
                          <a:effectLst/>
                          <a:latin typeface="Verdana"/>
                          <a:ea typeface="Times New Roman"/>
                          <a:cs typeface="Times New Roman"/>
                        </a:rPr>
                        <a:t>R21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0" kern="1200" dirty="0">
                          <a:solidFill>
                            <a:schemeClr val="tx1"/>
                          </a:solidFill>
                          <a:effectLst/>
                          <a:latin typeface="Verdana"/>
                          <a:ea typeface="+mn-ea"/>
                          <a:cs typeface="Times New Roman"/>
                        </a:rPr>
                        <a:t>Implementing the Most Successful Interventions to Improve HIV/AIDS Outcomes in U.S. Communities</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600" b="0" kern="1200" dirty="0">
                          <a:solidFill>
                            <a:schemeClr val="tx1"/>
                          </a:solidFill>
                          <a:effectLst/>
                          <a:latin typeface="Verdana"/>
                          <a:ea typeface="+mn-ea"/>
                          <a:cs typeface="Times New Roman"/>
                        </a:rPr>
                        <a:t>01-08-2021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555371"/>
                  </a:ext>
                </a:extLst>
              </a:tr>
            </a:tbl>
          </a:graphicData>
        </a:graphic>
      </p:graphicFrame>
    </p:spTree>
    <p:extLst>
      <p:ext uri="{BB962C8B-B14F-4D97-AF65-F5344CB8AC3E}">
        <p14:creationId xmlns:p14="http://schemas.microsoft.com/office/powerpoint/2010/main" val="73964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5225"/>
            <a:ext cx="8387542" cy="719175"/>
          </a:xfrm>
        </p:spPr>
        <p:txBody>
          <a:bodyPr/>
          <a:lstStyle/>
          <a:p>
            <a:pPr algn="ctr"/>
            <a:r>
              <a:rPr lang="en-US" sz="3000" b="1" dirty="0">
                <a:solidFill>
                  <a:srgbClr val="662E6B"/>
                </a:solidFill>
                <a:latin typeface="Helvetica Neue Medium"/>
                <a:cs typeface="Helvetica Neue Medium"/>
              </a:rPr>
              <a:t>CHPS FOAs</a:t>
            </a:r>
          </a:p>
        </p:txBody>
      </p:sp>
      <p:sp>
        <p:nvSpPr>
          <p:cNvPr id="13" name="Rectangle 3"/>
          <p:cNvSpPr>
            <a:spLocks noChangeArrowheads="1"/>
          </p:cNvSpPr>
          <p:nvPr/>
        </p:nvSpPr>
        <p:spPr bwMode="auto">
          <a:xfrm>
            <a:off x="4106863"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51570705"/>
              </p:ext>
            </p:extLst>
          </p:nvPr>
        </p:nvGraphicFramePr>
        <p:xfrm>
          <a:off x="288738" y="1633575"/>
          <a:ext cx="8566524" cy="4427104"/>
        </p:xfrm>
        <a:graphic>
          <a:graphicData uri="http://schemas.openxmlformats.org/drawingml/2006/table">
            <a:tbl>
              <a:tblPr firstRow="1" firstCol="1" bandRow="1">
                <a:tableStyleId>{C083E6E3-FA7D-4D7B-A595-EF9225AFEA82}</a:tableStyleId>
              </a:tblPr>
              <a:tblGrid>
                <a:gridCol w="2042951">
                  <a:extLst>
                    <a:ext uri="{9D8B030D-6E8A-4147-A177-3AD203B41FA5}">
                      <a16:colId xmlns:a16="http://schemas.microsoft.com/office/drawing/2014/main" val="20000"/>
                    </a:ext>
                  </a:extLst>
                </a:gridCol>
                <a:gridCol w="1167619">
                  <a:extLst>
                    <a:ext uri="{9D8B030D-6E8A-4147-A177-3AD203B41FA5}">
                      <a16:colId xmlns:a16="http://schemas.microsoft.com/office/drawing/2014/main" val="20001"/>
                    </a:ext>
                  </a:extLst>
                </a:gridCol>
                <a:gridCol w="3916113">
                  <a:extLst>
                    <a:ext uri="{9D8B030D-6E8A-4147-A177-3AD203B41FA5}">
                      <a16:colId xmlns:a16="http://schemas.microsoft.com/office/drawing/2014/main" val="20002"/>
                    </a:ext>
                  </a:extLst>
                </a:gridCol>
                <a:gridCol w="1439841">
                  <a:extLst>
                    <a:ext uri="{9D8B030D-6E8A-4147-A177-3AD203B41FA5}">
                      <a16:colId xmlns:a16="http://schemas.microsoft.com/office/drawing/2014/main" val="20003"/>
                    </a:ext>
                  </a:extLst>
                </a:gridCol>
              </a:tblGrid>
              <a:tr h="796290">
                <a:tc>
                  <a:txBody>
                    <a:bodyPr/>
                    <a:lstStyle/>
                    <a:p>
                      <a:pPr marL="0" marR="0" algn="ctr">
                        <a:lnSpc>
                          <a:spcPct val="115000"/>
                        </a:lnSpc>
                        <a:spcBef>
                          <a:spcPts val="0"/>
                        </a:spcBef>
                        <a:spcAft>
                          <a:spcPts val="0"/>
                        </a:spcAft>
                      </a:pPr>
                      <a:r>
                        <a:rPr lang="en-US" sz="2000" u="none" strike="noStrike" dirty="0">
                          <a:effectLst/>
                          <a:hlinkClick r:id="rId3"/>
                        </a:rPr>
                        <a:t>Number</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4"/>
                        </a:rPr>
                        <a:t>Activity</a:t>
                      </a:r>
                      <a:br>
                        <a:rPr lang="en-US" sz="2000" u="none" strike="noStrike" dirty="0">
                          <a:effectLst/>
                          <a:hlinkClick r:id="rId4"/>
                        </a:rPr>
                      </a:br>
                      <a:r>
                        <a:rPr lang="en-US" sz="2000" u="none" strike="noStrike" dirty="0">
                          <a:effectLst/>
                          <a:hlinkClick r:id="rId4"/>
                        </a:rPr>
                        <a:t>Code(s)</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5"/>
                        </a:rPr>
                        <a:t>Title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u="none" strike="noStrike" dirty="0">
                          <a:effectLst/>
                          <a:hlinkClick r:id="rId6"/>
                        </a:rPr>
                        <a:t>Expiration</a:t>
                      </a:r>
                      <a:br>
                        <a:rPr lang="en-US" sz="2000" u="none" strike="noStrike" dirty="0">
                          <a:effectLst/>
                          <a:hlinkClick r:id="rId6"/>
                        </a:rPr>
                      </a:br>
                      <a:r>
                        <a:rPr lang="en-US" sz="2000" u="none" strike="noStrike" dirty="0">
                          <a:effectLst/>
                          <a:hlinkClick r:id="rId6"/>
                        </a:rPr>
                        <a:t>Date</a:t>
                      </a:r>
                      <a:r>
                        <a:rPr lang="en-US" sz="2000" dirty="0">
                          <a:effectLst/>
                        </a:rPr>
                        <a:t> </a:t>
                      </a:r>
                      <a:endParaRPr lang="en-US" sz="2000" dirty="0">
                        <a:solidFill>
                          <a:schemeClr val="bg1"/>
                        </a:solidFill>
                        <a:effectLst/>
                        <a:latin typeface="+mn-lt"/>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6498">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cs typeface="Times New Roman"/>
                          <a:hlinkClick r:id="rId7"/>
                        </a:rPr>
                        <a:t>PAR-17-484</a:t>
                      </a:r>
                      <a:endParaRPr lang="en-US" sz="1600" b="1" u="none" strike="noStrike" kern="1200" dirty="0">
                        <a:solidFill>
                          <a:srgbClr val="0033CC"/>
                        </a:solidFill>
                        <a:effectLst/>
                        <a:latin typeface="Verdana"/>
                        <a:cs typeface="Times New Roman"/>
                      </a:endParaRPr>
                    </a:p>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8"/>
                        </a:rPr>
                        <a:t>PAR-17-483</a:t>
                      </a:r>
                      <a:r>
                        <a:rPr lang="en-US" sz="1600" b="1" u="none" strike="noStrike" kern="1200" dirty="0">
                          <a:solidFill>
                            <a:srgbClr val="0033CC"/>
                          </a:solidFill>
                          <a:effectLst/>
                          <a:latin typeface="Verdana"/>
                          <a:ea typeface="+mn-ea"/>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R01</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R21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cs typeface="Times New Roman"/>
                        </a:rPr>
                        <a:t>Collaborative Minority Health and Health Disparities Research with Tribal Epidemiology Centers </a:t>
                      </a:r>
                      <a:endParaRPr lang="en-US" sz="1600" kern="1200" dirty="0">
                        <a:solidFill>
                          <a:schemeClr val="tx1"/>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12-05-2019</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7200">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mn-ea"/>
                          <a:cs typeface="Times New Roman"/>
                          <a:hlinkClick r:id="rId9"/>
                        </a:rPr>
                        <a:t>PAR-17-470</a:t>
                      </a:r>
                      <a:endParaRPr lang="en-US" sz="1600" b="1" u="none" strike="noStrike" kern="1200" dirty="0">
                        <a:solidFill>
                          <a:srgbClr val="0033CC"/>
                        </a:solidFill>
                        <a:effectLst/>
                        <a:latin typeface="Verdana"/>
                        <a:ea typeface="+mn-ea"/>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Verdana"/>
                          <a:ea typeface="Times New Roman"/>
                          <a:cs typeface="Times New Roman"/>
                        </a:rPr>
                        <a:t>R01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ea typeface="+mn-ea"/>
                          <a:cs typeface="Times New Roman"/>
                        </a:rPr>
                        <a:t>Clinical and Epidemiological Research on Chronic Disease in the Caribbean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Times New Roman"/>
                          <a:cs typeface="Times New Roman"/>
                        </a:rPr>
                        <a:t> 11-16-2019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316757"/>
                  </a:ext>
                </a:extLst>
              </a:tr>
              <a:tr h="8772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b="1" u="none" strike="noStrike" kern="1200" dirty="0">
                          <a:solidFill>
                            <a:srgbClr val="0033CC"/>
                          </a:solidFill>
                          <a:effectLst/>
                          <a:latin typeface="Verdana"/>
                          <a:cs typeface="Times New Roman"/>
                          <a:hlinkClick r:id="rId10"/>
                        </a:rPr>
                        <a:t>PAR-18-324</a:t>
                      </a:r>
                      <a:r>
                        <a:rPr lang="en-US" sz="1600" b="1" u="none" strike="noStrike" kern="1200" dirty="0">
                          <a:solidFill>
                            <a:srgbClr val="0033CC"/>
                          </a:solidFill>
                          <a:effectLst/>
                          <a:latin typeface="Verdana"/>
                          <a:cs typeface="Times New Roman"/>
                        </a:rPr>
                        <a:t> </a:t>
                      </a:r>
                      <a:endParaRPr lang="en-US" sz="1600" b="1" u="none" strike="noStrike" kern="1200" dirty="0">
                        <a:solidFill>
                          <a:srgbClr val="0033CC"/>
                        </a:solidFill>
                        <a:effectLst/>
                        <a:latin typeface="Verdana"/>
                        <a:ea typeface="Times New Roman"/>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Calibri"/>
                          <a:cs typeface="Times New Roman"/>
                        </a:rPr>
                        <a:t>R01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kern="1200" dirty="0">
                          <a:solidFill>
                            <a:schemeClr val="tx1"/>
                          </a:solidFill>
                          <a:effectLst/>
                          <a:latin typeface="Verdana"/>
                          <a:cs typeface="Times New Roman"/>
                        </a:rPr>
                        <a:t>Testing Interventions for Health-Enhancing Physical Activity</a:t>
                      </a:r>
                      <a:endParaRPr lang="en-US" sz="1600" kern="1200" dirty="0">
                        <a:solidFill>
                          <a:schemeClr val="tx1"/>
                        </a:solidFill>
                        <a:effectLst/>
                        <a:latin typeface="Verdana"/>
                        <a:ea typeface="Calibri"/>
                        <a:cs typeface="Times New Roman"/>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kern="1200" dirty="0">
                          <a:solidFill>
                            <a:schemeClr val="tx1"/>
                          </a:solidFill>
                          <a:effectLst/>
                          <a:latin typeface="Verdana"/>
                          <a:ea typeface="+mn-ea"/>
                          <a:cs typeface="Times New Roman"/>
                        </a:rPr>
                        <a:t>01-08-2021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148411"/>
                  </a:ext>
                </a:extLst>
              </a:tr>
              <a:tr h="877200">
                <a:tc>
                  <a:txBody>
                    <a:bodyPr/>
                    <a:lstStyle/>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11"/>
                        </a:rPr>
                        <a:t>PA-17-444</a:t>
                      </a:r>
                      <a:r>
                        <a:rPr lang="en-US" sz="1600" b="1" u="none" strike="noStrike" kern="1200" dirty="0">
                          <a:solidFill>
                            <a:srgbClr val="0033CC"/>
                          </a:solidFill>
                          <a:effectLst/>
                          <a:latin typeface="Verdana"/>
                          <a:ea typeface="Times New Roman"/>
                          <a:cs typeface="Times New Roman"/>
                        </a:rPr>
                        <a:t> </a:t>
                      </a:r>
                    </a:p>
                    <a:p>
                      <a:pPr marL="0" marR="0">
                        <a:lnSpc>
                          <a:spcPct val="115000"/>
                        </a:lnSpc>
                        <a:spcBef>
                          <a:spcPts val="0"/>
                        </a:spcBef>
                        <a:spcAft>
                          <a:spcPts val="0"/>
                        </a:spcAft>
                      </a:pPr>
                      <a:r>
                        <a:rPr lang="en-US" sz="1600" b="1" u="none" strike="noStrike" kern="1200" dirty="0">
                          <a:solidFill>
                            <a:srgbClr val="0033CC"/>
                          </a:solidFill>
                          <a:effectLst/>
                          <a:latin typeface="Verdana"/>
                          <a:ea typeface="Times New Roman"/>
                          <a:cs typeface="Times New Roman"/>
                          <a:hlinkClick r:id="rId12"/>
                        </a:rPr>
                        <a:t>PA-17-446</a:t>
                      </a:r>
                      <a:r>
                        <a:rPr lang="en-US" sz="1600" b="1" u="none" strike="noStrike" kern="1200" dirty="0">
                          <a:solidFill>
                            <a:srgbClr val="0033CC"/>
                          </a:solidFill>
                          <a:effectLst/>
                          <a:latin typeface="Verdana"/>
                          <a:ea typeface="Times New Roman"/>
                          <a:cs typeface="Times New Roman"/>
                        </a:rPr>
                        <a:t>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R01</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R21</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Ethical, Legal, and Social Implications (ELSI) of Genomics Research Project Grant Program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600" kern="1200" dirty="0">
                          <a:solidFill>
                            <a:schemeClr val="tx1"/>
                          </a:solidFill>
                          <a:effectLst/>
                          <a:latin typeface="Verdana"/>
                          <a:ea typeface="Times New Roman"/>
                          <a:cs typeface="Times New Roman"/>
                        </a:rPr>
                        <a:t> 09-08-2020 </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155466"/>
                  </a:ext>
                </a:extLst>
              </a:tr>
            </a:tbl>
          </a:graphicData>
        </a:graphic>
      </p:graphicFrame>
    </p:spTree>
    <p:extLst>
      <p:ext uri="{BB962C8B-B14F-4D97-AF65-F5344CB8AC3E}">
        <p14:creationId xmlns:p14="http://schemas.microsoft.com/office/powerpoint/2010/main" val="268970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91432"/>
            <a:ext cx="8638903" cy="876872"/>
          </a:xfrm>
        </p:spPr>
        <p:txBody>
          <a:bodyPr/>
          <a:lstStyle/>
          <a:p>
            <a:pPr algn="ctr"/>
            <a:r>
              <a:rPr lang="en-US" sz="3200" b="1" dirty="0"/>
              <a:t>NIMHD Health Disparities Research Institute </a:t>
            </a:r>
          </a:p>
        </p:txBody>
      </p:sp>
      <p:sp>
        <p:nvSpPr>
          <p:cNvPr id="3" name="Content Placeholder 2"/>
          <p:cNvSpPr>
            <a:spLocks noGrp="1"/>
          </p:cNvSpPr>
          <p:nvPr>
            <p:ph sz="half" idx="1"/>
          </p:nvPr>
        </p:nvSpPr>
        <p:spPr>
          <a:xfrm>
            <a:off x="457199" y="1574800"/>
            <a:ext cx="8235315" cy="2959100"/>
          </a:xfrm>
        </p:spPr>
        <p:txBody>
          <a:bodyPr>
            <a:noAutofit/>
          </a:bodyPr>
          <a:lstStyle/>
          <a:p>
            <a:r>
              <a:rPr lang="en-US" sz="2000" dirty="0"/>
              <a:t>The National Institute on Minority Health and Health Disparities (NIMHD) hosts the Health Disparities Research Institute (HDRI) every year for one week </a:t>
            </a:r>
            <a:r>
              <a:rPr lang="en-US" sz="2000" b="1" dirty="0"/>
              <a:t>(~August 2020). </a:t>
            </a:r>
          </a:p>
          <a:p>
            <a:r>
              <a:rPr lang="en-US" sz="2000" dirty="0"/>
              <a:t>The HDRI aims to support the research career development of promising minority health/health disparities research scientists early in their careers and stimulate research in the disciplines supported by health disparities science.</a:t>
            </a:r>
          </a:p>
          <a:p>
            <a:r>
              <a:rPr lang="en-US" sz="2000" dirty="0"/>
              <a:t>The program will feature lectures, mock grant review, seminars, small group discussions on research relevant to minority health and health disparities. It will also include sessions with NIH scientific staff engaged in related health disparities research across the various institutes and centers. </a:t>
            </a:r>
          </a:p>
          <a:p>
            <a:r>
              <a:rPr lang="en-US" sz="2000" dirty="0"/>
              <a:t>Check our website </a:t>
            </a:r>
            <a:r>
              <a:rPr lang="en-US" sz="2000" u="sng" dirty="0">
                <a:hlinkClick r:id="rId3"/>
              </a:rPr>
              <a:t>NIMHD Health Disparities Research Institute website</a:t>
            </a:r>
            <a:r>
              <a:rPr lang="en-US" sz="2000" u="sng" dirty="0"/>
              <a:t>.</a:t>
            </a: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16668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4"/>
            <a:ext cx="8229600" cy="890910"/>
          </a:xfrm>
        </p:spPr>
        <p:txBody>
          <a:bodyPr/>
          <a:lstStyle/>
          <a:p>
            <a:pPr algn="ctr"/>
            <a:r>
              <a:rPr lang="en-US" sz="3200" b="1" dirty="0"/>
              <a:t>Know Before You Go:  Grant Policies and Guidance</a:t>
            </a:r>
          </a:p>
        </p:txBody>
      </p:sp>
      <p:sp>
        <p:nvSpPr>
          <p:cNvPr id="3" name="Content Placeholder 2"/>
          <p:cNvSpPr>
            <a:spLocks noGrp="1"/>
          </p:cNvSpPr>
          <p:nvPr>
            <p:ph sz="half" idx="1"/>
          </p:nvPr>
        </p:nvSpPr>
        <p:spPr>
          <a:xfrm>
            <a:off x="528955" y="1505276"/>
            <a:ext cx="8235315" cy="3978949"/>
          </a:xfrm>
        </p:spPr>
        <p:txBody>
          <a:bodyPr>
            <a:noAutofit/>
          </a:bodyPr>
          <a:lstStyle/>
          <a:p>
            <a:pPr marL="342900" indent="-342900">
              <a:buFont typeface="Wingdings" panose="05000000000000000000" pitchFamily="2" charset="2"/>
              <a:buChar char="§"/>
            </a:pPr>
            <a:r>
              <a:rPr lang="en-US" sz="2000" dirty="0"/>
              <a:t>NIH Peer Review Briefing for Basic Research Applicants and Reviewers   </a:t>
            </a:r>
          </a:p>
          <a:p>
            <a:pPr marL="342900" indent="-342900">
              <a:buFont typeface="Wingdings" panose="05000000000000000000" pitchFamily="2" charset="2"/>
              <a:buChar char="§"/>
            </a:pPr>
            <a:r>
              <a:rPr lang="en-US" sz="2000" dirty="0"/>
              <a:t>8 Ways to Successfully Navigate NIH Peer Review and Get an R01 Grant   </a:t>
            </a:r>
          </a:p>
          <a:p>
            <a:pPr marL="342900" indent="-342900">
              <a:buFont typeface="Wingdings" panose="05000000000000000000" pitchFamily="2" charset="2"/>
              <a:buChar char="§"/>
            </a:pPr>
            <a:r>
              <a:rPr lang="en-US" sz="2000" dirty="0"/>
              <a:t>8 Ways to Successfully Navigate NIH Peer Review and Get a Fellowship Grant   </a:t>
            </a:r>
          </a:p>
          <a:p>
            <a:pPr marL="342900" indent="-342900">
              <a:buFont typeface="Wingdings" panose="05000000000000000000" pitchFamily="2" charset="2"/>
              <a:buChar char="§"/>
            </a:pPr>
            <a:r>
              <a:rPr lang="en-US" sz="2000" dirty="0"/>
              <a:t>NIH Grant Basics</a:t>
            </a:r>
          </a:p>
          <a:p>
            <a:pPr marL="342900" indent="-342900">
              <a:buFont typeface="Wingdings" panose="05000000000000000000" pitchFamily="2" charset="2"/>
              <a:buChar char="§"/>
            </a:pPr>
            <a:r>
              <a:rPr lang="en-US" sz="2000" dirty="0"/>
              <a:t>New and Early Stage Investigator Policies</a:t>
            </a:r>
          </a:p>
          <a:p>
            <a:pPr marL="342900" indent="-342900">
              <a:buFont typeface="Wingdings" panose="05000000000000000000" pitchFamily="2" charset="2"/>
              <a:buChar char="§"/>
            </a:pPr>
            <a:r>
              <a:rPr lang="en-US" sz="2000" dirty="0"/>
              <a:t>NIH Office of Extramural Research</a:t>
            </a:r>
          </a:p>
          <a:p>
            <a:pPr marL="342900" indent="-342900">
              <a:buFont typeface="Wingdings" panose="05000000000000000000" pitchFamily="2" charset="2"/>
              <a:buChar char="§"/>
            </a:pPr>
            <a:r>
              <a:rPr lang="en-US" sz="2000" dirty="0"/>
              <a:t>Grants Process Overview</a:t>
            </a:r>
          </a:p>
          <a:p>
            <a:pPr marL="342900" indent="-342900">
              <a:buFont typeface="Wingdings" panose="05000000000000000000" pitchFamily="2" charset="2"/>
              <a:buChar char="§"/>
            </a:pPr>
            <a:r>
              <a:rPr lang="en-US" sz="2000" dirty="0"/>
              <a:t>Sample applications  </a:t>
            </a:r>
            <a:r>
              <a:rPr lang="en-US" sz="2000" dirty="0">
                <a:hlinkClick r:id="rId2"/>
              </a:rPr>
              <a:t>https://www.niaid.nih.gov/grants-contracts/sample-applications</a:t>
            </a:r>
            <a:r>
              <a:rPr lang="en-US" sz="2000" dirty="0"/>
              <a:t> </a:t>
            </a:r>
          </a:p>
          <a:p>
            <a:pPr marL="342900" indent="-342900">
              <a:buFont typeface="Wingdings" panose="05000000000000000000" pitchFamily="2" charset="2"/>
              <a:buChar char="§"/>
            </a:pPr>
            <a:r>
              <a:rPr lang="en-US" sz="2000" dirty="0"/>
              <a:t>Video: Insights from Peer Review</a:t>
            </a:r>
            <a:endParaRPr lang="en-US" sz="2000" dirty="0">
              <a:hlinkClick r:id="" action="ppaction://noaction"/>
            </a:endParaRPr>
          </a:p>
          <a:p>
            <a:r>
              <a:rPr lang="en-US" sz="2000" dirty="0"/>
              <a:t>For more information</a:t>
            </a:r>
            <a:r>
              <a:rPr lang="en-US" sz="2000" dirty="0">
                <a:hlinkClick r:id="rId3"/>
              </a:rPr>
              <a:t>: www.nimhd.nih.gov/resources/applicants.html</a:t>
            </a:r>
            <a:endParaRPr lang="en-US" sz="2000" dirty="0"/>
          </a:p>
          <a:p>
            <a:endParaRPr lang="en-US" sz="2000" dirty="0">
              <a:hlinkClick r:id="" action="ppaction://noaction"/>
            </a:endParaRPr>
          </a:p>
          <a:p>
            <a:r>
              <a:rPr lang="en-US" sz="2000" dirty="0"/>
              <a:t>		</a:t>
            </a:r>
          </a:p>
          <a:p>
            <a:endParaRPr lang="en-US" sz="2000" dirty="0"/>
          </a:p>
        </p:txBody>
      </p:sp>
      <p:pic>
        <p:nvPicPr>
          <p:cNvPr id="1026" name="Picture 2" descr="https://www.nimhd.nih.gov/assets/img/exit-icon.png">
            <a:hlinkClick r:id="rId4" tooltip="External lin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88" y="-471488"/>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nimhd.nih.gov/assets/img/exit-icon.png">
            <a:hlinkClick r:id="rId4" tooltip="External lin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319088"/>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nimhd.nih.gov/assets/img/exit-icon.png">
            <a:hlinkClick r:id="rId4" tooltip="External lin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163" y="-166688"/>
            <a:ext cx="952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7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0"/>
            <a:ext cx="8229600" cy="1074258"/>
          </a:xfrm>
        </p:spPr>
        <p:txBody>
          <a:bodyPr>
            <a:normAutofit/>
          </a:bodyPr>
          <a:lstStyle/>
          <a:p>
            <a:pPr algn="ctr"/>
            <a:r>
              <a:rPr lang="en-US" altLang="en-US" sz="3600" b="1" dirty="0">
                <a:latin typeface="Helvetica Neue"/>
                <a:cs typeface="Arial" charset="0"/>
              </a:rPr>
              <a:t>Advice for New Investigators</a:t>
            </a:r>
            <a:endParaRPr lang="en-US" sz="3600" b="1" dirty="0">
              <a:latin typeface="Helvetica Neue"/>
            </a:endParaRPr>
          </a:p>
        </p:txBody>
      </p:sp>
      <p:sp>
        <p:nvSpPr>
          <p:cNvPr id="2" name="Content Placeholder 1"/>
          <p:cNvSpPr>
            <a:spLocks noGrp="1"/>
          </p:cNvSpPr>
          <p:nvPr>
            <p:ph sz="half" idx="1"/>
          </p:nvPr>
        </p:nvSpPr>
        <p:spPr>
          <a:xfrm>
            <a:off x="457199" y="1759789"/>
            <a:ext cx="8235315" cy="4280223"/>
          </a:xfrm>
        </p:spPr>
        <p:txBody>
          <a:bodyPr>
            <a:normAutofit/>
          </a:bodyPr>
          <a:lstStyle/>
          <a:p>
            <a:pPr marL="457200" indent="-457200">
              <a:spcAft>
                <a:spcPts val="600"/>
              </a:spcAft>
              <a:buFont typeface="Arial" panose="020B0604020202020204" pitchFamily="34" charset="0"/>
              <a:buChar char="•"/>
            </a:pPr>
            <a:r>
              <a:rPr lang="en-US" altLang="en-US" sz="2800" dirty="0">
                <a:cs typeface="Arial" charset="0"/>
              </a:rPr>
              <a:t>Talk to program officials at NIMHD and other NIH Institutes and Centers</a:t>
            </a:r>
          </a:p>
          <a:p>
            <a:pPr marL="457200" indent="-457200">
              <a:spcAft>
                <a:spcPts val="600"/>
              </a:spcAft>
              <a:buFont typeface="Arial" panose="020B0604020202020204" pitchFamily="34" charset="0"/>
              <a:buChar char="•"/>
            </a:pPr>
            <a:r>
              <a:rPr lang="en-US" altLang="en-US" sz="2800" dirty="0">
                <a:cs typeface="Arial" charset="0"/>
              </a:rPr>
              <a:t>Take advantage of NIH’s New Investigator Policies</a:t>
            </a:r>
          </a:p>
          <a:p>
            <a:pPr marL="457200" indent="-457200">
              <a:spcAft>
                <a:spcPts val="600"/>
              </a:spcAft>
              <a:buFont typeface="Arial" panose="020B0604020202020204" pitchFamily="34" charset="0"/>
              <a:buChar char="•"/>
            </a:pPr>
            <a:r>
              <a:rPr lang="en-US" altLang="en-US" sz="2800" dirty="0">
                <a:cs typeface="Arial" charset="0"/>
              </a:rPr>
              <a:t>Pursue funding both as PI and collaborator</a:t>
            </a:r>
          </a:p>
          <a:p>
            <a:pPr marL="914400" lvl="1" indent="-457200">
              <a:spcAft>
                <a:spcPts val="600"/>
              </a:spcAft>
            </a:pPr>
            <a:r>
              <a:rPr lang="en-US" altLang="en-US" sz="2400" dirty="0">
                <a:cs typeface="Arial" charset="0"/>
              </a:rPr>
              <a:t>Co-investigator on research grants</a:t>
            </a:r>
          </a:p>
          <a:p>
            <a:pPr marL="914400" lvl="1" indent="-457200">
              <a:spcAft>
                <a:spcPts val="600"/>
              </a:spcAft>
            </a:pPr>
            <a:r>
              <a:rPr lang="en-US" altLang="en-US" sz="2400" dirty="0">
                <a:cs typeface="Arial" charset="0"/>
              </a:rPr>
              <a:t>PI of center grant subprojects/pilot projects</a:t>
            </a:r>
          </a:p>
          <a:p>
            <a:pPr marL="914400" lvl="1" indent="-457200">
              <a:spcAft>
                <a:spcPts val="600"/>
              </a:spcAft>
            </a:pPr>
            <a:r>
              <a:rPr lang="en-US" altLang="en-US" sz="2400" dirty="0">
                <a:cs typeface="Arial" charset="0"/>
              </a:rPr>
              <a:t>Administrative and diversity supplements</a:t>
            </a:r>
          </a:p>
          <a:p>
            <a:endParaRPr lang="en-US" dirty="0"/>
          </a:p>
        </p:txBody>
      </p:sp>
    </p:spTree>
    <p:extLst>
      <p:ext uri="{BB962C8B-B14F-4D97-AF65-F5344CB8AC3E}">
        <p14:creationId xmlns:p14="http://schemas.microsoft.com/office/powerpoint/2010/main" val="260403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606"/>
            <a:ext cx="8229600" cy="577623"/>
          </a:xfrm>
        </p:spPr>
        <p:txBody>
          <a:bodyPr>
            <a:normAutofit fontScale="90000"/>
          </a:bodyPr>
          <a:lstStyle/>
          <a:p>
            <a:pPr algn="ctr"/>
            <a:r>
              <a:rPr lang="en-US" sz="4000" b="1" dirty="0">
                <a:latin typeface="Arial" panose="020B0604020202020204" pitchFamily="34" charset="0"/>
                <a:cs typeface="Arial" panose="020B0604020202020204" pitchFamily="34" charset="0"/>
              </a:rPr>
              <a:t>Crafting a Fundable Research Idea</a:t>
            </a:r>
          </a:p>
        </p:txBody>
      </p:sp>
      <p:sp>
        <p:nvSpPr>
          <p:cNvPr id="3" name="Content Placeholder 2"/>
          <p:cNvSpPr>
            <a:spLocks noGrp="1"/>
          </p:cNvSpPr>
          <p:nvPr>
            <p:ph sz="half" idx="1"/>
          </p:nvPr>
        </p:nvSpPr>
        <p:spPr>
          <a:xfrm>
            <a:off x="451485" y="1134725"/>
            <a:ext cx="8496572" cy="3978949"/>
          </a:xfrm>
        </p:spPr>
        <p:txBody>
          <a:bodyPr>
            <a:noAutofit/>
          </a:bodyPr>
          <a:lstStyle/>
          <a:p>
            <a:pPr>
              <a:buFont typeface="Wingdings" panose="05000000000000000000" pitchFamily="2" charset="2"/>
              <a:buChar char="Ø"/>
            </a:pPr>
            <a:r>
              <a:rPr lang="en-US" sz="1800" b="1" cap="all" dirty="0">
                <a:latin typeface="Arial" panose="020B0604020202020204" pitchFamily="34" charset="0"/>
                <a:cs typeface="Arial" panose="020B0604020202020204" pitchFamily="34" charset="0"/>
              </a:rPr>
              <a:t>Focus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State in succinct, direct sentences</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What is the gap in the </a:t>
            </a:r>
            <a:r>
              <a:rPr lang="en-US" sz="1800" u="sng" dirty="0">
                <a:latin typeface="Arial" panose="020B0604020202020204" pitchFamily="34" charset="0"/>
                <a:cs typeface="Arial" panose="020B0604020202020204" pitchFamily="34" charset="0"/>
              </a:rPr>
              <a:t>scientific</a:t>
            </a:r>
            <a:r>
              <a:rPr lang="en-US" sz="1800" dirty="0">
                <a:latin typeface="Arial" panose="020B0604020202020204" pitchFamily="34" charset="0"/>
                <a:cs typeface="Arial" panose="020B0604020202020204" pitchFamily="34" charset="0"/>
              </a:rPr>
              <a:t> literature the project aims to fill?</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How does the project address Health Disparities or Minority Health?</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What is the public health significance of the project? </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What is novel and innovative about the project?</a:t>
            </a:r>
          </a:p>
          <a:p>
            <a:pPr>
              <a:buFont typeface="Wingdings" panose="05000000000000000000" pitchFamily="2" charset="2"/>
              <a:buChar char="Ø"/>
            </a:pPr>
            <a:r>
              <a:rPr lang="en-US" sz="1800" b="1" cap="all" dirty="0">
                <a:latin typeface="Arial" panose="020B0604020202020204" pitchFamily="34" charset="0"/>
                <a:cs typeface="Arial" panose="020B0604020202020204" pitchFamily="34" charset="0"/>
              </a:rPr>
              <a:t>Clarity:</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Use a clear and concrete narrative style.</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Aim at a non-expert reader. .</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Describe expected outcomes in concrete, measurable terms.</a:t>
            </a:r>
          </a:p>
          <a:p>
            <a:pPr>
              <a:buFont typeface="Wingdings" panose="05000000000000000000" pitchFamily="2" charset="2"/>
              <a:buChar char="Ø"/>
            </a:pPr>
            <a:r>
              <a:rPr lang="en-US" sz="1800" b="1" cap="all" dirty="0">
                <a:latin typeface="Arial" panose="020B0604020202020204" pitchFamily="34" charset="0"/>
                <a:cs typeface="Arial" panose="020B0604020202020204" pitchFamily="34" charset="0"/>
              </a:rPr>
              <a:t>Specificity:</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Say what you mean.</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Include essential information and important details.  If it isn’t in the application, it can’t be scored. </a:t>
            </a:r>
          </a:p>
          <a:p>
            <a:pPr>
              <a:buFont typeface="Wingdings" panose="05000000000000000000" pitchFamily="2" charset="2"/>
              <a:buChar char="Ø"/>
            </a:pPr>
            <a:r>
              <a:rPr lang="en-US" sz="1800" b="1" cap="all" dirty="0">
                <a:latin typeface="Arial" panose="020B0604020202020204" pitchFamily="34" charset="0"/>
                <a:cs typeface="Arial" panose="020B0604020202020204" pitchFamily="34" charset="0"/>
              </a:rPr>
              <a:t>Common sense:</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DON’T WAIT UNTIL THE LAST MINUTE!</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Speak with the appropriate </a:t>
            </a:r>
            <a:r>
              <a:rPr lang="en-US" sz="1800" u="sng" dirty="0">
                <a:latin typeface="Arial" panose="020B0604020202020204" pitchFamily="34" charset="0"/>
                <a:cs typeface="Arial" panose="020B0604020202020204" pitchFamily="34" charset="0"/>
              </a:rPr>
              <a:t>Program Official—early </a:t>
            </a:r>
            <a:r>
              <a:rPr lang="en-US" sz="1800" dirty="0">
                <a:latin typeface="Arial" panose="020B0604020202020204" pitchFamily="34" charset="0"/>
                <a:cs typeface="Arial" panose="020B0604020202020204" pitchFamily="34" charset="0"/>
              </a:rPr>
              <a:t>and often.</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Proof read, proof read, proof read.</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Share your proposal with trusted colleagues and mentors for feedback</a:t>
            </a:r>
          </a:p>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747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2B3A-1032-43AB-A250-6E29C4A8E341}"/>
              </a:ext>
            </a:extLst>
          </p:cNvPr>
          <p:cNvSpPr>
            <a:spLocks noGrp="1"/>
          </p:cNvSpPr>
          <p:nvPr>
            <p:ph type="title"/>
          </p:nvPr>
        </p:nvSpPr>
        <p:spPr>
          <a:xfrm>
            <a:off x="0" y="218271"/>
            <a:ext cx="8229600" cy="563880"/>
          </a:xfrm>
        </p:spPr>
        <p:txBody>
          <a:bodyPr/>
          <a:lstStyle/>
          <a:p>
            <a:pPr algn="ctr"/>
            <a:r>
              <a:rPr lang="en-US" b="1" dirty="0"/>
              <a:t>NIMHD RESOURCES</a:t>
            </a:r>
            <a:br>
              <a:rPr lang="en-US" b="1" dirty="0"/>
            </a:br>
            <a:r>
              <a:rPr lang="en-US" sz="1800" b="1" dirty="0"/>
              <a:t>https://hdpulse.nimhd.nih.gov/</a:t>
            </a:r>
          </a:p>
        </p:txBody>
      </p:sp>
      <p:sp>
        <p:nvSpPr>
          <p:cNvPr id="3" name="Content Placeholder 2">
            <a:extLst>
              <a:ext uri="{FF2B5EF4-FFF2-40B4-BE49-F238E27FC236}">
                <a16:creationId xmlns:a16="http://schemas.microsoft.com/office/drawing/2014/main" id="{6DAED1EF-FF10-42DB-A626-C7E2F555BA37}"/>
              </a:ext>
            </a:extLst>
          </p:cNvPr>
          <p:cNvSpPr>
            <a:spLocks noGrp="1"/>
          </p:cNvSpPr>
          <p:nvPr>
            <p:ph sz="half" idx="1"/>
          </p:nvPr>
        </p:nvSpPr>
        <p:spPr/>
        <p:txBody>
          <a:bodyPr/>
          <a:lstStyle/>
          <a:p>
            <a:endParaRPr lang="en-US" sz="2400" dirty="0"/>
          </a:p>
          <a:p>
            <a:endParaRPr lang="en-US" sz="2400" dirty="0"/>
          </a:p>
          <a:p>
            <a:endParaRPr lang="en-US" dirty="0"/>
          </a:p>
        </p:txBody>
      </p:sp>
      <p:pic>
        <p:nvPicPr>
          <p:cNvPr id="6" name="Content Placeholder 6" descr="Screen shot of En Eye EM H Dee's HD pulse website.">
            <a:extLst>
              <a:ext uri="{FF2B5EF4-FFF2-40B4-BE49-F238E27FC236}">
                <a16:creationId xmlns:a16="http://schemas.microsoft.com/office/drawing/2014/main" id="{28F38828-1173-4521-A9EF-4E494E014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817988"/>
            <a:ext cx="8979408" cy="5692540"/>
          </a:xfrm>
          <a:prstGeom prst="rect">
            <a:avLst/>
          </a:prstGeom>
        </p:spPr>
      </p:pic>
    </p:spTree>
    <p:extLst>
      <p:ext uri="{BB962C8B-B14F-4D97-AF65-F5344CB8AC3E}">
        <p14:creationId xmlns:p14="http://schemas.microsoft.com/office/powerpoint/2010/main" val="85385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37D12-8FCD-4E08-A786-277FBEDCCDD5}"/>
              </a:ext>
            </a:extLst>
          </p:cNvPr>
          <p:cNvSpPr>
            <a:spLocks noGrp="1"/>
          </p:cNvSpPr>
          <p:nvPr>
            <p:ph sz="half" idx="1"/>
          </p:nvPr>
        </p:nvSpPr>
        <p:spPr>
          <a:xfrm>
            <a:off x="457199" y="5678501"/>
            <a:ext cx="8235315" cy="361511"/>
          </a:xfrm>
        </p:spPr>
        <p:txBody>
          <a:bodyPr>
            <a:normAutofit fontScale="92500"/>
          </a:bodyPr>
          <a:lstStyle/>
          <a:p>
            <a:r>
              <a:rPr lang="en-US" dirty="0"/>
              <a:t>https://nimhd.nih.gov/programs/extramural/research-areas/index.html</a:t>
            </a:r>
          </a:p>
        </p:txBody>
      </p:sp>
      <p:pic>
        <p:nvPicPr>
          <p:cNvPr id="4" name="Picture 3">
            <a:extLst>
              <a:ext uri="{FF2B5EF4-FFF2-40B4-BE49-F238E27FC236}">
                <a16:creationId xmlns:a16="http://schemas.microsoft.com/office/drawing/2014/main" id="{064D2BD8-1245-444E-8C9F-6311102BE250}"/>
              </a:ext>
            </a:extLst>
          </p:cNvPr>
          <p:cNvPicPr>
            <a:picLocks noChangeAspect="1"/>
          </p:cNvPicPr>
          <p:nvPr/>
        </p:nvPicPr>
        <p:blipFill>
          <a:blip r:embed="rId2"/>
          <a:stretch>
            <a:fillRect/>
          </a:stretch>
        </p:blipFill>
        <p:spPr>
          <a:xfrm>
            <a:off x="553250" y="338097"/>
            <a:ext cx="7021783" cy="5181299"/>
          </a:xfrm>
          <a:prstGeom prst="rect">
            <a:avLst/>
          </a:prstGeom>
        </p:spPr>
      </p:pic>
    </p:spTree>
    <p:extLst>
      <p:ext uri="{BB962C8B-B14F-4D97-AF65-F5344CB8AC3E}">
        <p14:creationId xmlns:p14="http://schemas.microsoft.com/office/powerpoint/2010/main" val="121543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914" y="147341"/>
            <a:ext cx="8229600" cy="670646"/>
          </a:xfrm>
        </p:spPr>
        <p:txBody>
          <a:bodyPr>
            <a:normAutofit/>
          </a:bodyPr>
          <a:lstStyle/>
          <a:p>
            <a:pPr algn="ctr"/>
            <a:r>
              <a:rPr lang="en-US" altLang="en-US" sz="3600" b="1" dirty="0">
                <a:latin typeface="Helvetica Neue"/>
                <a:cs typeface="Arial" charset="0"/>
              </a:rPr>
              <a:t>Advice for New Investigators</a:t>
            </a:r>
            <a:endParaRPr lang="en-US" sz="3600" b="1" dirty="0">
              <a:latin typeface="Helvetica Neue"/>
            </a:endParaRPr>
          </a:p>
        </p:txBody>
      </p:sp>
      <p:sp>
        <p:nvSpPr>
          <p:cNvPr id="2" name="Content Placeholder 1"/>
          <p:cNvSpPr>
            <a:spLocks noGrp="1"/>
          </p:cNvSpPr>
          <p:nvPr>
            <p:ph sz="half" idx="1"/>
          </p:nvPr>
        </p:nvSpPr>
        <p:spPr>
          <a:xfrm>
            <a:off x="462914" y="1039376"/>
            <a:ext cx="8235315" cy="4779248"/>
          </a:xfrm>
        </p:spPr>
        <p:txBody>
          <a:bodyPr>
            <a:noAutofit/>
          </a:bodyPr>
          <a:lstStyle/>
          <a:p>
            <a:pPr>
              <a:spcAft>
                <a:spcPts val="800"/>
              </a:spcAft>
            </a:pPr>
            <a:r>
              <a:rPr lang="en-US" sz="2800" dirty="0"/>
              <a:t>Subscribe to the NIH Guide (</a:t>
            </a:r>
            <a:r>
              <a:rPr lang="en-US" sz="2800" dirty="0">
                <a:hlinkClick r:id="rId3"/>
              </a:rPr>
              <a:t>http://grants.nih.gov/grants/guide/</a:t>
            </a:r>
            <a:r>
              <a:rPr lang="en-US" sz="2800" dirty="0"/>
              <a:t>)</a:t>
            </a:r>
          </a:p>
          <a:p>
            <a:pPr>
              <a:spcAft>
                <a:spcPts val="800"/>
              </a:spcAft>
            </a:pPr>
            <a:r>
              <a:rPr lang="en-US" sz="2800" dirty="0"/>
              <a:t>Clinical Trial Requirements </a:t>
            </a:r>
            <a:r>
              <a:rPr lang="en-US" sz="2800" dirty="0">
                <a:hlinkClick r:id="rId4"/>
              </a:rPr>
              <a:t>https://grants.nih.gov/policy/clinical-trials.htm</a:t>
            </a:r>
            <a:endParaRPr lang="en-US" sz="2800" dirty="0"/>
          </a:p>
          <a:p>
            <a:pPr>
              <a:spcAft>
                <a:spcPts val="800"/>
              </a:spcAft>
            </a:pPr>
            <a:r>
              <a:rPr lang="en-US" sz="2800" dirty="0"/>
              <a:t>Look at funded projects on NIH </a:t>
            </a:r>
            <a:r>
              <a:rPr lang="en-US" sz="2800" dirty="0" err="1"/>
              <a:t>RePORTER</a:t>
            </a:r>
            <a:r>
              <a:rPr lang="en-US" sz="2800" dirty="0"/>
              <a:t> (</a:t>
            </a:r>
            <a:r>
              <a:rPr lang="en-US" sz="2800" dirty="0">
                <a:hlinkClick r:id="rId5"/>
              </a:rPr>
              <a:t>http://projectreporter.nih.gov/reporter.cfm</a:t>
            </a:r>
            <a:r>
              <a:rPr lang="en-US" sz="2800" dirty="0"/>
              <a:t>)</a:t>
            </a:r>
          </a:p>
          <a:p>
            <a:pPr>
              <a:spcAft>
                <a:spcPts val="800"/>
              </a:spcAft>
            </a:pPr>
            <a:r>
              <a:rPr lang="en-US" sz="2800" dirty="0"/>
              <a:t>Watch CSR Videos for Applicants (</a:t>
            </a:r>
            <a:r>
              <a:rPr lang="en-US" sz="2800" dirty="0">
                <a:hlinkClick r:id="rId6"/>
              </a:rPr>
              <a:t>https://public.csr.nih.gov/Pages/csrwebinar.aspx</a:t>
            </a:r>
            <a:r>
              <a:rPr lang="en-US" sz="2800" dirty="0"/>
              <a:t>)</a:t>
            </a:r>
          </a:p>
          <a:p>
            <a:pPr>
              <a:spcAft>
                <a:spcPts val="800"/>
              </a:spcAft>
            </a:pPr>
            <a:r>
              <a:rPr lang="en-US" sz="2800" dirty="0"/>
              <a:t>Attend NIH Regional Seminar on Program Funding and Grants Administration (</a:t>
            </a:r>
            <a:r>
              <a:rPr lang="en-US" sz="2800" dirty="0">
                <a:hlinkClick r:id="rId7"/>
              </a:rPr>
              <a:t>http://grants.nih.gov/grants/seminars.htm</a:t>
            </a:r>
            <a:r>
              <a:rPr lang="en-US" sz="2800" dirty="0"/>
              <a:t>)</a:t>
            </a:r>
          </a:p>
        </p:txBody>
      </p:sp>
    </p:spTree>
    <p:extLst>
      <p:ext uri="{BB962C8B-B14F-4D97-AF65-F5344CB8AC3E}">
        <p14:creationId xmlns:p14="http://schemas.microsoft.com/office/powerpoint/2010/main" val="191415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543"/>
            <a:ext cx="8229600" cy="603180"/>
          </a:xfrm>
        </p:spPr>
        <p:txBody>
          <a:bodyPr>
            <a:normAutofit/>
          </a:bodyPr>
          <a:lstStyle/>
          <a:p>
            <a:pPr algn="ctr"/>
            <a:r>
              <a:rPr lang="en-US" sz="3600" b="1" dirty="0"/>
              <a:t>Minority Health Definition</a:t>
            </a:r>
          </a:p>
        </p:txBody>
      </p:sp>
      <p:sp>
        <p:nvSpPr>
          <p:cNvPr id="3" name="Subtitle 2"/>
          <p:cNvSpPr>
            <a:spLocks noGrp="1"/>
          </p:cNvSpPr>
          <p:nvPr>
            <p:ph sz="half" idx="1"/>
          </p:nvPr>
        </p:nvSpPr>
        <p:spPr>
          <a:xfrm>
            <a:off x="457200" y="1329797"/>
            <a:ext cx="8235315" cy="3978949"/>
          </a:xfrm>
        </p:spPr>
        <p:txBody>
          <a:bodyPr>
            <a:noAutofit/>
          </a:bodyPr>
          <a:lstStyle/>
          <a:p>
            <a:pPr marL="285750" lvl="0" indent="-285750">
              <a:buFont typeface="Arial" panose="020B0604020202020204" pitchFamily="34" charset="0"/>
              <a:buChar char="•"/>
            </a:pPr>
            <a:r>
              <a:rPr lang="en-US" sz="2800" dirty="0">
                <a:cs typeface="Helvetica"/>
              </a:rPr>
              <a:t>Minority Health-Distinctive health characteristics and attributes of the minority racial and/or ethnic groups in the U.S.</a:t>
            </a:r>
          </a:p>
          <a:p>
            <a:pPr marL="285750" lvl="0" indent="-285750">
              <a:buFont typeface="Arial" panose="020B0604020202020204" pitchFamily="34" charset="0"/>
              <a:buChar char="•"/>
            </a:pPr>
            <a:endParaRPr lang="en-US" sz="1600" dirty="0">
              <a:cs typeface="Helvetica"/>
            </a:endParaRPr>
          </a:p>
          <a:p>
            <a:r>
              <a:rPr lang="en-US" sz="2800" dirty="0">
                <a:cs typeface="Helvetica"/>
              </a:rPr>
              <a:t>Minority Health Populations- OMB categories</a:t>
            </a:r>
          </a:p>
          <a:p>
            <a:pPr marL="342900" indent="-342900">
              <a:buFont typeface="Arial" panose="020B0604020202020204" pitchFamily="34" charset="0"/>
              <a:buChar char="•"/>
            </a:pPr>
            <a:r>
              <a:rPr lang="en-US" sz="2800" dirty="0">
                <a:cs typeface="Helvetica"/>
              </a:rPr>
              <a:t>Black or African American</a:t>
            </a:r>
          </a:p>
          <a:p>
            <a:pPr marL="342900" indent="-342900">
              <a:buFont typeface="Arial" panose="020B0604020202020204" pitchFamily="34" charset="0"/>
              <a:buChar char="•"/>
            </a:pPr>
            <a:r>
              <a:rPr lang="en-US" sz="2800" dirty="0">
                <a:cs typeface="Helvetica"/>
              </a:rPr>
              <a:t>Asian </a:t>
            </a:r>
          </a:p>
          <a:p>
            <a:pPr marL="342900" indent="-342900">
              <a:buFont typeface="Arial" panose="020B0604020202020204" pitchFamily="34" charset="0"/>
              <a:buChar char="•"/>
            </a:pPr>
            <a:r>
              <a:rPr lang="en-US" sz="2800" dirty="0">
                <a:cs typeface="Helvetica"/>
              </a:rPr>
              <a:t>American Indian or Alaska Native</a:t>
            </a:r>
          </a:p>
          <a:p>
            <a:pPr marL="342900" indent="-342900">
              <a:buFont typeface="Arial" panose="020B0604020202020204" pitchFamily="34" charset="0"/>
              <a:buChar char="•"/>
            </a:pPr>
            <a:r>
              <a:rPr lang="en-US" sz="2800" dirty="0">
                <a:cs typeface="Helvetica"/>
              </a:rPr>
              <a:t>Native Hawaiian or Other Pacific Islander</a:t>
            </a:r>
          </a:p>
          <a:p>
            <a:pPr marL="342900" indent="-342900">
              <a:buFont typeface="Arial" panose="020B0604020202020204" pitchFamily="34" charset="0"/>
              <a:buChar char="•"/>
            </a:pPr>
            <a:r>
              <a:rPr lang="en-US" sz="2800" dirty="0">
                <a:cs typeface="Helvetica"/>
              </a:rPr>
              <a:t>Latino or Hispanic </a:t>
            </a:r>
          </a:p>
          <a:p>
            <a:pPr marL="285750" lvl="0" indent="-285750">
              <a:buFont typeface="Arial" panose="020B0604020202020204" pitchFamily="34" charset="0"/>
              <a:buChar char="•"/>
            </a:pPr>
            <a:endParaRPr lang="en-US" sz="2800" dirty="0">
              <a:cs typeface="Helvetica"/>
            </a:endParaRPr>
          </a:p>
          <a:p>
            <a:pPr marL="285750" indent="-285750">
              <a:buFont typeface="Arial" panose="020B0604020202020204" pitchFamily="34" charset="0"/>
              <a:buChar char="•"/>
            </a:pPr>
            <a:endParaRPr lang="en-US" sz="2800" dirty="0">
              <a:cs typeface="Helvetica"/>
            </a:endParaRPr>
          </a:p>
        </p:txBody>
      </p:sp>
    </p:spTree>
    <p:extLst>
      <p:ext uri="{BB962C8B-B14F-4D97-AF65-F5344CB8AC3E}">
        <p14:creationId xmlns:p14="http://schemas.microsoft.com/office/powerpoint/2010/main" val="106176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48FF0F0-8EE3-4DCB-A303-0939A12A1F90}"/>
              </a:ext>
            </a:extLst>
          </p:cNvPr>
          <p:cNvSpPr>
            <a:spLocks noGrp="1"/>
          </p:cNvSpPr>
          <p:nvPr>
            <p:ph type="title"/>
          </p:nvPr>
        </p:nvSpPr>
        <p:spPr>
          <a:xfrm>
            <a:off x="2033276" y="603761"/>
            <a:ext cx="4856885" cy="769319"/>
          </a:xfrm>
        </p:spPr>
        <p:txBody>
          <a:bodyPr anchor="ctr">
            <a:normAutofit/>
          </a:bodyPr>
          <a:lstStyle/>
          <a:p>
            <a:pPr algn="ctr"/>
            <a:r>
              <a:rPr lang="en-US" sz="4000" b="1" dirty="0">
                <a:solidFill>
                  <a:srgbClr val="662E6B"/>
                </a:solidFill>
                <a:ea typeface="ヒラギノ角ゴ Pro W3" pitchFamily="125" charset="-128"/>
              </a:rPr>
              <a:t>Contact NIMHD</a:t>
            </a:r>
            <a:endParaRPr lang="en-US" sz="4000" b="1" dirty="0"/>
          </a:p>
        </p:txBody>
      </p:sp>
      <p:grpSp>
        <p:nvGrpSpPr>
          <p:cNvPr id="8" name="Group 7">
            <a:extLst>
              <a:ext uri="{FF2B5EF4-FFF2-40B4-BE49-F238E27FC236}">
                <a16:creationId xmlns:a16="http://schemas.microsoft.com/office/drawing/2014/main" id="{ED3F7D47-ABE3-45E5-9428-DA08968EF447}"/>
              </a:ext>
            </a:extLst>
          </p:cNvPr>
          <p:cNvGrpSpPr/>
          <p:nvPr/>
        </p:nvGrpSpPr>
        <p:grpSpPr>
          <a:xfrm>
            <a:off x="2155887" y="2212991"/>
            <a:ext cx="4832225" cy="3085195"/>
            <a:chOff x="1783080" y="2454404"/>
            <a:chExt cx="4832225" cy="3085195"/>
          </a:xfrm>
        </p:grpSpPr>
        <p:pic>
          <p:nvPicPr>
            <p:cNvPr id="9" name="Picture 4" descr="C:\Users\nsorhaindo\AppData\Local\Microsoft\Windows\Temporary Internet Files\Content.IE5\Q4TDY9B1\twitter-logo-11[1].jpg">
              <a:extLst>
                <a:ext uri="{FF2B5EF4-FFF2-40B4-BE49-F238E27FC236}">
                  <a16:creationId xmlns:a16="http://schemas.microsoft.com/office/drawing/2014/main" id="{D803EDDE-F4EA-4D07-BB71-D7F4399A7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080" y="4692392"/>
              <a:ext cx="1148143" cy="7315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nsorhaindo\AppData\Local\Microsoft\Windows\Temporary Internet Files\Content.IE5\Q4TDY9B1\photo[1].PNG">
              <a:extLst>
                <a:ext uri="{FF2B5EF4-FFF2-40B4-BE49-F238E27FC236}">
                  <a16:creationId xmlns:a16="http://schemas.microsoft.com/office/drawing/2014/main" id="{8382F75D-3E82-44FF-AD9B-A011CEA7C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432" y="3534152"/>
              <a:ext cx="853440" cy="85344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nsorhaindo\AppData\Local\Microsoft\Windows\Temporary Internet Files\Content.IE5\1Y34TQZ0\qOXqp[1].png">
              <a:extLst>
                <a:ext uri="{FF2B5EF4-FFF2-40B4-BE49-F238E27FC236}">
                  <a16:creationId xmlns:a16="http://schemas.microsoft.com/office/drawing/2014/main" id="{4BA24B03-4F08-44EA-BB12-CEFB150D35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0432" y="2454404"/>
              <a:ext cx="762000"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a:extLst>
                <a:ext uri="{FF2B5EF4-FFF2-40B4-BE49-F238E27FC236}">
                  <a16:creationId xmlns:a16="http://schemas.microsoft.com/office/drawing/2014/main" id="{67E95606-4468-4812-B9B7-7562872D7406}"/>
                </a:ext>
              </a:extLst>
            </p:cNvPr>
            <p:cNvSpPr/>
            <p:nvPr/>
          </p:nvSpPr>
          <p:spPr>
            <a:xfrm>
              <a:off x="2296192" y="2492611"/>
              <a:ext cx="4319113" cy="3046988"/>
            </a:xfrm>
            <a:prstGeom prst="rect">
              <a:avLst/>
            </a:prstGeom>
          </p:spPr>
          <p:txBody>
            <a:bodyPr wrap="square">
              <a:spAutoFit/>
            </a:bodyPr>
            <a:lstStyle/>
            <a:p>
              <a:pPr lvl="1" fontAlgn="base">
                <a:spcBef>
                  <a:spcPct val="0"/>
                </a:spcBef>
                <a:spcAft>
                  <a:spcPct val="0"/>
                </a:spcAft>
              </a:pPr>
              <a:r>
                <a:rPr lang="en-US" sz="2400" dirty="0">
                  <a:solidFill>
                    <a:prstClr val="black"/>
                  </a:solidFill>
                  <a:latin typeface="Calibri" pitchFamily="34" charset="0"/>
                  <a:ea typeface="ヒラギノ角ゴ Pro W3" pitchFamily="125" charset="-128"/>
                </a:rPr>
                <a:t>Visit us online </a:t>
              </a:r>
              <a:r>
                <a:rPr lang="en-US" sz="2400" b="1" dirty="0">
                  <a:solidFill>
                    <a:srgbClr val="662E6B"/>
                  </a:solidFill>
                  <a:latin typeface="Calibri" pitchFamily="34" charset="0"/>
                  <a:ea typeface="ヒラギノ角ゴ Pro W3" pitchFamily="125" charset="-128"/>
                </a:rPr>
                <a:t>www.nimhd.nih.gov</a:t>
              </a:r>
              <a:r>
                <a:rPr lang="en-US" sz="2400" dirty="0">
                  <a:solidFill>
                    <a:prstClr val="black"/>
                  </a:solidFill>
                  <a:latin typeface="Calibri" pitchFamily="34" charset="0"/>
                  <a:ea typeface="ヒラギノ角ゴ Pro W3" pitchFamily="125" charset="-128"/>
                </a:rPr>
                <a:t> </a:t>
              </a:r>
            </a:p>
            <a:p>
              <a:pPr lvl="1" fontAlgn="base">
                <a:spcBef>
                  <a:spcPct val="0"/>
                </a:spcBef>
                <a:spcAft>
                  <a:spcPct val="0"/>
                </a:spcAft>
              </a:pPr>
              <a:endParaRPr lang="en-US" sz="2400" dirty="0">
                <a:solidFill>
                  <a:prstClr val="black"/>
                </a:solidFill>
                <a:latin typeface="Calibri" pitchFamily="34" charset="0"/>
                <a:ea typeface="ヒラギノ角ゴ Pro W3" pitchFamily="125" charset="-128"/>
              </a:endParaRPr>
            </a:p>
            <a:p>
              <a:pPr lvl="1" fontAlgn="base">
                <a:spcBef>
                  <a:spcPct val="0"/>
                </a:spcBef>
                <a:spcAft>
                  <a:spcPct val="0"/>
                </a:spcAft>
              </a:pPr>
              <a:r>
                <a:rPr lang="en-US" sz="2400" dirty="0">
                  <a:solidFill>
                    <a:prstClr val="black"/>
                  </a:solidFill>
                  <a:latin typeface="Calibri" pitchFamily="34" charset="0"/>
                  <a:ea typeface="ヒラギノ角ゴ Pro W3" pitchFamily="125" charset="-128"/>
                </a:rPr>
                <a:t>Connect with us on Facebook </a:t>
              </a:r>
              <a:r>
                <a:rPr lang="en-US" sz="2400" b="1" dirty="0">
                  <a:solidFill>
                    <a:srgbClr val="662E6B"/>
                  </a:solidFill>
                  <a:latin typeface="Calibri" pitchFamily="34" charset="0"/>
                  <a:ea typeface="ヒラギノ角ゴ Pro W3" pitchFamily="125" charset="-128"/>
                </a:rPr>
                <a:t>www.facebook.com/NIMHD</a:t>
              </a:r>
            </a:p>
            <a:p>
              <a:pPr lvl="1" fontAlgn="base">
                <a:spcBef>
                  <a:spcPct val="0"/>
                </a:spcBef>
                <a:spcAft>
                  <a:spcPct val="0"/>
                </a:spcAft>
              </a:pPr>
              <a:endParaRPr lang="en-US" sz="2400" dirty="0">
                <a:solidFill>
                  <a:prstClr val="black"/>
                </a:solidFill>
                <a:latin typeface="Calibri" pitchFamily="34" charset="0"/>
                <a:ea typeface="ヒラギノ角ゴ Pro W3" pitchFamily="125" charset="-128"/>
              </a:endParaRPr>
            </a:p>
            <a:p>
              <a:pPr lvl="1" fontAlgn="base">
                <a:spcBef>
                  <a:spcPct val="0"/>
                </a:spcBef>
                <a:spcAft>
                  <a:spcPct val="0"/>
                </a:spcAft>
              </a:pPr>
              <a:r>
                <a:rPr lang="en-US" sz="2400" dirty="0">
                  <a:solidFill>
                    <a:prstClr val="black"/>
                  </a:solidFill>
                  <a:latin typeface="Calibri" pitchFamily="34" charset="0"/>
                  <a:ea typeface="ヒラギノ角ゴ Pro W3" pitchFamily="125" charset="-128"/>
                </a:rPr>
                <a:t>Follow us on Twitter </a:t>
              </a:r>
            </a:p>
            <a:p>
              <a:pPr lvl="1" fontAlgn="base">
                <a:spcBef>
                  <a:spcPct val="0"/>
                </a:spcBef>
                <a:spcAft>
                  <a:spcPct val="0"/>
                </a:spcAft>
              </a:pPr>
              <a:r>
                <a:rPr lang="en-US" sz="2400" b="1" dirty="0">
                  <a:solidFill>
                    <a:srgbClr val="662E6B"/>
                  </a:solidFill>
                  <a:latin typeface="Calibri" pitchFamily="34" charset="0"/>
                  <a:ea typeface="ヒラギノ角ゴ Pro W3" pitchFamily="125" charset="-128"/>
                </a:rPr>
                <a:t>@NIMHD</a:t>
              </a:r>
            </a:p>
          </p:txBody>
        </p:sp>
      </p:grpSp>
    </p:spTree>
    <p:extLst>
      <p:ext uri="{BB962C8B-B14F-4D97-AF65-F5344CB8AC3E}">
        <p14:creationId xmlns:p14="http://schemas.microsoft.com/office/powerpoint/2010/main" val="378812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453"/>
            <a:ext cx="8229600" cy="751794"/>
          </a:xfrm>
        </p:spPr>
        <p:txBody>
          <a:bodyPr>
            <a:normAutofit/>
          </a:bodyPr>
          <a:lstStyle/>
          <a:p>
            <a:pPr algn="ctr"/>
            <a:r>
              <a:rPr lang="en-US" sz="3600" b="1" dirty="0"/>
              <a:t>Health Disparities Definition</a:t>
            </a:r>
          </a:p>
        </p:txBody>
      </p:sp>
      <p:sp>
        <p:nvSpPr>
          <p:cNvPr id="3" name="Subtitle 2"/>
          <p:cNvSpPr>
            <a:spLocks noGrp="1"/>
          </p:cNvSpPr>
          <p:nvPr>
            <p:ph sz="half" idx="1"/>
          </p:nvPr>
        </p:nvSpPr>
        <p:spPr>
          <a:xfrm>
            <a:off x="621792" y="1506536"/>
            <a:ext cx="8235315" cy="2763288"/>
          </a:xfrm>
        </p:spPr>
        <p:txBody>
          <a:bodyPr>
            <a:noAutofit/>
          </a:bodyPr>
          <a:lstStyle/>
          <a:p>
            <a:pPr marL="285750" indent="-285750">
              <a:buFont typeface="Arial" panose="020B0604020202020204" pitchFamily="34" charset="0"/>
              <a:buChar char="•"/>
            </a:pPr>
            <a:r>
              <a:rPr lang="en-US" sz="2800" dirty="0">
                <a:cs typeface="Helvetica"/>
              </a:rPr>
              <a:t>Health Disparity-A health disparity is defined as a health difference that adversely affects disadvantaged populations, based on one or more of the health outcomes.</a:t>
            </a:r>
          </a:p>
          <a:p>
            <a:pPr marL="285750" indent="-285750">
              <a:buFont typeface="Arial" panose="020B0604020202020204" pitchFamily="34" charset="0"/>
              <a:buChar char="•"/>
            </a:pPr>
            <a:endParaRPr lang="en-US" sz="2800" dirty="0">
              <a:cs typeface="Helvetica"/>
            </a:endParaRPr>
          </a:p>
          <a:p>
            <a:pPr marL="285750" indent="-285750">
              <a:buFont typeface="Arial" panose="020B0604020202020204" pitchFamily="34" charset="0"/>
              <a:buChar char="•"/>
            </a:pPr>
            <a:r>
              <a:rPr lang="en-US" sz="2800" dirty="0">
                <a:cs typeface="Arial" panose="020B0604020202020204" pitchFamily="34" charset="0"/>
              </a:rPr>
              <a:t>Health disparity populations include racial/ethnic minorities, low SES, s</a:t>
            </a:r>
            <a:r>
              <a:rPr lang="en-US" altLang="en-US" sz="2800" dirty="0">
                <a:cs typeface="Helvetica Neue"/>
              </a:rPr>
              <a:t>exual and gender minorities</a:t>
            </a:r>
            <a:r>
              <a:rPr lang="en-US" sz="2800" dirty="0">
                <a:cs typeface="Arial" panose="020B0604020202020204" pitchFamily="34" charset="0"/>
              </a:rPr>
              <a:t>, and underserved rural populations.</a:t>
            </a:r>
          </a:p>
          <a:p>
            <a:pPr marL="285750" indent="-285750">
              <a:buFont typeface="Arial" panose="020B0604020202020204" pitchFamily="34" charset="0"/>
              <a:buChar char="•"/>
            </a:pPr>
            <a:endParaRPr lang="en-US" sz="2800" dirty="0">
              <a:cs typeface="Helvetica"/>
            </a:endParaRPr>
          </a:p>
          <a:p>
            <a:endParaRPr lang="en-US" sz="2800" dirty="0">
              <a:cs typeface="Helvetica"/>
            </a:endParaRPr>
          </a:p>
        </p:txBody>
      </p:sp>
    </p:spTree>
    <p:extLst>
      <p:ext uri="{BB962C8B-B14F-4D97-AF65-F5344CB8AC3E}">
        <p14:creationId xmlns:p14="http://schemas.microsoft.com/office/powerpoint/2010/main" val="271633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he NIMHD Minority Health and Health Disparities Research Framework reflects an evolving conceptualization of factors relevant to the understanding and promotion of minority health and to the understanding and reduction of health disparities. The framework serves as a vehicle for encouraging NIMHD- and NIH-supported research that addresses the complex and multi-faceted nature of minority health and health disparities, including research that spans different domains of influence (Biological, Behavioral, Physical/Built Environment, Sociocultural Environment, Healthcare System) as well as different levels of influence (Individual, Interpersonal, Community, Societal) within those domains. The framework also provides a classification structure that facilitates analysis of the NIMHD and NIH minority health and health disparities research portfolios to assess progress, gaps, and opportunities. Examples of factors are provided within each cell of the framework (e.g., Family Microbiome within the Interpersonal-Biological cell). These factors are not intended to be exhaustive. Health disparity populations, as well as other features of this framework, may be adjusted over time.">
            <a:extLst>
              <a:ext uri="{FF2B5EF4-FFF2-40B4-BE49-F238E27FC236}">
                <a16:creationId xmlns:a16="http://schemas.microsoft.com/office/drawing/2014/main" id="{516E4398-40D9-1542-A153-D470C30F03F9}"/>
              </a:ext>
            </a:extLst>
          </p:cNvPr>
          <p:cNvPicPr>
            <a:picLocks noGrp="1" noChangeAspect="1"/>
          </p:cNvPicPr>
          <p:nvPr>
            <p:ph idx="1"/>
          </p:nvPr>
        </p:nvPicPr>
        <p:blipFill>
          <a:blip r:embed="rId3"/>
          <a:stretch>
            <a:fillRect/>
          </a:stretch>
        </p:blipFill>
        <p:spPr>
          <a:xfrm>
            <a:off x="0" y="0"/>
            <a:ext cx="9372600" cy="7025639"/>
          </a:xfrm>
        </p:spPr>
      </p:pic>
      <p:sp>
        <p:nvSpPr>
          <p:cNvPr id="2" name="Rectangle 1">
            <a:extLst>
              <a:ext uri="{FF2B5EF4-FFF2-40B4-BE49-F238E27FC236}">
                <a16:creationId xmlns:a16="http://schemas.microsoft.com/office/drawing/2014/main" id="{5C68129F-F0B2-4AD9-9700-F7D645F8C055}"/>
              </a:ext>
            </a:extLst>
          </p:cNvPr>
          <p:cNvSpPr/>
          <p:nvPr/>
        </p:nvSpPr>
        <p:spPr>
          <a:xfrm>
            <a:off x="1526785" y="1186335"/>
            <a:ext cx="6101861" cy="276999"/>
          </a:xfrm>
          <a:prstGeom prst="rect">
            <a:avLst/>
          </a:prstGeom>
        </p:spPr>
        <p:txBody>
          <a:bodyPr wrap="square">
            <a:spAutoFit/>
          </a:bodyPr>
          <a:lstStyle/>
          <a:p>
            <a:r>
              <a:rPr lang="en-US" sz="1200" dirty="0">
                <a:hlinkClick r:id="rId4"/>
              </a:rPr>
              <a:t>https://nimhd.nih.gov/about/overview/research-framework/nimhd-framework.html</a:t>
            </a:r>
            <a:endParaRPr lang="en-US" sz="1200" dirty="0"/>
          </a:p>
        </p:txBody>
      </p:sp>
    </p:spTree>
    <p:extLst>
      <p:ext uri="{BB962C8B-B14F-4D97-AF65-F5344CB8AC3E}">
        <p14:creationId xmlns:p14="http://schemas.microsoft.com/office/powerpoint/2010/main" val="417054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88CF-7119-477E-A4DF-989C247C265F}"/>
              </a:ext>
            </a:extLst>
          </p:cNvPr>
          <p:cNvSpPr>
            <a:spLocks noGrp="1"/>
          </p:cNvSpPr>
          <p:nvPr>
            <p:ph type="title"/>
          </p:nvPr>
        </p:nvSpPr>
        <p:spPr>
          <a:xfrm>
            <a:off x="304802" y="59409"/>
            <a:ext cx="8686800" cy="1275616"/>
          </a:xfrm>
        </p:spPr>
        <p:txBody>
          <a:bodyPr/>
          <a:lstStyle/>
          <a:p>
            <a:pPr algn="ctr"/>
            <a:r>
              <a:rPr lang="en-US" sz="4000" b="1" dirty="0"/>
              <a:t>NIMHD SCIENCE VISION</a:t>
            </a:r>
            <a:br>
              <a:rPr lang="en-US" sz="2800" b="1" dirty="0"/>
            </a:br>
            <a:r>
              <a:rPr lang="en-US" sz="1800" b="1" dirty="0">
                <a:solidFill>
                  <a:srgbClr val="7030A0"/>
                </a:solidFill>
              </a:rPr>
              <a:t> </a:t>
            </a:r>
            <a:r>
              <a:rPr lang="en-US" sz="1800" b="1" i="1" dirty="0">
                <a:solidFill>
                  <a:srgbClr val="7030A0"/>
                </a:solidFill>
              </a:rPr>
              <a:t>New Perspectives to Advance Minority Health and Health Disparities Research </a:t>
            </a:r>
            <a:br>
              <a:rPr lang="en-US" sz="1800" b="1" i="1" dirty="0">
                <a:solidFill>
                  <a:srgbClr val="7030A0"/>
                </a:solidFill>
              </a:rPr>
            </a:br>
            <a:r>
              <a:rPr lang="en-US" sz="1800" b="1" i="1" dirty="0">
                <a:solidFill>
                  <a:srgbClr val="7030A0"/>
                </a:solidFill>
              </a:rPr>
              <a:t>AJPH 2019, Vol 109, No. S1</a:t>
            </a:r>
          </a:p>
        </p:txBody>
      </p:sp>
      <p:sp>
        <p:nvSpPr>
          <p:cNvPr id="3" name="Content Placeholder 2">
            <a:extLst>
              <a:ext uri="{FF2B5EF4-FFF2-40B4-BE49-F238E27FC236}">
                <a16:creationId xmlns:a16="http://schemas.microsoft.com/office/drawing/2014/main" id="{F7E4E25B-FE54-4B0D-9C4D-468D01214773}"/>
              </a:ext>
            </a:extLst>
          </p:cNvPr>
          <p:cNvSpPr>
            <a:spLocks noGrp="1"/>
          </p:cNvSpPr>
          <p:nvPr>
            <p:ph sz="half" idx="1"/>
          </p:nvPr>
        </p:nvSpPr>
        <p:spPr>
          <a:xfrm>
            <a:off x="457200" y="1987911"/>
            <a:ext cx="4038600" cy="3978949"/>
          </a:xfrm>
        </p:spPr>
        <p:txBody>
          <a:bodyPr>
            <a:noAutofit/>
          </a:bodyPr>
          <a:lstStyle/>
          <a:p>
            <a:pPr marL="274320" indent="-274320">
              <a:lnSpc>
                <a:spcPct val="100000"/>
              </a:lnSpc>
              <a:spcBef>
                <a:spcPts val="0"/>
              </a:spcBef>
              <a:spcAft>
                <a:spcPts val="1200"/>
              </a:spcAft>
              <a:buClr>
                <a:srgbClr val="7030A0"/>
              </a:buClr>
              <a:buSzPct val="120000"/>
              <a:buFont typeface="Arial" panose="020B0604020202020204" pitchFamily="34" charset="0"/>
              <a:buChar char="•"/>
            </a:pPr>
            <a:r>
              <a:rPr lang="en-US" sz="1800" dirty="0"/>
              <a:t>Editor’s choice by NIMHD Director              Dr. Eliseo J. Pérez-Stable and NIH Director Dr. Francis S. Collins </a:t>
            </a:r>
          </a:p>
          <a:p>
            <a:pPr marL="274320" lvl="0" indent="-274320">
              <a:lnSpc>
                <a:spcPct val="100000"/>
              </a:lnSpc>
              <a:spcBef>
                <a:spcPts val="0"/>
              </a:spcBef>
              <a:spcAft>
                <a:spcPts val="1200"/>
              </a:spcAft>
              <a:buClr>
                <a:srgbClr val="7030A0"/>
              </a:buClr>
              <a:buSzPct val="120000"/>
              <a:buFont typeface="Arial" panose="020B0604020202020204" pitchFamily="34" charset="0"/>
              <a:buChar char="•"/>
            </a:pPr>
            <a:r>
              <a:rPr lang="en-US" sz="1800" dirty="0"/>
              <a:t>Definitions for minority health, health disparities, and NIMHD Research Framework</a:t>
            </a:r>
          </a:p>
          <a:p>
            <a:pPr marL="274320" lvl="0" indent="-274320">
              <a:lnSpc>
                <a:spcPct val="100000"/>
              </a:lnSpc>
              <a:spcBef>
                <a:spcPts val="0"/>
              </a:spcBef>
              <a:spcAft>
                <a:spcPts val="1200"/>
              </a:spcAft>
              <a:buClr>
                <a:srgbClr val="7030A0"/>
              </a:buClr>
              <a:buSzPct val="120000"/>
              <a:buFont typeface="Arial" panose="020B0604020202020204" pitchFamily="34" charset="0"/>
              <a:buChar char="•"/>
            </a:pPr>
            <a:r>
              <a:rPr lang="en-US" sz="1800" dirty="0"/>
              <a:t>Thirty research strategies in methods and measurement, etiology, and interventions</a:t>
            </a:r>
          </a:p>
          <a:p>
            <a:pPr marL="274320" lvl="0" indent="-274320">
              <a:lnSpc>
                <a:spcPct val="100000"/>
              </a:lnSpc>
              <a:spcBef>
                <a:spcPts val="0"/>
              </a:spcBef>
              <a:spcAft>
                <a:spcPts val="1200"/>
              </a:spcAft>
              <a:buClr>
                <a:srgbClr val="7030A0"/>
              </a:buClr>
              <a:buSzPct val="120000"/>
              <a:buFont typeface="Arial" panose="020B0604020202020204" pitchFamily="34" charset="0"/>
              <a:buChar char="•"/>
            </a:pPr>
            <a:r>
              <a:rPr lang="en-US" sz="1800" dirty="0"/>
              <a:t>Multi-year process with more than 100 authors, including NIH intramural and extramural scientific staff, along with external scientists</a:t>
            </a:r>
          </a:p>
          <a:p>
            <a:endParaRPr lang="en-US" sz="2000" dirty="0"/>
          </a:p>
        </p:txBody>
      </p:sp>
      <p:sp>
        <p:nvSpPr>
          <p:cNvPr id="4" name="Rectangle 3">
            <a:extLst>
              <a:ext uri="{FF2B5EF4-FFF2-40B4-BE49-F238E27FC236}">
                <a16:creationId xmlns:a16="http://schemas.microsoft.com/office/drawing/2014/main" id="{6A26F289-8B19-453E-B090-056297228498}"/>
              </a:ext>
            </a:extLst>
          </p:cNvPr>
          <p:cNvSpPr/>
          <p:nvPr/>
        </p:nvSpPr>
        <p:spPr>
          <a:xfrm>
            <a:off x="2286000" y="6410387"/>
            <a:ext cx="6858000" cy="369332"/>
          </a:xfrm>
          <a:prstGeom prst="rect">
            <a:avLst/>
          </a:prstGeom>
        </p:spPr>
        <p:txBody>
          <a:bodyPr wrap="square">
            <a:spAutoFit/>
          </a:bodyPr>
          <a:lstStyle/>
          <a:p>
            <a:r>
              <a:rPr lang="en-US" dirty="0">
                <a:hlinkClick r:id="rId3"/>
              </a:rPr>
              <a:t>https://www.nimhd.nih.gov/about/overview/science-visioning/</a:t>
            </a:r>
            <a:endParaRPr lang="en-US" dirty="0"/>
          </a:p>
        </p:txBody>
      </p:sp>
      <p:pic>
        <p:nvPicPr>
          <p:cNvPr id="7" name="Picture 2" descr="The American Journal of Public Health (AJPH)">
            <a:extLst>
              <a:ext uri="{FF2B5EF4-FFF2-40B4-BE49-F238E27FC236}">
                <a16:creationId xmlns:a16="http://schemas.microsoft.com/office/drawing/2014/main" id="{A4226E5B-5282-4CD8-9885-79586DB76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2" y="1987910"/>
            <a:ext cx="4271466" cy="43493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7722"/>
            <a:ext cx="8229600" cy="606065"/>
          </a:xfrm>
        </p:spPr>
        <p:txBody>
          <a:bodyPr/>
          <a:lstStyle/>
          <a:p>
            <a:pPr algn="ctr"/>
            <a:r>
              <a:rPr lang="en-US" sz="3600" b="1" dirty="0"/>
              <a:t>Extramural Programs at NIMHD</a:t>
            </a:r>
          </a:p>
        </p:txBody>
      </p:sp>
      <p:sp>
        <p:nvSpPr>
          <p:cNvPr id="2" name="Content Placeholder 1"/>
          <p:cNvSpPr>
            <a:spLocks noGrp="1"/>
          </p:cNvSpPr>
          <p:nvPr>
            <p:ph sz="half" idx="1"/>
          </p:nvPr>
        </p:nvSpPr>
        <p:spPr>
          <a:xfrm>
            <a:off x="582627" y="1011536"/>
            <a:ext cx="8197231" cy="4578276"/>
          </a:xfrm>
        </p:spPr>
        <p:txBody>
          <a:bodyPr>
            <a:noAutofit/>
          </a:bodyPr>
          <a:lstStyle/>
          <a:p>
            <a:pPr>
              <a:buFont typeface="Wingdings" panose="05000000000000000000" pitchFamily="2" charset="2"/>
              <a:buChar char="Ø"/>
            </a:pPr>
            <a:r>
              <a:rPr lang="en-US" sz="1800" dirty="0"/>
              <a:t>NIMHD funds programs in diseases relevant to racial/ethnic minorities and other health disparity populations </a:t>
            </a:r>
          </a:p>
          <a:p>
            <a:pPr>
              <a:buFont typeface="Wingdings" panose="05000000000000000000" pitchFamily="2" charset="2"/>
              <a:buChar char="Ø"/>
            </a:pPr>
            <a:r>
              <a:rPr lang="en-US" sz="1800" dirty="0"/>
              <a:t>Focus on basic, translational and applied biomedical research </a:t>
            </a:r>
          </a:p>
          <a:p>
            <a:pPr>
              <a:buFont typeface="Wingdings" panose="05000000000000000000" pitchFamily="2" charset="2"/>
              <a:buChar char="Ø"/>
            </a:pPr>
            <a:r>
              <a:rPr lang="en-US" sz="1800" dirty="0"/>
              <a:t>Infrastructure and Training grants to build capacity for biomedical research</a:t>
            </a:r>
          </a:p>
          <a:p>
            <a:pPr>
              <a:buFont typeface="Wingdings" panose="05000000000000000000" pitchFamily="2" charset="2"/>
              <a:buChar char="Ø"/>
            </a:pPr>
            <a:r>
              <a:rPr lang="en-US" sz="1800" dirty="0"/>
              <a:t>Programs include: </a:t>
            </a:r>
          </a:p>
          <a:p>
            <a:pPr lvl="2">
              <a:buFont typeface="Wingdings" panose="05000000000000000000" pitchFamily="2" charset="2"/>
              <a:buChar char="Ø"/>
            </a:pPr>
            <a:r>
              <a:rPr lang="en-US" sz="1600" dirty="0"/>
              <a:t>Investigator Initiated Research Project Grants (R01, R21, R03 )</a:t>
            </a:r>
          </a:p>
          <a:p>
            <a:pPr lvl="2">
              <a:buFont typeface="Wingdings" panose="05000000000000000000" pitchFamily="2" charset="2"/>
              <a:buChar char="Ø"/>
            </a:pPr>
            <a:r>
              <a:rPr lang="en-US" sz="1600" dirty="0"/>
              <a:t>Centers of Excellence (COE) Program, (P20, P60) </a:t>
            </a:r>
          </a:p>
          <a:p>
            <a:pPr lvl="2">
              <a:buFont typeface="Wingdings" panose="05000000000000000000" pitchFamily="2" charset="2"/>
              <a:buChar char="Ø"/>
            </a:pPr>
            <a:r>
              <a:rPr lang="en-US" sz="1600" dirty="0"/>
              <a:t>Research Centers in Minority Institutions (RCMI) Program (G12, U54)</a:t>
            </a:r>
          </a:p>
          <a:p>
            <a:pPr lvl="2">
              <a:buFont typeface="Wingdings" panose="05000000000000000000" pitchFamily="2" charset="2"/>
              <a:buChar char="Ø"/>
            </a:pPr>
            <a:r>
              <a:rPr lang="en-US" sz="1600" dirty="0"/>
              <a:t>Community-Based Participatory Research (CBPR) Initiative (U01)</a:t>
            </a:r>
          </a:p>
          <a:p>
            <a:pPr lvl="2">
              <a:buFont typeface="Wingdings" panose="05000000000000000000" pitchFamily="2" charset="2"/>
              <a:buChar char="Ø"/>
            </a:pPr>
            <a:r>
              <a:rPr lang="en-US" sz="1600" dirty="0"/>
              <a:t>Transdisciplinary Collaborative Centers (TCC) Initiative (U54)</a:t>
            </a:r>
          </a:p>
          <a:p>
            <a:pPr lvl="2">
              <a:buFont typeface="Wingdings" panose="05000000000000000000" pitchFamily="2" charset="2"/>
              <a:buChar char="Ø"/>
            </a:pPr>
            <a:r>
              <a:rPr lang="en-US" sz="1600" dirty="0"/>
              <a:t>Small Business Innovation Research/Small Business Technology Transfer (SBIR/STTR) Program (R43, R44/ R41, R42)</a:t>
            </a:r>
          </a:p>
          <a:p>
            <a:pPr lvl="2">
              <a:buFont typeface="Wingdings" panose="05000000000000000000" pitchFamily="2" charset="2"/>
              <a:buChar char="Ø"/>
            </a:pPr>
            <a:r>
              <a:rPr lang="en-US" sz="1600" dirty="0"/>
              <a:t>Science Education Program (R25)</a:t>
            </a:r>
          </a:p>
          <a:p>
            <a:pPr lvl="2">
              <a:buFont typeface="Wingdings" panose="05000000000000000000" pitchFamily="2" charset="2"/>
              <a:buChar char="Ø"/>
            </a:pPr>
            <a:r>
              <a:rPr lang="en-US" sz="1600" dirty="0"/>
              <a:t>Loan repayment program (L32, L60)</a:t>
            </a:r>
          </a:p>
          <a:p>
            <a:pPr lvl="2">
              <a:buFont typeface="Wingdings" panose="05000000000000000000" pitchFamily="2" charset="2"/>
              <a:buChar char="Ø"/>
            </a:pPr>
            <a:r>
              <a:rPr lang="en-US" sz="1600" dirty="0"/>
              <a:t>Conference Grants (R13)</a:t>
            </a:r>
          </a:p>
          <a:p>
            <a:pPr lvl="2">
              <a:buFont typeface="Wingdings" panose="05000000000000000000" pitchFamily="2" charset="2"/>
              <a:buChar char="Ø"/>
            </a:pPr>
            <a:r>
              <a:rPr lang="en-US" sz="1600" dirty="0"/>
              <a:t>Academic Research Enhancement Awards (AREA, R15)</a:t>
            </a:r>
          </a:p>
          <a:p>
            <a:pPr lvl="2">
              <a:buFont typeface="Wingdings" panose="05000000000000000000" pitchFamily="2" charset="2"/>
              <a:buChar char="Ø"/>
            </a:pPr>
            <a:r>
              <a:rPr lang="en-US" sz="1600" dirty="0"/>
              <a:t>Training Grants (T37, K01, K08, K23, K99, K18) </a:t>
            </a:r>
          </a:p>
          <a:p>
            <a:pPr lvl="1">
              <a:buFont typeface="Wingdings" panose="05000000000000000000" pitchFamily="2" charset="2"/>
              <a:buChar char="Ø"/>
            </a:pPr>
            <a:endParaRPr lang="en-US" sz="1800" dirty="0"/>
          </a:p>
        </p:txBody>
      </p:sp>
    </p:spTree>
    <p:extLst>
      <p:ext uri="{BB962C8B-B14F-4D97-AF65-F5344CB8AC3E}">
        <p14:creationId xmlns:p14="http://schemas.microsoft.com/office/powerpoint/2010/main" val="293787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24"/>
            <a:ext cx="8229600" cy="828467"/>
          </a:xfrm>
        </p:spPr>
        <p:txBody>
          <a:bodyPr/>
          <a:lstStyle/>
          <a:p>
            <a:pPr algn="ctr"/>
            <a:r>
              <a:rPr lang="en-US" sz="3200" b="1" dirty="0"/>
              <a:t>Research Training Programs at NIMHD</a:t>
            </a:r>
          </a:p>
        </p:txBody>
      </p:sp>
      <p:sp>
        <p:nvSpPr>
          <p:cNvPr id="4" name="Rectangle 1"/>
          <p:cNvSpPr>
            <a:spLocks noGrp="1" noChangeArrowheads="1"/>
          </p:cNvSpPr>
          <p:nvPr>
            <p:ph sz="half" idx="1"/>
          </p:nvPr>
        </p:nvSpPr>
        <p:spPr bwMode="auto">
          <a:xfrm>
            <a:off x="457200" y="1114952"/>
            <a:ext cx="8235315" cy="53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Wingdings" panose="05000000000000000000" pitchFamily="2" charset="2"/>
              <a:buChar char="Ø"/>
            </a:pPr>
            <a:r>
              <a:rPr lang="en-US" altLang="en-US" sz="2000" dirty="0">
                <a:latin typeface="+mn-lt"/>
              </a:rPr>
              <a:t>Diversity Supplements  </a:t>
            </a:r>
          </a:p>
          <a:p>
            <a:pPr marL="342900" indent="-342900">
              <a:buFont typeface="Wingdings" panose="05000000000000000000" pitchFamily="2" charset="2"/>
              <a:buChar char="Ø"/>
            </a:pPr>
            <a:r>
              <a:rPr lang="en-US" altLang="en-US" sz="2000" dirty="0">
                <a:latin typeface="+mn-lt"/>
              </a:rPr>
              <a:t>T37  MHRT Minority Health and Health Disparities Research Training</a:t>
            </a:r>
          </a:p>
          <a:p>
            <a:pPr marL="342900" indent="-342900">
              <a:buFont typeface="Wingdings" panose="05000000000000000000" pitchFamily="2" charset="2"/>
              <a:buChar char="Ø"/>
            </a:pPr>
            <a:r>
              <a:rPr lang="en-US" altLang="en-US" sz="2000" dirty="0">
                <a:latin typeface="+mn-lt"/>
              </a:rPr>
              <a:t>NRSA Pre-doctoral fellowships</a:t>
            </a:r>
          </a:p>
          <a:p>
            <a:pPr lvl="2"/>
            <a:r>
              <a:rPr lang="en-US" altLang="en-US" sz="2000" dirty="0">
                <a:latin typeface="+mn-lt"/>
              </a:rPr>
              <a:t>F30  -</a:t>
            </a:r>
            <a:r>
              <a:rPr lang="en-US" sz="2000" dirty="0">
                <a:latin typeface="+mn-lt"/>
              </a:rPr>
              <a:t>Individual </a:t>
            </a:r>
            <a:r>
              <a:rPr lang="en-US" sz="2000" dirty="0" err="1">
                <a:latin typeface="+mn-lt"/>
              </a:rPr>
              <a:t>Predoctoral</a:t>
            </a:r>
            <a:r>
              <a:rPr lang="en-US" sz="2000" dirty="0">
                <a:latin typeface="+mn-lt"/>
              </a:rPr>
              <a:t> MD/PhD or Other Dual-Doctoral Degree Fellowship (Parent F30) </a:t>
            </a:r>
            <a:endParaRPr lang="en-US" altLang="en-US" sz="2000" dirty="0">
              <a:latin typeface="+mn-lt"/>
            </a:endParaRPr>
          </a:p>
          <a:p>
            <a:pPr lvl="2"/>
            <a:r>
              <a:rPr lang="en-US" altLang="en-US" sz="2000" dirty="0">
                <a:latin typeface="+mn-lt"/>
              </a:rPr>
              <a:t>F31 -</a:t>
            </a:r>
            <a:r>
              <a:rPr lang="en-US" sz="2000" dirty="0">
                <a:latin typeface="+mn-lt"/>
              </a:rPr>
              <a:t>Individual </a:t>
            </a:r>
            <a:r>
              <a:rPr lang="en-US" sz="2000" dirty="0" err="1">
                <a:latin typeface="+mn-lt"/>
              </a:rPr>
              <a:t>Predoctoral</a:t>
            </a:r>
            <a:r>
              <a:rPr lang="en-US" sz="2000" dirty="0">
                <a:latin typeface="+mn-lt"/>
              </a:rPr>
              <a:t> Fellowship (Parent F31)  </a:t>
            </a:r>
            <a:endParaRPr lang="en-US" altLang="en-US" sz="2000" dirty="0">
              <a:latin typeface="+mn-lt"/>
            </a:endParaRPr>
          </a:p>
          <a:p>
            <a:pPr lvl="2"/>
            <a:r>
              <a:rPr lang="en-US" altLang="en-US" sz="2000" dirty="0">
                <a:latin typeface="+mn-lt"/>
              </a:rPr>
              <a:t>F31D -</a:t>
            </a:r>
            <a:r>
              <a:rPr lang="en-US" sz="2000" dirty="0">
                <a:latin typeface="+mn-lt"/>
              </a:rPr>
              <a:t>Individual </a:t>
            </a:r>
            <a:r>
              <a:rPr lang="en-US" sz="2000" dirty="0" err="1">
                <a:latin typeface="+mn-lt"/>
              </a:rPr>
              <a:t>Predoctoral</a:t>
            </a:r>
            <a:r>
              <a:rPr lang="en-US" sz="2000" dirty="0">
                <a:latin typeface="+mn-lt"/>
              </a:rPr>
              <a:t> Fellowship to Promote Diversity in Health-Related Research (Parent F31 - Diversity)</a:t>
            </a:r>
            <a:r>
              <a:rPr lang="en-US" altLang="en-US" sz="2000" dirty="0">
                <a:latin typeface="+mn-lt"/>
              </a:rPr>
              <a:t> </a:t>
            </a:r>
          </a:p>
          <a:p>
            <a:pPr marL="57150" indent="-342900">
              <a:buFont typeface="Wingdings" panose="05000000000000000000" pitchFamily="2" charset="2"/>
              <a:buChar char="Ø"/>
            </a:pPr>
            <a:r>
              <a:rPr lang="en-US" altLang="en-US" sz="2000" dirty="0">
                <a:latin typeface="+mn-lt"/>
              </a:rPr>
              <a:t>NRSA Post-doctoral fellowships: F32- Individual Postdoctoral </a:t>
            </a:r>
            <a:br>
              <a:rPr lang="en-US" altLang="en-US" sz="2000" dirty="0">
                <a:latin typeface="+mn-lt"/>
              </a:rPr>
            </a:br>
            <a:r>
              <a:rPr lang="en-US" altLang="en-US" sz="2000" dirty="0">
                <a:latin typeface="+mn-lt"/>
              </a:rPr>
              <a:t>    fellowships </a:t>
            </a:r>
          </a:p>
          <a:p>
            <a:pPr marL="57150" indent="-342900">
              <a:buFont typeface="Wingdings" panose="05000000000000000000" pitchFamily="2" charset="2"/>
              <a:buChar char="Ø"/>
            </a:pPr>
            <a:r>
              <a:rPr lang="en-US" altLang="en-US" sz="2000" dirty="0">
                <a:latin typeface="+mn-lt"/>
              </a:rPr>
              <a:t>Career Development Program: K01, K08, K23, K99 mechanisms</a:t>
            </a:r>
          </a:p>
          <a:p>
            <a:pPr marL="342900" indent="-342900">
              <a:buFont typeface="Wingdings" panose="05000000000000000000" pitchFamily="2" charset="2"/>
              <a:buChar char="Ø"/>
            </a:pPr>
            <a:r>
              <a:rPr lang="en-US" altLang="en-US" sz="2000" dirty="0">
                <a:latin typeface="+mn-lt"/>
              </a:rPr>
              <a:t>Loan Repayment Program  </a:t>
            </a:r>
          </a:p>
          <a:p>
            <a:pPr lvl="2"/>
            <a:r>
              <a:rPr lang="en-US" altLang="en-US" sz="2000" dirty="0">
                <a:latin typeface="+mn-lt"/>
              </a:rPr>
              <a:t>L32  -Loan Repayment Program for Clinical Research for Persons from Disadvantaged Backgrounds  </a:t>
            </a:r>
          </a:p>
          <a:p>
            <a:pPr lvl="2"/>
            <a:r>
              <a:rPr lang="en-US" altLang="en-US" sz="2000" dirty="0">
                <a:latin typeface="+mn-lt"/>
              </a:rPr>
              <a:t>L60 -Loan Repayment Program for Minority Health and Health Disparities Research</a:t>
            </a:r>
          </a:p>
        </p:txBody>
      </p:sp>
    </p:spTree>
    <p:extLst>
      <p:ext uri="{BB962C8B-B14F-4D97-AF65-F5344CB8AC3E}">
        <p14:creationId xmlns:p14="http://schemas.microsoft.com/office/powerpoint/2010/main" val="38613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96" y="2030385"/>
            <a:ext cx="8229600" cy="1419225"/>
          </a:xfrm>
        </p:spPr>
        <p:txBody>
          <a:bodyPr/>
          <a:lstStyle/>
          <a:p>
            <a:pPr algn="ctr"/>
            <a:r>
              <a:rPr lang="en-US" sz="4000" b="1" dirty="0"/>
              <a:t>Funding Opportunities at NIMHD</a:t>
            </a:r>
          </a:p>
        </p:txBody>
      </p:sp>
    </p:spTree>
    <p:extLst>
      <p:ext uri="{BB962C8B-B14F-4D97-AF65-F5344CB8AC3E}">
        <p14:creationId xmlns:p14="http://schemas.microsoft.com/office/powerpoint/2010/main" val="1331863117"/>
      </p:ext>
    </p:extLst>
  </p:cSld>
  <p:clrMapOvr>
    <a:masterClrMapping/>
  </p:clrMapOvr>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62E6B"/>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IMHD Staff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_flatten_color (002) [Read-Only]" id="{7012266D-B566-480A-8790-9E8D8A331DDF}" vid="{27ACA1D1-384F-4CB5-8C2C-04DC80A936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18570</TotalTime>
  <Words>2157</Words>
  <Application>Microsoft Office PowerPoint</Application>
  <PresentationFormat>On-screen Show (4:3)</PresentationFormat>
  <Paragraphs>416</Paragraphs>
  <Slides>30</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.HelveticaNeueDeskInterface-Regular</vt:lpstr>
      <vt:lpstr>Arial</vt:lpstr>
      <vt:lpstr>Calibri</vt:lpstr>
      <vt:lpstr>Courier New</vt:lpstr>
      <vt:lpstr>Helvetica Neue</vt:lpstr>
      <vt:lpstr>Helvetica Neue Medium</vt:lpstr>
      <vt:lpstr>LucidaGrande</vt:lpstr>
      <vt:lpstr>Times</vt:lpstr>
      <vt:lpstr>Verdana</vt:lpstr>
      <vt:lpstr>Wingdings</vt:lpstr>
      <vt:lpstr>Custom Design</vt:lpstr>
      <vt:lpstr>NIMHD Staff PowerPoint Template</vt:lpstr>
      <vt:lpstr>NIMHD Mission and Funding Opportunities</vt:lpstr>
      <vt:lpstr>NIMHD Mission </vt:lpstr>
      <vt:lpstr>Minority Health Definition</vt:lpstr>
      <vt:lpstr>Health Disparities Definition</vt:lpstr>
      <vt:lpstr>PowerPoint Presentation</vt:lpstr>
      <vt:lpstr>NIMHD SCIENCE VISION  New Perspectives to Advance Minority Health and Health Disparities Research  AJPH 2019, Vol 109, No. S1</vt:lpstr>
      <vt:lpstr>Extramural Programs at NIMHD</vt:lpstr>
      <vt:lpstr>Research Training Programs at NIMHD</vt:lpstr>
      <vt:lpstr>Funding Opportunities at NIMHD</vt:lpstr>
      <vt:lpstr>Parent Research FOAs</vt:lpstr>
      <vt:lpstr>Fellowships </vt:lpstr>
      <vt:lpstr>Training </vt:lpstr>
      <vt:lpstr>NIMHD Extramural Scientific Program Areas</vt:lpstr>
      <vt:lpstr>Clinical and Health Services Research (CHSR)</vt:lpstr>
      <vt:lpstr>CHSR FOAs</vt:lpstr>
      <vt:lpstr>CHSR FOAs</vt:lpstr>
      <vt:lpstr>PowerPoint Presentation</vt:lpstr>
      <vt:lpstr>IBBS FOAs</vt:lpstr>
      <vt:lpstr>IBBS FOAs</vt:lpstr>
      <vt:lpstr>PowerPoint Presentation</vt:lpstr>
      <vt:lpstr>CHPS FOAs</vt:lpstr>
      <vt:lpstr>CHPS FOAs</vt:lpstr>
      <vt:lpstr>NIMHD Health Disparities Research Institute </vt:lpstr>
      <vt:lpstr>Know Before You Go:  Grant Policies and Guidance</vt:lpstr>
      <vt:lpstr>Advice for New Investigators</vt:lpstr>
      <vt:lpstr>Crafting a Fundable Research Idea</vt:lpstr>
      <vt:lpstr>NIMHD RESOURCES https://hdpulse.nimhd.nih.gov/</vt:lpstr>
      <vt:lpstr>PowerPoint Presentation</vt:lpstr>
      <vt:lpstr>Advice for New Investigators</vt:lpstr>
      <vt:lpstr>Contact NIMHD</vt:lpstr>
    </vt:vector>
  </TitlesOfParts>
  <Company>palladian partners,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berg</dc:creator>
  <cp:lastModifiedBy>Das, Rina (NIH/NIMHD) [E]</cp:lastModifiedBy>
  <cp:revision>400</cp:revision>
  <cp:lastPrinted>2018-04-24T14:47:53Z</cp:lastPrinted>
  <dcterms:created xsi:type="dcterms:W3CDTF">2015-07-02T10:28:23Z</dcterms:created>
  <dcterms:modified xsi:type="dcterms:W3CDTF">2019-09-11T16:58:55Z</dcterms:modified>
</cp:coreProperties>
</file>