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5"/>
  </p:notesMasterIdLst>
  <p:handoutMasterIdLst>
    <p:handoutMasterId r:id="rId206"/>
  </p:handoutMasterIdLst>
  <p:sldIdLst>
    <p:sldId id="429" r:id="rId2"/>
    <p:sldId id="256" r:id="rId3"/>
    <p:sldId id="333" r:id="rId4"/>
    <p:sldId id="268" r:id="rId5"/>
    <p:sldId id="389" r:id="rId6"/>
    <p:sldId id="391" r:id="rId7"/>
    <p:sldId id="392" r:id="rId8"/>
    <p:sldId id="393" r:id="rId9"/>
    <p:sldId id="394" r:id="rId10"/>
    <p:sldId id="417" r:id="rId11"/>
    <p:sldId id="395" r:id="rId12"/>
    <p:sldId id="396" r:id="rId13"/>
    <p:sldId id="385" r:id="rId14"/>
    <p:sldId id="582" r:id="rId15"/>
    <p:sldId id="408" r:id="rId16"/>
    <p:sldId id="410" r:id="rId17"/>
    <p:sldId id="411" r:id="rId18"/>
    <p:sldId id="412" r:id="rId19"/>
    <p:sldId id="413" r:id="rId20"/>
    <p:sldId id="414" r:id="rId21"/>
    <p:sldId id="415" r:id="rId22"/>
    <p:sldId id="638" r:id="rId23"/>
    <p:sldId id="639" r:id="rId24"/>
    <p:sldId id="583" r:id="rId25"/>
    <p:sldId id="407" r:id="rId26"/>
    <p:sldId id="406" r:id="rId27"/>
    <p:sldId id="405" r:id="rId28"/>
    <p:sldId id="416" r:id="rId29"/>
    <p:sldId id="397" r:id="rId30"/>
    <p:sldId id="483" r:id="rId31"/>
    <p:sldId id="484" r:id="rId32"/>
    <p:sldId id="425" r:id="rId33"/>
    <p:sldId id="423" r:id="rId34"/>
    <p:sldId id="426" r:id="rId35"/>
    <p:sldId id="427" r:id="rId36"/>
    <p:sldId id="428" r:id="rId37"/>
    <p:sldId id="399" r:id="rId38"/>
    <p:sldId id="402" r:id="rId39"/>
    <p:sldId id="400" r:id="rId40"/>
    <p:sldId id="585" r:id="rId41"/>
    <p:sldId id="401" r:id="rId42"/>
    <p:sldId id="584" r:id="rId43"/>
    <p:sldId id="573" r:id="rId44"/>
    <p:sldId id="586" r:id="rId45"/>
    <p:sldId id="589" r:id="rId46"/>
    <p:sldId id="587" r:id="rId47"/>
    <p:sldId id="594" r:id="rId48"/>
    <p:sldId id="593" r:id="rId49"/>
    <p:sldId id="592" r:id="rId50"/>
    <p:sldId id="590" r:id="rId51"/>
    <p:sldId id="596" r:id="rId52"/>
    <p:sldId id="591" r:id="rId53"/>
    <p:sldId id="595" r:id="rId54"/>
    <p:sldId id="571" r:id="rId55"/>
    <p:sldId id="574" r:id="rId56"/>
    <p:sldId id="296" r:id="rId57"/>
    <p:sldId id="487" r:id="rId58"/>
    <p:sldId id="507" r:id="rId59"/>
    <p:sldId id="496" r:id="rId60"/>
    <p:sldId id="495" r:id="rId61"/>
    <p:sldId id="494" r:id="rId62"/>
    <p:sldId id="493" r:id="rId63"/>
    <p:sldId id="527" r:id="rId64"/>
    <p:sldId id="528" r:id="rId65"/>
    <p:sldId id="529" r:id="rId66"/>
    <p:sldId id="552" r:id="rId67"/>
    <p:sldId id="492" r:id="rId68"/>
    <p:sldId id="476" r:id="rId69"/>
    <p:sldId id="509" r:id="rId70"/>
    <p:sldId id="491" r:id="rId71"/>
    <p:sldId id="490" r:id="rId72"/>
    <p:sldId id="517" r:id="rId73"/>
    <p:sldId id="518" r:id="rId74"/>
    <p:sldId id="519" r:id="rId75"/>
    <p:sldId id="520" r:id="rId76"/>
    <p:sldId id="521" r:id="rId77"/>
    <p:sldId id="522" r:id="rId78"/>
    <p:sldId id="523" r:id="rId79"/>
    <p:sldId id="489" r:id="rId80"/>
    <p:sldId id="532" r:id="rId81"/>
    <p:sldId id="558" r:id="rId82"/>
    <p:sldId id="553" r:id="rId83"/>
    <p:sldId id="554" r:id="rId84"/>
    <p:sldId id="555" r:id="rId85"/>
    <p:sldId id="556" r:id="rId86"/>
    <p:sldId id="557" r:id="rId87"/>
    <p:sldId id="488" r:id="rId88"/>
    <p:sldId id="531" r:id="rId89"/>
    <p:sldId id="530" r:id="rId90"/>
    <p:sldId id="543" r:id="rId91"/>
    <p:sldId id="510" r:id="rId92"/>
    <p:sldId id="501" r:id="rId93"/>
    <p:sldId id="500" r:id="rId94"/>
    <p:sldId id="499" r:id="rId95"/>
    <p:sldId id="498" r:id="rId96"/>
    <p:sldId id="524" r:id="rId97"/>
    <p:sldId id="525" r:id="rId98"/>
    <p:sldId id="526" r:id="rId99"/>
    <p:sldId id="497" r:id="rId100"/>
    <p:sldId id="502" r:id="rId101"/>
    <p:sldId id="386" r:id="rId102"/>
    <p:sldId id="506" r:id="rId103"/>
    <p:sldId id="505" r:id="rId104"/>
    <p:sldId id="640" r:id="rId105"/>
    <p:sldId id="503" r:id="rId106"/>
    <p:sldId id="291" r:id="rId107"/>
    <p:sldId id="544" r:id="rId108"/>
    <p:sldId id="533" r:id="rId109"/>
    <p:sldId id="535" r:id="rId110"/>
    <p:sldId id="388" r:id="rId111"/>
    <p:sldId id="641" r:id="rId112"/>
    <p:sldId id="257" r:id="rId113"/>
    <p:sldId id="597" r:id="rId114"/>
    <p:sldId id="390" r:id="rId115"/>
    <p:sldId id="542" r:id="rId116"/>
    <p:sldId id="541" r:id="rId117"/>
    <p:sldId id="540" r:id="rId118"/>
    <p:sldId id="539" r:id="rId119"/>
    <p:sldId id="538" r:id="rId120"/>
    <p:sldId id="537" r:id="rId121"/>
    <p:sldId id="609" r:id="rId122"/>
    <p:sldId id="608" r:id="rId123"/>
    <p:sldId id="548" r:id="rId124"/>
    <p:sldId id="575" r:id="rId125"/>
    <p:sldId id="559" r:id="rId126"/>
    <p:sldId id="549" r:id="rId127"/>
    <p:sldId id="563" r:id="rId128"/>
    <p:sldId id="598" r:id="rId129"/>
    <p:sldId id="562" r:id="rId130"/>
    <p:sldId id="599" r:id="rId131"/>
    <p:sldId id="561" r:id="rId132"/>
    <p:sldId id="258" r:id="rId133"/>
    <p:sldId id="601" r:id="rId134"/>
    <p:sldId id="600" r:id="rId135"/>
    <p:sldId id="577" r:id="rId136"/>
    <p:sldId id="259" r:id="rId137"/>
    <p:sldId id="576" r:id="rId138"/>
    <p:sldId id="260" r:id="rId139"/>
    <p:sldId id="579" r:id="rId140"/>
    <p:sldId id="261" r:id="rId141"/>
    <p:sldId id="578" r:id="rId142"/>
    <p:sldId id="262" r:id="rId143"/>
    <p:sldId id="263" r:id="rId144"/>
    <p:sldId id="604" r:id="rId145"/>
    <p:sldId id="605" r:id="rId146"/>
    <p:sldId id="606" r:id="rId147"/>
    <p:sldId id="485" r:id="rId148"/>
    <p:sldId id="602" r:id="rId149"/>
    <p:sldId id="603" r:id="rId150"/>
    <p:sldId id="264" r:id="rId151"/>
    <p:sldId id="265" r:id="rId152"/>
    <p:sldId id="486" r:id="rId153"/>
    <p:sldId id="293" r:id="rId154"/>
    <p:sldId id="266" r:id="rId155"/>
    <p:sldId id="580" r:id="rId156"/>
    <p:sldId id="267" r:id="rId157"/>
    <p:sldId id="269" r:id="rId158"/>
    <p:sldId id="277" r:id="rId159"/>
    <p:sldId id="270" r:id="rId160"/>
    <p:sldId id="271" r:id="rId161"/>
    <p:sldId id="272" r:id="rId162"/>
    <p:sldId id="273" r:id="rId163"/>
    <p:sldId id="275" r:id="rId164"/>
    <p:sldId id="276" r:id="rId165"/>
    <p:sldId id="278" r:id="rId166"/>
    <p:sldId id="279" r:id="rId167"/>
    <p:sldId id="292" r:id="rId168"/>
    <p:sldId id="281" r:id="rId169"/>
    <p:sldId id="282" r:id="rId170"/>
    <p:sldId id="283" r:id="rId171"/>
    <p:sldId id="285" r:id="rId172"/>
    <p:sldId id="286" r:id="rId173"/>
    <p:sldId id="289" r:id="rId174"/>
    <p:sldId id="287" r:id="rId175"/>
    <p:sldId id="288" r:id="rId176"/>
    <p:sldId id="610" r:id="rId177"/>
    <p:sldId id="642" r:id="rId178"/>
    <p:sldId id="643" r:id="rId179"/>
    <p:sldId id="644" r:id="rId180"/>
    <p:sldId id="645" r:id="rId181"/>
    <p:sldId id="646" r:id="rId182"/>
    <p:sldId id="647" r:id="rId183"/>
    <p:sldId id="648" r:id="rId184"/>
    <p:sldId id="649" r:id="rId185"/>
    <p:sldId id="650" r:id="rId186"/>
    <p:sldId id="651" r:id="rId187"/>
    <p:sldId id="652" r:id="rId188"/>
    <p:sldId id="653" r:id="rId189"/>
    <p:sldId id="654" r:id="rId190"/>
    <p:sldId id="655" r:id="rId191"/>
    <p:sldId id="656" r:id="rId192"/>
    <p:sldId id="657" r:id="rId193"/>
    <p:sldId id="658" r:id="rId194"/>
    <p:sldId id="659" r:id="rId195"/>
    <p:sldId id="660" r:id="rId196"/>
    <p:sldId id="661" r:id="rId197"/>
    <p:sldId id="662" r:id="rId198"/>
    <p:sldId id="663" r:id="rId199"/>
    <p:sldId id="664" r:id="rId200"/>
    <p:sldId id="665" r:id="rId201"/>
    <p:sldId id="666" r:id="rId202"/>
    <p:sldId id="667" r:id="rId203"/>
    <p:sldId id="668" r:id="rId20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99" autoAdjust="0"/>
    <p:restoredTop sz="64130" autoAdjust="0"/>
  </p:normalViewPr>
  <p:slideViewPr>
    <p:cSldViewPr>
      <p:cViewPr varScale="1">
        <p:scale>
          <a:sx n="55" d="100"/>
          <a:sy n="55" d="100"/>
        </p:scale>
        <p:origin x="78" y="606"/>
      </p:cViewPr>
      <p:guideLst>
        <p:guide orient="horz" pos="2160"/>
        <p:guide pos="2880"/>
      </p:guideLst>
    </p:cSldViewPr>
  </p:slideViewPr>
  <p:outlineViewPr>
    <p:cViewPr>
      <p:scale>
        <a:sx n="33" d="100"/>
        <a:sy n="33" d="100"/>
      </p:scale>
      <p:origin x="0" y="669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handoutMaster" Target="handoutMasters/handoutMaster1.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0EE05363-2C0F-44FC-AD45-9E0F36B4EC44}" type="datetimeFigureOut">
              <a:rPr lang="en-US" smtClean="0"/>
              <a:t>11/20/2015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28C08C5A-CD4C-4AC9-BE7B-F422B3A59AB6}" type="slidenum">
              <a:rPr lang="en-US" smtClean="0"/>
              <a:t>‹#›</a:t>
            </a:fld>
            <a:endParaRPr lang="en-US"/>
          </a:p>
        </p:txBody>
      </p:sp>
    </p:spTree>
    <p:extLst>
      <p:ext uri="{BB962C8B-B14F-4D97-AF65-F5344CB8AC3E}">
        <p14:creationId xmlns:p14="http://schemas.microsoft.com/office/powerpoint/2010/main" val="285253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7A429679-0A91-41F1-AF56-3D49F96CEAC2}" type="datetimeFigureOut">
              <a:rPr lang="en-US" smtClean="0"/>
              <a:t>11/20/2015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1832CF84-7FA2-4A31-AD24-185D9F2FAADD}" type="slidenum">
              <a:rPr lang="en-US" smtClean="0"/>
              <a:t>‹#›</a:t>
            </a:fld>
            <a:endParaRPr lang="en-US"/>
          </a:p>
        </p:txBody>
      </p:sp>
    </p:spTree>
    <p:extLst>
      <p:ext uri="{BB962C8B-B14F-4D97-AF65-F5344CB8AC3E}">
        <p14:creationId xmlns:p14="http://schemas.microsoft.com/office/powerpoint/2010/main" val="337495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3.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2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2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2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27.xml"/><Relationship Id="rId2" Type="http://schemas.openxmlformats.org/officeDocument/2006/relationships/notesMaster" Target="../notesMasters/notesMaster1.xml"/><Relationship Id="rId1" Type="http://schemas.openxmlformats.org/officeDocument/2006/relationships/tags" Target="../tags/tag15.xml"/><Relationship Id="rId4" Type="http://schemas.openxmlformats.org/officeDocument/2006/relationships/hyperlink" Target="http://biotech.law.lsu.edu/cases/immunity/harlow.ht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2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29.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30.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131.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132.xml"/><Relationship Id="rId2" Type="http://schemas.openxmlformats.org/officeDocument/2006/relationships/notesMaster" Target="../notesMasters/notesMaster1.xml"/><Relationship Id="rId1" Type="http://schemas.openxmlformats.org/officeDocument/2006/relationships/tags" Target="../tags/tag20.xml"/><Relationship Id="rId5" Type="http://schemas.openxmlformats.org/officeDocument/2006/relationships/hyperlink" Target="http://www.ca6.uscourts.gov/opinions.pdf/15a0035p-06.pdf" TargetMode="External"/><Relationship Id="rId4" Type="http://schemas.openxmlformats.org/officeDocument/2006/relationships/hyperlink" Target="http://blogs.edweek.org/edweek/school_law/2015/03/appeals_court_revives_school_c.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133.xml"/><Relationship Id="rId2" Type="http://schemas.openxmlformats.org/officeDocument/2006/relationships/notesMaster" Target="../notesMasters/notesMaster1.xml"/><Relationship Id="rId1" Type="http://schemas.openxmlformats.org/officeDocument/2006/relationships/tags" Target="../tags/tag21.xml"/><Relationship Id="rId5" Type="http://schemas.openxmlformats.org/officeDocument/2006/relationships/hyperlink" Target="http://www.ca6.uscourts.gov/opinions.pdf/15a0035p-06.pdf" TargetMode="External"/><Relationship Id="rId4" Type="http://schemas.openxmlformats.org/officeDocument/2006/relationships/hyperlink" Target="http://blogs.edweek.org/edweek/school_law/2015/03/appeals_court_revives_school_c.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134.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135.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136.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137.xml"/><Relationship Id="rId2" Type="http://schemas.openxmlformats.org/officeDocument/2006/relationships/notesMaster" Target="../notesMasters/notesMaster1.xml"/><Relationship Id="rId1" Type="http://schemas.openxmlformats.org/officeDocument/2006/relationships/tags" Target="../tags/tag26.xml"/><Relationship Id="rId4" Type="http://schemas.openxmlformats.org/officeDocument/2006/relationships/hyperlink" Target="http://www.npr.org/blogs/health/2015/03/09/391876192/college-rape-case-shows-a-key-limit-to-medical-privacy-law"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138.xml"/><Relationship Id="rId2" Type="http://schemas.openxmlformats.org/officeDocument/2006/relationships/notesMaster" Target="../notesMasters/notesMaster1.xml"/><Relationship Id="rId1" Type="http://schemas.openxmlformats.org/officeDocument/2006/relationships/tags" Target="../tags/tag27.xml"/><Relationship Id="rId4" Type="http://schemas.openxmlformats.org/officeDocument/2006/relationships/hyperlink" Target="http://www.schoolcounselor.org/magazine/blogs/january-february-2015/students-in-need-and-the-courts"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13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14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14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14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143.xml"/><Relationship Id="rId2" Type="http://schemas.openxmlformats.org/officeDocument/2006/relationships/notesMaster" Target="../notesMasters/notesMaster1.xml"/><Relationship Id="rId1" Type="http://schemas.openxmlformats.org/officeDocument/2006/relationships/tags" Target="../tags/tag33.xml"/><Relationship Id="rId5" Type="http://schemas.openxmlformats.org/officeDocument/2006/relationships/hyperlink" Target="http://www.courts.ca.gov/opinions/nonpub/A134489.PDF" TargetMode="External"/><Relationship Id="rId4" Type="http://schemas.openxmlformats.org/officeDocument/2006/relationships/hyperlink" Target="http://www.firstamendmentcenter.org/author/davidhudson"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14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148.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149.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150.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171.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172.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1</a:t>
            </a:fld>
            <a:endParaRPr lang="en-US"/>
          </a:p>
        </p:txBody>
      </p:sp>
    </p:spTree>
    <p:extLst>
      <p:ext uri="{BB962C8B-B14F-4D97-AF65-F5344CB8AC3E}">
        <p14:creationId xmlns:p14="http://schemas.microsoft.com/office/powerpoint/2010/main" val="374441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Which of the following was one of the authours of The Federalist Papers?
https://www.polleverywhere.com/multiple_choice_polls/9s7imFZJfnnBN2x</a:t>
            </a:r>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66</a:t>
            </a:fld>
            <a:endParaRPr lang="en-US"/>
          </a:p>
        </p:txBody>
      </p:sp>
    </p:spTree>
    <p:extLst>
      <p:ext uri="{BB962C8B-B14F-4D97-AF65-F5344CB8AC3E}">
        <p14:creationId xmlns:p14="http://schemas.microsoft.com/office/powerpoint/2010/main" val="203144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70</a:t>
            </a:fld>
            <a:endParaRPr lang="en-US"/>
          </a:p>
        </p:txBody>
      </p:sp>
    </p:spTree>
    <p:extLst>
      <p:ext uri="{BB962C8B-B14F-4D97-AF65-F5344CB8AC3E}">
        <p14:creationId xmlns:p14="http://schemas.microsoft.com/office/powerpoint/2010/main" val="352651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123</a:t>
            </a:fld>
            <a:endParaRPr lang="en-US"/>
          </a:p>
        </p:txBody>
      </p:sp>
    </p:spTree>
    <p:extLst>
      <p:ext uri="{BB962C8B-B14F-4D97-AF65-F5344CB8AC3E}">
        <p14:creationId xmlns:p14="http://schemas.microsoft.com/office/powerpoint/2010/main" val="276453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
Poll Title: How long must a violent, mentally ill suspect be Held?
https://www.polleverywhere.com/multiple_choice_polls/gMDMcmtr7PWWXF0</a:t>
            </a:r>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124</a:t>
            </a:fld>
            <a:endParaRPr lang="en-US"/>
          </a:p>
        </p:txBody>
      </p:sp>
    </p:spTree>
    <p:extLst>
      <p:ext uri="{BB962C8B-B14F-4D97-AF65-F5344CB8AC3E}">
        <p14:creationId xmlns:p14="http://schemas.microsoft.com/office/powerpoint/2010/main" val="2573642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i="0" kern="1200" dirty="0" smtClean="0">
                <a:solidFill>
                  <a:schemeClr val="tx1"/>
                </a:solidFill>
                <a:effectLst/>
                <a:latin typeface="+mn-lt"/>
                <a:ea typeface="+mn-ea"/>
                <a:cs typeface="+mn-cs"/>
              </a:rPr>
              <a:t>(h)  (1)  </a:t>
            </a:r>
            <a:r>
              <a:rPr lang="en-US" sz="1200" b="0" i="0" kern="1200" dirty="0" smtClean="0">
                <a:solidFill>
                  <a:schemeClr val="tx1"/>
                </a:solidFill>
                <a:effectLst/>
                <a:latin typeface="+mn-lt"/>
                <a:ea typeface="+mn-ea"/>
                <a:cs typeface="+mn-cs"/>
              </a:rPr>
              <a:t>Any offender arrested for the offense of stalking, aggravated stalking or especially aggravated stalking, as defined in § 39-17-315, or any criminal offense defined in title 39, chapter 13, in which the alleged victim is a victim as defined in § 36-3-601, shall not be released within twelve (12) hours of arrest if the magistrate or other official duly authorized to release the offender finds that the offender is a threat to the alleged victim. The official may, however, release the accused in less than twelve (12) hours if the official determines that sufficient time has or will have elapsed for the victim to be protected.</a:t>
            </a:r>
          </a:p>
          <a:p>
            <a:r>
              <a:rPr lang="en-US" sz="1200" b="1" i="0" kern="12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The written findings must be attached to the warrant and shall be preserved as a permanent part of the record. The arresting officer shall make official note of the time of the arrest in order to establish the beginning of the twelve-hour period provided for in this subsection (h).</a:t>
            </a:r>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125</a:t>
            </a:fld>
            <a:endParaRPr lang="en-US"/>
          </a:p>
        </p:txBody>
      </p:sp>
    </p:spTree>
    <p:extLst>
      <p:ext uri="{BB962C8B-B14F-4D97-AF65-F5344CB8AC3E}">
        <p14:creationId xmlns:p14="http://schemas.microsoft.com/office/powerpoint/2010/main" val="3665495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kern="1200" dirty="0" smtClean="0">
                <a:solidFill>
                  <a:schemeClr val="tx1"/>
                </a:solidFill>
                <a:effectLst/>
                <a:latin typeface="+mn-lt"/>
                <a:ea typeface="+mn-ea"/>
                <a:cs typeface="+mn-cs"/>
              </a:rPr>
              <a:t>the doctrine of “qualified immunity,” which allows that a government official can escape damages liability even if the official did violate the plaintiff’s constitutional rights, so long as the official did not violate the plaintiff’s </a:t>
            </a:r>
            <a:r>
              <a:rPr lang="en-US" sz="1200" b="0" i="1" kern="1200" dirty="0" smtClean="0">
                <a:solidFill>
                  <a:schemeClr val="tx1"/>
                </a:solidFill>
                <a:effectLst/>
                <a:latin typeface="+mn-lt"/>
                <a:ea typeface="+mn-ea"/>
                <a:cs typeface="+mn-cs"/>
              </a:rPr>
              <a:t>clearly established </a:t>
            </a:r>
            <a:r>
              <a:rPr lang="en-US" sz="1200" b="0" i="0" kern="1200" dirty="0" smtClean="0">
                <a:solidFill>
                  <a:schemeClr val="tx1"/>
                </a:solidFill>
                <a:effectLst/>
                <a:latin typeface="+mn-lt"/>
                <a:ea typeface="+mn-ea"/>
                <a:cs typeface="+mn-cs"/>
              </a:rPr>
              <a:t>constitutional rights.</a:t>
            </a:r>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126</a:t>
            </a:fld>
            <a:endParaRPr lang="en-US"/>
          </a:p>
        </p:txBody>
      </p:sp>
    </p:spTree>
    <p:extLst>
      <p:ext uri="{BB962C8B-B14F-4D97-AF65-F5344CB8AC3E}">
        <p14:creationId xmlns:p14="http://schemas.microsoft.com/office/powerpoint/2010/main" val="2372518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If and when an inmate will attempt or commit suicide, prison officials and correctional, health care, and mental health personnel are in Page 23 the best position to identify, assess, and treat potentially suicidal behavior. Even though not all inmate suicides are preventable, many are, and a systematic reduction of these deaths can occur if comprehensive suicide prevention programs are implemented in correctional facilities throughout the world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doctrine of </a:t>
            </a:r>
            <a:r>
              <a:rPr lang="en-US" sz="1200" b="1" i="1" kern="1200" dirty="0" smtClean="0">
                <a:solidFill>
                  <a:schemeClr val="tx1"/>
                </a:solidFill>
                <a:effectLst/>
                <a:latin typeface="+mn-lt"/>
                <a:ea typeface="+mn-ea"/>
                <a:cs typeface="+mn-cs"/>
              </a:rPr>
              <a:t>“qualified immunity,” </a:t>
            </a:r>
            <a:r>
              <a:rPr lang="en-US" sz="1200" b="0" i="0" kern="1200" dirty="0" smtClean="0">
                <a:solidFill>
                  <a:schemeClr val="tx1"/>
                </a:solidFill>
                <a:effectLst/>
                <a:latin typeface="+mn-lt"/>
                <a:ea typeface="+mn-ea"/>
                <a:cs typeface="+mn-cs"/>
              </a:rPr>
              <a:t>which allows that a government official can escape damages liability even if the official did violate the plaintiff’s constitutional rights, so long as the official did not violate the plaintiff’s </a:t>
            </a:r>
            <a:r>
              <a:rPr lang="en-US" sz="1200" b="0" i="1" kern="1200" dirty="0" smtClean="0">
                <a:solidFill>
                  <a:schemeClr val="tx1"/>
                </a:solidFill>
                <a:effectLst/>
                <a:latin typeface="+mn-lt"/>
                <a:ea typeface="+mn-ea"/>
                <a:cs typeface="+mn-cs"/>
              </a:rPr>
              <a:t>clearly established </a:t>
            </a:r>
            <a:r>
              <a:rPr lang="en-US" sz="1200" b="0" i="0" kern="1200" dirty="0" smtClean="0">
                <a:solidFill>
                  <a:schemeClr val="tx1"/>
                </a:solidFill>
                <a:effectLst/>
                <a:latin typeface="+mn-lt"/>
                <a:ea typeface="+mn-ea"/>
                <a:cs typeface="+mn-cs"/>
              </a:rPr>
              <a:t>constitutional rights.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Supreme Court set the modern standards for qualified immunity in </a:t>
            </a:r>
            <a:r>
              <a:rPr lang="en-US" sz="1200" b="0" i="0" u="sng" kern="1200" dirty="0" smtClean="0">
                <a:solidFill>
                  <a:schemeClr val="tx1"/>
                </a:solidFill>
                <a:effectLst/>
                <a:latin typeface="+mn-lt"/>
                <a:ea typeface="+mn-ea"/>
                <a:cs typeface="+mn-cs"/>
                <a:hlinkClick r:id="rId4"/>
              </a:rPr>
              <a:t>Harlow v. Fitzgerald, 457 U.S. 800 (1982)</a:t>
            </a:r>
            <a:r>
              <a:rPr lang="en-US" sz="1200" b="0" i="0" kern="1200" dirty="0" smtClean="0">
                <a:solidFill>
                  <a:schemeClr val="tx1"/>
                </a:solidFill>
                <a:effectLst/>
                <a:latin typeface="+mn-lt"/>
                <a:ea typeface="+mn-ea"/>
                <a:cs typeface="+mn-cs"/>
              </a:rPr>
              <a:t> . The Court ruled that government officials performing discretionary functions should be protected from liability for civil damages if their conduct does not violate clearly established statutory or constitutional rights of which a reasonable person would be aware. Id. at 819. Those who are plainly incompetent or who knowingly violate the law cannot invoke qualified immunity. </a:t>
            </a:r>
            <a:r>
              <a:rPr lang="en-US" sz="1200" b="0" i="0" kern="1200" dirty="0" err="1" smtClean="0">
                <a:solidFill>
                  <a:schemeClr val="tx1"/>
                </a:solidFill>
                <a:effectLst/>
                <a:latin typeface="+mn-lt"/>
                <a:ea typeface="+mn-ea"/>
                <a:cs typeface="+mn-cs"/>
              </a:rPr>
              <a:t>Malley</a:t>
            </a:r>
            <a:r>
              <a:rPr lang="en-US" sz="1200" b="0" i="0" kern="1200" dirty="0" smtClean="0">
                <a:solidFill>
                  <a:schemeClr val="tx1"/>
                </a:solidFill>
                <a:effectLst/>
                <a:latin typeface="+mn-lt"/>
                <a:ea typeface="+mn-ea"/>
                <a:cs typeface="+mn-cs"/>
              </a:rPr>
              <a:t> v. Briggs, 475 U.S. 335 (1986). Therefore, the official will be protected from </a:t>
            </a:r>
            <a:r>
              <a:rPr lang="en-US" sz="1200" b="0" i="0" kern="1200" dirty="0" err="1" smtClean="0">
                <a:solidFill>
                  <a:schemeClr val="tx1"/>
                </a:solidFill>
                <a:effectLst/>
                <a:latin typeface="+mn-lt"/>
                <a:ea typeface="+mn-ea"/>
                <a:cs typeface="+mn-cs"/>
              </a:rPr>
              <a:t>Bivens</a:t>
            </a:r>
            <a:r>
              <a:rPr lang="en-US" sz="1200" b="0" i="0" kern="1200" dirty="0" smtClean="0">
                <a:solidFill>
                  <a:schemeClr val="tx1"/>
                </a:solidFill>
                <a:effectLst/>
                <a:latin typeface="+mn-lt"/>
                <a:ea typeface="+mn-ea"/>
                <a:cs typeface="+mn-cs"/>
              </a:rPr>
              <a:t> or § 1983 liability for a discretionary act unless the violated constitutional right is of such a basic nature that a reasonable person would have known it, or if the official breaks a law. This analysis requires a case-by-case analysis that is often unpredictable and difficult to determine. Additionally, qualified immunity might be defeated by showing that the official acted with malice or corrupt motives.</a:t>
            </a:r>
            <a:endParaRPr lang="en-US" dirty="0" smtClean="0"/>
          </a:p>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127</a:t>
            </a:fld>
            <a:endParaRPr lang="en-US"/>
          </a:p>
        </p:txBody>
      </p:sp>
    </p:spTree>
    <p:extLst>
      <p:ext uri="{BB962C8B-B14F-4D97-AF65-F5344CB8AC3E}">
        <p14:creationId xmlns:p14="http://schemas.microsoft.com/office/powerpoint/2010/main" val="161088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128</a:t>
            </a:fld>
            <a:endParaRPr lang="en-US"/>
          </a:p>
        </p:txBody>
      </p:sp>
    </p:spTree>
    <p:extLst>
      <p:ext uri="{BB962C8B-B14F-4D97-AF65-F5344CB8AC3E}">
        <p14:creationId xmlns:p14="http://schemas.microsoft.com/office/powerpoint/2010/main" val="1210432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kern="1200" dirty="0" smtClean="0">
                <a:solidFill>
                  <a:schemeClr val="tx1"/>
                </a:solidFill>
                <a:effectLst/>
                <a:latin typeface="+mn-lt"/>
                <a:ea typeface="+mn-ea"/>
                <a:cs typeface="+mn-cs"/>
              </a:rPr>
              <a:t>On May 18, 2015, the United States Supreme Court decided </a:t>
            </a:r>
            <a:r>
              <a:rPr lang="en-US" sz="1200" b="0" i="1" kern="1200" dirty="0" smtClean="0">
                <a:solidFill>
                  <a:schemeClr val="tx1"/>
                </a:solidFill>
                <a:effectLst/>
                <a:latin typeface="+mn-lt"/>
                <a:ea typeface="+mn-ea"/>
                <a:cs typeface="+mn-cs"/>
              </a:rPr>
              <a:t>City and County of San Francisco v. Sheehan</a:t>
            </a:r>
            <a:r>
              <a:rPr lang="en-US" sz="1200" b="0" i="0" kern="1200" dirty="0" smtClean="0">
                <a:solidFill>
                  <a:schemeClr val="tx1"/>
                </a:solidFill>
                <a:effectLst/>
                <a:latin typeface="+mn-lt"/>
                <a:ea typeface="+mn-ea"/>
                <a:cs typeface="+mn-cs"/>
              </a:rPr>
              <a:t>, No. 13-1412, holding that police officers were entitled to qualified immunity against a constitutional claim based on alleged failure to accommodate a disability under the Americans with Disabilities Act because any such constitutional right, assuming it exists, was not clearly established.   </a:t>
            </a:r>
          </a:p>
          <a:p>
            <a:r>
              <a:rPr lang="en-US" sz="1200" b="0" i="0" kern="1200" dirty="0" smtClean="0">
                <a:solidFill>
                  <a:schemeClr val="tx1"/>
                </a:solidFill>
                <a:effectLst/>
                <a:latin typeface="+mn-lt"/>
                <a:ea typeface="+mn-ea"/>
                <a:cs typeface="+mn-cs"/>
              </a:rPr>
              <a:t>Sheehan brought suit, claiming that San Francisco violated the Americans with Disabilities Act of 1990 (ADA), 42 U.S.C. § 12101 </a:t>
            </a:r>
            <a:r>
              <a:rPr lang="en-US" sz="1200" b="0" i="1" kern="1200" dirty="0" smtClean="0">
                <a:solidFill>
                  <a:schemeClr val="tx1"/>
                </a:solidFill>
                <a:effectLst/>
                <a:latin typeface="+mn-lt"/>
                <a:ea typeface="+mn-ea"/>
                <a:cs typeface="+mn-cs"/>
              </a:rPr>
              <a:t>et seq</a:t>
            </a:r>
            <a:r>
              <a:rPr lang="en-US" sz="1200" b="0" i="0" kern="1200" dirty="0" smtClean="0">
                <a:solidFill>
                  <a:schemeClr val="tx1"/>
                </a:solidFill>
                <a:effectLst/>
                <a:latin typeface="+mn-lt"/>
                <a:ea typeface="+mn-ea"/>
                <a:cs typeface="+mn-cs"/>
              </a:rPr>
              <a:t>., by subduing her in a manner that did not reasonably accommodate her disability. She also sued the officers in their personal capacity under 42 U.S.C. § 1983, for violating her Fourth Amendment rights. The district court granted summary judgment for San Francisco and the officers. The Ninth Circuit vacated in part, holding that because the ADA’s accommodation requirement should be read to encompass anything a public entity does and because exigent circumstances inform the reasonableness analysis under the ADA, it was for the jury to decide whether San Francisco should have accommodated Sheehan. As to the officers, the Ninth Circuit held that the initial entry into Sheehan’s room was lawful, the officers reasonably used their firearms, but a jury could reasonably find that the officers provoked Sheehan.</a:t>
            </a:r>
          </a:p>
          <a:p>
            <a:r>
              <a:rPr lang="en-US" sz="1200" b="0" i="0" kern="1200" dirty="0" smtClean="0">
                <a:solidFill>
                  <a:schemeClr val="tx1"/>
                </a:solidFill>
                <a:effectLst/>
                <a:latin typeface="+mn-lt"/>
                <a:ea typeface="+mn-ea"/>
                <a:cs typeface="+mn-cs"/>
              </a:rPr>
              <a:t>The Supreme Court dismissed its grant of review on the question of whether the ADA “requires law enforcement officers to provide accommodations to an armed, violent, and mentally ill suspect in the court of bringing the suspect into custody” as improvidently granted, concluding that the court below had not addressed the argument on which the city relied. </a:t>
            </a:r>
          </a:p>
          <a:p>
            <a:r>
              <a:rPr lang="en-US" sz="1200" b="0" i="0" kern="1200" dirty="0" smtClean="0">
                <a:solidFill>
                  <a:schemeClr val="tx1"/>
                </a:solidFill>
                <a:effectLst/>
                <a:latin typeface="+mn-lt"/>
                <a:ea typeface="+mn-ea"/>
                <a:cs typeface="+mn-cs"/>
              </a:rPr>
              <a:t>The Supreme Court reversed the Ninth Circuit’s ruling denying the officers qualified immunity. The Court recognized that “[p]</a:t>
            </a:r>
            <a:r>
              <a:rPr lang="en-US" sz="1200" b="0" i="0" kern="1200" dirty="0" err="1" smtClean="0">
                <a:solidFill>
                  <a:schemeClr val="tx1"/>
                </a:solidFill>
                <a:effectLst/>
                <a:latin typeface="+mn-lt"/>
                <a:ea typeface="+mn-ea"/>
                <a:cs typeface="+mn-cs"/>
              </a:rPr>
              <a:t>ublic</a:t>
            </a:r>
            <a:r>
              <a:rPr lang="en-US" sz="1200" b="0" i="0" kern="1200" dirty="0" smtClean="0">
                <a:solidFill>
                  <a:schemeClr val="tx1"/>
                </a:solidFill>
                <a:effectLst/>
                <a:latin typeface="+mn-lt"/>
                <a:ea typeface="+mn-ea"/>
                <a:cs typeface="+mn-cs"/>
              </a:rPr>
              <a:t> officials are immune from suit under 42 U.S.C. § 1983 unless they have ‘violated a statutory of constitutional right that was clearly established at the time of the challenged conduct,’” and that an “officer ‘cannot be said to have violated a clearly established right unless the right’s contours were sufficiently definitive that any reasonable official in his shoes would have understood that he was violating it.’ ” </a:t>
            </a:r>
          </a:p>
          <a:p>
            <a:r>
              <a:rPr lang="en-US" sz="1200" b="0" i="0" kern="1200" dirty="0" smtClean="0">
                <a:solidFill>
                  <a:schemeClr val="tx1"/>
                </a:solidFill>
                <a:effectLst/>
                <a:latin typeface="+mn-lt"/>
                <a:ea typeface="+mn-ea"/>
                <a:cs typeface="+mn-cs"/>
              </a:rPr>
              <a:t>The Court had “no doubt that the officers did not violate any federal right when they opened the door the first time” because officers may “enter a home without a warrant to render emergency assistance to an injured occupant or to protect an occupant from imminent injury.” Because the two entries were part of a single, continuous search or seizure, the officers were not required to justify a continuing emergency with respect to the second entry. The Court concluded that had Sheehan not been disabled, the officers would not have violated her constitutional rights by opening the door the second time. The Court stated that after the officers opened the door the second time, their use of force was reasonable.</a:t>
            </a:r>
          </a:p>
          <a:p>
            <a:r>
              <a:rPr lang="en-US" sz="1200" b="0" i="0" kern="1200" dirty="0" smtClean="0">
                <a:solidFill>
                  <a:schemeClr val="tx1"/>
                </a:solidFill>
                <a:effectLst/>
                <a:latin typeface="+mn-lt"/>
                <a:ea typeface="+mn-ea"/>
                <a:cs typeface="+mn-cs"/>
              </a:rPr>
              <a:t>The Court also concluded that the officer’s failure to accommodate Sheehan’s illness did not violate clearly established law. Distinguishing the case law relied on by the Ninth Circuit, the Court noted that no “precedent clearly established that there was not an objective need for immediate entry” in this case, and without fair notice, an officer is entitled to qualified immunity. </a:t>
            </a:r>
          </a:p>
          <a:p>
            <a:r>
              <a:rPr lang="en-US" sz="1200" b="0" i="0" kern="1200" dirty="0" smtClean="0">
                <a:solidFill>
                  <a:schemeClr val="tx1"/>
                </a:solidFill>
                <a:effectLst/>
                <a:latin typeface="+mn-lt"/>
                <a:ea typeface="+mn-ea"/>
                <a:cs typeface="+mn-cs"/>
              </a:rPr>
              <a:t>Justice Breyer delivered the opinion of the Court, in which Chief Justice Roberts and Justices Kennedy, Thomas, Ginsburg, and Sotomayor joined. Justice Scalia filed an opinion concurring in part and dissenting in part, in which Justice Kagan joined. Justice Breyer took no part in the consideration or decision of the court.</a:t>
            </a:r>
          </a:p>
          <a:p>
            <a:endParaRPr lang="en-US" dirty="0" smtClean="0"/>
          </a:p>
          <a:p>
            <a:r>
              <a:rPr lang="en-US" b="1" dirty="0" smtClean="0"/>
              <a:t>Tennessee</a:t>
            </a:r>
            <a:r>
              <a:rPr lang="en-US" b="1" baseline="0" dirty="0" smtClean="0"/>
              <a:t> working to pass a law that would allow Officers serving warrants to see if the individual has any mental health issues.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doctrine of </a:t>
            </a:r>
            <a:r>
              <a:rPr lang="en-US" sz="1200" b="1" i="1" kern="1200" dirty="0" smtClean="0">
                <a:solidFill>
                  <a:schemeClr val="tx1"/>
                </a:solidFill>
                <a:effectLst/>
                <a:latin typeface="+mn-lt"/>
                <a:ea typeface="+mn-ea"/>
                <a:cs typeface="+mn-cs"/>
              </a:rPr>
              <a:t>“qualified immunity,” </a:t>
            </a:r>
            <a:r>
              <a:rPr lang="en-US" sz="1200" b="0" i="0" kern="1200" dirty="0" smtClean="0">
                <a:solidFill>
                  <a:schemeClr val="tx1"/>
                </a:solidFill>
                <a:effectLst/>
                <a:latin typeface="+mn-lt"/>
                <a:ea typeface="+mn-ea"/>
                <a:cs typeface="+mn-cs"/>
              </a:rPr>
              <a:t>which allows that a government official can escape damages liability even if the official did violate the plaintiff’s constitutional rights, so long as the official did not violate the plaintiff’s </a:t>
            </a:r>
            <a:r>
              <a:rPr lang="en-US" sz="1200" b="0" i="1" kern="1200" dirty="0" smtClean="0">
                <a:solidFill>
                  <a:schemeClr val="tx1"/>
                </a:solidFill>
                <a:effectLst/>
                <a:latin typeface="+mn-lt"/>
                <a:ea typeface="+mn-ea"/>
                <a:cs typeface="+mn-cs"/>
              </a:rPr>
              <a:t>clearly established </a:t>
            </a:r>
            <a:r>
              <a:rPr lang="en-US" sz="1200" b="0" i="0" kern="1200" dirty="0" smtClean="0">
                <a:solidFill>
                  <a:schemeClr val="tx1"/>
                </a:solidFill>
                <a:effectLst/>
                <a:latin typeface="+mn-lt"/>
                <a:ea typeface="+mn-ea"/>
                <a:cs typeface="+mn-cs"/>
              </a:rPr>
              <a:t>constitutional rights.</a:t>
            </a:r>
          </a:p>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129</a:t>
            </a:fld>
            <a:endParaRPr lang="en-US"/>
          </a:p>
        </p:txBody>
      </p:sp>
    </p:spTree>
    <p:extLst>
      <p:ext uri="{BB962C8B-B14F-4D97-AF65-F5344CB8AC3E}">
        <p14:creationId xmlns:p14="http://schemas.microsoft.com/office/powerpoint/2010/main" val="1813813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smtClean="0"/>
              <a:t>Tennessee is</a:t>
            </a:r>
            <a:r>
              <a:rPr lang="en-US" b="1" baseline="0" dirty="0" smtClean="0"/>
              <a:t> working to pass a law that would allow Officers serving warrants to see if the individual has any mental health issues. </a:t>
            </a:r>
          </a:p>
        </p:txBody>
      </p:sp>
      <p:sp>
        <p:nvSpPr>
          <p:cNvPr id="4" name="Slide Number Placeholder 3"/>
          <p:cNvSpPr>
            <a:spLocks noGrp="1"/>
          </p:cNvSpPr>
          <p:nvPr>
            <p:ph type="sldNum" sz="quarter" idx="10"/>
          </p:nvPr>
        </p:nvSpPr>
        <p:spPr/>
        <p:txBody>
          <a:bodyPr/>
          <a:lstStyle/>
          <a:p>
            <a:fld id="{1832CF84-7FA2-4A31-AD24-185D9F2FAADD}" type="slidenum">
              <a:rPr lang="en-US" smtClean="0"/>
              <a:t>130</a:t>
            </a:fld>
            <a:endParaRPr lang="en-US"/>
          </a:p>
        </p:txBody>
      </p:sp>
    </p:spTree>
    <p:extLst>
      <p:ext uri="{BB962C8B-B14F-4D97-AF65-F5344CB8AC3E}">
        <p14:creationId xmlns:p14="http://schemas.microsoft.com/office/powerpoint/2010/main" val="251163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Which state's laws defining marriage as a union between 1 man &amp; 1 woman were challenged at the Supreme Court?
https://www.polleverywhere.com/multiple_choice_polls/036iMTg8tUdotwq</a:t>
            </a:r>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14</a:t>
            </a:fld>
            <a:endParaRPr lang="en-US"/>
          </a:p>
        </p:txBody>
      </p:sp>
    </p:spTree>
    <p:extLst>
      <p:ext uri="{BB962C8B-B14F-4D97-AF65-F5344CB8AC3E}">
        <p14:creationId xmlns:p14="http://schemas.microsoft.com/office/powerpoint/2010/main" val="1115138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131</a:t>
            </a:fld>
            <a:endParaRPr lang="en-US"/>
          </a:p>
        </p:txBody>
      </p:sp>
    </p:spTree>
    <p:extLst>
      <p:ext uri="{BB962C8B-B14F-4D97-AF65-F5344CB8AC3E}">
        <p14:creationId xmlns:p14="http://schemas.microsoft.com/office/powerpoint/2010/main" val="146217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i="1" kern="1200" dirty="0" smtClean="0">
                <a:solidFill>
                  <a:schemeClr val="tx1"/>
                </a:solidFill>
                <a:effectLst/>
                <a:latin typeface="+mn-lt"/>
                <a:ea typeface="+mn-ea"/>
                <a:cs typeface="+mn-cs"/>
              </a:rPr>
              <a:t>Wesley v. Campbell, </a:t>
            </a:r>
            <a:r>
              <a:rPr lang="en-US" sz="1200" b="1" i="0" kern="1200" dirty="0" smtClean="0">
                <a:solidFill>
                  <a:schemeClr val="tx1"/>
                </a:solidFill>
                <a:effectLst/>
                <a:latin typeface="+mn-lt"/>
                <a:ea typeface="+mn-ea"/>
                <a:cs typeface="+mn-cs"/>
              </a:rPr>
              <a:t>2015 WL 859457 (6th Cir.). </a:t>
            </a:r>
          </a:p>
          <a:p>
            <a:r>
              <a:rPr lang="en-US" sz="1200" b="1" i="0" kern="1200" dirty="0" smtClean="0">
                <a:solidFill>
                  <a:schemeClr val="tx1"/>
                </a:solidFill>
                <a:effectLst/>
                <a:latin typeface="+mn-lt"/>
                <a:ea typeface="+mn-ea"/>
                <a:cs typeface="+mn-cs"/>
              </a:rPr>
              <a:t>Child alleged abuse at a time and place which would have likely had many witnesses, there was no medical evidence, and other alleged child victims denied abuse. Further, officer acted recklessly in omitting facts from the affidavit requesting an arrest warrant and was not clearly entitled to qualified immunity.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seven-year-old child was found by a school counselor harming himself outside of class. The counselor brought him into his office, which was located in the ‘administrative hub,’ in the midst of many staff offices. The staff later stated there were two other students in the office and another counselor remained with the three students when the counselor left to call the seven-year-old’s mother. The counselor recommended the mother take the child to a mental health center. The counselor followed the family there because the child had a long history of behavioral problems. He had previously recommended the child be evaluated and believed the mother had not done so. </a:t>
            </a:r>
          </a:p>
          <a:p>
            <a:r>
              <a:rPr lang="en-US" sz="1200" b="0" i="0" kern="1200" dirty="0" smtClean="0">
                <a:solidFill>
                  <a:schemeClr val="tx1"/>
                </a:solidFill>
                <a:effectLst/>
                <a:latin typeface="+mn-lt"/>
                <a:ea typeface="+mn-ea"/>
                <a:cs typeface="+mn-cs"/>
              </a:rPr>
              <a:t>The child told his mother on the car ride that the counselor had touched his private area over his clothes when they were alone in the office. The mother contacted child protective services (CPS). The CPS investigator and a police officer interviewed the child at the child advocacy center a few days later and his report of abuse was more severe. He said the counselor had raped him and that this abuse had been going on for a year and the counselor had abused two other students at the school. </a:t>
            </a:r>
          </a:p>
          <a:p>
            <a:r>
              <a:rPr lang="en-US" sz="1200" b="0" i="0" kern="1200" dirty="0" smtClean="0">
                <a:solidFill>
                  <a:schemeClr val="tx1"/>
                </a:solidFill>
                <a:effectLst/>
                <a:latin typeface="+mn-lt"/>
                <a:ea typeface="+mn-ea"/>
                <a:cs typeface="+mn-cs"/>
              </a:rPr>
              <a:t>A team of social workers interviewed all the children who had records of appointments with the counselor. All the children interviewed, over 30 children, reported no inappropriate behavior by the counselor. </a:t>
            </a:r>
          </a:p>
          <a:p>
            <a:r>
              <a:rPr lang="en-US" sz="1200" b="0" i="0" kern="1200" dirty="0" smtClean="0">
                <a:solidFill>
                  <a:schemeClr val="tx1"/>
                </a:solidFill>
                <a:effectLst/>
                <a:latin typeface="+mn-lt"/>
                <a:ea typeface="+mn-ea"/>
                <a:cs typeface="+mn-cs"/>
              </a:rPr>
              <a:t>A medical exam of the child revealed no signs of abuse. CPS substantiated the report of abuse against the counselor and the school terminated his employment. The officer filed an affidavit for an arrest warrant and the counselor was arrested. The case quickly unraveled in court when the child and his mother refused to cooperate with the prosecutor. </a:t>
            </a:r>
          </a:p>
          <a:p>
            <a:r>
              <a:rPr lang="en-US" sz="1200" b="0" i="0" kern="1200" dirty="0" smtClean="0">
                <a:solidFill>
                  <a:schemeClr val="tx1"/>
                </a:solidFill>
                <a:effectLst/>
                <a:latin typeface="+mn-lt"/>
                <a:ea typeface="+mn-ea"/>
                <a:cs typeface="+mn-cs"/>
              </a:rPr>
              <a:t>The counselor then filed a civil rights suit under § 1983 for false arrest and negligent investigation. The district court granted motions to dismiss by the officer finding she had probable cause to arrest and had </a:t>
            </a:r>
            <a:r>
              <a:rPr lang="en-US" sz="1200" b="1" i="1" kern="1200" dirty="0" smtClean="0">
                <a:solidFill>
                  <a:schemeClr val="tx1"/>
                </a:solidFill>
                <a:effectLst/>
                <a:latin typeface="+mn-lt"/>
                <a:ea typeface="+mn-ea"/>
                <a:cs typeface="+mn-cs"/>
              </a:rPr>
              <a:t>qualified immunity</a:t>
            </a:r>
            <a:r>
              <a:rPr lang="en-US" sz="1200" b="0" i="0" kern="1200" dirty="0" smtClean="0">
                <a:solidFill>
                  <a:schemeClr val="tx1"/>
                </a:solidFill>
                <a:effectLst/>
                <a:latin typeface="+mn-lt"/>
                <a:ea typeface="+mn-ea"/>
                <a:cs typeface="+mn-cs"/>
              </a:rPr>
              <a:t>. The counselor appealed. </a:t>
            </a:r>
          </a:p>
          <a:p>
            <a:r>
              <a:rPr lang="en-US" sz="1200" b="0" i="0" kern="1200" dirty="0" smtClean="0">
                <a:solidFill>
                  <a:schemeClr val="tx1"/>
                </a:solidFill>
                <a:effectLst/>
                <a:latin typeface="+mn-lt"/>
                <a:ea typeface="+mn-ea"/>
                <a:cs typeface="+mn-cs"/>
              </a:rPr>
              <a:t>The United States Court of Appeals for the Sixth Circuit reversed.</a:t>
            </a:r>
          </a:p>
          <a:p>
            <a:r>
              <a:rPr lang="en-US" sz="1200" b="0" i="0" kern="1200" dirty="0" smtClean="0">
                <a:solidFill>
                  <a:schemeClr val="tx1"/>
                </a:solidFill>
                <a:effectLst/>
                <a:latin typeface="+mn-lt"/>
                <a:ea typeface="+mn-ea"/>
                <a:cs typeface="+mn-cs"/>
              </a:rPr>
              <a:t>The Sixth Circuit examined the wrongful arrest claim, which was dismissed on a 12(b)(6) motion. It observed that the district court had wrongly held the counselor’s claim needed to make a ‘substantial’ showing rather than the correct ‘plausibility’ showing. </a:t>
            </a:r>
          </a:p>
          <a:p>
            <a:r>
              <a:rPr lang="en-US" sz="1200" b="0" i="0" kern="1200" dirty="0" smtClean="0">
                <a:solidFill>
                  <a:schemeClr val="tx1"/>
                </a:solidFill>
                <a:effectLst/>
                <a:latin typeface="+mn-lt"/>
                <a:ea typeface="+mn-ea"/>
                <a:cs typeface="+mn-cs"/>
              </a:rPr>
              <a:t>The Sixth Circuit noted that for </a:t>
            </a:r>
            <a:r>
              <a:rPr lang="en-US" sz="1200" b="1" i="1" kern="1200" dirty="0" smtClean="0">
                <a:solidFill>
                  <a:schemeClr val="tx1"/>
                </a:solidFill>
                <a:effectLst/>
                <a:latin typeface="+mn-lt"/>
                <a:ea typeface="+mn-ea"/>
                <a:cs typeface="+mn-cs"/>
              </a:rPr>
              <a:t>qualified immunity</a:t>
            </a:r>
            <a:r>
              <a:rPr lang="en-US" sz="1200" b="0" i="0" kern="1200" dirty="0" smtClean="0">
                <a:solidFill>
                  <a:schemeClr val="tx1"/>
                </a:solidFill>
                <a:effectLst/>
                <a:latin typeface="+mn-lt"/>
                <a:ea typeface="+mn-ea"/>
                <a:cs typeface="+mn-cs"/>
              </a:rPr>
              <a:t>, an officer violates well-established case law if they make known material omissions or show reckless disregard for the truth. A probable cause determination analyzes the totality of the circumstances known to the officer including inculpatory and exculpatory information.</a:t>
            </a:r>
          </a:p>
          <a:p>
            <a:r>
              <a:rPr lang="en-US" sz="1200" b="0" i="0" kern="1200" dirty="0" smtClean="0">
                <a:solidFill>
                  <a:schemeClr val="tx1"/>
                </a:solidFill>
                <a:effectLst/>
                <a:latin typeface="+mn-lt"/>
                <a:ea typeface="+mn-ea"/>
                <a:cs typeface="+mn-cs"/>
              </a:rPr>
              <a:t>Case law is divided on whether firsthand statements, without more, are sufficient for probable cause. However, even those cases that hold that they are sufficient require the statements be ‘reasonably trustworthy.’ Under these circumstances, the officer should have had doubts about: the trustworthiness including the child’s young age, the alleged assaults were in a location visible to many other staff, the child’s statements were inconsistent, there was no medical evidence of abuse, and the child had a history of psychological issues. </a:t>
            </a:r>
          </a:p>
          <a:p>
            <a:r>
              <a:rPr lang="en-US" sz="1200" b="0" i="0" kern="1200" dirty="0" smtClean="0">
                <a:solidFill>
                  <a:schemeClr val="tx1"/>
                </a:solidFill>
                <a:effectLst/>
                <a:latin typeface="+mn-lt"/>
                <a:ea typeface="+mn-ea"/>
                <a:cs typeface="+mn-cs"/>
              </a:rPr>
              <a:t>Because the officer failed to disclose some of these pertinent facts in the affidavit, her actions showed a reckless disregard for the truth. Thus, the district court erred in granting the dismissal based on qualified immunity</a:t>
            </a:r>
          </a:p>
          <a:p>
            <a:endParaRPr lang="en-US" sz="1200" b="0" i="0" kern="1200" dirty="0" smtClean="0">
              <a:solidFill>
                <a:schemeClr val="tx1"/>
              </a:solidFill>
              <a:effectLst/>
              <a:latin typeface="+mn-lt"/>
              <a:ea typeface="+mn-ea"/>
              <a:cs typeface="+mn-cs"/>
            </a:endParaRPr>
          </a:p>
          <a:p>
            <a:r>
              <a:rPr lang="en-US" u="sng" dirty="0" smtClean="0">
                <a:hlinkClick r:id="rId4"/>
              </a:rPr>
              <a:t>http://blogs.edweek.org/edweek/school_law/2015/03/appeals_court_revives_school_c.html</a:t>
            </a:r>
            <a:endParaRPr lang="en-US" dirty="0" smtClean="0"/>
          </a:p>
          <a:p>
            <a:r>
              <a:rPr lang="en-US" u="sng" dirty="0" smtClean="0">
                <a:hlinkClick r:id="rId5"/>
              </a:rPr>
              <a:t>http://www.ca6.uscourts.gov/opinions.pdf/15a0035p-06.pdf</a:t>
            </a:r>
            <a:endParaRPr lang="en-US" dirty="0" smtClean="0"/>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132</a:t>
            </a:fld>
            <a:endParaRPr lang="en-US"/>
          </a:p>
        </p:txBody>
      </p:sp>
    </p:spTree>
    <p:extLst>
      <p:ext uri="{BB962C8B-B14F-4D97-AF65-F5344CB8AC3E}">
        <p14:creationId xmlns:p14="http://schemas.microsoft.com/office/powerpoint/2010/main" val="3188183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i="1" kern="1200" dirty="0" smtClean="0">
                <a:solidFill>
                  <a:schemeClr val="tx1"/>
                </a:solidFill>
                <a:effectLst/>
                <a:latin typeface="+mn-lt"/>
                <a:ea typeface="+mn-ea"/>
                <a:cs typeface="+mn-cs"/>
              </a:rPr>
              <a:t>Wesley v. Campbell, </a:t>
            </a:r>
            <a:r>
              <a:rPr lang="en-US" sz="1200" b="1" i="0" kern="1200" dirty="0" smtClean="0">
                <a:solidFill>
                  <a:schemeClr val="tx1"/>
                </a:solidFill>
                <a:effectLst/>
                <a:latin typeface="+mn-lt"/>
                <a:ea typeface="+mn-ea"/>
                <a:cs typeface="+mn-cs"/>
              </a:rPr>
              <a:t>2015 WL 859457 (6th Cir.). </a:t>
            </a:r>
          </a:p>
          <a:p>
            <a:r>
              <a:rPr lang="en-US" sz="1200" b="1" i="0" kern="1200" dirty="0" smtClean="0">
                <a:solidFill>
                  <a:schemeClr val="tx1"/>
                </a:solidFill>
                <a:effectLst/>
                <a:latin typeface="+mn-lt"/>
                <a:ea typeface="+mn-ea"/>
                <a:cs typeface="+mn-cs"/>
              </a:rPr>
              <a:t>Child alleged abuse at a time and place which would have likely had many witnesses, there was no medical evidence, and other alleged child victims denied abuse. Further, officer acted recklessly in omitting facts from the affidavit requesting an arrest warrant and was not clearly entitled to qualified immunity.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seven-year-old child was found by a school counselor harming himself outside of class. The counselor brought him into his office, which was located in the ‘administrative hub,’ in the midst of many staff offices. The staff later stated there were two other students in the office and another counselor remained with the three students when the counselor left to call the seven-year-old’s mother. The counselor recommended the mother take the child to a mental health center. The counselor followed the family there because the child had a long history of behavioral problems. He had previously recommended the child be evaluated and believed the mother had not done so. </a:t>
            </a:r>
          </a:p>
          <a:p>
            <a:r>
              <a:rPr lang="en-US" sz="1200" b="0" i="0" kern="1200" dirty="0" smtClean="0">
                <a:solidFill>
                  <a:schemeClr val="tx1"/>
                </a:solidFill>
                <a:effectLst/>
                <a:latin typeface="+mn-lt"/>
                <a:ea typeface="+mn-ea"/>
                <a:cs typeface="+mn-cs"/>
              </a:rPr>
              <a:t>The child told his mother on the car ride that the counselor had touched his private area over his clothes when they were alone in the office. The mother contacted child protective services (CPS). The CPS investigator and a police officer interviewed the child at the child advocacy center a few days later and his report of abuse was more severe. He said the counselor had raped him and that this abuse had been going on for a year and the counselor had abused two other students at the school. </a:t>
            </a:r>
          </a:p>
          <a:p>
            <a:r>
              <a:rPr lang="en-US" sz="1200" b="0" i="0" kern="1200" dirty="0" smtClean="0">
                <a:solidFill>
                  <a:schemeClr val="tx1"/>
                </a:solidFill>
                <a:effectLst/>
                <a:latin typeface="+mn-lt"/>
                <a:ea typeface="+mn-ea"/>
                <a:cs typeface="+mn-cs"/>
              </a:rPr>
              <a:t>A team of social workers interviewed all the children who had records of appointments with the counselor. All the children interviewed, over 30 children, reported no inappropriate behavior by the counselor. </a:t>
            </a:r>
          </a:p>
          <a:p>
            <a:r>
              <a:rPr lang="en-US" sz="1200" b="0" i="0" kern="1200" dirty="0" smtClean="0">
                <a:solidFill>
                  <a:schemeClr val="tx1"/>
                </a:solidFill>
                <a:effectLst/>
                <a:latin typeface="+mn-lt"/>
                <a:ea typeface="+mn-ea"/>
                <a:cs typeface="+mn-cs"/>
              </a:rPr>
              <a:t>A medical exam of the child revealed no signs of abuse. CPS substantiated the report of abuse against the counselor and the school terminated his employment. The officer filed an affidavit for an arrest warrant and the counselor was arrested. The case quickly unraveled in court when the child and his mother refused to cooperate with the prosecutor. </a:t>
            </a:r>
          </a:p>
          <a:p>
            <a:r>
              <a:rPr lang="en-US" sz="1200" b="0" i="0" kern="1200" dirty="0" smtClean="0">
                <a:solidFill>
                  <a:schemeClr val="tx1"/>
                </a:solidFill>
                <a:effectLst/>
                <a:latin typeface="+mn-lt"/>
                <a:ea typeface="+mn-ea"/>
                <a:cs typeface="+mn-cs"/>
              </a:rPr>
              <a:t>The counselor then filed a civil rights suit under § 1983 for false arrest and negligent investigation. The district court granted motions to dismiss by the officer finding she had probable cause to arrest and had </a:t>
            </a:r>
            <a:r>
              <a:rPr lang="en-US" sz="1200" b="1" i="1" kern="1200" dirty="0" smtClean="0">
                <a:solidFill>
                  <a:schemeClr val="tx1"/>
                </a:solidFill>
                <a:effectLst/>
                <a:latin typeface="+mn-lt"/>
                <a:ea typeface="+mn-ea"/>
                <a:cs typeface="+mn-cs"/>
              </a:rPr>
              <a:t>qualified immunity</a:t>
            </a:r>
            <a:r>
              <a:rPr lang="en-US" sz="1200" b="0" i="0" kern="1200" dirty="0" smtClean="0">
                <a:solidFill>
                  <a:schemeClr val="tx1"/>
                </a:solidFill>
                <a:effectLst/>
                <a:latin typeface="+mn-lt"/>
                <a:ea typeface="+mn-ea"/>
                <a:cs typeface="+mn-cs"/>
              </a:rPr>
              <a:t>. The counselor appealed. </a:t>
            </a:r>
          </a:p>
          <a:p>
            <a:r>
              <a:rPr lang="en-US" sz="1200" b="0" i="0" kern="1200" dirty="0" smtClean="0">
                <a:solidFill>
                  <a:schemeClr val="tx1"/>
                </a:solidFill>
                <a:effectLst/>
                <a:latin typeface="+mn-lt"/>
                <a:ea typeface="+mn-ea"/>
                <a:cs typeface="+mn-cs"/>
              </a:rPr>
              <a:t>The United States Court of Appeals for the Sixth Circuit reversed.</a:t>
            </a:r>
          </a:p>
          <a:p>
            <a:r>
              <a:rPr lang="en-US" sz="1200" b="0" i="0" kern="1200" dirty="0" smtClean="0">
                <a:solidFill>
                  <a:schemeClr val="tx1"/>
                </a:solidFill>
                <a:effectLst/>
                <a:latin typeface="+mn-lt"/>
                <a:ea typeface="+mn-ea"/>
                <a:cs typeface="+mn-cs"/>
              </a:rPr>
              <a:t>The Sixth Circuit examined the wrongful arrest claim, which was dismissed on a 12(b)(6) motion. It observed that the district court had wrongly held the counselor’s claim needed to make a ‘substantial’ showing rather than the correct ‘plausibility’ showing. </a:t>
            </a:r>
          </a:p>
          <a:p>
            <a:r>
              <a:rPr lang="en-US" sz="1200" b="0" i="0" kern="1200" dirty="0" smtClean="0">
                <a:solidFill>
                  <a:schemeClr val="tx1"/>
                </a:solidFill>
                <a:effectLst/>
                <a:latin typeface="+mn-lt"/>
                <a:ea typeface="+mn-ea"/>
                <a:cs typeface="+mn-cs"/>
              </a:rPr>
              <a:t>The Sixth Circuit noted that for </a:t>
            </a:r>
            <a:r>
              <a:rPr lang="en-US" sz="1200" b="1" i="1" kern="1200" dirty="0" smtClean="0">
                <a:solidFill>
                  <a:schemeClr val="tx1"/>
                </a:solidFill>
                <a:effectLst/>
                <a:latin typeface="+mn-lt"/>
                <a:ea typeface="+mn-ea"/>
                <a:cs typeface="+mn-cs"/>
              </a:rPr>
              <a:t>qualified immunity</a:t>
            </a:r>
            <a:r>
              <a:rPr lang="en-US" sz="1200" b="0" i="0" kern="1200" dirty="0" smtClean="0">
                <a:solidFill>
                  <a:schemeClr val="tx1"/>
                </a:solidFill>
                <a:effectLst/>
                <a:latin typeface="+mn-lt"/>
                <a:ea typeface="+mn-ea"/>
                <a:cs typeface="+mn-cs"/>
              </a:rPr>
              <a:t>, an officer violates well-established case law if they make known material omissions or show reckless disregard for the truth. A probable cause determination analyzes the totality of the circumstances known to the officer including inculpatory and exculpatory information.</a:t>
            </a:r>
          </a:p>
          <a:p>
            <a:r>
              <a:rPr lang="en-US" sz="1200" b="0" i="0" kern="1200" dirty="0" smtClean="0">
                <a:solidFill>
                  <a:schemeClr val="tx1"/>
                </a:solidFill>
                <a:effectLst/>
                <a:latin typeface="+mn-lt"/>
                <a:ea typeface="+mn-ea"/>
                <a:cs typeface="+mn-cs"/>
              </a:rPr>
              <a:t>Case law is divided on whether firsthand statements, without more, are sufficient for probable cause. However, even those cases that hold that they are sufficient require the statements be ‘reasonably trustworthy.’ Under these circumstances, the officer should have had doubts about: the trustworthiness including the child’s young age, the alleged assaults were in a location visible to many other staff, the child’s statements were inconsistent, there was no medical evidence of abuse, and the child had a history of psychological issues. </a:t>
            </a:r>
          </a:p>
          <a:p>
            <a:r>
              <a:rPr lang="en-US" sz="1200" b="0" i="0" kern="1200" dirty="0" smtClean="0">
                <a:solidFill>
                  <a:schemeClr val="tx1"/>
                </a:solidFill>
                <a:effectLst/>
                <a:latin typeface="+mn-lt"/>
                <a:ea typeface="+mn-ea"/>
                <a:cs typeface="+mn-cs"/>
              </a:rPr>
              <a:t>Because the officer failed to disclose some of these pertinent facts in the affidavit, her actions showed a reckless disregard for the truth. Thus, the district court erred in granting the dismissal based on qualified immunity</a:t>
            </a:r>
          </a:p>
          <a:p>
            <a:endParaRPr lang="en-US" sz="1200" b="0" i="0" kern="1200" dirty="0" smtClean="0">
              <a:solidFill>
                <a:schemeClr val="tx1"/>
              </a:solidFill>
              <a:effectLst/>
              <a:latin typeface="+mn-lt"/>
              <a:ea typeface="+mn-ea"/>
              <a:cs typeface="+mn-cs"/>
            </a:endParaRPr>
          </a:p>
          <a:p>
            <a:r>
              <a:rPr lang="en-US" u="sng" dirty="0" smtClean="0">
                <a:hlinkClick r:id="rId4"/>
              </a:rPr>
              <a:t>http://blogs.edweek.org/edweek/school_law/2015/03/appeals_court_revives_school_c.html</a:t>
            </a:r>
            <a:endParaRPr lang="en-US" dirty="0" smtClean="0"/>
          </a:p>
          <a:p>
            <a:r>
              <a:rPr lang="en-US" u="sng" dirty="0" smtClean="0">
                <a:hlinkClick r:id="rId5"/>
              </a:rPr>
              <a:t>http://www.ca6.uscourts.gov/opinions.pdf/15a0035p-06.pdf</a:t>
            </a:r>
            <a:endParaRPr lang="en-US" dirty="0" smtClean="0"/>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133</a:t>
            </a:fld>
            <a:endParaRPr lang="en-US"/>
          </a:p>
        </p:txBody>
      </p:sp>
    </p:spTree>
    <p:extLst>
      <p:ext uri="{BB962C8B-B14F-4D97-AF65-F5344CB8AC3E}">
        <p14:creationId xmlns:p14="http://schemas.microsoft.com/office/powerpoint/2010/main" val="4004399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i="1" kern="1200" dirty="0" smtClean="0">
                <a:solidFill>
                  <a:schemeClr val="tx1"/>
                </a:solidFill>
                <a:effectLst/>
                <a:latin typeface="+mn-lt"/>
                <a:ea typeface="+mn-ea"/>
                <a:cs typeface="+mn-cs"/>
              </a:rPr>
              <a:t>Wesley v. Campbell, </a:t>
            </a:r>
            <a:r>
              <a:rPr lang="en-US" sz="1200" b="1" i="0" kern="1200" dirty="0" smtClean="0">
                <a:solidFill>
                  <a:schemeClr val="tx1"/>
                </a:solidFill>
                <a:effectLst/>
                <a:latin typeface="+mn-lt"/>
                <a:ea typeface="+mn-ea"/>
                <a:cs typeface="+mn-cs"/>
              </a:rPr>
              <a:t>2015 WL 859457 (6th Cir.). </a:t>
            </a:r>
          </a:p>
          <a:p>
            <a:r>
              <a:rPr lang="en-US" sz="1200" b="1" i="0" kern="1200" dirty="0" smtClean="0">
                <a:solidFill>
                  <a:schemeClr val="tx1"/>
                </a:solidFill>
                <a:effectLst/>
                <a:latin typeface="+mn-lt"/>
                <a:ea typeface="+mn-ea"/>
                <a:cs typeface="+mn-cs"/>
              </a:rPr>
              <a:t>Child alleged abuse at a time and place which would have likely had many witnesses, there was no medical evidence, and other alleged child victims denied abuse. Further, officer acted recklessly in omitting facts from the affidavit requesting an arrest warrant and was not clearly entitled to qualified immunity.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134</a:t>
            </a:fld>
            <a:endParaRPr lang="en-US"/>
          </a:p>
        </p:txBody>
      </p:sp>
    </p:spTree>
    <p:extLst>
      <p:ext uri="{BB962C8B-B14F-4D97-AF65-F5344CB8AC3E}">
        <p14:creationId xmlns:p14="http://schemas.microsoft.com/office/powerpoint/2010/main" val="1737490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
Poll Title: In the U.S. Doctor patient </a:t>
            </a:r>
            <a:r>
              <a:rPr lang="en-US" dirty="0" err="1" smtClean="0"/>
              <a:t>pervialge</a:t>
            </a:r>
            <a:r>
              <a:rPr lang="en-US" dirty="0" smtClean="0"/>
              <a:t> is the same no matter where you </a:t>
            </a:r>
            <a:r>
              <a:rPr lang="en-US" dirty="0" err="1" smtClean="0"/>
              <a:t>revieve</a:t>
            </a:r>
            <a:r>
              <a:rPr lang="en-US" dirty="0" smtClean="0"/>
              <a:t> treatment.
https://www.polleverywhere.com/multiple_choice_polls/wkmFa3QlGhdRL3u</a:t>
            </a:r>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135</a:t>
            </a:fld>
            <a:endParaRPr lang="en-US"/>
          </a:p>
        </p:txBody>
      </p:sp>
    </p:spTree>
    <p:extLst>
      <p:ext uri="{BB962C8B-B14F-4D97-AF65-F5344CB8AC3E}">
        <p14:creationId xmlns:p14="http://schemas.microsoft.com/office/powerpoint/2010/main" val="2613259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p:txBody>
      </p:sp>
      <p:sp>
        <p:nvSpPr>
          <p:cNvPr id="4" name="Slide Number Placeholder 3"/>
          <p:cNvSpPr>
            <a:spLocks noGrp="1"/>
          </p:cNvSpPr>
          <p:nvPr>
            <p:ph type="sldNum" sz="quarter" idx="10"/>
          </p:nvPr>
        </p:nvSpPr>
        <p:spPr/>
        <p:txBody>
          <a:bodyPr/>
          <a:lstStyle/>
          <a:p>
            <a:fld id="{1832CF84-7FA2-4A31-AD24-185D9F2FAADD}" type="slidenum">
              <a:rPr lang="en-US" smtClean="0"/>
              <a:t>136</a:t>
            </a:fld>
            <a:endParaRPr lang="en-US"/>
          </a:p>
        </p:txBody>
      </p:sp>
    </p:spTree>
    <p:extLst>
      <p:ext uri="{BB962C8B-B14F-4D97-AF65-F5344CB8AC3E}">
        <p14:creationId xmlns:p14="http://schemas.microsoft.com/office/powerpoint/2010/main" val="3666772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hlinkClick r:id="rId4"/>
              </a:rPr>
              <a:t>http://www.npr.org/blogs/health/2015/03/09/391876192/college-rape-case-shows-a-key-limit-to-medical-privacy-law</a:t>
            </a:r>
            <a:endParaRPr lang="en-US" dirty="0" smtClean="0"/>
          </a:p>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137</a:t>
            </a:fld>
            <a:endParaRPr lang="en-US"/>
          </a:p>
        </p:txBody>
      </p:sp>
    </p:spTree>
    <p:extLst>
      <p:ext uri="{BB962C8B-B14F-4D97-AF65-F5344CB8AC3E}">
        <p14:creationId xmlns:p14="http://schemas.microsoft.com/office/powerpoint/2010/main" val="3361772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hlinkClick r:id="rId4"/>
              </a:rPr>
              <a:t>http://www.schoolcounselor.org/magazine/blogs/january-february-2015/students-in-need-and-the-courts</a:t>
            </a:r>
            <a:endParaRPr lang="en-US" dirty="0" smtClean="0"/>
          </a:p>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138</a:t>
            </a:fld>
            <a:endParaRPr lang="en-US"/>
          </a:p>
        </p:txBody>
      </p:sp>
    </p:spTree>
    <p:extLst>
      <p:ext uri="{BB962C8B-B14F-4D97-AF65-F5344CB8AC3E}">
        <p14:creationId xmlns:p14="http://schemas.microsoft.com/office/powerpoint/2010/main" val="151948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What does a PSC do when a parent does not take necessary action when dealing with their child's troubled mental State?
https://www.polleverywhere.com/free_text_polls/NbFB8radjErbrBK</a:t>
            </a:r>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139</a:t>
            </a:fld>
            <a:endParaRPr lang="en-US"/>
          </a:p>
        </p:txBody>
      </p:sp>
    </p:spTree>
    <p:extLst>
      <p:ext uri="{BB962C8B-B14F-4D97-AF65-F5344CB8AC3E}">
        <p14:creationId xmlns:p14="http://schemas.microsoft.com/office/powerpoint/2010/main" val="3233855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140</a:t>
            </a:fld>
            <a:endParaRPr lang="en-US"/>
          </a:p>
        </p:txBody>
      </p:sp>
    </p:spTree>
    <p:extLst>
      <p:ext uri="{BB962C8B-B14F-4D97-AF65-F5344CB8AC3E}">
        <p14:creationId xmlns:p14="http://schemas.microsoft.com/office/powerpoint/2010/main" val="350961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Which state refused to allow a same gender couple to divorce even after the passage of Obergefell?
https://www.polleverywhere.com/multiple_choice_polls/t24i5Wx8oeLLXAc</a:t>
            </a:r>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24</a:t>
            </a:fld>
            <a:endParaRPr lang="en-US"/>
          </a:p>
        </p:txBody>
      </p:sp>
    </p:spTree>
    <p:extLst>
      <p:ext uri="{BB962C8B-B14F-4D97-AF65-F5344CB8AC3E}">
        <p14:creationId xmlns:p14="http://schemas.microsoft.com/office/powerpoint/2010/main" val="1971352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141</a:t>
            </a:fld>
            <a:endParaRPr lang="en-US"/>
          </a:p>
        </p:txBody>
      </p:sp>
    </p:spTree>
    <p:extLst>
      <p:ext uri="{BB962C8B-B14F-4D97-AF65-F5344CB8AC3E}">
        <p14:creationId xmlns:p14="http://schemas.microsoft.com/office/powerpoint/2010/main" val="1467929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142</a:t>
            </a:fld>
            <a:endParaRPr lang="en-US"/>
          </a:p>
        </p:txBody>
      </p:sp>
    </p:spTree>
    <p:extLst>
      <p:ext uri="{BB962C8B-B14F-4D97-AF65-F5344CB8AC3E}">
        <p14:creationId xmlns:p14="http://schemas.microsoft.com/office/powerpoint/2010/main" val="2457870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i="0" kern="1200" dirty="0" smtClean="0">
                <a:solidFill>
                  <a:schemeClr val="tx1"/>
                </a:solidFill>
                <a:effectLst/>
                <a:latin typeface="+mn-lt"/>
                <a:ea typeface="+mn-ea"/>
                <a:cs typeface="+mn-cs"/>
              </a:rPr>
              <a:t>In true-threat cases, context matters</a:t>
            </a:r>
          </a:p>
          <a:p>
            <a:r>
              <a:rPr lang="en-US" sz="1200" b="1" i="0" u="none" strike="noStrike" kern="1200" cap="all" dirty="0" smtClean="0">
                <a:solidFill>
                  <a:schemeClr val="tx1"/>
                </a:solidFill>
                <a:effectLst/>
                <a:latin typeface="+mn-lt"/>
                <a:ea typeface="+mn-ea"/>
                <a:cs typeface="+mn-cs"/>
                <a:hlinkClick r:id="rId4" tooltip="Posts by David L. Hudson Jr."/>
              </a:rPr>
              <a:t>DAVID L. HUDSON JR.</a:t>
            </a:r>
            <a:endParaRPr lang="en-US" sz="1200" b="0" i="0" kern="1200" dirty="0" smtClean="0">
              <a:solidFill>
                <a:schemeClr val="tx1"/>
              </a:solidFill>
              <a:effectLst/>
              <a:latin typeface="+mn-lt"/>
              <a:ea typeface="+mn-ea"/>
              <a:cs typeface="+mn-cs"/>
            </a:endParaRPr>
          </a:p>
          <a:p>
            <a:r>
              <a:rPr lang="en-US" sz="1200" b="1" i="0" u="none" strike="noStrike" kern="1200" cap="all" dirty="0" smtClean="0">
                <a:solidFill>
                  <a:schemeClr val="tx1"/>
                </a:solidFill>
                <a:effectLst/>
                <a:latin typeface="+mn-lt"/>
                <a:ea typeface="+mn-ea"/>
                <a:cs typeface="+mn-cs"/>
              </a:rPr>
              <a:t>FIRST AMENDMENT SCHOLAR</a:t>
            </a:r>
          </a:p>
          <a:p>
            <a:r>
              <a:rPr lang="en-US" sz="1200" b="0" i="0" kern="1200" dirty="0" smtClean="0">
                <a:solidFill>
                  <a:schemeClr val="tx1"/>
                </a:solidFill>
                <a:effectLst/>
                <a:latin typeface="+mn-lt"/>
                <a:ea typeface="+mn-ea"/>
                <a:cs typeface="+mn-cs"/>
              </a:rPr>
              <a:t>Tuesday, December 4, 2012</a:t>
            </a:r>
          </a:p>
          <a:p>
            <a:r>
              <a:rPr lang="en-US" sz="1200" b="0" i="0" kern="1200" dirty="0" smtClean="0">
                <a:solidFill>
                  <a:schemeClr val="tx1"/>
                </a:solidFill>
                <a:effectLst/>
                <a:latin typeface="+mn-lt"/>
                <a:ea typeface="+mn-ea"/>
                <a:cs typeface="+mn-cs"/>
              </a:rPr>
              <a:t>A California public school student had no First Amendment defense to making threats to a teacher and principal, a state appeals court has ruled.</a:t>
            </a:r>
          </a:p>
          <a:p>
            <a:r>
              <a:rPr lang="en-US" sz="1200" b="0" i="0" kern="1200" dirty="0" smtClean="0">
                <a:solidFill>
                  <a:schemeClr val="tx1"/>
                </a:solidFill>
                <a:effectLst/>
                <a:latin typeface="+mn-lt"/>
                <a:ea typeface="+mn-ea"/>
                <a:cs typeface="+mn-cs"/>
              </a:rPr>
              <a:t>In May 2011 a juvenile student known in court papers as Francisco T. confronted his teacher Terri A. after she sent him to the principal’s office. After leaving the office, he pounded on the teacher’s door, yelling: “Let me in you mother f—— bitch.  How could you do this to me?”</a:t>
            </a:r>
          </a:p>
          <a:p>
            <a:r>
              <a:rPr lang="en-US" sz="1200" b="0" i="0" kern="1200" dirty="0" smtClean="0">
                <a:solidFill>
                  <a:schemeClr val="tx1"/>
                </a:solidFill>
                <a:effectLst/>
                <a:latin typeface="+mn-lt"/>
                <a:ea typeface="+mn-ea"/>
                <a:cs typeface="+mn-cs"/>
              </a:rPr>
              <a:t>Francisco allegedly threatened the school principal, Roxanne R., who had spoken to him about his behavior in class. He allegedly left the official’s office and said, “I’m going to f— them up.” School officials called Francisco’s father and he left school that day.</a:t>
            </a:r>
          </a:p>
          <a:p>
            <a:r>
              <a:rPr lang="en-US" sz="1200" b="0" i="0" kern="1200" dirty="0" smtClean="0">
                <a:solidFill>
                  <a:schemeClr val="tx1"/>
                </a:solidFill>
                <a:effectLst/>
                <a:latin typeface="+mn-lt"/>
                <a:ea typeface="+mn-ea"/>
                <a:cs typeface="+mn-cs"/>
              </a:rPr>
              <a:t>For his unruly conduct, Francisco T. was charged with violating California Penal Code 71:</a:t>
            </a:r>
          </a:p>
          <a:p>
            <a:r>
              <a:rPr lang="en-US" sz="1200" b="0" i="0" kern="1200" dirty="0" smtClean="0">
                <a:solidFill>
                  <a:schemeClr val="tx1"/>
                </a:solidFill>
                <a:effectLst/>
                <a:latin typeface="+mn-lt"/>
                <a:ea typeface="+mn-ea"/>
                <a:cs typeface="+mn-cs"/>
              </a:rPr>
              <a:t>“Every person who, with intent to cause, attempts to cause, or causes, any officer or employee of any public or private educational institution or any public officer or employee to do, or refrain from doing, any act in the performance of his duties, by means of a threat … is guilty of a public offense.”</a:t>
            </a:r>
          </a:p>
          <a:p>
            <a:r>
              <a:rPr lang="en-US" sz="1200" b="0" i="0" kern="1200" dirty="0" smtClean="0">
                <a:solidFill>
                  <a:schemeClr val="tx1"/>
                </a:solidFill>
                <a:effectLst/>
                <a:latin typeface="+mn-lt"/>
                <a:ea typeface="+mn-ea"/>
                <a:cs typeface="+mn-cs"/>
              </a:rPr>
              <a:t>A juvenile judge determined that Francisco T. had threatened both Terri A. and Roxanne R. and placed him on probation in his home.</a:t>
            </a:r>
          </a:p>
          <a:p>
            <a:r>
              <a:rPr lang="en-US" sz="1200" b="0" i="0" kern="1200" dirty="0" smtClean="0">
                <a:solidFill>
                  <a:schemeClr val="tx1"/>
                </a:solidFill>
                <a:effectLst/>
                <a:latin typeface="+mn-lt"/>
                <a:ea typeface="+mn-ea"/>
                <a:cs typeface="+mn-cs"/>
              </a:rPr>
              <a:t>On appeal, Francisco T. contended he did not utter any true threats because he did not communicate a threat directly to the school officials in question. The Court of Appeal of California, 1st Appellate District, affirmed the juvenile court in its Nov. 28 opinion in </a:t>
            </a:r>
            <a:r>
              <a:rPr lang="en-US" sz="1200" b="0" i="1" kern="1200" dirty="0" smtClean="0">
                <a:solidFill>
                  <a:schemeClr val="tx1"/>
                </a:solidFill>
                <a:effectLst/>
                <a:latin typeface="+mn-lt"/>
                <a:ea typeface="+mn-ea"/>
                <a:cs typeface="+mn-cs"/>
                <a:hlinkClick r:id="rId5"/>
              </a:rPr>
              <a:t>In Re Francisco 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appeals court focused on the context of the incident. It noted that Francisco had pounded on the teacher’s door for two minutes, yelled at the teacher, “and displayed balled up fists, an angry facial expression and intimidating body language.” The court concluded his “physically aggressive behavior and belligerent statements in combination more than sufficiently established” that he uttered a true threat.</a:t>
            </a:r>
          </a:p>
          <a:p>
            <a:r>
              <a:rPr lang="en-US" sz="1200" b="0" i="0" kern="1200" dirty="0" smtClean="0">
                <a:solidFill>
                  <a:schemeClr val="tx1"/>
                </a:solidFill>
                <a:effectLst/>
                <a:latin typeface="+mn-lt"/>
                <a:ea typeface="+mn-ea"/>
                <a:cs typeface="+mn-cs"/>
              </a:rPr>
              <a:t>The appeals court also said Francisco T. uttered a true threat to the principal when he “ignored her efforts to block his progress toward the classrooms, and his aggressive conduct – in the classrooms themselves – directly interfered with Roxanne R.’s performance of her duties and implicitly threatened continued interference if she persisted in the performance of her disciplinary duties.”</a:t>
            </a:r>
          </a:p>
          <a:p>
            <a:r>
              <a:rPr lang="en-US" sz="1200" b="0" i="0" kern="1200" dirty="0" smtClean="0">
                <a:solidFill>
                  <a:schemeClr val="tx1"/>
                </a:solidFill>
                <a:effectLst/>
                <a:latin typeface="+mn-lt"/>
                <a:ea typeface="+mn-ea"/>
                <a:cs typeface="+mn-cs"/>
              </a:rPr>
              <a:t>The decision shows that a true-threat analysis consists of more than just the actual language spoken. A threat analysis focuses heavily on context; any threatening gestures, physical behavior and other aggressive action will be factored into the equation in court.</a:t>
            </a:r>
          </a:p>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143</a:t>
            </a:fld>
            <a:endParaRPr lang="en-US"/>
          </a:p>
        </p:txBody>
      </p:sp>
    </p:spTree>
    <p:extLst>
      <p:ext uri="{BB962C8B-B14F-4D97-AF65-F5344CB8AC3E}">
        <p14:creationId xmlns:p14="http://schemas.microsoft.com/office/powerpoint/2010/main" val="3266661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kern="1200" dirty="0" smtClean="0">
                <a:solidFill>
                  <a:schemeClr val="tx1"/>
                </a:solidFill>
                <a:effectLst/>
                <a:latin typeface="+mn-lt"/>
                <a:ea typeface="+mn-ea"/>
                <a:cs typeface="+mn-cs"/>
              </a:rPr>
              <a:t>"... There is no identification of any action the Board could have taken that could have ensured that Ms. Vidovic would not be bullied, or that could have prevented her from ultimately deciding to commit suicide," Nugent wrote.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Nugent also said there was no evidence the school was aware that </a:t>
            </a:r>
            <a:r>
              <a:rPr lang="en-US" sz="1200" b="0" i="0" kern="1200" dirty="0" err="1" smtClean="0">
                <a:solidFill>
                  <a:schemeClr val="tx1"/>
                </a:solidFill>
                <a:effectLst/>
                <a:latin typeface="+mn-lt"/>
                <a:ea typeface="+mn-ea"/>
                <a:cs typeface="+mn-cs"/>
              </a:rPr>
              <a:t>Sladjana</a:t>
            </a:r>
            <a:r>
              <a:rPr lang="en-US" sz="1200" b="0" i="0" kern="1200" dirty="0" smtClean="0">
                <a:solidFill>
                  <a:schemeClr val="tx1"/>
                </a:solidFill>
                <a:effectLst/>
                <a:latin typeface="+mn-lt"/>
                <a:ea typeface="+mn-ea"/>
                <a:cs typeface="+mn-cs"/>
              </a:rPr>
              <a:t> may have suffered severe harassment on the basis of her nationality.</a:t>
            </a:r>
          </a:p>
          <a:p>
            <a:r>
              <a:rPr lang="en-US" sz="1200" b="0" i="0" kern="1200" dirty="0" err="1" smtClean="0">
                <a:solidFill>
                  <a:schemeClr val="tx1"/>
                </a:solidFill>
                <a:effectLst/>
                <a:latin typeface="+mn-lt"/>
                <a:ea typeface="+mn-ea"/>
                <a:cs typeface="+mn-cs"/>
              </a:rPr>
              <a:t>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soooo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sry</a:t>
            </a:r>
            <a:r>
              <a:rPr lang="en-US" sz="1200" b="0" i="0" kern="1200" dirty="0" smtClean="0">
                <a:solidFill>
                  <a:schemeClr val="tx1"/>
                </a:solidFill>
                <a:effectLst/>
                <a:latin typeface="+mn-lt"/>
                <a:ea typeface="+mn-ea"/>
                <a:cs typeface="+mn-cs"/>
              </a:rPr>
              <a:t> if I brought a lot of problems2u I love you guys all however you have enough money that I have saved to pay for my funeral... ... I know that I did not show you that I love and respect you but since I am not a good child I then figured out that this has to happen...I should not have stayed alive for so long."</a:t>
            </a:r>
          </a:p>
          <a:p>
            <a:endParaRPr lang="en-US" dirty="0" smtClean="0"/>
          </a:p>
        </p:txBody>
      </p:sp>
      <p:sp>
        <p:nvSpPr>
          <p:cNvPr id="4" name="Slide Number Placeholder 3"/>
          <p:cNvSpPr>
            <a:spLocks noGrp="1"/>
          </p:cNvSpPr>
          <p:nvPr>
            <p:ph type="sldNum" sz="quarter" idx="10"/>
          </p:nvPr>
        </p:nvSpPr>
        <p:spPr/>
        <p:txBody>
          <a:bodyPr/>
          <a:lstStyle/>
          <a:p>
            <a:fld id="{1832CF84-7FA2-4A31-AD24-185D9F2FAADD}" type="slidenum">
              <a:rPr lang="en-US" smtClean="0"/>
              <a:t>146</a:t>
            </a:fld>
            <a:endParaRPr lang="en-US"/>
          </a:p>
        </p:txBody>
      </p:sp>
    </p:spTree>
    <p:extLst>
      <p:ext uri="{BB962C8B-B14F-4D97-AF65-F5344CB8AC3E}">
        <p14:creationId xmlns:p14="http://schemas.microsoft.com/office/powerpoint/2010/main" val="1004526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kern="1200" dirty="0" smtClean="0">
                <a:solidFill>
                  <a:schemeClr val="tx1"/>
                </a:solidFill>
                <a:effectLst/>
                <a:latin typeface="+mn-lt"/>
                <a:ea typeface="+mn-ea"/>
                <a:cs typeface="+mn-cs"/>
              </a:rPr>
              <a:t>"... There is no identification of any action the Board could have taken that could have ensured that Ms. Vidovic would not be bullied, or that could have prevented her from ultimately deciding to commit suicide," Nugent wrote.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Nugent also said there was no evidence the school was aware that </a:t>
            </a:r>
            <a:r>
              <a:rPr lang="en-US" sz="1200" b="0" i="0" kern="1200" dirty="0" err="1" smtClean="0">
                <a:solidFill>
                  <a:schemeClr val="tx1"/>
                </a:solidFill>
                <a:effectLst/>
                <a:latin typeface="+mn-lt"/>
                <a:ea typeface="+mn-ea"/>
                <a:cs typeface="+mn-cs"/>
              </a:rPr>
              <a:t>Sladjana</a:t>
            </a:r>
            <a:r>
              <a:rPr lang="en-US" sz="1200" b="0" i="0" kern="1200" dirty="0" smtClean="0">
                <a:solidFill>
                  <a:schemeClr val="tx1"/>
                </a:solidFill>
                <a:effectLst/>
                <a:latin typeface="+mn-lt"/>
                <a:ea typeface="+mn-ea"/>
                <a:cs typeface="+mn-cs"/>
              </a:rPr>
              <a:t> may have suffered severe harassment on the basis of her nationality.</a:t>
            </a:r>
          </a:p>
          <a:p>
            <a:r>
              <a:rPr lang="en-US" sz="1200" b="0" i="0" kern="1200" dirty="0" err="1" smtClean="0">
                <a:solidFill>
                  <a:schemeClr val="tx1"/>
                </a:solidFill>
                <a:effectLst/>
                <a:latin typeface="+mn-lt"/>
                <a:ea typeface="+mn-ea"/>
                <a:cs typeface="+mn-cs"/>
              </a:rPr>
              <a:t>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soooo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sry</a:t>
            </a:r>
            <a:r>
              <a:rPr lang="en-US" sz="1200" b="0" i="0" kern="1200" dirty="0" smtClean="0">
                <a:solidFill>
                  <a:schemeClr val="tx1"/>
                </a:solidFill>
                <a:effectLst/>
                <a:latin typeface="+mn-lt"/>
                <a:ea typeface="+mn-ea"/>
                <a:cs typeface="+mn-cs"/>
              </a:rPr>
              <a:t> if I brought a lot of problems2u I love you guys all however you have enough money that I have saved to pay for my funeral... ... I know that I did not show you that I love and respect you but since I am not a good child I then figured out that this has to happen...I should not have stayed alive for so long."</a:t>
            </a:r>
          </a:p>
          <a:p>
            <a:endParaRPr lang="en-US" dirty="0" smtClean="0"/>
          </a:p>
        </p:txBody>
      </p:sp>
      <p:sp>
        <p:nvSpPr>
          <p:cNvPr id="4" name="Slide Number Placeholder 3"/>
          <p:cNvSpPr>
            <a:spLocks noGrp="1"/>
          </p:cNvSpPr>
          <p:nvPr>
            <p:ph type="sldNum" sz="quarter" idx="10"/>
          </p:nvPr>
        </p:nvSpPr>
        <p:spPr/>
        <p:txBody>
          <a:bodyPr/>
          <a:lstStyle/>
          <a:p>
            <a:fld id="{1832CF84-7FA2-4A31-AD24-185D9F2FAADD}" type="slidenum">
              <a:rPr lang="en-US" smtClean="0"/>
              <a:t>148</a:t>
            </a:fld>
            <a:endParaRPr lang="en-US"/>
          </a:p>
        </p:txBody>
      </p:sp>
    </p:spTree>
    <p:extLst>
      <p:ext uri="{BB962C8B-B14F-4D97-AF65-F5344CB8AC3E}">
        <p14:creationId xmlns:p14="http://schemas.microsoft.com/office/powerpoint/2010/main" val="1392253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832CF84-7FA2-4A31-AD24-185D9F2FAADD}" type="slidenum">
              <a:rPr lang="en-US" smtClean="0"/>
              <a:t>149</a:t>
            </a:fld>
            <a:endParaRPr lang="en-US"/>
          </a:p>
        </p:txBody>
      </p:sp>
    </p:spTree>
    <p:extLst>
      <p:ext uri="{BB962C8B-B14F-4D97-AF65-F5344CB8AC3E}">
        <p14:creationId xmlns:p14="http://schemas.microsoft.com/office/powerpoint/2010/main" val="2734723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832CF84-7FA2-4A31-AD24-185D9F2FAADD}" type="slidenum">
              <a:rPr lang="en-US" smtClean="0"/>
              <a:t>150</a:t>
            </a:fld>
            <a:endParaRPr lang="en-US"/>
          </a:p>
        </p:txBody>
      </p:sp>
    </p:spTree>
    <p:extLst>
      <p:ext uri="{BB962C8B-B14F-4D97-AF65-F5344CB8AC3E}">
        <p14:creationId xmlns:p14="http://schemas.microsoft.com/office/powerpoint/2010/main" val="2360671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Defendant appeals from his convictions for three counts of first-degree aggravated sexual assault, N.J.S.A. 2C:14-2a(1) and -2a(2)(a); three counts of second-degree sexual assault, N.J.S.A. 2C:14-2b; one count of third-degree endangering the welfare of a child, N.J.S.A. 2C:24-4a; and one count of third-degree aggravated criminal sexual contact, N.J.S.A. 2C:14-3a. We affirm the convictions, but remand and direct the judge to determine the applicable parole ineligibility period pertaining to the conviction on Count Four of the indictment and to amend the judgment of conviction (JOC) if warranted.</a:t>
            </a:r>
          </a:p>
          <a:p>
            <a:r>
              <a:rPr lang="en-US" sz="1200" b="0" i="0" kern="1200" dirty="0" smtClean="0">
                <a:solidFill>
                  <a:schemeClr val="tx1"/>
                </a:solidFill>
                <a:effectLst/>
                <a:latin typeface="+mn-lt"/>
                <a:ea typeface="+mn-ea"/>
                <a:cs typeface="+mn-cs"/>
              </a:rPr>
              <a:t>We discern the following facts from the evidence adduced at trial. Defendant was married to D.P. from 1976 to 1988. D.P. has two daughters, N.P. and E.P., and a son, C.P., from a prior relationship. Defendant and D.P. have a daughter, S.M.</a:t>
            </a:r>
          </a:p>
          <a:p>
            <a:r>
              <a:rPr lang="en-US" sz="1200" b="0" i="0" kern="1200" dirty="0" smtClean="0">
                <a:solidFill>
                  <a:schemeClr val="tx1"/>
                </a:solidFill>
                <a:effectLst/>
                <a:latin typeface="+mn-lt"/>
                <a:ea typeface="+mn-ea"/>
                <a:cs typeface="+mn-cs"/>
              </a:rPr>
              <a:t>When C.P.'s daughter, S.P., was fourteen years old, she wrote a poem for a school assignment about a girl who was sexually abused by a family friend. S.P.'s teacher alerted the school counselor, who questioned S.P. about the poem, and S.P. revealed that defendant had sexually assaulted her when she was approximately seven to nine years old. S.P. later gave the police a statement making the same allegations and also testified at trial about the incident.</a:t>
            </a:r>
          </a:p>
          <a:p>
            <a:r>
              <a:rPr lang="en-US" sz="1200" b="0" i="0" kern="1200" dirty="0" smtClean="0">
                <a:solidFill>
                  <a:schemeClr val="tx1"/>
                </a:solidFill>
                <a:effectLst/>
                <a:latin typeface="+mn-lt"/>
                <a:ea typeface="+mn-ea"/>
                <a:cs typeface="+mn-cs"/>
              </a:rPr>
              <a:t>A few days later, D.P. called the police after speaking with her daughters, and reported that defendant had also sexually assaulted E.P. and S.M. E.P. and S.M. testified at trial that defendant sexually assaulted them over twenty years ago, when E.P. was around eleven to fourteen years old and S.M. was around seven to eleven years old. The sexual assaults were said to have occurred when D.P. was still married to defendant and they were all living together.</a:t>
            </a:r>
          </a:p>
          <a:p>
            <a:r>
              <a:rPr lang="en-US" sz="1200" b="0" i="0" kern="1200" dirty="0" smtClean="0">
                <a:solidFill>
                  <a:schemeClr val="tx1"/>
                </a:solidFill>
                <a:effectLst/>
                <a:latin typeface="+mn-lt"/>
                <a:ea typeface="+mn-ea"/>
                <a:cs typeface="+mn-cs"/>
              </a:rPr>
              <a:t>The State also presented testimony from an expert on Child Sexual Abuse Accommodation Syndrome ("CSAAS") about why victims of sexual abuse delay reporting their abusers.</a:t>
            </a:r>
          </a:p>
          <a:p>
            <a:r>
              <a:rPr lang="en-US" sz="1200" b="0" i="0" kern="1200" dirty="0" smtClean="0">
                <a:solidFill>
                  <a:schemeClr val="tx1"/>
                </a:solidFill>
                <a:effectLst/>
                <a:latin typeface="+mn-lt"/>
                <a:ea typeface="+mn-ea"/>
                <a:cs typeface="+mn-cs"/>
              </a:rPr>
              <a:t>At the conclusion of trial, a jury convicted defendant on Counts One, Two, Four, Five, Six and Seven, and found him guilty of the following lesser included offenses: on Count Three, third-degree endangering the welfare of a child by one who has no legal duty; and Count Eight, third-degree aggravated criminal sexual contact.1 The judge imposed an aggregate prison term of fifty years. He merged Counts Two and Three with Count One, and sentenced defendant to a nineteen-year prison term with an eighty-five percent period of parole ineligibility on Count one, pursuant to the No Early Release Act, N.J.S.A. 2C:43-7.2.; a consecutive sixteen-year prison term with an eight-year period of parole ineligibility on Count Four,2 which the judge merged with Count Five; a consecutive fifteen-year prison term on Count Six, which the judge merged with Count Seven; and a concurrent four-year prison term on Count Eight.</a:t>
            </a:r>
          </a:p>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154</a:t>
            </a:fld>
            <a:endParaRPr lang="en-US"/>
          </a:p>
        </p:txBody>
      </p:sp>
    </p:spTree>
    <p:extLst>
      <p:ext uri="{BB962C8B-B14F-4D97-AF65-F5344CB8AC3E}">
        <p14:creationId xmlns:p14="http://schemas.microsoft.com/office/powerpoint/2010/main" val="4242009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171</a:t>
            </a:fld>
            <a:endParaRPr lang="en-US"/>
          </a:p>
        </p:txBody>
      </p:sp>
    </p:spTree>
    <p:extLst>
      <p:ext uri="{BB962C8B-B14F-4D97-AF65-F5344CB8AC3E}">
        <p14:creationId xmlns:p14="http://schemas.microsoft.com/office/powerpoint/2010/main" val="3628388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172</a:t>
            </a:fld>
            <a:endParaRPr lang="en-US"/>
          </a:p>
        </p:txBody>
      </p:sp>
    </p:spTree>
    <p:extLst>
      <p:ext uri="{BB962C8B-B14F-4D97-AF65-F5344CB8AC3E}">
        <p14:creationId xmlns:p14="http://schemas.microsoft.com/office/powerpoint/2010/main" val="200900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27</a:t>
            </a:fld>
            <a:endParaRPr lang="en-US"/>
          </a:p>
        </p:txBody>
      </p:sp>
    </p:spTree>
    <p:extLst>
      <p:ext uri="{BB962C8B-B14F-4D97-AF65-F5344CB8AC3E}">
        <p14:creationId xmlns:p14="http://schemas.microsoft.com/office/powerpoint/2010/main" val="3063440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5A776-DFDA-6040-80A4-8DFAB4902CC1}" type="slidenum">
              <a:rPr lang="en-US" smtClean="0"/>
              <a:t>177</a:t>
            </a:fld>
            <a:endParaRPr lang="en-US"/>
          </a:p>
        </p:txBody>
      </p:sp>
    </p:spTree>
    <p:extLst>
      <p:ext uri="{BB962C8B-B14F-4D97-AF65-F5344CB8AC3E}">
        <p14:creationId xmlns:p14="http://schemas.microsoft.com/office/powerpoint/2010/main" val="186478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31</a:t>
            </a:fld>
            <a:endParaRPr lang="en-US"/>
          </a:p>
        </p:txBody>
      </p:sp>
    </p:spTree>
    <p:extLst>
      <p:ext uri="{BB962C8B-B14F-4D97-AF65-F5344CB8AC3E}">
        <p14:creationId xmlns:p14="http://schemas.microsoft.com/office/powerpoint/2010/main" val="181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CF84-7FA2-4A31-AD24-185D9F2FAADD}" type="slidenum">
              <a:rPr lang="en-US" smtClean="0"/>
              <a:t>38</a:t>
            </a:fld>
            <a:endParaRPr lang="en-US"/>
          </a:p>
        </p:txBody>
      </p:sp>
    </p:spTree>
    <p:extLst>
      <p:ext uri="{BB962C8B-B14F-4D97-AF65-F5344CB8AC3E}">
        <p14:creationId xmlns:p14="http://schemas.microsoft.com/office/powerpoint/2010/main" val="175469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41</a:t>
            </a:fld>
            <a:endParaRPr lang="en-US"/>
          </a:p>
        </p:txBody>
      </p:sp>
    </p:spTree>
    <p:extLst>
      <p:ext uri="{BB962C8B-B14F-4D97-AF65-F5344CB8AC3E}">
        <p14:creationId xmlns:p14="http://schemas.microsoft.com/office/powerpoint/2010/main" val="100396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Intersex:
https://www.polleverywhere.com/multiple_choice_polls/ekpqzs6YqmBazjp</a:t>
            </a:r>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42</a:t>
            </a:fld>
            <a:endParaRPr lang="en-US"/>
          </a:p>
        </p:txBody>
      </p:sp>
    </p:spTree>
    <p:extLst>
      <p:ext uri="{BB962C8B-B14F-4D97-AF65-F5344CB8AC3E}">
        <p14:creationId xmlns:p14="http://schemas.microsoft.com/office/powerpoint/2010/main" val="269313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832CF84-7FA2-4A31-AD24-185D9F2FAADD}" type="slidenum">
              <a:rPr lang="en-US" smtClean="0"/>
              <a:t>65</a:t>
            </a:fld>
            <a:endParaRPr lang="en-US"/>
          </a:p>
        </p:txBody>
      </p:sp>
    </p:spTree>
    <p:extLst>
      <p:ext uri="{BB962C8B-B14F-4D97-AF65-F5344CB8AC3E}">
        <p14:creationId xmlns:p14="http://schemas.microsoft.com/office/powerpoint/2010/main" val="3988492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1D8BD707-D9CF-40AE-B4C6-C98DA3205C09}" type="datetimeFigureOut">
              <a:rPr lang="en-US" smtClean="0"/>
              <a:pPr/>
              <a:t>11/20/2015</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97510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9471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838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B6F15528-21DE-4FAA-801E-634DDDAF4B2B}"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447557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40958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3340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687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99761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1D8BD707-D9CF-40AE-B4C6-C98DA3205C09}" type="datetimeFigureOut">
              <a:rPr lang="en-US" smtClean="0"/>
              <a:pPr/>
              <a:t>11/20/2015</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645302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4855193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3153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67478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1D8BD707-D9CF-40AE-B4C6-C98DA3205C09}" type="datetimeFigureOut">
              <a:rPr lang="en-US" smtClean="0"/>
              <a:pPr/>
              <a:t>11/20/2015</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81988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24818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4839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00673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48538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4764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6254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1">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pPr/>
              <a:t>11/20/2015</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60063504"/>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ng.com/images/search?q=court+symbols&amp;id=28BEBB4F6FF799AD863831251896F4D8FB7D9C61&amp;FORM=IQFRB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court+symbols&amp;id=28BEBB4F6FF799AD863831251896F4D8FB7D9C61&amp;FORM=IQFRBA"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bing.com/images/search?q=college+images&amp;id=8C19A4C8EAC28E8A6A153281C25CA73275FE659D&amp;FORM=IQFRBA"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court+symbols&amp;id=28BEBB4F6FF799AD863831251896F4D8FB7D9C61&amp;FORM=IQFRBA"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bing.com/images/search?q=marijuana+images&amp;id=62F144E20D0745A044138C8A460E39B2699C12D7&amp;FORM=IQFRBA"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bing.com/images/search?q=phone+images&amp;id=95468096E30628631CC37E590DA4752D9D77A2F5&amp;FORM=IQFRBA"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tennessean.com/story/news/local/hendersonville/2015/06/25/rebel-flag-rally-american-flag-rally-planned-hendersonville/29289543/" TargetMode="External"/><Relationship Id="rId2" Type="http://schemas.openxmlformats.org/officeDocument/2006/relationships/image" Target="../media/image72.tif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www.tennessean.com/story/news/local/hendersonville/2015/06/25/rebel-flag-rally-american-flag-rally-planned-hendersonville/2928954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ng.com/images/search?q=images+of+grandparents&amp;id=36814918D0E038C3229AF42B85DF9753CD9BC8E7&amp;FORM=IQFRBA"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www.bing.com/images/search?q=s+carolina+flag+image&amp;id=73DD14105F900ACFB3A7839D882AAF2E3168F4EA&amp;FORM=IQFRBA"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court+symbols&amp;id=28BEBB4F6FF799AD863831251896F4D8FB7D9C61&amp;FORM=IQFRBA"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court+symbols&amp;id=28BEBB4F6FF799AD863831251896F4D8FB7D9C61&amp;FORM=IQFRBA"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media.photobucket.com/user/phil_jap/media/cockfight/DSCF0002.jpg.html?filters%5bterm%5d=cockfight&amp;filters%5bprimary%5d=images&amp;filters%5bsecondary%5d=videos&amp;sort=1&amp;o=6"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bing.com/images/search?q=drug+paraphernalia+pictures&amp;view=detailv2&amp;&amp;id=2FDAB3540C85292EE72B5A6A8864E44D2F40E8AE&amp;selectedIndex=2&amp;ccid=wjHFNkNZ&amp;simid=608028255917966039&amp;thid=OIP.Mc231c53643595e6852cc094af7c455ecH0"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0.png"/></Relationships>
</file>

<file path=ppt/slides/_rels/slide1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ing.com/images/search?q=images+of+family+court&amp;id=861D1604D32F305D8C96DD5099F5AF706661C931&amp;FORM=IQFRBA"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0.png"/></Relationships>
</file>

<file path=ppt/slides/_rels/slide13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ing.com/images/search?q=obergefell+images&amp;id=BA3D2C96EFDE60901F617A4F1E8160591F437AF2&amp;FORM=IQFRBA"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hyperlink" Target="http://0-www.lexisnexis.com.sultan.tnstate.edu/lnacui2api/mungo/lexseestat.do?bct=A&amp;risb=21_T21760774886&amp;homeCsi=6323&amp;A=0.7791820668981523&amp;urlEnc=ISO-8859-1&amp;&amp;citeString=U.S.%20CONST.%20AMEND.%2014&amp;countryCode=USA"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bing.com/images/search?q=obergefell+images&amp;id=3B454F41B11AB78F6E5A080A8E9FE3EE98DFFDBC&amp;FORM=IQFRBA"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bing.com/images/search?q=interracial+marriage+images&amp;id=8743C8E6EA481C5E3D3FE043800EB2145148B436&amp;FORM=IQFRBA"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hyperlink" Target="http://0-www.lexisnexis.com.sultan.tnstate.edu/lnacui2api/mungo/lexseestat.do?bct=A&amp;risb=21_T22647386617&amp;homeCsi=10618&amp;A=0.592482104260828&amp;urlEnc=ISO-8859-1&amp;&amp;citeString=22%20TEX.%20ADMIN.%20CODE%20801.44&amp;countryCode=USA"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ing.com/images/search?q=marriage+symbols&amp;id=62FE275B949FB2EDB1FA902DC678579188ADCC03&amp;FORM=IQFRBA"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www.scienceofbehavior.com/"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hyperlink" Target="https://uscitizenshiptestguide.com/text/sampletest.html" TargetMode="Externa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bing.com/images/search?q=gay+marriage+images&amp;id=E54DB6A85874A251F91AF8B2C438B353D30951A7&amp;FORM=IQFRBA" TargetMode="Externa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hyperlink" Target="http://www.innovativepiano.com/Five-Signs-of-Satiation.html" TargetMode="External"/><Relationship Id="rId2" Type="http://schemas.openxmlformats.org/officeDocument/2006/relationships/hyperlink" Target="http://0-www.lexisnexis.com.sultan.tnstate.edu/lnacui2api/mungo/lexseestat.do?bct=A&amp;risb=21_T22647386617&amp;homeCsi=10618&amp;A=0.592482104260828&amp;urlEnc=ISO-8859-1&amp;&amp;citeString=22%20TEX.%20ADMIN.%20CODE%20801.44&amp;countryCode=US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ing.com/images/search?q=marriage+symbols&amp;id=EF6F0131FE32C0006A9F65F273317D2EE484D7A3&amp;FORM=IQFRB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bing.com/images/search?q=gay+marriage+symbols&amp;id=6CBD5BCDBAEA44D0B99EE7CDFCAB5A2F837DF342&amp;FORM=IQFRB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bing.com/images/search?q=gay+marriage+symbols&amp;id=6CBD5BCDBAEA44D0B99EE7CDFCAB5A2F837DF342&amp;FORM=IQFRB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bing.com/images/search?q=gavel+image&amp;id=208472CC1EC49B32131B92BBBC39B4763A201BBA&amp;FORM=IQFRB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bing.com/images/search?q=parent+symbols&amp;id=E20DA2B14D12FED519903A0E446A9150963F3670&amp;FORM=IQFRB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bing.com/images/search?q=surrogate+images&amp;id=65021772698F9AF1B4905A7F3425BF9F52D4F695&amp;FORM=IQFRB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ing.com/images/search?q=surrogate+images&amp;id=C37FE116B3B36D865B21127B9DD2137EC86407BC&amp;FORM=IQFRB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bing.com/images/search?q=child+and+father+images&amp;id=5CFF200DFA2D3D1E02D58881A970FBB219AC774E&amp;FORM=IQFRB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court+symbols&amp;id=28BEBB4F6FF799AD863831251896F4D8FB7D9C61&amp;FORM=IQFRB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bing.com/images/search?q=court+witness+images&amp;id=DC430FB489E766BE6E3C75199F78A10637707AB6&amp;FORM=IQFRB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bing.com/images/search?q=court+witness+images&amp;id=FE6DA48B177DF43BCD15AE81ACDE7DFF0193CA01&amp;FORM=IQFRB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court+symbols&amp;id=28BEBB4F6FF799AD863831251896F4D8FB7D9C61&amp;FORM=IQFRB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bing.com/images/search?q=lgbtqia+images&amp;id=35EAF2A5A07EF02240B3A692F58AD66CC4FA7142&amp;FORM=IQFRB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bing.com/images/search?q=lgbtqia+images&amp;id=DA543793AEDB02CB29525EF94C72A31FDF38E392&amp;FORM=IQFRBA"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bing.com/images/search?q=lesbian+images&amp;id=32D16237359BA263F99D43621216B8F98B7F9ED7&amp;FORM=IQFRB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court+symbols&amp;id=28BEBB4F6FF799AD863831251896F4D8FB7D9C61&amp;FORM=IQFRB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bing.com/images/search?q=queer+images&amp;id=525B90A3D9D79C158A6C71440D6BF28A09019DA5&amp;FORM=IQFRB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bing.com/images/search?q=intersex+images&amp;id=6834E3A34A3A61B4311D12BA8F498DEA6D43DE29&amp;FORM=IQFRB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bing.com/images/search?q=gay+ally+images&amp;id=5365542BADA18F224C6540B9B9BED7ABD1DCACE5&amp;FORM=IQFRBA"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bing.com/images/search?q=gay+ally+images&amp;id=4B917AD92E26D485CB90DC135B47520CD17C04C4&amp;FORM=IQFRB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bing.com/images/search?q=education+images&amp;id=3B3C6E608AC6C9F9E4DDA22295AD3EDB620DDF2A&amp;FORM=IQFRB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bing.com/images/search?q=education+images&amp;id=3B3C6E608AC6C9F9E4DDA22295AD3EDB620DDF2A&amp;FORM=IQFRBA"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bing.com/images/search?q=cursive+writing+symbols&amp;id=C0F3C3FEC2CE1DFFC6DF1635652DE87EAA54AC07&amp;FORM=IQFRBA"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bing.com/images/search?q=cursive+writing+symbols&amp;id=C0F3C3FEC2CE1DFFC6DF1635652DE87EAA54AC07&amp;FORM=IQFRB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media.photobucket.com/user/butterfly072189/media/TN-488571_Humanrights.jpg.html?filters%5bterm%5d=human%20trafficking&amp;filters%5bprimary%5d=images&amp;filters%5bsecondary%5d=videos&amp;sort=1&amp;o=3"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bing.com/images/search?q=stem+symbols&amp;id=0B80B4CBCE02AB25E8549C29BDA95C5A6289D3A1&amp;FORM=IQFRB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bing.com/images/search?q=common+core+symbols&amp;id=8F97AEC32DD0596666A04D6DC0167690023F27D7&amp;FORM=IQFRBA"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bing.com/images/search?q=common+core+symbols&amp;id=8F97AEC32DD0596666A04D6DC0167690023F27D7&amp;FORM=IQFRBA" TargetMode="External"/><Relationship Id="rId2" Type="http://schemas.openxmlformats.org/officeDocument/2006/relationships/hyperlink" Target="http://www.usnews.com/news/articles/2015/05/12/tennessee-gov-bill-haslam-signs-bill-removing-common-core-standards"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3" Type="http://schemas.openxmlformats.org/officeDocument/2006/relationships/hyperlink" Target="http://www.bing.com/images/search?q=common+core+symbols&amp;id=8F97AEC32DD0596666A04D6DC0167690023F27D7&amp;FORM=IQFRBA" TargetMode="External"/><Relationship Id="rId2" Type="http://schemas.openxmlformats.org/officeDocument/2006/relationships/hyperlink" Target="http://www.usnews.com/news/articles/2015/05/12/tennessee-gov-bill-haslam-signs-bill-removing-common-core-standards"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5.xml.rels><?xml version="1.0" encoding="UTF-8" standalone="yes"?>
<Relationships xmlns="http://schemas.openxmlformats.org/package/2006/relationships"><Relationship Id="rId3" Type="http://schemas.openxmlformats.org/officeDocument/2006/relationships/hyperlink" Target="http://www.usnews.com/news/articles/2015/05/12/tennessee-gov-bill-haslam-signs-bill-removing-common-core-standard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www.bing.com/images/search?q=common+core+symbols&amp;id=8F97AEC32DD0596666A04D6DC0167690023F27D7&amp;FORM=IQFRBA"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bing.com/images/search?q=naturalization+images&amp;id=F172450B75136D42C80A8FDF89DEF677EB8BA2FA&amp;FORM=IQFRB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uscitizenshiptestguide.com/text/sampletest.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bing.com/images/search?q=obama+swearing+in+ceremony+pictures&amp;id=02D92A4ADEEC72DD3D4565DFCCA989831F5644FD&amp;FORM=IQFRB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ng.com/images/search?q=court+symbols&amp;id=28BEBB4F6FF799AD863831251896F4D8FB7D9C61&amp;FORM=IQFRBA"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bing.com/images/search?q=obama+swearing+in+ceremony+pictures&amp;id=02D92A4ADEEC72DD3D4565DFCCA989831F5644FD&amp;FORM=IQFRB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bing.com/images/search?q=virtual+public+school+images&amp;id=C0105DCE32E996D0847AFA8A65D720A96F2606EC&amp;FORM=IQFRBA"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bing.com/images/search?q=virtual+public+schools+images&amp;id=CFE0BD67234D8F6D505935A96A15D131423D50E6&amp;FORM=IQFRBA" TargetMode="External"/><Relationship Id="rId2" Type="http://schemas.openxmlformats.org/officeDocument/2006/relationships/hyperlink" Target="http://www.k12.com/facts-about-k12-public-virtual-schools.html" TargetMode="Externa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73.xml.rels><?xml version="1.0" encoding="UTF-8" standalone="yes"?>
<Relationships xmlns="http://schemas.openxmlformats.org/package/2006/relationships"><Relationship Id="rId3" Type="http://schemas.openxmlformats.org/officeDocument/2006/relationships/hyperlink" Target="http://www.bing.com/images/search?q=virtual+public+schools+images&amp;id=BCB45B1666BC6699EBE8723D3DA0FD65FC7E05E9&amp;FORM=IQFRBA" TargetMode="External"/><Relationship Id="rId2" Type="http://schemas.openxmlformats.org/officeDocument/2006/relationships/hyperlink" Target="http://www.k12.com/facts-about-k12-public-virtual-schools.html" TargetMode="Externa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74.xml.rels><?xml version="1.0" encoding="UTF-8" standalone="yes"?>
<Relationships xmlns="http://schemas.openxmlformats.org/package/2006/relationships"><Relationship Id="rId3" Type="http://schemas.openxmlformats.org/officeDocument/2006/relationships/hyperlink" Target="http://www.bing.com/images/search?q=tennessee+virtual+public+schools+images&amp;id=047DBB168339A8DA07FFCE629318624659819C4A&amp;FORM=IQFRBA" TargetMode="External"/><Relationship Id="rId2" Type="http://schemas.openxmlformats.org/officeDocument/2006/relationships/hyperlink" Target="http://www.k12.com/facts-about-k12-public-virtual-schools.html"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75.xml.rels><?xml version="1.0" encoding="UTF-8" standalone="yes"?>
<Relationships xmlns="http://schemas.openxmlformats.org/package/2006/relationships"><Relationship Id="rId3" Type="http://schemas.openxmlformats.org/officeDocument/2006/relationships/hyperlink" Target="http://www.bing.com/images/search?q=tennessee+virtual+public+schools+images&amp;id=E58302C3540EFEAB2179F1290CA7F63DDD9DF9E0&amp;FORM=IQFRBA" TargetMode="External"/><Relationship Id="rId2" Type="http://schemas.openxmlformats.org/officeDocument/2006/relationships/hyperlink" Target="http://www.k12.com/facts-about-k12-public-virtual-schools.html"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76.xml.rels><?xml version="1.0" encoding="UTF-8" standalone="yes"?>
<Relationships xmlns="http://schemas.openxmlformats.org/package/2006/relationships"><Relationship Id="rId3" Type="http://schemas.openxmlformats.org/officeDocument/2006/relationships/hyperlink" Target="http://www.bing.com/images/search?q=tennessee+virtual+public+schools+images&amp;id=3868A95BFA5292A0F613E16D1A2DD8368FED1F8D&amp;FORM=IQFRBA" TargetMode="External"/><Relationship Id="rId2" Type="http://schemas.openxmlformats.org/officeDocument/2006/relationships/hyperlink" Target="http://www.k12.com/facts-about-k12-public-virtual-schools.html" TargetMode="Externa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7.xml.rels><?xml version="1.0" encoding="UTF-8" standalone="yes"?>
<Relationships xmlns="http://schemas.openxmlformats.org/package/2006/relationships"><Relationship Id="rId3" Type="http://schemas.openxmlformats.org/officeDocument/2006/relationships/hyperlink" Target="http://www.bing.com/images/search?q=tennessee+virtual+public+schools+images&amp;id=AD1571D6AFCFF1D36AFED8331B6A91FA5B2867B7&amp;FORM=IQFRBA" TargetMode="External"/><Relationship Id="rId2" Type="http://schemas.openxmlformats.org/officeDocument/2006/relationships/hyperlink" Target="http://www.k12.com/facts-about-k12-public-virtual-schools.html"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78.xml.rels><?xml version="1.0" encoding="UTF-8" standalone="yes"?>
<Relationships xmlns="http://schemas.openxmlformats.org/package/2006/relationships"><Relationship Id="rId3" Type="http://schemas.openxmlformats.org/officeDocument/2006/relationships/hyperlink" Target="http://www.bing.com/images/search?q=virtual+public+schools+images&amp;id=52BBCB9E207B138EA78C58704A869F46050C8CBA&amp;FORM=IQFRBA" TargetMode="External"/><Relationship Id="rId2" Type="http://schemas.openxmlformats.org/officeDocument/2006/relationships/hyperlink" Target="http://www.k12.com/facts-about-k12-public-virtual-schools.html" TargetMode="Externa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7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bing.com/images/search?q=tennessee+charter+schools+images&amp;id=419463E4D97AB44714723AC710B4789F62C07312&amp;FORM=IQFRB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bing.com/images/search?q=adoptive+family+symbol&amp;id=6558D73AF5DFEE6F7A0BE9A91CBF1D5692DB1DE7&amp;FORM=IQFRBA"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bing.com/images/search?q=tennessee+priority+schools+images&amp;id=6DC89B3F6FB32453C5E44A1D54EC4E344FE51531&amp;FORM=IQFRBA" TargetMode="External"/><Relationship Id="rId2" Type="http://schemas.openxmlformats.org/officeDocument/2006/relationships/hyperlink" Target="https://www.tn.gov/education/article/2015-school-accountability" TargetMode="Externa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8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bing.com/images/search?q=tennessee+charter+school+images&amp;id=9FDFF34927983304F84B26A9F5C0CFC88F3C21B6&amp;FORM=IQFRBA"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bing.com/images/search?q=washington+charter+schools+images&amp;id=FDAF2491A95948CA26F8E51DA0A0FC4063D8FA2A&amp;FORM=IQFRBA" TargetMode="External"/><Relationship Id="rId2" Type="http://schemas.openxmlformats.org/officeDocument/2006/relationships/hyperlink" Target="http://www.seattletimes.com/seattle-news/education/state-supreme-court-charter-schools-are-unconstitutional/" TargetMode="Externa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3.xml.rels><?xml version="1.0" encoding="UTF-8" standalone="yes"?>
<Relationships xmlns="http://schemas.openxmlformats.org/package/2006/relationships"><Relationship Id="rId3" Type="http://schemas.openxmlformats.org/officeDocument/2006/relationships/hyperlink" Target="http://www.bing.com/images/search?q=washington+charter+schools+images&amp;id=B45A1F36E8DB1A7C7AD31826C66130B16E9EAEAD&amp;FORM=IQFRBA" TargetMode="External"/><Relationship Id="rId2" Type="http://schemas.openxmlformats.org/officeDocument/2006/relationships/hyperlink" Target="http://www.seattletimes.com/seattle-news/education/state-supreme-court-charter-schools-are-unconstitutional/" TargetMode="Externa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84.xml.rels><?xml version="1.0" encoding="UTF-8" standalone="yes"?>
<Relationships xmlns="http://schemas.openxmlformats.org/package/2006/relationships"><Relationship Id="rId3" Type="http://schemas.openxmlformats.org/officeDocument/2006/relationships/hyperlink" Target="http://www.bing.com/images/search?q=washington+charter+schools+images&amp;id=490549246CEDE1F0DDB8552E15435ACCF2347CC5&amp;FORM=IQFRBA" TargetMode="External"/><Relationship Id="rId2" Type="http://schemas.openxmlformats.org/officeDocument/2006/relationships/hyperlink" Target="http://www.seattletimes.com/seattle-news/education/state-supreme-court-charter-schools-are-unconstitutional/" TargetMode="Externa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85.xml.rels><?xml version="1.0" encoding="UTF-8" standalone="yes"?>
<Relationships xmlns="http://schemas.openxmlformats.org/package/2006/relationships"><Relationship Id="rId3" Type="http://schemas.openxmlformats.org/officeDocument/2006/relationships/hyperlink" Target="http://www.bing.com/images/search?q=tennessee+charter+school+images&amp;id=9FDFF34927983304F84B26A9F5C0CFC88F3C21B6&amp;FORM=IQFRBA" TargetMode="External"/><Relationship Id="rId2" Type="http://schemas.openxmlformats.org/officeDocument/2006/relationships/hyperlink" Target="http://www.nashvillescene.com/pitw/archives/2015/09/08/book-sparks-latest-chapter-in-fight-over-charter-schools" TargetMode="Externa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86.xml.rels><?xml version="1.0" encoding="UTF-8" standalone="yes"?>
<Relationships xmlns="http://schemas.openxmlformats.org/package/2006/relationships"><Relationship Id="rId3" Type="http://schemas.openxmlformats.org/officeDocument/2006/relationships/hyperlink" Target="http://www.bing.com/images/search?q=tennessee+charter+school+images&amp;id=9FDFF34927983304F84B26A9F5C0CFC88F3C21B6&amp;FORM=IQFRBA" TargetMode="External"/><Relationship Id="rId2" Type="http://schemas.openxmlformats.org/officeDocument/2006/relationships/hyperlink" Target="http://www.nashvillescene.com/pitw/archives/2015/09/08/book-sparks-latest-chapter-in-fight-over-charter-schools" TargetMode="Externa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8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bing.com/images/search?q=images+of+teaching&amp;id=A5B6B6E9A6597DF9251C21CA42DF6864641FD53B&amp;FORM=IQFRBA"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bing.com/images/search?q=images+of+teaching&amp;id=BBD3E8DD670FFA4FB6990DFC667AFF12D1B2A1A8&amp;FORM=IQFRBA" TargetMode="External"/><Relationship Id="rId2" Type="http://schemas.openxmlformats.org/officeDocument/2006/relationships/hyperlink" Target="http://share.tn.gov/governor/legislation/teaching-evaluation.shtml" TargetMode="Externa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89.xml.rels><?xml version="1.0" encoding="UTF-8" standalone="yes"?>
<Relationships xmlns="http://schemas.openxmlformats.org/package/2006/relationships"><Relationship Id="rId3" Type="http://schemas.openxmlformats.org/officeDocument/2006/relationships/hyperlink" Target="http://share.tn.gov/governor/legislation/teaching-evaluation.shtml" TargetMode="External"/><Relationship Id="rId2" Type="http://schemas.openxmlformats.org/officeDocument/2006/relationships/image" Target="../media/image6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bing.com/images/search?q=drug+paraphernalia+pictures&amp;view=detailv2&amp;&amp;id=D98DFAB136455475A5B27004B7BF7CF579F9E89A&amp;selectedIndex=0&amp;ccid=QTTD0CRd&amp;simid=607998259863029359&amp;thid=OIP.M4134c3d0245de243e8dad5a167a5a1c9H0"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trackbill.com/bill/TN/109/SB119/education-as-enacted-enacts-the-tennessee-teaching" TargetMode="External"/><Relationship Id="rId2" Type="http://schemas.openxmlformats.org/officeDocument/2006/relationships/hyperlink" Target="http://www.tennessean.com/story/news/politics/2015/01/15/bill-haslam-student-test-scores-teacher-evaluations/21833849/"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bing.com/images/search?q=images+of+guns&amp;id=CFF6633BA4B3EFA7B6D6CE1E7BC3EFF9090A2E03&amp;FORM=IQFRBA"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bing.com/images/search?q=teachers+images&amp;id=3835E3BDF944843DEAB2193112D1C53EE90EEC76&amp;FORM=IQFRBA"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bing.com/images/search?q=hiset+images&amp;id=F7B7DBDE57B90331E0FACE4E90A1F7D1F02AFE55&amp;FORM=IQFRBA"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bing.com/images/search?q=hiset+images&amp;id=F7B7DBDE57B90331E0FACE4E90A1F7D1F02AFE55&amp;FORM=IQFRBA"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bing.com/images/search?q=hiset+images&amp;id=F7B7DBDE57B90331E0FACE4E90A1F7D1F02AFE55&amp;FORM=IQFRBA" TargetMode="External"/><Relationship Id="rId2" Type="http://schemas.openxmlformats.org/officeDocument/2006/relationships/hyperlink" Target="https://news.tn.gov/node/11340" TargetMode="Externa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97.xml.rels><?xml version="1.0" encoding="UTF-8" standalone="yes"?>
<Relationships xmlns="http://schemas.openxmlformats.org/package/2006/relationships"><Relationship Id="rId3" Type="http://schemas.openxmlformats.org/officeDocument/2006/relationships/hyperlink" Target="http://www.bing.com/images/search?q=hiset+images&amp;id=F7B7DBDE57B90331E0FACE4E90A1F7D1F02AFE55&amp;FORM=IQFRBA" TargetMode="External"/><Relationship Id="rId2" Type="http://schemas.openxmlformats.org/officeDocument/2006/relationships/hyperlink" Target="http://hiset.ets.org/faq" TargetMode="Externa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98.xml.rels><?xml version="1.0" encoding="UTF-8" standalone="yes"?>
<Relationships xmlns="http://schemas.openxmlformats.org/package/2006/relationships"><Relationship Id="rId3" Type="http://schemas.openxmlformats.org/officeDocument/2006/relationships/hyperlink" Target="http://www.bing.com/images/search?q=hiset+images&amp;id=F7B7DBDE57B90331E0FACE4E90A1F7D1F02AFE55&amp;FORM=IQFRBA" TargetMode="External"/><Relationship Id="rId2" Type="http://schemas.openxmlformats.org/officeDocument/2006/relationships/hyperlink" Target="http://hiset.ets.org/requirements/tn" TargetMode="Externa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9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bing.com/images/search?q=military+image&amp;id=41E8E47640B857D805B5E7C7A65895C88F67893E&amp;FORM=IQFRB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8839200" cy="2819400"/>
          </a:xfrm>
        </p:spPr>
        <p:txBody>
          <a:bodyPr/>
          <a:lstStyle/>
          <a:p>
            <a:pPr algn="ctr"/>
            <a:r>
              <a:rPr lang="en-US" sz="4400" i="1" dirty="0">
                <a:latin typeface="Baskerville Old Face" panose="02020602080505020303" pitchFamily="18" charset="0"/>
              </a:rPr>
              <a:t>The 2015 Update on </a:t>
            </a:r>
            <a:r>
              <a:rPr lang="en-US" sz="4400" i="1" dirty="0" smtClean="0">
                <a:latin typeface="Baskerville Old Face" panose="02020602080505020303" pitchFamily="18" charset="0"/>
              </a:rPr>
              <a:t>Statutes </a:t>
            </a:r>
            <a:br>
              <a:rPr lang="en-US" sz="4400" i="1" dirty="0" smtClean="0">
                <a:latin typeface="Baskerville Old Face" panose="02020602080505020303" pitchFamily="18" charset="0"/>
              </a:rPr>
            </a:br>
            <a:r>
              <a:rPr lang="en-US" sz="4400" i="1" dirty="0" smtClean="0">
                <a:latin typeface="Baskerville Old Face" panose="02020602080505020303" pitchFamily="18" charset="0"/>
              </a:rPr>
              <a:t>&amp; Court Decisions </a:t>
            </a:r>
            <a:br>
              <a:rPr lang="en-US" sz="4400" i="1" dirty="0" smtClean="0">
                <a:latin typeface="Baskerville Old Face" panose="02020602080505020303" pitchFamily="18" charset="0"/>
              </a:rPr>
            </a:br>
            <a:r>
              <a:rPr lang="en-US" sz="4400" i="1" dirty="0" smtClean="0">
                <a:latin typeface="Baskerville Old Face" panose="02020602080505020303" pitchFamily="18" charset="0"/>
              </a:rPr>
              <a:t>Impacting </a:t>
            </a:r>
            <a:r>
              <a:rPr lang="en-US" sz="4400" i="1" dirty="0">
                <a:latin typeface="Baskerville Old Face" panose="02020602080505020303" pitchFamily="18" charset="0"/>
              </a:rPr>
              <a:t>Professional Counselors</a:t>
            </a:r>
            <a:br>
              <a:rPr lang="en-US" sz="4400" i="1" dirty="0">
                <a:latin typeface="Baskerville Old Face" panose="02020602080505020303" pitchFamily="18" charset="0"/>
              </a:rPr>
            </a:br>
            <a:r>
              <a:rPr lang="en-US" i="1" dirty="0" smtClean="0">
                <a:latin typeface="Baskerville Old Face" panose="02020602080505020303" pitchFamily="18" charset="0"/>
              </a:rPr>
              <a:t> </a:t>
            </a:r>
            <a:endParaRPr lang="en-US" dirty="0">
              <a:latin typeface="Copperplate Gothic Bold" panose="020E0705020206020404" pitchFamily="34" charset="0"/>
            </a:endParaRPr>
          </a:p>
        </p:txBody>
      </p:sp>
      <p:sp>
        <p:nvSpPr>
          <p:cNvPr id="3" name="Subtitle 2"/>
          <p:cNvSpPr>
            <a:spLocks noGrp="1"/>
          </p:cNvSpPr>
          <p:nvPr>
            <p:ph type="subTitle" idx="1"/>
          </p:nvPr>
        </p:nvSpPr>
        <p:spPr>
          <a:xfrm>
            <a:off x="152400" y="2743200"/>
            <a:ext cx="6553200" cy="1447800"/>
          </a:xfrm>
        </p:spPr>
        <p:txBody>
          <a:bodyPr>
            <a:normAutofit/>
          </a:bodyPr>
          <a:lstStyle/>
          <a:p>
            <a:pPr algn="ctr"/>
            <a:r>
              <a:rPr lang="en-US" sz="2400" i="1" dirty="0" smtClean="0">
                <a:latin typeface="Baskerville Old Face" panose="02020602080505020303" pitchFamily="18" charset="0"/>
              </a:rPr>
              <a:t>Pre-Conference Workshop</a:t>
            </a:r>
            <a:endParaRPr lang="en-US" sz="2400" i="1" dirty="0">
              <a:latin typeface="Baskerville Old Face" panose="02020602080505020303" pitchFamily="18" charset="0"/>
            </a:endParaRPr>
          </a:p>
          <a:p>
            <a:pPr algn="ctr"/>
            <a:r>
              <a:rPr lang="en-US" sz="2400" i="1" dirty="0" smtClean="0">
                <a:latin typeface="Baskerville Old Face" panose="02020602080505020303" pitchFamily="18" charset="0"/>
              </a:rPr>
              <a:t>Sponsored by:</a:t>
            </a:r>
          </a:p>
          <a:p>
            <a:pPr algn="ctr"/>
            <a:r>
              <a:rPr lang="en-US" sz="2400" i="1" dirty="0" smtClean="0">
                <a:latin typeface="Baskerville Old Face" panose="02020602080505020303" pitchFamily="18" charset="0"/>
              </a:rPr>
              <a:t>  The Tennessee Counseling Association</a:t>
            </a:r>
            <a:endParaRPr lang="en-US" sz="2400" i="1" dirty="0" smtClean="0">
              <a:solidFill>
                <a:schemeClr val="tx1"/>
              </a:solidFill>
              <a:latin typeface="Baskerville Old Face" panose="02020602080505020303" pitchFamily="18" charset="0"/>
            </a:endParaRPr>
          </a:p>
        </p:txBody>
      </p:sp>
      <p:sp>
        <p:nvSpPr>
          <p:cNvPr id="4" name="Subtitle 2"/>
          <p:cNvSpPr txBox="1">
            <a:spLocks/>
          </p:cNvSpPr>
          <p:nvPr/>
        </p:nvSpPr>
        <p:spPr>
          <a:xfrm>
            <a:off x="152400" y="4419600"/>
            <a:ext cx="8839200" cy="213360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i="1" dirty="0" smtClean="0">
                <a:latin typeface="Andalus" panose="02020603050405020304" pitchFamily="18" charset="-78"/>
                <a:cs typeface="Andalus" panose="02020603050405020304" pitchFamily="18" charset="-78"/>
              </a:rPr>
              <a:t>Jeri Lee, Ed. D., J.D., HSP, LPSC, </a:t>
            </a:r>
            <a:r>
              <a:rPr lang="en-US" i="1" dirty="0" smtClean="0">
                <a:latin typeface="Andalus" panose="02020603050405020304" pitchFamily="18" charset="-78"/>
                <a:cs typeface="Andalus" panose="02020603050405020304" pitchFamily="18" charset="-78"/>
              </a:rPr>
              <a:t>Psychologist, Attorney</a:t>
            </a:r>
          </a:p>
          <a:p>
            <a:r>
              <a:rPr lang="en-US" i="1" dirty="0" smtClean="0">
                <a:latin typeface="Andalus" panose="02020603050405020304" pitchFamily="18" charset="-78"/>
                <a:cs typeface="Andalus" panose="02020603050405020304" pitchFamily="18" charset="-78"/>
              </a:rPr>
              <a:t>Thurman Webb, Ed. D., LPSC</a:t>
            </a:r>
          </a:p>
          <a:p>
            <a:r>
              <a:rPr lang="en-US" i="1" dirty="0" smtClean="0">
                <a:latin typeface="Andalus" panose="02020603050405020304" pitchFamily="18" charset="-78"/>
                <a:cs typeface="Andalus" panose="02020603050405020304" pitchFamily="18" charset="-78"/>
              </a:rPr>
              <a:t>Sydney Collins, M.S., Doctoral Candidate</a:t>
            </a:r>
          </a:p>
          <a:p>
            <a:r>
              <a:rPr lang="en-US" i="1" dirty="0" smtClean="0">
                <a:latin typeface="Andalus" panose="02020603050405020304" pitchFamily="18" charset="-78"/>
                <a:cs typeface="Andalus" panose="02020603050405020304" pitchFamily="18" charset="-78"/>
              </a:rPr>
              <a:t>Tennessee State University Psychology Graduate Program</a:t>
            </a:r>
            <a:endParaRPr lang="en-US" i="1" dirty="0">
              <a:latin typeface="Andalus" panose="02020603050405020304" pitchFamily="18" charset="-78"/>
              <a:cs typeface="Andalus" panose="02020603050405020304" pitchFamily="18" charset="-78"/>
            </a:endParaRPr>
          </a:p>
          <a:p>
            <a:endParaRPr lang="en-US" dirty="0" smtClean="0"/>
          </a:p>
          <a:p>
            <a:endParaRPr lang="en-US" dirty="0" smtClean="0"/>
          </a:p>
        </p:txBody>
      </p:sp>
      <p:pic>
        <p:nvPicPr>
          <p:cNvPr id="1026" name="Picture 2" descr="http://tse1.mm.bing.net/th?id=OIP.M06d3d0bc8b6d6bf9ed0efc6ba70fb46ao0&amp;w=96&amp;h=105&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895600"/>
            <a:ext cx="91440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97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896534" cy="1080938"/>
          </a:xfrm>
        </p:spPr>
        <p:txBody>
          <a:bodyPr>
            <a:normAutofit/>
          </a:bodyPr>
          <a:lstStyle/>
          <a:p>
            <a:r>
              <a:rPr lang="en-US" b="1" dirty="0"/>
              <a:t>Visitation for parents </a:t>
            </a:r>
            <a:r>
              <a:rPr lang="en-US" b="1" dirty="0" smtClean="0"/>
              <a:t>indicted for child sexual abuse</a:t>
            </a:r>
            <a:endParaRPr lang="en-US" dirty="0"/>
          </a:p>
        </p:txBody>
      </p:sp>
      <p:sp>
        <p:nvSpPr>
          <p:cNvPr id="3" name="Content Placeholder 2"/>
          <p:cNvSpPr>
            <a:spLocks noGrp="1"/>
          </p:cNvSpPr>
          <p:nvPr>
            <p:ph idx="1"/>
          </p:nvPr>
        </p:nvSpPr>
        <p:spPr>
          <a:xfrm>
            <a:off x="0" y="1981200"/>
            <a:ext cx="8991600" cy="4724400"/>
          </a:xfrm>
        </p:spPr>
        <p:txBody>
          <a:bodyPr>
            <a:noAutofit/>
          </a:bodyPr>
          <a:lstStyle/>
          <a:p>
            <a:pPr marL="0" indent="0">
              <a:buNone/>
            </a:pPr>
            <a:r>
              <a:rPr lang="en-US" sz="4400" i="1" dirty="0" smtClean="0"/>
              <a:t>T.C.A. 36-6-101- and 36-6-112: </a:t>
            </a:r>
          </a:p>
          <a:p>
            <a:pPr marL="0" indent="0">
              <a:buNone/>
            </a:pPr>
            <a:r>
              <a:rPr lang="en-US" sz="4400" dirty="0" smtClean="0"/>
              <a:t>While under pending indictment for child sexual abuse, a parent will be presumed to present a substantial risk of harm to the child but the court may allow supervised visits. </a:t>
            </a:r>
            <a:endParaRPr lang="en-US" sz="4400" dirty="0"/>
          </a:p>
        </p:txBody>
      </p:sp>
      <p:pic>
        <p:nvPicPr>
          <p:cNvPr id="4" name="Picture 4" descr="http://tse1.mm.bing.net/th?id=OIP.M06d3d0bc8b6d6bf9ed0efc6ba70fb46ao0&amp;w=96&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838200"/>
            <a:ext cx="1066799" cy="86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1358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dirty="0" smtClean="0">
                <a:solidFill>
                  <a:schemeClr val="tx1"/>
                </a:solidFill>
              </a:rPr>
              <a:t>Community College Reconnect Grant</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0" y="2057400"/>
            <a:ext cx="9144000" cy="4800600"/>
          </a:xfrm>
        </p:spPr>
        <p:txBody>
          <a:bodyPr/>
          <a:lstStyle/>
          <a:p>
            <a:pPr marL="0" indent="0">
              <a:buNone/>
            </a:pPr>
            <a:r>
              <a:rPr lang="en-US" i="1" dirty="0" smtClean="0"/>
              <a:t>T.C.A. 49-4-927</a:t>
            </a:r>
            <a:r>
              <a:rPr lang="en-US" dirty="0" smtClean="0"/>
              <a:t>:  For students who:	</a:t>
            </a:r>
          </a:p>
          <a:p>
            <a:pPr lvl="1"/>
            <a:r>
              <a:rPr lang="en-US" dirty="0" smtClean="0"/>
              <a:t>don’t qualify for the HOPE grant </a:t>
            </a:r>
          </a:p>
          <a:p>
            <a:pPr lvl="1"/>
            <a:r>
              <a:rPr lang="en-US" dirty="0" smtClean="0"/>
              <a:t>are Tennessee residents</a:t>
            </a:r>
          </a:p>
          <a:p>
            <a:pPr lvl="1"/>
            <a:r>
              <a:rPr lang="en-US" dirty="0" smtClean="0"/>
              <a:t>haven’t been enrolled in or attended a postsecondary institution for at least 24 months</a:t>
            </a:r>
          </a:p>
          <a:p>
            <a:pPr lvl="1"/>
            <a:r>
              <a:rPr lang="en-US" dirty="0" smtClean="0"/>
              <a:t>have earned 30 semester hours toward an associate of applied science degree</a:t>
            </a:r>
          </a:p>
          <a:p>
            <a:pPr lvl="1"/>
            <a:r>
              <a:rPr lang="en-US" dirty="0" smtClean="0"/>
              <a:t>are independent students filing the FAFSA by March 1</a:t>
            </a:r>
          </a:p>
          <a:p>
            <a:pPr lvl="1"/>
            <a:r>
              <a:rPr lang="en-US" dirty="0" smtClean="0"/>
              <a:t>apply for Community College Reconnect Grant by June 1</a:t>
            </a:r>
          </a:p>
          <a:p>
            <a:pPr lvl="1"/>
            <a:r>
              <a:rPr lang="en-US" dirty="0" smtClean="0"/>
              <a:t>are admitted to and enrolled in a public 2 year postsecondary school</a:t>
            </a:r>
          </a:p>
          <a:p>
            <a:pPr lvl="1"/>
            <a:r>
              <a:rPr lang="en-US" dirty="0" smtClean="0"/>
              <a:t>make less than $36,000  </a:t>
            </a:r>
          </a:p>
          <a:p>
            <a:pPr lvl="1"/>
            <a:r>
              <a:rPr lang="en-US" dirty="0" smtClean="0"/>
              <a:t>maintain a 2.0 while continuously enrolled, completing in 2 years, taking at least 9 hours in fall or spring</a:t>
            </a:r>
          </a:p>
          <a:p>
            <a:pPr lvl="1"/>
            <a:endParaRPr lang="en-US" dirty="0" smtClean="0"/>
          </a:p>
          <a:p>
            <a:pPr lvl="1"/>
            <a:endParaRPr lang="en-US" dirty="0"/>
          </a:p>
        </p:txBody>
      </p:sp>
      <p:pic>
        <p:nvPicPr>
          <p:cNvPr id="55298" name="Picture 2" descr="http://tse1.mm.bing.net/th?id=OIP.M0705a62bad33f8e55f5d2c2c6b028ae1H0&amp;w=141&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669" y="838200"/>
            <a:ext cx="13430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15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219200"/>
            <a:ext cx="8229600" cy="609600"/>
          </a:xfrm>
        </p:spPr>
        <p:txBody>
          <a:bodyPr>
            <a:normAutofit/>
          </a:bodyPr>
          <a:lstStyle/>
          <a:p>
            <a:r>
              <a:rPr lang="en-US" dirty="0" smtClean="0"/>
              <a:t>Education Court Decisions</a:t>
            </a:r>
            <a:endParaRPr lang="en-US" dirty="0"/>
          </a:p>
        </p:txBody>
      </p:sp>
      <p:sp>
        <p:nvSpPr>
          <p:cNvPr id="3" name="Content Placeholder 2"/>
          <p:cNvSpPr>
            <a:spLocks noGrp="1"/>
          </p:cNvSpPr>
          <p:nvPr>
            <p:ph idx="1"/>
          </p:nvPr>
        </p:nvSpPr>
        <p:spPr>
          <a:xfrm>
            <a:off x="0" y="2819400"/>
            <a:ext cx="9144000" cy="4038600"/>
          </a:xfrm>
        </p:spPr>
        <p:txBody>
          <a:bodyPr/>
          <a:lstStyle/>
          <a:p>
            <a:r>
              <a:rPr lang="en-US" i="1" dirty="0" smtClean="0"/>
              <a:t>Drug-Free School Zone Act </a:t>
            </a:r>
            <a:r>
              <a:rPr lang="en-US" dirty="0" smtClean="0"/>
              <a:t>&amp; Judicial Diversion</a:t>
            </a:r>
          </a:p>
          <a:p>
            <a:r>
              <a:rPr lang="en-US" dirty="0" smtClean="0"/>
              <a:t>Teacher Testifying to Non-Testimonial Victim’s Statement</a:t>
            </a:r>
          </a:p>
          <a:p>
            <a:r>
              <a:rPr lang="en-US" dirty="0" smtClean="0"/>
              <a:t>Outsourcing Unruly Children</a:t>
            </a:r>
          </a:p>
          <a:p>
            <a:r>
              <a:rPr lang="en-US" dirty="0" smtClean="0"/>
              <a:t>Child Discloses Abuse to Counselor</a:t>
            </a:r>
          </a:p>
        </p:txBody>
      </p:sp>
      <p:pic>
        <p:nvPicPr>
          <p:cNvPr id="5" name="Picture 4" descr="http://tse1.mm.bing.net/th?id=OIP.M06d3d0bc8b6d6bf9ed0efc6ba70fb46ao0&amp;w=96&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0"/>
            <a:ext cx="91440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821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Drug-Free School Zone Act &amp; Judicial Diversion</a:t>
            </a:r>
            <a:br>
              <a:rPr lang="en-US" dirty="0"/>
            </a:br>
            <a:endParaRPr lang="en-US" dirty="0"/>
          </a:p>
        </p:txBody>
      </p:sp>
      <p:sp>
        <p:nvSpPr>
          <p:cNvPr id="3" name="Content Placeholder 2"/>
          <p:cNvSpPr>
            <a:spLocks noGrp="1"/>
          </p:cNvSpPr>
          <p:nvPr>
            <p:ph idx="1"/>
          </p:nvPr>
        </p:nvSpPr>
        <p:spPr>
          <a:xfrm>
            <a:off x="0" y="1981200"/>
            <a:ext cx="9144000" cy="4876800"/>
          </a:xfrm>
        </p:spPr>
        <p:txBody>
          <a:bodyPr/>
          <a:lstStyle/>
          <a:p>
            <a:pPr marL="0" indent="0">
              <a:buNone/>
            </a:pPr>
            <a:r>
              <a:rPr lang="en-US" i="1" dirty="0" smtClean="0"/>
              <a:t>State v. </a:t>
            </a:r>
            <a:r>
              <a:rPr lang="en-US" i="1" dirty="0" err="1" smtClean="0"/>
              <a:t>Dycus</a:t>
            </a:r>
            <a:r>
              <a:rPr lang="en-US" dirty="0" smtClean="0"/>
              <a:t>: involves a student who continued to commit marijuana-related offenses while pending criminal charges. </a:t>
            </a:r>
          </a:p>
          <a:p>
            <a:pPr marL="0" indent="0">
              <a:buNone/>
            </a:pPr>
            <a:r>
              <a:rPr lang="en-US" dirty="0" smtClean="0"/>
              <a:t>The Tennessee Supreme Court ruled that the relevant language of the judicial diversion statute &amp; the Drug-Free School Zone Act is clear &amp; the decision of a trial court to grant judicial diversion does not constitute a sentence, but rather a decision to defer sentencing.  In judicial diversion cases, no judgment of conviction is entered, &amp; a sentence is imposed only in the instance that the defendant fails to successfully complete the period of probation. </a:t>
            </a:r>
            <a:endParaRPr lang="en-US" dirty="0"/>
          </a:p>
        </p:txBody>
      </p:sp>
      <p:pic>
        <p:nvPicPr>
          <p:cNvPr id="56322" name="Picture 2" descr="http://tse1.mm.bing.net/th?id=OIP.M31e8c9de6b69e72cabefc201c325646fH0&amp;w=208&amp;h=206&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73387"/>
            <a:ext cx="19812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93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Teacher Testifying to Non-Testimonial Victim’s </a:t>
            </a:r>
            <a:r>
              <a:rPr lang="en-US" dirty="0" smtClean="0"/>
              <a:t>Statement:</a:t>
            </a:r>
            <a:endParaRPr lang="en-US" dirty="0"/>
          </a:p>
        </p:txBody>
      </p:sp>
      <p:sp>
        <p:nvSpPr>
          <p:cNvPr id="3" name="Content Placeholder 2"/>
          <p:cNvSpPr>
            <a:spLocks noGrp="1"/>
          </p:cNvSpPr>
          <p:nvPr>
            <p:ph idx="1"/>
          </p:nvPr>
        </p:nvSpPr>
        <p:spPr>
          <a:xfrm>
            <a:off x="0" y="1981200"/>
            <a:ext cx="9144000" cy="4876800"/>
          </a:xfrm>
        </p:spPr>
        <p:txBody>
          <a:bodyPr>
            <a:normAutofit/>
          </a:bodyPr>
          <a:lstStyle/>
          <a:p>
            <a:pPr marL="0" indent="0">
              <a:buNone/>
            </a:pPr>
            <a:r>
              <a:rPr lang="en-US" sz="4800" dirty="0" smtClean="0"/>
              <a:t>Lower </a:t>
            </a:r>
            <a:r>
              <a:rPr lang="en-US" sz="4800" dirty="0"/>
              <a:t>standard for including an educator’s testimony re: what a child said than for a police </a:t>
            </a:r>
            <a:r>
              <a:rPr lang="en-US" sz="4800" dirty="0" smtClean="0"/>
              <a:t>officer.</a:t>
            </a:r>
            <a:r>
              <a:rPr lang="en-US" sz="4800" dirty="0"/>
              <a:t/>
            </a:r>
            <a:br>
              <a:rPr lang="en-US" sz="4800" dirty="0"/>
            </a:br>
            <a:endParaRPr lang="en-US" sz="4800" dirty="0" smtClean="0"/>
          </a:p>
        </p:txBody>
      </p:sp>
    </p:spTree>
    <p:extLst>
      <p:ext uri="{BB962C8B-B14F-4D97-AF65-F5344CB8AC3E}">
        <p14:creationId xmlns:p14="http://schemas.microsoft.com/office/powerpoint/2010/main" val="18441126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7548623" cy="1447801"/>
          </a:xfrm>
        </p:spPr>
        <p:txBody>
          <a:bodyPr>
            <a:normAutofit fontScale="90000"/>
          </a:bodyPr>
          <a:lstStyle/>
          <a:p>
            <a:r>
              <a:rPr lang="en-US" b="1" i="1" dirty="0"/>
              <a:t>Ohio v. Clark</a:t>
            </a:r>
            <a:r>
              <a:rPr lang="en-US" dirty="0"/>
              <a:t>: U.S. Supreme Court ruled in a case challenging a preschool teacher’s 911 testimony.</a:t>
            </a:r>
            <a:br>
              <a:rPr lang="en-US" dirty="0"/>
            </a:br>
            <a:endParaRPr lang="en-US" dirty="0"/>
          </a:p>
        </p:txBody>
      </p:sp>
      <p:sp>
        <p:nvSpPr>
          <p:cNvPr id="3" name="Content Placeholder 2"/>
          <p:cNvSpPr>
            <a:spLocks noGrp="1"/>
          </p:cNvSpPr>
          <p:nvPr>
            <p:ph idx="1"/>
          </p:nvPr>
        </p:nvSpPr>
        <p:spPr>
          <a:xfrm>
            <a:off x="0" y="1981200"/>
            <a:ext cx="8991600" cy="4876800"/>
          </a:xfrm>
        </p:spPr>
        <p:txBody>
          <a:bodyPr>
            <a:normAutofit lnSpcReduction="10000"/>
          </a:bodyPr>
          <a:lstStyle/>
          <a:p>
            <a:pPr marL="0" indent="0">
              <a:buNone/>
            </a:pPr>
            <a:r>
              <a:rPr lang="en-US" dirty="0"/>
              <a:t>Clark lived with his girlfriend (&amp; her 18 month and 3 year old children)  while hiring her out for prostitution. The 3 year </a:t>
            </a:r>
            <a:r>
              <a:rPr lang="en-US" dirty="0" err="1"/>
              <a:t>old’s</a:t>
            </a:r>
            <a:r>
              <a:rPr lang="en-US" dirty="0"/>
              <a:t> preschool teacher called the child abuse hotline upon seeing marks on his body </a:t>
            </a:r>
            <a:r>
              <a:rPr lang="en-US" b="1" i="1" dirty="0"/>
              <a:t>which the boy attributed to his mother’s live-in boyfriend</a:t>
            </a:r>
            <a:r>
              <a:rPr lang="en-US" dirty="0"/>
              <a:t>.  The child did not testify. </a:t>
            </a:r>
          </a:p>
          <a:p>
            <a:pPr marL="0" indent="0">
              <a:buNone/>
            </a:pPr>
            <a:r>
              <a:rPr lang="en-US" dirty="0"/>
              <a:t>His statements were made in the context of an ongoing emergency to a teacher who was not principally charged with uncovering &amp; prosecuting criminal behavior, so statements are significantly less likely to be testimonial than statements given to law enforcement officers. </a:t>
            </a:r>
            <a:r>
              <a:rPr lang="en-US" u="dbl" dirty="0"/>
              <a:t>The relationship between a student &amp; his teacher is different than that between a citizen &amp; the police. </a:t>
            </a:r>
          </a:p>
          <a:p>
            <a:pPr marL="0" indent="0">
              <a:buNone/>
            </a:pPr>
            <a:r>
              <a:rPr lang="en-US" dirty="0"/>
              <a:t>Ohio Supreme Court reversed &amp; USSC found the 6</a:t>
            </a:r>
            <a:r>
              <a:rPr lang="en-US" baseline="30000" dirty="0"/>
              <a:t>th</a:t>
            </a:r>
            <a:r>
              <a:rPr lang="en-US" dirty="0"/>
              <a:t> Amendment does not prohibit the state from introducing the </a:t>
            </a:r>
            <a:r>
              <a:rPr lang="en-US" dirty="0" smtClean="0"/>
              <a:t>boy’s </a:t>
            </a:r>
            <a:r>
              <a:rPr lang="en-US" dirty="0"/>
              <a:t>statements (made to his teacher) at trial. </a:t>
            </a:r>
          </a:p>
        </p:txBody>
      </p:sp>
      <p:pic>
        <p:nvPicPr>
          <p:cNvPr id="57346" name="Picture 2" descr="http://tse1.mm.bing.net/th?id=OIP.M91b49fd8c5a41b22b53d3627ee974d88H0&amp;w=63&amp;h=102&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0"/>
            <a:ext cx="600075"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6008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Child Discloses Abuse to Counselor</a:t>
            </a:r>
            <a:br>
              <a:rPr lang="en-US" dirty="0"/>
            </a:br>
            <a:endParaRPr lang="en-US" dirty="0"/>
          </a:p>
        </p:txBody>
      </p:sp>
      <p:sp>
        <p:nvSpPr>
          <p:cNvPr id="3" name="Content Placeholder 2"/>
          <p:cNvSpPr>
            <a:spLocks noGrp="1"/>
          </p:cNvSpPr>
          <p:nvPr>
            <p:ph idx="1"/>
          </p:nvPr>
        </p:nvSpPr>
        <p:spPr>
          <a:xfrm>
            <a:off x="0" y="2057400"/>
            <a:ext cx="9067800" cy="4800600"/>
          </a:xfrm>
        </p:spPr>
        <p:txBody>
          <a:bodyPr/>
          <a:lstStyle/>
          <a:p>
            <a:pPr marL="0" indent="0">
              <a:buNone/>
            </a:pPr>
            <a:r>
              <a:rPr lang="en-US" sz="3200" b="1" i="1" dirty="0" smtClean="0"/>
              <a:t>State v. Herron</a:t>
            </a:r>
            <a:r>
              <a:rPr lang="en-US" sz="3200" dirty="0" smtClean="0"/>
              <a:t>, Tennessee Supreme Court:</a:t>
            </a:r>
          </a:p>
          <a:p>
            <a:pPr marL="0" indent="0">
              <a:buNone/>
            </a:pPr>
            <a:r>
              <a:rPr lang="en-US" sz="3200" dirty="0" smtClean="0"/>
              <a:t>16 yr. old reported rape to her counselor who contacted police who recorded the child’s statement, which was presented at trial during the child’s cross-examination. </a:t>
            </a:r>
          </a:p>
          <a:p>
            <a:pPr marL="0" indent="0">
              <a:buNone/>
            </a:pPr>
            <a:r>
              <a:rPr lang="en-US" sz="3200" dirty="0" smtClean="0"/>
              <a:t>By statute, recorded forensic interviews are allowed at trial only if the child is under 13 or to prove prior inconsistent statement. Her testimony at trial was more detailed, but not inconsistent.</a:t>
            </a:r>
          </a:p>
          <a:p>
            <a:endParaRPr lang="en-US" dirty="0"/>
          </a:p>
        </p:txBody>
      </p:sp>
    </p:spTree>
    <p:extLst>
      <p:ext uri="{BB962C8B-B14F-4D97-AF65-F5344CB8AC3E}">
        <p14:creationId xmlns:p14="http://schemas.microsoft.com/office/powerpoint/2010/main" val="22014829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7397262" cy="609600"/>
          </a:xfrm>
        </p:spPr>
        <p:txBody>
          <a:bodyPr>
            <a:normAutofit fontScale="90000"/>
          </a:bodyPr>
          <a:lstStyle/>
          <a:p>
            <a:r>
              <a:rPr lang="en-US" dirty="0" smtClean="0"/>
              <a:t>Constitutional Law: </a:t>
            </a:r>
            <a:br>
              <a:rPr lang="en-US" dirty="0" smtClean="0"/>
            </a:br>
            <a:r>
              <a:rPr lang="en-US" b="1" i="1" dirty="0" smtClean="0"/>
              <a:t>Tennessee Religious </a:t>
            </a:r>
            <a:br>
              <a:rPr lang="en-US" b="1" i="1" dirty="0" smtClean="0"/>
            </a:br>
            <a:r>
              <a:rPr lang="en-US" b="1" i="1" dirty="0" smtClean="0"/>
              <a:t>Exemption Bill</a:t>
            </a:r>
            <a:br>
              <a:rPr lang="en-US" b="1" i="1" dirty="0" smtClean="0"/>
            </a:br>
            <a:r>
              <a:rPr lang="en-US" dirty="0"/>
              <a:t/>
            </a:r>
            <a:br>
              <a:rPr lang="en-US" dirty="0"/>
            </a:br>
            <a:r>
              <a:rPr lang="en-US" b="1" i="1" dirty="0" smtClean="0"/>
              <a:t> </a:t>
            </a:r>
            <a:r>
              <a:rPr lang="en-US" b="1" i="1" dirty="0"/>
              <a:t/>
            </a:r>
            <a:br>
              <a:rPr lang="en-US" b="1" i="1" dirty="0"/>
            </a:br>
            <a:endParaRPr lang="en-US" dirty="0"/>
          </a:p>
        </p:txBody>
      </p:sp>
      <p:sp>
        <p:nvSpPr>
          <p:cNvPr id="3" name="Content Placeholder 2"/>
          <p:cNvSpPr>
            <a:spLocks noGrp="1"/>
          </p:cNvSpPr>
          <p:nvPr>
            <p:ph idx="1"/>
          </p:nvPr>
        </p:nvSpPr>
        <p:spPr>
          <a:xfrm>
            <a:off x="0" y="2667000"/>
            <a:ext cx="9144000" cy="4184073"/>
          </a:xfrm>
        </p:spPr>
        <p:txBody>
          <a:bodyPr/>
          <a:lstStyle/>
          <a:p>
            <a:pPr marL="0" indent="0">
              <a:buNone/>
            </a:pPr>
            <a:r>
              <a:rPr lang="en-US" sz="4400" dirty="0" smtClean="0"/>
              <a:t>Constitutional Court Decisions:</a:t>
            </a:r>
          </a:p>
          <a:p>
            <a:pPr lvl="1"/>
            <a:r>
              <a:rPr lang="en-US" sz="4400" dirty="0" smtClean="0"/>
              <a:t>Confederate Flag on License Plates</a:t>
            </a:r>
          </a:p>
          <a:p>
            <a:pPr lvl="1"/>
            <a:r>
              <a:rPr lang="en-US" sz="4400" dirty="0" smtClean="0"/>
              <a:t>Resistance </a:t>
            </a:r>
            <a:r>
              <a:rPr lang="en-US" sz="4400" dirty="0"/>
              <a:t>to Same Sex </a:t>
            </a:r>
            <a:r>
              <a:rPr lang="en-US" sz="4400" dirty="0" smtClean="0"/>
              <a:t>Marriage Implementation:</a:t>
            </a:r>
          </a:p>
          <a:p>
            <a:pPr lvl="2"/>
            <a:r>
              <a:rPr lang="en-US" dirty="0" smtClean="0"/>
              <a:t>Timesfreepress.com Judge declines divorce case, citing gay marriage ruling</a:t>
            </a:r>
            <a:endParaRPr lang="en-US" dirty="0"/>
          </a:p>
        </p:txBody>
      </p:sp>
      <p:pic>
        <p:nvPicPr>
          <p:cNvPr id="58370" name="Picture 2" descr="http://tse1.mm.bing.net/th?&amp;id=OIP.M29f0a9bc09955974ac89481aeb1623a8o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85800"/>
            <a:ext cx="52578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6222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Tennessee schools are faced with students entering school events with confederate flags waving</a:t>
            </a:r>
            <a:endParaRPr lang="en-US" dirty="0"/>
          </a:p>
        </p:txBody>
      </p:sp>
      <p:sp>
        <p:nvSpPr>
          <p:cNvPr id="3" name="Content Placeholder 2"/>
          <p:cNvSpPr>
            <a:spLocks noGrp="1"/>
          </p:cNvSpPr>
          <p:nvPr>
            <p:ph idx="1"/>
          </p:nvPr>
        </p:nvSpPr>
        <p:spPr/>
        <p:txBody>
          <a:bodyPr>
            <a:normAutofit/>
          </a:bodyPr>
          <a:lstStyle/>
          <a:p>
            <a:pPr marL="0" indent="0">
              <a:buNone/>
            </a:pPr>
            <a:r>
              <a:rPr lang="en-US" sz="5400" dirty="0" smtClean="0"/>
              <a:t>Some schools are ruling it allowed IF there is no “disruption”.</a:t>
            </a:r>
            <a:endParaRPr lang="en-US" sz="5400" dirty="0"/>
          </a:p>
        </p:txBody>
      </p:sp>
      <p:pic>
        <p:nvPicPr>
          <p:cNvPr id="59394" name="Picture 2" descr="http://tse1.mm.bing.net/th?&amp;id=OIP.Mba5d3c1e3d24003c6a45c8234b7c01f8o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999" y="-14753"/>
            <a:ext cx="1600200" cy="199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282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09600"/>
            <a:ext cx="7506134" cy="1233338"/>
          </a:xfrm>
        </p:spPr>
        <p:txBody>
          <a:bodyPr>
            <a:normAutofit/>
          </a:bodyPr>
          <a:lstStyle/>
          <a:p>
            <a:pPr algn="ctr"/>
            <a:r>
              <a:rPr lang="en-US" sz="3200" dirty="0"/>
              <a:t>Protesters in </a:t>
            </a:r>
            <a:r>
              <a:rPr lang="en-US" sz="3200" dirty="0" smtClean="0"/>
              <a:t>Hendersonville (June 24, 2015) just after church shootings</a:t>
            </a:r>
            <a:endParaRPr lang="en-US" sz="3200" dirty="0"/>
          </a:p>
        </p:txBody>
      </p:sp>
      <p:pic>
        <p:nvPicPr>
          <p:cNvPr id="6" name="Content Placeholder 5"/>
          <p:cNvPicPr>
            <a:picLocks noGrp="1" noChangeAspect="1"/>
          </p:cNvPicPr>
          <p:nvPr>
            <p:ph idx="1"/>
          </p:nvPr>
        </p:nvPicPr>
        <p:blipFill>
          <a:blip r:embed="rId2"/>
          <a:stretch>
            <a:fillRect/>
          </a:stretch>
        </p:blipFill>
        <p:spPr>
          <a:xfrm>
            <a:off x="2124373" y="1825625"/>
            <a:ext cx="4895255" cy="4351338"/>
          </a:xfrm>
          <a:prstGeom prst="rect">
            <a:avLst/>
          </a:prstGeom>
        </p:spPr>
      </p:pic>
      <p:sp>
        <p:nvSpPr>
          <p:cNvPr id="9" name="Rectangle 8"/>
          <p:cNvSpPr/>
          <p:nvPr/>
        </p:nvSpPr>
        <p:spPr>
          <a:xfrm>
            <a:off x="910244" y="6311901"/>
            <a:ext cx="8466513" cy="800219"/>
          </a:xfrm>
          <a:prstGeom prst="rect">
            <a:avLst/>
          </a:prstGeom>
        </p:spPr>
        <p:txBody>
          <a:bodyPr wrap="square">
            <a:spAutoFit/>
          </a:bodyPr>
          <a:lstStyle/>
          <a:p>
            <a:r>
              <a:rPr lang="en-US" sz="1400" dirty="0" smtClean="0">
                <a:hlinkClick r:id="rId3"/>
              </a:rPr>
              <a:t>http://www.tennessean.com/story/news/local/hendersonville/2015/06/25/rebel-flag-rally-american-flag-rally-planned-hendersonville/29289543/</a:t>
            </a:r>
            <a:endParaRPr lang="en-US" sz="1400" dirty="0" smtClean="0"/>
          </a:p>
          <a:p>
            <a:endParaRPr lang="en-US" dirty="0"/>
          </a:p>
        </p:txBody>
      </p:sp>
    </p:spTree>
    <p:extLst>
      <p:ext uri="{BB962C8B-B14F-4D97-AF65-F5344CB8AC3E}">
        <p14:creationId xmlns:p14="http://schemas.microsoft.com/office/powerpoint/2010/main" val="563319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7543800" cy="1066800"/>
          </a:xfrm>
        </p:spPr>
        <p:txBody>
          <a:bodyPr>
            <a:normAutofit fontScale="90000"/>
          </a:bodyPr>
          <a:lstStyle/>
          <a:p>
            <a:pPr algn="ctr"/>
            <a:r>
              <a:rPr lang="en-US" dirty="0"/>
              <a:t>Protester said he and his friends wanted to show support for their Southern heritage</a:t>
            </a:r>
            <a:br>
              <a:rPr lang="en-US" dirty="0"/>
            </a:br>
            <a:endParaRPr lang="en-US" dirty="0"/>
          </a:p>
        </p:txBody>
      </p:sp>
      <p:sp>
        <p:nvSpPr>
          <p:cNvPr id="3" name="Content Placeholder 2"/>
          <p:cNvSpPr>
            <a:spLocks noGrp="1"/>
          </p:cNvSpPr>
          <p:nvPr>
            <p:ph idx="1"/>
          </p:nvPr>
        </p:nvSpPr>
        <p:spPr>
          <a:xfrm>
            <a:off x="1" y="1981200"/>
            <a:ext cx="9144000" cy="4859215"/>
          </a:xfrm>
        </p:spPr>
        <p:txBody>
          <a:bodyPr>
            <a:normAutofit fontScale="92500"/>
          </a:bodyPr>
          <a:lstStyle/>
          <a:p>
            <a:r>
              <a:rPr lang="en-US" dirty="0" smtClean="0"/>
              <a:t>"</a:t>
            </a:r>
            <a:r>
              <a:rPr lang="en-US" dirty="0"/>
              <a:t>The Holy Bible is offensive to many people, and we're not going to put that in a museum, I believe that we should keep it flying.”</a:t>
            </a:r>
          </a:p>
          <a:p>
            <a:pPr marL="0" indent="0">
              <a:buNone/>
            </a:pPr>
            <a:endParaRPr lang="en-US" dirty="0" smtClean="0"/>
          </a:p>
          <a:p>
            <a:pPr marL="0" indent="0">
              <a:buNone/>
            </a:pPr>
            <a:r>
              <a:rPr lang="en-US" dirty="0" smtClean="0"/>
              <a:t>Alderman </a:t>
            </a:r>
            <a:r>
              <a:rPr lang="en-US" dirty="0"/>
              <a:t>Scott </a:t>
            </a:r>
            <a:r>
              <a:rPr lang="en-US" dirty="0" err="1"/>
              <a:t>Sprouse</a:t>
            </a:r>
            <a:r>
              <a:rPr lang="en-US" dirty="0"/>
              <a:t> </a:t>
            </a:r>
            <a:r>
              <a:rPr lang="en-US" dirty="0" smtClean="0"/>
              <a:t>saw </a:t>
            </a:r>
            <a:r>
              <a:rPr lang="en-US" dirty="0"/>
              <a:t>the discussion on social media and news reports </a:t>
            </a:r>
            <a:r>
              <a:rPr lang="en-US" dirty="0" smtClean="0"/>
              <a:t>and </a:t>
            </a:r>
            <a:r>
              <a:rPr lang="en-US" dirty="0"/>
              <a:t>didn't want people to think that those supporting the Confederate flag were representative of all of </a:t>
            </a:r>
            <a:r>
              <a:rPr lang="en-US" dirty="0" smtClean="0"/>
              <a:t>Hendersonville</a:t>
            </a:r>
          </a:p>
          <a:p>
            <a:pPr lvl="1"/>
            <a:r>
              <a:rPr lang="en-US" dirty="0" smtClean="0"/>
              <a:t>Created a Facebook </a:t>
            </a:r>
            <a:r>
              <a:rPr lang="en-US" dirty="0"/>
              <a:t>event "Hendersonville loves the U.S. </a:t>
            </a:r>
            <a:r>
              <a:rPr lang="en-US" dirty="0" smtClean="0"/>
              <a:t>flag”</a:t>
            </a:r>
          </a:p>
          <a:p>
            <a:pPr lvl="1"/>
            <a:endParaRPr lang="en-US" dirty="0"/>
          </a:p>
          <a:p>
            <a:pPr lvl="1"/>
            <a:endParaRPr lang="en-US" dirty="0" smtClean="0"/>
          </a:p>
          <a:p>
            <a:pPr lvl="1"/>
            <a:endParaRPr lang="en-US" dirty="0"/>
          </a:p>
          <a:p>
            <a:pPr marL="457200" lvl="1" indent="0">
              <a:buNone/>
            </a:pPr>
            <a:endParaRPr lang="en-US" dirty="0" smtClean="0"/>
          </a:p>
          <a:p>
            <a:pPr lvl="1"/>
            <a:endParaRPr lang="en-US" dirty="0"/>
          </a:p>
          <a:p>
            <a:pPr marL="457200" lvl="1" indent="0" algn="r">
              <a:buNone/>
            </a:pPr>
            <a:r>
              <a:rPr lang="en-US" sz="1200" dirty="0" smtClean="0">
                <a:hlinkClick r:id="rId2"/>
              </a:rPr>
              <a:t>http://www.tennessean.com/story/news/local/hendersonville/2015/06/25/rebel-flag-rally-american-flag-rally-planned-hendersonville/29289543/</a:t>
            </a:r>
            <a:endParaRPr lang="en-US" sz="1200" dirty="0" smtClean="0"/>
          </a:p>
          <a:p>
            <a:pPr lvl="1"/>
            <a:endParaRPr lang="en-US" dirty="0" smtClean="0"/>
          </a:p>
          <a:p>
            <a:pPr lvl="1"/>
            <a:endParaRPr lang="en-US" dirty="0"/>
          </a:p>
        </p:txBody>
      </p:sp>
      <p:pic>
        <p:nvPicPr>
          <p:cNvPr id="4" name="Picture 2" descr="http://tse1.mm.bing.net/th?&amp;id=OIP.Mba5d3c1e3d24003c6a45c8234b7c01f8o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999" y="-14753"/>
            <a:ext cx="1600200" cy="199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87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885373" cy="1224566"/>
          </a:xfrm>
        </p:spPr>
        <p:txBody>
          <a:bodyPr>
            <a:noAutofit/>
          </a:bodyPr>
          <a:lstStyle/>
          <a:p>
            <a:pPr lvl="1" algn="ctr" rtl="0">
              <a:spcBef>
                <a:spcPct val="0"/>
              </a:spcBef>
            </a:pPr>
            <a:r>
              <a:rPr lang="en-US" sz="4000" dirty="0" smtClean="0">
                <a:solidFill>
                  <a:schemeClr val="tx1"/>
                </a:solidFill>
              </a:rPr>
              <a:t>Great grandparents’ rights</a:t>
            </a:r>
            <a:br>
              <a:rPr lang="en-US" sz="4000" dirty="0" smtClean="0">
                <a:solidFill>
                  <a:schemeClr val="tx1"/>
                </a:solidFill>
              </a:rPr>
            </a:br>
            <a:endParaRPr lang="en-US" sz="4000" dirty="0">
              <a:solidFill>
                <a:schemeClr val="tx1"/>
              </a:solidFill>
            </a:endParaRPr>
          </a:p>
        </p:txBody>
      </p:sp>
      <p:sp>
        <p:nvSpPr>
          <p:cNvPr id="3" name="Content Placeholder 2"/>
          <p:cNvSpPr>
            <a:spLocks noGrp="1"/>
          </p:cNvSpPr>
          <p:nvPr>
            <p:ph idx="1"/>
          </p:nvPr>
        </p:nvSpPr>
        <p:spPr>
          <a:xfrm>
            <a:off x="0" y="2133600"/>
            <a:ext cx="8991600" cy="4724400"/>
          </a:xfrm>
        </p:spPr>
        <p:txBody>
          <a:bodyPr>
            <a:normAutofit/>
          </a:bodyPr>
          <a:lstStyle/>
          <a:p>
            <a:pPr marL="0" indent="0">
              <a:buNone/>
            </a:pPr>
            <a:r>
              <a:rPr lang="en-US" sz="4800" i="1" dirty="0" smtClean="0"/>
              <a:t>T.C.A. 36-6-306:</a:t>
            </a:r>
          </a:p>
          <a:p>
            <a:pPr marL="0" indent="0">
              <a:buNone/>
            </a:pPr>
            <a:endParaRPr lang="en-US" sz="4800" dirty="0" smtClean="0"/>
          </a:p>
          <a:p>
            <a:pPr marL="0" indent="0">
              <a:buNone/>
            </a:pPr>
            <a:r>
              <a:rPr lang="en-US" sz="4800" dirty="0" smtClean="0"/>
              <a:t>Biological or adoptive great-grandparents &amp; their spouses may seek grandparent visitation rights.</a:t>
            </a:r>
          </a:p>
          <a:p>
            <a:endParaRPr lang="en-US" sz="4800" dirty="0"/>
          </a:p>
        </p:txBody>
      </p:sp>
      <p:pic>
        <p:nvPicPr>
          <p:cNvPr id="4" name="emb2" descr="http://tse1.mm.bing.net/th?id=OIP.M0f948ecf2718bd2fc7a1149093413797H0&amp;w=112&amp;h=100&amp;c=7&amp;rs=1&amp;qlt=90&amp;pid=3.1&amp;rm=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09600"/>
            <a:ext cx="2514600" cy="1371600"/>
          </a:xfrm>
          <a:prstGeom prst="rect">
            <a:avLst/>
          </a:prstGeom>
          <a:noFill/>
          <a:ln>
            <a:noFill/>
          </a:ln>
        </p:spPr>
      </p:pic>
    </p:spTree>
    <p:extLst>
      <p:ext uri="{BB962C8B-B14F-4D97-AF65-F5344CB8AC3E}">
        <p14:creationId xmlns:p14="http://schemas.microsoft.com/office/powerpoint/2010/main" val="40204031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7543800" cy="1371600"/>
          </a:xfrm>
        </p:spPr>
        <p:txBody>
          <a:bodyPr>
            <a:normAutofit/>
          </a:bodyPr>
          <a:lstStyle/>
          <a:p>
            <a:r>
              <a:rPr lang="en-US" sz="2800" i="1" dirty="0" smtClean="0"/>
              <a:t>Walker v. Texas Division, Sons of Confederate Veterans</a:t>
            </a:r>
            <a:r>
              <a:rPr lang="en-US" sz="2800" dirty="0" smtClean="0"/>
              <a:t>:  US Supreme Court rules on confederate flag specialty plates </a:t>
            </a:r>
            <a:endParaRPr lang="en-US" sz="2800" dirty="0"/>
          </a:p>
        </p:txBody>
      </p:sp>
      <p:sp>
        <p:nvSpPr>
          <p:cNvPr id="3" name="Content Placeholder 2"/>
          <p:cNvSpPr>
            <a:spLocks noGrp="1"/>
          </p:cNvSpPr>
          <p:nvPr>
            <p:ph idx="1"/>
          </p:nvPr>
        </p:nvSpPr>
        <p:spPr>
          <a:xfrm>
            <a:off x="1" y="1981201"/>
            <a:ext cx="9144000" cy="4876800"/>
          </a:xfrm>
        </p:spPr>
        <p:txBody>
          <a:bodyPr>
            <a:normAutofit lnSpcReduction="10000"/>
          </a:bodyPr>
          <a:lstStyle/>
          <a:p>
            <a:pPr marL="0" indent="0">
              <a:buNone/>
            </a:pPr>
            <a:r>
              <a:rPr lang="en-US" sz="2800" dirty="0" smtClean="0"/>
              <a:t>The </a:t>
            </a:r>
            <a:r>
              <a:rPr lang="en-US" sz="2800" dirty="0"/>
              <a:t>majority held that the design proposed by the Sons of Confederate Veterans would not simply reflect the views of the motorist who purchased it, but </a:t>
            </a:r>
            <a:r>
              <a:rPr lang="en-US" sz="2800" dirty="0" smtClean="0"/>
              <a:t>would also </a:t>
            </a:r>
            <a:r>
              <a:rPr lang="en-US" sz="2800" u="dbl" dirty="0" smtClean="0"/>
              <a:t>implicate </a:t>
            </a:r>
            <a:r>
              <a:rPr lang="en-US" sz="2800" u="dbl" dirty="0"/>
              <a:t>the state in speech it did not want to endorse</a:t>
            </a:r>
            <a:r>
              <a:rPr lang="en-US" sz="2800" dirty="0"/>
              <a:t>.</a:t>
            </a:r>
          </a:p>
          <a:p>
            <a:endParaRPr lang="en-US" sz="2800" dirty="0" smtClean="0"/>
          </a:p>
          <a:p>
            <a:pPr marL="0" indent="0">
              <a:buNone/>
            </a:pPr>
            <a:r>
              <a:rPr lang="en-US" sz="2800" dirty="0" smtClean="0"/>
              <a:t>Although </a:t>
            </a:r>
            <a:r>
              <a:rPr lang="en-US" sz="2800" dirty="0"/>
              <a:t>the ruling concerned larger issues of free speech and government sensitivity, legal battles around the country over license plates have mostly been prompted by the display of the Confederate flag, seen as a symbol of heritage to some and an emblem of racism and oppression to others.</a:t>
            </a:r>
          </a:p>
          <a:p>
            <a:endParaRPr lang="en-US" dirty="0"/>
          </a:p>
        </p:txBody>
      </p:sp>
      <p:pic>
        <p:nvPicPr>
          <p:cNvPr id="4" name="Picture 2" descr="http://tse1.mm.bing.net/th?&amp;id=OIP.M29f0a9bc09955974ac89481aeb1623a8o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054070"/>
            <a:ext cx="144780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832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7924800" cy="1447800"/>
          </a:xfrm>
        </p:spPr>
        <p:txBody>
          <a:bodyPr>
            <a:normAutofit fontScale="90000"/>
          </a:bodyPr>
          <a:lstStyle/>
          <a:p>
            <a:r>
              <a:rPr lang="en-US" b="1" dirty="0" smtClean="0"/>
              <a:t>South Carolina Declaration of Causes of Secession</a:t>
            </a:r>
            <a:br>
              <a:rPr lang="en-US" b="1" dirty="0" smtClean="0"/>
            </a:br>
            <a:r>
              <a:rPr lang="en-US" sz="1600" dirty="0" smtClean="0"/>
              <a:t>Convention of South Carolina</a:t>
            </a:r>
            <a:br>
              <a:rPr lang="en-US" sz="1600" dirty="0" smtClean="0"/>
            </a:br>
            <a:r>
              <a:rPr lang="en-US" sz="1600" dirty="0" smtClean="0"/>
              <a:t>December 20, 1860</a:t>
            </a:r>
            <a:br>
              <a:rPr lang="en-US" sz="1600" dirty="0" smtClean="0"/>
            </a:br>
            <a:endParaRPr lang="en-US" sz="1600" dirty="0"/>
          </a:p>
        </p:txBody>
      </p:sp>
      <p:sp>
        <p:nvSpPr>
          <p:cNvPr id="3" name="Content Placeholder 2"/>
          <p:cNvSpPr>
            <a:spLocks noGrp="1"/>
          </p:cNvSpPr>
          <p:nvPr>
            <p:ph idx="1"/>
          </p:nvPr>
        </p:nvSpPr>
        <p:spPr>
          <a:xfrm>
            <a:off x="76200" y="1981200"/>
            <a:ext cx="8839200" cy="4724400"/>
          </a:xfrm>
        </p:spPr>
        <p:txBody>
          <a:bodyPr>
            <a:normAutofit fontScale="85000" lnSpcReduction="20000"/>
          </a:bodyPr>
          <a:lstStyle/>
          <a:p>
            <a:pPr marL="0" indent="0">
              <a:buNone/>
            </a:pPr>
            <a:r>
              <a:rPr lang="en-US" dirty="0" smtClean="0"/>
              <a:t>For </a:t>
            </a:r>
            <a:r>
              <a:rPr lang="en-US" dirty="0"/>
              <a:t>many years these laws were executed. But an increasing hostility on the part of the non-slaveholding States to the Institution of Slavery has led to a disregard of their obligations, and the laws of the general government have ceased to effect the objects of the Constitution. The States of Maine, New Hampshire, Vermont, Massachusetts, Connecticut, Rhode Island, New York, Pennsylvania, Illinois, Indiana, Michigan, Wisconsin and Iowa, have enacted laws which either nullify the Acts of Congress or render useless any attempt to execute them. In many of these states the fugitive is discharged from service or labor claimed, and in none of them has the state government complied with the stipulation made in the Constitution. The State of New Jersey, at an early day, passed a law in conformity with her constitutional obligation; but the current of anti-slavery feeling has led her more recently to enact laws which render inoperative the remedies provided by her own law and by the laws of Congress. In the State of New York even the right of transit for a slave has been denied by her tribunals; and the States of Ohio and Iowa have refused to surrender to justice fugitives charged with murder, and with inciting servile insurrection in the State of Virginia. Thus the constitutional compact has been deliberately broken and disregarded by the non-slaveholding States, and the consequence follows that South Carolina is released from her obligation.</a:t>
            </a:r>
          </a:p>
        </p:txBody>
      </p:sp>
      <p:pic>
        <p:nvPicPr>
          <p:cNvPr id="60418" name="Picture 2" descr="http://tse1.mm.bing.net/th?id=OIP.Mec87172c49f384c7f8f5cb59779e5efeH0&amp;w=173&amp;h=11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840733"/>
            <a:ext cx="1524000" cy="96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28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7543800" cy="914400"/>
          </a:xfrm>
        </p:spPr>
        <p:txBody>
          <a:bodyPr>
            <a:normAutofit fontScale="90000"/>
          </a:bodyPr>
          <a:lstStyle/>
          <a:p>
            <a:r>
              <a:rPr lang="en-US" b="1" i="1" dirty="0" smtClean="0"/>
              <a:t>Religious </a:t>
            </a:r>
            <a:r>
              <a:rPr lang="en-US" b="1" i="1" dirty="0"/>
              <a:t>exemption bill </a:t>
            </a:r>
            <a:r>
              <a:rPr lang="en-US" b="1" i="1" dirty="0" smtClean="0"/>
              <a:t>threatening </a:t>
            </a:r>
            <a:r>
              <a:rPr lang="en-US" b="1" i="1" dirty="0"/>
              <a:t>state university counseling program </a:t>
            </a:r>
            <a:r>
              <a:rPr lang="en-US" b="1" i="1" dirty="0" smtClean="0"/>
              <a:t>accreditation </a:t>
            </a:r>
            <a:r>
              <a:rPr lang="en-US" dirty="0"/>
              <a:t> </a:t>
            </a:r>
            <a:br>
              <a:rPr lang="en-US" dirty="0"/>
            </a:br>
            <a:endParaRPr lang="en-US" dirty="0"/>
          </a:p>
        </p:txBody>
      </p:sp>
      <p:sp>
        <p:nvSpPr>
          <p:cNvPr id="3" name="Content Placeholder 2"/>
          <p:cNvSpPr>
            <a:spLocks noGrp="1"/>
          </p:cNvSpPr>
          <p:nvPr>
            <p:ph idx="1"/>
          </p:nvPr>
        </p:nvSpPr>
        <p:spPr>
          <a:xfrm>
            <a:off x="0" y="2133600"/>
            <a:ext cx="9144000" cy="4724400"/>
          </a:xfrm>
        </p:spPr>
        <p:txBody>
          <a:bodyPr>
            <a:normAutofit fontScale="85000" lnSpcReduction="20000"/>
          </a:bodyPr>
          <a:lstStyle/>
          <a:p>
            <a:pPr marL="0" indent="0">
              <a:buNone/>
            </a:pPr>
            <a:r>
              <a:rPr lang="en-US" sz="3500" b="1" dirty="0" smtClean="0"/>
              <a:t>House </a:t>
            </a:r>
            <a:r>
              <a:rPr lang="en-US" sz="3500" b="1" dirty="0"/>
              <a:t>Bill 566 by </a:t>
            </a:r>
            <a:r>
              <a:rPr lang="en-US" sz="3500" b="1" dirty="0" err="1"/>
              <a:t>DeBerry</a:t>
            </a:r>
            <a:r>
              <a:rPr lang="en-US" sz="3500" dirty="0"/>
              <a:t> </a:t>
            </a:r>
            <a:r>
              <a:rPr lang="en-US" sz="3500" dirty="0" smtClean="0"/>
              <a:t>would have allowed </a:t>
            </a:r>
            <a:r>
              <a:rPr lang="en-US" sz="3500" dirty="0"/>
              <a:t>students in state university counseling, psychology and social worker programs to simply refuse to treat any patient due to the student’s “sincerely held religious beliefs.” It has been filed as a reaction to a Michigan student that was dismissed from a </a:t>
            </a:r>
            <a:r>
              <a:rPr lang="en-US" sz="3500" dirty="0" smtClean="0"/>
              <a:t>school counseling </a:t>
            </a:r>
            <a:r>
              <a:rPr lang="en-US" sz="3500" dirty="0"/>
              <a:t>program for refusing to counsel a gay patient with relationship issues. </a:t>
            </a:r>
          </a:p>
          <a:p>
            <a:pPr marL="0" indent="0">
              <a:buNone/>
            </a:pPr>
            <a:endParaRPr lang="en-US" b="1" dirty="0" smtClean="0"/>
          </a:p>
          <a:p>
            <a:pPr marL="0" indent="0">
              <a:buNone/>
            </a:pPr>
            <a:endParaRPr lang="en-US" dirty="0"/>
          </a:p>
          <a:p>
            <a:pPr marL="0" indent="0">
              <a:buNone/>
            </a:pPr>
            <a:endParaRPr lang="en-US" dirty="0"/>
          </a:p>
          <a:p>
            <a:pPr marL="0" indent="0">
              <a:buNone/>
            </a:pPr>
            <a:r>
              <a:rPr lang="en-US" b="1" i="1" dirty="0" smtClean="0"/>
              <a:t>Permanently </a:t>
            </a:r>
            <a:r>
              <a:rPr lang="en-US" b="1" i="1" dirty="0"/>
              <a:t>withdrawn, March 31, 2015.</a:t>
            </a:r>
            <a:r>
              <a:rPr lang="en-US" dirty="0"/>
              <a:t/>
            </a:r>
            <a:br>
              <a:rPr lang="en-US" dirty="0"/>
            </a:br>
            <a:endParaRPr lang="en-US" dirty="0"/>
          </a:p>
          <a:p>
            <a:endParaRPr lang="en-US" dirty="0"/>
          </a:p>
        </p:txBody>
      </p:sp>
    </p:spTree>
    <p:extLst>
      <p:ext uri="{BB962C8B-B14F-4D97-AF65-F5344CB8AC3E}">
        <p14:creationId xmlns:p14="http://schemas.microsoft.com/office/powerpoint/2010/main" val="38276621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TCA opposed</a:t>
            </a:r>
            <a:r>
              <a:rPr lang="en-US" dirty="0"/>
              <a:t> this bill due to the potential damage to clients and because it violated ACA ethical and practice guidelines for treating diversity populations.</a:t>
            </a:r>
          </a:p>
        </p:txBody>
      </p:sp>
      <p:sp>
        <p:nvSpPr>
          <p:cNvPr id="3" name="Content Placeholder 2"/>
          <p:cNvSpPr>
            <a:spLocks noGrp="1"/>
          </p:cNvSpPr>
          <p:nvPr>
            <p:ph idx="1"/>
          </p:nvPr>
        </p:nvSpPr>
        <p:spPr>
          <a:xfrm>
            <a:off x="0" y="2362199"/>
            <a:ext cx="9144000" cy="4495801"/>
          </a:xfrm>
        </p:spPr>
        <p:txBody>
          <a:bodyPr>
            <a:normAutofit/>
          </a:bodyPr>
          <a:lstStyle/>
          <a:p>
            <a:pPr marL="0" indent="0">
              <a:buNone/>
            </a:pPr>
            <a:r>
              <a:rPr lang="en-US" b="1" dirty="0"/>
              <a:t>Additionally,</a:t>
            </a:r>
            <a:r>
              <a:rPr lang="en-US" dirty="0"/>
              <a:t> </a:t>
            </a:r>
            <a:r>
              <a:rPr lang="en-US" b="1" dirty="0"/>
              <a:t>this bill went directly against ACA’s accreditation requirements</a:t>
            </a:r>
            <a:r>
              <a:rPr lang="en-US" dirty="0"/>
              <a:t> </a:t>
            </a:r>
            <a:r>
              <a:rPr lang="en-US" b="1" dirty="0"/>
              <a:t>for counselor training programs.  </a:t>
            </a:r>
            <a:r>
              <a:rPr lang="en-US" dirty="0"/>
              <a:t>Students preparing for a career in mental health care learn to master the occasional experienced tension between trainees’ religious beliefs and other values as they are trained to provide competent professional services to a diverse public. In other words, getting a student the broadest array of experience outside their own comfort zones is a crucial, specific and required component for approved training programs. </a:t>
            </a:r>
            <a:endParaRPr lang="en-US" dirty="0" smtClean="0"/>
          </a:p>
          <a:p>
            <a:endParaRPr lang="en-US" dirty="0"/>
          </a:p>
          <a:p>
            <a:pPr marL="0" indent="0">
              <a:buNone/>
            </a:pPr>
            <a:r>
              <a:rPr lang="en-US" dirty="0"/>
              <a:t>PSCs must treat all students in their schools with an open door policy &amp; may not refuse treatment to gay students. </a:t>
            </a:r>
          </a:p>
          <a:p>
            <a:endParaRPr lang="en-US" dirty="0"/>
          </a:p>
          <a:p>
            <a:endParaRPr lang="en-US" dirty="0"/>
          </a:p>
        </p:txBody>
      </p:sp>
    </p:spTree>
    <p:extLst>
      <p:ext uri="{BB962C8B-B14F-4D97-AF65-F5344CB8AC3E}">
        <p14:creationId xmlns:p14="http://schemas.microsoft.com/office/powerpoint/2010/main" val="27556993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7428173" cy="1072166"/>
          </a:xfrm>
        </p:spPr>
        <p:txBody>
          <a:bodyPr/>
          <a:lstStyle/>
          <a:p>
            <a:r>
              <a:rPr lang="en-US" dirty="0" smtClean="0"/>
              <a:t>Juvenile &amp; Criminal Statutory Law</a:t>
            </a:r>
            <a:endParaRPr lang="en-US" dirty="0"/>
          </a:p>
        </p:txBody>
      </p:sp>
      <p:sp>
        <p:nvSpPr>
          <p:cNvPr id="3" name="Content Placeholder 2"/>
          <p:cNvSpPr>
            <a:spLocks noGrp="1"/>
          </p:cNvSpPr>
          <p:nvPr>
            <p:ph idx="1"/>
          </p:nvPr>
        </p:nvSpPr>
        <p:spPr>
          <a:xfrm>
            <a:off x="0" y="2057400"/>
            <a:ext cx="9144000" cy="4800600"/>
          </a:xfrm>
        </p:spPr>
        <p:txBody>
          <a:bodyPr>
            <a:normAutofit/>
          </a:bodyPr>
          <a:lstStyle/>
          <a:p>
            <a:r>
              <a:rPr lang="en-US" dirty="0" smtClean="0"/>
              <a:t>Investigating Child Sexual Abuse of Child with Hearing Impairment</a:t>
            </a:r>
          </a:p>
          <a:p>
            <a:r>
              <a:rPr lang="en-US" b="1" i="1" dirty="0"/>
              <a:t>Tennessee Racial Profiling Prevention </a:t>
            </a:r>
            <a:r>
              <a:rPr lang="en-US" b="1" i="1" dirty="0" smtClean="0"/>
              <a:t>Act</a:t>
            </a:r>
          </a:p>
          <a:p>
            <a:r>
              <a:rPr lang="en-US" dirty="0" smtClean="0"/>
              <a:t>Drug Related Updates</a:t>
            </a:r>
          </a:p>
          <a:p>
            <a:r>
              <a:rPr lang="en-US" dirty="0" smtClean="0"/>
              <a:t>Increased Statute of Limitations for Prosecuting the Promotion of Prostitution of a Child</a:t>
            </a:r>
          </a:p>
          <a:p>
            <a:r>
              <a:rPr lang="en-US" dirty="0" smtClean="0"/>
              <a:t>Wiretaps for Human Sex Trafficking</a:t>
            </a:r>
          </a:p>
          <a:p>
            <a:r>
              <a:rPr lang="en-US" dirty="0" smtClean="0"/>
              <a:t>Registry To Now Include Violent Juvenile Sex Offenders</a:t>
            </a:r>
          </a:p>
          <a:p>
            <a:r>
              <a:rPr lang="en-US" dirty="0" smtClean="0"/>
              <a:t>Minors Not Allowed at Dogfights/Cockfights</a:t>
            </a:r>
          </a:p>
          <a:p>
            <a:r>
              <a:rPr lang="en-US" dirty="0" smtClean="0"/>
              <a:t>First Drug Overdose Treated Without Charges</a:t>
            </a:r>
          </a:p>
        </p:txBody>
      </p:sp>
      <p:pic>
        <p:nvPicPr>
          <p:cNvPr id="4" name="Picture 4" descr="http://tse1.mm.bing.net/th?id=OIP.M06d3d0bc8b6d6bf9ed0efc6ba70fb46ao0&amp;w=96&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153400" y="706624"/>
            <a:ext cx="643352" cy="105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90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Investigating Child Sexual Abuse of Child with Hearing Impairment</a:t>
            </a:r>
            <a:br>
              <a:rPr lang="en-US" dirty="0"/>
            </a:br>
            <a:endParaRPr lang="en-US" dirty="0"/>
          </a:p>
        </p:txBody>
      </p:sp>
      <p:sp>
        <p:nvSpPr>
          <p:cNvPr id="3" name="Content Placeholder 2"/>
          <p:cNvSpPr>
            <a:spLocks noGrp="1"/>
          </p:cNvSpPr>
          <p:nvPr>
            <p:ph idx="1"/>
          </p:nvPr>
        </p:nvSpPr>
        <p:spPr/>
        <p:txBody>
          <a:bodyPr>
            <a:noAutofit/>
          </a:bodyPr>
          <a:lstStyle/>
          <a:p>
            <a:pPr marL="0" indent="0">
              <a:buNone/>
            </a:pPr>
            <a:r>
              <a:rPr lang="en-US" sz="4000" b="1" i="1" dirty="0" smtClean="0"/>
              <a:t>T.C.A. 37-1-406</a:t>
            </a:r>
            <a:r>
              <a:rPr lang="en-US" sz="4000" dirty="0" smtClean="0"/>
              <a:t>: in a child abuse investigation involving a hearing impaired child, a competent sign language interpreter, rather than family member shall communicate with the child</a:t>
            </a:r>
            <a:endParaRPr lang="en-US" sz="4000" dirty="0"/>
          </a:p>
        </p:txBody>
      </p:sp>
    </p:spTree>
    <p:extLst>
      <p:ext uri="{BB962C8B-B14F-4D97-AF65-F5344CB8AC3E}">
        <p14:creationId xmlns:p14="http://schemas.microsoft.com/office/powerpoint/2010/main" val="26961778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Tennessee Racial Profiling Prevention Act</a:t>
            </a:r>
            <a:br>
              <a:rPr lang="en-US" b="1" i="1" dirty="0"/>
            </a:br>
            <a:endParaRPr lang="en-US" dirty="0"/>
          </a:p>
        </p:txBody>
      </p:sp>
      <p:sp>
        <p:nvSpPr>
          <p:cNvPr id="3" name="Content Placeholder 2"/>
          <p:cNvSpPr>
            <a:spLocks noGrp="1"/>
          </p:cNvSpPr>
          <p:nvPr>
            <p:ph idx="1"/>
          </p:nvPr>
        </p:nvSpPr>
        <p:spPr>
          <a:xfrm>
            <a:off x="0" y="1981200"/>
            <a:ext cx="9144000" cy="4876800"/>
          </a:xfrm>
        </p:spPr>
        <p:txBody>
          <a:bodyPr>
            <a:normAutofit/>
          </a:bodyPr>
          <a:lstStyle/>
          <a:p>
            <a:pPr marL="0" indent="0">
              <a:buNone/>
            </a:pPr>
            <a:r>
              <a:rPr lang="en-US" sz="4000" b="1" i="1" dirty="0" smtClean="0"/>
              <a:t>T.C.A. 38-1-501-503</a:t>
            </a:r>
            <a:r>
              <a:rPr lang="en-US" sz="4000" dirty="0" smtClean="0"/>
              <a:t>: “Racial profiling” means the detention or interdiction of an individual in traffic contacts, field contacts, or asset seizure and forfeiture efforts solely on the basis of the individual’s actual or perceived race, color, ethnicity, or national origin.  </a:t>
            </a:r>
            <a:endParaRPr lang="en-US" sz="4000" dirty="0"/>
          </a:p>
        </p:txBody>
      </p:sp>
    </p:spTree>
    <p:extLst>
      <p:ext uri="{BB962C8B-B14F-4D97-AF65-F5344CB8AC3E}">
        <p14:creationId xmlns:p14="http://schemas.microsoft.com/office/powerpoint/2010/main" val="2219498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Related Updates</a:t>
            </a:r>
            <a:br>
              <a:rPr lang="en-US" dirty="0"/>
            </a:br>
            <a:endParaRPr lang="en-US" dirty="0"/>
          </a:p>
        </p:txBody>
      </p:sp>
      <p:sp>
        <p:nvSpPr>
          <p:cNvPr id="3" name="Content Placeholder 2"/>
          <p:cNvSpPr>
            <a:spLocks noGrp="1"/>
          </p:cNvSpPr>
          <p:nvPr>
            <p:ph idx="1"/>
          </p:nvPr>
        </p:nvSpPr>
        <p:spPr>
          <a:xfrm>
            <a:off x="0" y="2209800"/>
            <a:ext cx="9144000" cy="4648200"/>
          </a:xfrm>
        </p:spPr>
        <p:txBody>
          <a:bodyPr>
            <a:normAutofit/>
          </a:bodyPr>
          <a:lstStyle/>
          <a:p>
            <a:pPr marL="0" indent="0">
              <a:buNone/>
            </a:pPr>
            <a:r>
              <a:rPr lang="en-US" sz="3600" b="1" i="1" dirty="0" smtClean="0"/>
              <a:t>T.C.A. 57-3-414</a:t>
            </a:r>
            <a:r>
              <a:rPr lang="en-US" sz="3600" dirty="0" smtClean="0"/>
              <a:t>:  Added to Alcohol related offenses is PALCOHOL, a powdered alcohol to mix with water</a:t>
            </a:r>
          </a:p>
          <a:p>
            <a:endParaRPr lang="en-US" sz="3600" dirty="0"/>
          </a:p>
          <a:p>
            <a:pPr marL="0" indent="0">
              <a:buNone/>
            </a:pPr>
            <a:r>
              <a:rPr lang="en-US" sz="3600" b="1" i="1" dirty="0" smtClean="0"/>
              <a:t>T.C.A. 39-17-440</a:t>
            </a:r>
            <a:r>
              <a:rPr lang="en-US" sz="3600" dirty="0" smtClean="0"/>
              <a:t>:  If less than 18 years old, cannot purchase the cough syrup ingredient DEXTROMETHORPHAN in any form due to its hallucinogenic effects </a:t>
            </a:r>
            <a:endParaRPr lang="en-US" sz="3600" dirty="0"/>
          </a:p>
        </p:txBody>
      </p:sp>
    </p:spTree>
    <p:extLst>
      <p:ext uri="{BB962C8B-B14F-4D97-AF65-F5344CB8AC3E}">
        <p14:creationId xmlns:p14="http://schemas.microsoft.com/office/powerpoint/2010/main" val="3931663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7428173" cy="767366"/>
          </a:xfrm>
        </p:spPr>
        <p:txBody>
          <a:bodyPr>
            <a:normAutofit fontScale="90000"/>
          </a:bodyPr>
          <a:lstStyle/>
          <a:p>
            <a:r>
              <a:rPr lang="en-US" dirty="0"/>
              <a:t>Increased Statute of Limitations for Prosecuting the Promotion of Prostitution of a Child</a:t>
            </a:r>
            <a:br>
              <a:rPr lang="en-US" dirty="0"/>
            </a:br>
            <a:endParaRPr lang="en-US" dirty="0"/>
          </a:p>
        </p:txBody>
      </p:sp>
      <p:sp>
        <p:nvSpPr>
          <p:cNvPr id="3" name="Content Placeholder 2"/>
          <p:cNvSpPr>
            <a:spLocks noGrp="1"/>
          </p:cNvSpPr>
          <p:nvPr>
            <p:ph idx="1"/>
          </p:nvPr>
        </p:nvSpPr>
        <p:spPr>
          <a:xfrm>
            <a:off x="1" y="1981201"/>
            <a:ext cx="9144000" cy="4906108"/>
          </a:xfrm>
        </p:spPr>
        <p:txBody>
          <a:bodyPr>
            <a:normAutofit/>
          </a:bodyPr>
          <a:lstStyle/>
          <a:p>
            <a:pPr marL="0" indent="0">
              <a:buNone/>
            </a:pPr>
            <a:r>
              <a:rPr lang="en-US" sz="4800" b="1" i="1" dirty="0" smtClean="0"/>
              <a:t>T.C.A 40-2-101</a:t>
            </a:r>
            <a:r>
              <a:rPr lang="en-US" sz="4800" dirty="0" smtClean="0"/>
              <a:t>: A person may be prosecuted, tried &amp; punished for promoting child prostitution up to 25 years after the child becomes 18.</a:t>
            </a:r>
            <a:endParaRPr lang="en-US" sz="4800" dirty="0"/>
          </a:p>
        </p:txBody>
      </p:sp>
    </p:spTree>
    <p:extLst>
      <p:ext uri="{BB962C8B-B14F-4D97-AF65-F5344CB8AC3E}">
        <p14:creationId xmlns:p14="http://schemas.microsoft.com/office/powerpoint/2010/main" val="3725956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Wiretaps for Human Sex Trafficking</a:t>
            </a:r>
            <a:br>
              <a:rPr lang="en-US" dirty="0"/>
            </a:br>
            <a:endParaRPr lang="en-US" dirty="0"/>
          </a:p>
        </p:txBody>
      </p:sp>
      <p:sp>
        <p:nvSpPr>
          <p:cNvPr id="3" name="Content Placeholder 2"/>
          <p:cNvSpPr>
            <a:spLocks noGrp="1"/>
          </p:cNvSpPr>
          <p:nvPr>
            <p:ph idx="1"/>
          </p:nvPr>
        </p:nvSpPr>
        <p:spPr>
          <a:xfrm>
            <a:off x="29308" y="2057400"/>
            <a:ext cx="9114692" cy="4800600"/>
          </a:xfrm>
        </p:spPr>
        <p:txBody>
          <a:bodyPr>
            <a:normAutofit/>
          </a:bodyPr>
          <a:lstStyle/>
          <a:p>
            <a:pPr marL="0" indent="0">
              <a:buNone/>
            </a:pPr>
            <a:r>
              <a:rPr lang="en-US" sz="4800" b="1" i="1" dirty="0" smtClean="0"/>
              <a:t>T.C.A. 40-6-305</a:t>
            </a:r>
            <a:r>
              <a:rPr lang="en-US" sz="4800" dirty="0" smtClean="0"/>
              <a:t>: Adds human sex trafficking to the list of offenses for which a DA may apply for a wire, oral or electronic intercept.</a:t>
            </a:r>
            <a:endParaRPr lang="en-US" sz="4800" dirty="0"/>
          </a:p>
        </p:txBody>
      </p:sp>
    </p:spTree>
    <p:extLst>
      <p:ext uri="{BB962C8B-B14F-4D97-AF65-F5344CB8AC3E}">
        <p14:creationId xmlns:p14="http://schemas.microsoft.com/office/powerpoint/2010/main" val="2062784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7428173" cy="1143000"/>
          </a:xfrm>
        </p:spPr>
        <p:txBody>
          <a:bodyPr>
            <a:noAutofit/>
          </a:bodyPr>
          <a:lstStyle/>
          <a:p>
            <a:pPr lvl="1" algn="ctr" rtl="0">
              <a:spcBef>
                <a:spcPct val="0"/>
              </a:spcBef>
            </a:pPr>
            <a:r>
              <a:rPr lang="en-US" sz="4000" dirty="0" smtClean="0">
                <a:solidFill>
                  <a:schemeClr val="tx1"/>
                </a:solidFill>
              </a:rPr>
              <a:t>Correcting arrearage for child support</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2133600"/>
            <a:ext cx="9020989" cy="4712677"/>
          </a:xfrm>
        </p:spPr>
        <p:txBody>
          <a:bodyPr>
            <a:noAutofit/>
          </a:bodyPr>
          <a:lstStyle/>
          <a:p>
            <a:pPr marL="0" indent="0">
              <a:buNone/>
            </a:pPr>
            <a:r>
              <a:rPr lang="en-US" sz="4800" i="1" dirty="0" smtClean="0"/>
              <a:t>T.C.A. 36-5-101(f)(6):</a:t>
            </a:r>
          </a:p>
          <a:p>
            <a:pPr marL="0" indent="0">
              <a:buNone/>
            </a:pPr>
            <a:r>
              <a:rPr lang="en-US" sz="4800" dirty="0" smtClean="0"/>
              <a:t>With court’s &amp; </a:t>
            </a:r>
            <a:r>
              <a:rPr lang="en-US" sz="4800" dirty="0" err="1" smtClean="0"/>
              <a:t>obligee’s</a:t>
            </a:r>
            <a:r>
              <a:rPr lang="en-US" sz="4800" dirty="0" smtClean="0"/>
              <a:t> approval &amp; a written explanation of the settlement, the two parents may compromise &amp; settle a child support arrearage balance. </a:t>
            </a:r>
            <a:endParaRPr lang="en-US" sz="4800" dirty="0"/>
          </a:p>
        </p:txBody>
      </p:sp>
      <p:pic>
        <p:nvPicPr>
          <p:cNvPr id="4" name="Picture 4" descr="http://tse1.mm.bing.net/th?id=OIP.M06d3d0bc8b6d6bf9ed0efc6ba70fb46ao0&amp;w=96&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96200" y="629346"/>
            <a:ext cx="1447798" cy="1351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229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Registry To Now Include Violent Juvenile Sex Offenders</a:t>
            </a:r>
            <a:br>
              <a:rPr lang="en-US" dirty="0"/>
            </a:br>
            <a:endParaRPr lang="en-US" dirty="0"/>
          </a:p>
        </p:txBody>
      </p:sp>
      <p:sp>
        <p:nvSpPr>
          <p:cNvPr id="3" name="Content Placeholder 2"/>
          <p:cNvSpPr>
            <a:spLocks noGrp="1"/>
          </p:cNvSpPr>
          <p:nvPr>
            <p:ph idx="1"/>
          </p:nvPr>
        </p:nvSpPr>
        <p:spPr>
          <a:xfrm>
            <a:off x="0" y="1981200"/>
            <a:ext cx="9067800" cy="4800600"/>
          </a:xfrm>
        </p:spPr>
        <p:txBody>
          <a:bodyPr>
            <a:noAutofit/>
          </a:bodyPr>
          <a:lstStyle/>
          <a:p>
            <a:pPr marL="0" indent="0">
              <a:buNone/>
            </a:pPr>
            <a:r>
              <a:rPr lang="en-US" sz="4800" b="1" i="1" dirty="0" smtClean="0"/>
              <a:t>T.C.A. 40-39-202(27): </a:t>
            </a:r>
          </a:p>
          <a:p>
            <a:pPr marL="0" indent="0">
              <a:buNone/>
            </a:pPr>
            <a:r>
              <a:rPr lang="en-US" sz="4800" dirty="0" smtClean="0"/>
              <a:t>Violent juvenile sex offender will be placed on sex offender register if:</a:t>
            </a:r>
          </a:p>
          <a:p>
            <a:pPr lvl="1"/>
            <a:r>
              <a:rPr lang="en-US" sz="4800" dirty="0" smtClean="0"/>
              <a:t>Aged 14-18 AND</a:t>
            </a:r>
          </a:p>
          <a:p>
            <a:pPr lvl="1"/>
            <a:r>
              <a:rPr lang="en-US" sz="4800" dirty="0" smtClean="0"/>
              <a:t>Adjudicated Delinquent for a violent sexual offense</a:t>
            </a:r>
            <a:endParaRPr lang="en-US" sz="4800" dirty="0"/>
          </a:p>
        </p:txBody>
      </p:sp>
    </p:spTree>
    <p:extLst>
      <p:ext uri="{BB962C8B-B14F-4D97-AF65-F5344CB8AC3E}">
        <p14:creationId xmlns:p14="http://schemas.microsoft.com/office/powerpoint/2010/main" val="2545130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447800"/>
          </a:xfrm>
        </p:spPr>
        <p:txBody>
          <a:bodyPr>
            <a:normAutofit fontScale="90000"/>
          </a:bodyPr>
          <a:lstStyle/>
          <a:p>
            <a:r>
              <a:rPr lang="en-US" dirty="0"/>
              <a:t>Minors Not Allowed at </a:t>
            </a:r>
            <a:r>
              <a:rPr lang="en-US" dirty="0" smtClean="0"/>
              <a:t/>
            </a:r>
            <a:br>
              <a:rPr lang="en-US" dirty="0" smtClean="0"/>
            </a:br>
            <a:r>
              <a:rPr lang="en-US" dirty="0" smtClean="0"/>
              <a:t>Dogfights/Cockfights</a:t>
            </a:r>
            <a:r>
              <a:rPr lang="en-US" dirty="0"/>
              <a:t/>
            </a:r>
            <a:br>
              <a:rPr lang="en-US" dirty="0"/>
            </a:br>
            <a:endParaRPr lang="en-US" dirty="0"/>
          </a:p>
        </p:txBody>
      </p:sp>
      <p:sp>
        <p:nvSpPr>
          <p:cNvPr id="3" name="Content Placeholder 2"/>
          <p:cNvSpPr>
            <a:spLocks noGrp="1"/>
          </p:cNvSpPr>
          <p:nvPr>
            <p:ph idx="1"/>
          </p:nvPr>
        </p:nvSpPr>
        <p:spPr>
          <a:xfrm>
            <a:off x="1" y="1981201"/>
            <a:ext cx="9144000" cy="4876800"/>
          </a:xfrm>
        </p:spPr>
        <p:txBody>
          <a:bodyPr>
            <a:normAutofit/>
          </a:bodyPr>
          <a:lstStyle/>
          <a:p>
            <a:pPr marL="0" indent="0">
              <a:buNone/>
            </a:pPr>
            <a:r>
              <a:rPr lang="en-US" i="1" dirty="0" smtClean="0"/>
              <a:t>T.C.A. 39-14-203:</a:t>
            </a:r>
          </a:p>
          <a:p>
            <a:pPr marL="0" indent="0">
              <a:buNone/>
            </a:pPr>
            <a:r>
              <a:rPr lang="en-US" sz="5400" dirty="0" smtClean="0"/>
              <a:t>It is unlawful to knowingly cause a person under 18 to attend an animal fight.</a:t>
            </a:r>
          </a:p>
          <a:p>
            <a:pPr marL="0" indent="0">
              <a:buNone/>
            </a:pPr>
            <a:endParaRPr lang="en-US" sz="5400" dirty="0" smtClean="0"/>
          </a:p>
          <a:p>
            <a:pPr marL="0" indent="0">
              <a:buNone/>
            </a:pPr>
            <a:r>
              <a:rPr lang="en-US" sz="5400" dirty="0" smtClean="0"/>
              <a:t>Fine: $1000-$2500</a:t>
            </a:r>
            <a:endParaRPr lang="en-US" sz="5400" dirty="0"/>
          </a:p>
        </p:txBody>
      </p:sp>
      <p:pic>
        <p:nvPicPr>
          <p:cNvPr id="4" name="Picture 3" descr="cockfight photo: japanese Black rooster DSCF000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
            <a:ext cx="1752600" cy="1371600"/>
          </a:xfrm>
          <a:prstGeom prst="rect">
            <a:avLst/>
          </a:prstGeom>
          <a:noFill/>
          <a:ln>
            <a:noFill/>
          </a:ln>
        </p:spPr>
      </p:pic>
    </p:spTree>
    <p:extLst>
      <p:ext uri="{BB962C8B-B14F-4D97-AF65-F5344CB8AC3E}">
        <p14:creationId xmlns:p14="http://schemas.microsoft.com/office/powerpoint/2010/main" val="41321970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Chapter </a:t>
            </a:r>
            <a:r>
              <a:rPr lang="en-US" i="1" dirty="0" smtClean="0"/>
              <a:t>396: First Pass Free for Drug Emergency Assistance</a:t>
            </a:r>
            <a:r>
              <a:rPr lang="en-US" i="1" dirty="0"/>
              <a:t/>
            </a:r>
            <a:br>
              <a:rPr lang="en-US" i="1" dirty="0"/>
            </a:br>
            <a:endParaRPr lang="en-US" i="1" dirty="0"/>
          </a:p>
        </p:txBody>
      </p:sp>
      <p:sp>
        <p:nvSpPr>
          <p:cNvPr id="3" name="Content Placeholder 2"/>
          <p:cNvSpPr>
            <a:spLocks noGrp="1"/>
          </p:cNvSpPr>
          <p:nvPr>
            <p:ph idx="1"/>
          </p:nvPr>
        </p:nvSpPr>
        <p:spPr>
          <a:xfrm>
            <a:off x="0" y="1981200"/>
            <a:ext cx="9138213" cy="4876800"/>
          </a:xfrm>
        </p:spPr>
        <p:txBody>
          <a:bodyPr/>
          <a:lstStyle/>
          <a:p>
            <a:pPr marL="0" indent="0">
              <a:buNone/>
            </a:pPr>
            <a:r>
              <a:rPr lang="en-US" sz="3200" i="1" dirty="0" smtClean="0"/>
              <a:t>T.C.A. 63-1-156: Drug abuser gets a free pass from prosecution THE FIRST TIME seeking medical assistance for an overdose. </a:t>
            </a:r>
          </a:p>
          <a:p>
            <a:pPr marL="0" indent="0">
              <a:buNone/>
            </a:pPr>
            <a:r>
              <a:rPr lang="en-US" sz="3200" i="1" dirty="0" smtClean="0"/>
              <a:t>Also the person who in g</a:t>
            </a:r>
            <a:r>
              <a:rPr lang="en-US" sz="3200" dirty="0" smtClean="0"/>
              <a:t>ood faith seeks medical assistance for a person experiencing or believed to be experiencing a drug overdose shall not be arrested or charged if the evidence resulted from seeking medical assistance.</a:t>
            </a:r>
          </a:p>
          <a:p>
            <a:pPr marL="0" indent="0">
              <a:buNone/>
            </a:pPr>
            <a:endParaRPr lang="en-US" dirty="0"/>
          </a:p>
        </p:txBody>
      </p:sp>
      <p:pic>
        <p:nvPicPr>
          <p:cNvPr id="4" name="Picture 3" descr="http://tse1.mm.bing.net/th?&amp;id=OIP.Mc231c53643595e6852cc094af7c455ecH0&amp;w=300&amp;h=300&amp;c=0&amp;pid=1.9&amp;rs=0&amp;p=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9600"/>
            <a:ext cx="1600200" cy="1371600"/>
          </a:xfrm>
          <a:prstGeom prst="rect">
            <a:avLst/>
          </a:prstGeom>
          <a:noFill/>
          <a:ln>
            <a:noFill/>
          </a:ln>
        </p:spPr>
      </p:pic>
    </p:spTree>
    <p:extLst>
      <p:ext uri="{BB962C8B-B14F-4D97-AF65-F5344CB8AC3E}">
        <p14:creationId xmlns:p14="http://schemas.microsoft.com/office/powerpoint/2010/main" val="1971854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6889150" cy="1471788"/>
          </a:xfrm>
        </p:spPr>
        <p:txBody>
          <a:bodyPr>
            <a:normAutofit fontScale="90000"/>
          </a:bodyPr>
          <a:lstStyle/>
          <a:p>
            <a:r>
              <a:rPr lang="en-US" i="1" dirty="0">
                <a:latin typeface="Baskerville Old Face" panose="02020602080505020303" pitchFamily="18" charset="0"/>
              </a:rPr>
              <a:t>The 2015 Update on Statutes </a:t>
            </a:r>
            <a:br>
              <a:rPr lang="en-US" i="1" dirty="0">
                <a:latin typeface="Baskerville Old Face" panose="02020602080505020303" pitchFamily="18" charset="0"/>
              </a:rPr>
            </a:br>
            <a:r>
              <a:rPr lang="en-US" i="1" dirty="0">
                <a:latin typeface="Baskerville Old Face" panose="02020602080505020303" pitchFamily="18" charset="0"/>
              </a:rPr>
              <a:t>&amp; Court Decisions </a:t>
            </a:r>
            <a:br>
              <a:rPr lang="en-US" i="1" dirty="0">
                <a:latin typeface="Baskerville Old Face" panose="02020602080505020303" pitchFamily="18" charset="0"/>
              </a:rPr>
            </a:br>
            <a:r>
              <a:rPr lang="en-US" i="1" dirty="0">
                <a:latin typeface="Baskerville Old Face" panose="02020602080505020303" pitchFamily="18" charset="0"/>
              </a:rPr>
              <a:t>Impacting Professional Counselors</a:t>
            </a:r>
            <a:br>
              <a:rPr lang="en-US" i="1" dirty="0">
                <a:latin typeface="Baskerville Old Face" panose="02020602080505020303" pitchFamily="18" charset="0"/>
              </a:rPr>
            </a:br>
            <a:endParaRPr lang="en-US" dirty="0"/>
          </a:p>
        </p:txBody>
      </p:sp>
      <p:sp>
        <p:nvSpPr>
          <p:cNvPr id="3" name="Content Placeholder 2"/>
          <p:cNvSpPr>
            <a:spLocks noGrp="1"/>
          </p:cNvSpPr>
          <p:nvPr>
            <p:ph type="body" idx="1"/>
          </p:nvPr>
        </p:nvSpPr>
        <p:spPr/>
        <p:txBody>
          <a:bodyPr/>
          <a:lstStyle/>
          <a:p>
            <a:endParaRPr lang="en-US" dirty="0" smtClean="0"/>
          </a:p>
          <a:p>
            <a:r>
              <a:rPr lang="en-US" dirty="0" smtClean="0"/>
              <a:t>Thurman E. Webb </a:t>
            </a:r>
            <a:r>
              <a:rPr lang="en-US" dirty="0" err="1" smtClean="0"/>
              <a:t>Ed.D</a:t>
            </a:r>
            <a:r>
              <a:rPr lang="en-US" dirty="0" smtClean="0"/>
              <a:t>., LPSC</a:t>
            </a:r>
          </a:p>
          <a:p>
            <a:endParaRPr lang="en-US" dirty="0"/>
          </a:p>
        </p:txBody>
      </p:sp>
      <p:sp>
        <p:nvSpPr>
          <p:cNvPr id="4" name="TextBox 3"/>
          <p:cNvSpPr txBox="1"/>
          <p:nvPr/>
        </p:nvSpPr>
        <p:spPr>
          <a:xfrm>
            <a:off x="7641713" y="3169829"/>
            <a:ext cx="1484702" cy="461665"/>
          </a:xfrm>
          <a:prstGeom prst="rect">
            <a:avLst/>
          </a:prstGeom>
          <a:noFill/>
        </p:spPr>
        <p:txBody>
          <a:bodyPr wrap="none" rtlCol="0">
            <a:spAutoFit/>
          </a:bodyPr>
          <a:lstStyle/>
          <a:p>
            <a:r>
              <a:rPr lang="en-US" sz="2400" b="1" dirty="0" smtClean="0">
                <a:latin typeface="Baskerville Old Face" panose="02020602080505020303" pitchFamily="18" charset="0"/>
              </a:rPr>
              <a:t>Continued</a:t>
            </a:r>
            <a:endParaRPr lang="en-US" sz="2400" b="1" dirty="0">
              <a:latin typeface="Baskerville Old Face" panose="02020602080505020303" pitchFamily="18" charset="0"/>
            </a:endParaRPr>
          </a:p>
        </p:txBody>
      </p:sp>
      <p:sp>
        <p:nvSpPr>
          <p:cNvPr id="7" name="TextBox 6"/>
          <p:cNvSpPr txBox="1"/>
          <p:nvPr/>
        </p:nvSpPr>
        <p:spPr>
          <a:xfrm>
            <a:off x="8576264" y="6488668"/>
            <a:ext cx="550151" cy="369332"/>
          </a:xfrm>
          <a:prstGeom prst="rect">
            <a:avLst/>
          </a:prstGeom>
          <a:noFill/>
        </p:spPr>
        <p:txBody>
          <a:bodyPr wrap="none" rtlCol="0">
            <a:spAutoFit/>
          </a:bodyPr>
          <a:lstStyle/>
          <a:p>
            <a:fld id="{49FBF081-B5AD-4F58-92B1-1C22B4A11CFE}" type="slidenum">
              <a:rPr lang="en-US" smtClean="0"/>
              <a:t>123</a:t>
            </a:fld>
            <a:endParaRPr lang="en-US" dirty="0"/>
          </a:p>
        </p:txBody>
      </p:sp>
    </p:spTree>
    <p:extLst>
      <p:ext uri="{BB962C8B-B14F-4D97-AF65-F5344CB8AC3E}">
        <p14:creationId xmlns:p14="http://schemas.microsoft.com/office/powerpoint/2010/main" val="4189831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15240"/>
            <a:ext cx="5181600" cy="3718560"/>
          </a:xfrm>
          <a:prstGeom prst="rect">
            <a:avLst/>
          </a:prstGeom>
        </p:spPr>
      </p:pic>
      <p:sp>
        <p:nvSpPr>
          <p:cNvPr id="5" name="TextBox 4"/>
          <p:cNvSpPr txBox="1"/>
          <p:nvPr/>
        </p:nvSpPr>
        <p:spPr>
          <a:xfrm>
            <a:off x="8593849" y="6488668"/>
            <a:ext cx="550151" cy="369332"/>
          </a:xfrm>
          <a:prstGeom prst="rect">
            <a:avLst/>
          </a:prstGeom>
          <a:noFill/>
        </p:spPr>
        <p:txBody>
          <a:bodyPr wrap="none" rtlCol="0">
            <a:spAutoFit/>
          </a:bodyPr>
          <a:lstStyle/>
          <a:p>
            <a:fld id="{CD29BCEF-F404-490E-985E-53D242E41C62}" type="slidenum">
              <a:rPr lang="en-US" smtClean="0"/>
              <a:t>124</a:t>
            </a:fld>
            <a:endParaRPr lang="en-US" dirty="0"/>
          </a:p>
        </p:txBody>
      </p:sp>
    </p:spTree>
    <p:extLst>
      <p:ext uri="{BB962C8B-B14F-4D97-AF65-F5344CB8AC3E}">
        <p14:creationId xmlns:p14="http://schemas.microsoft.com/office/powerpoint/2010/main" val="270387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315200" cy="1151772"/>
          </a:xfrm>
        </p:spPr>
        <p:txBody>
          <a:bodyPr>
            <a:normAutofit fontScale="90000"/>
          </a:bodyPr>
          <a:lstStyle/>
          <a:p>
            <a:pPr marL="0" indent="0"/>
            <a:r>
              <a:rPr lang="en-US" dirty="0"/>
              <a:t>Violent, Mentally Ill </a:t>
            </a:r>
            <a:r>
              <a:rPr lang="en-US" dirty="0" smtClean="0"/>
              <a:t>Suspect(s)</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17585" y="2133600"/>
            <a:ext cx="9126415" cy="4343400"/>
          </a:xfrm>
        </p:spPr>
        <p:txBody>
          <a:bodyPr>
            <a:normAutofit fontScale="92500"/>
          </a:bodyPr>
          <a:lstStyle/>
          <a:p>
            <a:pPr marL="0" indent="0">
              <a:buNone/>
            </a:pPr>
            <a:r>
              <a:rPr lang="en-US" sz="4800" i="1" dirty="0" smtClean="0">
                <a:latin typeface="Baskerville Old Face" panose="02020602080505020303" pitchFamily="18" charset="0"/>
              </a:rPr>
              <a:t>T.C.A. 40-11-150:</a:t>
            </a:r>
          </a:p>
          <a:p>
            <a:pPr marL="0" indent="0">
              <a:buNone/>
            </a:pPr>
            <a:endParaRPr lang="en-US" sz="4800" dirty="0" smtClean="0">
              <a:latin typeface="Baskerville Old Face" panose="02020602080505020303" pitchFamily="18" charset="0"/>
            </a:endParaRPr>
          </a:p>
          <a:p>
            <a:r>
              <a:rPr lang="en-US" sz="4800" dirty="0" smtClean="0">
                <a:latin typeface="Baskerville Old Face" panose="02020602080505020303" pitchFamily="18" charset="0"/>
              </a:rPr>
              <a:t>Domestic violence &amp; elder abuse: any offender arrested for any stalking offense shall not be released within 12 hours of the time of arrest.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7" name="TextBox 6"/>
          <p:cNvSpPr txBox="1"/>
          <p:nvPr/>
        </p:nvSpPr>
        <p:spPr>
          <a:xfrm>
            <a:off x="8580402" y="6435962"/>
            <a:ext cx="550151" cy="369332"/>
          </a:xfrm>
          <a:prstGeom prst="rect">
            <a:avLst/>
          </a:prstGeom>
          <a:noFill/>
        </p:spPr>
        <p:txBody>
          <a:bodyPr wrap="none" rtlCol="0">
            <a:spAutoFit/>
          </a:bodyPr>
          <a:lstStyle/>
          <a:p>
            <a:fld id="{683C3AE3-AB97-44E0-8B93-4186AC71F851}" type="slidenum">
              <a:rPr lang="en-US" smtClean="0"/>
              <a:t>125</a:t>
            </a:fld>
            <a:endParaRPr lang="en-US" dirty="0"/>
          </a:p>
        </p:txBody>
      </p:sp>
    </p:spTree>
    <p:extLst>
      <p:ext uri="{BB962C8B-B14F-4D97-AF65-F5344CB8AC3E}">
        <p14:creationId xmlns:p14="http://schemas.microsoft.com/office/powerpoint/2010/main" val="7981428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Court Decisions</a:t>
            </a:r>
            <a:endParaRPr lang="en-US" dirty="0"/>
          </a:p>
        </p:txBody>
      </p:sp>
      <p:sp>
        <p:nvSpPr>
          <p:cNvPr id="3" name="Content Placeholder 2"/>
          <p:cNvSpPr>
            <a:spLocks noGrp="1"/>
          </p:cNvSpPr>
          <p:nvPr>
            <p:ph idx="1"/>
          </p:nvPr>
        </p:nvSpPr>
        <p:spPr>
          <a:xfrm>
            <a:off x="0" y="2133600"/>
            <a:ext cx="9144000" cy="4038600"/>
          </a:xfrm>
        </p:spPr>
        <p:txBody>
          <a:bodyPr>
            <a:normAutofit fontScale="92500" lnSpcReduction="10000"/>
          </a:bodyPr>
          <a:lstStyle/>
          <a:p>
            <a:pPr marL="0" indent="0" algn="ctr">
              <a:lnSpc>
                <a:spcPct val="100000"/>
              </a:lnSpc>
              <a:buNone/>
            </a:pPr>
            <a:r>
              <a:rPr lang="en-US" sz="3600" dirty="0" smtClean="0">
                <a:latin typeface="Baskerville Old Face" panose="02020602080505020303" pitchFamily="18" charset="0"/>
              </a:rPr>
              <a:t>“Qualified Immunity”</a:t>
            </a:r>
          </a:p>
          <a:p>
            <a:pPr marL="0" indent="0">
              <a:lnSpc>
                <a:spcPct val="100000"/>
              </a:lnSpc>
              <a:buNone/>
            </a:pPr>
            <a:r>
              <a:rPr lang="en-US" sz="3600" dirty="0"/>
              <a:t>the doctrine of “</a:t>
            </a:r>
            <a:r>
              <a:rPr lang="en-US" sz="3600" i="1" u="sng" dirty="0"/>
              <a:t>qualified immunity</a:t>
            </a:r>
            <a:r>
              <a:rPr lang="en-US" sz="3600" dirty="0"/>
              <a:t>,” which allows </a:t>
            </a:r>
            <a:r>
              <a:rPr lang="en-US" sz="3600" dirty="0" smtClean="0"/>
              <a:t>a </a:t>
            </a:r>
            <a:r>
              <a:rPr lang="en-US" sz="3600" dirty="0"/>
              <a:t>government official </a:t>
            </a:r>
            <a:r>
              <a:rPr lang="en-US" sz="3600" dirty="0" smtClean="0"/>
              <a:t>to </a:t>
            </a:r>
            <a:r>
              <a:rPr lang="en-US" sz="3600" dirty="0"/>
              <a:t>escape damages liability even if the official did violate the plaintiff’s constitutional rights, so long as the official did not violate the plaintiff’s </a:t>
            </a:r>
            <a:r>
              <a:rPr lang="en-US" sz="3600" i="1" dirty="0"/>
              <a:t>clearly established </a:t>
            </a:r>
            <a:r>
              <a:rPr lang="en-US" sz="3600" dirty="0"/>
              <a:t>constitutional rights.</a:t>
            </a:r>
          </a:p>
          <a:p>
            <a:pPr marL="0" indent="0">
              <a:lnSpc>
                <a:spcPct val="100000"/>
              </a:lnSpc>
              <a:buNone/>
            </a:pPr>
            <a:endParaRPr lang="en-US" sz="3600" dirty="0">
              <a:latin typeface="Baskerville Old Face" panose="0202060208050502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7" name="TextBox 6"/>
          <p:cNvSpPr txBox="1"/>
          <p:nvPr/>
        </p:nvSpPr>
        <p:spPr>
          <a:xfrm>
            <a:off x="8608874" y="6488668"/>
            <a:ext cx="550151" cy="369332"/>
          </a:xfrm>
          <a:prstGeom prst="rect">
            <a:avLst/>
          </a:prstGeom>
          <a:noFill/>
        </p:spPr>
        <p:txBody>
          <a:bodyPr wrap="none" rtlCol="0">
            <a:spAutoFit/>
          </a:bodyPr>
          <a:lstStyle/>
          <a:p>
            <a:fld id="{72D875EE-345B-4DCC-8FA5-E4674D112C13}" type="slidenum">
              <a:rPr lang="en-US" smtClean="0"/>
              <a:t>126</a:t>
            </a:fld>
            <a:endParaRPr lang="en-US" dirty="0"/>
          </a:p>
        </p:txBody>
      </p:sp>
    </p:spTree>
    <p:extLst>
      <p:ext uri="{BB962C8B-B14F-4D97-AF65-F5344CB8AC3E}">
        <p14:creationId xmlns:p14="http://schemas.microsoft.com/office/powerpoint/2010/main" val="166000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39" y="753228"/>
            <a:ext cx="6896534" cy="1236744"/>
          </a:xfrm>
        </p:spPr>
        <p:txBody>
          <a:bodyPr>
            <a:normAutofit fontScale="90000"/>
          </a:bodyPr>
          <a:lstStyle/>
          <a:p>
            <a:r>
              <a:rPr lang="en-US" dirty="0"/>
              <a:t>Prison Suicide </a:t>
            </a:r>
            <a:r>
              <a:rPr lang="en-US" dirty="0" smtClean="0"/>
              <a:t>Protocol </a:t>
            </a:r>
            <a:br>
              <a:rPr lang="en-US" dirty="0" smtClean="0"/>
            </a:br>
            <a:r>
              <a:rPr lang="en-US" dirty="0" smtClean="0"/>
              <a:t>(July 6, 2015)</a:t>
            </a:r>
            <a:r>
              <a:rPr lang="en-US" dirty="0"/>
              <a:t/>
            </a:r>
            <a:br>
              <a:rPr lang="en-US" dirty="0"/>
            </a:br>
            <a:endParaRPr lang="en-US" dirty="0"/>
          </a:p>
        </p:txBody>
      </p:sp>
      <p:sp>
        <p:nvSpPr>
          <p:cNvPr id="3" name="Content Placeholder 2"/>
          <p:cNvSpPr>
            <a:spLocks noGrp="1"/>
          </p:cNvSpPr>
          <p:nvPr>
            <p:ph idx="1"/>
          </p:nvPr>
        </p:nvSpPr>
        <p:spPr>
          <a:xfrm>
            <a:off x="0" y="2057400"/>
            <a:ext cx="9144000" cy="4267200"/>
          </a:xfrm>
        </p:spPr>
        <p:txBody>
          <a:bodyPr>
            <a:normAutofit lnSpcReduction="10000"/>
          </a:bodyPr>
          <a:lstStyle/>
          <a:p>
            <a:pPr marL="0" indent="0">
              <a:buNone/>
            </a:pPr>
            <a:r>
              <a:rPr lang="en-US" b="1" i="1" dirty="0" smtClean="0">
                <a:latin typeface="Baskerville Old Face" panose="02020602080505020303" pitchFamily="18" charset="0"/>
              </a:rPr>
              <a:t>Taylor v. </a:t>
            </a:r>
            <a:r>
              <a:rPr lang="en-US" b="1" i="1" dirty="0" err="1" smtClean="0">
                <a:latin typeface="Baskerville Old Face" panose="02020602080505020303" pitchFamily="18" charset="0"/>
              </a:rPr>
              <a:t>Barkes</a:t>
            </a:r>
            <a:r>
              <a:rPr lang="en-US" b="1" i="1" dirty="0" smtClean="0"/>
              <a:t>: </a:t>
            </a:r>
          </a:p>
          <a:p>
            <a:pPr marL="0" indent="0">
              <a:buNone/>
            </a:pPr>
            <a:endParaRPr lang="en-US" b="1" u="sng" dirty="0" smtClean="0"/>
          </a:p>
          <a:p>
            <a:pPr marL="0" indent="0">
              <a:buNone/>
            </a:pPr>
            <a:r>
              <a:rPr lang="en-US" dirty="0" smtClean="0">
                <a:latin typeface="Baskerville Old Face" panose="02020602080505020303" pitchFamily="18" charset="0"/>
              </a:rPr>
              <a:t>Christopher </a:t>
            </a:r>
            <a:r>
              <a:rPr lang="en-US" dirty="0" err="1" smtClean="0">
                <a:latin typeface="Baskerville Old Face" panose="02020602080505020303" pitchFamily="18" charset="0"/>
              </a:rPr>
              <a:t>Barkes</a:t>
            </a:r>
            <a:r>
              <a:rPr lang="en-US" dirty="0" smtClean="0">
                <a:latin typeface="Baskerville Old Face" panose="02020602080505020303" pitchFamily="18" charset="0"/>
              </a:rPr>
              <a:t>, a troubled man with a long history of mental health &amp; substance abuse problems, hung himself while incarcerated (2004).</a:t>
            </a:r>
          </a:p>
          <a:p>
            <a:r>
              <a:rPr lang="en-US" dirty="0" smtClean="0">
                <a:latin typeface="Baskerville Old Face" panose="02020602080505020303" pitchFamily="18" charset="0"/>
              </a:rPr>
              <a:t>A </a:t>
            </a:r>
            <a:r>
              <a:rPr lang="en-US" dirty="0">
                <a:latin typeface="Baskerville Old Face" panose="02020602080505020303" pitchFamily="18" charset="0"/>
              </a:rPr>
              <a:t>lawsuit, filed by the family </a:t>
            </a:r>
            <a:r>
              <a:rPr lang="en-US" dirty="0" smtClean="0">
                <a:latin typeface="Baskerville Old Face" panose="02020602080505020303" pitchFamily="18" charset="0"/>
              </a:rPr>
              <a:t>alleged </a:t>
            </a:r>
            <a:r>
              <a:rPr lang="en-US" dirty="0">
                <a:latin typeface="Baskerville Old Face" panose="02020602080505020303" pitchFamily="18" charset="0"/>
              </a:rPr>
              <a:t>that they had failed to adequately supervise the private contractor that provided medical treatment at the prison facility, because at the time of the incident there was no clearly established law requiring the proper implementation of adequate suicide prevention protocols.</a:t>
            </a:r>
            <a:endParaRPr lang="en-US" dirty="0" smtClean="0">
              <a:latin typeface="Baskerville Old Face" panose="02020602080505020303" pitchFamily="18" charset="0"/>
            </a:endParaRPr>
          </a:p>
          <a:p>
            <a:pPr marL="0" indent="0">
              <a:buNone/>
            </a:pPr>
            <a:endParaRPr lang="en-US" dirty="0" smtClean="0">
              <a:latin typeface="Baskerville Old Face" panose="02020602080505020303" pitchFamily="18" charset="0"/>
            </a:endParaRPr>
          </a:p>
          <a:p>
            <a:pPr marL="0" indent="0">
              <a:buNone/>
            </a:pPr>
            <a:r>
              <a:rPr lang="en-US" dirty="0" smtClean="0">
                <a:latin typeface="Baskerville Old Face" panose="02020602080505020303" pitchFamily="18" charset="0"/>
              </a:rPr>
              <a:t>  </a:t>
            </a:r>
            <a:endParaRPr lang="en-US" dirty="0">
              <a:latin typeface="Baskerville Old Face" panose="0202060208050502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7" name="TextBox 6"/>
          <p:cNvSpPr txBox="1"/>
          <p:nvPr/>
        </p:nvSpPr>
        <p:spPr>
          <a:xfrm>
            <a:off x="8548205" y="6498327"/>
            <a:ext cx="550151" cy="369332"/>
          </a:xfrm>
          <a:prstGeom prst="rect">
            <a:avLst/>
          </a:prstGeom>
          <a:noFill/>
        </p:spPr>
        <p:txBody>
          <a:bodyPr wrap="none" rtlCol="0">
            <a:spAutoFit/>
          </a:bodyPr>
          <a:lstStyle/>
          <a:p>
            <a:fld id="{FEF32A65-867C-4A73-B1CE-1144BB2503BA}" type="slidenum">
              <a:rPr lang="en-US" smtClean="0"/>
              <a:t>127</a:t>
            </a:fld>
            <a:endParaRPr lang="en-US" dirty="0"/>
          </a:p>
        </p:txBody>
      </p:sp>
    </p:spTree>
    <p:extLst>
      <p:ext uri="{BB962C8B-B14F-4D97-AF65-F5344CB8AC3E}">
        <p14:creationId xmlns:p14="http://schemas.microsoft.com/office/powerpoint/2010/main" val="20282391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7552850" cy="2819400"/>
          </a:xfrm>
          <a:prstGeom prst="rect">
            <a:avLst/>
          </a:prstGeom>
        </p:spPr>
      </p:pic>
      <p:sp>
        <p:nvSpPr>
          <p:cNvPr id="3" name="Content Placeholder 2"/>
          <p:cNvSpPr>
            <a:spLocks noGrp="1"/>
          </p:cNvSpPr>
          <p:nvPr>
            <p:ph idx="1"/>
          </p:nvPr>
        </p:nvSpPr>
        <p:spPr>
          <a:xfrm>
            <a:off x="516399" y="3258684"/>
            <a:ext cx="6887389" cy="3599316"/>
          </a:xfrm>
        </p:spPr>
        <p:txBody>
          <a:bodyPr>
            <a:normAutofit fontScale="92500"/>
          </a:bodyPr>
          <a:lstStyle/>
          <a:p>
            <a:pPr marL="0" indent="0">
              <a:buNone/>
            </a:pPr>
            <a:r>
              <a:rPr lang="en-US" dirty="0">
                <a:latin typeface="Baskerville Old Face" panose="02020602080505020303" pitchFamily="18" charset="0"/>
              </a:rPr>
              <a:t>U.S. Supreme Court reviewed the right at </a:t>
            </a:r>
            <a:r>
              <a:rPr lang="en-US" dirty="0" smtClean="0">
                <a:latin typeface="Baskerville Old Face" panose="02020602080505020303" pitchFamily="18" charset="0"/>
              </a:rPr>
              <a:t>issue:</a:t>
            </a:r>
          </a:p>
          <a:p>
            <a:r>
              <a:rPr lang="en-US" dirty="0" smtClean="0">
                <a:latin typeface="Baskerville Old Face" panose="02020602080505020303" pitchFamily="18" charset="0"/>
              </a:rPr>
              <a:t>an </a:t>
            </a:r>
            <a:r>
              <a:rPr lang="en-US" dirty="0">
                <a:latin typeface="Baskerville Old Face" panose="02020602080505020303" pitchFamily="18" charset="0"/>
              </a:rPr>
              <a:t>incarcerated person’s right to the proper implementation of adequate suicide prevention protocols.</a:t>
            </a:r>
          </a:p>
          <a:p>
            <a:pPr marL="0" indent="0">
              <a:buNone/>
            </a:pPr>
            <a:endParaRPr lang="en-US" dirty="0">
              <a:latin typeface="Baskerville Old Face" panose="02020602080505020303" pitchFamily="18" charset="0"/>
            </a:endParaRPr>
          </a:p>
          <a:p>
            <a:r>
              <a:rPr lang="en-US" dirty="0">
                <a:latin typeface="Baskerville Old Face" panose="02020602080505020303" pitchFamily="18" charset="0"/>
              </a:rPr>
              <a:t>No decision of this court establishes a right to the proper implementation of adequate suicide prevention or suicide screening protocols, so even when the institution’s suicide screening &amp; prevention measures contain shortcomings, they are still entitled to qualified immunity because no statutory or constitutional right was violated.</a:t>
            </a:r>
            <a:endParaRPr lang="en-US" dirty="0"/>
          </a:p>
        </p:txBody>
      </p:sp>
      <p:sp>
        <p:nvSpPr>
          <p:cNvPr id="6" name="TextBox 5"/>
          <p:cNvSpPr txBox="1"/>
          <p:nvPr/>
        </p:nvSpPr>
        <p:spPr>
          <a:xfrm>
            <a:off x="8597069" y="6472569"/>
            <a:ext cx="550151" cy="369332"/>
          </a:xfrm>
          <a:prstGeom prst="rect">
            <a:avLst/>
          </a:prstGeom>
          <a:noFill/>
        </p:spPr>
        <p:txBody>
          <a:bodyPr wrap="none" rtlCol="0">
            <a:spAutoFit/>
          </a:bodyPr>
          <a:lstStyle/>
          <a:p>
            <a:fld id="{F4115B73-8D82-45B2-8DBD-F11B67AFAB5A}" type="slidenum">
              <a:rPr lang="en-US" smtClean="0"/>
              <a:t>128</a:t>
            </a:fld>
            <a:endParaRPr lang="en-US" dirty="0"/>
          </a:p>
        </p:txBody>
      </p:sp>
    </p:spTree>
    <p:extLst>
      <p:ext uri="{BB962C8B-B14F-4D97-AF65-F5344CB8AC3E}">
        <p14:creationId xmlns:p14="http://schemas.microsoft.com/office/powerpoint/2010/main" val="23550198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21" y="952050"/>
            <a:ext cx="7428173" cy="1224566"/>
          </a:xfrm>
        </p:spPr>
        <p:txBody>
          <a:bodyPr>
            <a:normAutofit fontScale="90000"/>
          </a:bodyPr>
          <a:lstStyle/>
          <a:p>
            <a:r>
              <a:rPr lang="en-US" dirty="0"/>
              <a:t>Accommodation for Armed, Violent, Mentally Ill Suspect in </a:t>
            </a:r>
            <a:r>
              <a:rPr lang="en-US" dirty="0" smtClean="0"/>
              <a:t>Custody </a:t>
            </a:r>
            <a:br>
              <a:rPr lang="en-US" dirty="0" smtClean="0"/>
            </a:br>
            <a:r>
              <a:rPr lang="en-US" dirty="0" smtClean="0"/>
              <a:t>(May, 2015)</a:t>
            </a:r>
            <a:r>
              <a:rPr lang="en-US" dirty="0"/>
              <a:t/>
            </a:r>
            <a:br>
              <a:rPr lang="en-US" dirty="0"/>
            </a:br>
            <a:endParaRPr lang="en-US" dirty="0"/>
          </a:p>
        </p:txBody>
      </p:sp>
      <p:sp>
        <p:nvSpPr>
          <p:cNvPr id="3" name="Content Placeholder 2"/>
          <p:cNvSpPr>
            <a:spLocks noGrp="1"/>
          </p:cNvSpPr>
          <p:nvPr>
            <p:ph idx="1"/>
          </p:nvPr>
        </p:nvSpPr>
        <p:spPr>
          <a:xfrm>
            <a:off x="0" y="1981200"/>
            <a:ext cx="7086600" cy="4495800"/>
          </a:xfrm>
        </p:spPr>
        <p:txBody>
          <a:bodyPr>
            <a:normAutofit/>
          </a:bodyPr>
          <a:lstStyle/>
          <a:p>
            <a:pPr marL="0" indent="0">
              <a:buNone/>
            </a:pPr>
            <a:r>
              <a:rPr lang="en-US" sz="2800" b="1" i="1" dirty="0" smtClean="0">
                <a:latin typeface="Baskerville Old Face" panose="02020602080505020303" pitchFamily="18" charset="0"/>
              </a:rPr>
              <a:t>City and County of San Francisco v. Sheehan:</a:t>
            </a:r>
          </a:p>
          <a:p>
            <a:pPr marL="0" indent="0">
              <a:buNone/>
            </a:pPr>
            <a:endParaRPr lang="en-US" sz="2800" dirty="0" smtClean="0">
              <a:latin typeface="Baskerville Old Face" panose="02020602080505020303" pitchFamily="18" charset="0"/>
            </a:endParaRPr>
          </a:p>
          <a:p>
            <a:pPr marL="0" indent="0">
              <a:buNone/>
            </a:pPr>
            <a:r>
              <a:rPr lang="en-US" sz="2800" dirty="0" smtClean="0">
                <a:latin typeface="Baskerville Old Face" panose="02020602080505020303" pitchFamily="18" charset="0"/>
              </a:rPr>
              <a:t>Sheehan lived in a group home for individuals with mental illness. She became erratic &amp; threatened to kill her social worker. The dispatched police officers attempted to escort her to a more secure facility, but she threatened them with a knife, pepper spray didn’t work, so they shot her several times.  </a:t>
            </a:r>
          </a:p>
        </p:txBody>
      </p:sp>
      <p:pic>
        <p:nvPicPr>
          <p:cNvPr id="1026" name="Picture 2" descr="http://lawanddisorder.org/wp-content/uploads/photo4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176616"/>
            <a:ext cx="2034603" cy="4485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ationallawjournal.com/image/EM/NLJ/Teresa-Sheehan-Square-2015052518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6158" y="609600"/>
            <a:ext cx="1417842"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58200" y="6518632"/>
            <a:ext cx="586803" cy="369332"/>
          </a:xfrm>
          <a:prstGeom prst="rect">
            <a:avLst/>
          </a:prstGeom>
          <a:noFill/>
        </p:spPr>
        <p:txBody>
          <a:bodyPr wrap="square" rtlCol="0">
            <a:spAutoFit/>
          </a:bodyPr>
          <a:lstStyle/>
          <a:p>
            <a:fld id="{1F33017D-9CA7-40AC-A81D-2A701DB39C10}" type="slidenum">
              <a:rPr lang="en-US" smtClean="0"/>
              <a:t>129</a:t>
            </a:fld>
            <a:endParaRPr lang="en-US" dirty="0"/>
          </a:p>
        </p:txBody>
      </p:sp>
    </p:spTree>
    <p:extLst>
      <p:ext uri="{BB962C8B-B14F-4D97-AF65-F5344CB8AC3E}">
        <p14:creationId xmlns:p14="http://schemas.microsoft.com/office/powerpoint/2010/main" val="39619346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7315200" cy="304800"/>
          </a:xfrm>
        </p:spPr>
        <p:txBody>
          <a:bodyPr>
            <a:normAutofit fontScale="90000"/>
          </a:bodyPr>
          <a:lstStyle/>
          <a:p>
            <a:r>
              <a:rPr lang="en-US" b="1" dirty="0" smtClean="0"/>
              <a:t>Family Law Court Decisions</a:t>
            </a:r>
            <a:endParaRPr lang="en-US" b="1" dirty="0"/>
          </a:p>
        </p:txBody>
      </p:sp>
      <p:sp>
        <p:nvSpPr>
          <p:cNvPr id="3" name="Content Placeholder 2"/>
          <p:cNvSpPr>
            <a:spLocks noGrp="1"/>
          </p:cNvSpPr>
          <p:nvPr>
            <p:ph idx="1"/>
          </p:nvPr>
        </p:nvSpPr>
        <p:spPr>
          <a:xfrm>
            <a:off x="152400" y="2133600"/>
            <a:ext cx="8991600" cy="4724400"/>
          </a:xfrm>
        </p:spPr>
        <p:txBody>
          <a:bodyPr>
            <a:normAutofit/>
          </a:bodyPr>
          <a:lstStyle/>
          <a:p>
            <a:pPr lvl="1"/>
            <a:r>
              <a:rPr lang="en-US" dirty="0"/>
              <a:t>Same sex marriage</a:t>
            </a:r>
          </a:p>
          <a:p>
            <a:pPr lvl="1"/>
            <a:r>
              <a:rPr lang="en-US" dirty="0"/>
              <a:t>Anti-recognition of out of state </a:t>
            </a:r>
            <a:r>
              <a:rPr lang="en-US" dirty="0" smtClean="0"/>
              <a:t>same-sex marriage</a:t>
            </a:r>
            <a:endParaRPr lang="en-US" dirty="0"/>
          </a:p>
          <a:p>
            <a:pPr lvl="1"/>
            <a:r>
              <a:rPr lang="en-US" dirty="0"/>
              <a:t>Termination of parental rights no longer </a:t>
            </a:r>
            <a:r>
              <a:rPr lang="en-US" dirty="0" smtClean="0"/>
              <a:t>requiring </a:t>
            </a:r>
            <a:r>
              <a:rPr lang="en-US" dirty="0"/>
              <a:t>reunification </a:t>
            </a:r>
            <a:r>
              <a:rPr lang="en-US" dirty="0" smtClean="0"/>
              <a:t>efforts</a:t>
            </a:r>
          </a:p>
          <a:p>
            <a:pPr lvl="1"/>
            <a:r>
              <a:rPr lang="en-US" dirty="0"/>
              <a:t>Traditional vs. gestational </a:t>
            </a:r>
            <a:r>
              <a:rPr lang="en-US" dirty="0" smtClean="0"/>
              <a:t>surrogacy</a:t>
            </a:r>
          </a:p>
          <a:p>
            <a:pPr lvl="1"/>
            <a:r>
              <a:rPr lang="en-US" dirty="0" smtClean="0"/>
              <a:t>Co-parenting </a:t>
            </a:r>
            <a:r>
              <a:rPr lang="en-US" dirty="0"/>
              <a:t>time for </a:t>
            </a:r>
            <a:r>
              <a:rPr lang="en-US" dirty="0" smtClean="0"/>
              <a:t>father</a:t>
            </a:r>
          </a:p>
          <a:p>
            <a:pPr lvl="1"/>
            <a:r>
              <a:rPr lang="en-US" dirty="0" smtClean="0"/>
              <a:t>Appeal decision for PSC’s phone court testimony</a:t>
            </a:r>
          </a:p>
          <a:p>
            <a:pPr lvl="1"/>
            <a:r>
              <a:rPr lang="en-US" dirty="0" smtClean="0"/>
              <a:t>Confusing parenting plan state form</a:t>
            </a:r>
          </a:p>
          <a:p>
            <a:pPr lvl="1"/>
            <a:r>
              <a:rPr lang="en-US" dirty="0" smtClean="0"/>
              <a:t>Low threshold in change in circumstances cases</a:t>
            </a:r>
          </a:p>
          <a:p>
            <a:pPr lvl="1"/>
            <a:r>
              <a:rPr lang="en-US" dirty="0" smtClean="0"/>
              <a:t>Child support calculation</a:t>
            </a:r>
          </a:p>
          <a:p>
            <a:pPr lvl="1"/>
            <a:r>
              <a:rPr lang="en-US" dirty="0" smtClean="0"/>
              <a:t>Exceptions for not paying child support through the court</a:t>
            </a:r>
          </a:p>
          <a:p>
            <a:pPr lvl="1"/>
            <a:r>
              <a:rPr lang="en-US" dirty="0" smtClean="0"/>
              <a:t>Intersex recognition</a:t>
            </a:r>
            <a:endParaRPr lang="en-US" dirty="0"/>
          </a:p>
          <a:p>
            <a:pPr lvl="1"/>
            <a:endParaRPr lang="en-US" dirty="0"/>
          </a:p>
          <a:p>
            <a:endParaRPr lang="en-US" dirty="0"/>
          </a:p>
        </p:txBody>
      </p:sp>
      <p:pic>
        <p:nvPicPr>
          <p:cNvPr id="4" name="emb3" descr="http://tse1.mm.bing.net/th?id=OIP.Mb9ec63ba5e119394e07110276e8ffd79o0&amp;w=127&amp;h=100&amp;c=7&amp;rs=1&amp;qlt=90&amp;pid=3.1&amp;rm=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
            <a:ext cx="3429000" cy="1371600"/>
          </a:xfrm>
          <a:prstGeom prst="rect">
            <a:avLst/>
          </a:prstGeom>
          <a:noFill/>
          <a:ln>
            <a:noFill/>
          </a:ln>
        </p:spPr>
      </p:pic>
    </p:spTree>
    <p:extLst>
      <p:ext uri="{BB962C8B-B14F-4D97-AF65-F5344CB8AC3E}">
        <p14:creationId xmlns:p14="http://schemas.microsoft.com/office/powerpoint/2010/main" val="790418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124200"/>
            <a:ext cx="7086600" cy="3733800"/>
          </a:xfrm>
        </p:spPr>
        <p:txBody>
          <a:bodyPr>
            <a:normAutofit fontScale="92500" lnSpcReduction="20000"/>
          </a:bodyPr>
          <a:lstStyle/>
          <a:p>
            <a:pPr marL="0" indent="0">
              <a:buNone/>
            </a:pPr>
            <a:r>
              <a:rPr lang="en-US" sz="2800" b="1" i="1" dirty="0" smtClean="0">
                <a:latin typeface="Baskerville Old Face" panose="02020602080505020303" pitchFamily="18" charset="0"/>
              </a:rPr>
              <a:t>City and County of San Francisco v. Sheehan:</a:t>
            </a:r>
          </a:p>
          <a:p>
            <a:pPr marL="0" indent="0">
              <a:buNone/>
            </a:pPr>
            <a:r>
              <a:rPr lang="en-US" sz="2800" dirty="0" smtClean="0">
                <a:latin typeface="Baskerville Old Face" panose="02020602080505020303" pitchFamily="18" charset="0"/>
              </a:rPr>
              <a:t>U.S. Supreme Court determined police officers are entitled </a:t>
            </a:r>
            <a:r>
              <a:rPr lang="en-US" sz="2800" dirty="0">
                <a:latin typeface="Baskerville Old Face" panose="02020602080505020303" pitchFamily="18" charset="0"/>
              </a:rPr>
              <a:t>to qualified immunity because no statutory or constitutional right was violated</a:t>
            </a:r>
            <a:r>
              <a:rPr lang="en-US" sz="2800" dirty="0" smtClean="0">
                <a:latin typeface="Baskerville Old Face" panose="02020602080505020303" pitchFamily="18" charset="0"/>
              </a:rPr>
              <a:t>.</a:t>
            </a:r>
          </a:p>
          <a:p>
            <a:pPr marL="0" indent="0">
              <a:buNone/>
            </a:pPr>
            <a:endParaRPr lang="en-US" sz="2800" dirty="0">
              <a:latin typeface="Baskerville Old Face" panose="02020602080505020303" pitchFamily="18" charset="0"/>
            </a:endParaRPr>
          </a:p>
          <a:p>
            <a:pPr marL="0" indent="0">
              <a:buNone/>
            </a:pPr>
            <a:r>
              <a:rPr lang="en-US" sz="2800" dirty="0" smtClean="0">
                <a:latin typeface="Baskerville Old Face" panose="02020602080505020303" pitchFamily="18" charset="0"/>
              </a:rPr>
              <a:t>The </a:t>
            </a:r>
            <a:r>
              <a:rPr lang="en-US" sz="2800" dirty="0">
                <a:latin typeface="Baskerville Old Face" panose="02020602080505020303" pitchFamily="18" charset="0"/>
              </a:rPr>
              <a:t>Court had “no doubt that the officers did not violate any federal right when they opened the door the first time” because officers may “enter a home without a warrant to render emergency assistance to an injured occupant or to protect an occupant from imminent injury.”</a:t>
            </a:r>
            <a:endParaRPr lang="en-US" sz="2800" dirty="0" smtClean="0">
              <a:latin typeface="Baskerville Old Face" panose="02020602080505020303" pitchFamily="18" charset="0"/>
            </a:endParaRPr>
          </a:p>
        </p:txBody>
      </p:sp>
      <p:pic>
        <p:nvPicPr>
          <p:cNvPr id="1028" name="Picture 4" descr="http://www.nationallawjournal.com/image/EM/NLJ/Teresa-Sheehan-Square-2015052518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867701"/>
            <a:ext cx="2057400" cy="1990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0" y="0"/>
            <a:ext cx="7552850" cy="2819400"/>
          </a:xfrm>
          <a:prstGeom prst="rect">
            <a:avLst/>
          </a:prstGeom>
        </p:spPr>
      </p:pic>
    </p:spTree>
    <p:extLst>
      <p:ext uri="{BB962C8B-B14F-4D97-AF65-F5344CB8AC3E}">
        <p14:creationId xmlns:p14="http://schemas.microsoft.com/office/powerpoint/2010/main" val="2476116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538"/>
            <a:ext cx="7696200" cy="1143000"/>
          </a:xfrm>
        </p:spPr>
        <p:txBody>
          <a:bodyPr>
            <a:normAutofit fontScale="90000"/>
          </a:bodyPr>
          <a:lstStyle/>
          <a:p>
            <a:r>
              <a:rPr lang="en-US" dirty="0"/>
              <a:t>Spiritual Treatment Exception to Child Abuse By Denying Medical Treatment to </a:t>
            </a:r>
            <a:r>
              <a:rPr lang="en-US" dirty="0" smtClean="0"/>
              <a:t>Child (February, 2015)</a:t>
            </a:r>
            <a:r>
              <a:rPr lang="en-US" dirty="0"/>
              <a:t/>
            </a:r>
            <a:br>
              <a:rPr lang="en-US" dirty="0"/>
            </a:br>
            <a:endParaRPr lang="en-US" dirty="0"/>
          </a:p>
        </p:txBody>
      </p:sp>
      <p:sp>
        <p:nvSpPr>
          <p:cNvPr id="3" name="Content Placeholder 2"/>
          <p:cNvSpPr>
            <a:spLocks noGrp="1"/>
          </p:cNvSpPr>
          <p:nvPr>
            <p:ph idx="1"/>
          </p:nvPr>
        </p:nvSpPr>
        <p:spPr>
          <a:xfrm>
            <a:off x="0" y="2057400"/>
            <a:ext cx="9144000" cy="4800600"/>
          </a:xfrm>
        </p:spPr>
        <p:txBody>
          <a:bodyPr>
            <a:normAutofit fontScale="92500" lnSpcReduction="10000"/>
          </a:bodyPr>
          <a:lstStyle/>
          <a:p>
            <a:pPr marL="0" indent="0">
              <a:buNone/>
            </a:pPr>
            <a:r>
              <a:rPr lang="en-US" b="1" i="1" dirty="0" smtClean="0">
                <a:latin typeface="Baskerville Old Face" panose="02020602080505020303" pitchFamily="18" charset="0"/>
              </a:rPr>
              <a:t>State v. Crank</a:t>
            </a:r>
            <a:r>
              <a:rPr lang="en-US" b="1" u="sng" dirty="0" smtClean="0">
                <a:latin typeface="Baskerville Old Face" panose="02020602080505020303" pitchFamily="18" charset="0"/>
              </a:rPr>
              <a:t>:</a:t>
            </a:r>
          </a:p>
          <a:p>
            <a:pPr marL="0" indent="0">
              <a:buNone/>
            </a:pPr>
            <a:r>
              <a:rPr lang="en-US" dirty="0" smtClean="0">
                <a:latin typeface="Baskerville Old Face" panose="02020602080505020303" pitchFamily="18" charset="0"/>
              </a:rPr>
              <a:t>Crank was indicted for child neglect for failure to obtain medical treatment for her daughter, so sued under the spiritual treatment exemption within the child abuse &amp; neglect statute.</a:t>
            </a:r>
          </a:p>
          <a:p>
            <a:pPr marL="0" indent="0">
              <a:buNone/>
            </a:pPr>
            <a:endParaRPr lang="en-US" dirty="0">
              <a:latin typeface="Baskerville Old Face" panose="02020602080505020303" pitchFamily="18" charset="0"/>
            </a:endParaRPr>
          </a:p>
          <a:p>
            <a:pPr marL="0" indent="0">
              <a:buNone/>
            </a:pPr>
            <a:r>
              <a:rPr lang="en-US" b="1" i="1" dirty="0" smtClean="0">
                <a:latin typeface="Baskerville Old Face" panose="02020602080505020303" pitchFamily="18" charset="0"/>
              </a:rPr>
              <a:t>TCA 39-15-402(c) </a:t>
            </a:r>
            <a:r>
              <a:rPr lang="en-US" dirty="0" smtClean="0">
                <a:latin typeface="Baskerville Old Face" panose="02020602080505020303" pitchFamily="18" charset="0"/>
              </a:rPr>
              <a:t>precludes prosecution of parents who provide treatment by spiritual means through prayer alone in accordance with the tenets of practices of a recognized church or religion by a duly accredited practitioner in lieu of medical or surgical treatment.</a:t>
            </a:r>
          </a:p>
          <a:p>
            <a:pPr marL="0" indent="0">
              <a:buNone/>
            </a:pPr>
            <a:r>
              <a:rPr lang="en-US" dirty="0" smtClean="0">
                <a:latin typeface="Baskerville Old Face" panose="02020602080505020303" pitchFamily="18" charset="0"/>
              </a:rPr>
              <a:t>Trial court (affirmed by Appeals Ct &amp; Supreme Ct) determined Crank did not qualify for an exemption &amp; was found guilty of child neglect. </a:t>
            </a:r>
          </a:p>
          <a:p>
            <a:pPr marL="0" indent="0">
              <a:buNone/>
            </a:pPr>
            <a:endParaRPr lang="en-US" dirty="0">
              <a:latin typeface="Baskerville Old Face" panose="02020602080505020303" pitchFamily="18" charset="0"/>
            </a:endParaRPr>
          </a:p>
          <a:p>
            <a:pPr marL="0" indent="0">
              <a:buNone/>
            </a:pPr>
            <a:r>
              <a:rPr lang="en-US" dirty="0" smtClean="0">
                <a:latin typeface="Baskerville Old Face" panose="02020602080505020303" pitchFamily="18" charset="0"/>
              </a:rPr>
              <a:t>Tennessee Supreme Court found the spiritual treatment exemption is not unconstitutionally vague.</a:t>
            </a:r>
            <a:endParaRPr lang="en-US" dirty="0">
              <a:latin typeface="Baskerville Old Face" panose="02020602080505020303"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762000"/>
            <a:ext cx="1066800" cy="1066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8" name="TextBox 7"/>
          <p:cNvSpPr txBox="1"/>
          <p:nvPr/>
        </p:nvSpPr>
        <p:spPr>
          <a:xfrm>
            <a:off x="8614241" y="-7440"/>
            <a:ext cx="550151" cy="369332"/>
          </a:xfrm>
          <a:prstGeom prst="rect">
            <a:avLst/>
          </a:prstGeom>
          <a:noFill/>
        </p:spPr>
        <p:txBody>
          <a:bodyPr wrap="none" rtlCol="0">
            <a:spAutoFit/>
          </a:bodyPr>
          <a:lstStyle/>
          <a:p>
            <a:fld id="{0C32A7BC-AE0B-4B10-AA81-4B15564088A6}" type="slidenum">
              <a:rPr lang="en-US" smtClean="0"/>
              <a:t>131</a:t>
            </a:fld>
            <a:endParaRPr lang="en-US" dirty="0"/>
          </a:p>
        </p:txBody>
      </p:sp>
    </p:spTree>
    <p:extLst>
      <p:ext uri="{BB962C8B-B14F-4D97-AF65-F5344CB8AC3E}">
        <p14:creationId xmlns:p14="http://schemas.microsoft.com/office/powerpoint/2010/main" val="24003939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latin typeface="Baskerville Old Face" panose="02020602080505020303" pitchFamily="18" charset="0"/>
              </a:rPr>
              <a:t>Wesley v Campbell</a:t>
            </a:r>
            <a:endParaRPr lang="en-US" i="1" dirty="0">
              <a:latin typeface="Baskerville Old Face" panose="02020602080505020303" pitchFamily="18" charset="0"/>
            </a:endParaRPr>
          </a:p>
        </p:txBody>
      </p:sp>
      <p:sp>
        <p:nvSpPr>
          <p:cNvPr id="3" name="Content Placeholder 2"/>
          <p:cNvSpPr>
            <a:spLocks noGrp="1"/>
          </p:cNvSpPr>
          <p:nvPr>
            <p:ph idx="1"/>
          </p:nvPr>
        </p:nvSpPr>
        <p:spPr>
          <a:xfrm>
            <a:off x="0" y="2057400"/>
            <a:ext cx="9144000" cy="4419600"/>
          </a:xfrm>
        </p:spPr>
        <p:txBody>
          <a:bodyPr>
            <a:normAutofit/>
          </a:bodyPr>
          <a:lstStyle/>
          <a:p>
            <a:pPr lvl="0"/>
            <a:endParaRPr lang="en-US" dirty="0" smtClean="0">
              <a:latin typeface="Baskerville Old Face" panose="02020602080505020303" pitchFamily="18" charset="0"/>
            </a:endParaRPr>
          </a:p>
          <a:p>
            <a:pPr lvl="0"/>
            <a:r>
              <a:rPr lang="en-US" dirty="0" smtClean="0">
                <a:latin typeface="Baskerville Old Face" panose="02020602080505020303" pitchFamily="18" charset="0"/>
              </a:rPr>
              <a:t>A </a:t>
            </a:r>
            <a:r>
              <a:rPr lang="en-US" dirty="0">
                <a:latin typeface="Baskerville Old Face" panose="02020602080505020303" pitchFamily="18" charset="0"/>
              </a:rPr>
              <a:t>school counselor walks upon a student hurting himself in the hall way.  The counselor takes the student to his office that is located in the middle of the administrative office to counsel the student.   The counselor calls the students mother to pick him up and take him to a mental health facility.  On the ride to the facility, the student tells </a:t>
            </a:r>
            <a:r>
              <a:rPr lang="en-US" dirty="0" smtClean="0">
                <a:latin typeface="Baskerville Old Face" panose="02020602080505020303" pitchFamily="18" charset="0"/>
              </a:rPr>
              <a:t>his </a:t>
            </a:r>
            <a:r>
              <a:rPr lang="en-US" dirty="0">
                <a:latin typeface="Baskerville Old Face" panose="02020602080505020303" pitchFamily="18" charset="0"/>
              </a:rPr>
              <a:t>mother that the counselor sexually assaulted him in his office.  The student also told a social worker and police officer that the counselor touched his private areas over his pants and also assaulted two other students.  </a:t>
            </a:r>
          </a:p>
          <a:p>
            <a:endParaRPr lang="en-US" dirty="0"/>
          </a:p>
        </p:txBody>
      </p:sp>
      <p:sp>
        <p:nvSpPr>
          <p:cNvPr id="4" name="TextBox 3"/>
          <p:cNvSpPr txBox="1"/>
          <p:nvPr/>
        </p:nvSpPr>
        <p:spPr>
          <a:xfrm>
            <a:off x="7852808" y="895677"/>
            <a:ext cx="1261884" cy="707886"/>
          </a:xfrm>
          <a:prstGeom prst="rect">
            <a:avLst/>
          </a:prstGeom>
          <a:noFill/>
        </p:spPr>
        <p:txBody>
          <a:bodyPr wrap="none" rtlCol="0">
            <a:spAutoFit/>
          </a:bodyPr>
          <a:lstStyle/>
          <a:p>
            <a:r>
              <a:rPr lang="en-US" sz="4000" dirty="0" smtClean="0"/>
              <a:t>2015</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70" y="810038"/>
            <a:ext cx="1024128" cy="1024128"/>
          </a:xfrm>
          <a:prstGeom prst="rect">
            <a:avLst/>
          </a:prstGeom>
        </p:spPr>
      </p:pic>
      <p:sp>
        <p:nvSpPr>
          <p:cNvPr id="8" name="TextBox 7"/>
          <p:cNvSpPr txBox="1"/>
          <p:nvPr/>
        </p:nvSpPr>
        <p:spPr>
          <a:xfrm>
            <a:off x="8555955" y="6488668"/>
            <a:ext cx="550151" cy="369332"/>
          </a:xfrm>
          <a:prstGeom prst="rect">
            <a:avLst/>
          </a:prstGeom>
          <a:noFill/>
        </p:spPr>
        <p:txBody>
          <a:bodyPr wrap="none" rtlCol="0">
            <a:spAutoFit/>
          </a:bodyPr>
          <a:lstStyle/>
          <a:p>
            <a:fld id="{3795D5E0-4D5A-44EA-B0BA-7EF1DA0BE309}" type="slidenum">
              <a:rPr lang="en-US" smtClean="0"/>
              <a:t>132</a:t>
            </a:fld>
            <a:endParaRPr lang="en-US" dirty="0"/>
          </a:p>
        </p:txBody>
      </p:sp>
    </p:spTree>
    <p:extLst>
      <p:ext uri="{BB962C8B-B14F-4D97-AF65-F5344CB8AC3E}">
        <p14:creationId xmlns:p14="http://schemas.microsoft.com/office/powerpoint/2010/main" val="21925448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latin typeface="Baskerville Old Face" panose="02020602080505020303" pitchFamily="18" charset="0"/>
              </a:rPr>
              <a:t>Wesley v Campbell</a:t>
            </a:r>
            <a:endParaRPr lang="en-US" i="1" dirty="0">
              <a:latin typeface="Baskerville Old Face" panose="02020602080505020303" pitchFamily="18" charset="0"/>
            </a:endParaRPr>
          </a:p>
        </p:txBody>
      </p:sp>
      <p:sp>
        <p:nvSpPr>
          <p:cNvPr id="3" name="Content Placeholder 2"/>
          <p:cNvSpPr>
            <a:spLocks noGrp="1"/>
          </p:cNvSpPr>
          <p:nvPr>
            <p:ph idx="1"/>
          </p:nvPr>
        </p:nvSpPr>
        <p:spPr>
          <a:xfrm>
            <a:off x="0" y="2057400"/>
            <a:ext cx="9144000" cy="4800600"/>
          </a:xfrm>
        </p:spPr>
        <p:txBody>
          <a:bodyPr>
            <a:normAutofit lnSpcReduction="10000"/>
          </a:bodyPr>
          <a:lstStyle/>
          <a:p>
            <a:pPr lvl="0"/>
            <a:endParaRPr lang="en-US" dirty="0" smtClean="0">
              <a:latin typeface="Baskerville Old Face" panose="02020602080505020303" pitchFamily="18" charset="0"/>
            </a:endParaRPr>
          </a:p>
          <a:p>
            <a:pPr lvl="0"/>
            <a:r>
              <a:rPr lang="en-US" dirty="0">
                <a:latin typeface="Baskerville Old Face" panose="02020602080505020303" pitchFamily="18" charset="0"/>
              </a:rPr>
              <a:t>The mother contacted child protective services (CPS). The CPS investigator and a police officer interviewed the child at the child advocacy center a few days later and his report of abuse was more severe. He said the counselor had raped him and that this abuse had been going on for a year and the counselor had abused two other students at the school.  A team of social workers interviewed all the children who had records of appointments with the counselor. All the children interviewed, over 30 children, reported no inappropriate behavior by the counselor.  A medical exam of the child revealed no signs of abuse</a:t>
            </a:r>
            <a:r>
              <a:rPr lang="en-US" dirty="0" smtClean="0">
                <a:latin typeface="Baskerville Old Face" panose="02020602080505020303" pitchFamily="18" charset="0"/>
              </a:rPr>
              <a:t>.</a:t>
            </a:r>
          </a:p>
          <a:p>
            <a:pPr lvl="0"/>
            <a:r>
              <a:rPr lang="en-US" dirty="0"/>
              <a:t>CPS substantiated the report of abuse against the counselor and the school terminated his employment. The officer filed an affidavit for an arrest warrant and the counselor was arrested.</a:t>
            </a:r>
          </a:p>
        </p:txBody>
      </p:sp>
      <p:sp>
        <p:nvSpPr>
          <p:cNvPr id="4" name="TextBox 3"/>
          <p:cNvSpPr txBox="1"/>
          <p:nvPr/>
        </p:nvSpPr>
        <p:spPr>
          <a:xfrm>
            <a:off x="7852808" y="895677"/>
            <a:ext cx="1261884" cy="707886"/>
          </a:xfrm>
          <a:prstGeom prst="rect">
            <a:avLst/>
          </a:prstGeom>
          <a:noFill/>
        </p:spPr>
        <p:txBody>
          <a:bodyPr wrap="none" rtlCol="0">
            <a:spAutoFit/>
          </a:bodyPr>
          <a:lstStyle/>
          <a:p>
            <a:r>
              <a:rPr lang="en-US" sz="4000" dirty="0" smtClean="0"/>
              <a:t>2015</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70" y="810038"/>
            <a:ext cx="1024128" cy="1024128"/>
          </a:xfrm>
          <a:prstGeom prst="rect">
            <a:avLst/>
          </a:prstGeom>
        </p:spPr>
      </p:pic>
      <p:sp>
        <p:nvSpPr>
          <p:cNvPr id="8" name="TextBox 7"/>
          <p:cNvSpPr txBox="1"/>
          <p:nvPr/>
        </p:nvSpPr>
        <p:spPr>
          <a:xfrm>
            <a:off x="8551662" y="72508"/>
            <a:ext cx="550151" cy="369332"/>
          </a:xfrm>
          <a:prstGeom prst="rect">
            <a:avLst/>
          </a:prstGeom>
          <a:noFill/>
        </p:spPr>
        <p:txBody>
          <a:bodyPr wrap="none" rtlCol="0">
            <a:spAutoFit/>
          </a:bodyPr>
          <a:lstStyle/>
          <a:p>
            <a:fld id="{D0C8B19D-AC88-4E78-AACB-46BA0428EE1A}" type="slidenum">
              <a:rPr lang="en-US" smtClean="0"/>
              <a:t>133</a:t>
            </a:fld>
            <a:endParaRPr lang="en-US" dirty="0"/>
          </a:p>
        </p:txBody>
      </p:sp>
    </p:spTree>
    <p:extLst>
      <p:ext uri="{BB962C8B-B14F-4D97-AF65-F5344CB8AC3E}">
        <p14:creationId xmlns:p14="http://schemas.microsoft.com/office/powerpoint/2010/main" val="39428052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latin typeface="Baskerville Old Face" panose="02020602080505020303" pitchFamily="18" charset="0"/>
              </a:rPr>
              <a:t>Wesley v Campbell</a:t>
            </a:r>
            <a:endParaRPr lang="en-US" i="1" dirty="0">
              <a:latin typeface="Baskerville Old Face" panose="02020602080505020303" pitchFamily="18" charset="0"/>
            </a:endParaRPr>
          </a:p>
        </p:txBody>
      </p:sp>
      <p:sp>
        <p:nvSpPr>
          <p:cNvPr id="3" name="Content Placeholder 2"/>
          <p:cNvSpPr>
            <a:spLocks noGrp="1"/>
          </p:cNvSpPr>
          <p:nvPr>
            <p:ph idx="1"/>
          </p:nvPr>
        </p:nvSpPr>
        <p:spPr>
          <a:xfrm>
            <a:off x="0" y="2057400"/>
            <a:ext cx="9144000" cy="3733800"/>
          </a:xfrm>
        </p:spPr>
        <p:txBody>
          <a:bodyPr>
            <a:normAutofit/>
          </a:bodyPr>
          <a:lstStyle/>
          <a:p>
            <a:pPr lvl="0"/>
            <a:endParaRPr lang="en-US" dirty="0" smtClean="0">
              <a:latin typeface="Baskerville Old Face" panose="02020602080505020303" pitchFamily="18" charset="0"/>
            </a:endParaRPr>
          </a:p>
          <a:p>
            <a:pPr lvl="0"/>
            <a:endParaRPr lang="en-US" dirty="0">
              <a:latin typeface="Baskerville Old Face" panose="02020602080505020303" pitchFamily="18" charset="0"/>
            </a:endParaRPr>
          </a:p>
          <a:p>
            <a:pPr marL="0" lvl="0" indent="0">
              <a:buNone/>
            </a:pPr>
            <a:r>
              <a:rPr lang="en-US" dirty="0" smtClean="0">
                <a:latin typeface="Baskerville Old Face" panose="02020602080505020303" pitchFamily="18" charset="0"/>
              </a:rPr>
              <a:t>It was found that the 7 year old students were “improbable” and “facially implausible” and thus the appeals court did not find probable cause that was the basis for an arrest warrant of the counselor, Richard Wesley of Covington, KY. The appeals court said the police officer omitted information that would have shown the unreliability of the boys tale.  </a:t>
            </a:r>
            <a:endParaRPr lang="en-US" dirty="0">
              <a:latin typeface="Baskerville Old Face" panose="02020602080505020303" pitchFamily="18" charset="0"/>
            </a:endParaRPr>
          </a:p>
          <a:p>
            <a:endParaRPr lang="en-US" dirty="0"/>
          </a:p>
        </p:txBody>
      </p:sp>
      <p:sp>
        <p:nvSpPr>
          <p:cNvPr id="4" name="TextBox 3"/>
          <p:cNvSpPr txBox="1"/>
          <p:nvPr/>
        </p:nvSpPr>
        <p:spPr>
          <a:xfrm>
            <a:off x="7852808" y="895677"/>
            <a:ext cx="1261884" cy="707886"/>
          </a:xfrm>
          <a:prstGeom prst="rect">
            <a:avLst/>
          </a:prstGeom>
          <a:noFill/>
        </p:spPr>
        <p:txBody>
          <a:bodyPr wrap="none" rtlCol="0">
            <a:spAutoFit/>
          </a:bodyPr>
          <a:lstStyle/>
          <a:p>
            <a:r>
              <a:rPr lang="en-US" sz="4000" dirty="0" smtClean="0"/>
              <a:t>2015</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70" y="810038"/>
            <a:ext cx="1024128" cy="1024128"/>
          </a:xfrm>
          <a:prstGeom prst="rect">
            <a:avLst/>
          </a:prstGeom>
        </p:spPr>
      </p:pic>
      <p:sp>
        <p:nvSpPr>
          <p:cNvPr id="8" name="TextBox 7"/>
          <p:cNvSpPr txBox="1"/>
          <p:nvPr/>
        </p:nvSpPr>
        <p:spPr>
          <a:xfrm>
            <a:off x="8593849" y="6474716"/>
            <a:ext cx="550151" cy="369332"/>
          </a:xfrm>
          <a:prstGeom prst="rect">
            <a:avLst/>
          </a:prstGeom>
          <a:noFill/>
        </p:spPr>
        <p:txBody>
          <a:bodyPr wrap="none" rtlCol="0">
            <a:spAutoFit/>
          </a:bodyPr>
          <a:lstStyle/>
          <a:p>
            <a:fld id="{3D48419A-93A7-4E30-9162-5D5D7BA2ECE5}" type="slidenum">
              <a:rPr lang="en-US" smtClean="0"/>
              <a:t>134</a:t>
            </a:fld>
            <a:endParaRPr lang="en-US" dirty="0"/>
          </a:p>
        </p:txBody>
      </p:sp>
    </p:spTree>
    <p:extLst>
      <p:ext uri="{BB962C8B-B14F-4D97-AF65-F5344CB8AC3E}">
        <p14:creationId xmlns:p14="http://schemas.microsoft.com/office/powerpoint/2010/main" val="36069169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862" y="0"/>
            <a:ext cx="5035062" cy="3962400"/>
          </a:xfrm>
          <a:prstGeom prst="rect">
            <a:avLst/>
          </a:prstGeom>
        </p:spPr>
      </p:pic>
      <p:sp>
        <p:nvSpPr>
          <p:cNvPr id="5" name="TextBox 4"/>
          <p:cNvSpPr txBox="1"/>
          <p:nvPr/>
        </p:nvSpPr>
        <p:spPr>
          <a:xfrm>
            <a:off x="8593849" y="6488668"/>
            <a:ext cx="550151" cy="369332"/>
          </a:xfrm>
          <a:prstGeom prst="rect">
            <a:avLst/>
          </a:prstGeom>
          <a:noFill/>
        </p:spPr>
        <p:txBody>
          <a:bodyPr wrap="none" rtlCol="0">
            <a:spAutoFit/>
          </a:bodyPr>
          <a:lstStyle/>
          <a:p>
            <a:fld id="{7586660E-33F7-4959-A286-3AD815B6C773}" type="slidenum">
              <a:rPr lang="en-US" smtClean="0"/>
              <a:t>135</a:t>
            </a:fld>
            <a:endParaRPr lang="en-US" dirty="0"/>
          </a:p>
        </p:txBody>
      </p:sp>
    </p:spTree>
    <p:extLst>
      <p:ext uri="{BB962C8B-B14F-4D97-AF65-F5344CB8AC3E}">
        <p14:creationId xmlns:p14="http://schemas.microsoft.com/office/powerpoint/2010/main" val="3475580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latin typeface="Baskerville Old Face" panose="02020602080505020303" pitchFamily="18" charset="0"/>
              </a:rPr>
              <a:t>College Student v Oregon </a:t>
            </a:r>
            <a:r>
              <a:rPr lang="en-US" b="1" i="1" dirty="0" smtClean="0">
                <a:latin typeface="Baskerville Old Face" panose="02020602080505020303" pitchFamily="18" charset="0"/>
              </a:rPr>
              <a:t>Univ.</a:t>
            </a:r>
            <a:endParaRPr lang="en-US" i="1" dirty="0">
              <a:latin typeface="Baskerville Old Face" panose="02020602080505020303" pitchFamily="18" charset="0"/>
            </a:endParaRPr>
          </a:p>
        </p:txBody>
      </p:sp>
      <p:sp>
        <p:nvSpPr>
          <p:cNvPr id="3" name="Content Placeholder 2"/>
          <p:cNvSpPr>
            <a:spLocks noGrp="1"/>
          </p:cNvSpPr>
          <p:nvPr>
            <p:ph idx="1"/>
          </p:nvPr>
        </p:nvSpPr>
        <p:spPr/>
        <p:txBody>
          <a:bodyPr>
            <a:normAutofit/>
          </a:bodyPr>
          <a:lstStyle/>
          <a:p>
            <a:pPr marL="0" lvl="0" indent="0">
              <a:buNone/>
            </a:pPr>
            <a:endParaRPr lang="en-US" dirty="0">
              <a:latin typeface="Baskerville Old Face" panose="02020602080505020303" pitchFamily="18" charset="0"/>
            </a:endParaRPr>
          </a:p>
          <a:p>
            <a:endParaRPr lang="en-US" dirty="0"/>
          </a:p>
        </p:txBody>
      </p:sp>
      <p:pic>
        <p:nvPicPr>
          <p:cNvPr id="2050" name="Picture 2" descr="The University of Oregon is under fire from students and some employees for turning a student's mental-health records over to its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598" y="526522"/>
            <a:ext cx="2675402" cy="15015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 y="2028093"/>
            <a:ext cx="8991600" cy="4401205"/>
          </a:xfrm>
          <a:prstGeom prst="rect">
            <a:avLst/>
          </a:prstGeom>
        </p:spPr>
        <p:txBody>
          <a:bodyPr wrap="square">
            <a:spAutoFit/>
          </a:bodyPr>
          <a:lstStyle/>
          <a:p>
            <a:pPr marL="342900" indent="-342900">
              <a:buFont typeface="Arial" panose="020B0604020202020204" pitchFamily="34" charset="0"/>
              <a:buChar char="•"/>
            </a:pPr>
            <a:r>
              <a:rPr lang="en-US" sz="2000" dirty="0">
                <a:latin typeface="Baskerville Old Face" panose="02020602080505020303" pitchFamily="18" charset="0"/>
              </a:rPr>
              <a:t>The privacy of students who get care at university clinics is in doubt after the mental health records of a woman who says she was raped at the University of Oregon were used by the school in the course of defending itself against a lawsuit</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The </a:t>
            </a:r>
            <a:r>
              <a:rPr lang="en-US" sz="2000" dirty="0">
                <a:latin typeface="Baskerville Old Face" panose="02020602080505020303" pitchFamily="18" charset="0"/>
              </a:rPr>
              <a:t>unidentified student is suing the university for mishandling her assault. She says she was raped by three basketball players last year. The University of Oregon found the players responsible, and kicked them off the team and out of school. But there was no court case. Nobody was found guilty of any crime</a:t>
            </a:r>
            <a:r>
              <a:rPr lang="en-US" sz="2000" dirty="0" smtClean="0">
                <a:latin typeface="Baskerville Old Face" panose="02020602080505020303" pitchFamily="18" charset="0"/>
              </a:rPr>
              <a:t>.</a:t>
            </a:r>
          </a:p>
          <a:p>
            <a:endParaRPr lang="en-US" sz="2000" dirty="0">
              <a:latin typeface="Baskerville Old Face" panose="02020602080505020303" pitchFamily="18" charset="0"/>
            </a:endParaRPr>
          </a:p>
          <a:p>
            <a:r>
              <a:rPr lang="en-US" sz="2000" dirty="0">
                <a:latin typeface="Baskerville Old Face" panose="02020602080505020303" pitchFamily="18" charset="0"/>
              </a:rPr>
              <a:t>Here's where the privacy issues surface:</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a:latin typeface="Baskerville Old Face" panose="02020602080505020303" pitchFamily="18" charset="0"/>
              </a:rPr>
              <a:t>The student suing the school got therapy at the university's health clinic. In preparing to defend itself against her complaint, the university got access to those records and sent them to its attorney</a:t>
            </a:r>
            <a:r>
              <a:rPr lang="en-US" sz="2000" dirty="0" smtClean="0">
                <a:latin typeface="Baskerville Old Face" panose="02020602080505020303" pitchFamily="18" charset="0"/>
              </a:rPr>
              <a:t>.</a:t>
            </a:r>
          </a:p>
        </p:txBody>
      </p:sp>
      <p:sp>
        <p:nvSpPr>
          <p:cNvPr id="6" name="TextBox 5"/>
          <p:cNvSpPr txBox="1"/>
          <p:nvPr/>
        </p:nvSpPr>
        <p:spPr>
          <a:xfrm>
            <a:off x="8572384" y="6488668"/>
            <a:ext cx="550151" cy="369332"/>
          </a:xfrm>
          <a:prstGeom prst="rect">
            <a:avLst/>
          </a:prstGeom>
          <a:noFill/>
        </p:spPr>
        <p:txBody>
          <a:bodyPr wrap="none" rtlCol="0">
            <a:spAutoFit/>
          </a:bodyPr>
          <a:lstStyle/>
          <a:p>
            <a:fld id="{65754D7B-7153-4CC8-8D77-4D6D2B6A9E11}" type="slidenum">
              <a:rPr lang="en-US" smtClean="0"/>
              <a:t>136</a:t>
            </a:fld>
            <a:endParaRPr lang="en-US" dirty="0"/>
          </a:p>
        </p:txBody>
      </p:sp>
    </p:spTree>
    <p:extLst>
      <p:ext uri="{BB962C8B-B14F-4D97-AF65-F5344CB8AC3E}">
        <p14:creationId xmlns:p14="http://schemas.microsoft.com/office/powerpoint/2010/main" val="2180199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6" y="713392"/>
            <a:ext cx="6840414" cy="1080938"/>
          </a:xfrm>
        </p:spPr>
        <p:txBody>
          <a:bodyPr>
            <a:normAutofit/>
          </a:bodyPr>
          <a:lstStyle/>
          <a:p>
            <a:r>
              <a:rPr lang="en-US" b="1" i="1" dirty="0">
                <a:latin typeface="Baskerville Old Face" panose="02020602080505020303" pitchFamily="18" charset="0"/>
              </a:rPr>
              <a:t>College Student v Oregon </a:t>
            </a:r>
            <a:r>
              <a:rPr lang="en-US" b="1" i="1" dirty="0" smtClean="0">
                <a:latin typeface="Baskerville Old Face" panose="02020602080505020303" pitchFamily="18" charset="0"/>
              </a:rPr>
              <a:t>Univ.</a:t>
            </a:r>
            <a:endParaRPr lang="en-US" i="1" dirty="0">
              <a:latin typeface="Baskerville Old Face" panose="02020602080505020303" pitchFamily="18" charset="0"/>
            </a:endParaRPr>
          </a:p>
        </p:txBody>
      </p:sp>
      <p:sp>
        <p:nvSpPr>
          <p:cNvPr id="3" name="Content Placeholder 2"/>
          <p:cNvSpPr>
            <a:spLocks noGrp="1"/>
          </p:cNvSpPr>
          <p:nvPr>
            <p:ph idx="1"/>
          </p:nvPr>
        </p:nvSpPr>
        <p:spPr>
          <a:xfrm>
            <a:off x="0" y="2034531"/>
            <a:ext cx="9143999" cy="4290069"/>
          </a:xfrm>
        </p:spPr>
        <p:txBody>
          <a:bodyPr>
            <a:normAutofit/>
          </a:bodyPr>
          <a:lstStyle/>
          <a:p>
            <a:pPr marL="0" lvl="0" indent="0">
              <a:buNone/>
            </a:pPr>
            <a:endParaRPr lang="en-US" i="1" dirty="0" smtClean="0">
              <a:latin typeface="Baskerville Old Face" panose="02020602080505020303" pitchFamily="18" charset="0"/>
            </a:endParaRPr>
          </a:p>
          <a:p>
            <a:pPr marL="0" lvl="0" indent="0">
              <a:buNone/>
            </a:pPr>
            <a:r>
              <a:rPr lang="en-US" i="1" dirty="0" smtClean="0">
                <a:latin typeface="Baskerville Old Face" panose="02020602080505020303" pitchFamily="18" charset="0"/>
              </a:rPr>
              <a:t>“Now, you may know that FERPA applies to most colleges and universities. What you might not know is that, as the FAQ states, FERPA therefore applies to "the records on students at the campus health clinics of such institutions. These records will be either education records or treatment records under FERPA, both of which are excluded from coverage under the HIPAA Privacy Rule" </a:t>
            </a:r>
          </a:p>
          <a:p>
            <a:pPr marL="0" lvl="0" indent="0">
              <a:buNone/>
            </a:pPr>
            <a:endParaRPr lang="en-US" i="1" dirty="0" smtClean="0">
              <a:latin typeface="Baskerville Old Face" panose="02020602080505020303" pitchFamily="18" charset="0"/>
            </a:endParaRPr>
          </a:p>
          <a:p>
            <a:pPr marL="0" lvl="0" indent="0" algn="r">
              <a:buNone/>
            </a:pPr>
            <a:r>
              <a:rPr lang="en-US" dirty="0" smtClean="0">
                <a:latin typeface="Baskerville Old Face" panose="02020602080505020303" pitchFamily="18" charset="0"/>
              </a:rPr>
              <a:t>Katie </a:t>
            </a:r>
            <a:r>
              <a:rPr lang="en-US" dirty="0">
                <a:latin typeface="Baskerville Old Face" panose="02020602080505020303" pitchFamily="18" charset="0"/>
              </a:rPr>
              <a:t>Rose Guest </a:t>
            </a:r>
            <a:r>
              <a:rPr lang="en-US" dirty="0" err="1">
                <a:latin typeface="Baskerville Old Face" panose="02020602080505020303" pitchFamily="18" charset="0"/>
              </a:rPr>
              <a:t>Pryal</a:t>
            </a:r>
            <a:r>
              <a:rPr lang="en-US" dirty="0">
                <a:latin typeface="Baskerville Old Face" panose="02020602080505020303" pitchFamily="18" charset="0"/>
              </a:rPr>
              <a:t>, a former Chapel Hill law professor.  </a:t>
            </a:r>
          </a:p>
          <a:p>
            <a:endParaRPr lang="en-US" dirty="0"/>
          </a:p>
        </p:txBody>
      </p:sp>
      <p:pic>
        <p:nvPicPr>
          <p:cNvPr id="2050" name="Picture 2" descr="The University of Oregon is under fire from students and some employees for turning a student's mental-health records over to its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598" y="526522"/>
            <a:ext cx="2675402" cy="15015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93848" y="6488668"/>
            <a:ext cx="550151" cy="369332"/>
          </a:xfrm>
          <a:prstGeom prst="rect">
            <a:avLst/>
          </a:prstGeom>
          <a:noFill/>
        </p:spPr>
        <p:txBody>
          <a:bodyPr wrap="none" rtlCol="0">
            <a:spAutoFit/>
          </a:bodyPr>
          <a:lstStyle/>
          <a:p>
            <a:fld id="{71C177A5-A4CE-40B6-B1E1-A14B9E228179}" type="slidenum">
              <a:rPr lang="en-US" smtClean="0"/>
              <a:t>137</a:t>
            </a:fld>
            <a:endParaRPr lang="en-US" dirty="0"/>
          </a:p>
        </p:txBody>
      </p:sp>
    </p:spTree>
    <p:extLst>
      <p:ext uri="{BB962C8B-B14F-4D97-AF65-F5344CB8AC3E}">
        <p14:creationId xmlns:p14="http://schemas.microsoft.com/office/powerpoint/2010/main" val="9625965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8372"/>
            <a:ext cx="7543800" cy="1371600"/>
          </a:xfrm>
        </p:spPr>
        <p:txBody>
          <a:bodyPr/>
          <a:lstStyle/>
          <a:p>
            <a:r>
              <a:rPr lang="en-US" b="1" i="1" dirty="0"/>
              <a:t>Students in Need and the Courts </a:t>
            </a:r>
            <a:endParaRPr lang="en-US" i="1" dirty="0"/>
          </a:p>
        </p:txBody>
      </p:sp>
      <p:sp>
        <p:nvSpPr>
          <p:cNvPr id="3" name="Content Placeholder 2"/>
          <p:cNvSpPr>
            <a:spLocks noGrp="1"/>
          </p:cNvSpPr>
          <p:nvPr>
            <p:ph idx="1"/>
          </p:nvPr>
        </p:nvSpPr>
        <p:spPr>
          <a:xfrm>
            <a:off x="0" y="2133600"/>
            <a:ext cx="9144000" cy="4648200"/>
          </a:xfrm>
        </p:spPr>
        <p:txBody>
          <a:bodyPr>
            <a:normAutofit fontScale="92500" lnSpcReduction="10000"/>
          </a:bodyPr>
          <a:lstStyle/>
          <a:p>
            <a:pPr marL="0" lvl="0" indent="0">
              <a:buNone/>
            </a:pPr>
            <a:r>
              <a:rPr lang="en-US" dirty="0"/>
              <a:t>This article is written by Carolyn Stone, </a:t>
            </a:r>
            <a:r>
              <a:rPr lang="en-US" dirty="0" err="1"/>
              <a:t>Ed.D</a:t>
            </a:r>
            <a:r>
              <a:rPr lang="en-US" dirty="0"/>
              <a:t>., chair of ASCA’s Ethics Committee, from the ASCA website.  She gave three instances where students are still having issues and how they are resolved through the courts: </a:t>
            </a:r>
            <a:endParaRPr lang="en-US" dirty="0" smtClean="0"/>
          </a:p>
          <a:p>
            <a:pPr lvl="0"/>
            <a:endParaRPr lang="en-US" dirty="0" smtClean="0"/>
          </a:p>
          <a:p>
            <a:pPr marL="457200" lvl="1" indent="0">
              <a:buNone/>
            </a:pPr>
            <a:r>
              <a:rPr lang="en-US" dirty="0" smtClean="0"/>
              <a:t>(</a:t>
            </a:r>
            <a:r>
              <a:rPr lang="en-US" dirty="0"/>
              <a:t>1.) Undocumented K-12 </a:t>
            </a:r>
            <a:r>
              <a:rPr lang="en-US" dirty="0" smtClean="0"/>
              <a:t>Children</a:t>
            </a:r>
            <a:endParaRPr lang="en-US" dirty="0"/>
          </a:p>
          <a:p>
            <a:pPr marL="457200" lvl="1" indent="0">
              <a:buNone/>
            </a:pPr>
            <a:r>
              <a:rPr lang="en-US" dirty="0" smtClean="0"/>
              <a:t>(2</a:t>
            </a:r>
            <a:r>
              <a:rPr lang="en-US" dirty="0"/>
              <a:t>.) Foster </a:t>
            </a:r>
            <a:r>
              <a:rPr lang="en-US" dirty="0" smtClean="0"/>
              <a:t>Kids</a:t>
            </a:r>
            <a:endParaRPr lang="en-US" dirty="0"/>
          </a:p>
          <a:p>
            <a:pPr marL="457200" lvl="1" indent="0">
              <a:buNone/>
            </a:pPr>
            <a:r>
              <a:rPr lang="en-US" dirty="0" smtClean="0"/>
              <a:t>(3</a:t>
            </a:r>
            <a:r>
              <a:rPr lang="en-US" dirty="0"/>
              <a:t>.) Homeless Students.  </a:t>
            </a:r>
            <a:endParaRPr lang="en-US" dirty="0" smtClean="0"/>
          </a:p>
          <a:p>
            <a:pPr marL="457200" lvl="1" indent="0">
              <a:buNone/>
            </a:pPr>
            <a:endParaRPr lang="en-US" dirty="0" smtClean="0"/>
          </a:p>
          <a:p>
            <a:pPr marL="457200" lvl="1" indent="0">
              <a:buNone/>
            </a:pPr>
            <a:r>
              <a:rPr lang="en-US" dirty="0" smtClean="0"/>
              <a:t>These </a:t>
            </a:r>
            <a:r>
              <a:rPr lang="en-US" dirty="0"/>
              <a:t>issues pertain to school counselors because a role of PSC’s is registering students and all three have different rights and regulations held by the school and state to avoid fraud while upholding students right to a free education. This is not a court case, however, it specifically pertains to schools and issues that school counselors deal with every day.  It could be very beneficial to counselors to discuss their rights and the student/parent rights in these situations.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7" name="TextBox 6"/>
          <p:cNvSpPr txBox="1"/>
          <p:nvPr/>
        </p:nvSpPr>
        <p:spPr>
          <a:xfrm>
            <a:off x="8593849" y="0"/>
            <a:ext cx="550151" cy="369332"/>
          </a:xfrm>
          <a:prstGeom prst="rect">
            <a:avLst/>
          </a:prstGeom>
          <a:noFill/>
        </p:spPr>
        <p:txBody>
          <a:bodyPr wrap="none" rtlCol="0">
            <a:spAutoFit/>
          </a:bodyPr>
          <a:lstStyle/>
          <a:p>
            <a:fld id="{A026AAAE-D9EC-48DB-8D10-55E63F188B9D}" type="slidenum">
              <a:rPr lang="en-US" smtClean="0"/>
              <a:t>138</a:t>
            </a:fld>
            <a:endParaRPr lang="en-US" dirty="0"/>
          </a:p>
        </p:txBody>
      </p:sp>
    </p:spTree>
    <p:extLst>
      <p:ext uri="{BB962C8B-B14F-4D97-AF65-F5344CB8AC3E}">
        <p14:creationId xmlns:p14="http://schemas.microsoft.com/office/powerpoint/2010/main" val="3262900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5461000" cy="3556000"/>
          </a:xfrm>
          <a:prstGeom prst="rect">
            <a:avLst/>
          </a:prstGeom>
        </p:spPr>
      </p:pic>
      <p:sp>
        <p:nvSpPr>
          <p:cNvPr id="5" name="TextBox 4"/>
          <p:cNvSpPr txBox="1"/>
          <p:nvPr/>
        </p:nvSpPr>
        <p:spPr>
          <a:xfrm>
            <a:off x="8593849" y="6488668"/>
            <a:ext cx="550151" cy="369332"/>
          </a:xfrm>
          <a:prstGeom prst="rect">
            <a:avLst/>
          </a:prstGeom>
          <a:noFill/>
        </p:spPr>
        <p:txBody>
          <a:bodyPr wrap="none" rtlCol="0">
            <a:spAutoFit/>
          </a:bodyPr>
          <a:lstStyle/>
          <a:p>
            <a:fld id="{802623E3-7D04-42C6-9155-3C9179DF7667}" type="slidenum">
              <a:rPr lang="en-US" smtClean="0"/>
              <a:t>139</a:t>
            </a:fld>
            <a:endParaRPr lang="en-US" dirty="0"/>
          </a:p>
        </p:txBody>
      </p:sp>
    </p:spTree>
    <p:extLst>
      <p:ext uri="{BB962C8B-B14F-4D97-AF65-F5344CB8AC3E}">
        <p14:creationId xmlns:p14="http://schemas.microsoft.com/office/powerpoint/2010/main" val="2331879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5308600" cy="3403600"/>
          </a:xfrm>
          <a:prstGeom prst="rect">
            <a:avLst/>
          </a:prstGeom>
        </p:spPr>
      </p:pic>
    </p:spTree>
    <p:extLst>
      <p:ext uri="{BB962C8B-B14F-4D97-AF65-F5344CB8AC3E}">
        <p14:creationId xmlns:p14="http://schemas.microsoft.com/office/powerpoint/2010/main" val="27347941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i="1" dirty="0" smtClean="0">
                <a:latin typeface="Baskerville Old Face" panose="02020602080505020303" pitchFamily="18" charset="0"/>
              </a:rPr>
              <a:t>In re Roxanne B. </a:t>
            </a:r>
            <a:r>
              <a:rPr lang="en-US" sz="4800" b="1" dirty="0" smtClean="0">
                <a:latin typeface="Baskerville Old Face" panose="02020602080505020303" pitchFamily="18" charset="0"/>
              </a:rPr>
              <a:t>(2015)</a:t>
            </a:r>
            <a:endParaRPr lang="en-US" sz="4800" dirty="0">
              <a:latin typeface="Baskerville Old Face" panose="02020602080505020303" pitchFamily="18" charset="0"/>
            </a:endParaRPr>
          </a:p>
        </p:txBody>
      </p:sp>
      <p:sp>
        <p:nvSpPr>
          <p:cNvPr id="3" name="Content Placeholder 2"/>
          <p:cNvSpPr>
            <a:spLocks noGrp="1"/>
          </p:cNvSpPr>
          <p:nvPr>
            <p:ph idx="1"/>
          </p:nvPr>
        </p:nvSpPr>
        <p:spPr>
          <a:xfrm>
            <a:off x="0" y="2057400"/>
            <a:ext cx="9144000" cy="4800600"/>
          </a:xfrm>
        </p:spPr>
        <p:txBody>
          <a:bodyPr>
            <a:normAutofit/>
          </a:bodyPr>
          <a:lstStyle/>
          <a:p>
            <a:pPr marL="0" indent="0">
              <a:buNone/>
            </a:pPr>
            <a:endParaRPr lang="en-US" dirty="0" smtClean="0">
              <a:latin typeface="Baskerville Old Face" panose="02020602080505020303" pitchFamily="18" charset="0"/>
            </a:endParaRPr>
          </a:p>
          <a:p>
            <a:pPr marL="0" indent="0">
              <a:buNone/>
            </a:pPr>
            <a:r>
              <a:rPr lang="en-US" dirty="0" smtClean="0">
                <a:latin typeface="Baskerville Old Face" panose="02020602080505020303" pitchFamily="18" charset="0"/>
              </a:rPr>
              <a:t>Roxanne (16 year old) was </a:t>
            </a:r>
            <a:r>
              <a:rPr lang="en-US" dirty="0">
                <a:latin typeface="Baskerville Old Face" panose="02020602080505020303" pitchFamily="18" charset="0"/>
              </a:rPr>
              <a:t>hospitalized multiple times for </a:t>
            </a:r>
            <a:r>
              <a:rPr lang="en-US" dirty="0" smtClean="0">
                <a:latin typeface="Baskerville Old Face" panose="02020602080505020303" pitchFamily="18" charset="0"/>
              </a:rPr>
              <a:t>mental instability</a:t>
            </a:r>
            <a:r>
              <a:rPr lang="en-US" dirty="0">
                <a:latin typeface="Baskerville Old Face" panose="02020602080505020303" pitchFamily="18" charset="0"/>
              </a:rPr>
              <a:t>.  Numerous times she wrote letters and sent emails to teachers expressing her thoughts of suicide and bullying issues at school. </a:t>
            </a:r>
            <a:endParaRPr lang="en-US" dirty="0" smtClean="0">
              <a:latin typeface="Baskerville Old Face" panose="02020602080505020303" pitchFamily="18" charset="0"/>
            </a:endParaRPr>
          </a:p>
          <a:p>
            <a:pPr marL="0" indent="0">
              <a:buNone/>
            </a:pPr>
            <a:endParaRPr lang="en-US" dirty="0" smtClean="0">
              <a:latin typeface="Baskerville Old Face" panose="02020602080505020303" pitchFamily="18" charset="0"/>
            </a:endParaRPr>
          </a:p>
          <a:p>
            <a:pPr marL="0" indent="0">
              <a:buNone/>
            </a:pPr>
            <a:r>
              <a:rPr lang="en-US" dirty="0" smtClean="0">
                <a:latin typeface="Baskerville Old Face" panose="02020602080505020303" pitchFamily="18" charset="0"/>
              </a:rPr>
              <a:t>The </a:t>
            </a:r>
            <a:r>
              <a:rPr lang="en-US" dirty="0">
                <a:latin typeface="Baskerville Old Face" panose="02020602080505020303" pitchFamily="18" charset="0"/>
              </a:rPr>
              <a:t>child spoke with the counselor on numerous occasions about issues at home with her dad yelling, her mom being the only one workings, and bullying in school.  The counselor did her job by notifying the proper authorities, DCFS, and the mother.  </a:t>
            </a:r>
            <a:endParaRPr lang="en-US" dirty="0" smtClean="0">
              <a:latin typeface="Baskerville Old Face" panose="02020602080505020303" pitchFamily="18"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7" name="TextBox 6"/>
          <p:cNvSpPr txBox="1"/>
          <p:nvPr/>
        </p:nvSpPr>
        <p:spPr>
          <a:xfrm>
            <a:off x="8580402" y="30660"/>
            <a:ext cx="550151" cy="369332"/>
          </a:xfrm>
          <a:prstGeom prst="rect">
            <a:avLst/>
          </a:prstGeom>
          <a:noFill/>
        </p:spPr>
        <p:txBody>
          <a:bodyPr wrap="none" rtlCol="0">
            <a:spAutoFit/>
          </a:bodyPr>
          <a:lstStyle/>
          <a:p>
            <a:fld id="{1E1F53C3-20B8-40E5-82FD-5FF090019C67}" type="slidenum">
              <a:rPr lang="en-US" smtClean="0"/>
              <a:t>140</a:t>
            </a:fld>
            <a:endParaRPr lang="en-US" dirty="0"/>
          </a:p>
        </p:txBody>
      </p:sp>
    </p:spTree>
    <p:extLst>
      <p:ext uri="{BB962C8B-B14F-4D97-AF65-F5344CB8AC3E}">
        <p14:creationId xmlns:p14="http://schemas.microsoft.com/office/powerpoint/2010/main" val="3796432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dirty="0">
                <a:solidFill>
                  <a:prstClr val="white"/>
                </a:solidFill>
                <a:latin typeface="Baskerville Old Face" panose="02020602080505020303" pitchFamily="18" charset="0"/>
              </a:rPr>
              <a:t>In re Roxanne B. </a:t>
            </a:r>
            <a:r>
              <a:rPr lang="en-US" sz="4800" b="1" dirty="0">
                <a:solidFill>
                  <a:prstClr val="white"/>
                </a:solidFill>
                <a:latin typeface="Baskerville Old Face" panose="02020602080505020303" pitchFamily="18" charset="0"/>
              </a:rPr>
              <a:t>(2015)</a:t>
            </a:r>
            <a:endParaRPr lang="en-US" dirty="0"/>
          </a:p>
        </p:txBody>
      </p:sp>
      <p:sp>
        <p:nvSpPr>
          <p:cNvPr id="3" name="Content Placeholder 2"/>
          <p:cNvSpPr>
            <a:spLocks noGrp="1"/>
          </p:cNvSpPr>
          <p:nvPr>
            <p:ph idx="1"/>
          </p:nvPr>
        </p:nvSpPr>
        <p:spPr>
          <a:xfrm>
            <a:off x="152400" y="2336872"/>
            <a:ext cx="8991600" cy="4216327"/>
          </a:xfrm>
        </p:spPr>
        <p:txBody>
          <a:bodyPr>
            <a:normAutofit/>
          </a:bodyPr>
          <a:lstStyle/>
          <a:p>
            <a:pPr marL="0" indent="0">
              <a:buNone/>
            </a:pPr>
            <a:r>
              <a:rPr lang="en-US" dirty="0">
                <a:latin typeface="Baskerville Old Face" panose="02020602080505020303" pitchFamily="18" charset="0"/>
              </a:rPr>
              <a:t>After many incidents with the child verbalizing suicide ideations the parents began to refuse to come to the school and deal with her.  The child had been hospitalized many times because of her mental state and the parents refused to take her mental state as an important situation.  </a:t>
            </a:r>
          </a:p>
          <a:p>
            <a:pPr marL="0" indent="0">
              <a:buNone/>
            </a:pPr>
            <a:endParaRPr lang="en-US" dirty="0" smtClean="0">
              <a:latin typeface="Baskerville Old Face" panose="02020602080505020303" pitchFamily="18" charset="0"/>
            </a:endParaRPr>
          </a:p>
          <a:p>
            <a:pPr marL="0" indent="0">
              <a:buNone/>
            </a:pPr>
            <a:r>
              <a:rPr lang="en-US" dirty="0" smtClean="0">
                <a:latin typeface="Baskerville Old Face" panose="02020602080505020303" pitchFamily="18" charset="0"/>
              </a:rPr>
              <a:t>In </a:t>
            </a:r>
            <a:r>
              <a:rPr lang="en-US" dirty="0">
                <a:latin typeface="Baskerville Old Face" panose="02020602080505020303" pitchFamily="18" charset="0"/>
              </a:rPr>
              <a:t>May 2014, the court found that Roxanne was suffering from severe emotional damage and that the parents caused some of the emotional harm that Roxanne was experiencing. The court stated that the Parents had "minimized [*7]  the minor's serious mental health issues," and concluded that Roxanne was a child described by section 300, subdivision (c).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7" name="TextBox 6"/>
          <p:cNvSpPr txBox="1"/>
          <p:nvPr/>
        </p:nvSpPr>
        <p:spPr>
          <a:xfrm>
            <a:off x="8580402" y="75590"/>
            <a:ext cx="550151" cy="369332"/>
          </a:xfrm>
          <a:prstGeom prst="rect">
            <a:avLst/>
          </a:prstGeom>
          <a:noFill/>
        </p:spPr>
        <p:txBody>
          <a:bodyPr wrap="none" rtlCol="0">
            <a:spAutoFit/>
          </a:bodyPr>
          <a:lstStyle/>
          <a:p>
            <a:fld id="{9DD2948B-D93A-4208-96CE-24923A4FDFE3}" type="slidenum">
              <a:rPr lang="en-US" smtClean="0"/>
              <a:t>141</a:t>
            </a:fld>
            <a:endParaRPr lang="en-US" dirty="0"/>
          </a:p>
        </p:txBody>
      </p:sp>
    </p:spTree>
    <p:extLst>
      <p:ext uri="{BB962C8B-B14F-4D97-AF65-F5344CB8AC3E}">
        <p14:creationId xmlns:p14="http://schemas.microsoft.com/office/powerpoint/2010/main" val="32231363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53228"/>
            <a:ext cx="7123373" cy="1080938"/>
          </a:xfrm>
        </p:spPr>
        <p:txBody>
          <a:bodyPr>
            <a:noAutofit/>
          </a:bodyPr>
          <a:lstStyle/>
          <a:p>
            <a:pPr lvl="0"/>
            <a:r>
              <a:rPr lang="en-US" sz="2800" b="1" u="sng" dirty="0" smtClean="0"/>
              <a:t/>
            </a:r>
            <a:br>
              <a:rPr lang="en-US" sz="2800" b="1" u="sng" dirty="0" smtClean="0"/>
            </a:br>
            <a:r>
              <a:rPr lang="en-US" b="1" i="1" dirty="0" smtClean="0">
                <a:latin typeface="Baskerville Old Face" panose="02020602080505020303" pitchFamily="18" charset="0"/>
              </a:rPr>
              <a:t>State of Vermont v. Thomas A. </a:t>
            </a:r>
            <a:r>
              <a:rPr lang="en-US" b="1" i="1" dirty="0" err="1" smtClean="0">
                <a:latin typeface="Baskerville Old Face" panose="02020602080505020303" pitchFamily="18" charset="0"/>
              </a:rPr>
              <a:t>Tatro</a:t>
            </a:r>
            <a:r>
              <a:rPr lang="en-US" b="1" dirty="0" smtClean="0">
                <a:latin typeface="Baskerville Old Face" panose="02020602080505020303" pitchFamily="18" charset="0"/>
              </a:rPr>
              <a:t>: </a:t>
            </a:r>
            <a:r>
              <a:rPr lang="en-US" sz="2800" b="1" u="sng" dirty="0" smtClean="0"/>
              <a:t/>
            </a:r>
            <a:br>
              <a:rPr lang="en-US" sz="2800" b="1" u="sng" dirty="0" smtClean="0"/>
            </a:br>
            <a:r>
              <a:rPr lang="en-US" sz="2800" dirty="0" smtClean="0"/>
              <a:t/>
            </a:r>
            <a:br>
              <a:rPr lang="en-US" sz="2800" dirty="0" smtClean="0"/>
            </a:br>
            <a:endParaRPr lang="en-US" sz="2800" dirty="0"/>
          </a:p>
        </p:txBody>
      </p:sp>
      <p:sp>
        <p:nvSpPr>
          <p:cNvPr id="3" name="Content Placeholder 2"/>
          <p:cNvSpPr>
            <a:spLocks noGrp="1"/>
          </p:cNvSpPr>
          <p:nvPr>
            <p:ph idx="1"/>
          </p:nvPr>
        </p:nvSpPr>
        <p:spPr>
          <a:xfrm>
            <a:off x="76200" y="2057400"/>
            <a:ext cx="9067800" cy="4800600"/>
          </a:xfrm>
        </p:spPr>
        <p:txBody>
          <a:bodyPr>
            <a:normAutofit fontScale="85000" lnSpcReduction="10000"/>
          </a:bodyPr>
          <a:lstStyle/>
          <a:p>
            <a:pPr marL="0" indent="0">
              <a:buNone/>
            </a:pPr>
            <a:r>
              <a:rPr lang="en-US" dirty="0">
                <a:latin typeface="Baskerville Old Face" panose="02020602080505020303" pitchFamily="18" charset="0"/>
              </a:rPr>
              <a:t>This case </a:t>
            </a:r>
            <a:r>
              <a:rPr lang="en-US" dirty="0" smtClean="0">
                <a:latin typeface="Baskerville Old Face" panose="02020602080505020303" pitchFamily="18" charset="0"/>
              </a:rPr>
              <a:t>illustrates parent reported abuse of a child with developmental delays. </a:t>
            </a:r>
            <a:endParaRPr lang="en-US" dirty="0">
              <a:latin typeface="Baskerville Old Face" panose="02020602080505020303" pitchFamily="18" charset="0"/>
            </a:endParaRPr>
          </a:p>
          <a:p>
            <a:r>
              <a:rPr lang="en-US" dirty="0" smtClean="0">
                <a:latin typeface="Baskerville Old Face" panose="02020602080505020303" pitchFamily="18" charset="0"/>
              </a:rPr>
              <a:t>A </a:t>
            </a:r>
            <a:r>
              <a:rPr lang="en-US" dirty="0">
                <a:latin typeface="Baskerville Old Face" panose="02020602080505020303" pitchFamily="18" charset="0"/>
              </a:rPr>
              <a:t>child claimed to have been sexually assaulted by a family member.  The mother sent a note to the school about the suspected abuse and asked if the nurse could take a look at him.  The teacher took the note to the school counselor and the school counselor called the mother and stepfather and also talked with the child.  </a:t>
            </a:r>
            <a:endParaRPr lang="en-US" dirty="0" smtClean="0">
              <a:latin typeface="Baskerville Old Face" panose="02020602080505020303" pitchFamily="18" charset="0"/>
            </a:endParaRPr>
          </a:p>
          <a:p>
            <a:r>
              <a:rPr lang="en-US" dirty="0" smtClean="0">
                <a:latin typeface="Baskerville Old Face" panose="02020602080505020303" pitchFamily="18" charset="0"/>
              </a:rPr>
              <a:t>The </a:t>
            </a:r>
            <a:r>
              <a:rPr lang="en-US" dirty="0">
                <a:latin typeface="Baskerville Old Face" panose="02020602080505020303" pitchFamily="18" charset="0"/>
              </a:rPr>
              <a:t>school counselor called DCS and reported the suspected abuse to all proper authorities. The victim child </a:t>
            </a:r>
            <a:r>
              <a:rPr lang="en-US" dirty="0" smtClean="0">
                <a:latin typeface="Baskerville Old Face" panose="02020602080505020303" pitchFamily="18" charset="0"/>
              </a:rPr>
              <a:t>with developmental disabilities, </a:t>
            </a:r>
            <a:r>
              <a:rPr lang="en-US" dirty="0">
                <a:latin typeface="Baskerville Old Face" panose="02020602080505020303" pitchFamily="18" charset="0"/>
              </a:rPr>
              <a:t>had issues with his speech and other things as well.  </a:t>
            </a:r>
            <a:endParaRPr lang="en-US" dirty="0" smtClean="0">
              <a:latin typeface="Baskerville Old Face" panose="02020602080505020303" pitchFamily="18" charset="0"/>
            </a:endParaRPr>
          </a:p>
          <a:p>
            <a:r>
              <a:rPr lang="en-US" dirty="0" smtClean="0">
                <a:latin typeface="Baskerville Old Face" panose="02020602080505020303" pitchFamily="18" charset="0"/>
              </a:rPr>
              <a:t>The </a:t>
            </a:r>
            <a:r>
              <a:rPr lang="en-US" dirty="0">
                <a:latin typeface="Baskerville Old Face" panose="02020602080505020303" pitchFamily="18" charset="0"/>
              </a:rPr>
              <a:t>court concluded that the time, content, and circumstances of C.H.'s statements did not provide substantial indicia of trustworthiness. It thus granted defendant's motion to exclude the child's statements to his mother, stepfather, school counselor and other school employee, SANE nurse, police detective, and DCF employee. </a:t>
            </a:r>
            <a:endParaRPr lang="en-US" dirty="0" smtClean="0">
              <a:latin typeface="Baskerville Old Face" panose="02020602080505020303" pitchFamily="18" charset="0"/>
            </a:endParaRPr>
          </a:p>
          <a:p>
            <a:r>
              <a:rPr lang="en-US" dirty="0" smtClean="0">
                <a:latin typeface="Baskerville Old Face" panose="02020602080505020303" pitchFamily="18" charset="0"/>
              </a:rPr>
              <a:t>the </a:t>
            </a:r>
            <a:r>
              <a:rPr lang="en-US" dirty="0">
                <a:latin typeface="Baskerville Old Face" panose="02020602080505020303" pitchFamily="18" charset="0"/>
              </a:rPr>
              <a:t>court found C.H. inconsistent </a:t>
            </a:r>
            <a:r>
              <a:rPr lang="en-US" dirty="0" smtClean="0">
                <a:latin typeface="Baskerville Old Face" panose="02020602080505020303" pitchFamily="18" charset="0"/>
              </a:rPr>
              <a:t>in truthfulness </a:t>
            </a:r>
            <a:r>
              <a:rPr lang="en-US" dirty="0">
                <a:latin typeface="Baskerville Old Face" panose="02020602080505020303" pitchFamily="18" charset="0"/>
              </a:rPr>
              <a:t>during the interview with the detective. At one point he said he would tell the truth, but another point said “Lie to the cops.” The court concluded that C.H.'s statements did not demonstrate an unequivocal concern for the truth. </a:t>
            </a:r>
          </a:p>
        </p:txBody>
      </p:sp>
      <p:sp>
        <p:nvSpPr>
          <p:cNvPr id="6" name="TextBox 5"/>
          <p:cNvSpPr txBox="1"/>
          <p:nvPr/>
        </p:nvSpPr>
        <p:spPr>
          <a:xfrm>
            <a:off x="8593849" y="23611"/>
            <a:ext cx="550151" cy="369332"/>
          </a:xfrm>
          <a:prstGeom prst="rect">
            <a:avLst/>
          </a:prstGeom>
          <a:noFill/>
        </p:spPr>
        <p:txBody>
          <a:bodyPr wrap="none" rtlCol="0">
            <a:spAutoFit/>
          </a:bodyPr>
          <a:lstStyle/>
          <a:p>
            <a:fld id="{B8CB8557-B3C8-43D3-8F37-A23BAECA9FAD}" type="slidenum">
              <a:rPr lang="en-US" smtClean="0"/>
              <a:t>142</a:t>
            </a:fld>
            <a:endParaRPr lang="en-US" dirty="0"/>
          </a:p>
        </p:txBody>
      </p:sp>
    </p:spTree>
    <p:extLst>
      <p:ext uri="{BB962C8B-B14F-4D97-AF65-F5344CB8AC3E}">
        <p14:creationId xmlns:p14="http://schemas.microsoft.com/office/powerpoint/2010/main" val="30780684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6172200" cy="914400"/>
          </a:xfrm>
        </p:spPr>
        <p:txBody>
          <a:bodyPr>
            <a:noAutofit/>
          </a:bodyPr>
          <a:lstStyle/>
          <a:p>
            <a:pPr lvl="0"/>
            <a:r>
              <a:rPr lang="en-US" sz="4800" b="1" i="1" dirty="0" smtClean="0">
                <a:latin typeface="Baskerville Old Face" panose="02020602080505020303" pitchFamily="18" charset="0"/>
              </a:rPr>
              <a:t>In re Francisco T.</a:t>
            </a:r>
            <a:endParaRPr lang="en-US" sz="4800" i="1" dirty="0">
              <a:latin typeface="Baskerville Old Face" panose="02020602080505020303" pitchFamily="18" charset="0"/>
            </a:endParaRPr>
          </a:p>
        </p:txBody>
      </p:sp>
      <p:sp>
        <p:nvSpPr>
          <p:cNvPr id="3" name="Content Placeholder 2"/>
          <p:cNvSpPr>
            <a:spLocks noGrp="1"/>
          </p:cNvSpPr>
          <p:nvPr>
            <p:ph idx="1"/>
          </p:nvPr>
        </p:nvSpPr>
        <p:spPr>
          <a:xfrm>
            <a:off x="228600" y="2057400"/>
            <a:ext cx="8458200" cy="3810000"/>
          </a:xfrm>
        </p:spPr>
        <p:txBody>
          <a:bodyPr/>
          <a:lstStyle/>
          <a:p>
            <a:pPr marL="0" indent="0">
              <a:buNone/>
            </a:pPr>
            <a:endParaRPr lang="en-US" dirty="0" smtClean="0"/>
          </a:p>
          <a:p>
            <a:pPr marL="0" indent="0">
              <a:buNone/>
            </a:pPr>
            <a:r>
              <a:rPr lang="en-US" dirty="0" smtClean="0"/>
              <a:t>California Court of Appeals: Student </a:t>
            </a:r>
            <a:r>
              <a:rPr lang="en-US" dirty="0"/>
              <a:t>makes threats on principal and others in school</a:t>
            </a:r>
            <a:r>
              <a:rPr lang="en-US" dirty="0" smtClean="0"/>
              <a:t>….</a:t>
            </a:r>
          </a:p>
          <a:p>
            <a:pPr marL="228600" lvl="1">
              <a:spcBef>
                <a:spcPts val="1000"/>
              </a:spcBef>
            </a:pPr>
            <a:endParaRPr lang="en-US" dirty="0" smtClean="0"/>
          </a:p>
          <a:p>
            <a:pPr marL="228600" lvl="1">
              <a:spcBef>
                <a:spcPts val="1000"/>
              </a:spcBef>
            </a:pPr>
            <a:r>
              <a:rPr lang="en-US" dirty="0" smtClean="0"/>
              <a:t>In </a:t>
            </a:r>
            <a:r>
              <a:rPr lang="en-US" dirty="0"/>
              <a:t>May 2011 a juvenile student known in court papers as Francisco T. confronted his teacher Terri A. after she sent him to the principal’s office. After leaving the office, he pounded on the teacher’s door, yelling: “Let me in you mother f—— bitch.  How could you do this to me?”</a:t>
            </a:r>
            <a:endParaRPr lang="en-US" sz="1800" dirty="0"/>
          </a:p>
          <a:p>
            <a:endParaRPr lang="en-US" dirty="0"/>
          </a:p>
        </p:txBody>
      </p:sp>
      <p:sp>
        <p:nvSpPr>
          <p:cNvPr id="6" name="TextBox 5"/>
          <p:cNvSpPr txBox="1"/>
          <p:nvPr/>
        </p:nvSpPr>
        <p:spPr>
          <a:xfrm>
            <a:off x="8574531" y="6488668"/>
            <a:ext cx="550151" cy="369332"/>
          </a:xfrm>
          <a:prstGeom prst="rect">
            <a:avLst/>
          </a:prstGeom>
          <a:noFill/>
        </p:spPr>
        <p:txBody>
          <a:bodyPr wrap="none" rtlCol="0">
            <a:spAutoFit/>
          </a:bodyPr>
          <a:lstStyle/>
          <a:p>
            <a:fld id="{ADADB490-D078-4319-A0B9-C57617C29959}" type="slidenum">
              <a:rPr lang="en-US" smtClean="0"/>
              <a:t>143</a:t>
            </a:fld>
            <a:endParaRPr lang="en-US" dirty="0"/>
          </a:p>
        </p:txBody>
      </p:sp>
    </p:spTree>
    <p:extLst>
      <p:ext uri="{BB962C8B-B14F-4D97-AF65-F5344CB8AC3E}">
        <p14:creationId xmlns:p14="http://schemas.microsoft.com/office/powerpoint/2010/main" val="21206138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dirty="0">
                <a:solidFill>
                  <a:prstClr val="white"/>
                </a:solidFill>
                <a:latin typeface="Baskerville Old Face" panose="02020602080505020303" pitchFamily="18" charset="0"/>
              </a:rPr>
              <a:t>In re Francisco T.</a:t>
            </a:r>
            <a:endParaRPr lang="en-US" i="1" dirty="0"/>
          </a:p>
        </p:txBody>
      </p:sp>
      <p:sp>
        <p:nvSpPr>
          <p:cNvPr id="3" name="Content Placeholder 2"/>
          <p:cNvSpPr>
            <a:spLocks noGrp="1"/>
          </p:cNvSpPr>
          <p:nvPr>
            <p:ph idx="1"/>
          </p:nvPr>
        </p:nvSpPr>
        <p:spPr>
          <a:xfrm>
            <a:off x="533400" y="2336872"/>
            <a:ext cx="8382000" cy="4140127"/>
          </a:xfrm>
        </p:spPr>
        <p:txBody>
          <a:bodyPr>
            <a:normAutofit lnSpcReduction="10000"/>
          </a:bodyPr>
          <a:lstStyle/>
          <a:p>
            <a:pPr marL="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For his unruly conduct, Francisco T. was charged with violating California Penal Code 71: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“Every person who, with intent to cause, attempts to cause, or causes, any officer or employee of any public or private educational institution or any public officer or employee to do, or refrain from doing, any act in the performance of his duties, by means of a threat … is guilty of a public offense</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endParaRPr lang="en-US" dirty="0">
              <a:latin typeface="Calibri" panose="020F0502020204030204" pitchFamily="34" charset="0"/>
              <a:cs typeface="Times New Roman" panose="02020603050405020304" pitchFamily="18" charset="0"/>
            </a:endParaRPr>
          </a:p>
          <a:p>
            <a:r>
              <a:rPr lang="en-US" dirty="0"/>
              <a:t>A juvenile judge determined that Francisco T. had threatened both Terri A. and Roxanne R. and placed him on probation in his home.</a:t>
            </a:r>
          </a:p>
        </p:txBody>
      </p:sp>
      <p:sp>
        <p:nvSpPr>
          <p:cNvPr id="6" name="TextBox 5"/>
          <p:cNvSpPr txBox="1"/>
          <p:nvPr/>
        </p:nvSpPr>
        <p:spPr>
          <a:xfrm>
            <a:off x="8593849" y="6488668"/>
            <a:ext cx="550151" cy="369332"/>
          </a:xfrm>
          <a:prstGeom prst="rect">
            <a:avLst/>
          </a:prstGeom>
          <a:noFill/>
        </p:spPr>
        <p:txBody>
          <a:bodyPr wrap="none" rtlCol="0">
            <a:spAutoFit/>
          </a:bodyPr>
          <a:lstStyle/>
          <a:p>
            <a:fld id="{6E54EBF4-79DA-4132-BD68-7F860C23434F}" type="slidenum">
              <a:rPr lang="en-US" smtClean="0"/>
              <a:t>144</a:t>
            </a:fld>
            <a:endParaRPr lang="en-US" dirty="0"/>
          </a:p>
        </p:txBody>
      </p:sp>
    </p:spTree>
    <p:extLst>
      <p:ext uri="{BB962C8B-B14F-4D97-AF65-F5344CB8AC3E}">
        <p14:creationId xmlns:p14="http://schemas.microsoft.com/office/powerpoint/2010/main" val="210193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dirty="0">
                <a:solidFill>
                  <a:prstClr val="white"/>
                </a:solidFill>
                <a:latin typeface="Baskerville Old Face" panose="02020602080505020303" pitchFamily="18" charset="0"/>
              </a:rPr>
              <a:t>In re Francisco T.</a:t>
            </a:r>
            <a:endParaRPr lang="en-US" i="1" dirty="0"/>
          </a:p>
        </p:txBody>
      </p:sp>
      <p:sp>
        <p:nvSpPr>
          <p:cNvPr id="3" name="Content Placeholder 2"/>
          <p:cNvSpPr>
            <a:spLocks noGrp="1"/>
          </p:cNvSpPr>
          <p:nvPr>
            <p:ph idx="1"/>
          </p:nvPr>
        </p:nvSpPr>
        <p:spPr>
          <a:xfrm>
            <a:off x="533400" y="2336872"/>
            <a:ext cx="8382000" cy="4140127"/>
          </a:xfrm>
        </p:spPr>
        <p:txBody>
          <a:bodyPr>
            <a:normAutofit/>
          </a:bodyPr>
          <a:lstStyle/>
          <a:p>
            <a:pPr marL="0" indent="0">
              <a:lnSpc>
                <a:spcPct val="107000"/>
              </a:lnSpc>
              <a:spcBef>
                <a:spcPts val="0"/>
              </a:spcBef>
              <a:spcAft>
                <a:spcPts val="800"/>
              </a:spcAft>
              <a:buNone/>
            </a:pPr>
            <a:r>
              <a:rPr lang="en-US" dirty="0" smtClean="0"/>
              <a:t>The Appeals court:</a:t>
            </a:r>
          </a:p>
          <a:p>
            <a:pPr>
              <a:lnSpc>
                <a:spcPct val="107000"/>
              </a:lnSpc>
              <a:spcBef>
                <a:spcPts val="0"/>
              </a:spcBef>
              <a:spcAft>
                <a:spcPts val="800"/>
              </a:spcAft>
            </a:pPr>
            <a:r>
              <a:rPr lang="en-US" dirty="0"/>
              <a:t>The appeals court focused on the context of the incident</a:t>
            </a:r>
            <a:r>
              <a:rPr lang="en-US" dirty="0" smtClean="0"/>
              <a:t>.</a:t>
            </a:r>
          </a:p>
          <a:p>
            <a:pPr>
              <a:lnSpc>
                <a:spcPct val="107000"/>
              </a:lnSpc>
              <a:spcBef>
                <a:spcPts val="0"/>
              </a:spcBef>
              <a:spcAft>
                <a:spcPts val="800"/>
              </a:spcAft>
            </a:pPr>
            <a:endParaRPr lang="en-US" dirty="0"/>
          </a:p>
          <a:p>
            <a:pPr>
              <a:lnSpc>
                <a:spcPct val="107000"/>
              </a:lnSpc>
              <a:spcBef>
                <a:spcPts val="0"/>
              </a:spcBef>
              <a:spcAft>
                <a:spcPts val="800"/>
              </a:spcAft>
            </a:pPr>
            <a:r>
              <a:rPr lang="en-US" dirty="0"/>
              <a:t>The decision shows that a true-threat analysis consists of more than just the actual language spoken. A threat analysis focuses heavily on context; any threatening gestures, physical behavior and other aggressive action will be factored into the equation in court.</a:t>
            </a:r>
          </a:p>
        </p:txBody>
      </p:sp>
      <p:sp>
        <p:nvSpPr>
          <p:cNvPr id="6" name="TextBox 5"/>
          <p:cNvSpPr txBox="1"/>
          <p:nvPr/>
        </p:nvSpPr>
        <p:spPr>
          <a:xfrm>
            <a:off x="8593849" y="6488668"/>
            <a:ext cx="550151" cy="369332"/>
          </a:xfrm>
          <a:prstGeom prst="rect">
            <a:avLst/>
          </a:prstGeom>
          <a:noFill/>
        </p:spPr>
        <p:txBody>
          <a:bodyPr wrap="none" rtlCol="0">
            <a:spAutoFit/>
          </a:bodyPr>
          <a:lstStyle/>
          <a:p>
            <a:fld id="{FFA8A978-957D-4ED3-A8F2-A7EC3100FE1A}" type="slidenum">
              <a:rPr lang="en-US" smtClean="0"/>
              <a:t>145</a:t>
            </a:fld>
            <a:endParaRPr lang="en-US" dirty="0"/>
          </a:p>
        </p:txBody>
      </p:sp>
    </p:spTree>
    <p:extLst>
      <p:ext uri="{BB962C8B-B14F-4D97-AF65-F5344CB8AC3E}">
        <p14:creationId xmlns:p14="http://schemas.microsoft.com/office/powerpoint/2010/main" val="18502372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8" y="685800"/>
            <a:ext cx="7938247" cy="1066800"/>
          </a:xfrm>
        </p:spPr>
        <p:txBody>
          <a:bodyPr>
            <a:normAutofit/>
          </a:bodyPr>
          <a:lstStyle/>
          <a:p>
            <a:pPr lvl="0"/>
            <a:r>
              <a:rPr lang="en-US" sz="3200" b="1" i="1" dirty="0" err="1">
                <a:latin typeface="Baskerville Old Face" panose="02020602080505020303" pitchFamily="18" charset="0"/>
              </a:rPr>
              <a:t>Vidovic</a:t>
            </a:r>
            <a:r>
              <a:rPr lang="en-US" sz="3200" b="1" i="1" dirty="0">
                <a:latin typeface="Baskerville Old Face" panose="02020602080505020303" pitchFamily="18" charset="0"/>
              </a:rPr>
              <a:t> v. Mentor Pub. Sch. Dist. Bd. of </a:t>
            </a:r>
            <a:r>
              <a:rPr lang="en-US" sz="3200" b="1" i="1" dirty="0" err="1">
                <a:latin typeface="Baskerville Old Face" panose="02020602080505020303" pitchFamily="18" charset="0"/>
              </a:rPr>
              <a:t>Educ</a:t>
            </a:r>
            <a:endParaRPr lang="en-US" dirty="0">
              <a:latin typeface="Baskerville Old Face" panose="02020602080505020303" pitchFamily="18" charset="0"/>
            </a:endParaRPr>
          </a:p>
        </p:txBody>
      </p:sp>
      <p:sp>
        <p:nvSpPr>
          <p:cNvPr id="3" name="Content Placeholder 2"/>
          <p:cNvSpPr>
            <a:spLocks noGrp="1"/>
          </p:cNvSpPr>
          <p:nvPr>
            <p:ph idx="1"/>
          </p:nvPr>
        </p:nvSpPr>
        <p:spPr>
          <a:xfrm>
            <a:off x="76200" y="2133600"/>
            <a:ext cx="9067800" cy="3810000"/>
          </a:xfrm>
        </p:spPr>
        <p:txBody>
          <a:bodyPr>
            <a:normAutofit/>
          </a:bodyPr>
          <a:lstStyle/>
          <a:p>
            <a:pPr marL="0" indent="0">
              <a:buNone/>
            </a:pPr>
            <a:endParaRPr lang="en-US" dirty="0" smtClean="0">
              <a:latin typeface="Baskerville Old Face" panose="02020602080505020303" pitchFamily="18" charset="0"/>
            </a:endParaRPr>
          </a:p>
          <a:p>
            <a:pPr marL="0" indent="0">
              <a:buNone/>
            </a:pPr>
            <a:r>
              <a:rPr lang="en-US" dirty="0" smtClean="0">
                <a:latin typeface="Baskerville Old Face" panose="02020602080505020303" pitchFamily="18" charset="0"/>
              </a:rPr>
              <a:t>Dragan </a:t>
            </a:r>
            <a:r>
              <a:rPr lang="en-US" dirty="0">
                <a:latin typeface="Baskerville Old Face" panose="02020602080505020303" pitchFamily="18" charset="0"/>
              </a:rPr>
              <a:t>and </a:t>
            </a:r>
            <a:r>
              <a:rPr lang="en-US" dirty="0" err="1">
                <a:latin typeface="Baskerville Old Face" panose="02020602080505020303" pitchFamily="18" charset="0"/>
              </a:rPr>
              <a:t>Celija</a:t>
            </a:r>
            <a:r>
              <a:rPr lang="en-US" dirty="0">
                <a:latin typeface="Baskerville Old Face" panose="02020602080505020303" pitchFamily="18" charset="0"/>
              </a:rPr>
              <a:t> </a:t>
            </a:r>
            <a:r>
              <a:rPr lang="en-US" dirty="0" err="1">
                <a:latin typeface="Baskerville Old Face" panose="02020602080505020303" pitchFamily="18" charset="0"/>
              </a:rPr>
              <a:t>Vidovic</a:t>
            </a:r>
            <a:r>
              <a:rPr lang="en-US" dirty="0">
                <a:latin typeface="Baskerville Old Face" panose="02020602080505020303" pitchFamily="18" charset="0"/>
              </a:rPr>
              <a:t> filed suit in 2010 claiming their 16-year-old daughter, </a:t>
            </a:r>
            <a:r>
              <a:rPr lang="en-US" dirty="0" err="1">
                <a:latin typeface="Baskerville Old Face" panose="02020602080505020303" pitchFamily="18" charset="0"/>
              </a:rPr>
              <a:t>Sladjana</a:t>
            </a:r>
            <a:r>
              <a:rPr lang="en-US" dirty="0">
                <a:latin typeface="Baskerville Old Face" panose="02020602080505020303" pitchFamily="18" charset="0"/>
              </a:rPr>
              <a:t>, hanged herself as the result of bullying the school district failed to stop</a:t>
            </a:r>
            <a:r>
              <a:rPr lang="en-US" dirty="0" smtClean="0">
                <a:latin typeface="Baskerville Old Face" panose="02020602080505020303" pitchFamily="18" charset="0"/>
              </a:rPr>
              <a:t>.</a:t>
            </a: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In their lawsuit, the </a:t>
            </a:r>
            <a:r>
              <a:rPr lang="en-US" dirty="0" err="1">
                <a:latin typeface="Baskerville Old Face" panose="02020602080505020303" pitchFamily="18" charset="0"/>
              </a:rPr>
              <a:t>Vidovics</a:t>
            </a:r>
            <a:r>
              <a:rPr lang="en-US" dirty="0">
                <a:latin typeface="Baskerville Old Face" panose="02020602080505020303" pitchFamily="18" charset="0"/>
              </a:rPr>
              <a:t> claimed the school knew their daughter was being bullied but they did not do </a:t>
            </a:r>
            <a:r>
              <a:rPr lang="en-US" dirty="0" smtClean="0">
                <a:latin typeface="Baskerville Old Face" panose="02020602080505020303" pitchFamily="18" charset="0"/>
              </a:rPr>
              <a:t>enough </a:t>
            </a:r>
            <a:r>
              <a:rPr lang="en-US" dirty="0">
                <a:latin typeface="Baskerville Old Face" panose="02020602080505020303" pitchFamily="18" charset="0"/>
              </a:rPr>
              <a:t>to prevent it.</a:t>
            </a:r>
          </a:p>
        </p:txBody>
      </p:sp>
      <p:pic>
        <p:nvPicPr>
          <p:cNvPr id="1026" name="Picture 2" descr="http://www.news-herald.com/apps/pbcsi.dll/storyimage/HR/20130131/NEWS/301319987/AR/0/AR-301319987.jpg&amp;maxh=400&amp;maxw=667"/>
          <p:cNvPicPr>
            <a:picLocks noChangeAspect="1" noChangeArrowheads="1"/>
          </p:cNvPicPr>
          <p:nvPr/>
        </p:nvPicPr>
        <p:blipFill rotWithShape="1">
          <a:blip r:embed="rId3">
            <a:extLst>
              <a:ext uri="{28A0092B-C50C-407E-A947-70E740481C1C}">
                <a14:useLocalDpi xmlns:a14="http://schemas.microsoft.com/office/drawing/2010/main" val="0"/>
              </a:ext>
            </a:extLst>
          </a:blip>
          <a:srcRect l="46810" t="23998" r="31478" b="28001"/>
          <a:stretch/>
        </p:blipFill>
        <p:spPr bwMode="auto">
          <a:xfrm>
            <a:off x="7696200" y="304800"/>
            <a:ext cx="1447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86336" y="6488668"/>
            <a:ext cx="550151" cy="369332"/>
          </a:xfrm>
          <a:prstGeom prst="rect">
            <a:avLst/>
          </a:prstGeom>
          <a:noFill/>
        </p:spPr>
        <p:txBody>
          <a:bodyPr wrap="none" rtlCol="0">
            <a:spAutoFit/>
          </a:bodyPr>
          <a:lstStyle/>
          <a:p>
            <a:fld id="{3CE7536D-FAD1-4682-9591-7B7922DBB217}" type="slidenum">
              <a:rPr lang="en-US" smtClean="0"/>
              <a:t>146</a:t>
            </a:fld>
            <a:endParaRPr lang="en-US" dirty="0"/>
          </a:p>
        </p:txBody>
      </p:sp>
    </p:spTree>
    <p:extLst>
      <p:ext uri="{BB962C8B-B14F-4D97-AF65-F5344CB8AC3E}">
        <p14:creationId xmlns:p14="http://schemas.microsoft.com/office/powerpoint/2010/main" val="36034886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1834"/>
            <a:ext cx="7696200" cy="1681766"/>
          </a:xfrm>
        </p:spPr>
        <p:txBody>
          <a:bodyPr>
            <a:normAutofit/>
          </a:bodyPr>
          <a:lstStyle/>
          <a:p>
            <a:r>
              <a:rPr lang="en-US" sz="3200" b="1" i="1" dirty="0" err="1">
                <a:latin typeface="Baskerville Old Face" panose="02020602080505020303" pitchFamily="18" charset="0"/>
              </a:rPr>
              <a:t>Vidovic</a:t>
            </a:r>
            <a:r>
              <a:rPr lang="en-US" sz="3200" b="1" i="1" dirty="0">
                <a:latin typeface="Baskerville Old Face" panose="02020602080505020303" pitchFamily="18" charset="0"/>
              </a:rPr>
              <a:t> v. Mentor Pub. Sch. Dist. Bd. of </a:t>
            </a:r>
            <a:r>
              <a:rPr lang="en-US" sz="3200" b="1" i="1" dirty="0" err="1">
                <a:latin typeface="Baskerville Old Face" panose="02020602080505020303" pitchFamily="18" charset="0"/>
              </a:rPr>
              <a:t>Educ</a:t>
            </a:r>
            <a:endParaRPr lang="en-US" sz="2800" dirty="0">
              <a:latin typeface="Baskerville Old Face" panose="02020602080505020303" pitchFamily="18" charset="0"/>
            </a:endParaRPr>
          </a:p>
        </p:txBody>
      </p:sp>
      <p:sp>
        <p:nvSpPr>
          <p:cNvPr id="3" name="Content Placeholder 2"/>
          <p:cNvSpPr>
            <a:spLocks noGrp="1"/>
          </p:cNvSpPr>
          <p:nvPr>
            <p:ph idx="1"/>
          </p:nvPr>
        </p:nvSpPr>
        <p:spPr>
          <a:xfrm>
            <a:off x="0" y="2209800"/>
            <a:ext cx="9144000" cy="4191000"/>
          </a:xfrm>
        </p:spPr>
        <p:txBody>
          <a:bodyPr>
            <a:noAutofit/>
          </a:bodyPr>
          <a:lstStyle/>
          <a:p>
            <a:pPr marL="0" indent="0">
              <a:buNone/>
            </a:pPr>
            <a:r>
              <a:rPr lang="en-US" dirty="0">
                <a:latin typeface="Baskerville Old Face" panose="02020602080505020303" pitchFamily="18" charset="0"/>
              </a:rPr>
              <a:t>The Amended Complaint alleges that </a:t>
            </a:r>
            <a:r>
              <a:rPr lang="en-US" dirty="0" smtClean="0">
                <a:latin typeface="Baskerville Old Face" panose="02020602080505020303" pitchFamily="18" charset="0"/>
              </a:rPr>
              <a:t>16 year old </a:t>
            </a:r>
            <a:r>
              <a:rPr lang="en-US" dirty="0" err="1" smtClean="0">
                <a:latin typeface="Baskerville Old Face" panose="02020602080505020303" pitchFamily="18" charset="0"/>
              </a:rPr>
              <a:t>Sladjana</a:t>
            </a:r>
            <a:r>
              <a:rPr lang="en-US" dirty="0" smtClean="0">
                <a:latin typeface="Baskerville Old Face" panose="02020602080505020303" pitchFamily="18" charset="0"/>
              </a:rPr>
              <a:t> Vidovic was </a:t>
            </a:r>
            <a:r>
              <a:rPr lang="en-US" dirty="0">
                <a:latin typeface="Baskerville Old Face" panose="02020602080505020303" pitchFamily="18" charset="0"/>
              </a:rPr>
              <a:t>regularly bullied and harassed at school by numerous other </a:t>
            </a:r>
            <a:r>
              <a:rPr lang="en-US" dirty="0" smtClean="0">
                <a:latin typeface="Baskerville Old Face" panose="02020602080505020303" pitchFamily="18" charset="0"/>
              </a:rPr>
              <a:t>students; that </a:t>
            </a:r>
            <a:r>
              <a:rPr lang="en-US" dirty="0">
                <a:latin typeface="Baskerville Old Face" panose="02020602080505020303" pitchFamily="18" charset="0"/>
              </a:rPr>
              <a:t>the school, and especially </a:t>
            </a:r>
            <a:r>
              <a:rPr lang="en-US" dirty="0" smtClean="0">
                <a:latin typeface="Baskerville Old Face" panose="02020602080505020303" pitchFamily="18" charset="0"/>
              </a:rPr>
              <a:t>Defendants, including Goss, her guidance  counselor </a:t>
            </a:r>
            <a:r>
              <a:rPr lang="en-US" dirty="0">
                <a:latin typeface="Baskerville Old Face" panose="02020602080505020303" pitchFamily="18" charset="0"/>
              </a:rPr>
              <a:t>knew or should </a:t>
            </a:r>
            <a:r>
              <a:rPr lang="en-US" dirty="0" smtClean="0">
                <a:latin typeface="Baskerville Old Face" panose="02020602080505020303" pitchFamily="18" charset="0"/>
              </a:rPr>
              <a:t>have known about </a:t>
            </a:r>
            <a:r>
              <a:rPr lang="en-US" dirty="0">
                <a:latin typeface="Baskerville Old Face" panose="02020602080505020303" pitchFamily="18" charset="0"/>
              </a:rPr>
              <a:t>the bullying and harassment; that the school also knew that bullying was a </a:t>
            </a:r>
            <a:r>
              <a:rPr lang="en-US" dirty="0" smtClean="0">
                <a:latin typeface="Baskerville Old Face" panose="02020602080505020303" pitchFamily="18" charset="0"/>
              </a:rPr>
              <a:t>long term</a:t>
            </a:r>
            <a:r>
              <a:rPr lang="en-US" dirty="0">
                <a:latin typeface="Baskerville Old Face" panose="02020602080505020303" pitchFamily="18" charset="0"/>
              </a:rPr>
              <a:t>, systemic problem at Mentor High School; that the Defendants did not intervene </a:t>
            </a:r>
            <a:r>
              <a:rPr lang="en-US" dirty="0" smtClean="0">
                <a:latin typeface="Baskerville Old Face" panose="02020602080505020303" pitchFamily="18" charset="0"/>
              </a:rPr>
              <a:t>or appropriately </a:t>
            </a:r>
            <a:r>
              <a:rPr lang="en-US" dirty="0">
                <a:latin typeface="Baskerville Old Face" panose="02020602080505020303" pitchFamily="18" charset="0"/>
              </a:rPr>
              <a:t>address the problem; that Defendants’ failure to adequately address the </a:t>
            </a:r>
            <a:r>
              <a:rPr lang="en-US" dirty="0" smtClean="0">
                <a:latin typeface="Baskerville Old Face" panose="02020602080505020303" pitchFamily="18" charset="0"/>
              </a:rPr>
              <a:t>bullying and </a:t>
            </a:r>
            <a:r>
              <a:rPr lang="en-US" dirty="0">
                <a:latin typeface="Baskerville Old Face" panose="02020602080505020303" pitchFamily="18" charset="0"/>
              </a:rPr>
              <a:t>harassment of students was policy and practice of the Mentor Public School District Board </a:t>
            </a:r>
            <a:r>
              <a:rPr lang="en-US" dirty="0" smtClean="0">
                <a:latin typeface="Baskerville Old Face" panose="02020602080505020303" pitchFamily="18" charset="0"/>
              </a:rPr>
              <a:t>of Education</a:t>
            </a:r>
            <a:r>
              <a:rPr lang="en-US" dirty="0">
                <a:latin typeface="Baskerville Old Face" panose="02020602080505020303" pitchFamily="18" charset="0"/>
              </a:rPr>
              <a:t>; and, that as a result of the constant bullying and harassment, </a:t>
            </a:r>
            <a:r>
              <a:rPr lang="en-US" dirty="0" err="1">
                <a:latin typeface="Baskerville Old Face" panose="02020602080505020303" pitchFamily="18" charset="0"/>
              </a:rPr>
              <a:t>Sladjana</a:t>
            </a:r>
            <a:r>
              <a:rPr lang="en-US" dirty="0">
                <a:latin typeface="Baskerville Old Face" panose="02020602080505020303" pitchFamily="18" charset="0"/>
              </a:rPr>
              <a:t> Vidovic had </a:t>
            </a:r>
            <a:r>
              <a:rPr lang="en-US" dirty="0" smtClean="0">
                <a:latin typeface="Baskerville Old Face" panose="02020602080505020303" pitchFamily="18" charset="0"/>
              </a:rPr>
              <a:t>to leave </a:t>
            </a:r>
            <a:r>
              <a:rPr lang="en-US" dirty="0">
                <a:latin typeface="Baskerville Old Face" panose="02020602080505020303" pitchFamily="18" charset="0"/>
              </a:rPr>
              <a:t>the school and eventually became so depressed that she committed suicide.</a:t>
            </a:r>
          </a:p>
        </p:txBody>
      </p:sp>
      <p:pic>
        <p:nvPicPr>
          <p:cNvPr id="4" name="Picture 2" descr="http://www.news-herald.com/apps/pbcsi.dll/storyimage/HR/20130131/NEWS/301319987/AR/0/AR-301319987.jpg&amp;maxh=400&amp;maxw=667"/>
          <p:cNvPicPr>
            <a:picLocks noChangeAspect="1" noChangeArrowheads="1"/>
          </p:cNvPicPr>
          <p:nvPr/>
        </p:nvPicPr>
        <p:blipFill rotWithShape="1">
          <a:blip r:embed="rId2">
            <a:extLst>
              <a:ext uri="{28A0092B-C50C-407E-A947-70E740481C1C}">
                <a14:useLocalDpi xmlns:a14="http://schemas.microsoft.com/office/drawing/2010/main" val="0"/>
              </a:ext>
            </a:extLst>
          </a:blip>
          <a:srcRect l="46810" t="23998" r="31478" b="28001"/>
          <a:stretch/>
        </p:blipFill>
        <p:spPr bwMode="auto">
          <a:xfrm>
            <a:off x="7696200" y="304800"/>
            <a:ext cx="1447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77750" y="6488668"/>
            <a:ext cx="550151" cy="369332"/>
          </a:xfrm>
          <a:prstGeom prst="rect">
            <a:avLst/>
          </a:prstGeom>
          <a:noFill/>
        </p:spPr>
        <p:txBody>
          <a:bodyPr wrap="none" rtlCol="0">
            <a:spAutoFit/>
          </a:bodyPr>
          <a:lstStyle/>
          <a:p>
            <a:fld id="{323FB45B-3CE7-47C0-8ED6-F746B43A7F29}" type="slidenum">
              <a:rPr lang="en-US" smtClean="0"/>
              <a:t>147</a:t>
            </a:fld>
            <a:endParaRPr lang="en-US" dirty="0"/>
          </a:p>
        </p:txBody>
      </p:sp>
    </p:spTree>
    <p:extLst>
      <p:ext uri="{BB962C8B-B14F-4D97-AF65-F5344CB8AC3E}">
        <p14:creationId xmlns:p14="http://schemas.microsoft.com/office/powerpoint/2010/main" val="42481863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8" y="685800"/>
            <a:ext cx="7938247" cy="1066800"/>
          </a:xfrm>
        </p:spPr>
        <p:txBody>
          <a:bodyPr>
            <a:normAutofit/>
          </a:bodyPr>
          <a:lstStyle/>
          <a:p>
            <a:pPr lvl="0"/>
            <a:r>
              <a:rPr lang="en-US" sz="3200" b="1" i="1" dirty="0" err="1">
                <a:latin typeface="Baskerville Old Face" panose="02020602080505020303" pitchFamily="18" charset="0"/>
              </a:rPr>
              <a:t>Vidovic</a:t>
            </a:r>
            <a:r>
              <a:rPr lang="en-US" sz="3200" b="1" i="1" dirty="0">
                <a:latin typeface="Baskerville Old Face" panose="02020602080505020303" pitchFamily="18" charset="0"/>
              </a:rPr>
              <a:t> v. Mentor Pub. Sch. Dist. Bd. of </a:t>
            </a:r>
            <a:r>
              <a:rPr lang="en-US" sz="3200" b="1" i="1" dirty="0" err="1">
                <a:latin typeface="Baskerville Old Face" panose="02020602080505020303" pitchFamily="18" charset="0"/>
              </a:rPr>
              <a:t>Educ</a:t>
            </a:r>
            <a:r>
              <a:rPr lang="en-US" sz="3200" b="1" i="1" u="sng" dirty="0" err="1" smtClean="0">
                <a:latin typeface="Baskerville Old Face" panose="02020602080505020303" pitchFamily="18" charset="0"/>
              </a:rPr>
              <a:t>c</a:t>
            </a:r>
            <a:endParaRPr lang="en-US" i="1" dirty="0">
              <a:latin typeface="Baskerville Old Face" panose="02020602080505020303" pitchFamily="18" charset="0"/>
            </a:endParaRPr>
          </a:p>
        </p:txBody>
      </p:sp>
      <p:sp>
        <p:nvSpPr>
          <p:cNvPr id="3" name="Content Placeholder 2"/>
          <p:cNvSpPr>
            <a:spLocks noGrp="1"/>
          </p:cNvSpPr>
          <p:nvPr>
            <p:ph idx="1"/>
          </p:nvPr>
        </p:nvSpPr>
        <p:spPr>
          <a:xfrm>
            <a:off x="22117" y="2171700"/>
            <a:ext cx="9067800" cy="4343400"/>
          </a:xfrm>
        </p:spPr>
        <p:txBody>
          <a:bodyPr>
            <a:normAutofit fontScale="77500" lnSpcReduction="20000"/>
          </a:bodyPr>
          <a:lstStyle/>
          <a:p>
            <a:pPr marL="0" indent="0">
              <a:buNone/>
            </a:pPr>
            <a:r>
              <a:rPr lang="en-US" dirty="0" smtClean="0">
                <a:latin typeface="Baskerville Old Face" panose="02020602080505020303" pitchFamily="18" charset="0"/>
              </a:rPr>
              <a:t>According </a:t>
            </a:r>
            <a:r>
              <a:rPr lang="en-US" dirty="0">
                <a:latin typeface="Baskerville Old Face" panose="02020602080505020303" pitchFamily="18" charset="0"/>
              </a:rPr>
              <a:t>to court documents, </a:t>
            </a:r>
            <a:r>
              <a:rPr lang="en-US" dirty="0" err="1">
                <a:latin typeface="Baskerville Old Face" panose="02020602080505020303" pitchFamily="18" charset="0"/>
              </a:rPr>
              <a:t>Sladjana</a:t>
            </a:r>
            <a:r>
              <a:rPr lang="en-US" dirty="0">
                <a:latin typeface="Baskerville Old Face" panose="02020602080505020303" pitchFamily="18" charset="0"/>
              </a:rPr>
              <a:t> always led a troubled life, being born in Bosnia at the beginning of the Bosnian war</a:t>
            </a:r>
            <a:r>
              <a:rPr lang="en-US" dirty="0" smtClean="0">
                <a:latin typeface="Baskerville Old Face" panose="02020602080505020303" pitchFamily="18" charset="0"/>
              </a:rPr>
              <a:t>.</a:t>
            </a:r>
          </a:p>
          <a:p>
            <a:pPr marL="0" indent="0">
              <a:buNone/>
            </a:pPr>
            <a:r>
              <a:rPr lang="en-US" dirty="0">
                <a:latin typeface="Baskerville Old Face" panose="02020602080505020303" pitchFamily="18" charset="0"/>
              </a:rPr>
              <a:t>n December 2007, she was hospitalized for depression. Upon her return to school, she was suspended for fighting.</a:t>
            </a: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About a week before her death, she became home schooled with the Ohio Virtual Academy.</a:t>
            </a: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 Her mother believed she was happy once the home schooling started," according to court records.</a:t>
            </a: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On Oct. 1, 2008, </a:t>
            </a:r>
            <a:r>
              <a:rPr lang="en-US" dirty="0" err="1">
                <a:latin typeface="Baskerville Old Face" panose="02020602080505020303" pitchFamily="18" charset="0"/>
              </a:rPr>
              <a:t>Sladjana</a:t>
            </a:r>
            <a:r>
              <a:rPr lang="en-US" dirty="0">
                <a:latin typeface="Baskerville Old Face" panose="02020602080505020303" pitchFamily="18" charset="0"/>
              </a:rPr>
              <a:t> helped her brother and some friends skip school and stay with her. After the police came to the house to investigate a missing boy, </a:t>
            </a:r>
            <a:r>
              <a:rPr lang="en-US" dirty="0" err="1">
                <a:latin typeface="Baskerville Old Face" panose="02020602080505020303" pitchFamily="18" charset="0"/>
              </a:rPr>
              <a:t>Sladjana</a:t>
            </a:r>
            <a:r>
              <a:rPr lang="en-US" dirty="0">
                <a:latin typeface="Baskerville Old Face" panose="02020602080505020303" pitchFamily="18" charset="0"/>
              </a:rPr>
              <a:t> was grounded for her behavior.</a:t>
            </a: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The next day, she committed suicide and left a note that was written in English and Croatian.</a:t>
            </a:r>
          </a:p>
        </p:txBody>
      </p:sp>
      <p:pic>
        <p:nvPicPr>
          <p:cNvPr id="1026" name="Picture 2" descr="http://www.news-herald.com/apps/pbcsi.dll/storyimage/HR/20130131/NEWS/301319987/AR/0/AR-301319987.jpg&amp;maxh=400&amp;maxw=667"/>
          <p:cNvPicPr>
            <a:picLocks noChangeAspect="1" noChangeArrowheads="1"/>
          </p:cNvPicPr>
          <p:nvPr/>
        </p:nvPicPr>
        <p:blipFill rotWithShape="1">
          <a:blip r:embed="rId3">
            <a:extLst>
              <a:ext uri="{28A0092B-C50C-407E-A947-70E740481C1C}">
                <a14:useLocalDpi xmlns:a14="http://schemas.microsoft.com/office/drawing/2010/main" val="0"/>
              </a:ext>
            </a:extLst>
          </a:blip>
          <a:srcRect l="46810" t="23998" r="31478" b="28001"/>
          <a:stretch/>
        </p:blipFill>
        <p:spPr bwMode="auto">
          <a:xfrm>
            <a:off x="7696200" y="304800"/>
            <a:ext cx="1447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61652" y="6460764"/>
            <a:ext cx="550151" cy="369332"/>
          </a:xfrm>
          <a:prstGeom prst="rect">
            <a:avLst/>
          </a:prstGeom>
          <a:noFill/>
        </p:spPr>
        <p:txBody>
          <a:bodyPr wrap="none" rtlCol="0">
            <a:spAutoFit/>
          </a:bodyPr>
          <a:lstStyle/>
          <a:p>
            <a:fld id="{E56F9995-1F95-41EB-BCC4-E8E9B6CF781E}" type="slidenum">
              <a:rPr lang="en-US" smtClean="0"/>
              <a:t>148</a:t>
            </a:fld>
            <a:endParaRPr lang="en-US" dirty="0"/>
          </a:p>
        </p:txBody>
      </p:sp>
    </p:spTree>
    <p:extLst>
      <p:ext uri="{BB962C8B-B14F-4D97-AF65-F5344CB8AC3E}">
        <p14:creationId xmlns:p14="http://schemas.microsoft.com/office/powerpoint/2010/main" val="146429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8" y="685800"/>
            <a:ext cx="7938247" cy="1066800"/>
          </a:xfrm>
        </p:spPr>
        <p:txBody>
          <a:bodyPr>
            <a:normAutofit/>
          </a:bodyPr>
          <a:lstStyle/>
          <a:p>
            <a:pPr lvl="0"/>
            <a:r>
              <a:rPr lang="en-US" sz="3200" b="1" i="1" dirty="0">
                <a:latin typeface="Baskerville Old Face" panose="02020602080505020303" pitchFamily="18" charset="0"/>
              </a:rPr>
              <a:t>Vidovic v. Mentor Pub. Sch. Dist. Bd. of </a:t>
            </a:r>
            <a:r>
              <a:rPr lang="en-US" sz="3200" b="1" i="1" dirty="0" smtClean="0">
                <a:latin typeface="Baskerville Old Face" panose="02020602080505020303" pitchFamily="18" charset="0"/>
              </a:rPr>
              <a:t>Educ</a:t>
            </a:r>
            <a:endParaRPr lang="en-US" i="1" dirty="0">
              <a:latin typeface="Baskerville Old Face" panose="02020602080505020303" pitchFamily="18" charset="0"/>
            </a:endParaRPr>
          </a:p>
        </p:txBody>
      </p:sp>
      <p:sp>
        <p:nvSpPr>
          <p:cNvPr id="3" name="Content Placeholder 2"/>
          <p:cNvSpPr>
            <a:spLocks noGrp="1"/>
          </p:cNvSpPr>
          <p:nvPr>
            <p:ph idx="1"/>
          </p:nvPr>
        </p:nvSpPr>
        <p:spPr>
          <a:xfrm>
            <a:off x="76200" y="2133600"/>
            <a:ext cx="9067800" cy="4724400"/>
          </a:xfrm>
        </p:spPr>
        <p:txBody>
          <a:bodyPr>
            <a:normAutofit lnSpcReduction="10000"/>
          </a:bodyPr>
          <a:lstStyle/>
          <a:p>
            <a:pPr marL="0" indent="0">
              <a:buNone/>
            </a:pPr>
            <a:r>
              <a:rPr lang="en-US" dirty="0" smtClean="0">
                <a:latin typeface="Baskerville Old Face" panose="02020602080505020303" pitchFamily="18" charset="0"/>
              </a:rPr>
              <a:t>In </a:t>
            </a:r>
            <a:r>
              <a:rPr lang="en-US" dirty="0">
                <a:latin typeface="Baskerville Old Face" panose="02020602080505020303" pitchFamily="18" charset="0"/>
              </a:rPr>
              <a:t>the suicide note, </a:t>
            </a:r>
            <a:r>
              <a:rPr lang="en-US" dirty="0" err="1">
                <a:latin typeface="Baskerville Old Face" panose="02020602080505020303" pitchFamily="18" charset="0"/>
              </a:rPr>
              <a:t>Sladjana</a:t>
            </a:r>
            <a:r>
              <a:rPr lang="en-US" dirty="0">
                <a:latin typeface="Baskerville Old Face" panose="02020602080505020303" pitchFamily="18" charset="0"/>
              </a:rPr>
              <a:t> told her mom, dad and brother she loved them, but that she had problems every day of her life in the United States:</a:t>
            </a:r>
          </a:p>
          <a:p>
            <a:pPr marL="0" indent="0">
              <a:buNone/>
            </a:pPr>
            <a:r>
              <a:rPr lang="en-US" dirty="0" smtClean="0">
                <a:latin typeface="Baskerville Old Face" panose="02020602080505020303" pitchFamily="18" charset="0"/>
              </a:rPr>
              <a:t>	"</a:t>
            </a:r>
            <a:r>
              <a:rPr lang="en-US" dirty="0">
                <a:latin typeface="Baskerville Old Face" panose="02020602080505020303" pitchFamily="18" charset="0"/>
              </a:rPr>
              <a:t>I hate the way people treated me at school &amp; I m not pretty but it </a:t>
            </a:r>
            <a:r>
              <a:rPr lang="en-US" dirty="0" smtClean="0">
                <a:latin typeface="Baskerville Old Face" panose="02020602080505020303" pitchFamily="18" charset="0"/>
              </a:rPr>
              <a:t>	was </a:t>
            </a:r>
            <a:r>
              <a:rPr lang="en-US" dirty="0">
                <a:latin typeface="Baskerville Old Face" panose="02020602080505020303" pitchFamily="18" charset="0"/>
              </a:rPr>
              <a:t>true they did treat me </a:t>
            </a:r>
            <a:r>
              <a:rPr lang="en-US" dirty="0" err="1">
                <a:latin typeface="Baskerville Old Face" panose="02020602080505020303" pitchFamily="18" charset="0"/>
              </a:rPr>
              <a:t>liek</a:t>
            </a:r>
            <a:r>
              <a:rPr lang="en-US" dirty="0">
                <a:latin typeface="Baskerville Old Face" panose="02020602080505020303" pitchFamily="18" charset="0"/>
              </a:rPr>
              <a:t> (sic) (expletive) I was rly nice 2 </a:t>
            </a:r>
            <a:r>
              <a:rPr lang="en-US" dirty="0" smtClean="0">
                <a:latin typeface="Baskerville Old Face" panose="02020602080505020303" pitchFamily="18" charset="0"/>
              </a:rPr>
              <a:t>	every1 </a:t>
            </a:r>
            <a:r>
              <a:rPr lang="en-US" dirty="0">
                <a:latin typeface="Baskerville Old Face" panose="02020602080505020303" pitchFamily="18" charset="0"/>
              </a:rPr>
              <a:t>I always said hey 2 every1 but no I was </a:t>
            </a:r>
            <a:r>
              <a:rPr lang="en-US" dirty="0" err="1">
                <a:latin typeface="Baskerville Old Face" panose="02020602080505020303" pitchFamily="18" charset="0"/>
              </a:rPr>
              <a:t>wiered</a:t>
            </a:r>
            <a:r>
              <a:rPr lang="en-US" dirty="0">
                <a:latin typeface="Baskerville Old Face" panose="02020602080505020303" pitchFamily="18" charset="0"/>
              </a:rPr>
              <a:t> (sic) to them </a:t>
            </a:r>
            <a:r>
              <a:rPr lang="en-US" dirty="0" smtClean="0">
                <a:latin typeface="Baskerville Old Face" panose="02020602080505020303" pitchFamily="18" charset="0"/>
              </a:rPr>
              <a:t>	:(</a:t>
            </a:r>
            <a:endParaRPr lang="en-US" dirty="0">
              <a:latin typeface="Baskerville Old Face" panose="02020602080505020303" pitchFamily="18" charset="0"/>
            </a:endParaRPr>
          </a:p>
          <a:p>
            <a:pPr marL="0" indent="0">
              <a:buNone/>
            </a:pPr>
            <a:endParaRPr lang="en-US" dirty="0">
              <a:latin typeface="Baskerville Old Face" panose="02020602080505020303" pitchFamily="18" charset="0"/>
            </a:endParaRPr>
          </a:p>
          <a:p>
            <a:pPr marL="0" indent="0">
              <a:buNone/>
            </a:pPr>
            <a:r>
              <a:rPr lang="en-US" dirty="0" smtClean="0">
                <a:latin typeface="Baskerville Old Face" panose="02020602080505020303" pitchFamily="18" charset="0"/>
              </a:rPr>
              <a:t>	I'm </a:t>
            </a:r>
            <a:r>
              <a:rPr lang="en-US" dirty="0" err="1">
                <a:latin typeface="Baskerville Old Face" panose="02020602080505020303" pitchFamily="18" charset="0"/>
              </a:rPr>
              <a:t>soooo</a:t>
            </a:r>
            <a:r>
              <a:rPr lang="en-US" dirty="0">
                <a:latin typeface="Baskerville Old Face" panose="02020602080505020303" pitchFamily="18" charset="0"/>
              </a:rPr>
              <a:t> </a:t>
            </a:r>
            <a:r>
              <a:rPr lang="en-US" dirty="0" smtClean="0">
                <a:latin typeface="Baskerville Old Face" panose="02020602080505020303" pitchFamily="18" charset="0"/>
              </a:rPr>
              <a:t>sorry </a:t>
            </a:r>
            <a:r>
              <a:rPr lang="en-US" dirty="0">
                <a:latin typeface="Baskerville Old Face" panose="02020602080505020303" pitchFamily="18" charset="0"/>
              </a:rPr>
              <a:t>if I brought a lot of problems2u I love you guys </a:t>
            </a:r>
            <a:r>
              <a:rPr lang="en-US" dirty="0" smtClean="0">
                <a:latin typeface="Baskerville Old Face" panose="02020602080505020303" pitchFamily="18" charset="0"/>
              </a:rPr>
              <a:t>	all however </a:t>
            </a:r>
            <a:r>
              <a:rPr lang="en-US" dirty="0">
                <a:latin typeface="Baskerville Old Face" panose="02020602080505020303" pitchFamily="18" charset="0"/>
              </a:rPr>
              <a:t>you have enough money that I have saved to pay for </a:t>
            </a:r>
            <a:r>
              <a:rPr lang="en-US" dirty="0" smtClean="0">
                <a:latin typeface="Baskerville Old Face" panose="02020602080505020303" pitchFamily="18" charset="0"/>
              </a:rPr>
              <a:t>	my funeral</a:t>
            </a:r>
            <a:r>
              <a:rPr lang="en-US" dirty="0">
                <a:latin typeface="Baskerville Old Face" panose="02020602080505020303" pitchFamily="18" charset="0"/>
              </a:rPr>
              <a:t>... ... I know that I did not show you that I love and </a:t>
            </a:r>
            <a:r>
              <a:rPr lang="en-US" dirty="0" smtClean="0">
                <a:latin typeface="Baskerville Old Face" panose="02020602080505020303" pitchFamily="18" charset="0"/>
              </a:rPr>
              <a:t>	respect you </a:t>
            </a:r>
            <a:r>
              <a:rPr lang="en-US" dirty="0">
                <a:latin typeface="Baskerville Old Face" panose="02020602080505020303" pitchFamily="18" charset="0"/>
              </a:rPr>
              <a:t>but since I am not a good child I then figured </a:t>
            </a:r>
            <a:r>
              <a:rPr lang="en-US" dirty="0" smtClean="0">
                <a:latin typeface="Baskerville Old Face" panose="02020602080505020303" pitchFamily="18" charset="0"/>
              </a:rPr>
              <a:t>out 	that </a:t>
            </a:r>
            <a:r>
              <a:rPr lang="en-US" dirty="0">
                <a:latin typeface="Baskerville Old Face" panose="02020602080505020303" pitchFamily="18" charset="0"/>
              </a:rPr>
              <a:t>this has </a:t>
            </a:r>
            <a:r>
              <a:rPr lang="en-US" dirty="0" smtClean="0">
                <a:latin typeface="Baskerville Old Face" panose="02020602080505020303" pitchFamily="18" charset="0"/>
              </a:rPr>
              <a:t>to </a:t>
            </a:r>
            <a:r>
              <a:rPr lang="en-US" dirty="0">
                <a:latin typeface="Baskerville Old Face" panose="02020602080505020303" pitchFamily="18" charset="0"/>
              </a:rPr>
              <a:t>happen...I should not have stayed alive </a:t>
            </a:r>
            <a:r>
              <a:rPr lang="en-US" dirty="0" smtClean="0">
                <a:latin typeface="Baskerville Old Face" panose="02020602080505020303" pitchFamily="18" charset="0"/>
              </a:rPr>
              <a:t>for so 	long</a:t>
            </a:r>
            <a:r>
              <a:rPr lang="en-US" dirty="0">
                <a:latin typeface="Baskerville Old Face" panose="02020602080505020303" pitchFamily="18" charset="0"/>
              </a:rPr>
              <a:t>."</a:t>
            </a:r>
          </a:p>
        </p:txBody>
      </p:sp>
      <p:pic>
        <p:nvPicPr>
          <p:cNvPr id="1026" name="Picture 2" descr="http://www.news-herald.com/apps/pbcsi.dll/storyimage/HR/20130131/NEWS/301319987/AR/0/AR-301319987.jpg&amp;maxh=400&amp;maxw=667"/>
          <p:cNvPicPr>
            <a:picLocks noChangeAspect="1" noChangeArrowheads="1"/>
          </p:cNvPicPr>
          <p:nvPr/>
        </p:nvPicPr>
        <p:blipFill rotWithShape="1">
          <a:blip r:embed="rId3">
            <a:extLst>
              <a:ext uri="{28A0092B-C50C-407E-A947-70E740481C1C}">
                <a14:useLocalDpi xmlns:a14="http://schemas.microsoft.com/office/drawing/2010/main" val="0"/>
              </a:ext>
            </a:extLst>
          </a:blip>
          <a:srcRect l="46810" t="23998" r="31478" b="28001"/>
          <a:stretch/>
        </p:blipFill>
        <p:spPr bwMode="auto">
          <a:xfrm>
            <a:off x="7696200" y="304800"/>
            <a:ext cx="1447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85263" y="10732"/>
            <a:ext cx="550151" cy="369332"/>
          </a:xfrm>
          <a:prstGeom prst="rect">
            <a:avLst/>
          </a:prstGeom>
          <a:noFill/>
        </p:spPr>
        <p:txBody>
          <a:bodyPr wrap="none" rtlCol="0">
            <a:spAutoFit/>
          </a:bodyPr>
          <a:lstStyle/>
          <a:p>
            <a:fld id="{0A5B09F7-4AA3-4ACA-B87B-A029FF6C8D41}" type="slidenum">
              <a:rPr lang="en-US" smtClean="0"/>
              <a:t>149</a:t>
            </a:fld>
            <a:endParaRPr lang="en-US" dirty="0"/>
          </a:p>
        </p:txBody>
      </p:sp>
    </p:spTree>
    <p:extLst>
      <p:ext uri="{BB962C8B-B14F-4D97-AF65-F5344CB8AC3E}">
        <p14:creationId xmlns:p14="http://schemas.microsoft.com/office/powerpoint/2010/main" val="25086022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7620000" cy="1447800"/>
          </a:xfrm>
          <a:solidFill>
            <a:schemeClr val="accent2"/>
          </a:solidFill>
        </p:spPr>
        <p:txBody>
          <a:bodyPr>
            <a:noAutofit/>
          </a:bodyPr>
          <a:lstStyle/>
          <a:p>
            <a:pPr lvl="1" algn="ctr" rtl="0">
              <a:spcBef>
                <a:spcPct val="0"/>
              </a:spcBef>
            </a:pPr>
            <a:r>
              <a:rPr lang="en-US" sz="4000" dirty="0" smtClean="0">
                <a:solidFill>
                  <a:schemeClr val="accent5">
                    <a:lumMod val="75000"/>
                  </a:schemeClr>
                </a:solidFill>
              </a:rPr>
              <a:t>Same</a:t>
            </a:r>
            <a:r>
              <a:rPr lang="en-US" sz="4000" dirty="0" smtClean="0"/>
              <a:t> </a:t>
            </a:r>
            <a:r>
              <a:rPr lang="en-US" sz="4000" dirty="0" smtClean="0">
                <a:solidFill>
                  <a:srgbClr val="FFC000"/>
                </a:solidFill>
              </a:rPr>
              <a:t>sex</a:t>
            </a:r>
            <a:r>
              <a:rPr lang="en-US" sz="4000" dirty="0" smtClean="0"/>
              <a:t> </a:t>
            </a:r>
            <a:br>
              <a:rPr lang="en-US" sz="4000" dirty="0" smtClean="0"/>
            </a:br>
            <a:r>
              <a:rPr lang="en-US" sz="4000" dirty="0" smtClean="0">
                <a:solidFill>
                  <a:srgbClr val="FF0000"/>
                </a:solidFill>
              </a:rPr>
              <a:t>marriage</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2209800"/>
            <a:ext cx="9144000" cy="6324600"/>
          </a:xfrm>
        </p:spPr>
        <p:txBody>
          <a:bodyPr/>
          <a:lstStyle/>
          <a:p>
            <a:pPr marL="0" indent="0">
              <a:buNone/>
            </a:pPr>
            <a:r>
              <a:rPr lang="en-US" b="1" i="1" dirty="0" err="1" smtClean="0"/>
              <a:t>Obergefell</a:t>
            </a:r>
            <a:r>
              <a:rPr lang="en-US" b="1" i="1" dirty="0" smtClean="0"/>
              <a:t> v. Hodges</a:t>
            </a:r>
            <a:r>
              <a:rPr lang="en-US" dirty="0" smtClean="0"/>
              <a:t> </a:t>
            </a:r>
          </a:p>
          <a:p>
            <a:pPr marL="0" indent="0">
              <a:buNone/>
            </a:pPr>
            <a:r>
              <a:rPr lang="en-US" dirty="0" smtClean="0"/>
              <a:t>U.S. Supreme Court Holding: The 14</a:t>
            </a:r>
            <a:r>
              <a:rPr lang="en-US" baseline="30000" dirty="0" smtClean="0"/>
              <a:t>th</a:t>
            </a:r>
            <a:r>
              <a:rPr lang="en-US" dirty="0" smtClean="0"/>
              <a:t> Amendment Requires a State to License Same Sex Marriages &amp; to Recognize Those Licensed &amp; Performed Out of State</a:t>
            </a:r>
          </a:p>
          <a:p>
            <a:pPr marL="0" indent="0">
              <a:buNone/>
            </a:pPr>
            <a:endParaRPr lang="en-US" dirty="0" smtClean="0"/>
          </a:p>
          <a:p>
            <a:pPr marL="0" indent="0">
              <a:buNone/>
            </a:pPr>
            <a:r>
              <a:rPr lang="en-US" dirty="0" smtClean="0"/>
              <a:t>Michigan, Kentucky, Ohio &amp; Tennessee defined marriage as a union between 1 man &amp; 1 woman, so 14 same-sex couples &amp; 2 men whose partners are now deceased filed suits in federal district courts in their home states for 14</a:t>
            </a:r>
            <a:r>
              <a:rPr lang="en-US" baseline="30000" dirty="0" smtClean="0"/>
              <a:t>th</a:t>
            </a:r>
            <a:r>
              <a:rPr lang="en-US" dirty="0" smtClean="0"/>
              <a:t> Amendment violations of the right to marry or have out of state marriages recognized.</a:t>
            </a:r>
            <a:endParaRPr lang="en-US" dirty="0"/>
          </a:p>
        </p:txBody>
      </p:sp>
      <p:pic>
        <p:nvPicPr>
          <p:cNvPr id="4" name="emb4" descr="http://tse1.mm.bing.net/th?id=OIP.M19f5fc78eed606063a4739e69b1c5a83o0&amp;w=131&amp;h=100&amp;c=7&amp;rs=1&amp;qlt=90&amp;pid=3.1&amp;rm=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3886200" cy="1600200"/>
          </a:xfrm>
          <a:prstGeom prst="rect">
            <a:avLst/>
          </a:prstGeom>
          <a:noFill/>
          <a:ln>
            <a:noFill/>
          </a:ln>
        </p:spPr>
      </p:pic>
    </p:spTree>
    <p:extLst>
      <p:ext uri="{BB962C8B-B14F-4D97-AF65-F5344CB8AC3E}">
        <p14:creationId xmlns:p14="http://schemas.microsoft.com/office/powerpoint/2010/main" val="3794606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8" y="685800"/>
            <a:ext cx="7938247" cy="1066800"/>
          </a:xfrm>
        </p:spPr>
        <p:txBody>
          <a:bodyPr>
            <a:normAutofit/>
          </a:bodyPr>
          <a:lstStyle/>
          <a:p>
            <a:pPr lvl="0"/>
            <a:r>
              <a:rPr lang="en-US" sz="3200" b="1" i="1" dirty="0">
                <a:latin typeface="Baskerville Old Face" panose="02020602080505020303" pitchFamily="18" charset="0"/>
              </a:rPr>
              <a:t>Vidovic v. Mentor Pub. Sch. Dist. Bd. of </a:t>
            </a:r>
            <a:r>
              <a:rPr lang="en-US" sz="3200" b="1" i="1" dirty="0" smtClean="0">
                <a:latin typeface="Baskerville Old Face" panose="02020602080505020303" pitchFamily="18" charset="0"/>
              </a:rPr>
              <a:t>Ed</a:t>
            </a:r>
            <a:r>
              <a:rPr lang="en-US" sz="3200" b="1" u="sng" dirty="0" smtClean="0">
                <a:latin typeface="Baskerville Old Face" panose="02020602080505020303" pitchFamily="18" charset="0"/>
              </a:rPr>
              <a:t>uc</a:t>
            </a:r>
            <a:endParaRPr lang="en-US" dirty="0">
              <a:latin typeface="Baskerville Old Face" panose="02020602080505020303" pitchFamily="18" charset="0"/>
            </a:endParaRPr>
          </a:p>
        </p:txBody>
      </p:sp>
      <p:sp>
        <p:nvSpPr>
          <p:cNvPr id="3" name="Content Placeholder 2"/>
          <p:cNvSpPr>
            <a:spLocks noGrp="1"/>
          </p:cNvSpPr>
          <p:nvPr>
            <p:ph idx="1"/>
          </p:nvPr>
        </p:nvSpPr>
        <p:spPr>
          <a:xfrm>
            <a:off x="76200" y="2133600"/>
            <a:ext cx="8915400" cy="4114800"/>
          </a:xfrm>
        </p:spPr>
        <p:txBody>
          <a:bodyPr>
            <a:normAutofit/>
          </a:bodyPr>
          <a:lstStyle/>
          <a:p>
            <a:endParaRPr lang="en-US" dirty="0" smtClean="0">
              <a:latin typeface="Baskerville Old Face" panose="02020602080505020303" pitchFamily="18" charset="0"/>
            </a:endParaRPr>
          </a:p>
          <a:p>
            <a:r>
              <a:rPr lang="en-US" dirty="0" smtClean="0">
                <a:latin typeface="Baskerville Old Face" panose="02020602080505020303" pitchFamily="18" charset="0"/>
              </a:rPr>
              <a:t>Court Decision:  In favor of the employees, </a:t>
            </a:r>
            <a:r>
              <a:rPr lang="en-US" dirty="0">
                <a:latin typeface="Baskerville Old Face" panose="02020602080505020303" pitchFamily="18" charset="0"/>
              </a:rPr>
              <a:t>as the employees' behavior was not such that it met the high standard of being described as reckless, wanton, or with </a:t>
            </a:r>
            <a:r>
              <a:rPr lang="en-US" dirty="0" smtClean="0">
                <a:latin typeface="Baskerville Old Face" panose="02020602080505020303" pitchFamily="18" charset="0"/>
              </a:rPr>
              <a:t>malice, the requirements for loss of public </a:t>
            </a:r>
            <a:r>
              <a:rPr lang="en-US" dirty="0">
                <a:latin typeface="Baskerville Old Face" panose="02020602080505020303" pitchFamily="18" charset="0"/>
              </a:rPr>
              <a:t>employee </a:t>
            </a:r>
            <a:r>
              <a:rPr lang="en-US" dirty="0" smtClean="0">
                <a:latin typeface="Baskerville Old Face" panose="02020602080505020303" pitchFamily="18" charset="0"/>
              </a:rPr>
              <a:t>immunity.</a:t>
            </a:r>
          </a:p>
          <a:p>
            <a:endParaRPr lang="en-US" dirty="0">
              <a:latin typeface="Baskerville Old Face" panose="02020602080505020303" pitchFamily="18" charset="0"/>
            </a:endParaRPr>
          </a:p>
          <a:p>
            <a:r>
              <a:rPr lang="en-US" dirty="0" smtClean="0">
                <a:latin typeface="Baskerville Old Face" panose="02020602080505020303" pitchFamily="18" charset="0"/>
              </a:rPr>
              <a:t>No </a:t>
            </a:r>
            <a:r>
              <a:rPr lang="en-US" dirty="0">
                <a:latin typeface="Baskerville Old Face" panose="02020602080505020303" pitchFamily="18" charset="0"/>
              </a:rPr>
              <a:t>facts </a:t>
            </a:r>
            <a:r>
              <a:rPr lang="en-US" dirty="0" smtClean="0">
                <a:latin typeface="Baskerville Old Face" panose="02020602080505020303" pitchFamily="18" charset="0"/>
              </a:rPr>
              <a:t>were found that evidence existed when the complaint was filed to </a:t>
            </a:r>
            <a:r>
              <a:rPr lang="en-US" dirty="0">
                <a:latin typeface="Baskerville Old Face" panose="02020602080505020303" pitchFamily="18" charset="0"/>
              </a:rPr>
              <a:t>support a claim of spoliation of evidence or </a:t>
            </a:r>
            <a:r>
              <a:rPr lang="en-US" dirty="0" smtClean="0">
                <a:latin typeface="Baskerville Old Face" panose="02020602080505020303" pitchFamily="18" charset="0"/>
              </a:rPr>
              <a:t>failure </a:t>
            </a:r>
            <a:r>
              <a:rPr lang="en-US" dirty="0">
                <a:latin typeface="Baskerville Old Face" panose="02020602080505020303" pitchFamily="18" charset="0"/>
              </a:rPr>
              <a:t>to comply with discovery against </a:t>
            </a:r>
            <a:r>
              <a:rPr lang="en-US" dirty="0" smtClean="0">
                <a:latin typeface="Baskerville Old Face" panose="02020602080505020303" pitchFamily="18" charset="0"/>
              </a:rPr>
              <a:t>the principal and the guidance</a:t>
            </a:r>
            <a:r>
              <a:rPr lang="en-US" dirty="0">
                <a:latin typeface="Baskerville Old Face" panose="02020602080505020303" pitchFamily="18" charset="0"/>
              </a:rPr>
              <a:t> </a:t>
            </a:r>
            <a:r>
              <a:rPr lang="en-US" dirty="0" smtClean="0">
                <a:latin typeface="Baskerville Old Face" panose="02020602080505020303" pitchFamily="18" charset="0"/>
              </a:rPr>
              <a:t>counselor</a:t>
            </a:r>
            <a:endParaRPr lang="en-US" dirty="0">
              <a:latin typeface="Baskerville Old Face" panose="02020602080505020303" pitchFamily="18" charset="0"/>
            </a:endParaRPr>
          </a:p>
        </p:txBody>
      </p:sp>
      <p:pic>
        <p:nvPicPr>
          <p:cNvPr id="1026" name="Picture 2" descr="http://www.news-herald.com/apps/pbcsi.dll/storyimage/HR/20130131/NEWS/301319987/AR/0/AR-301319987.jpg&amp;maxh=400&amp;maxw=667"/>
          <p:cNvPicPr>
            <a:picLocks noChangeAspect="1" noChangeArrowheads="1"/>
          </p:cNvPicPr>
          <p:nvPr/>
        </p:nvPicPr>
        <p:blipFill rotWithShape="1">
          <a:blip r:embed="rId3">
            <a:extLst>
              <a:ext uri="{28A0092B-C50C-407E-A947-70E740481C1C}">
                <a14:useLocalDpi xmlns:a14="http://schemas.microsoft.com/office/drawing/2010/main" val="0"/>
              </a:ext>
            </a:extLst>
          </a:blip>
          <a:srcRect l="46810" t="23998" r="31478" b="28001"/>
          <a:stretch/>
        </p:blipFill>
        <p:spPr bwMode="auto">
          <a:xfrm>
            <a:off x="7696200" y="304800"/>
            <a:ext cx="1447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57359" y="6444734"/>
            <a:ext cx="550151" cy="369332"/>
          </a:xfrm>
          <a:prstGeom prst="rect">
            <a:avLst/>
          </a:prstGeom>
          <a:noFill/>
        </p:spPr>
        <p:txBody>
          <a:bodyPr wrap="none" rtlCol="0">
            <a:spAutoFit/>
          </a:bodyPr>
          <a:lstStyle/>
          <a:p>
            <a:fld id="{C0858777-70B1-4F0C-AA90-0ACFD62C9EBA}" type="slidenum">
              <a:rPr lang="en-US" smtClean="0"/>
              <a:t>150</a:t>
            </a:fld>
            <a:endParaRPr lang="en-US" dirty="0"/>
          </a:p>
        </p:txBody>
      </p:sp>
    </p:spTree>
    <p:extLst>
      <p:ext uri="{BB962C8B-B14F-4D97-AF65-F5344CB8AC3E}">
        <p14:creationId xmlns:p14="http://schemas.microsoft.com/office/powerpoint/2010/main" val="16512215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6781800" cy="1219200"/>
          </a:xfrm>
        </p:spPr>
        <p:txBody>
          <a:bodyPr>
            <a:noAutofit/>
          </a:bodyPr>
          <a:lstStyle/>
          <a:p>
            <a:pPr algn="ctr"/>
            <a:r>
              <a:rPr lang="en-US" sz="4800" b="1" i="1" dirty="0" smtClean="0">
                <a:latin typeface="Baskerville Old Face" panose="02020602080505020303" pitchFamily="18" charset="0"/>
              </a:rPr>
              <a:t>MICHIGAN v. LATTA</a:t>
            </a:r>
            <a:endParaRPr lang="en-US" sz="4800" i="1" dirty="0">
              <a:latin typeface="Baskerville Old Face" panose="02020602080505020303" pitchFamily="18" charset="0"/>
            </a:endParaRPr>
          </a:p>
        </p:txBody>
      </p:sp>
      <p:sp>
        <p:nvSpPr>
          <p:cNvPr id="3" name="Content Placeholder 2"/>
          <p:cNvSpPr>
            <a:spLocks noGrp="1"/>
          </p:cNvSpPr>
          <p:nvPr>
            <p:ph idx="1"/>
          </p:nvPr>
        </p:nvSpPr>
        <p:spPr>
          <a:xfrm>
            <a:off x="0" y="2133600"/>
            <a:ext cx="9144000" cy="4724400"/>
          </a:xfrm>
        </p:spPr>
        <p:txBody>
          <a:bodyPr>
            <a:noAutofit/>
          </a:bodyPr>
          <a:lstStyle/>
          <a:p>
            <a:pPr marL="0" indent="0">
              <a:buNone/>
            </a:pPr>
            <a:r>
              <a:rPr lang="en-US" sz="2800" dirty="0">
                <a:latin typeface="Baskerville Old Face" panose="02020602080505020303" pitchFamily="18" charset="0"/>
              </a:rPr>
              <a:t>D</a:t>
            </a:r>
            <a:r>
              <a:rPr lang="en-US" sz="2800" dirty="0" smtClean="0">
                <a:latin typeface="Baskerville Old Face" panose="02020602080505020303" pitchFamily="18" charset="0"/>
              </a:rPr>
              <a:t>emonstrates </a:t>
            </a:r>
            <a:r>
              <a:rPr lang="en-US" sz="2800" dirty="0">
                <a:latin typeface="Baskerville Old Face" panose="02020602080505020303" pitchFamily="18" charset="0"/>
              </a:rPr>
              <a:t>the influence that a school counselor can have on students </a:t>
            </a:r>
            <a:r>
              <a:rPr lang="en-US" sz="2800" dirty="0" smtClean="0">
                <a:latin typeface="Baskerville Old Face" panose="02020602080505020303" pitchFamily="18" charset="0"/>
              </a:rPr>
              <a:t>in a non-school related emergency</a:t>
            </a:r>
            <a:endParaRPr lang="en-US" sz="2800" dirty="0">
              <a:latin typeface="Baskerville Old Face" panose="02020602080505020303" pitchFamily="18" charset="0"/>
            </a:endParaRPr>
          </a:p>
          <a:p>
            <a:pPr marL="0" indent="0">
              <a:buNone/>
            </a:pPr>
            <a:endParaRPr lang="en-US" sz="2800" dirty="0" smtClean="0">
              <a:latin typeface="Baskerville Old Face" panose="02020602080505020303" pitchFamily="18" charset="0"/>
            </a:endParaRPr>
          </a:p>
          <a:p>
            <a:pPr marL="0" indent="0">
              <a:buNone/>
            </a:pPr>
            <a:r>
              <a:rPr lang="en-US" sz="2800" dirty="0" smtClean="0">
                <a:latin typeface="Baskerville Old Face" panose="02020602080505020303" pitchFamily="18" charset="0"/>
              </a:rPr>
              <a:t>A 42-year-old predator met the student through </a:t>
            </a:r>
            <a:r>
              <a:rPr lang="en-US" sz="2800" dirty="0">
                <a:latin typeface="Baskerville Old Face" panose="02020602080505020303" pitchFamily="18" charset="0"/>
              </a:rPr>
              <a:t>his niece and </a:t>
            </a:r>
            <a:r>
              <a:rPr lang="en-US" sz="2800" dirty="0" smtClean="0">
                <a:latin typeface="Baskerville Old Face" panose="02020602080505020303" pitchFamily="18" charset="0"/>
              </a:rPr>
              <a:t>he worked </a:t>
            </a:r>
            <a:r>
              <a:rPr lang="en-US" sz="2800" dirty="0">
                <a:latin typeface="Baskerville Old Face" panose="02020602080505020303" pitchFamily="18" charset="0"/>
              </a:rPr>
              <a:t>on a church project with her. A week before the incident, defendant came to the victim's house and expressed a desire to be her boyfriend. On the day of the incident, defendant and the victim talked on the phone, and defendant came to the victim's house at about 2:30 p.m., with a bottle of Bacardi Gold rum</a:t>
            </a:r>
            <a:r>
              <a:rPr lang="en-US" sz="2800" dirty="0" smtClean="0">
                <a:latin typeface="Baskerville Old Face" panose="02020602080505020303" pitchFamily="18" charset="0"/>
              </a:rPr>
              <a:t>.</a:t>
            </a:r>
            <a:endParaRPr lang="en-US" sz="2800" dirty="0">
              <a:latin typeface="Baskerville Old Face" panose="020206020805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7" name="TextBox 6"/>
          <p:cNvSpPr txBox="1"/>
          <p:nvPr/>
        </p:nvSpPr>
        <p:spPr>
          <a:xfrm>
            <a:off x="8561084" y="53897"/>
            <a:ext cx="550151" cy="369332"/>
          </a:xfrm>
          <a:prstGeom prst="rect">
            <a:avLst/>
          </a:prstGeom>
          <a:noFill/>
        </p:spPr>
        <p:txBody>
          <a:bodyPr wrap="none" rtlCol="0">
            <a:spAutoFit/>
          </a:bodyPr>
          <a:lstStyle/>
          <a:p>
            <a:fld id="{059050F4-EB92-48B1-AD8D-B325E8A813A9}" type="slidenum">
              <a:rPr lang="en-US" smtClean="0"/>
              <a:t>151</a:t>
            </a:fld>
            <a:endParaRPr lang="en-US" dirty="0"/>
          </a:p>
        </p:txBody>
      </p:sp>
    </p:spTree>
    <p:extLst>
      <p:ext uri="{BB962C8B-B14F-4D97-AF65-F5344CB8AC3E}">
        <p14:creationId xmlns:p14="http://schemas.microsoft.com/office/powerpoint/2010/main" val="32714201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Baskerville Old Face" panose="02020602080505020303" pitchFamily="18" charset="0"/>
              </a:rPr>
              <a:t>The V</a:t>
            </a:r>
            <a:r>
              <a:rPr lang="en-US" sz="4400" dirty="0" smtClean="0">
                <a:latin typeface="Baskerville Old Face" panose="02020602080505020303" pitchFamily="18" charset="0"/>
              </a:rPr>
              <a:t>ictim </a:t>
            </a:r>
            <a:r>
              <a:rPr lang="en-US" sz="4400" dirty="0">
                <a:latin typeface="Baskerville Old Face" panose="02020602080505020303" pitchFamily="18" charset="0"/>
              </a:rPr>
              <a:t>T</a:t>
            </a:r>
            <a:r>
              <a:rPr lang="en-US" sz="4400" dirty="0" smtClean="0">
                <a:latin typeface="Baskerville Old Face" panose="02020602080505020303" pitchFamily="18" charset="0"/>
              </a:rPr>
              <a:t>estified that…….</a:t>
            </a:r>
            <a:endParaRPr lang="en-US" sz="4400" dirty="0">
              <a:latin typeface="Baskerville Old Face" panose="02020602080505020303" pitchFamily="18" charset="0"/>
            </a:endParaRPr>
          </a:p>
        </p:txBody>
      </p:sp>
      <p:sp>
        <p:nvSpPr>
          <p:cNvPr id="3" name="Content Placeholder 2"/>
          <p:cNvSpPr>
            <a:spLocks noGrp="1"/>
          </p:cNvSpPr>
          <p:nvPr>
            <p:ph idx="1"/>
          </p:nvPr>
        </p:nvSpPr>
        <p:spPr>
          <a:xfrm>
            <a:off x="0" y="2133600"/>
            <a:ext cx="9144000" cy="4191000"/>
          </a:xfrm>
        </p:spPr>
        <p:txBody>
          <a:bodyPr>
            <a:normAutofit fontScale="92500"/>
          </a:bodyPr>
          <a:lstStyle/>
          <a:p>
            <a:pPr marL="0" indent="0">
              <a:buNone/>
            </a:pPr>
            <a:r>
              <a:rPr lang="en-US" sz="3600" dirty="0" smtClean="0">
                <a:latin typeface="Baskerville Old Face" panose="02020602080505020303" pitchFamily="18" charset="0"/>
              </a:rPr>
              <a:t>she </a:t>
            </a:r>
            <a:r>
              <a:rPr lang="en-US" sz="3600" dirty="0">
                <a:latin typeface="Baskerville Old Face" panose="02020602080505020303" pitchFamily="18" charset="0"/>
              </a:rPr>
              <a:t>and </a:t>
            </a:r>
            <a:r>
              <a:rPr lang="en-US" sz="3600" dirty="0" smtClean="0">
                <a:latin typeface="Baskerville Old Face" panose="02020602080505020303" pitchFamily="18" charset="0"/>
              </a:rPr>
              <a:t>the defendant </a:t>
            </a:r>
            <a:r>
              <a:rPr lang="en-US" sz="3600" dirty="0">
                <a:latin typeface="Baskerville Old Face" panose="02020602080505020303" pitchFamily="18" charset="0"/>
              </a:rPr>
              <a:t>drank </a:t>
            </a:r>
            <a:r>
              <a:rPr lang="en-US" sz="3600" dirty="0" smtClean="0">
                <a:latin typeface="Baskerville Old Face" panose="02020602080505020303" pitchFamily="18" charset="0"/>
              </a:rPr>
              <a:t>rum </a:t>
            </a:r>
            <a:r>
              <a:rPr lang="en-US" sz="3600" dirty="0">
                <a:latin typeface="Baskerville Old Face" panose="02020602080505020303" pitchFamily="18" charset="0"/>
              </a:rPr>
              <a:t>mixed with soda, played games, and did silly things. The victim began to feel "funny" and to go "in and out of it" because of the alcohol. She recalled that defendant pulled down her pants and digitally penetrated her vagina before putting his penis in her vagina. The victim did not recall defendant leaving and later woke up in her bedroom. She went to the bathroom and saw "spots of blood" when she wiped.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7" name="TextBox 6"/>
          <p:cNvSpPr txBox="1"/>
          <p:nvPr/>
        </p:nvSpPr>
        <p:spPr>
          <a:xfrm>
            <a:off x="8580402" y="6468228"/>
            <a:ext cx="550151" cy="369332"/>
          </a:xfrm>
          <a:prstGeom prst="rect">
            <a:avLst/>
          </a:prstGeom>
          <a:noFill/>
        </p:spPr>
        <p:txBody>
          <a:bodyPr wrap="none" rtlCol="0">
            <a:spAutoFit/>
          </a:bodyPr>
          <a:lstStyle/>
          <a:p>
            <a:fld id="{D1DD8913-CA14-4312-B5D0-B6F955D3D94F}" type="slidenum">
              <a:rPr lang="en-US" smtClean="0"/>
              <a:t>152</a:t>
            </a:fld>
            <a:endParaRPr lang="en-US" dirty="0"/>
          </a:p>
        </p:txBody>
      </p:sp>
    </p:spTree>
    <p:extLst>
      <p:ext uri="{BB962C8B-B14F-4D97-AF65-F5344CB8AC3E}">
        <p14:creationId xmlns:p14="http://schemas.microsoft.com/office/powerpoint/2010/main" val="2199140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 y="533400"/>
            <a:ext cx="7532077" cy="1447800"/>
          </a:xfrm>
        </p:spPr>
        <p:txBody>
          <a:bodyPr>
            <a:normAutofit/>
          </a:bodyPr>
          <a:lstStyle/>
          <a:p>
            <a:r>
              <a:rPr lang="en-US" sz="4000" dirty="0">
                <a:latin typeface="Baskerville Old Face" panose="02020602080505020303" pitchFamily="18" charset="0"/>
              </a:rPr>
              <a:t>The victim was scared and called her high school counselor. </a:t>
            </a:r>
          </a:p>
        </p:txBody>
      </p:sp>
      <p:sp>
        <p:nvSpPr>
          <p:cNvPr id="3" name="Content Placeholder 2"/>
          <p:cNvSpPr>
            <a:spLocks noGrp="1"/>
          </p:cNvSpPr>
          <p:nvPr>
            <p:ph idx="1"/>
          </p:nvPr>
        </p:nvSpPr>
        <p:spPr>
          <a:xfrm>
            <a:off x="0" y="2209800"/>
            <a:ext cx="9144000" cy="4267200"/>
          </a:xfrm>
        </p:spPr>
        <p:txBody>
          <a:bodyPr>
            <a:normAutofit lnSpcReduction="10000"/>
          </a:bodyPr>
          <a:lstStyle/>
          <a:p>
            <a:pPr marL="0" indent="0">
              <a:buNone/>
            </a:pPr>
            <a:r>
              <a:rPr lang="en-US" sz="4000" dirty="0">
                <a:latin typeface="Baskerville Old Face" panose="02020602080505020303" pitchFamily="18" charset="0"/>
              </a:rPr>
              <a:t>The counselor testified that the victim was crying and that she reported seeing blood in her vaginal area. The counselor called for assistance and remained on the phone until help arrived. </a:t>
            </a:r>
            <a:br>
              <a:rPr lang="en-US" sz="4000" dirty="0">
                <a:latin typeface="Baskerville Old Face" panose="02020602080505020303" pitchFamily="18" charset="0"/>
              </a:rPr>
            </a:br>
            <a:endParaRPr lang="en-US" sz="4000" dirty="0" smtClean="0">
              <a:latin typeface="Baskerville Old Face" panose="02020602080505020303" pitchFamily="18" charset="0"/>
            </a:endParaRPr>
          </a:p>
          <a:p>
            <a:r>
              <a:rPr lang="en-US" sz="4000" dirty="0" smtClean="0">
                <a:latin typeface="Baskerville Old Face" panose="02020602080505020303" pitchFamily="18" charset="0"/>
              </a:rPr>
              <a:t>Defendant </a:t>
            </a:r>
            <a:r>
              <a:rPr lang="en-US" sz="4000" dirty="0">
                <a:latin typeface="Baskerville Old Face" panose="02020602080505020303" pitchFamily="18" charset="0"/>
              </a:rPr>
              <a:t>was convicted of sexually abusing the 16-year-old</a:t>
            </a:r>
            <a:r>
              <a:rPr lang="en-US" sz="4000" dirty="0" smtClean="0">
                <a:latin typeface="Baskerville Old Face" panose="02020602080505020303" pitchFamily="18" charset="0"/>
              </a:rPr>
              <a:t>.</a:t>
            </a:r>
            <a:endParaRPr lang="en-US" sz="4000" dirty="0">
              <a:latin typeface="Baskerville Old Face" panose="020206020805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7" name="TextBox 6"/>
          <p:cNvSpPr txBox="1"/>
          <p:nvPr/>
        </p:nvSpPr>
        <p:spPr>
          <a:xfrm>
            <a:off x="8580402" y="6477000"/>
            <a:ext cx="550151" cy="369332"/>
          </a:xfrm>
          <a:prstGeom prst="rect">
            <a:avLst/>
          </a:prstGeom>
          <a:noFill/>
        </p:spPr>
        <p:txBody>
          <a:bodyPr wrap="none" rtlCol="0">
            <a:spAutoFit/>
          </a:bodyPr>
          <a:lstStyle/>
          <a:p>
            <a:fld id="{B9347D81-D527-4AAB-8ECF-9B67A7C15E00}" type="slidenum">
              <a:rPr lang="en-US" smtClean="0"/>
              <a:t>153</a:t>
            </a:fld>
            <a:endParaRPr lang="en-US" dirty="0"/>
          </a:p>
        </p:txBody>
      </p:sp>
    </p:spTree>
    <p:extLst>
      <p:ext uri="{BB962C8B-B14F-4D97-AF65-F5344CB8AC3E}">
        <p14:creationId xmlns:p14="http://schemas.microsoft.com/office/powerpoint/2010/main" val="13680582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7315200" cy="1066800"/>
          </a:xfrm>
        </p:spPr>
        <p:txBody>
          <a:bodyPr>
            <a:noAutofit/>
          </a:bodyPr>
          <a:lstStyle/>
          <a:p>
            <a:pPr lvl="0"/>
            <a:r>
              <a:rPr lang="en-US" sz="3200" b="1" i="1" dirty="0">
                <a:latin typeface="Baskerville Old Face" panose="02020602080505020303" pitchFamily="18" charset="0"/>
              </a:rPr>
              <a:t>STATE OF NEW </a:t>
            </a:r>
            <a:r>
              <a:rPr lang="en-US" sz="3200" b="1" i="1" dirty="0" smtClean="0">
                <a:latin typeface="Baskerville Old Face" panose="02020602080505020303" pitchFamily="18" charset="0"/>
              </a:rPr>
              <a:t>JERSEY </a:t>
            </a:r>
            <a:r>
              <a:rPr lang="en-US" sz="3200" b="1" i="1" dirty="0">
                <a:latin typeface="Baskerville Old Face" panose="02020602080505020303" pitchFamily="18" charset="0"/>
              </a:rPr>
              <a:t>v. </a:t>
            </a:r>
            <a:r>
              <a:rPr lang="en-US" sz="3200" b="1" i="1" dirty="0" smtClean="0">
                <a:latin typeface="Baskerville Old Face" panose="02020602080505020303" pitchFamily="18" charset="0"/>
              </a:rPr>
              <a:t>MERCADO</a:t>
            </a:r>
            <a:endParaRPr lang="en-US" sz="3200" i="1" dirty="0">
              <a:latin typeface="Baskerville Old Face" panose="02020602080505020303" pitchFamily="18" charset="0"/>
            </a:endParaRPr>
          </a:p>
        </p:txBody>
      </p:sp>
      <p:sp>
        <p:nvSpPr>
          <p:cNvPr id="3" name="Content Placeholder 2"/>
          <p:cNvSpPr>
            <a:spLocks noGrp="1"/>
          </p:cNvSpPr>
          <p:nvPr>
            <p:ph idx="1"/>
          </p:nvPr>
        </p:nvSpPr>
        <p:spPr>
          <a:xfrm>
            <a:off x="0" y="2133600"/>
            <a:ext cx="8686800" cy="4724400"/>
          </a:xfrm>
        </p:spPr>
        <p:txBody>
          <a:bodyPr>
            <a:noAutofit/>
          </a:bodyPr>
          <a:lstStyle/>
          <a:p>
            <a:pPr marL="0" indent="0">
              <a:buNone/>
            </a:pPr>
            <a:r>
              <a:rPr lang="en-US" dirty="0" smtClean="0">
                <a:latin typeface="Baskerville Old Face" panose="02020602080505020303" pitchFamily="18" charset="0"/>
              </a:rPr>
              <a:t>School </a:t>
            </a:r>
            <a:r>
              <a:rPr lang="en-US" dirty="0">
                <a:latin typeface="Baskerville Old Face" panose="02020602080505020303" pitchFamily="18" charset="0"/>
              </a:rPr>
              <a:t>counselor as the first go-to person for a teacher </a:t>
            </a:r>
            <a:r>
              <a:rPr lang="en-US" dirty="0" smtClean="0">
                <a:latin typeface="Baskerville Old Face" panose="02020602080505020303" pitchFamily="18" charset="0"/>
              </a:rPr>
              <a:t>with an abused student in her class  </a:t>
            </a:r>
            <a:endParaRPr lang="en-US" dirty="0">
              <a:latin typeface="Baskerville Old Face" panose="02020602080505020303" pitchFamily="18" charset="0"/>
            </a:endParaRPr>
          </a:p>
          <a:p>
            <a:r>
              <a:rPr lang="en-US" dirty="0" smtClean="0">
                <a:latin typeface="Baskerville Old Face" panose="02020602080505020303" pitchFamily="18" charset="0"/>
              </a:rPr>
              <a:t>14 years old female (S.P.) wrote </a:t>
            </a:r>
            <a:r>
              <a:rPr lang="en-US" dirty="0">
                <a:latin typeface="Baskerville Old Face" panose="02020602080505020303" pitchFamily="18" charset="0"/>
              </a:rPr>
              <a:t>a poem for a school assignment about a girl who was sexually abused by a family </a:t>
            </a:r>
            <a:r>
              <a:rPr lang="en-US" dirty="0" smtClean="0">
                <a:latin typeface="Baskerville Old Face" panose="02020602080505020303" pitchFamily="18" charset="0"/>
              </a:rPr>
              <a:t>friend.</a:t>
            </a:r>
          </a:p>
          <a:p>
            <a:r>
              <a:rPr lang="en-US" dirty="0" smtClean="0">
                <a:latin typeface="Baskerville Old Face" panose="02020602080505020303" pitchFamily="18" charset="0"/>
              </a:rPr>
              <a:t>Her </a:t>
            </a:r>
            <a:r>
              <a:rPr lang="en-US" dirty="0">
                <a:latin typeface="Baskerville Old Face" panose="02020602080505020303" pitchFamily="18" charset="0"/>
              </a:rPr>
              <a:t>teacher alerted the school </a:t>
            </a:r>
            <a:r>
              <a:rPr lang="en-US" dirty="0" smtClean="0">
                <a:latin typeface="Baskerville Old Face" panose="02020602080505020303" pitchFamily="18" charset="0"/>
              </a:rPr>
              <a:t>counselor.</a:t>
            </a:r>
          </a:p>
          <a:p>
            <a:r>
              <a:rPr lang="en-US" dirty="0" smtClean="0">
                <a:latin typeface="Baskerville Old Face" panose="02020602080505020303" pitchFamily="18" charset="0"/>
              </a:rPr>
              <a:t>School counselor questioned </a:t>
            </a:r>
            <a:r>
              <a:rPr lang="en-US" dirty="0">
                <a:latin typeface="Baskerville Old Face" panose="02020602080505020303" pitchFamily="18" charset="0"/>
              </a:rPr>
              <a:t>S.P. about the poem, and S.P. revealed that defendant had sexually assaulted her when she was approximately seven to nine years old. </a:t>
            </a:r>
            <a:endParaRPr lang="en-US" dirty="0" smtClean="0">
              <a:latin typeface="Baskerville Old Face" panose="02020602080505020303" pitchFamily="18" charset="0"/>
            </a:endParaRPr>
          </a:p>
          <a:p>
            <a:r>
              <a:rPr lang="en-US" dirty="0" smtClean="0">
                <a:latin typeface="Baskerville Old Face" panose="02020602080505020303" pitchFamily="18" charset="0"/>
              </a:rPr>
              <a:t>S.P</a:t>
            </a:r>
            <a:r>
              <a:rPr lang="en-US" dirty="0">
                <a:latin typeface="Baskerville Old Face" panose="02020602080505020303" pitchFamily="18" charset="0"/>
              </a:rPr>
              <a:t>. later gave the police a statement making the same allegations and also testified at trial about the incident. </a:t>
            </a:r>
            <a:endParaRPr lang="en-US" dirty="0" smtClean="0">
              <a:latin typeface="Baskerville Old Face" panose="0202060208050502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7" name="TextBox 6"/>
          <p:cNvSpPr txBox="1"/>
          <p:nvPr/>
        </p:nvSpPr>
        <p:spPr>
          <a:xfrm>
            <a:off x="8561084" y="23611"/>
            <a:ext cx="550151" cy="369332"/>
          </a:xfrm>
          <a:prstGeom prst="rect">
            <a:avLst/>
          </a:prstGeom>
          <a:noFill/>
        </p:spPr>
        <p:txBody>
          <a:bodyPr wrap="none" rtlCol="0">
            <a:spAutoFit/>
          </a:bodyPr>
          <a:lstStyle/>
          <a:p>
            <a:fld id="{BE775AE0-A81B-42F5-86CA-2F683633598E}" type="slidenum">
              <a:rPr lang="en-US" smtClean="0"/>
              <a:t>154</a:t>
            </a:fld>
            <a:endParaRPr lang="en-US" dirty="0"/>
          </a:p>
        </p:txBody>
      </p:sp>
    </p:spTree>
    <p:extLst>
      <p:ext uri="{BB962C8B-B14F-4D97-AF65-F5344CB8AC3E}">
        <p14:creationId xmlns:p14="http://schemas.microsoft.com/office/powerpoint/2010/main" val="3067052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3228"/>
            <a:ext cx="7391400" cy="1080938"/>
          </a:xfrm>
        </p:spPr>
        <p:txBody>
          <a:bodyPr>
            <a:normAutofit/>
          </a:bodyPr>
          <a:lstStyle/>
          <a:p>
            <a:r>
              <a:rPr lang="en-US" sz="3200" b="1" i="1" dirty="0">
                <a:latin typeface="Baskerville Old Face" panose="02020602080505020303" pitchFamily="18" charset="0"/>
              </a:rPr>
              <a:t>STATE OF NEW JERSEY v. MERCADO</a:t>
            </a:r>
            <a:endParaRPr lang="en-US" sz="3200" i="1" dirty="0"/>
          </a:p>
        </p:txBody>
      </p:sp>
      <p:sp>
        <p:nvSpPr>
          <p:cNvPr id="3" name="Content Placeholder 2"/>
          <p:cNvSpPr>
            <a:spLocks noGrp="1"/>
          </p:cNvSpPr>
          <p:nvPr>
            <p:ph idx="1"/>
          </p:nvPr>
        </p:nvSpPr>
        <p:spPr>
          <a:xfrm>
            <a:off x="170645" y="2209800"/>
            <a:ext cx="8839200" cy="4140127"/>
          </a:xfrm>
        </p:spPr>
        <p:txBody>
          <a:bodyPr>
            <a:normAutofit fontScale="92500" lnSpcReduction="10000"/>
          </a:bodyPr>
          <a:lstStyle/>
          <a:p>
            <a:pPr marL="0" indent="0">
              <a:buNone/>
            </a:pPr>
            <a:r>
              <a:rPr lang="en-US" dirty="0">
                <a:latin typeface="Baskerville Old Face" panose="02020602080505020303" pitchFamily="18" charset="0"/>
              </a:rPr>
              <a:t>A few days later, D.P. called the police after speaking with her daughters, and reported that defendant had also sexually assaulted E.P. and S.M. Then E.P. and S.M. testified at trial that defendant sexually assaulted them over twenty years ago, when E.P. was around eleven to fourteen years old and S.M. was around seven to eleven years old. The sexual assaults were said to have occurred when D.P. was still married to defendant and they were all living together. The State also presented testimony from an expert on Child Sexual Abuse Accommodation Syndrome ("CSAAS") about why victims of sexual abuse delay reporting their abusers. </a:t>
            </a:r>
            <a:endParaRPr lang="en-US" dirty="0" smtClean="0">
              <a:latin typeface="Baskerville Old Face" panose="02020602080505020303" pitchFamily="18" charset="0"/>
            </a:endParaRPr>
          </a:p>
          <a:p>
            <a:pPr marL="0" indent="0">
              <a:buNone/>
            </a:pPr>
            <a:endParaRPr lang="en-US" dirty="0">
              <a:latin typeface="Baskerville Old Face" panose="02020602080505020303" pitchFamily="18" charset="0"/>
            </a:endParaRPr>
          </a:p>
          <a:p>
            <a:pPr marL="0" indent="0">
              <a:buNone/>
            </a:pPr>
            <a:r>
              <a:rPr lang="en-US" dirty="0">
                <a:latin typeface="Baskerville Old Face" panose="02020602080505020303" pitchFamily="18" charset="0"/>
              </a:rPr>
              <a:t>A jury convicted defendant of child sexual abuse and lesser offenses, including endangering the welfare of a child by one who has no legal duty and aggravated criminal sexual contact &amp; the judge imposed an aggregate prison term of fifty years.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618372"/>
            <a:ext cx="1434353" cy="1371600"/>
          </a:xfrm>
          <a:prstGeom prst="rect">
            <a:avLst/>
          </a:prstGeom>
        </p:spPr>
      </p:pic>
      <p:sp>
        <p:nvSpPr>
          <p:cNvPr id="7" name="TextBox 6"/>
          <p:cNvSpPr txBox="1"/>
          <p:nvPr/>
        </p:nvSpPr>
        <p:spPr>
          <a:xfrm>
            <a:off x="8580402" y="6488668"/>
            <a:ext cx="550151" cy="369332"/>
          </a:xfrm>
          <a:prstGeom prst="rect">
            <a:avLst/>
          </a:prstGeom>
          <a:noFill/>
        </p:spPr>
        <p:txBody>
          <a:bodyPr wrap="none" rtlCol="0">
            <a:spAutoFit/>
          </a:bodyPr>
          <a:lstStyle/>
          <a:p>
            <a:fld id="{FAA69FEA-AA98-4024-95E6-9D96AE673D78}" type="slidenum">
              <a:rPr lang="en-US" smtClean="0"/>
              <a:t>155</a:t>
            </a:fld>
            <a:endParaRPr lang="en-US" dirty="0"/>
          </a:p>
        </p:txBody>
      </p:sp>
    </p:spTree>
    <p:extLst>
      <p:ext uri="{BB962C8B-B14F-4D97-AF65-F5344CB8AC3E}">
        <p14:creationId xmlns:p14="http://schemas.microsoft.com/office/powerpoint/2010/main" val="3917377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23218" cy="914400"/>
          </a:xfrm>
        </p:spPr>
        <p:txBody>
          <a:bodyPr>
            <a:noAutofit/>
          </a:bodyPr>
          <a:lstStyle/>
          <a:p>
            <a:pPr lvl="0"/>
            <a:r>
              <a:rPr lang="en-US" sz="2800" b="1" i="1" dirty="0" smtClean="0">
                <a:latin typeface="Baskerville Old Face" panose="02020602080505020303" pitchFamily="18" charset="0"/>
              </a:rPr>
              <a:t>SCHWEIKHARDT </a:t>
            </a:r>
            <a:r>
              <a:rPr lang="en-US" sz="2800" b="1" i="1" dirty="0">
                <a:latin typeface="Baskerville Old Face" panose="02020602080505020303" pitchFamily="18" charset="0"/>
              </a:rPr>
              <a:t>v. THE SCHOOL </a:t>
            </a:r>
            <a:r>
              <a:rPr lang="en-US" sz="2800" b="1" i="1" dirty="0" smtClean="0">
                <a:latin typeface="Baskerville Old Face" panose="02020602080505020303" pitchFamily="18" charset="0"/>
              </a:rPr>
              <a:t>BOARD</a:t>
            </a:r>
            <a:br>
              <a:rPr lang="en-US" sz="2800" b="1" i="1" dirty="0" smtClean="0">
                <a:latin typeface="Baskerville Old Face" panose="02020602080505020303" pitchFamily="18" charset="0"/>
              </a:rPr>
            </a:br>
            <a:r>
              <a:rPr lang="en-US" sz="2800" b="1" i="1" dirty="0" smtClean="0">
                <a:latin typeface="Baskerville Old Face" panose="02020602080505020303" pitchFamily="18" charset="0"/>
              </a:rPr>
              <a:t> </a:t>
            </a:r>
            <a:r>
              <a:rPr lang="en-US" sz="2800" b="1" i="1" dirty="0">
                <a:latin typeface="Baskerville Old Face" panose="02020602080505020303" pitchFamily="18" charset="0"/>
              </a:rPr>
              <a:t>OF COLLIER COUNTY, </a:t>
            </a:r>
            <a:r>
              <a:rPr lang="en-US" sz="2800" b="1" i="1" dirty="0" smtClean="0">
                <a:latin typeface="Baskerville Old Face" panose="02020602080505020303" pitchFamily="18" charset="0"/>
              </a:rPr>
              <a:t>FLORIDA</a:t>
            </a:r>
            <a:endParaRPr lang="en-US" sz="1800" i="1" dirty="0"/>
          </a:p>
        </p:txBody>
      </p:sp>
      <p:sp>
        <p:nvSpPr>
          <p:cNvPr id="3" name="Content Placeholder 2"/>
          <p:cNvSpPr>
            <a:spLocks noGrp="1"/>
          </p:cNvSpPr>
          <p:nvPr>
            <p:ph idx="1"/>
          </p:nvPr>
        </p:nvSpPr>
        <p:spPr>
          <a:xfrm>
            <a:off x="0" y="2057400"/>
            <a:ext cx="8686800" cy="4800600"/>
          </a:xfrm>
        </p:spPr>
        <p:txBody>
          <a:bodyPr>
            <a:normAutofit fontScale="70000" lnSpcReduction="20000"/>
          </a:bodyPr>
          <a:lstStyle/>
          <a:p>
            <a:pPr marL="0" indent="0">
              <a:buNone/>
            </a:pPr>
            <a:r>
              <a:rPr lang="en-US" dirty="0">
                <a:latin typeface="Baskerville Old Face" panose="02020602080505020303" pitchFamily="18" charset="0"/>
              </a:rPr>
              <a:t>Discrimination against a school counselor. </a:t>
            </a:r>
          </a:p>
          <a:p>
            <a:r>
              <a:rPr lang="en-US" dirty="0">
                <a:latin typeface="Baskerville Old Face" panose="02020602080505020303" pitchFamily="18" charset="0"/>
              </a:rPr>
              <a:t>In August 2008, the School Board of Collier County </a:t>
            </a:r>
            <a:r>
              <a:rPr lang="en-US" dirty="0" smtClean="0">
                <a:latin typeface="Baskerville Old Face" panose="02020602080505020303" pitchFamily="18" charset="0"/>
              </a:rPr>
              <a:t>promoted </a:t>
            </a:r>
            <a:r>
              <a:rPr lang="en-US" dirty="0">
                <a:latin typeface="Baskerville Old Face" panose="02020602080505020303" pitchFamily="18" charset="0"/>
              </a:rPr>
              <a:t>Kathleen </a:t>
            </a:r>
            <a:r>
              <a:rPr lang="en-US" dirty="0" err="1">
                <a:latin typeface="Baskerville Old Face" panose="02020602080505020303" pitchFamily="18" charset="0"/>
              </a:rPr>
              <a:t>Schweikhardt</a:t>
            </a:r>
            <a:r>
              <a:rPr lang="en-US" dirty="0">
                <a:latin typeface="Baskerville Old Face" panose="02020602080505020303" pitchFamily="18" charset="0"/>
              </a:rPr>
              <a:t> (plaintiff), a 63 year old female, to the position of Head Guidance Counselor at Golden Gate Middle School. </a:t>
            </a:r>
            <a:endParaRPr lang="en-US" dirty="0" smtClean="0">
              <a:latin typeface="Baskerville Old Face" panose="02020602080505020303" pitchFamily="18" charset="0"/>
            </a:endParaRPr>
          </a:p>
          <a:p>
            <a:r>
              <a:rPr lang="en-US" dirty="0" err="1">
                <a:latin typeface="Baskerville Old Face" panose="02020602080505020303" pitchFamily="18" charset="0"/>
              </a:rPr>
              <a:t>Schweikhardt</a:t>
            </a:r>
            <a:r>
              <a:rPr lang="en-US" dirty="0">
                <a:latin typeface="Baskerville Old Face" panose="02020602080505020303" pitchFamily="18" charset="0"/>
              </a:rPr>
              <a:t> </a:t>
            </a:r>
            <a:r>
              <a:rPr lang="en-US" dirty="0" smtClean="0">
                <a:latin typeface="Baskerville Old Face" panose="02020602080505020303" pitchFamily="18" charset="0"/>
              </a:rPr>
              <a:t>alleges </a:t>
            </a:r>
            <a:r>
              <a:rPr lang="en-US" dirty="0">
                <a:latin typeface="Baskerville Old Face" panose="02020602080505020303" pitchFamily="18" charset="0"/>
              </a:rPr>
              <a:t>that </a:t>
            </a:r>
            <a:r>
              <a:rPr lang="en-US" dirty="0" smtClean="0">
                <a:latin typeface="Baskerville Old Face" panose="02020602080505020303" pitchFamily="18" charset="0"/>
              </a:rPr>
              <a:t>the Principal and </a:t>
            </a:r>
            <a:r>
              <a:rPr lang="en-US" dirty="0">
                <a:latin typeface="Baskerville Old Face" panose="02020602080505020303" pitchFamily="18" charset="0"/>
              </a:rPr>
              <a:t>Assistant </a:t>
            </a:r>
            <a:r>
              <a:rPr lang="en-US" dirty="0" smtClean="0">
                <a:latin typeface="Baskerville Old Face" panose="02020602080505020303" pitchFamily="18" charset="0"/>
              </a:rPr>
              <a:t>Principal</a:t>
            </a:r>
            <a:r>
              <a:rPr lang="en-US" dirty="0">
                <a:latin typeface="Baskerville Old Face" panose="02020602080505020303" pitchFamily="18" charset="0"/>
              </a:rPr>
              <a:t> harassed and discriminated against her </a:t>
            </a:r>
            <a:r>
              <a:rPr lang="en-US" dirty="0" smtClean="0">
                <a:latin typeface="Baskerville Old Face" panose="02020602080505020303" pitchFamily="18" charset="0"/>
              </a:rPr>
              <a:t>because </a:t>
            </a:r>
            <a:r>
              <a:rPr lang="en-US" dirty="0">
                <a:latin typeface="Baskerville Old Face" panose="02020602080505020303" pitchFamily="18" charset="0"/>
              </a:rPr>
              <a:t>of her </a:t>
            </a:r>
            <a:r>
              <a:rPr lang="en-US" dirty="0" smtClean="0">
                <a:latin typeface="Baskerville Old Face" panose="02020602080505020303" pitchFamily="18" charset="0"/>
              </a:rPr>
              <a:t>age in that:</a:t>
            </a:r>
          </a:p>
          <a:p>
            <a:r>
              <a:rPr lang="en-US" dirty="0" smtClean="0">
                <a:latin typeface="Baskerville Old Face" panose="02020602080505020303" pitchFamily="18" charset="0"/>
              </a:rPr>
              <a:t>(</a:t>
            </a:r>
            <a:r>
              <a:rPr lang="en-US" dirty="0">
                <a:latin typeface="Baskerville Old Face" panose="02020602080505020303" pitchFamily="18" charset="0"/>
              </a:rPr>
              <a:t>1) she was given more difficult duties to perform because of her age; </a:t>
            </a:r>
            <a:endParaRPr lang="en-US" dirty="0" smtClean="0">
              <a:latin typeface="Baskerville Old Face" panose="02020602080505020303" pitchFamily="18" charset="0"/>
            </a:endParaRPr>
          </a:p>
          <a:p>
            <a:r>
              <a:rPr lang="en-US" dirty="0" smtClean="0">
                <a:latin typeface="Baskerville Old Face" panose="02020602080505020303" pitchFamily="18" charset="0"/>
              </a:rPr>
              <a:t>(</a:t>
            </a:r>
            <a:r>
              <a:rPr lang="en-US" dirty="0">
                <a:latin typeface="Baskerville Old Face" panose="02020602080505020303" pitchFamily="18" charset="0"/>
              </a:rPr>
              <a:t>2) she was denied access to certain employment-related training called "SILK Training" which was offered to employees under the age of 40; </a:t>
            </a:r>
            <a:endParaRPr lang="en-US" dirty="0" smtClean="0">
              <a:latin typeface="Baskerville Old Face" panose="02020602080505020303" pitchFamily="18" charset="0"/>
            </a:endParaRPr>
          </a:p>
          <a:p>
            <a:r>
              <a:rPr lang="en-US" dirty="0" smtClean="0">
                <a:latin typeface="Baskerville Old Face" panose="02020602080505020303" pitchFamily="18" charset="0"/>
              </a:rPr>
              <a:t>(</a:t>
            </a:r>
            <a:r>
              <a:rPr lang="en-US" dirty="0">
                <a:latin typeface="Baskerville Old Face" panose="02020602080505020303" pitchFamily="18" charset="0"/>
              </a:rPr>
              <a:t>3) she was given a poor performance evaluation after she complained of discriminatory treatment; </a:t>
            </a:r>
            <a:endParaRPr lang="en-US" dirty="0" smtClean="0">
              <a:latin typeface="Baskerville Old Face" panose="02020602080505020303" pitchFamily="18" charset="0"/>
            </a:endParaRPr>
          </a:p>
          <a:p>
            <a:r>
              <a:rPr lang="en-US" dirty="0" smtClean="0">
                <a:latin typeface="Baskerville Old Face" panose="02020602080505020303" pitchFamily="18" charset="0"/>
              </a:rPr>
              <a:t>(</a:t>
            </a:r>
            <a:r>
              <a:rPr lang="en-US" dirty="0">
                <a:latin typeface="Baskerville Old Face" panose="02020602080505020303" pitchFamily="18" charset="0"/>
              </a:rPr>
              <a:t>4) she was demoted to the position of Counselor </a:t>
            </a:r>
            <a:r>
              <a:rPr lang="en-US" dirty="0" smtClean="0">
                <a:latin typeface="Baskerville Old Face" panose="02020602080505020303" pitchFamily="18" charset="0"/>
              </a:rPr>
              <a:t>and her Head Guidance</a:t>
            </a:r>
            <a:r>
              <a:rPr lang="en-US" dirty="0">
                <a:latin typeface="Baskerville Old Face" panose="02020602080505020303" pitchFamily="18" charset="0"/>
              </a:rPr>
              <a:t> Counselor position was given to </a:t>
            </a:r>
            <a:r>
              <a:rPr lang="en-US" dirty="0" smtClean="0">
                <a:latin typeface="Baskerville Old Face" panose="02020602080505020303" pitchFamily="18" charset="0"/>
              </a:rPr>
              <a:t>a </a:t>
            </a:r>
            <a:r>
              <a:rPr lang="en-US" dirty="0">
                <a:latin typeface="Baskerville Old Face" panose="02020602080505020303" pitchFamily="18" charset="0"/>
              </a:rPr>
              <a:t>33 </a:t>
            </a:r>
            <a:r>
              <a:rPr lang="en-US" dirty="0" smtClean="0">
                <a:latin typeface="Baskerville Old Face" panose="02020602080505020303" pitchFamily="18" charset="0"/>
              </a:rPr>
              <a:t>year old</a:t>
            </a:r>
          </a:p>
          <a:p>
            <a:pPr marL="0" indent="0">
              <a:buNone/>
            </a:pPr>
            <a:r>
              <a:rPr lang="en-US" dirty="0" smtClean="0">
                <a:latin typeface="Baskerville Old Face" panose="02020602080505020303" pitchFamily="18" charset="0"/>
              </a:rPr>
              <a:t>She filed Charge </a:t>
            </a:r>
            <a:r>
              <a:rPr lang="en-US" dirty="0">
                <a:latin typeface="Baskerville Old Face" panose="02020602080505020303" pitchFamily="18" charset="0"/>
              </a:rPr>
              <a:t>of Discrimination with the Equal Employment Opportunity Commission (EEOC</a:t>
            </a:r>
            <a:r>
              <a:rPr lang="en-US" dirty="0" smtClean="0">
                <a:latin typeface="Baskerville Old Face" panose="02020602080505020303" pitchFamily="18" charset="0"/>
              </a:rPr>
              <a:t>), then filed </a:t>
            </a:r>
            <a:r>
              <a:rPr lang="en-US" dirty="0">
                <a:latin typeface="Baskerville Old Face" panose="02020602080505020303" pitchFamily="18" charset="0"/>
              </a:rPr>
              <a:t>a four-count Amended Complaint against the School Board, </a:t>
            </a:r>
            <a:r>
              <a:rPr lang="en-US" dirty="0" smtClean="0">
                <a:latin typeface="Baskerville Old Face" panose="02020602080505020303" pitchFamily="18" charset="0"/>
              </a:rPr>
              <a:t>Principal, </a:t>
            </a:r>
            <a:r>
              <a:rPr lang="en-US" dirty="0">
                <a:latin typeface="Baskerville Old Face" panose="02020602080505020303" pitchFamily="18" charset="0"/>
              </a:rPr>
              <a:t>and </a:t>
            </a:r>
            <a:r>
              <a:rPr lang="en-US" dirty="0" smtClean="0">
                <a:latin typeface="Baskerville Old Face" panose="02020602080505020303" pitchFamily="18" charset="0"/>
              </a:rPr>
              <a:t>Asst. Principal discriminated </a:t>
            </a:r>
            <a:r>
              <a:rPr lang="en-US" dirty="0">
                <a:latin typeface="Baskerville Old Face" panose="02020602080505020303" pitchFamily="18" charset="0"/>
              </a:rPr>
              <a:t>against her in violation of the Age Discrimination 3 and Employment Act of 1967 (ADEA) (Count I) and the Florida Civil Rights Act [*4]  (FCRA) (Count IV), deprived "her of her rights as guaranteed by the </a:t>
            </a:r>
            <a:r>
              <a:rPr lang="en-US" dirty="0">
                <a:latin typeface="Baskerville Old Face" panose="02020602080505020303" pitchFamily="18" charset="0"/>
                <a:hlinkClick r:id="rId2"/>
              </a:rPr>
              <a:t>Fourteenth Amendment</a:t>
            </a:r>
            <a:r>
              <a:rPr lang="en-US" dirty="0">
                <a:latin typeface="Baskerville Old Face" panose="02020602080505020303" pitchFamily="18" charset="0"/>
              </a:rPr>
              <a:t>" (Count II), and are liable for the intentional infliction of emotional distress (Count III). (Doc. #3.)</a:t>
            </a:r>
          </a:p>
          <a:p>
            <a:endParaRPr lang="en-US" dirty="0"/>
          </a:p>
        </p:txBody>
      </p:sp>
      <p:sp>
        <p:nvSpPr>
          <p:cNvPr id="6" name="TextBox 5"/>
          <p:cNvSpPr txBox="1"/>
          <p:nvPr/>
        </p:nvSpPr>
        <p:spPr>
          <a:xfrm>
            <a:off x="8593849" y="24547"/>
            <a:ext cx="550151" cy="369332"/>
          </a:xfrm>
          <a:prstGeom prst="rect">
            <a:avLst/>
          </a:prstGeom>
          <a:noFill/>
        </p:spPr>
        <p:txBody>
          <a:bodyPr wrap="none" rtlCol="0">
            <a:spAutoFit/>
          </a:bodyPr>
          <a:lstStyle/>
          <a:p>
            <a:fld id="{BE35679A-8131-49CC-B525-EAE04600883A}" type="slidenum">
              <a:rPr lang="en-US" smtClean="0"/>
              <a:t>156</a:t>
            </a:fld>
            <a:endParaRPr lang="en-US" dirty="0"/>
          </a:p>
        </p:txBody>
      </p:sp>
    </p:spTree>
    <p:extLst>
      <p:ext uri="{BB962C8B-B14F-4D97-AF65-F5344CB8AC3E}">
        <p14:creationId xmlns:p14="http://schemas.microsoft.com/office/powerpoint/2010/main" val="22241035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7315200" cy="1371600"/>
          </a:xfrm>
        </p:spPr>
        <p:txBody>
          <a:bodyPr>
            <a:normAutofit fontScale="90000"/>
          </a:bodyPr>
          <a:lstStyle/>
          <a:p>
            <a:r>
              <a:rPr lang="en-US" b="1" dirty="0"/>
              <a:t>North Jersey teachers learn social media’s traps the hard way </a:t>
            </a:r>
            <a:br>
              <a:rPr lang="en-US" b="1" dirty="0"/>
            </a:br>
            <a:r>
              <a:rPr lang="en-US" sz="1300" b="1" cap="all" dirty="0"/>
              <a:t>By HANNAN </a:t>
            </a:r>
            <a:r>
              <a:rPr lang="en-US" sz="1300" b="1" cap="all" dirty="0" smtClean="0"/>
              <a:t>ADELY, </a:t>
            </a:r>
            <a:r>
              <a:rPr lang="en-US" sz="1300" cap="all" dirty="0" smtClean="0"/>
              <a:t>Staff Writer, The Record, </a:t>
            </a:r>
            <a:r>
              <a:rPr lang="en-US" sz="1300" dirty="0" smtClean="0"/>
              <a:t>May </a:t>
            </a:r>
            <a:r>
              <a:rPr lang="en-US" sz="1300" dirty="0"/>
              <a:t>17, </a:t>
            </a:r>
            <a:r>
              <a:rPr lang="en-US" sz="1300" dirty="0" smtClean="0"/>
              <a:t>2015</a:t>
            </a:r>
            <a:endParaRPr lang="en-US" dirty="0"/>
          </a:p>
        </p:txBody>
      </p:sp>
      <p:sp>
        <p:nvSpPr>
          <p:cNvPr id="3" name="Content Placeholder 2"/>
          <p:cNvSpPr>
            <a:spLocks noGrp="1"/>
          </p:cNvSpPr>
          <p:nvPr>
            <p:ph idx="1"/>
          </p:nvPr>
        </p:nvSpPr>
        <p:spPr>
          <a:xfrm>
            <a:off x="11723" y="2057400"/>
            <a:ext cx="9056077" cy="4800600"/>
          </a:xfrm>
        </p:spPr>
        <p:txBody>
          <a:bodyPr/>
          <a:lstStyle/>
          <a:p>
            <a:endParaRPr lang="en-US" dirty="0" smtClean="0"/>
          </a:p>
          <a:p>
            <a:endParaRPr lang="en-US" dirty="0"/>
          </a:p>
          <a:p>
            <a:r>
              <a:rPr lang="en-US" dirty="0" smtClean="0"/>
              <a:t>As </a:t>
            </a:r>
            <a:r>
              <a:rPr lang="en-US" dirty="0"/>
              <a:t>social media use grows, teachers are learning that what they post online can get them in trouble even if it is done on their own time and on their personal Web pages. </a:t>
            </a:r>
          </a:p>
        </p:txBody>
      </p:sp>
      <p:sp>
        <p:nvSpPr>
          <p:cNvPr id="7" name="TextBox 6"/>
          <p:cNvSpPr txBox="1"/>
          <p:nvPr/>
        </p:nvSpPr>
        <p:spPr>
          <a:xfrm>
            <a:off x="8593849" y="22538"/>
            <a:ext cx="550151" cy="369332"/>
          </a:xfrm>
          <a:prstGeom prst="rect">
            <a:avLst/>
          </a:prstGeom>
          <a:noFill/>
        </p:spPr>
        <p:txBody>
          <a:bodyPr wrap="none" rtlCol="0">
            <a:spAutoFit/>
          </a:bodyPr>
          <a:lstStyle/>
          <a:p>
            <a:fld id="{D7FDC847-051C-4B15-AD28-20FAC9BE1BD6}" type="slidenum">
              <a:rPr lang="en-US" smtClean="0"/>
              <a:t>157</a:t>
            </a:fld>
            <a:endParaRPr lang="en-US" dirty="0"/>
          </a:p>
        </p:txBody>
      </p:sp>
    </p:spTree>
    <p:extLst>
      <p:ext uri="{BB962C8B-B14F-4D97-AF65-F5344CB8AC3E}">
        <p14:creationId xmlns:p14="http://schemas.microsoft.com/office/powerpoint/2010/main" val="32115290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229600" cy="1371600"/>
          </a:xfrm>
        </p:spPr>
        <p:txBody>
          <a:bodyPr>
            <a:normAutofit/>
          </a:bodyPr>
          <a:lstStyle/>
          <a:p>
            <a:r>
              <a:rPr lang="en-US" sz="3200" b="1" dirty="0">
                <a:solidFill>
                  <a:prstClr val="white"/>
                </a:solidFill>
              </a:rPr>
              <a:t>North Jersey teachers learn social media’s traps the hard way </a:t>
            </a:r>
            <a:br>
              <a:rPr lang="en-US" sz="3200" b="1" dirty="0">
                <a:solidFill>
                  <a:prstClr val="white"/>
                </a:solidFill>
              </a:rPr>
            </a:br>
            <a:r>
              <a:rPr lang="en-US" sz="1200" b="1" cap="all" dirty="0">
                <a:solidFill>
                  <a:prstClr val="white"/>
                </a:solidFill>
              </a:rPr>
              <a:t>By HANNAN ADELY, </a:t>
            </a:r>
            <a:r>
              <a:rPr lang="en-US" sz="1200" cap="all" dirty="0">
                <a:solidFill>
                  <a:prstClr val="white"/>
                </a:solidFill>
              </a:rPr>
              <a:t>Staff Writer, The Record, </a:t>
            </a:r>
            <a:r>
              <a:rPr lang="en-US" sz="1200" dirty="0">
                <a:solidFill>
                  <a:prstClr val="white"/>
                </a:solidFill>
              </a:rPr>
              <a:t>May 17, 2015</a:t>
            </a:r>
            <a:endParaRPr lang="en-US" sz="2400" dirty="0"/>
          </a:p>
        </p:txBody>
      </p:sp>
      <p:sp>
        <p:nvSpPr>
          <p:cNvPr id="3" name="Content Placeholder 2"/>
          <p:cNvSpPr>
            <a:spLocks noGrp="1"/>
          </p:cNvSpPr>
          <p:nvPr>
            <p:ph idx="1"/>
          </p:nvPr>
        </p:nvSpPr>
        <p:spPr>
          <a:xfrm>
            <a:off x="0" y="1981200"/>
            <a:ext cx="9144000" cy="4876801"/>
          </a:xfrm>
        </p:spPr>
        <p:txBody>
          <a:bodyPr>
            <a:normAutofit fontScale="92500"/>
          </a:bodyPr>
          <a:lstStyle/>
          <a:p>
            <a:pPr marL="0" indent="0">
              <a:buNone/>
            </a:pPr>
            <a:r>
              <a:rPr lang="en-US" sz="4200" dirty="0" smtClean="0">
                <a:latin typeface="Baskerville Old Face" panose="02020602080505020303" pitchFamily="18" charset="0"/>
              </a:rPr>
              <a:t>She </a:t>
            </a:r>
            <a:r>
              <a:rPr lang="en-US" sz="4200" dirty="0">
                <a:latin typeface="Baskerville Old Face" panose="02020602080505020303" pitchFamily="18" charset="0"/>
              </a:rPr>
              <a:t>mocked a student’s name on Facebook because a syllable sounded like a common curse word. Nichols wrote on Facebook</a:t>
            </a:r>
            <a:r>
              <a:rPr lang="en-US" sz="4200" dirty="0" smtClean="0">
                <a:latin typeface="Baskerville Old Face" panose="02020602080505020303" pitchFamily="18" charset="0"/>
              </a:rPr>
              <a:t>,</a:t>
            </a:r>
          </a:p>
          <a:p>
            <a:pPr marL="0" indent="0">
              <a:buNone/>
            </a:pPr>
            <a:endParaRPr lang="en-US" sz="4800" dirty="0"/>
          </a:p>
          <a:p>
            <a:pPr marL="0" indent="0">
              <a:buNone/>
            </a:pPr>
            <a:r>
              <a:rPr lang="en-US" sz="4200" dirty="0" smtClean="0">
                <a:latin typeface="Baskerville Old Face" panose="02020602080505020303" pitchFamily="18" charset="0"/>
              </a:rPr>
              <a:t>“How </a:t>
            </a:r>
            <a:r>
              <a:rPr lang="en-US" sz="4200" dirty="0">
                <a:latin typeface="Baskerville Old Face" panose="02020602080505020303" pitchFamily="18" charset="0"/>
              </a:rPr>
              <a:t>do you think I feel when I have to address him???? </a:t>
            </a:r>
            <a:endParaRPr lang="en-US" sz="4200" dirty="0" smtClean="0">
              <a:latin typeface="Baskerville Old Face" panose="02020602080505020303" pitchFamily="18" charset="0"/>
            </a:endParaRPr>
          </a:p>
          <a:p>
            <a:pPr marL="0" indent="0">
              <a:buNone/>
            </a:pPr>
            <a:r>
              <a:rPr lang="en-US" sz="4200" dirty="0" smtClean="0">
                <a:latin typeface="Baskerville Old Face" panose="02020602080505020303" pitchFamily="18" charset="0"/>
              </a:rPr>
              <a:t>I </a:t>
            </a:r>
            <a:r>
              <a:rPr lang="en-US" sz="4200" dirty="0">
                <a:latin typeface="Baskerville Old Face" panose="02020602080505020303" pitchFamily="18" charset="0"/>
              </a:rPr>
              <a:t>literally can’t stop laughing! I have to go all year </a:t>
            </a:r>
            <a:r>
              <a:rPr lang="en-US" sz="4200" dirty="0" smtClean="0">
                <a:latin typeface="Baskerville Old Face" panose="02020602080505020303" pitchFamily="18" charset="0"/>
              </a:rPr>
              <a:t>with this</a:t>
            </a:r>
            <a:r>
              <a:rPr lang="en-US" sz="4200" dirty="0">
                <a:latin typeface="Baskerville Old Face" panose="02020602080505020303" pitchFamily="18" charset="0"/>
              </a:rPr>
              <a:t>’---!!!”</a:t>
            </a:r>
          </a:p>
          <a:p>
            <a:endParaRPr lang="en-US" sz="4800" dirty="0"/>
          </a:p>
        </p:txBody>
      </p:sp>
      <p:sp>
        <p:nvSpPr>
          <p:cNvPr id="6" name="TextBox 5"/>
          <p:cNvSpPr txBox="1"/>
          <p:nvPr/>
        </p:nvSpPr>
        <p:spPr>
          <a:xfrm>
            <a:off x="8607801" y="0"/>
            <a:ext cx="550151" cy="369332"/>
          </a:xfrm>
          <a:prstGeom prst="rect">
            <a:avLst/>
          </a:prstGeom>
          <a:noFill/>
        </p:spPr>
        <p:txBody>
          <a:bodyPr wrap="none" rtlCol="0">
            <a:spAutoFit/>
          </a:bodyPr>
          <a:lstStyle/>
          <a:p>
            <a:fld id="{B408A31D-B029-4446-9E06-FDCF08F6C596}" type="slidenum">
              <a:rPr lang="en-US" smtClean="0"/>
              <a:t>158</a:t>
            </a:fld>
            <a:endParaRPr lang="en-US" dirty="0"/>
          </a:p>
        </p:txBody>
      </p:sp>
    </p:spTree>
    <p:extLst>
      <p:ext uri="{BB962C8B-B14F-4D97-AF65-F5344CB8AC3E}">
        <p14:creationId xmlns:p14="http://schemas.microsoft.com/office/powerpoint/2010/main" val="1614584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762000"/>
            <a:ext cx="6896534" cy="1080938"/>
          </a:xfrm>
        </p:spPr>
        <p:txBody>
          <a:bodyPr>
            <a:normAutofit fontScale="90000"/>
          </a:bodyPr>
          <a:lstStyle/>
          <a:p>
            <a:r>
              <a:rPr lang="en-US" sz="3200" b="1" dirty="0">
                <a:solidFill>
                  <a:prstClr val="white"/>
                </a:solidFill>
              </a:rPr>
              <a:t>North Jersey teachers learn social media’s traps the hard way </a:t>
            </a:r>
            <a:br>
              <a:rPr lang="en-US" sz="3200" b="1" dirty="0">
                <a:solidFill>
                  <a:prstClr val="white"/>
                </a:solidFill>
              </a:rPr>
            </a:br>
            <a:r>
              <a:rPr lang="en-US" sz="1200" b="1" cap="all" dirty="0">
                <a:solidFill>
                  <a:prstClr val="white"/>
                </a:solidFill>
              </a:rPr>
              <a:t>By HANNAN ADELY, </a:t>
            </a:r>
            <a:r>
              <a:rPr lang="en-US" sz="1200" cap="all" dirty="0">
                <a:solidFill>
                  <a:prstClr val="white"/>
                </a:solidFill>
              </a:rPr>
              <a:t>Staff Writer, The Record, </a:t>
            </a:r>
            <a:r>
              <a:rPr lang="en-US" sz="1200" dirty="0">
                <a:solidFill>
                  <a:prstClr val="white"/>
                </a:solidFill>
              </a:rPr>
              <a:t>May 17, 2015</a:t>
            </a:r>
            <a:endParaRPr lang="en-US" dirty="0"/>
          </a:p>
        </p:txBody>
      </p:sp>
      <p:sp>
        <p:nvSpPr>
          <p:cNvPr id="3" name="Content Placeholder 2"/>
          <p:cNvSpPr>
            <a:spLocks noGrp="1"/>
          </p:cNvSpPr>
          <p:nvPr>
            <p:ph idx="1"/>
          </p:nvPr>
        </p:nvSpPr>
        <p:spPr>
          <a:xfrm>
            <a:off x="0" y="2057400"/>
            <a:ext cx="9144000" cy="4678363"/>
          </a:xfrm>
        </p:spPr>
        <p:txBody>
          <a:bodyPr>
            <a:normAutofit/>
          </a:bodyPr>
          <a:lstStyle/>
          <a:p>
            <a:pPr marL="0" indent="0">
              <a:buNone/>
            </a:pPr>
            <a:r>
              <a:rPr lang="en-US" sz="2800" dirty="0"/>
              <a:t>“Regardless of whether or not she intended her comments to be made public, [Yvette] Nichols’ conduct was immature and hurtful and falls below the ‘role model’ status that is expected of teachers,” a state panel wrote in its initial decision</a:t>
            </a:r>
            <a:r>
              <a:rPr lang="en-US" sz="2800" dirty="0" smtClean="0"/>
              <a:t>.</a:t>
            </a:r>
          </a:p>
          <a:p>
            <a:pPr marL="0" indent="0">
              <a:buNone/>
            </a:pPr>
            <a:endParaRPr lang="en-US" sz="2800" dirty="0" smtClean="0"/>
          </a:p>
          <a:p>
            <a:pPr marL="0" indent="0">
              <a:buNone/>
            </a:pPr>
            <a:r>
              <a:rPr lang="en-US" sz="2800" dirty="0" smtClean="0"/>
              <a:t>School </a:t>
            </a:r>
            <a:r>
              <a:rPr lang="en-US" sz="2800" dirty="0"/>
              <a:t>officials say such teacher behavior, even outside school, can harm relationships and trust with students and parents who look to teachers for leadership and authority.</a:t>
            </a:r>
          </a:p>
        </p:txBody>
      </p:sp>
      <p:sp>
        <p:nvSpPr>
          <p:cNvPr id="6" name="TextBox 5"/>
          <p:cNvSpPr txBox="1"/>
          <p:nvPr/>
        </p:nvSpPr>
        <p:spPr>
          <a:xfrm>
            <a:off x="8576677" y="22538"/>
            <a:ext cx="550151" cy="369332"/>
          </a:xfrm>
          <a:prstGeom prst="rect">
            <a:avLst/>
          </a:prstGeom>
          <a:noFill/>
        </p:spPr>
        <p:txBody>
          <a:bodyPr wrap="none" rtlCol="0">
            <a:spAutoFit/>
          </a:bodyPr>
          <a:lstStyle/>
          <a:p>
            <a:fld id="{507D43A4-8CE9-439E-9071-E3CAE9813B25}" type="slidenum">
              <a:rPr lang="en-US" smtClean="0"/>
              <a:t>159</a:t>
            </a:fld>
            <a:endParaRPr lang="en-US" dirty="0"/>
          </a:p>
        </p:txBody>
      </p:sp>
    </p:spTree>
    <p:extLst>
      <p:ext uri="{BB962C8B-B14F-4D97-AF65-F5344CB8AC3E}">
        <p14:creationId xmlns:p14="http://schemas.microsoft.com/office/powerpoint/2010/main" val="36575296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6" y="583557"/>
            <a:ext cx="8686800" cy="1371600"/>
          </a:xfrm>
        </p:spPr>
        <p:txBody>
          <a:bodyPr>
            <a:normAutofit/>
          </a:bodyPr>
          <a:lstStyle/>
          <a:p>
            <a:r>
              <a:rPr lang="en-US" dirty="0" smtClean="0"/>
              <a:t>Rational</a:t>
            </a:r>
            <a:endParaRPr lang="en-US" dirty="0"/>
          </a:p>
        </p:txBody>
      </p:sp>
      <p:sp>
        <p:nvSpPr>
          <p:cNvPr id="3" name="Content Placeholder 2"/>
          <p:cNvSpPr>
            <a:spLocks noGrp="1"/>
          </p:cNvSpPr>
          <p:nvPr>
            <p:ph idx="1"/>
          </p:nvPr>
        </p:nvSpPr>
        <p:spPr>
          <a:xfrm>
            <a:off x="0" y="2438400"/>
            <a:ext cx="9067800" cy="4343400"/>
          </a:xfrm>
        </p:spPr>
        <p:txBody>
          <a:bodyPr>
            <a:normAutofit/>
          </a:bodyPr>
          <a:lstStyle/>
          <a:p>
            <a:pPr marL="0" indent="0">
              <a:buNone/>
            </a:pPr>
            <a:r>
              <a:rPr lang="en-US" sz="4000" dirty="0" smtClean="0"/>
              <a:t>(1) The right to  marry is protected by the Constitution’s 14</a:t>
            </a:r>
            <a:r>
              <a:rPr lang="en-US" sz="4000" baseline="30000" dirty="0" smtClean="0"/>
              <a:t>th</a:t>
            </a:r>
            <a:r>
              <a:rPr lang="en-US" sz="4000" dirty="0" smtClean="0"/>
              <a:t> Amendment (</a:t>
            </a:r>
            <a:r>
              <a:rPr lang="en-US" sz="4000" b="1" i="1" dirty="0" smtClean="0"/>
              <a:t>Loving v. Virginia</a:t>
            </a:r>
            <a:r>
              <a:rPr lang="en-US" sz="4000" dirty="0" smtClean="0"/>
              <a:t>)</a:t>
            </a:r>
          </a:p>
          <a:p>
            <a:pPr marL="0" indent="0">
              <a:buNone/>
            </a:pPr>
            <a:r>
              <a:rPr lang="en-US" sz="4000" dirty="0" smtClean="0"/>
              <a:t>(2) 4 principles demonstrating marriage is a fundamental right</a:t>
            </a:r>
            <a:endParaRPr lang="en-US" sz="4000" dirty="0"/>
          </a:p>
        </p:txBody>
      </p:sp>
      <p:pic>
        <p:nvPicPr>
          <p:cNvPr id="4" name="emb6" descr="http://tse1.mm.bing.net/th?id=OIP.Mf9fb1ed5ecf64ac9913165762628aa4bo0&amp;w=141&amp;h=100&amp;c=7&amp;rs=1&amp;qlt=90&amp;pid=3.1&amp;rm=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09600"/>
            <a:ext cx="6096000" cy="1371600"/>
          </a:xfrm>
          <a:prstGeom prst="rect">
            <a:avLst/>
          </a:prstGeom>
          <a:noFill/>
          <a:ln>
            <a:noFill/>
          </a:ln>
        </p:spPr>
      </p:pic>
    </p:spTree>
    <p:extLst>
      <p:ext uri="{BB962C8B-B14F-4D97-AF65-F5344CB8AC3E}">
        <p14:creationId xmlns:p14="http://schemas.microsoft.com/office/powerpoint/2010/main" val="836927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7543800" cy="1371600"/>
          </a:xfrm>
        </p:spPr>
        <p:txBody>
          <a:bodyPr>
            <a:normAutofit fontScale="90000"/>
          </a:bodyPr>
          <a:lstStyle/>
          <a:p>
            <a:r>
              <a:rPr lang="en-US" dirty="0">
                <a:latin typeface="Baskerville Old Face" panose="02020602080505020303" pitchFamily="18" charset="0"/>
              </a:rPr>
              <a:t>But civil libertarians say schools have gone too far, infringing on teachers’ rights to free speech and privacy.</a:t>
            </a:r>
          </a:p>
        </p:txBody>
      </p:sp>
      <p:sp>
        <p:nvSpPr>
          <p:cNvPr id="3" name="Content Placeholder 2"/>
          <p:cNvSpPr>
            <a:spLocks noGrp="1"/>
          </p:cNvSpPr>
          <p:nvPr>
            <p:ph idx="1"/>
          </p:nvPr>
        </p:nvSpPr>
        <p:spPr>
          <a:xfrm>
            <a:off x="0" y="2286000"/>
            <a:ext cx="9067800" cy="3048000"/>
          </a:xfrm>
        </p:spPr>
        <p:txBody>
          <a:bodyPr>
            <a:normAutofit/>
          </a:bodyPr>
          <a:lstStyle/>
          <a:p>
            <a:endParaRPr lang="en-US" dirty="0" smtClean="0">
              <a:latin typeface="Baskerville Old Face" panose="02020602080505020303" pitchFamily="18" charset="0"/>
            </a:endParaRPr>
          </a:p>
          <a:p>
            <a:r>
              <a:rPr lang="en-US" sz="3200" dirty="0" smtClean="0">
                <a:latin typeface="Baskerville Old Face" panose="02020602080505020303" pitchFamily="18" charset="0"/>
              </a:rPr>
              <a:t>In </a:t>
            </a:r>
            <a:r>
              <a:rPr lang="en-US" sz="3200" dirty="0">
                <a:latin typeface="Baskerville Old Face" panose="02020602080505020303" pitchFamily="18" charset="0"/>
              </a:rPr>
              <a:t>the courts and in the schools, these incidents are challenging the notion of free speech because of the new and quasi-public nature of digital media, experts say. </a:t>
            </a:r>
            <a:endParaRPr lang="en-US" sz="3200" dirty="0" smtClean="0">
              <a:latin typeface="Baskerville Old Face" panose="02020602080505020303" pitchFamily="18" charset="0"/>
            </a:endParaRPr>
          </a:p>
          <a:p>
            <a:pPr marL="0" indent="0">
              <a:buNone/>
            </a:pPr>
            <a:endParaRPr lang="en-US" dirty="0">
              <a:latin typeface="Baskerville Old Face" panose="02020602080505020303" pitchFamily="18" charset="0"/>
            </a:endParaRPr>
          </a:p>
        </p:txBody>
      </p:sp>
      <p:sp>
        <p:nvSpPr>
          <p:cNvPr id="6" name="TextBox 5"/>
          <p:cNvSpPr txBox="1"/>
          <p:nvPr/>
        </p:nvSpPr>
        <p:spPr>
          <a:xfrm>
            <a:off x="8593849" y="6488668"/>
            <a:ext cx="550151" cy="369332"/>
          </a:xfrm>
          <a:prstGeom prst="rect">
            <a:avLst/>
          </a:prstGeom>
          <a:noFill/>
        </p:spPr>
        <p:txBody>
          <a:bodyPr wrap="none" rtlCol="0">
            <a:spAutoFit/>
          </a:bodyPr>
          <a:lstStyle/>
          <a:p>
            <a:fld id="{2984F2B3-DF59-4DC8-968C-4A6D86DD70CA}" type="slidenum">
              <a:rPr lang="en-US" smtClean="0"/>
              <a:t>160</a:t>
            </a:fld>
            <a:endParaRPr lang="en-US" dirty="0"/>
          </a:p>
        </p:txBody>
      </p:sp>
    </p:spTree>
    <p:extLst>
      <p:ext uri="{BB962C8B-B14F-4D97-AF65-F5344CB8AC3E}">
        <p14:creationId xmlns:p14="http://schemas.microsoft.com/office/powerpoint/2010/main" val="7843972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99938" cy="1447800"/>
          </a:xfrm>
        </p:spPr>
        <p:txBody>
          <a:bodyPr>
            <a:normAutofit/>
          </a:bodyPr>
          <a:lstStyle/>
          <a:p>
            <a:r>
              <a:rPr lang="en-US" dirty="0"/>
              <a:t>“The First Amendment is certainly a strong privilege for all of us, </a:t>
            </a:r>
          </a:p>
        </p:txBody>
      </p:sp>
      <p:sp>
        <p:nvSpPr>
          <p:cNvPr id="3" name="Content Placeholder 2"/>
          <p:cNvSpPr>
            <a:spLocks noGrp="1"/>
          </p:cNvSpPr>
          <p:nvPr>
            <p:ph idx="1"/>
          </p:nvPr>
        </p:nvSpPr>
        <p:spPr>
          <a:xfrm>
            <a:off x="0" y="2057401"/>
            <a:ext cx="8991600" cy="4267200"/>
          </a:xfrm>
        </p:spPr>
        <p:txBody>
          <a:bodyPr>
            <a:normAutofit/>
          </a:bodyPr>
          <a:lstStyle/>
          <a:p>
            <a:pPr marL="0" indent="0" algn="r">
              <a:buNone/>
            </a:pPr>
            <a:endParaRPr lang="en-US" sz="4000" dirty="0" smtClean="0"/>
          </a:p>
          <a:p>
            <a:pPr marL="0" indent="0">
              <a:buNone/>
            </a:pPr>
            <a:r>
              <a:rPr lang="en-US" sz="4000" dirty="0" smtClean="0"/>
              <a:t>but </a:t>
            </a:r>
            <a:r>
              <a:rPr lang="en-US" sz="4000" dirty="0"/>
              <a:t>if it impacts negatively on the work they do, there is obviously going to be consequences for that,” </a:t>
            </a:r>
            <a:br>
              <a:rPr lang="en-US" sz="4000" dirty="0"/>
            </a:br>
            <a:endParaRPr lang="en-US" sz="4000" dirty="0" smtClean="0"/>
          </a:p>
          <a:p>
            <a:pPr marL="0" indent="0" algn="r">
              <a:buNone/>
            </a:pPr>
            <a:r>
              <a:rPr lang="en-US" sz="1400" dirty="0" smtClean="0"/>
              <a:t>Richard </a:t>
            </a:r>
            <a:r>
              <a:rPr lang="en-US" sz="1400" dirty="0" err="1" smtClean="0"/>
              <a:t>Bozza</a:t>
            </a:r>
            <a:r>
              <a:rPr lang="en-US" sz="1400" dirty="0" smtClean="0"/>
              <a:t> </a:t>
            </a:r>
          </a:p>
          <a:p>
            <a:pPr marL="0" indent="0" algn="r">
              <a:buNone/>
            </a:pPr>
            <a:r>
              <a:rPr lang="en-US" sz="1400" dirty="0" smtClean="0"/>
              <a:t>Executive Director</a:t>
            </a:r>
          </a:p>
          <a:p>
            <a:pPr marL="0" indent="0" algn="r">
              <a:buNone/>
            </a:pPr>
            <a:r>
              <a:rPr lang="en-US" sz="1400" dirty="0" smtClean="0"/>
              <a:t>New </a:t>
            </a:r>
            <a:r>
              <a:rPr lang="en-US" sz="1400" dirty="0"/>
              <a:t>Jersey Association of School Administrators</a:t>
            </a:r>
            <a:r>
              <a:rPr lang="en-US" sz="1400" dirty="0" smtClean="0"/>
              <a:t>.</a:t>
            </a:r>
            <a:endParaRPr lang="en-US" sz="1400" dirty="0"/>
          </a:p>
        </p:txBody>
      </p:sp>
      <p:sp>
        <p:nvSpPr>
          <p:cNvPr id="6" name="TextBox 5"/>
          <p:cNvSpPr txBox="1"/>
          <p:nvPr/>
        </p:nvSpPr>
        <p:spPr>
          <a:xfrm>
            <a:off x="8593849" y="6488668"/>
            <a:ext cx="550151" cy="369332"/>
          </a:xfrm>
          <a:prstGeom prst="rect">
            <a:avLst/>
          </a:prstGeom>
          <a:noFill/>
        </p:spPr>
        <p:txBody>
          <a:bodyPr wrap="none" rtlCol="0">
            <a:spAutoFit/>
          </a:bodyPr>
          <a:lstStyle/>
          <a:p>
            <a:fld id="{54446BA6-83BE-4169-B208-71A063A6F9A2}" type="slidenum">
              <a:rPr lang="en-US" smtClean="0"/>
              <a:t>161</a:t>
            </a:fld>
            <a:endParaRPr lang="en-US" dirty="0"/>
          </a:p>
        </p:txBody>
      </p:sp>
    </p:spTree>
    <p:extLst>
      <p:ext uri="{BB962C8B-B14F-4D97-AF65-F5344CB8AC3E}">
        <p14:creationId xmlns:p14="http://schemas.microsoft.com/office/powerpoint/2010/main" val="2287953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6896534" cy="1219200"/>
          </a:xfrm>
        </p:spPr>
        <p:txBody>
          <a:bodyPr>
            <a:normAutofit/>
          </a:bodyPr>
          <a:lstStyle/>
          <a:p>
            <a:r>
              <a:rPr lang="en-US" sz="2900" b="1" dirty="0">
                <a:solidFill>
                  <a:prstClr val="white"/>
                </a:solidFill>
              </a:rPr>
              <a:t>North Jersey teachers learn social media’s traps the hard way </a:t>
            </a:r>
            <a:br>
              <a:rPr lang="en-US" sz="2900" b="1" dirty="0">
                <a:solidFill>
                  <a:prstClr val="white"/>
                </a:solidFill>
              </a:rPr>
            </a:br>
            <a:r>
              <a:rPr lang="en-US" sz="1100" b="1" cap="all" dirty="0">
                <a:solidFill>
                  <a:prstClr val="white"/>
                </a:solidFill>
              </a:rPr>
              <a:t>By HANNAN ADELY, </a:t>
            </a:r>
            <a:r>
              <a:rPr lang="en-US" sz="1100" cap="all" dirty="0">
                <a:solidFill>
                  <a:prstClr val="white"/>
                </a:solidFill>
              </a:rPr>
              <a:t>Staff Writer, The Record, </a:t>
            </a:r>
            <a:r>
              <a:rPr lang="en-US" sz="1100" dirty="0">
                <a:solidFill>
                  <a:prstClr val="white"/>
                </a:solidFill>
              </a:rPr>
              <a:t>May 17, 2015</a:t>
            </a:r>
            <a:endParaRPr lang="en-US" dirty="0"/>
          </a:p>
        </p:txBody>
      </p:sp>
      <p:sp>
        <p:nvSpPr>
          <p:cNvPr id="3" name="Content Placeholder 2"/>
          <p:cNvSpPr>
            <a:spLocks noGrp="1"/>
          </p:cNvSpPr>
          <p:nvPr>
            <p:ph idx="1"/>
          </p:nvPr>
        </p:nvSpPr>
        <p:spPr>
          <a:xfrm>
            <a:off x="152400" y="2133600"/>
            <a:ext cx="8763000" cy="3581400"/>
          </a:xfrm>
        </p:spPr>
        <p:txBody>
          <a:bodyPr>
            <a:noAutofit/>
          </a:bodyPr>
          <a:lstStyle/>
          <a:p>
            <a:endParaRPr lang="en-US" sz="3200" dirty="0" smtClean="0">
              <a:latin typeface="Baskerville Old Face" panose="02020602080505020303" pitchFamily="18" charset="0"/>
            </a:endParaRP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The </a:t>
            </a:r>
            <a:r>
              <a:rPr lang="en-US" sz="3200" dirty="0">
                <a:latin typeface="Baskerville Old Face" panose="02020602080505020303" pitchFamily="18" charset="0"/>
              </a:rPr>
              <a:t>district found her comments violated the district’s harassment, intimidation and bullying policy.</a:t>
            </a:r>
            <a:endParaRPr lang="en-US" sz="3200" dirty="0" smtClean="0">
              <a:latin typeface="Baskerville Old Face" panose="02020602080505020303" pitchFamily="18" charset="0"/>
            </a:endParaRPr>
          </a:p>
          <a:p>
            <a:endParaRPr lang="en-US" sz="3200" dirty="0">
              <a:latin typeface="Baskerville Old Face" panose="02020602080505020303" pitchFamily="18" charset="0"/>
            </a:endParaRPr>
          </a:p>
        </p:txBody>
      </p:sp>
      <p:sp>
        <p:nvSpPr>
          <p:cNvPr id="6" name="TextBox 5"/>
          <p:cNvSpPr txBox="1"/>
          <p:nvPr/>
        </p:nvSpPr>
        <p:spPr>
          <a:xfrm>
            <a:off x="8565945" y="6488668"/>
            <a:ext cx="550151" cy="369332"/>
          </a:xfrm>
          <a:prstGeom prst="rect">
            <a:avLst/>
          </a:prstGeom>
          <a:noFill/>
        </p:spPr>
        <p:txBody>
          <a:bodyPr wrap="none" rtlCol="0">
            <a:spAutoFit/>
          </a:bodyPr>
          <a:lstStyle/>
          <a:p>
            <a:fld id="{550D34AC-B5E1-41FA-AFB9-5F9686A97EFA}" type="slidenum">
              <a:rPr lang="en-US" smtClean="0"/>
              <a:t>162</a:t>
            </a:fld>
            <a:endParaRPr lang="en-US" dirty="0"/>
          </a:p>
        </p:txBody>
      </p:sp>
    </p:spTree>
    <p:extLst>
      <p:ext uri="{BB962C8B-B14F-4D97-AF65-F5344CB8AC3E}">
        <p14:creationId xmlns:p14="http://schemas.microsoft.com/office/powerpoint/2010/main" val="35733270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7543800" cy="1219200"/>
          </a:xfrm>
        </p:spPr>
        <p:txBody>
          <a:bodyPr>
            <a:normAutofit/>
          </a:bodyPr>
          <a:lstStyle/>
          <a:p>
            <a:r>
              <a:rPr lang="en-US" sz="2900" b="1" dirty="0">
                <a:solidFill>
                  <a:prstClr val="white"/>
                </a:solidFill>
              </a:rPr>
              <a:t>North Jersey teachers learn social media’s traps the hard way </a:t>
            </a:r>
            <a:br>
              <a:rPr lang="en-US" sz="2900" b="1" dirty="0">
                <a:solidFill>
                  <a:prstClr val="white"/>
                </a:solidFill>
              </a:rPr>
            </a:br>
            <a:r>
              <a:rPr lang="en-US" sz="1100" b="1" cap="all" dirty="0">
                <a:solidFill>
                  <a:prstClr val="white"/>
                </a:solidFill>
              </a:rPr>
              <a:t>By HANNAN ADELY, </a:t>
            </a:r>
            <a:r>
              <a:rPr lang="en-US" sz="1100" cap="all" dirty="0">
                <a:solidFill>
                  <a:prstClr val="white"/>
                </a:solidFill>
              </a:rPr>
              <a:t>Staff Writer, The Record, </a:t>
            </a:r>
            <a:r>
              <a:rPr lang="en-US" sz="1100" dirty="0">
                <a:solidFill>
                  <a:prstClr val="white"/>
                </a:solidFill>
              </a:rPr>
              <a:t>May 17, 2015</a:t>
            </a:r>
            <a:endParaRPr lang="en-US" dirty="0"/>
          </a:p>
        </p:txBody>
      </p:sp>
      <p:sp>
        <p:nvSpPr>
          <p:cNvPr id="3" name="Content Placeholder 2"/>
          <p:cNvSpPr>
            <a:spLocks noGrp="1"/>
          </p:cNvSpPr>
          <p:nvPr>
            <p:ph idx="1"/>
          </p:nvPr>
        </p:nvSpPr>
        <p:spPr>
          <a:xfrm>
            <a:off x="0" y="2133600"/>
            <a:ext cx="8686800" cy="3992563"/>
          </a:xfrm>
        </p:spPr>
        <p:txBody>
          <a:bodyPr>
            <a:normAutofit fontScale="92500"/>
          </a:bodyPr>
          <a:lstStyle/>
          <a:p>
            <a:pPr marL="0" indent="0">
              <a:buNone/>
            </a:pPr>
            <a:r>
              <a:rPr lang="en-US" sz="3600" dirty="0">
                <a:latin typeface="Baskerville Old Face" panose="02020602080505020303" pitchFamily="18" charset="0"/>
              </a:rPr>
              <a:t>Teachers are held to a higher standard of behavior than individuals in other </a:t>
            </a:r>
            <a:r>
              <a:rPr lang="en-US" sz="3600" dirty="0" smtClean="0">
                <a:latin typeface="Baskerville Old Face" panose="02020602080505020303" pitchFamily="18" charset="0"/>
              </a:rPr>
              <a:t>professions because </a:t>
            </a:r>
            <a:r>
              <a:rPr lang="en-US" sz="3600" dirty="0">
                <a:latin typeface="Baskerville Old Face" panose="02020602080505020303" pitchFamily="18" charset="0"/>
              </a:rPr>
              <a:t>of their relationship to the community, </a:t>
            </a:r>
            <a:br>
              <a:rPr lang="en-US" sz="3600" dirty="0">
                <a:latin typeface="Baskerville Old Face" panose="02020602080505020303" pitchFamily="18" charset="0"/>
              </a:rPr>
            </a:br>
            <a:r>
              <a:rPr lang="en-US" sz="3600" dirty="0">
                <a:latin typeface="Baskerville Old Face" panose="02020602080505020303" pitchFamily="18" charset="0"/>
              </a:rPr>
              <a:t>officials say. </a:t>
            </a:r>
            <a:endParaRPr lang="en-US" sz="3600" dirty="0" smtClean="0">
              <a:latin typeface="Baskerville Old Face" panose="02020602080505020303" pitchFamily="18" charset="0"/>
            </a:endParaRPr>
          </a:p>
          <a:p>
            <a:pPr marL="0" indent="0">
              <a:buNone/>
            </a:pPr>
            <a:endParaRPr lang="en-US" sz="3600" dirty="0" smtClean="0">
              <a:latin typeface="Baskerville Old Face" panose="02020602080505020303" pitchFamily="18" charset="0"/>
            </a:endParaRPr>
          </a:p>
          <a:p>
            <a:pPr marL="0" indent="0">
              <a:buNone/>
            </a:pPr>
            <a:r>
              <a:rPr lang="en-US" sz="3600" dirty="0" smtClean="0">
                <a:latin typeface="Baskerville Old Face" panose="02020602080505020303" pitchFamily="18" charset="0"/>
              </a:rPr>
              <a:t>New </a:t>
            </a:r>
            <a:r>
              <a:rPr lang="en-US" sz="3600" dirty="0">
                <a:latin typeface="Baskerville Old Face" panose="02020602080505020303" pitchFamily="18" charset="0"/>
              </a:rPr>
              <a:t>Jersey statute grants the state authority to revoke or suspend licenses for “conduct unbecoming a teacher.”</a:t>
            </a:r>
          </a:p>
        </p:txBody>
      </p:sp>
      <p:sp>
        <p:nvSpPr>
          <p:cNvPr id="6" name="TextBox 5"/>
          <p:cNvSpPr txBox="1"/>
          <p:nvPr/>
        </p:nvSpPr>
        <p:spPr>
          <a:xfrm>
            <a:off x="8580970" y="6488668"/>
            <a:ext cx="550151" cy="369332"/>
          </a:xfrm>
          <a:prstGeom prst="rect">
            <a:avLst/>
          </a:prstGeom>
          <a:noFill/>
        </p:spPr>
        <p:txBody>
          <a:bodyPr wrap="none" rtlCol="0">
            <a:spAutoFit/>
          </a:bodyPr>
          <a:lstStyle/>
          <a:p>
            <a:fld id="{0E30E7E5-C9AF-45D8-9665-BFFEC8998B08}" type="slidenum">
              <a:rPr lang="en-US" smtClean="0"/>
              <a:t>163</a:t>
            </a:fld>
            <a:endParaRPr lang="en-US" dirty="0"/>
          </a:p>
        </p:txBody>
      </p:sp>
    </p:spTree>
    <p:extLst>
      <p:ext uri="{BB962C8B-B14F-4D97-AF65-F5344CB8AC3E}">
        <p14:creationId xmlns:p14="http://schemas.microsoft.com/office/powerpoint/2010/main" val="23676478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53228"/>
            <a:ext cx="7351973" cy="1080938"/>
          </a:xfrm>
        </p:spPr>
        <p:txBody>
          <a:bodyPr>
            <a:normAutofit fontScale="90000"/>
          </a:bodyPr>
          <a:lstStyle/>
          <a:p>
            <a:r>
              <a:rPr lang="en-US" dirty="0">
                <a:latin typeface="Baskerville Old Face" panose="02020602080505020303" pitchFamily="18" charset="0"/>
              </a:rPr>
              <a:t>So where is the line between an insensitive comment and a punishable offense?</a:t>
            </a:r>
          </a:p>
        </p:txBody>
      </p:sp>
      <p:sp>
        <p:nvSpPr>
          <p:cNvPr id="3" name="Content Placeholder 2"/>
          <p:cNvSpPr>
            <a:spLocks noGrp="1"/>
          </p:cNvSpPr>
          <p:nvPr>
            <p:ph idx="1"/>
          </p:nvPr>
        </p:nvSpPr>
        <p:spPr>
          <a:xfrm>
            <a:off x="76200" y="1981200"/>
            <a:ext cx="9067800" cy="4648200"/>
          </a:xfrm>
        </p:spPr>
        <p:txBody>
          <a:bodyPr>
            <a:normAutofit/>
          </a:bodyPr>
          <a:lstStyle/>
          <a:p>
            <a:endParaRPr lang="en-US" dirty="0" smtClean="0"/>
          </a:p>
          <a:p>
            <a:r>
              <a:rPr lang="en-US" sz="3200" dirty="0" smtClean="0">
                <a:latin typeface="Baskerville Old Face" panose="02020602080505020303" pitchFamily="18" charset="0"/>
              </a:rPr>
              <a:t>In </a:t>
            </a:r>
            <a:r>
              <a:rPr lang="en-US" sz="3200" dirty="0">
                <a:latin typeface="Baskerville Old Face" panose="02020602080505020303" pitchFamily="18" charset="0"/>
              </a:rPr>
              <a:t>most of these cases, the complaints have come from a parent, co-worker or community member who saw the online comment.</a:t>
            </a:r>
          </a:p>
          <a:p>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“Schools </a:t>
            </a:r>
            <a:r>
              <a:rPr lang="en-US" sz="3200" dirty="0">
                <a:latin typeface="Baskerville Old Face" panose="02020602080505020303" pitchFamily="18" charset="0"/>
              </a:rPr>
              <a:t>can discipline employees when their speech has a harmful impact in the </a:t>
            </a:r>
            <a:r>
              <a:rPr lang="en-US" sz="3200" dirty="0" smtClean="0">
                <a:latin typeface="Baskerville Old Face" panose="02020602080505020303" pitchFamily="18" charset="0"/>
              </a:rPr>
              <a:t>workplace, but </a:t>
            </a:r>
            <a:r>
              <a:rPr lang="en-US" sz="3200" dirty="0">
                <a:latin typeface="Baskerville Old Face" panose="02020602080505020303" pitchFamily="18" charset="0"/>
              </a:rPr>
              <a:t>that harm has to be “real and </a:t>
            </a:r>
            <a:r>
              <a:rPr lang="en-US" sz="3200" dirty="0" smtClean="0">
                <a:latin typeface="Baskerville Old Face" panose="02020602080505020303" pitchFamily="18" charset="0"/>
              </a:rPr>
              <a:t>tangible.” </a:t>
            </a:r>
          </a:p>
          <a:p>
            <a:pPr algn="r"/>
            <a:r>
              <a:rPr lang="en-US" sz="1400" dirty="0" smtClean="0"/>
              <a:t>David </a:t>
            </a:r>
            <a:r>
              <a:rPr lang="en-US" sz="1400" dirty="0"/>
              <a:t>L. Hudson Jr., an ombudsman with the First Amendment Center at Vanderbilt University.</a:t>
            </a:r>
          </a:p>
          <a:p>
            <a:endParaRPr lang="en-US" dirty="0"/>
          </a:p>
        </p:txBody>
      </p:sp>
      <p:sp>
        <p:nvSpPr>
          <p:cNvPr id="6" name="TextBox 5"/>
          <p:cNvSpPr txBox="1"/>
          <p:nvPr/>
        </p:nvSpPr>
        <p:spPr>
          <a:xfrm>
            <a:off x="8593849" y="0"/>
            <a:ext cx="550151" cy="369332"/>
          </a:xfrm>
          <a:prstGeom prst="rect">
            <a:avLst/>
          </a:prstGeom>
          <a:noFill/>
        </p:spPr>
        <p:txBody>
          <a:bodyPr wrap="none" rtlCol="0">
            <a:spAutoFit/>
          </a:bodyPr>
          <a:lstStyle/>
          <a:p>
            <a:fld id="{0EC71A92-6146-4425-AAEE-B43E2DD9442C}" type="slidenum">
              <a:rPr lang="en-US" smtClean="0"/>
              <a:t>164</a:t>
            </a:fld>
            <a:endParaRPr lang="en-US" dirty="0"/>
          </a:p>
        </p:txBody>
      </p:sp>
    </p:spTree>
    <p:extLst>
      <p:ext uri="{BB962C8B-B14F-4D97-AF65-F5344CB8AC3E}">
        <p14:creationId xmlns:p14="http://schemas.microsoft.com/office/powerpoint/2010/main" val="3568501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1920240"/>
            <a:ext cx="8915400" cy="4404360"/>
          </a:xfrm>
        </p:spPr>
        <p:txBody>
          <a:bodyPr>
            <a:normAutofit/>
          </a:bodyPr>
          <a:lstStyle/>
          <a:p>
            <a:pPr lvl="0">
              <a:spcBef>
                <a:spcPts val="1000"/>
              </a:spcBef>
            </a:pPr>
            <a:r>
              <a:rPr lang="en-US" sz="3200" dirty="0" smtClean="0">
                <a:latin typeface="Baskerville Old Face" panose="02020602080505020303" pitchFamily="18" charset="0"/>
              </a:rPr>
              <a:t>If the online activity impacts morale, trust with the community or the school’s operations</a:t>
            </a:r>
            <a:r>
              <a:rPr lang="en-US" sz="3200" dirty="0">
                <a:latin typeface="Baskerville Old Face" panose="02020602080505020303" pitchFamily="18" charset="0"/>
              </a:rPr>
              <a:t>, that could be grounds for </a:t>
            </a:r>
            <a:r>
              <a:rPr lang="en-US" sz="3200" dirty="0" smtClean="0">
                <a:latin typeface="Baskerville Old Face" panose="02020602080505020303" pitchFamily="18" charset="0"/>
              </a:rPr>
              <a:t>discipline.</a:t>
            </a:r>
            <a:br>
              <a:rPr lang="en-US" sz="3200" dirty="0" smtClean="0">
                <a:latin typeface="Baskerville Old Face" panose="02020602080505020303" pitchFamily="18" charset="0"/>
              </a:rPr>
            </a:br>
            <a:r>
              <a:rPr lang="en-US" sz="4000" dirty="0" smtClean="0">
                <a:latin typeface="Baskerville Old Face" panose="02020602080505020303" pitchFamily="18" charset="0"/>
              </a:rPr>
              <a:t/>
            </a:r>
            <a:br>
              <a:rPr lang="en-US" sz="4000" dirty="0" smtClean="0">
                <a:latin typeface="Baskerville Old Face" panose="02020602080505020303" pitchFamily="18" charset="0"/>
              </a:rPr>
            </a:br>
            <a:r>
              <a:rPr lang="en-US" sz="3200" dirty="0">
                <a:solidFill>
                  <a:prstClr val="white"/>
                </a:solidFill>
                <a:latin typeface="Baskerville Old Face" panose="02020602080505020303" pitchFamily="18" charset="0"/>
              </a:rPr>
              <a:t>“In a classroom setting, the ability to teach children and to have the faith of the public is a paramount value,” </a:t>
            </a:r>
            <a:r>
              <a:rPr lang="en-US" sz="3200" dirty="0">
                <a:solidFill>
                  <a:prstClr val="white"/>
                </a:solidFill>
                <a:latin typeface="Baskerville Old Face" panose="02020602080505020303" pitchFamily="18" charset="0"/>
                <a:ea typeface="+mn-ea"/>
                <a:cs typeface="+mn-cs"/>
              </a:rPr>
              <a:t>Hart said. “The government will probably always win with the legal argument.”</a:t>
            </a:r>
            <a:r>
              <a:rPr lang="en-US" sz="2800" dirty="0">
                <a:solidFill>
                  <a:prstClr val="white"/>
                </a:solidFill>
                <a:latin typeface="Baskerville Old Face" panose="02020602080505020303" pitchFamily="18" charset="0"/>
                <a:ea typeface="+mn-ea"/>
                <a:cs typeface="+mn-cs"/>
              </a:rPr>
              <a:t/>
            </a:r>
            <a:br>
              <a:rPr lang="en-US" sz="2800" dirty="0">
                <a:solidFill>
                  <a:prstClr val="white"/>
                </a:solidFill>
                <a:latin typeface="Baskerville Old Face" panose="02020602080505020303" pitchFamily="18" charset="0"/>
                <a:ea typeface="+mn-ea"/>
                <a:cs typeface="+mn-cs"/>
              </a:rPr>
            </a:br>
            <a:endParaRPr lang="en-US" sz="4000" dirty="0">
              <a:latin typeface="Baskerville Old Face" panose="02020602080505020303" pitchFamily="18" charset="0"/>
            </a:endParaRPr>
          </a:p>
        </p:txBody>
      </p:sp>
      <p:sp>
        <p:nvSpPr>
          <p:cNvPr id="3" name="Content Placeholder 2"/>
          <p:cNvSpPr>
            <a:spLocks noGrp="1"/>
          </p:cNvSpPr>
          <p:nvPr>
            <p:ph idx="1"/>
          </p:nvPr>
        </p:nvSpPr>
        <p:spPr>
          <a:xfrm>
            <a:off x="0" y="609600"/>
            <a:ext cx="7086600" cy="1295400"/>
          </a:xfrm>
        </p:spPr>
        <p:txBody>
          <a:bodyPr>
            <a:normAutofit/>
          </a:bodyPr>
          <a:lstStyle/>
          <a:p>
            <a:pPr marL="0" indent="0">
              <a:buNone/>
            </a:pPr>
            <a:r>
              <a:rPr lang="en-US" sz="3200" dirty="0" smtClean="0">
                <a:latin typeface="Baskerville Old Face" panose="02020602080505020303" pitchFamily="18" charset="0"/>
              </a:rPr>
              <a:t>Peter </a:t>
            </a:r>
            <a:r>
              <a:rPr lang="en-US" sz="3200" dirty="0">
                <a:latin typeface="Baskerville Old Face" panose="02020602080505020303" pitchFamily="18" charset="0"/>
              </a:rPr>
              <a:t>Hart, </a:t>
            </a:r>
            <a:r>
              <a:rPr lang="en-US" sz="3200" dirty="0" smtClean="0">
                <a:latin typeface="Baskerville Old Face" panose="02020602080505020303" pitchFamily="18" charset="0"/>
              </a:rPr>
              <a:t>Communications Director,</a:t>
            </a:r>
          </a:p>
          <a:p>
            <a:pPr marL="0" indent="0">
              <a:buNone/>
            </a:pPr>
            <a:r>
              <a:rPr lang="en-US" sz="3200" dirty="0" smtClean="0">
                <a:latin typeface="Baskerville Old Face" panose="02020602080505020303" pitchFamily="18" charset="0"/>
              </a:rPr>
              <a:t>National </a:t>
            </a:r>
            <a:r>
              <a:rPr lang="en-US" sz="3200" dirty="0">
                <a:latin typeface="Baskerville Old Face" panose="02020602080505020303" pitchFamily="18" charset="0"/>
              </a:rPr>
              <a:t>Coalition Against </a:t>
            </a:r>
            <a:r>
              <a:rPr lang="en-US" sz="3200" dirty="0" smtClean="0">
                <a:latin typeface="Baskerville Old Face" panose="02020602080505020303" pitchFamily="18" charset="0"/>
              </a:rPr>
              <a:t>Censorship:</a:t>
            </a:r>
            <a:endParaRPr lang="en-US" sz="3200" dirty="0">
              <a:latin typeface="Baskerville Old Face" panose="02020602080505020303" pitchFamily="18" charset="0"/>
            </a:endParaRPr>
          </a:p>
        </p:txBody>
      </p:sp>
      <p:sp>
        <p:nvSpPr>
          <p:cNvPr id="6" name="TextBox 5"/>
          <p:cNvSpPr txBox="1"/>
          <p:nvPr/>
        </p:nvSpPr>
        <p:spPr>
          <a:xfrm>
            <a:off x="8567018" y="6440587"/>
            <a:ext cx="550151" cy="369332"/>
          </a:xfrm>
          <a:prstGeom prst="rect">
            <a:avLst/>
          </a:prstGeom>
          <a:noFill/>
        </p:spPr>
        <p:txBody>
          <a:bodyPr wrap="none" rtlCol="0">
            <a:spAutoFit/>
          </a:bodyPr>
          <a:lstStyle/>
          <a:p>
            <a:fld id="{6F57BF25-2E19-4D93-A3DD-5DAEF267579B}" type="slidenum">
              <a:rPr lang="en-US" smtClean="0"/>
              <a:t>165</a:t>
            </a:fld>
            <a:endParaRPr lang="en-US" dirty="0"/>
          </a:p>
        </p:txBody>
      </p:sp>
    </p:spTree>
    <p:extLst>
      <p:ext uri="{BB962C8B-B14F-4D97-AF65-F5344CB8AC3E}">
        <p14:creationId xmlns:p14="http://schemas.microsoft.com/office/powerpoint/2010/main" val="33695375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0" y="609600"/>
            <a:ext cx="7655169" cy="1295400"/>
          </a:xfrm>
        </p:spPr>
        <p:txBody>
          <a:bodyPr>
            <a:normAutofit/>
          </a:bodyPr>
          <a:lstStyle/>
          <a:p>
            <a:r>
              <a:rPr lang="en-US" sz="3200" dirty="0">
                <a:solidFill>
                  <a:prstClr val="white"/>
                </a:solidFill>
                <a:latin typeface="Baskerville Old Face" panose="02020602080505020303" pitchFamily="18" charset="0"/>
              </a:rPr>
              <a:t>So where is the line between an insensitive comment and a punishable offense?</a:t>
            </a:r>
            <a:endParaRPr lang="en-US" dirty="0">
              <a:latin typeface="Baskerville Old Face" panose="02020602080505020303" pitchFamily="18" charset="0"/>
            </a:endParaRPr>
          </a:p>
        </p:txBody>
      </p:sp>
      <p:sp>
        <p:nvSpPr>
          <p:cNvPr id="3" name="Content Placeholder 2"/>
          <p:cNvSpPr>
            <a:spLocks noGrp="1"/>
          </p:cNvSpPr>
          <p:nvPr>
            <p:ph idx="1"/>
          </p:nvPr>
        </p:nvSpPr>
        <p:spPr>
          <a:xfrm>
            <a:off x="0" y="1981200"/>
            <a:ext cx="8686800" cy="5135563"/>
          </a:xfrm>
        </p:spPr>
        <p:txBody>
          <a:bodyPr>
            <a:normAutofit/>
          </a:bodyPr>
          <a:lstStyle/>
          <a:p>
            <a:r>
              <a:rPr lang="en-US" sz="2800" dirty="0" smtClean="0">
                <a:latin typeface="Baskerville Old Face" panose="02020602080505020303" pitchFamily="18" charset="0"/>
              </a:rPr>
              <a:t>Teachers </a:t>
            </a:r>
            <a:r>
              <a:rPr lang="en-US" sz="2800" dirty="0">
                <a:latin typeface="Baskerville Old Face" panose="02020602080505020303" pitchFamily="18" charset="0"/>
              </a:rPr>
              <a:t>have received  support from groups such as the American Civil Liberties Union and Alliance Defending Freedom, who say schools are infringing on the rights of teachers as private citizens.</a:t>
            </a:r>
          </a:p>
          <a:p>
            <a:endParaRPr lang="en-US" sz="2800" dirty="0" smtClean="0">
              <a:latin typeface="Baskerville Old Face" panose="02020602080505020303" pitchFamily="18" charset="0"/>
            </a:endParaRPr>
          </a:p>
          <a:p>
            <a:r>
              <a:rPr lang="en-US" sz="2800" dirty="0" smtClean="0">
                <a:latin typeface="Baskerville Old Face" panose="02020602080505020303" pitchFamily="18" charset="0"/>
              </a:rPr>
              <a:t>“</a:t>
            </a:r>
            <a:r>
              <a:rPr lang="en-US" sz="2800" dirty="0">
                <a:latin typeface="Baskerville Old Face" panose="02020602080505020303" pitchFamily="18" charset="0"/>
              </a:rPr>
              <a:t>In most of these cases when a teacher is operating on their private Facebook page, it’s very clear they’re speaking in their personal capacity and not as an employee,” said Rory Gray, legal counsel for Alliance Defending Freedom. “A school district shouldn’t have authority to regulate that.”</a:t>
            </a:r>
          </a:p>
          <a:p>
            <a:endParaRPr lang="en-US" dirty="0"/>
          </a:p>
        </p:txBody>
      </p:sp>
      <p:sp>
        <p:nvSpPr>
          <p:cNvPr id="6" name="TextBox 5"/>
          <p:cNvSpPr txBox="1"/>
          <p:nvPr/>
        </p:nvSpPr>
        <p:spPr>
          <a:xfrm>
            <a:off x="8574531" y="0"/>
            <a:ext cx="550151" cy="369332"/>
          </a:xfrm>
          <a:prstGeom prst="rect">
            <a:avLst/>
          </a:prstGeom>
          <a:noFill/>
        </p:spPr>
        <p:txBody>
          <a:bodyPr wrap="none" rtlCol="0">
            <a:spAutoFit/>
          </a:bodyPr>
          <a:lstStyle/>
          <a:p>
            <a:fld id="{8F58631E-10C3-4C7F-B610-B828E6FA284A}" type="slidenum">
              <a:rPr lang="en-US" smtClean="0"/>
              <a:t>166</a:t>
            </a:fld>
            <a:endParaRPr lang="en-US" dirty="0"/>
          </a:p>
        </p:txBody>
      </p:sp>
    </p:spTree>
    <p:extLst>
      <p:ext uri="{BB962C8B-B14F-4D97-AF65-F5344CB8AC3E}">
        <p14:creationId xmlns:p14="http://schemas.microsoft.com/office/powerpoint/2010/main" val="27387507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5" y="304800"/>
            <a:ext cx="7583905" cy="1752600"/>
          </a:xfrm>
        </p:spPr>
        <p:txBody>
          <a:bodyPr>
            <a:normAutofit/>
          </a:bodyPr>
          <a:lstStyle/>
          <a:p>
            <a:r>
              <a:rPr lang="en-US" dirty="0">
                <a:latin typeface="Baskerville Old Face" panose="02020602080505020303" pitchFamily="18" charset="0"/>
              </a:rPr>
              <a:t>Alliance Defending Freedom spoke out in defense </a:t>
            </a:r>
            <a:r>
              <a:rPr lang="en-US" dirty="0" smtClean="0">
                <a:latin typeface="Baskerville Old Face" panose="02020602080505020303" pitchFamily="18" charset="0"/>
              </a:rPr>
              <a:t>of:</a:t>
            </a:r>
            <a:endParaRPr lang="en-US" dirty="0">
              <a:latin typeface="Baskerville Old Face" panose="02020602080505020303" pitchFamily="18" charset="0"/>
            </a:endParaRPr>
          </a:p>
        </p:txBody>
      </p:sp>
      <p:sp>
        <p:nvSpPr>
          <p:cNvPr id="3" name="Content Placeholder 2"/>
          <p:cNvSpPr>
            <a:spLocks noGrp="1"/>
          </p:cNvSpPr>
          <p:nvPr>
            <p:ph idx="1"/>
          </p:nvPr>
        </p:nvSpPr>
        <p:spPr>
          <a:xfrm>
            <a:off x="76200" y="2057400"/>
            <a:ext cx="9067800" cy="4267200"/>
          </a:xfrm>
        </p:spPr>
        <p:txBody>
          <a:bodyPr/>
          <a:lstStyle/>
          <a:p>
            <a:pPr marL="0" indent="0">
              <a:buNone/>
            </a:pPr>
            <a:r>
              <a:rPr lang="en-US" sz="4000" dirty="0">
                <a:latin typeface="Baskerville Old Face" panose="02020602080505020303" pitchFamily="18" charset="0"/>
              </a:rPr>
              <a:t>Vicki Knox, a Union Township teacher who was suspended in 2011 after writing anti-gay comments online, including that homosexuality was “perverted” and a sin that “breeds like cancer.”</a:t>
            </a:r>
            <a:r>
              <a:rPr lang="en-US" sz="4000" dirty="0"/>
              <a:t/>
            </a:r>
            <a:br>
              <a:rPr lang="en-US" sz="4000" dirty="0"/>
            </a:br>
            <a:endParaRPr lang="en-US" sz="4000" dirty="0" smtClean="0"/>
          </a:p>
          <a:p>
            <a:pPr marL="0" indent="0">
              <a:buNone/>
            </a:pPr>
            <a:r>
              <a:rPr lang="en-US" dirty="0" smtClean="0"/>
              <a:t>She </a:t>
            </a:r>
            <a:r>
              <a:rPr lang="en-US" dirty="0"/>
              <a:t>sued, but then dropped her bid to be reinstated</a:t>
            </a:r>
            <a:r>
              <a:rPr lang="en-US" dirty="0" smtClean="0"/>
              <a:t>.</a:t>
            </a:r>
            <a:endParaRPr lang="en-US" dirty="0"/>
          </a:p>
          <a:p>
            <a:endParaRPr lang="en-US" dirty="0"/>
          </a:p>
        </p:txBody>
      </p:sp>
      <p:sp>
        <p:nvSpPr>
          <p:cNvPr id="6" name="TextBox 5"/>
          <p:cNvSpPr txBox="1"/>
          <p:nvPr/>
        </p:nvSpPr>
        <p:spPr>
          <a:xfrm>
            <a:off x="8576677" y="6463983"/>
            <a:ext cx="550151" cy="369332"/>
          </a:xfrm>
          <a:prstGeom prst="rect">
            <a:avLst/>
          </a:prstGeom>
          <a:noFill/>
        </p:spPr>
        <p:txBody>
          <a:bodyPr wrap="none" rtlCol="0">
            <a:spAutoFit/>
          </a:bodyPr>
          <a:lstStyle/>
          <a:p>
            <a:fld id="{B77BE96A-8BC9-4AB2-B755-3DE5E5724D84}" type="slidenum">
              <a:rPr lang="en-US" smtClean="0"/>
              <a:t>167</a:t>
            </a:fld>
            <a:endParaRPr lang="en-US" dirty="0"/>
          </a:p>
        </p:txBody>
      </p:sp>
    </p:spTree>
    <p:extLst>
      <p:ext uri="{BB962C8B-B14F-4D97-AF65-F5344CB8AC3E}">
        <p14:creationId xmlns:p14="http://schemas.microsoft.com/office/powerpoint/2010/main" val="2719571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1200"/>
            <a:ext cx="8991600" cy="4419600"/>
          </a:xfrm>
        </p:spPr>
        <p:txBody>
          <a:bodyPr>
            <a:normAutofit/>
          </a:bodyPr>
          <a:lstStyle/>
          <a:p>
            <a:pPr marL="571500" indent="-571500">
              <a:buFont typeface="Arial" panose="020B0604020202020204" pitchFamily="34" charset="0"/>
              <a:buChar char="•"/>
            </a:pPr>
            <a:r>
              <a:rPr lang="en-US" dirty="0" smtClean="0">
                <a:latin typeface="Baskerville Old Face" panose="02020602080505020303" pitchFamily="18" charset="0"/>
              </a:rPr>
              <a:t>A </a:t>
            </a:r>
            <a:r>
              <a:rPr lang="en-US" dirty="0">
                <a:latin typeface="Baskerville Old Face" panose="02020602080505020303" pitchFamily="18" charset="0"/>
              </a:rPr>
              <a:t>judge said the comments were “inexcusable” and made cooperation with parents impossible. </a:t>
            </a:r>
            <a:r>
              <a:rPr lang="en-US" dirty="0" smtClean="0">
                <a:latin typeface="Baskerville Old Face" panose="02020602080505020303" pitchFamily="18" charset="0"/>
              </a:rPr>
              <a:t/>
            </a:r>
            <a:br>
              <a:rPr lang="en-US" dirty="0" smtClean="0">
                <a:latin typeface="Baskerville Old Face" panose="02020602080505020303" pitchFamily="18" charset="0"/>
              </a:rPr>
            </a:br>
            <a:r>
              <a:rPr lang="en-US" dirty="0" smtClean="0">
                <a:latin typeface="Baskerville Old Face" panose="02020602080505020303" pitchFamily="18" charset="0"/>
              </a:rPr>
              <a:t/>
            </a:r>
            <a:br>
              <a:rPr lang="en-US" dirty="0" smtClean="0">
                <a:latin typeface="Baskerville Old Face" panose="02020602080505020303" pitchFamily="18" charset="0"/>
              </a:rPr>
            </a:br>
            <a:r>
              <a:rPr lang="en-US" dirty="0" smtClean="0">
                <a:latin typeface="Baskerville Old Face" panose="02020602080505020303" pitchFamily="18" charset="0"/>
              </a:rPr>
              <a:t/>
            </a:r>
            <a:br>
              <a:rPr lang="en-US" dirty="0" smtClean="0">
                <a:latin typeface="Baskerville Old Face" panose="02020602080505020303" pitchFamily="18" charset="0"/>
              </a:rPr>
            </a:br>
            <a:r>
              <a:rPr lang="en-US" b="1" i="1" dirty="0" smtClean="0">
                <a:latin typeface="Baskerville Old Face" panose="02020602080505020303" pitchFamily="18" charset="0"/>
              </a:rPr>
              <a:t>A </a:t>
            </a:r>
            <a:r>
              <a:rPr lang="en-US" b="1" i="1" dirty="0">
                <a:latin typeface="Baskerville Old Face" panose="02020602080505020303" pitchFamily="18" charset="0"/>
              </a:rPr>
              <a:t>state appeals court upheld the firing.</a:t>
            </a:r>
          </a:p>
        </p:txBody>
      </p:sp>
      <p:sp>
        <p:nvSpPr>
          <p:cNvPr id="3" name="Content Placeholder 2"/>
          <p:cNvSpPr>
            <a:spLocks noGrp="1"/>
          </p:cNvSpPr>
          <p:nvPr>
            <p:ph idx="1"/>
          </p:nvPr>
        </p:nvSpPr>
        <p:spPr>
          <a:xfrm>
            <a:off x="152400" y="685800"/>
            <a:ext cx="7315200" cy="1295400"/>
          </a:xfrm>
        </p:spPr>
        <p:txBody>
          <a:bodyPr>
            <a:noAutofit/>
          </a:bodyPr>
          <a:lstStyle/>
          <a:p>
            <a:pPr marL="0" indent="0">
              <a:buNone/>
            </a:pPr>
            <a:r>
              <a:rPr lang="en-US" sz="2800" dirty="0">
                <a:latin typeface="Baskerville Old Face" panose="02020602080505020303" pitchFamily="18" charset="0"/>
              </a:rPr>
              <a:t>Also in 2011, Paterson teacher Jennifer O’Brien was fired after calling her students “future criminals” in a posting on Facebook. </a:t>
            </a:r>
          </a:p>
        </p:txBody>
      </p:sp>
      <p:sp>
        <p:nvSpPr>
          <p:cNvPr id="6" name="TextBox 5"/>
          <p:cNvSpPr txBox="1"/>
          <p:nvPr/>
        </p:nvSpPr>
        <p:spPr>
          <a:xfrm>
            <a:off x="8564872" y="6488668"/>
            <a:ext cx="550151" cy="369332"/>
          </a:xfrm>
          <a:prstGeom prst="rect">
            <a:avLst/>
          </a:prstGeom>
          <a:noFill/>
        </p:spPr>
        <p:txBody>
          <a:bodyPr wrap="none" rtlCol="0">
            <a:spAutoFit/>
          </a:bodyPr>
          <a:lstStyle/>
          <a:p>
            <a:fld id="{93C5E39B-37C9-48F4-84F7-3435C84ED12D}" type="slidenum">
              <a:rPr lang="en-US" smtClean="0"/>
              <a:t>168</a:t>
            </a:fld>
            <a:endParaRPr lang="en-US" dirty="0"/>
          </a:p>
        </p:txBody>
      </p:sp>
    </p:spTree>
    <p:extLst>
      <p:ext uri="{BB962C8B-B14F-4D97-AF65-F5344CB8AC3E}">
        <p14:creationId xmlns:p14="http://schemas.microsoft.com/office/powerpoint/2010/main" val="15807363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7391400" cy="1371600"/>
          </a:xfrm>
        </p:spPr>
        <p:txBody>
          <a:bodyPr>
            <a:noAutofit/>
          </a:bodyPr>
          <a:lstStyle/>
          <a:p>
            <a:r>
              <a:rPr lang="en-US" sz="2800" dirty="0">
                <a:latin typeface="Baskerville Old Face" panose="02020602080505020303" pitchFamily="18" charset="0"/>
              </a:rPr>
              <a:t>The social media conflicts come as schools are stepping up efforts to discourage bullying and teasing and promote respect and tolerance. </a:t>
            </a:r>
          </a:p>
        </p:txBody>
      </p:sp>
      <p:sp>
        <p:nvSpPr>
          <p:cNvPr id="3" name="Content Placeholder 2"/>
          <p:cNvSpPr>
            <a:spLocks noGrp="1"/>
          </p:cNvSpPr>
          <p:nvPr>
            <p:ph idx="1"/>
          </p:nvPr>
        </p:nvSpPr>
        <p:spPr>
          <a:xfrm>
            <a:off x="11722" y="1981200"/>
            <a:ext cx="9132277" cy="4343400"/>
          </a:xfrm>
        </p:spPr>
        <p:txBody>
          <a:bodyPr>
            <a:normAutofit/>
          </a:bodyPr>
          <a:lstStyle/>
          <a:p>
            <a:pPr marL="0" indent="0">
              <a:buNone/>
            </a:pPr>
            <a:endParaRPr lang="en-US" sz="2800" dirty="0" smtClean="0">
              <a:latin typeface="Baskerville Old Face" panose="02020602080505020303" pitchFamily="18" charset="0"/>
            </a:endParaRPr>
          </a:p>
          <a:p>
            <a:pPr marL="0" indent="0">
              <a:buNone/>
            </a:pPr>
            <a:endParaRPr lang="en-US" sz="2800" dirty="0">
              <a:latin typeface="Baskerville Old Face" panose="02020602080505020303" pitchFamily="18" charset="0"/>
            </a:endParaRPr>
          </a:p>
          <a:p>
            <a:pPr marL="0" indent="0">
              <a:buNone/>
            </a:pPr>
            <a:r>
              <a:rPr lang="en-US" sz="3200" dirty="0" smtClean="0">
                <a:latin typeface="Baskerville Old Face" panose="02020602080505020303" pitchFamily="18" charset="0"/>
              </a:rPr>
              <a:t>“Teachers </a:t>
            </a:r>
            <a:r>
              <a:rPr lang="en-US" sz="3200" dirty="0">
                <a:latin typeface="Baskerville Old Face" panose="02020602080505020303" pitchFamily="18" charset="0"/>
              </a:rPr>
              <a:t>are key to creating a respectful school environment so their actions and words outside the classroom </a:t>
            </a:r>
            <a:r>
              <a:rPr lang="en-US" sz="3200" dirty="0" smtClean="0">
                <a:latin typeface="Baskerville Old Face" panose="02020602080505020303" pitchFamily="18" charset="0"/>
              </a:rPr>
              <a:t>matter” </a:t>
            </a:r>
          </a:p>
          <a:p>
            <a:pPr marL="0" indent="0" algn="r">
              <a:buNone/>
            </a:pPr>
            <a:endParaRPr lang="en-US" sz="2000" dirty="0" smtClean="0">
              <a:latin typeface="Baskerville Old Face" panose="02020602080505020303" pitchFamily="18" charset="0"/>
            </a:endParaRPr>
          </a:p>
          <a:p>
            <a:pPr marL="0" indent="0" algn="r">
              <a:buNone/>
            </a:pPr>
            <a:r>
              <a:rPr lang="en-US" sz="2000" dirty="0" smtClean="0">
                <a:latin typeface="Baskerville Old Face" panose="02020602080505020303" pitchFamily="18" charset="0"/>
              </a:rPr>
              <a:t>Stuart Green</a:t>
            </a:r>
          </a:p>
          <a:p>
            <a:pPr marL="0" indent="0" algn="r">
              <a:buNone/>
            </a:pPr>
            <a:r>
              <a:rPr lang="en-US" sz="2000" dirty="0" smtClean="0">
                <a:latin typeface="Baskerville Old Face" panose="02020602080505020303" pitchFamily="18" charset="0"/>
              </a:rPr>
              <a:t>Director</a:t>
            </a:r>
          </a:p>
          <a:p>
            <a:pPr marL="0" indent="0" algn="r">
              <a:buNone/>
            </a:pPr>
            <a:r>
              <a:rPr lang="en-US" sz="2000" dirty="0" smtClean="0">
                <a:latin typeface="Baskerville Old Face" panose="02020602080505020303" pitchFamily="18" charset="0"/>
              </a:rPr>
              <a:t> New </a:t>
            </a:r>
            <a:r>
              <a:rPr lang="en-US" sz="2000" dirty="0">
                <a:latin typeface="Baskerville Old Face" panose="02020602080505020303" pitchFamily="18" charset="0"/>
              </a:rPr>
              <a:t>Jersey Coalition for Bullying Awareness and Prevention</a:t>
            </a:r>
            <a:r>
              <a:rPr lang="en-US" sz="2000" dirty="0" smtClean="0">
                <a:latin typeface="Baskerville Old Face" panose="02020602080505020303" pitchFamily="18" charset="0"/>
              </a:rPr>
              <a:t>.</a:t>
            </a:r>
          </a:p>
          <a:p>
            <a:pPr marL="0" indent="0">
              <a:buNone/>
            </a:pPr>
            <a:endParaRPr lang="en-US" sz="2800" dirty="0">
              <a:latin typeface="Baskerville Old Face" panose="02020602080505020303" pitchFamily="18" charset="0"/>
            </a:endParaRPr>
          </a:p>
          <a:p>
            <a:endParaRPr lang="en-US" dirty="0"/>
          </a:p>
        </p:txBody>
      </p:sp>
      <p:sp>
        <p:nvSpPr>
          <p:cNvPr id="6" name="TextBox 5"/>
          <p:cNvSpPr txBox="1"/>
          <p:nvPr/>
        </p:nvSpPr>
        <p:spPr>
          <a:xfrm>
            <a:off x="8577749" y="6488668"/>
            <a:ext cx="550151" cy="369332"/>
          </a:xfrm>
          <a:prstGeom prst="rect">
            <a:avLst/>
          </a:prstGeom>
          <a:noFill/>
        </p:spPr>
        <p:txBody>
          <a:bodyPr wrap="none" rtlCol="0">
            <a:spAutoFit/>
          </a:bodyPr>
          <a:lstStyle/>
          <a:p>
            <a:fld id="{4F76DD7A-0FEC-46D9-99A0-E87543ACAE12}" type="slidenum">
              <a:rPr lang="en-US" smtClean="0"/>
              <a:t>169</a:t>
            </a:fld>
            <a:endParaRPr lang="en-US" dirty="0"/>
          </a:p>
        </p:txBody>
      </p:sp>
    </p:spTree>
    <p:extLst>
      <p:ext uri="{BB962C8B-B14F-4D97-AF65-F5344CB8AC3E}">
        <p14:creationId xmlns:p14="http://schemas.microsoft.com/office/powerpoint/2010/main" val="174619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14</a:t>
            </a:r>
            <a:r>
              <a:rPr lang="en-US" baseline="30000" dirty="0" smtClean="0"/>
              <a:t>th</a:t>
            </a:r>
            <a:r>
              <a:rPr lang="en-US" dirty="0" smtClean="0"/>
              <a:t> Amendment of US Constitution (Equal Protection Clause):</a:t>
            </a:r>
            <a:endParaRPr lang="en-US" dirty="0"/>
          </a:p>
        </p:txBody>
      </p:sp>
      <p:sp>
        <p:nvSpPr>
          <p:cNvPr id="3" name="Content Placeholder 2"/>
          <p:cNvSpPr>
            <a:spLocks noGrp="1"/>
          </p:cNvSpPr>
          <p:nvPr>
            <p:ph idx="1"/>
          </p:nvPr>
        </p:nvSpPr>
        <p:spPr>
          <a:xfrm>
            <a:off x="0" y="2057400"/>
            <a:ext cx="9144000" cy="4724400"/>
          </a:xfrm>
        </p:spPr>
        <p:txBody>
          <a:bodyPr>
            <a:normAutofit/>
          </a:bodyPr>
          <a:lstStyle/>
          <a:p>
            <a:pPr marL="0" indent="0">
              <a:buNone/>
            </a:pPr>
            <a:r>
              <a:rPr lang="en-US" sz="4000" dirty="0"/>
              <a:t>No State shall make or enforce any law which shall abridge the privileges or </a:t>
            </a:r>
            <a:r>
              <a:rPr lang="en-US" sz="4000" b="1" dirty="0"/>
              <a:t>immunities</a:t>
            </a:r>
            <a:r>
              <a:rPr lang="en-US" sz="4000" dirty="0"/>
              <a:t> of citizens of the United States; nor shall any State deprive any person of life, liberty, or property, without </a:t>
            </a:r>
            <a:r>
              <a:rPr lang="en-US" sz="4000" b="1" dirty="0"/>
              <a:t>due process</a:t>
            </a:r>
            <a:r>
              <a:rPr lang="en-US" sz="4000" dirty="0"/>
              <a:t> of law; nor deny to any person within its jurisdiction the </a:t>
            </a:r>
            <a:r>
              <a:rPr lang="en-US" sz="4000" b="1" dirty="0"/>
              <a:t>equal protection</a:t>
            </a:r>
            <a:r>
              <a:rPr lang="en-US" sz="4000" dirty="0"/>
              <a:t> of the laws.</a:t>
            </a:r>
          </a:p>
        </p:txBody>
      </p:sp>
    </p:spTree>
    <p:extLst>
      <p:ext uri="{BB962C8B-B14F-4D97-AF65-F5344CB8AC3E}">
        <p14:creationId xmlns:p14="http://schemas.microsoft.com/office/powerpoint/2010/main" val="8244571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7428173" cy="1295400"/>
          </a:xfrm>
        </p:spPr>
        <p:txBody>
          <a:bodyPr>
            <a:noAutofit/>
          </a:bodyPr>
          <a:lstStyle/>
          <a:p>
            <a:r>
              <a:rPr lang="en-US" dirty="0">
                <a:latin typeface="Baskerville Old Face" panose="02020602080505020303" pitchFamily="18" charset="0"/>
              </a:rPr>
              <a:t>Mocking or prejudicial comments are usually a red flag for a pattern of </a:t>
            </a:r>
            <a:r>
              <a:rPr lang="en-US" dirty="0" smtClean="0">
                <a:latin typeface="Baskerville Old Face" panose="02020602080505020303" pitchFamily="18" charset="0"/>
              </a:rPr>
              <a:t>behavior.</a:t>
            </a:r>
            <a:endParaRPr lang="en-US" dirty="0">
              <a:latin typeface="Baskerville Old Face" panose="02020602080505020303" pitchFamily="18" charset="0"/>
            </a:endParaRPr>
          </a:p>
        </p:txBody>
      </p:sp>
      <p:sp>
        <p:nvSpPr>
          <p:cNvPr id="3" name="Content Placeholder 2"/>
          <p:cNvSpPr>
            <a:spLocks noGrp="1"/>
          </p:cNvSpPr>
          <p:nvPr>
            <p:ph idx="1"/>
          </p:nvPr>
        </p:nvSpPr>
        <p:spPr>
          <a:xfrm>
            <a:off x="457200" y="2133600"/>
            <a:ext cx="8229600" cy="3992563"/>
          </a:xfrm>
        </p:spPr>
        <p:txBody>
          <a:bodyPr>
            <a:normAutofit/>
          </a:bodyPr>
          <a:lstStyle/>
          <a:p>
            <a:pPr marL="0" indent="0">
              <a:buNone/>
            </a:pPr>
            <a:endParaRPr lang="en-US" sz="4400" dirty="0" smtClean="0">
              <a:latin typeface="Baskerville Old Face" panose="02020602080505020303" pitchFamily="18" charset="0"/>
            </a:endParaRPr>
          </a:p>
          <a:p>
            <a:pPr marL="0" indent="0">
              <a:buNone/>
            </a:pPr>
            <a:r>
              <a:rPr lang="en-US" sz="4400" dirty="0" smtClean="0">
                <a:latin typeface="Baskerville Old Face" panose="02020602080505020303" pitchFamily="18" charset="0"/>
              </a:rPr>
              <a:t>A </a:t>
            </a:r>
            <a:r>
              <a:rPr lang="en-US" sz="4400" dirty="0">
                <a:latin typeface="Baskerville Old Face" panose="02020602080505020303" pitchFamily="18" charset="0"/>
              </a:rPr>
              <a:t>teacher who berates gays online is unlikely to support them in school or may show the same kind of attitude in interactions with students.</a:t>
            </a:r>
          </a:p>
        </p:txBody>
      </p:sp>
      <p:sp>
        <p:nvSpPr>
          <p:cNvPr id="6" name="TextBox 5"/>
          <p:cNvSpPr txBox="1"/>
          <p:nvPr/>
        </p:nvSpPr>
        <p:spPr>
          <a:xfrm>
            <a:off x="8573457" y="6488668"/>
            <a:ext cx="550151" cy="369332"/>
          </a:xfrm>
          <a:prstGeom prst="rect">
            <a:avLst/>
          </a:prstGeom>
          <a:noFill/>
        </p:spPr>
        <p:txBody>
          <a:bodyPr wrap="none" rtlCol="0">
            <a:spAutoFit/>
          </a:bodyPr>
          <a:lstStyle/>
          <a:p>
            <a:fld id="{7597C9B3-4155-4AAC-9AF7-4FE6CB7D2026}" type="slidenum">
              <a:rPr lang="en-US" smtClean="0"/>
              <a:t>170</a:t>
            </a:fld>
            <a:endParaRPr lang="en-US" dirty="0"/>
          </a:p>
        </p:txBody>
      </p:sp>
    </p:spTree>
    <p:extLst>
      <p:ext uri="{BB962C8B-B14F-4D97-AF65-F5344CB8AC3E}">
        <p14:creationId xmlns:p14="http://schemas.microsoft.com/office/powerpoint/2010/main" val="3262883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latin typeface="Baskerville Old Face" panose="02020602080505020303" pitchFamily="18" charset="0"/>
              </a:rPr>
              <a:t>Michael Ferguson, et. al., v. JONAH</a:t>
            </a:r>
            <a:r>
              <a:rPr lang="en-US" dirty="0" smtClean="0">
                <a:latin typeface="Baskerville Old Face" panose="02020602080505020303" pitchFamily="18" charset="0"/>
              </a:rPr>
              <a:t/>
            </a:r>
            <a:br>
              <a:rPr lang="en-US" dirty="0" smtClean="0">
                <a:latin typeface="Baskerville Old Face" panose="02020602080505020303" pitchFamily="18" charset="0"/>
              </a:rPr>
            </a:br>
            <a:r>
              <a:rPr lang="en-US" sz="2000" dirty="0" smtClean="0">
                <a:latin typeface="Baskerville Old Face" panose="02020602080505020303" pitchFamily="18" charset="0"/>
              </a:rPr>
              <a:t>(Decided 6/25/2015)</a:t>
            </a:r>
            <a:endParaRPr lang="en-US" sz="2000" dirty="0">
              <a:latin typeface="Baskerville Old Face" panose="02020602080505020303" pitchFamily="18" charset="0"/>
            </a:endParaRPr>
          </a:p>
        </p:txBody>
      </p:sp>
      <p:sp>
        <p:nvSpPr>
          <p:cNvPr id="3" name="Content Placeholder 2"/>
          <p:cNvSpPr>
            <a:spLocks noGrp="1"/>
          </p:cNvSpPr>
          <p:nvPr>
            <p:ph idx="1"/>
          </p:nvPr>
        </p:nvSpPr>
        <p:spPr>
          <a:xfrm>
            <a:off x="0" y="1981200"/>
            <a:ext cx="9144000" cy="4800600"/>
          </a:xfrm>
        </p:spPr>
        <p:txBody>
          <a:bodyPr>
            <a:normAutofit lnSpcReduction="10000"/>
          </a:bodyPr>
          <a:lstStyle/>
          <a:p>
            <a:pPr marL="0" indent="0">
              <a:buNone/>
            </a:pPr>
            <a:r>
              <a:rPr lang="en-US" sz="3200" dirty="0" smtClean="0">
                <a:latin typeface="Baskerville Old Face" panose="02020602080505020303" pitchFamily="18" charset="0"/>
              </a:rPr>
              <a:t>New Jersey court found gay conversion therapy program offering to change clients from gay to straight was fraudulent and unconscionable.</a:t>
            </a:r>
          </a:p>
          <a:p>
            <a:pPr marL="0" indent="0">
              <a:buNone/>
            </a:pPr>
            <a:endParaRPr lang="en-US" sz="3200" dirty="0" smtClean="0">
              <a:latin typeface="Baskerville Old Face" panose="02020602080505020303" pitchFamily="18" charset="0"/>
            </a:endParaRPr>
          </a:p>
          <a:p>
            <a:pPr marL="0" indent="0">
              <a:buNone/>
            </a:pPr>
            <a:endParaRPr lang="en-US" sz="3200" dirty="0">
              <a:latin typeface="Baskerville Old Face" panose="02020602080505020303" pitchFamily="18" charset="0"/>
            </a:endParaRPr>
          </a:p>
          <a:p>
            <a:pPr marL="0" indent="0">
              <a:buNone/>
            </a:pPr>
            <a:endParaRPr lang="en-US" sz="3200" dirty="0" smtClean="0">
              <a:latin typeface="Baskerville Old Face" panose="02020602080505020303" pitchFamily="18" charset="0"/>
            </a:endParaRPr>
          </a:p>
          <a:p>
            <a:pPr marL="0" indent="0">
              <a:buNone/>
            </a:pPr>
            <a:r>
              <a:rPr lang="en-US" sz="3200" dirty="0" smtClean="0">
                <a:latin typeface="Baskerville Old Face" panose="02020602080505020303" pitchFamily="18" charset="0"/>
              </a:rPr>
              <a:t>The group Jews Offering New Alternatives for Healing</a:t>
            </a:r>
            <a:r>
              <a:rPr lang="en-US" sz="3200" dirty="0">
                <a:latin typeface="Baskerville Old Face" panose="02020602080505020303" pitchFamily="18" charset="0"/>
              </a:rPr>
              <a:t> </a:t>
            </a:r>
            <a:r>
              <a:rPr lang="en-US" sz="3200" dirty="0" smtClean="0">
                <a:latin typeface="Baskerville Old Face" panose="02020602080505020303" pitchFamily="18" charset="0"/>
              </a:rPr>
              <a:t>(JONAH) were ordered to pay $72,400 to compensate 5 plaintiffs for fees to JONAH and for one plaintiff, follow-up mental health treatment needed afterward.    </a:t>
            </a:r>
            <a:endParaRPr lang="en-US" sz="3200" dirty="0">
              <a:latin typeface="Baskerville Old Face" panose="02020602080505020303" pitchFamily="18" charset="0"/>
            </a:endParaRPr>
          </a:p>
        </p:txBody>
      </p:sp>
      <p:pic>
        <p:nvPicPr>
          <p:cNvPr id="3074" name="Picture 2" descr="http://www.glaad.org/sites/default/files/images/2015-06/JONAH%20tr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124200"/>
            <a:ext cx="2221132"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93849" y="0"/>
            <a:ext cx="550151" cy="369332"/>
          </a:xfrm>
          <a:prstGeom prst="rect">
            <a:avLst/>
          </a:prstGeom>
          <a:noFill/>
        </p:spPr>
        <p:txBody>
          <a:bodyPr wrap="none" rtlCol="0">
            <a:spAutoFit/>
          </a:bodyPr>
          <a:lstStyle/>
          <a:p>
            <a:fld id="{EE4E5239-A492-4AF1-A9AA-927FF794BA3D}" type="slidenum">
              <a:rPr lang="en-US" smtClean="0"/>
              <a:t>171</a:t>
            </a:fld>
            <a:endParaRPr lang="en-US" dirty="0"/>
          </a:p>
        </p:txBody>
      </p:sp>
    </p:spTree>
    <p:extLst>
      <p:ext uri="{BB962C8B-B14F-4D97-AF65-F5344CB8AC3E}">
        <p14:creationId xmlns:p14="http://schemas.microsoft.com/office/powerpoint/2010/main" val="3961061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solidFill>
                  <a:prstClr val="white"/>
                </a:solidFill>
                <a:latin typeface="Baskerville Old Face" panose="02020602080505020303" pitchFamily="18" charset="0"/>
              </a:rPr>
              <a:t>Michael Ferguson, et. al., v. JONAH</a:t>
            </a:r>
            <a:r>
              <a:rPr lang="en-US" dirty="0">
                <a:solidFill>
                  <a:prstClr val="white"/>
                </a:solidFill>
                <a:latin typeface="Baskerville Old Face" panose="02020602080505020303" pitchFamily="18" charset="0"/>
              </a:rPr>
              <a:t/>
            </a:r>
            <a:br>
              <a:rPr lang="en-US" dirty="0">
                <a:solidFill>
                  <a:prstClr val="white"/>
                </a:solidFill>
                <a:latin typeface="Baskerville Old Face" panose="02020602080505020303" pitchFamily="18" charset="0"/>
              </a:rPr>
            </a:br>
            <a:r>
              <a:rPr lang="en-US" sz="2000" dirty="0">
                <a:solidFill>
                  <a:prstClr val="white"/>
                </a:solidFill>
                <a:latin typeface="Baskerville Old Face" panose="02020602080505020303" pitchFamily="18" charset="0"/>
              </a:rPr>
              <a:t>(Decided 6/25/2015)</a:t>
            </a:r>
            <a:endParaRPr lang="en-US" sz="1100" dirty="0"/>
          </a:p>
        </p:txBody>
      </p:sp>
      <p:sp>
        <p:nvSpPr>
          <p:cNvPr id="3" name="Content Placeholder 2"/>
          <p:cNvSpPr>
            <a:spLocks noGrp="1"/>
          </p:cNvSpPr>
          <p:nvPr>
            <p:ph idx="1"/>
          </p:nvPr>
        </p:nvSpPr>
        <p:spPr>
          <a:xfrm>
            <a:off x="152400" y="2286000"/>
            <a:ext cx="8839200" cy="4114800"/>
          </a:xfrm>
        </p:spPr>
        <p:txBody>
          <a:bodyPr>
            <a:normAutofit/>
          </a:bodyPr>
          <a:lstStyle/>
          <a:p>
            <a:r>
              <a:rPr lang="en-US" dirty="0"/>
              <a:t>“a monumental moment in the movement to ensure the rights and acceptance of LGBT people” </a:t>
            </a:r>
            <a:endParaRPr lang="en-US" dirty="0" smtClean="0"/>
          </a:p>
          <a:p>
            <a:pPr marL="0" indent="0" algn="r">
              <a:buNone/>
            </a:pPr>
            <a:endParaRPr lang="en-US" sz="1600" dirty="0" smtClean="0"/>
          </a:p>
          <a:p>
            <a:pPr marL="0" indent="0" algn="r">
              <a:buNone/>
            </a:pPr>
            <a:r>
              <a:rPr lang="en-US" sz="1600" dirty="0" smtClean="0"/>
              <a:t>David </a:t>
            </a:r>
            <a:r>
              <a:rPr lang="en-US" sz="1600" dirty="0" err="1"/>
              <a:t>Dinielli</a:t>
            </a:r>
            <a:r>
              <a:rPr lang="en-US" sz="1600" dirty="0"/>
              <a:t>, SPLC Deputy Legal Director</a:t>
            </a:r>
            <a:endParaRPr lang="en-US" sz="1600" dirty="0" smtClean="0"/>
          </a:p>
          <a:p>
            <a:endParaRPr lang="en-US" dirty="0"/>
          </a:p>
          <a:p>
            <a:r>
              <a:rPr lang="en-US" dirty="0" smtClean="0"/>
              <a:t>“Conversion therapy and homophobia are based on the same central lie – that gay people are broken and need to be fixed. Conversion therapists, including the defendants in this case, sell fake cures that don’t work but can seriously  harm the unsuspecting people who fall into this trap.”  </a:t>
            </a:r>
            <a:endParaRPr lang="en-US" dirty="0"/>
          </a:p>
        </p:txBody>
      </p:sp>
      <p:sp>
        <p:nvSpPr>
          <p:cNvPr id="6" name="TextBox 5"/>
          <p:cNvSpPr txBox="1"/>
          <p:nvPr/>
        </p:nvSpPr>
        <p:spPr>
          <a:xfrm>
            <a:off x="8593849" y="6483302"/>
            <a:ext cx="550151" cy="369332"/>
          </a:xfrm>
          <a:prstGeom prst="rect">
            <a:avLst/>
          </a:prstGeom>
          <a:noFill/>
        </p:spPr>
        <p:txBody>
          <a:bodyPr wrap="none" rtlCol="0">
            <a:spAutoFit/>
          </a:bodyPr>
          <a:lstStyle/>
          <a:p>
            <a:fld id="{83E8D1B1-C64F-4511-8E64-6D84C443B9D5}" type="slidenum">
              <a:rPr lang="en-US" smtClean="0"/>
              <a:t>172</a:t>
            </a:fld>
            <a:endParaRPr lang="en-US" dirty="0"/>
          </a:p>
        </p:txBody>
      </p:sp>
    </p:spTree>
    <p:extLst>
      <p:ext uri="{BB962C8B-B14F-4D97-AF65-F5344CB8AC3E}">
        <p14:creationId xmlns:p14="http://schemas.microsoft.com/office/powerpoint/2010/main" val="364746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r>
              <a:rPr lang="en-US" sz="4400" dirty="0" smtClean="0">
                <a:latin typeface="Baskerville Old Face" panose="02020602080505020303" pitchFamily="18" charset="0"/>
              </a:rPr>
              <a:t>Some of the practices included</a:t>
            </a:r>
            <a:endParaRPr lang="en-US" sz="4400" dirty="0">
              <a:latin typeface="Baskerville Old Face" panose="02020602080505020303" pitchFamily="18" charset="0"/>
            </a:endParaRPr>
          </a:p>
        </p:txBody>
      </p:sp>
      <p:sp>
        <p:nvSpPr>
          <p:cNvPr id="3" name="Content Placeholder 2"/>
          <p:cNvSpPr>
            <a:spLocks noGrp="1"/>
          </p:cNvSpPr>
          <p:nvPr>
            <p:ph idx="1"/>
          </p:nvPr>
        </p:nvSpPr>
        <p:spPr/>
        <p:txBody>
          <a:bodyPr>
            <a:normAutofit fontScale="77500" lnSpcReduction="20000"/>
          </a:bodyPr>
          <a:lstStyle/>
          <a:p>
            <a:r>
              <a:rPr lang="en-US" sz="3200" dirty="0" smtClean="0">
                <a:latin typeface="Baskerville Old Face" panose="02020602080505020303" pitchFamily="18" charset="0"/>
              </a:rPr>
              <a:t>Beating a pillow with a racket, pretending it was the mother</a:t>
            </a:r>
          </a:p>
          <a:p>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Being called cruel gay slurs</a:t>
            </a:r>
          </a:p>
          <a:p>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Being cradled like a baby by other men</a:t>
            </a:r>
          </a:p>
          <a:p>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Being instructed to unclothe and stand in a circle and to touch one’s genitals in a mirror while the counselor watched</a:t>
            </a:r>
            <a:endParaRPr lang="en-US" sz="3200" dirty="0">
              <a:latin typeface="Baskerville Old Face" panose="02020602080505020303" pitchFamily="18" charset="0"/>
            </a:endParaRPr>
          </a:p>
        </p:txBody>
      </p:sp>
      <p:sp>
        <p:nvSpPr>
          <p:cNvPr id="6" name="TextBox 5"/>
          <p:cNvSpPr txBox="1"/>
          <p:nvPr/>
        </p:nvSpPr>
        <p:spPr>
          <a:xfrm>
            <a:off x="8574531" y="6463983"/>
            <a:ext cx="550151" cy="369332"/>
          </a:xfrm>
          <a:prstGeom prst="rect">
            <a:avLst/>
          </a:prstGeom>
          <a:noFill/>
        </p:spPr>
        <p:txBody>
          <a:bodyPr wrap="none" rtlCol="0">
            <a:spAutoFit/>
          </a:bodyPr>
          <a:lstStyle/>
          <a:p>
            <a:fld id="{8A731DD9-CC4E-49C3-BABF-EE0112F38E93}" type="slidenum">
              <a:rPr lang="en-US" smtClean="0"/>
              <a:t>173</a:t>
            </a:fld>
            <a:endParaRPr lang="en-US" dirty="0"/>
          </a:p>
        </p:txBody>
      </p:sp>
    </p:spTree>
    <p:extLst>
      <p:ext uri="{BB962C8B-B14F-4D97-AF65-F5344CB8AC3E}">
        <p14:creationId xmlns:p14="http://schemas.microsoft.com/office/powerpoint/2010/main" val="27912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534400" cy="1371600"/>
          </a:xfrm>
        </p:spPr>
        <p:txBody>
          <a:bodyPr>
            <a:normAutofit/>
          </a:bodyPr>
          <a:lstStyle/>
          <a:p>
            <a:r>
              <a:rPr lang="en-US" sz="5400" dirty="0" smtClean="0">
                <a:latin typeface="Baskerville Old Face" panose="02020602080505020303" pitchFamily="18" charset="0"/>
              </a:rPr>
              <a:t>Conversion therapy</a:t>
            </a:r>
            <a:endParaRPr lang="en-US" sz="5400" dirty="0">
              <a:latin typeface="Baskerville Old Face" panose="02020602080505020303" pitchFamily="18" charset="0"/>
            </a:endParaRPr>
          </a:p>
        </p:txBody>
      </p:sp>
      <p:sp>
        <p:nvSpPr>
          <p:cNvPr id="3" name="Content Placeholder 2"/>
          <p:cNvSpPr>
            <a:spLocks noGrp="1"/>
          </p:cNvSpPr>
          <p:nvPr>
            <p:ph idx="1"/>
          </p:nvPr>
        </p:nvSpPr>
        <p:spPr>
          <a:xfrm>
            <a:off x="0" y="2362200"/>
            <a:ext cx="8991600" cy="3505200"/>
          </a:xfrm>
        </p:spPr>
        <p:txBody>
          <a:bodyPr>
            <a:normAutofit/>
          </a:bodyPr>
          <a:lstStyle/>
          <a:p>
            <a:pPr marL="0" indent="0">
              <a:buNone/>
            </a:pPr>
            <a:endParaRPr lang="en-US" sz="3200" dirty="0" smtClean="0">
              <a:latin typeface="Baskerville Old Face" panose="02020602080505020303" pitchFamily="18" charset="0"/>
            </a:endParaRPr>
          </a:p>
          <a:p>
            <a:pPr marL="0" indent="0">
              <a:buNone/>
            </a:pPr>
            <a:r>
              <a:rPr lang="en-US" sz="3200" dirty="0" smtClean="0">
                <a:latin typeface="Baskerville Old Face" panose="02020602080505020303" pitchFamily="18" charset="0"/>
              </a:rPr>
              <a:t>“the theory that homosexuality  is a disorder is not novel but – like the notion that the earth is flat and the sun revolves around it – instead is outdated and refuted.”</a:t>
            </a:r>
          </a:p>
          <a:p>
            <a:pPr marL="0" indent="0" algn="r">
              <a:buNone/>
            </a:pPr>
            <a:r>
              <a:rPr lang="en-US" sz="3200" dirty="0">
                <a:latin typeface="Baskerville Old Face" panose="02020602080505020303" pitchFamily="18" charset="0"/>
              </a:rPr>
              <a:t>Judge </a:t>
            </a:r>
            <a:r>
              <a:rPr lang="en-US" sz="3200" dirty="0" err="1">
                <a:latin typeface="Baskerville Old Face" panose="02020602080505020303" pitchFamily="18" charset="0"/>
              </a:rPr>
              <a:t>Bariso</a:t>
            </a:r>
            <a:endParaRPr lang="en-US" sz="3200" dirty="0">
              <a:latin typeface="Baskerville Old Face" panose="02020602080505020303" pitchFamily="18" charset="0"/>
            </a:endParaRPr>
          </a:p>
        </p:txBody>
      </p:sp>
      <p:pic>
        <p:nvPicPr>
          <p:cNvPr id="1028" name="Picture 4" descr="http://i2.wp.com/www.towleroad.com/wp-content/uploads/2015/06/splc.png?resize=480%2C3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44670"/>
            <a:ext cx="1828800" cy="148589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93849" y="6488668"/>
            <a:ext cx="550151" cy="369332"/>
          </a:xfrm>
          <a:prstGeom prst="rect">
            <a:avLst/>
          </a:prstGeom>
          <a:noFill/>
        </p:spPr>
        <p:txBody>
          <a:bodyPr wrap="none" rtlCol="0">
            <a:spAutoFit/>
          </a:bodyPr>
          <a:lstStyle/>
          <a:p>
            <a:fld id="{A91CB7D7-1107-492E-A9CB-42F1778153CE}" type="slidenum">
              <a:rPr lang="en-US" smtClean="0"/>
              <a:t>174</a:t>
            </a:fld>
            <a:endParaRPr lang="en-US" dirty="0"/>
          </a:p>
        </p:txBody>
      </p:sp>
    </p:spTree>
    <p:extLst>
      <p:ext uri="{BB962C8B-B14F-4D97-AF65-F5344CB8AC3E}">
        <p14:creationId xmlns:p14="http://schemas.microsoft.com/office/powerpoint/2010/main" val="3400903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229600" cy="1066800"/>
          </a:xfrm>
        </p:spPr>
        <p:txBody>
          <a:bodyPr>
            <a:normAutofit/>
          </a:bodyPr>
          <a:lstStyle/>
          <a:p>
            <a:r>
              <a:rPr lang="en-US" i="1" dirty="0">
                <a:solidFill>
                  <a:prstClr val="white"/>
                </a:solidFill>
                <a:latin typeface="Baskerville Old Face" panose="02020602080505020303" pitchFamily="18" charset="0"/>
              </a:rPr>
              <a:t>Michael Ferguson, et. al., v. JONAH</a:t>
            </a:r>
            <a:r>
              <a:rPr lang="en-US" dirty="0">
                <a:solidFill>
                  <a:prstClr val="white"/>
                </a:solidFill>
                <a:latin typeface="Baskerville Old Face" panose="02020602080505020303" pitchFamily="18" charset="0"/>
              </a:rPr>
              <a:t/>
            </a:r>
            <a:br>
              <a:rPr lang="en-US" dirty="0">
                <a:solidFill>
                  <a:prstClr val="white"/>
                </a:solidFill>
                <a:latin typeface="Baskerville Old Face" panose="02020602080505020303" pitchFamily="18" charset="0"/>
              </a:rPr>
            </a:br>
            <a:r>
              <a:rPr lang="en-US" sz="2000" dirty="0">
                <a:solidFill>
                  <a:prstClr val="white"/>
                </a:solidFill>
                <a:latin typeface="Baskerville Old Face" panose="02020602080505020303" pitchFamily="18" charset="0"/>
              </a:rPr>
              <a:t>(Decided 6/25/2015)</a:t>
            </a:r>
            <a:endParaRPr lang="en-US" dirty="0"/>
          </a:p>
        </p:txBody>
      </p:sp>
      <p:sp>
        <p:nvSpPr>
          <p:cNvPr id="3" name="Content Placeholder 2"/>
          <p:cNvSpPr>
            <a:spLocks noGrp="1"/>
          </p:cNvSpPr>
          <p:nvPr>
            <p:ph idx="1"/>
          </p:nvPr>
        </p:nvSpPr>
        <p:spPr>
          <a:xfrm>
            <a:off x="152400" y="2209800"/>
            <a:ext cx="8534400" cy="3916363"/>
          </a:xfrm>
        </p:spPr>
        <p:txBody>
          <a:bodyPr/>
          <a:lstStyle/>
          <a:p>
            <a:pPr marL="0" indent="0">
              <a:buNone/>
            </a:pPr>
            <a:endParaRPr lang="en-US" dirty="0" smtClean="0"/>
          </a:p>
          <a:p>
            <a:pPr marL="0" indent="0">
              <a:buNone/>
            </a:pPr>
            <a:endParaRPr lang="en-US" dirty="0" smtClean="0"/>
          </a:p>
          <a:p>
            <a:r>
              <a:rPr lang="en-US" sz="3600" dirty="0" smtClean="0">
                <a:latin typeface="Baskerville Old Face" panose="02020602080505020303" pitchFamily="18" charset="0"/>
              </a:rPr>
              <a:t>Already New Jersey, California, Oregon and DC have enacted laws to protect minors from conversion therapy practiced by licensed therapists.</a:t>
            </a:r>
            <a:endParaRPr lang="en-US" sz="3600" dirty="0">
              <a:latin typeface="Baskerville Old Face" panose="02020602080505020303" pitchFamily="18" charset="0"/>
            </a:endParaRPr>
          </a:p>
        </p:txBody>
      </p:sp>
      <p:pic>
        <p:nvPicPr>
          <p:cNvPr id="2050" name="Picture 2" descr="http://www.newnownext.com/wp-content/uploads/2014/12/Screen-Shot-2014-12-03-at-6.14.37-PM.png"/>
          <p:cNvPicPr>
            <a:picLocks noChangeAspect="1" noChangeArrowheads="1"/>
          </p:cNvPicPr>
          <p:nvPr/>
        </p:nvPicPr>
        <p:blipFill rotWithShape="1">
          <a:blip r:embed="rId2">
            <a:extLst>
              <a:ext uri="{28A0092B-C50C-407E-A947-70E740481C1C}">
                <a14:useLocalDpi xmlns:a14="http://schemas.microsoft.com/office/drawing/2010/main" val="0"/>
              </a:ext>
            </a:extLst>
          </a:blip>
          <a:srcRect l="8765" t="24623" r="40673" b="4754"/>
          <a:stretch/>
        </p:blipFill>
        <p:spPr bwMode="auto">
          <a:xfrm>
            <a:off x="7321601" y="571500"/>
            <a:ext cx="1815998" cy="1447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84228" y="6488668"/>
            <a:ext cx="550151" cy="369332"/>
          </a:xfrm>
          <a:prstGeom prst="rect">
            <a:avLst/>
          </a:prstGeom>
          <a:noFill/>
        </p:spPr>
        <p:txBody>
          <a:bodyPr wrap="none" rtlCol="0">
            <a:spAutoFit/>
          </a:bodyPr>
          <a:lstStyle/>
          <a:p>
            <a:fld id="{0CF56B0B-3416-4805-8DC5-56AB15100F93}" type="slidenum">
              <a:rPr lang="en-US" smtClean="0"/>
              <a:t>175</a:t>
            </a:fld>
            <a:endParaRPr lang="en-US" dirty="0"/>
          </a:p>
        </p:txBody>
      </p:sp>
    </p:spTree>
    <p:extLst>
      <p:ext uri="{BB962C8B-B14F-4D97-AF65-F5344CB8AC3E}">
        <p14:creationId xmlns:p14="http://schemas.microsoft.com/office/powerpoint/2010/main" val="25289628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819400"/>
            <a:ext cx="6889150" cy="1598483"/>
          </a:xfrm>
        </p:spPr>
        <p:txBody>
          <a:bodyPr>
            <a:normAutofit fontScale="90000"/>
          </a:bodyPr>
          <a:lstStyle/>
          <a:p>
            <a:r>
              <a:rPr lang="en-US" i="1" dirty="0">
                <a:latin typeface="Baskerville Old Face" panose="02020602080505020303" pitchFamily="18" charset="0"/>
              </a:rPr>
              <a:t>The 2015 Update on Statutes </a:t>
            </a:r>
            <a:br>
              <a:rPr lang="en-US" i="1" dirty="0">
                <a:latin typeface="Baskerville Old Face" panose="02020602080505020303" pitchFamily="18" charset="0"/>
              </a:rPr>
            </a:br>
            <a:r>
              <a:rPr lang="en-US" i="1" dirty="0">
                <a:latin typeface="Baskerville Old Face" panose="02020602080505020303" pitchFamily="18" charset="0"/>
              </a:rPr>
              <a:t>&amp; Court Decisions </a:t>
            </a:r>
            <a:br>
              <a:rPr lang="en-US" i="1" dirty="0">
                <a:latin typeface="Baskerville Old Face" panose="02020602080505020303" pitchFamily="18" charset="0"/>
              </a:rPr>
            </a:br>
            <a:r>
              <a:rPr lang="en-US" i="1" dirty="0">
                <a:latin typeface="Baskerville Old Face" panose="02020602080505020303" pitchFamily="18" charset="0"/>
              </a:rPr>
              <a:t>Impacting Professional Counselors</a:t>
            </a:r>
            <a:br>
              <a:rPr lang="en-US" i="1" dirty="0">
                <a:latin typeface="Baskerville Old Face" panose="02020602080505020303" pitchFamily="18" charset="0"/>
              </a:rPr>
            </a:br>
            <a:endParaRPr lang="en-US" dirty="0"/>
          </a:p>
        </p:txBody>
      </p:sp>
      <p:sp>
        <p:nvSpPr>
          <p:cNvPr id="5" name="Text Placeholder 4"/>
          <p:cNvSpPr>
            <a:spLocks noGrp="1"/>
          </p:cNvSpPr>
          <p:nvPr>
            <p:ph type="body" idx="1"/>
          </p:nvPr>
        </p:nvSpPr>
        <p:spPr/>
        <p:txBody>
          <a:bodyPr/>
          <a:lstStyle/>
          <a:p>
            <a:r>
              <a:rPr lang="en-US" dirty="0" smtClean="0"/>
              <a:t>Sydnee Collins</a:t>
            </a:r>
            <a:endParaRPr lang="en-US" dirty="0"/>
          </a:p>
        </p:txBody>
      </p:sp>
      <p:sp>
        <p:nvSpPr>
          <p:cNvPr id="6" name="TextBox 5"/>
          <p:cNvSpPr txBox="1"/>
          <p:nvPr/>
        </p:nvSpPr>
        <p:spPr>
          <a:xfrm>
            <a:off x="7659298" y="3156976"/>
            <a:ext cx="1484702" cy="461665"/>
          </a:xfrm>
          <a:prstGeom prst="rect">
            <a:avLst/>
          </a:prstGeom>
          <a:noFill/>
        </p:spPr>
        <p:txBody>
          <a:bodyPr wrap="none" rtlCol="0">
            <a:spAutoFit/>
          </a:bodyPr>
          <a:lstStyle/>
          <a:p>
            <a:r>
              <a:rPr lang="en-US" sz="2400" b="1" dirty="0" smtClean="0">
                <a:latin typeface="Baskerville Old Face" panose="02020602080505020303" pitchFamily="18" charset="0"/>
              </a:rPr>
              <a:t>Continued</a:t>
            </a:r>
            <a:endParaRPr lang="en-US" sz="2400" b="1" dirty="0">
              <a:latin typeface="Baskerville Old Face" panose="02020602080505020303" pitchFamily="18" charset="0"/>
            </a:endParaRPr>
          </a:p>
        </p:txBody>
      </p:sp>
    </p:spTree>
    <p:extLst>
      <p:ext uri="{BB962C8B-B14F-4D97-AF65-F5344CB8AC3E}">
        <p14:creationId xmlns:p14="http://schemas.microsoft.com/office/powerpoint/2010/main" val="35655499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ea typeface="Century Gothic" charset="0"/>
                <a:cs typeface="Century Gothic" charset="0"/>
              </a:rPr>
              <a:t>Kristan Seibert v</a:t>
            </a:r>
            <a:r>
              <a:rPr lang="en-US" sz="3200" dirty="0">
                <a:latin typeface="+mn-lt"/>
                <a:ea typeface="Century Gothic" charset="0"/>
                <a:cs typeface="Century Gothic" charset="0"/>
              </a:rPr>
              <a:t>. </a:t>
            </a:r>
            <a:r>
              <a:rPr lang="en-US" sz="3200" dirty="0" smtClean="0">
                <a:latin typeface="+mn-lt"/>
                <a:ea typeface="Century Gothic" charset="0"/>
                <a:cs typeface="Century Gothic" charset="0"/>
              </a:rPr>
              <a:t>Jackson County, Mississippi</a:t>
            </a:r>
            <a:endParaRPr lang="en-US" sz="3200" dirty="0">
              <a:latin typeface="+mn-lt"/>
              <a:ea typeface="Century Gothic" charset="0"/>
              <a:cs typeface="Century Gothic" charset="0"/>
            </a:endParaRPr>
          </a:p>
        </p:txBody>
      </p:sp>
      <p:sp>
        <p:nvSpPr>
          <p:cNvPr id="3" name="Content Placeholder 2"/>
          <p:cNvSpPr>
            <a:spLocks noGrp="1"/>
          </p:cNvSpPr>
          <p:nvPr>
            <p:ph idx="1"/>
          </p:nvPr>
        </p:nvSpPr>
        <p:spPr>
          <a:xfrm>
            <a:off x="0" y="1981200"/>
            <a:ext cx="9144000" cy="4876800"/>
          </a:xfrm>
        </p:spPr>
        <p:txBody>
          <a:bodyPr>
            <a:noAutofit/>
          </a:bodyPr>
          <a:lstStyle/>
          <a:p>
            <a:r>
              <a:rPr lang="en-US" dirty="0">
                <a:ea typeface="Century Gothic" charset="0"/>
                <a:cs typeface="Century Gothic" charset="0"/>
              </a:rPr>
              <a:t>S</a:t>
            </a:r>
            <a:r>
              <a:rPr lang="en-US" dirty="0" smtClean="0">
                <a:ea typeface="Century Gothic" charset="0"/>
                <a:cs typeface="Century Gothic" charset="0"/>
              </a:rPr>
              <a:t>exual </a:t>
            </a:r>
            <a:r>
              <a:rPr lang="en-US" dirty="0">
                <a:ea typeface="Century Gothic" charset="0"/>
                <a:cs typeface="Century Gothic" charset="0"/>
              </a:rPr>
              <a:t>harassment/hostile work environment </a:t>
            </a:r>
            <a:r>
              <a:rPr lang="en-US" dirty="0" smtClean="0">
                <a:ea typeface="Century Gothic" charset="0"/>
                <a:cs typeface="Century Gothic" charset="0"/>
              </a:rPr>
              <a:t>case</a:t>
            </a:r>
          </a:p>
          <a:p>
            <a:r>
              <a:rPr lang="en-US" dirty="0" smtClean="0">
                <a:ea typeface="Century Gothic" charset="0"/>
                <a:cs typeface="Century Gothic" charset="0"/>
              </a:rPr>
              <a:t>Janell </a:t>
            </a:r>
            <a:r>
              <a:rPr lang="en-US" dirty="0">
                <a:ea typeface="Century Gothic" charset="0"/>
                <a:cs typeface="Century Gothic" charset="0"/>
              </a:rPr>
              <a:t>Harvey is a licensed professional counselor who </a:t>
            </a:r>
            <a:r>
              <a:rPr lang="en-US" dirty="0" smtClean="0">
                <a:ea typeface="Century Gothic" charset="0"/>
                <a:cs typeface="Century Gothic" charset="0"/>
              </a:rPr>
              <a:t>saw Seibert </a:t>
            </a:r>
          </a:p>
          <a:p>
            <a:r>
              <a:rPr lang="en-US" dirty="0" smtClean="0">
                <a:ea typeface="Century Gothic" charset="0"/>
                <a:cs typeface="Century Gothic" charset="0"/>
              </a:rPr>
              <a:t>March 2015- Defendants' counsel sent a letter to Harvey requesting her records of Seibert’s treatment</a:t>
            </a:r>
          </a:p>
          <a:p>
            <a:pPr lvl="1"/>
            <a:r>
              <a:rPr lang="en-US" dirty="0" smtClean="0">
                <a:ea typeface="Century Gothic" charset="0"/>
                <a:cs typeface="Century Gothic" charset="0"/>
              </a:rPr>
              <a:t>Harvey </a:t>
            </a:r>
            <a:r>
              <a:rPr lang="en-US" dirty="0">
                <a:ea typeface="Century Gothic" charset="0"/>
                <a:cs typeface="Century Gothic" charset="0"/>
              </a:rPr>
              <a:t>never </a:t>
            </a:r>
            <a:r>
              <a:rPr lang="en-US" dirty="0" smtClean="0">
                <a:ea typeface="Century Gothic" charset="0"/>
                <a:cs typeface="Century Gothic" charset="0"/>
              </a:rPr>
              <a:t>responded </a:t>
            </a:r>
            <a:endParaRPr lang="en-US" dirty="0">
              <a:ea typeface="Century Gothic" charset="0"/>
              <a:cs typeface="Century Gothic" charset="0"/>
            </a:endParaRPr>
          </a:p>
          <a:p>
            <a:r>
              <a:rPr lang="en-US" dirty="0">
                <a:ea typeface="Century Gothic" charset="0"/>
                <a:cs typeface="Century Gothic" charset="0"/>
              </a:rPr>
              <a:t>July 2015- Defendant served Harvey with a subpoena requesting any records related to her treatment of </a:t>
            </a:r>
            <a:r>
              <a:rPr lang="en-US" dirty="0" smtClean="0">
                <a:ea typeface="Century Gothic" charset="0"/>
                <a:cs typeface="Century Gothic" charset="0"/>
              </a:rPr>
              <a:t>Seibert</a:t>
            </a:r>
            <a:endParaRPr lang="en-US" dirty="0">
              <a:ea typeface="Century Gothic" charset="0"/>
              <a:cs typeface="Century Gothic" charset="0"/>
            </a:endParaRPr>
          </a:p>
          <a:p>
            <a:pPr lvl="1"/>
            <a:r>
              <a:rPr lang="en-US" dirty="0">
                <a:ea typeface="Century Gothic" charset="0"/>
                <a:cs typeface="Century Gothic" charset="0"/>
              </a:rPr>
              <a:t>Harvey never </a:t>
            </a:r>
            <a:r>
              <a:rPr lang="en-US" dirty="0" smtClean="0">
                <a:ea typeface="Century Gothic" charset="0"/>
                <a:cs typeface="Century Gothic" charset="0"/>
              </a:rPr>
              <a:t>responded</a:t>
            </a:r>
            <a:endParaRPr lang="en-US" sz="2400" dirty="0" smtClean="0">
              <a:ea typeface="Century Gothic" charset="0"/>
              <a:cs typeface="Century Gothic" charset="0"/>
            </a:endParaRPr>
          </a:p>
          <a:p>
            <a:pPr marL="228600" lvl="1">
              <a:spcBef>
                <a:spcPts val="1000"/>
              </a:spcBef>
            </a:pPr>
            <a:r>
              <a:rPr lang="en-US" sz="2400" dirty="0">
                <a:ea typeface="Century Gothic" charset="0"/>
                <a:cs typeface="Century Gothic" charset="0"/>
              </a:rPr>
              <a:t>August 2015- Defendants' counsel sent a letter to Harvey requesting that she comply with the subpoena</a:t>
            </a:r>
          </a:p>
          <a:p>
            <a:pPr marL="685800" lvl="2">
              <a:spcBef>
                <a:spcPts val="1000"/>
              </a:spcBef>
            </a:pPr>
            <a:r>
              <a:rPr lang="en-US" sz="2000" dirty="0"/>
              <a:t>Harvey did not </a:t>
            </a:r>
            <a:r>
              <a:rPr lang="en-US" sz="2000" dirty="0" smtClean="0"/>
              <a:t>respond</a:t>
            </a:r>
            <a:endParaRPr lang="en-US" sz="2800" dirty="0" smtClean="0">
              <a:ea typeface="Century Gothic" charset="0"/>
              <a:cs typeface="Century Gothic" charset="0"/>
            </a:endParaRPr>
          </a:p>
          <a:p>
            <a:pPr marL="0" indent="0" algn="r">
              <a:buNone/>
            </a:pPr>
            <a:r>
              <a:rPr lang="en-US" sz="1200" dirty="0">
                <a:ea typeface="Century Gothic" charset="0"/>
                <a:cs typeface="Century Gothic" charset="0"/>
              </a:rPr>
              <a:t>Seibert v. Jackson County, Mississippi, et al. NO. 1:14-CV-188-KS-MTP</a:t>
            </a:r>
          </a:p>
          <a:p>
            <a:pPr marL="0" indent="0" algn="r">
              <a:buNone/>
            </a:pPr>
            <a:endParaRPr lang="en-US" sz="2000" dirty="0" smtClean="0">
              <a:ea typeface="Century Gothic" charset="0"/>
              <a:cs typeface="Century Gothic" charset="0"/>
            </a:endParaRPr>
          </a:p>
          <a:p>
            <a:pPr marL="0" indent="0">
              <a:buNone/>
            </a:pPr>
            <a:endParaRPr lang="en-US" sz="2000" dirty="0">
              <a:ea typeface="Century Gothic" charset="0"/>
              <a:cs typeface="Century Gothic" charset="0"/>
            </a:endParaRPr>
          </a:p>
        </p:txBody>
      </p:sp>
    </p:spTree>
    <p:extLst>
      <p:ext uri="{BB962C8B-B14F-4D97-AF65-F5344CB8AC3E}">
        <p14:creationId xmlns:p14="http://schemas.microsoft.com/office/powerpoint/2010/main" val="15540539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Century Gothic" charset="0"/>
                <a:cs typeface="Century Gothic" charset="0"/>
              </a:rPr>
              <a:t>Kristan Seibert v. Jackson County, Mississippi</a:t>
            </a:r>
            <a:endParaRPr lang="en-US" dirty="0"/>
          </a:p>
        </p:txBody>
      </p:sp>
      <p:sp>
        <p:nvSpPr>
          <p:cNvPr id="3" name="Content Placeholder 2"/>
          <p:cNvSpPr>
            <a:spLocks noGrp="1"/>
          </p:cNvSpPr>
          <p:nvPr>
            <p:ph idx="1"/>
          </p:nvPr>
        </p:nvSpPr>
        <p:spPr>
          <a:xfrm>
            <a:off x="0" y="1981200"/>
            <a:ext cx="9144000" cy="4876800"/>
          </a:xfrm>
        </p:spPr>
        <p:txBody>
          <a:bodyPr>
            <a:normAutofit fontScale="25000" lnSpcReduction="20000"/>
          </a:bodyPr>
          <a:lstStyle/>
          <a:p>
            <a:pPr marL="228600" lvl="1">
              <a:spcBef>
                <a:spcPts val="1000"/>
              </a:spcBef>
            </a:pPr>
            <a:r>
              <a:rPr lang="en-US" sz="9600" dirty="0" smtClean="0">
                <a:ea typeface="Century Gothic" charset="0"/>
                <a:cs typeface="Century Gothic" charset="0"/>
              </a:rPr>
              <a:t>After a motion was filed forcing Harvey to comply, she wrote a letter</a:t>
            </a:r>
          </a:p>
          <a:p>
            <a:pPr marL="0" lvl="1" indent="0">
              <a:spcBef>
                <a:spcPts val="1000"/>
              </a:spcBef>
              <a:buNone/>
            </a:pPr>
            <a:endParaRPr lang="en-US" sz="9600" dirty="0" smtClean="0">
              <a:ea typeface="Century Gothic" charset="0"/>
              <a:cs typeface="Century Gothic" charset="0"/>
            </a:endParaRPr>
          </a:p>
          <a:p>
            <a:r>
              <a:rPr lang="en-US" sz="9600" dirty="0">
                <a:ea typeface="Century Gothic" charset="0"/>
                <a:cs typeface="Century Gothic" charset="0"/>
              </a:rPr>
              <a:t>Harvey stated in her letter to the court that Seibert’s “body posture displayed shame and guilt which is very typical of abused women</a:t>
            </a:r>
            <a:r>
              <a:rPr lang="en-US" sz="9600" dirty="0" smtClean="0">
                <a:ea typeface="Century Gothic" charset="0"/>
                <a:cs typeface="Century Gothic" charset="0"/>
              </a:rPr>
              <a:t>…”</a:t>
            </a:r>
          </a:p>
          <a:p>
            <a:pPr marL="0" indent="0">
              <a:buNone/>
            </a:pPr>
            <a:endParaRPr lang="en-US" sz="9600" dirty="0" smtClean="0">
              <a:ea typeface="Century Gothic" charset="0"/>
              <a:cs typeface="Century Gothic" charset="0"/>
            </a:endParaRPr>
          </a:p>
          <a:p>
            <a:pPr lvl="1"/>
            <a:r>
              <a:rPr lang="en-US" sz="9600" dirty="0" smtClean="0">
                <a:ea typeface="Century Gothic" charset="0"/>
                <a:cs typeface="Century Gothic" charset="0"/>
              </a:rPr>
              <a:t>“Women </a:t>
            </a:r>
            <a:r>
              <a:rPr lang="en-US" sz="9600" dirty="0">
                <a:ea typeface="Century Gothic" charset="0"/>
                <a:cs typeface="Century Gothic" charset="0"/>
              </a:rPr>
              <a:t>who have been sexually harassed often show symptoms similar to these allegedly suffered by Seibert</a:t>
            </a:r>
            <a:r>
              <a:rPr lang="en-US" sz="9600" dirty="0" smtClean="0">
                <a:ea typeface="Century Gothic" charset="0"/>
                <a:cs typeface="Century Gothic" charset="0"/>
              </a:rPr>
              <a:t>”</a:t>
            </a:r>
          </a:p>
          <a:p>
            <a:pPr marL="457200" lvl="1" indent="0">
              <a:buNone/>
            </a:pPr>
            <a:endParaRPr lang="en-US" sz="9600" dirty="0">
              <a:ea typeface="Century Gothic" charset="0"/>
              <a:cs typeface="Century Gothic" charset="0"/>
            </a:endParaRPr>
          </a:p>
          <a:p>
            <a:r>
              <a:rPr lang="en-US" sz="9600" dirty="0" smtClean="0">
                <a:ea typeface="Century Gothic" charset="0"/>
                <a:cs typeface="Century Gothic" charset="0"/>
              </a:rPr>
              <a:t>Harvey </a:t>
            </a:r>
            <a:r>
              <a:rPr lang="en-US" sz="9600" dirty="0">
                <a:ea typeface="Century Gothic" charset="0"/>
                <a:cs typeface="Century Gothic" charset="0"/>
              </a:rPr>
              <a:t>provided her professional opinion that the harassment by the defendant caused "much of the anxiety" that Seibert allegedly struggles, and that Seibert has a "long struggle" ahead of her in recovery </a:t>
            </a:r>
            <a:endParaRPr lang="en-US" sz="1200" dirty="0">
              <a:latin typeface="Century Gothic" charset="0"/>
              <a:ea typeface="Century Gothic" charset="0"/>
              <a:cs typeface="Century Gothic" charset="0"/>
            </a:endParaRPr>
          </a:p>
          <a:p>
            <a:pPr marL="0" indent="0" algn="r">
              <a:buNone/>
            </a:pPr>
            <a:r>
              <a:rPr lang="en-US" sz="5600" dirty="0" smtClean="0">
                <a:latin typeface="Century Gothic" charset="0"/>
                <a:ea typeface="Century Gothic" charset="0"/>
                <a:cs typeface="Century Gothic" charset="0"/>
              </a:rPr>
              <a:t>Seibert </a:t>
            </a:r>
            <a:r>
              <a:rPr lang="en-US" sz="5600" dirty="0">
                <a:latin typeface="Century Gothic" charset="0"/>
                <a:ea typeface="Century Gothic" charset="0"/>
                <a:cs typeface="Century Gothic" charset="0"/>
              </a:rPr>
              <a:t>v. Jackson County, Mississippi, et al. </a:t>
            </a:r>
            <a:r>
              <a:rPr lang="en-US" sz="5600" dirty="0"/>
              <a:t>No. 1:14-cv-188-ks-mtp </a:t>
            </a:r>
          </a:p>
          <a:p>
            <a:pPr marL="0" indent="0" algn="r">
              <a:buNone/>
            </a:pPr>
            <a:endParaRPr lang="en-US" dirty="0"/>
          </a:p>
        </p:txBody>
      </p:sp>
    </p:spTree>
    <p:extLst>
      <p:ext uri="{BB962C8B-B14F-4D97-AF65-F5344CB8AC3E}">
        <p14:creationId xmlns:p14="http://schemas.microsoft.com/office/powerpoint/2010/main" val="19314864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mn-lt"/>
                <a:ea typeface="Century Gothic" charset="0"/>
                <a:cs typeface="Century Gothic" charset="0"/>
              </a:rPr>
              <a:t>Kristan Seibert v. Jackson County, Mississippi</a:t>
            </a:r>
          </a:p>
        </p:txBody>
      </p:sp>
      <p:sp>
        <p:nvSpPr>
          <p:cNvPr id="3" name="Content Placeholder 2"/>
          <p:cNvSpPr>
            <a:spLocks noGrp="1"/>
          </p:cNvSpPr>
          <p:nvPr>
            <p:ph idx="1"/>
          </p:nvPr>
        </p:nvSpPr>
        <p:spPr>
          <a:xfrm>
            <a:off x="0" y="1981200"/>
            <a:ext cx="9144000" cy="4876800"/>
          </a:xfrm>
        </p:spPr>
        <p:txBody>
          <a:bodyPr>
            <a:normAutofit fontScale="92500" lnSpcReduction="20000"/>
          </a:bodyPr>
          <a:lstStyle/>
          <a:p>
            <a:r>
              <a:rPr lang="en-US" dirty="0" smtClean="0">
                <a:ea typeface="Century Gothic" charset="0"/>
                <a:cs typeface="Century Gothic" charset="0"/>
              </a:rPr>
              <a:t>Harvey was allowed to testify </a:t>
            </a:r>
            <a:r>
              <a:rPr lang="en-US" dirty="0">
                <a:ea typeface="Century Gothic" charset="0"/>
                <a:cs typeface="Century Gothic" charset="0"/>
              </a:rPr>
              <a:t>basic facts known to </a:t>
            </a:r>
            <a:r>
              <a:rPr lang="en-US" dirty="0" smtClean="0">
                <a:ea typeface="Century Gothic" charset="0"/>
                <a:cs typeface="Century Gothic" charset="0"/>
              </a:rPr>
              <a:t>her without </a:t>
            </a:r>
            <a:r>
              <a:rPr lang="en-US" dirty="0">
                <a:ea typeface="Century Gothic" charset="0"/>
                <a:cs typeface="Century Gothic" charset="0"/>
              </a:rPr>
              <a:t>expressing any opinion at </a:t>
            </a:r>
            <a:r>
              <a:rPr lang="en-US" dirty="0" smtClean="0">
                <a:ea typeface="Century Gothic" charset="0"/>
                <a:cs typeface="Century Gothic" charset="0"/>
              </a:rPr>
              <a:t>all</a:t>
            </a:r>
          </a:p>
          <a:p>
            <a:pPr marL="0" indent="0">
              <a:buNone/>
            </a:pPr>
            <a:r>
              <a:rPr lang="en-US" dirty="0" smtClean="0">
                <a:ea typeface="Century Gothic" charset="0"/>
                <a:cs typeface="Century Gothic" charset="0"/>
              </a:rPr>
              <a:t> </a:t>
            </a:r>
          </a:p>
          <a:p>
            <a:r>
              <a:rPr lang="en-US" dirty="0" smtClean="0">
                <a:ea typeface="Century Gothic" charset="0"/>
                <a:cs typeface="Century Gothic" charset="0"/>
              </a:rPr>
              <a:t>Harvey could not testify what Seibert told </a:t>
            </a:r>
            <a:r>
              <a:rPr lang="en-US" dirty="0">
                <a:ea typeface="Century Gothic" charset="0"/>
                <a:cs typeface="Century Gothic" charset="0"/>
              </a:rPr>
              <a:t>her during counseling </a:t>
            </a:r>
            <a:r>
              <a:rPr lang="en-US" dirty="0" smtClean="0">
                <a:ea typeface="Century Gothic" charset="0"/>
                <a:cs typeface="Century Gothic" charset="0"/>
              </a:rPr>
              <a:t>sessions.</a:t>
            </a:r>
          </a:p>
          <a:p>
            <a:pPr marL="0" indent="0">
              <a:buNone/>
            </a:pPr>
            <a:endParaRPr lang="en-US" dirty="0" smtClean="0">
              <a:ea typeface="Century Gothic" charset="0"/>
              <a:cs typeface="Century Gothic" charset="0"/>
            </a:endParaRPr>
          </a:p>
          <a:p>
            <a:r>
              <a:rPr lang="en-US" dirty="0">
                <a:ea typeface="Century Gothic" charset="0"/>
                <a:cs typeface="Century Gothic" charset="0"/>
              </a:rPr>
              <a:t>Court document states that all of these opinions are informed by Harvey's experience and training as a licensed professional counselor, and, therefore, they are "based on scientific, technical, or other specialized knowledge” </a:t>
            </a:r>
            <a:endParaRPr lang="en-US" dirty="0" smtClean="0">
              <a:ea typeface="Century Gothic" charset="0"/>
              <a:cs typeface="Century Gothic" charset="0"/>
            </a:endParaRPr>
          </a:p>
          <a:p>
            <a:pPr marL="0" indent="0">
              <a:buNone/>
            </a:pPr>
            <a:endParaRPr lang="en-US" dirty="0">
              <a:ea typeface="Century Gothic" charset="0"/>
              <a:cs typeface="Century Gothic" charset="0"/>
            </a:endParaRPr>
          </a:p>
          <a:p>
            <a:pPr lvl="1"/>
            <a:r>
              <a:rPr lang="en-US" dirty="0">
                <a:ea typeface="Century Gothic" charset="0"/>
                <a:cs typeface="Century Gothic" charset="0"/>
              </a:rPr>
              <a:t>Not admissible as lay opinion testimony</a:t>
            </a:r>
          </a:p>
          <a:p>
            <a:pPr lvl="1"/>
            <a:r>
              <a:rPr lang="en-US" dirty="0">
                <a:ea typeface="Century Gothic" charset="0"/>
                <a:cs typeface="Century Gothic" charset="0"/>
              </a:rPr>
              <a:t>The letter contained no opinions that were admissible as lay opinions </a:t>
            </a:r>
          </a:p>
          <a:p>
            <a:pPr marL="342900" lvl="1" indent="0">
              <a:buNone/>
            </a:pPr>
            <a:endParaRPr lang="en-US" dirty="0" smtClean="0">
              <a:ea typeface="Century Gothic" charset="0"/>
              <a:cs typeface="Century Gothic" charset="0"/>
            </a:endParaRPr>
          </a:p>
          <a:p>
            <a:pPr marL="342900" lvl="1" indent="0">
              <a:buNone/>
            </a:pPr>
            <a:endParaRPr lang="en-US" dirty="0" smtClean="0">
              <a:ea typeface="Century Gothic" charset="0"/>
              <a:cs typeface="Century Gothic" charset="0"/>
            </a:endParaRPr>
          </a:p>
          <a:p>
            <a:pPr lvl="1"/>
            <a:endParaRPr lang="en-US" dirty="0" smtClean="0">
              <a:ea typeface="Century Gothic" charset="0"/>
              <a:cs typeface="Century Gothic" charset="0"/>
            </a:endParaRPr>
          </a:p>
          <a:p>
            <a:pPr marL="342900" lvl="1" indent="0" algn="r">
              <a:buNone/>
            </a:pPr>
            <a:r>
              <a:rPr lang="en-US" sz="1600" dirty="0" smtClean="0">
                <a:ea typeface="Century Gothic" charset="0"/>
                <a:cs typeface="Century Gothic" charset="0"/>
              </a:rPr>
              <a:t>Seibert v</a:t>
            </a:r>
            <a:r>
              <a:rPr lang="en-US" sz="1600" dirty="0">
                <a:ea typeface="Century Gothic" charset="0"/>
                <a:cs typeface="Century Gothic" charset="0"/>
              </a:rPr>
              <a:t>. </a:t>
            </a:r>
            <a:r>
              <a:rPr lang="en-US" sz="1600" dirty="0" smtClean="0">
                <a:ea typeface="Century Gothic" charset="0"/>
                <a:cs typeface="Century Gothic" charset="0"/>
              </a:rPr>
              <a:t>Jackson County, Mississippi, </a:t>
            </a:r>
            <a:r>
              <a:rPr lang="en-US" sz="1600" dirty="0">
                <a:ea typeface="Century Gothic" charset="0"/>
                <a:cs typeface="Century Gothic" charset="0"/>
              </a:rPr>
              <a:t>et al. </a:t>
            </a:r>
            <a:r>
              <a:rPr lang="en-US" sz="1600" dirty="0"/>
              <a:t>NO. 1:14-CV-188-KS-MTP </a:t>
            </a:r>
          </a:p>
          <a:p>
            <a:pPr lvl="1" algn="r"/>
            <a:endParaRPr lang="en-US" dirty="0" smtClean="0">
              <a:ea typeface="Century Gothic" charset="0"/>
              <a:cs typeface="Century Gothic" charset="0"/>
            </a:endParaRPr>
          </a:p>
        </p:txBody>
      </p:sp>
    </p:spTree>
    <p:extLst>
      <p:ext uri="{BB962C8B-B14F-4D97-AF65-F5344CB8AC3E}">
        <p14:creationId xmlns:p14="http://schemas.microsoft.com/office/powerpoint/2010/main" val="19115168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7924800" cy="1148366"/>
          </a:xfrm>
        </p:spPr>
        <p:txBody>
          <a:bodyPr>
            <a:normAutofit fontScale="90000"/>
          </a:bodyPr>
          <a:lstStyle/>
          <a:p>
            <a:r>
              <a:rPr lang="en-US" dirty="0" smtClean="0"/>
              <a:t>(2) 4 </a:t>
            </a:r>
            <a:r>
              <a:rPr lang="en-US" dirty="0"/>
              <a:t>principles demonstrating </a:t>
            </a:r>
            <a:r>
              <a:rPr lang="en-US" dirty="0" smtClean="0"/>
              <a:t>marriage</a:t>
            </a:r>
            <a:br>
              <a:rPr lang="en-US" dirty="0" smtClean="0"/>
            </a:br>
            <a:r>
              <a:rPr lang="en-US" dirty="0"/>
              <a:t> </a:t>
            </a:r>
            <a:r>
              <a:rPr lang="en-US" dirty="0" smtClean="0"/>
              <a:t>   </a:t>
            </a:r>
            <a:r>
              <a:rPr lang="en-US" dirty="0"/>
              <a:t>is a fundamental right for all citizens:</a:t>
            </a:r>
            <a:br>
              <a:rPr lang="en-US" dirty="0"/>
            </a:br>
            <a:endParaRPr lang="en-US" dirty="0"/>
          </a:p>
        </p:txBody>
      </p:sp>
      <p:sp>
        <p:nvSpPr>
          <p:cNvPr id="3" name="Content Placeholder 2"/>
          <p:cNvSpPr>
            <a:spLocks noGrp="1"/>
          </p:cNvSpPr>
          <p:nvPr>
            <p:ph idx="1"/>
          </p:nvPr>
        </p:nvSpPr>
        <p:spPr>
          <a:xfrm>
            <a:off x="0" y="2133600"/>
            <a:ext cx="8686800" cy="4724400"/>
          </a:xfrm>
        </p:spPr>
        <p:txBody>
          <a:bodyPr>
            <a:normAutofit/>
          </a:bodyPr>
          <a:lstStyle/>
          <a:p>
            <a:pPr marL="0" indent="0">
              <a:buNone/>
            </a:pPr>
            <a:r>
              <a:rPr lang="en-US" dirty="0" smtClean="0"/>
              <a:t>1: </a:t>
            </a:r>
          </a:p>
          <a:p>
            <a:pPr marL="0" indent="0">
              <a:buNone/>
            </a:pPr>
            <a:r>
              <a:rPr lang="en-US" sz="2800" dirty="0" smtClean="0"/>
              <a:t>The right to personal choice regarding marriage is inherent in the concept of individual autonomy.</a:t>
            </a:r>
          </a:p>
          <a:p>
            <a:pPr marL="0" indent="0">
              <a:buNone/>
            </a:pPr>
            <a:endParaRPr lang="en-US" sz="2800" b="1" i="1" dirty="0" smtClean="0"/>
          </a:p>
          <a:p>
            <a:pPr marL="0" indent="0">
              <a:buNone/>
            </a:pPr>
            <a:r>
              <a:rPr lang="en-US" sz="2800" b="1" i="1" dirty="0" smtClean="0"/>
              <a:t>Loving v. Virginia </a:t>
            </a:r>
            <a:r>
              <a:rPr lang="en-US" sz="2800" dirty="0" smtClean="0"/>
              <a:t>invalidated interracial marriage bans under the 14</a:t>
            </a:r>
            <a:r>
              <a:rPr lang="en-US" sz="2800" baseline="30000" dirty="0" smtClean="0"/>
              <a:t>th</a:t>
            </a:r>
            <a:r>
              <a:rPr lang="en-US" sz="2800" dirty="0" smtClean="0"/>
              <a:t> Amendment Due Process Clause. (5</a:t>
            </a:r>
            <a:r>
              <a:rPr lang="en-US" sz="2800" baseline="30000" dirty="0" smtClean="0"/>
              <a:t>th</a:t>
            </a:r>
            <a:r>
              <a:rPr lang="en-US" sz="2800" dirty="0" smtClean="0"/>
              <a:t> Amendment Due Process Clause requires due process under federal laws &amp; the 14</a:t>
            </a:r>
            <a:r>
              <a:rPr lang="en-US" sz="2800" baseline="30000" dirty="0" smtClean="0"/>
              <a:t>th</a:t>
            </a:r>
            <a:r>
              <a:rPr lang="en-US" sz="2800" dirty="0" smtClean="0"/>
              <a:t> Amendment</a:t>
            </a:r>
            <a:r>
              <a:rPr lang="en-US" sz="2800" dirty="0"/>
              <a:t> requires due process </a:t>
            </a:r>
            <a:r>
              <a:rPr lang="en-US" sz="2800" dirty="0" smtClean="0"/>
              <a:t>under state laws.) </a:t>
            </a:r>
            <a:endParaRPr lang="en-US" sz="2800" dirty="0"/>
          </a:p>
        </p:txBody>
      </p:sp>
      <p:pic>
        <p:nvPicPr>
          <p:cNvPr id="1026" name="Picture 2" descr="http://tse1.mm.bing.net/th?id=OIP.M514ed725ce8fd82613e82b6c96de0f16o0&amp;w=159&amp;h=108&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85800"/>
            <a:ext cx="1447800" cy="117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639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100" dirty="0" smtClean="0">
                <a:latin typeface="+mn-lt"/>
                <a:ea typeface="Century Gothic" charset="0"/>
                <a:cs typeface="Century Gothic" charset="0"/>
              </a:rPr>
              <a:t>Jean Robert Paul v. Postgraduate Center For Mental Health</a:t>
            </a:r>
            <a:r>
              <a:rPr lang="en-US" sz="2100" u="sng" dirty="0" smtClean="0">
                <a:solidFill>
                  <a:srgbClr val="FF85FF"/>
                </a:solidFill>
                <a:latin typeface="+mn-lt"/>
                <a:ea typeface="Century Gothic" charset="0"/>
                <a:cs typeface="Century Gothic" charset="0"/>
              </a:rPr>
              <a:t/>
            </a:r>
            <a:br>
              <a:rPr lang="en-US" sz="2100" u="sng" dirty="0" smtClean="0">
                <a:solidFill>
                  <a:srgbClr val="FF85FF"/>
                </a:solidFill>
                <a:latin typeface="+mn-lt"/>
                <a:ea typeface="Century Gothic" charset="0"/>
                <a:cs typeface="Century Gothic" charset="0"/>
              </a:rPr>
            </a:br>
            <a:endParaRPr lang="en-US" sz="2100" u="sng" dirty="0">
              <a:solidFill>
                <a:srgbClr val="FF85FF"/>
              </a:solidFill>
              <a:latin typeface="+mn-lt"/>
              <a:ea typeface="Century Gothic" charset="0"/>
              <a:cs typeface="Century Gothic" charset="0"/>
            </a:endParaRPr>
          </a:p>
        </p:txBody>
      </p:sp>
      <p:sp>
        <p:nvSpPr>
          <p:cNvPr id="3" name="Content Placeholder 2"/>
          <p:cNvSpPr>
            <a:spLocks noGrp="1"/>
          </p:cNvSpPr>
          <p:nvPr>
            <p:ph idx="1"/>
          </p:nvPr>
        </p:nvSpPr>
        <p:spPr>
          <a:xfrm>
            <a:off x="0" y="1981200"/>
            <a:ext cx="9144000" cy="4876800"/>
          </a:xfrm>
        </p:spPr>
        <p:txBody>
          <a:bodyPr>
            <a:normAutofit fontScale="40000" lnSpcReduction="20000"/>
          </a:bodyPr>
          <a:lstStyle/>
          <a:p>
            <a:endParaRPr lang="en-US" dirty="0" smtClean="0">
              <a:ea typeface="Century Gothic" charset="0"/>
              <a:cs typeface="Century Gothic" charset="0"/>
            </a:endParaRPr>
          </a:p>
          <a:p>
            <a:r>
              <a:rPr lang="en-US" sz="8600" dirty="0" smtClean="0">
                <a:ea typeface="Century Gothic" charset="0"/>
                <a:cs typeface="Century Gothic" charset="0"/>
              </a:rPr>
              <a:t>Paul-Case Manager- filed a lawsuit against the </a:t>
            </a:r>
            <a:r>
              <a:rPr lang="en-US" sz="8600" dirty="0">
                <a:ea typeface="Century Gothic" charset="0"/>
                <a:cs typeface="Century Gothic" charset="0"/>
              </a:rPr>
              <a:t>Postgraduate Center for Mental Health </a:t>
            </a:r>
            <a:endParaRPr lang="en-US" sz="8600" dirty="0" smtClean="0">
              <a:ea typeface="Century Gothic" charset="0"/>
              <a:cs typeface="Century Gothic" charset="0"/>
            </a:endParaRPr>
          </a:p>
          <a:p>
            <a:pPr marL="0" indent="0">
              <a:buNone/>
            </a:pPr>
            <a:endParaRPr lang="en-US" sz="8600" dirty="0" smtClean="0">
              <a:ea typeface="Century Gothic" charset="0"/>
              <a:cs typeface="Century Gothic" charset="0"/>
            </a:endParaRPr>
          </a:p>
          <a:p>
            <a:pPr lvl="1"/>
            <a:r>
              <a:rPr lang="en-US" sz="7400" dirty="0" smtClean="0">
                <a:ea typeface="Century Gothic" charset="0"/>
                <a:cs typeface="Century Gothic" charset="0"/>
              </a:rPr>
              <a:t>Haitian descent, 53 years old </a:t>
            </a:r>
          </a:p>
          <a:p>
            <a:pPr marL="457200" lvl="1" indent="0">
              <a:buNone/>
            </a:pPr>
            <a:endParaRPr lang="en-US" sz="7400" dirty="0" smtClean="0">
              <a:ea typeface="Century Gothic" charset="0"/>
              <a:cs typeface="Century Gothic" charset="0"/>
            </a:endParaRPr>
          </a:p>
          <a:p>
            <a:pPr lvl="1"/>
            <a:r>
              <a:rPr lang="en-US" sz="7400" dirty="0" smtClean="0">
                <a:ea typeface="Century Gothic" charset="0"/>
                <a:cs typeface="Century Gothic" charset="0"/>
              </a:rPr>
              <a:t>Alleged harassment and discrimination based on nationality, violation of civil rights act</a:t>
            </a:r>
          </a:p>
          <a:p>
            <a:pPr marL="457200" lvl="1" indent="0">
              <a:buNone/>
            </a:pPr>
            <a:endParaRPr lang="en-US" sz="7400" dirty="0" smtClean="0">
              <a:ea typeface="Century Gothic" charset="0"/>
              <a:cs typeface="Century Gothic" charset="0"/>
            </a:endParaRPr>
          </a:p>
          <a:p>
            <a:pPr lvl="1"/>
            <a:r>
              <a:rPr lang="en-US" sz="7400" dirty="0" smtClean="0">
                <a:ea typeface="Century Gothic" charset="0"/>
                <a:cs typeface="Century Gothic" charset="0"/>
              </a:rPr>
              <a:t>Claimed retaliation for complaining about his harassment and discrimination</a:t>
            </a:r>
          </a:p>
          <a:p>
            <a:pPr marL="457200" lvl="1" indent="0">
              <a:buNone/>
            </a:pPr>
            <a:endParaRPr lang="en-US" sz="7400" dirty="0" smtClean="0">
              <a:ea typeface="Century Gothic" charset="0"/>
              <a:cs typeface="Century Gothic" charset="0"/>
            </a:endParaRPr>
          </a:p>
          <a:p>
            <a:pPr marL="457200" lvl="1" indent="0" algn="r">
              <a:buNone/>
            </a:pPr>
            <a:r>
              <a:rPr lang="en-US" sz="3000" dirty="0" smtClean="0">
                <a:ea typeface="Century Gothic" charset="0"/>
                <a:cs typeface="Century Gothic" charset="0"/>
              </a:rPr>
              <a:t>Paul v. Postgraduate Center For Mental Health, no. </a:t>
            </a:r>
            <a:r>
              <a:rPr lang="en-US" sz="3000" dirty="0" smtClean="0"/>
              <a:t>12 </a:t>
            </a:r>
            <a:r>
              <a:rPr lang="en-US" sz="3000" dirty="0"/>
              <a:t>CV 362 (VMS) </a:t>
            </a:r>
          </a:p>
          <a:p>
            <a:pPr marL="457200" lvl="1" indent="0" algn="r">
              <a:buNone/>
            </a:pPr>
            <a:r>
              <a:rPr lang="en-US" sz="1600" u="sng" dirty="0">
                <a:solidFill>
                  <a:srgbClr val="FF85FF"/>
                </a:solidFill>
                <a:ea typeface="Century Gothic" charset="0"/>
                <a:cs typeface="Century Gothic" charset="0"/>
              </a:rPr>
              <a:t/>
            </a:r>
            <a:br>
              <a:rPr lang="en-US" sz="1600" u="sng" dirty="0">
                <a:solidFill>
                  <a:srgbClr val="FF85FF"/>
                </a:solidFill>
                <a:ea typeface="Century Gothic" charset="0"/>
                <a:cs typeface="Century Gothic" charset="0"/>
              </a:rPr>
            </a:br>
            <a:endParaRPr lang="en-US" sz="1600" dirty="0">
              <a:ea typeface="Century Gothic" charset="0"/>
              <a:cs typeface="Century Gothic" charset="0"/>
            </a:endParaRPr>
          </a:p>
        </p:txBody>
      </p:sp>
    </p:spTree>
    <p:extLst>
      <p:ext uri="{BB962C8B-B14F-4D97-AF65-F5344CB8AC3E}">
        <p14:creationId xmlns:p14="http://schemas.microsoft.com/office/powerpoint/2010/main" val="8779200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100" dirty="0">
                <a:ea typeface="Century Gothic" charset="0"/>
                <a:cs typeface="Century Gothic" charset="0"/>
              </a:rPr>
              <a:t>Jean Robert Paul v. Postgraduate Center For Mental Health</a:t>
            </a:r>
            <a:r>
              <a:rPr lang="en-US" sz="2100" u="sng" dirty="0">
                <a:solidFill>
                  <a:srgbClr val="FF85FF"/>
                </a:solidFill>
                <a:ea typeface="Century Gothic" charset="0"/>
                <a:cs typeface="Century Gothic" charset="0"/>
              </a:rPr>
              <a:t/>
            </a:r>
            <a:br>
              <a:rPr lang="en-US" sz="2100" u="sng" dirty="0">
                <a:solidFill>
                  <a:srgbClr val="FF85FF"/>
                </a:solidFill>
                <a:ea typeface="Century Gothic" charset="0"/>
                <a:cs typeface="Century Gothic" charset="0"/>
              </a:rPr>
            </a:br>
            <a:endParaRPr lang="en-US" sz="2100" dirty="0"/>
          </a:p>
        </p:txBody>
      </p:sp>
      <p:sp>
        <p:nvSpPr>
          <p:cNvPr id="3" name="Content Placeholder 2"/>
          <p:cNvSpPr>
            <a:spLocks noGrp="1"/>
          </p:cNvSpPr>
          <p:nvPr>
            <p:ph idx="1"/>
          </p:nvPr>
        </p:nvSpPr>
        <p:spPr>
          <a:xfrm>
            <a:off x="0" y="1981200"/>
            <a:ext cx="9144000" cy="4876800"/>
          </a:xfrm>
        </p:spPr>
        <p:txBody>
          <a:bodyPr>
            <a:noAutofit/>
          </a:bodyPr>
          <a:lstStyle/>
          <a:p>
            <a:r>
              <a:rPr lang="en-US" sz="1800" dirty="0" smtClean="0">
                <a:ea typeface="Century Gothic" charset="0"/>
                <a:cs typeface="Century Gothic" charset="0"/>
              </a:rPr>
              <a:t>Paul </a:t>
            </a:r>
            <a:r>
              <a:rPr lang="en-US" sz="1800" dirty="0">
                <a:ea typeface="Century Gothic" charset="0"/>
                <a:cs typeface="Century Gothic" charset="0"/>
              </a:rPr>
              <a:t>complained that </a:t>
            </a:r>
            <a:r>
              <a:rPr lang="en-US" sz="1800" dirty="0" smtClean="0">
                <a:ea typeface="Century Gothic" charset="0"/>
                <a:cs typeface="Century Gothic" charset="0"/>
              </a:rPr>
              <a:t>co-worker answered </a:t>
            </a:r>
            <a:r>
              <a:rPr lang="en-US" sz="1800" dirty="0">
                <a:ea typeface="Century Gothic" charset="0"/>
                <a:cs typeface="Century Gothic" charset="0"/>
              </a:rPr>
              <a:t>a question for the sister of one of </a:t>
            </a:r>
            <a:r>
              <a:rPr lang="en-US" sz="1800" dirty="0" smtClean="0">
                <a:ea typeface="Century Gothic" charset="0"/>
                <a:cs typeface="Century Gothic" charset="0"/>
              </a:rPr>
              <a:t>his clients </a:t>
            </a:r>
            <a:r>
              <a:rPr lang="en-US" sz="1800" dirty="0">
                <a:ea typeface="Century Gothic" charset="0"/>
                <a:cs typeface="Century Gothic" charset="0"/>
              </a:rPr>
              <a:t>regarding transportation of the client for a home </a:t>
            </a:r>
            <a:r>
              <a:rPr lang="en-US" sz="1800" dirty="0" smtClean="0">
                <a:ea typeface="Century Gothic" charset="0"/>
                <a:cs typeface="Century Gothic" charset="0"/>
              </a:rPr>
              <a:t>visit</a:t>
            </a:r>
          </a:p>
          <a:p>
            <a:pPr lvl="1"/>
            <a:r>
              <a:rPr lang="en-US" sz="1600" dirty="0" smtClean="0">
                <a:ea typeface="Century Gothic" charset="0"/>
                <a:cs typeface="Century Gothic" charset="0"/>
              </a:rPr>
              <a:t>Paul was </a:t>
            </a:r>
            <a:r>
              <a:rPr lang="en-US" sz="1600" dirty="0">
                <a:ea typeface="Century Gothic" charset="0"/>
                <a:cs typeface="Century Gothic" charset="0"/>
              </a:rPr>
              <a:t>upset that </a:t>
            </a:r>
            <a:r>
              <a:rPr lang="en-US" sz="1600" dirty="0" smtClean="0">
                <a:ea typeface="Century Gothic" charset="0"/>
                <a:cs typeface="Century Gothic" charset="0"/>
              </a:rPr>
              <a:t>co-worker did not refer the </a:t>
            </a:r>
            <a:r>
              <a:rPr lang="en-US" sz="1600" dirty="0">
                <a:ea typeface="Century Gothic" charset="0"/>
                <a:cs typeface="Century Gothic" charset="0"/>
              </a:rPr>
              <a:t>matter to </a:t>
            </a:r>
            <a:r>
              <a:rPr lang="en-US" sz="1600" dirty="0" smtClean="0">
                <a:ea typeface="Century Gothic" charset="0"/>
                <a:cs typeface="Century Gothic" charset="0"/>
              </a:rPr>
              <a:t>him</a:t>
            </a:r>
          </a:p>
          <a:p>
            <a:pPr marL="457200" lvl="1" indent="0">
              <a:buNone/>
            </a:pPr>
            <a:endParaRPr lang="en-US" sz="1600" dirty="0" smtClean="0">
              <a:ea typeface="Century Gothic" charset="0"/>
              <a:cs typeface="Century Gothic" charset="0"/>
            </a:endParaRPr>
          </a:p>
          <a:p>
            <a:r>
              <a:rPr lang="en-US" sz="1800" dirty="0" smtClean="0">
                <a:ea typeface="Century Gothic" charset="0"/>
                <a:cs typeface="Century Gothic" charset="0"/>
              </a:rPr>
              <a:t>Paul explained that the client's sister asked for co-worker by name, and the supervisor asked why he did not interject in order to handle the inquiry himself </a:t>
            </a:r>
          </a:p>
          <a:p>
            <a:pPr marL="0" indent="0">
              <a:buNone/>
            </a:pPr>
            <a:endParaRPr lang="en-US" sz="1800" dirty="0" smtClean="0">
              <a:ea typeface="Century Gothic" charset="0"/>
              <a:cs typeface="Century Gothic" charset="0"/>
            </a:endParaRPr>
          </a:p>
          <a:p>
            <a:pPr lvl="1"/>
            <a:r>
              <a:rPr lang="en-US" sz="1600" dirty="0" smtClean="0">
                <a:ea typeface="Century Gothic" charset="0"/>
                <a:cs typeface="Century Gothic" charset="0"/>
              </a:rPr>
              <a:t>Paul responded that if the shoe had been on the other foot, Defendant would take Paul to task and say: "How dare you handle something for a client when the assigned CM was here.” </a:t>
            </a:r>
          </a:p>
          <a:p>
            <a:pPr marL="457200" lvl="1" indent="0">
              <a:buNone/>
            </a:pPr>
            <a:endParaRPr lang="en-US" sz="1600" dirty="0" smtClean="0">
              <a:ea typeface="Century Gothic" charset="0"/>
              <a:cs typeface="Century Gothic" charset="0"/>
            </a:endParaRPr>
          </a:p>
          <a:p>
            <a:r>
              <a:rPr lang="en-US" sz="1800" dirty="0" smtClean="0">
                <a:ea typeface="Century Gothic" charset="0"/>
                <a:cs typeface="Century Gothic" charset="0"/>
              </a:rPr>
              <a:t>Supervisor told Paul </a:t>
            </a:r>
            <a:r>
              <a:rPr lang="en-US" sz="1800" dirty="0">
                <a:ea typeface="Century Gothic" charset="0"/>
                <a:cs typeface="Century Gothic" charset="0"/>
              </a:rPr>
              <a:t>that going forward, the office required a client's assigned </a:t>
            </a:r>
            <a:r>
              <a:rPr lang="en-US" sz="1800" dirty="0" smtClean="0">
                <a:ea typeface="Century Gothic" charset="0"/>
                <a:cs typeface="Century Gothic" charset="0"/>
              </a:rPr>
              <a:t>CM </a:t>
            </a:r>
            <a:r>
              <a:rPr lang="en-US" sz="1800" dirty="0">
                <a:ea typeface="Century Gothic" charset="0"/>
                <a:cs typeface="Century Gothic" charset="0"/>
              </a:rPr>
              <a:t>to handle any issues relating to that client when the assigned </a:t>
            </a:r>
            <a:r>
              <a:rPr lang="en-US" sz="1800" dirty="0" smtClean="0">
                <a:ea typeface="Century Gothic" charset="0"/>
                <a:cs typeface="Century Gothic" charset="0"/>
              </a:rPr>
              <a:t>CM </a:t>
            </a:r>
            <a:r>
              <a:rPr lang="en-US" sz="1800" dirty="0">
                <a:ea typeface="Century Gothic" charset="0"/>
                <a:cs typeface="Century Gothic" charset="0"/>
              </a:rPr>
              <a:t>was available, and she </a:t>
            </a:r>
            <a:r>
              <a:rPr lang="en-US" sz="1800" dirty="0" smtClean="0">
                <a:ea typeface="Century Gothic" charset="0"/>
                <a:cs typeface="Century Gothic" charset="0"/>
              </a:rPr>
              <a:t>instructed co-worker of </a:t>
            </a:r>
            <a:r>
              <a:rPr lang="en-US" sz="1800" dirty="0">
                <a:ea typeface="Century Gothic" charset="0"/>
                <a:cs typeface="Century Gothic" charset="0"/>
              </a:rPr>
              <a:t>the </a:t>
            </a:r>
            <a:r>
              <a:rPr lang="en-US" sz="1800" dirty="0" smtClean="0">
                <a:ea typeface="Century Gothic" charset="0"/>
                <a:cs typeface="Century Gothic" charset="0"/>
              </a:rPr>
              <a:t>same</a:t>
            </a:r>
            <a:endParaRPr lang="en-US" sz="1800" dirty="0">
              <a:ea typeface="Century Gothic" charset="0"/>
              <a:cs typeface="Century Gothic" charset="0"/>
            </a:endParaRPr>
          </a:p>
          <a:p>
            <a:pPr marL="0" indent="0">
              <a:buNone/>
            </a:pPr>
            <a:endParaRPr lang="en-US" sz="1800" dirty="0" smtClean="0">
              <a:ea typeface="Century Gothic" charset="0"/>
              <a:cs typeface="Century Gothic" charset="0"/>
            </a:endParaRPr>
          </a:p>
          <a:p>
            <a:pPr marL="0" lvl="1" indent="0" algn="r">
              <a:buNone/>
            </a:pPr>
            <a:r>
              <a:rPr lang="en-US" sz="1200" dirty="0">
                <a:ea typeface="Century Gothic" charset="0"/>
                <a:cs typeface="Century Gothic" charset="0"/>
              </a:rPr>
              <a:t>Paul against </a:t>
            </a:r>
            <a:r>
              <a:rPr lang="en-US" sz="1200" dirty="0" smtClean="0">
                <a:ea typeface="Century Gothic" charset="0"/>
                <a:cs typeface="Century Gothic" charset="0"/>
              </a:rPr>
              <a:t>Postgraduate </a:t>
            </a:r>
            <a:r>
              <a:rPr lang="en-US" sz="1200" dirty="0" smtClean="0">
                <a:latin typeface="Century Gothic" charset="0"/>
                <a:ea typeface="Century Gothic" charset="0"/>
                <a:cs typeface="Century Gothic" charset="0"/>
              </a:rPr>
              <a:t>Center For Mental Health, </a:t>
            </a:r>
            <a:r>
              <a:rPr lang="en-US" sz="1200" dirty="0">
                <a:latin typeface="Century Gothic" charset="0"/>
                <a:ea typeface="Century Gothic" charset="0"/>
                <a:cs typeface="Century Gothic" charset="0"/>
              </a:rPr>
              <a:t>no. </a:t>
            </a:r>
            <a:r>
              <a:rPr lang="en-US" sz="1200" dirty="0"/>
              <a:t>12 CV 362 (VMS) </a:t>
            </a:r>
          </a:p>
          <a:p>
            <a:pPr algn="r"/>
            <a:endParaRPr lang="en-US"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9552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ea typeface="Times New Roman" charset="0"/>
                <a:cs typeface="Times New Roman" charset="0"/>
              </a:rPr>
              <a:t>Texas Medical Association v. Texas State Board of Examiners of Marriage and Family Therapists</a:t>
            </a:r>
            <a:endParaRPr lang="en-US" sz="2400" dirty="0">
              <a:latin typeface="Century Gothic" charset="0"/>
              <a:ea typeface="Century Gothic" charset="0"/>
              <a:cs typeface="Century Gothic" charset="0"/>
            </a:endParaRPr>
          </a:p>
        </p:txBody>
      </p:sp>
      <p:sp>
        <p:nvSpPr>
          <p:cNvPr id="3" name="Content Placeholder 2"/>
          <p:cNvSpPr>
            <a:spLocks noGrp="1"/>
          </p:cNvSpPr>
          <p:nvPr>
            <p:ph idx="1"/>
          </p:nvPr>
        </p:nvSpPr>
        <p:spPr>
          <a:xfrm>
            <a:off x="0" y="2057400"/>
            <a:ext cx="9144000" cy="4495800"/>
          </a:xfrm>
        </p:spPr>
        <p:txBody>
          <a:bodyPr>
            <a:normAutofit fontScale="92500" lnSpcReduction="20000"/>
          </a:bodyPr>
          <a:lstStyle/>
          <a:p>
            <a:r>
              <a:rPr lang="en-US" dirty="0" smtClean="0">
                <a:ea typeface="Century Gothic" charset="0"/>
                <a:cs typeface="Century Gothic" charset="0"/>
              </a:rPr>
              <a:t>November 2014- The </a:t>
            </a:r>
            <a:r>
              <a:rPr lang="en-US" dirty="0">
                <a:ea typeface="Century Gothic" charset="0"/>
                <a:cs typeface="Century Gothic" charset="0"/>
              </a:rPr>
              <a:t>diagnosis of mental diseases or disorders was excluded from the </a:t>
            </a:r>
            <a:r>
              <a:rPr lang="en-US" dirty="0" smtClean="0">
                <a:ea typeface="Century Gothic" charset="0"/>
                <a:cs typeface="Century Gothic" charset="0"/>
              </a:rPr>
              <a:t>statutory scope </a:t>
            </a:r>
            <a:r>
              <a:rPr lang="en-US" dirty="0">
                <a:ea typeface="Century Gothic" charset="0"/>
                <a:cs typeface="Century Gothic" charset="0"/>
              </a:rPr>
              <a:t>of practice for licensed marriage and family therapists </a:t>
            </a:r>
            <a:r>
              <a:rPr lang="en-US" dirty="0" smtClean="0">
                <a:ea typeface="Century Gothic" charset="0"/>
                <a:cs typeface="Century Gothic" charset="0"/>
              </a:rPr>
              <a:t> by the Texas Medical Association</a:t>
            </a:r>
          </a:p>
          <a:p>
            <a:pPr marL="0" indent="0">
              <a:buNone/>
            </a:pPr>
            <a:endParaRPr lang="en-US" dirty="0" smtClean="0">
              <a:ea typeface="Century Gothic" charset="0"/>
              <a:cs typeface="Century Gothic" charset="0"/>
            </a:endParaRPr>
          </a:p>
          <a:p>
            <a:r>
              <a:rPr lang="en-US" dirty="0" smtClean="0">
                <a:ea typeface="Century Gothic" charset="0"/>
                <a:cs typeface="Century Gothic" charset="0"/>
              </a:rPr>
              <a:t>Texas Administrative Code 22 authorized </a:t>
            </a:r>
            <a:r>
              <a:rPr lang="en-US" dirty="0">
                <a:ea typeface="Century Gothic" charset="0"/>
                <a:cs typeface="Century Gothic" charset="0"/>
              </a:rPr>
              <a:t>marriage and family therapists to engage in the diagnosis of mental diseases and </a:t>
            </a:r>
            <a:r>
              <a:rPr lang="en-US" dirty="0" smtClean="0">
                <a:ea typeface="Century Gothic" charset="0"/>
                <a:cs typeface="Century Gothic" charset="0"/>
              </a:rPr>
              <a:t>disorders</a:t>
            </a:r>
          </a:p>
          <a:p>
            <a:pPr marL="0" indent="0">
              <a:buNone/>
            </a:pPr>
            <a:endParaRPr lang="en-US" dirty="0">
              <a:ea typeface="Century Gothic" charset="0"/>
              <a:cs typeface="Century Gothic" charset="0"/>
            </a:endParaRPr>
          </a:p>
          <a:p>
            <a:pPr lvl="1"/>
            <a:r>
              <a:rPr lang="en-US" dirty="0" smtClean="0">
                <a:ea typeface="Century Gothic" charset="0"/>
                <a:cs typeface="Century Gothic" charset="0"/>
              </a:rPr>
              <a:t>Since this </a:t>
            </a:r>
            <a:r>
              <a:rPr lang="en-US" dirty="0">
                <a:ea typeface="Century Gothic" charset="0"/>
                <a:cs typeface="Century Gothic" charset="0"/>
              </a:rPr>
              <a:t>authorization exceeded the </a:t>
            </a:r>
            <a:r>
              <a:rPr lang="en-US" dirty="0" smtClean="0">
                <a:ea typeface="Century Gothic" charset="0"/>
                <a:cs typeface="Century Gothic" charset="0"/>
              </a:rPr>
              <a:t>statutory scope </a:t>
            </a:r>
            <a:r>
              <a:rPr lang="en-US" dirty="0">
                <a:ea typeface="Century Gothic" charset="0"/>
                <a:cs typeface="Century Gothic" charset="0"/>
              </a:rPr>
              <a:t>of practice for marriage and family therapists </a:t>
            </a:r>
            <a:r>
              <a:rPr lang="en-US" dirty="0" smtClean="0">
                <a:ea typeface="Century Gothic" charset="0"/>
                <a:cs typeface="Century Gothic" charset="0"/>
              </a:rPr>
              <a:t>the </a:t>
            </a:r>
            <a:r>
              <a:rPr lang="en-US" dirty="0">
                <a:ea typeface="Century Gothic" charset="0"/>
                <a:cs typeface="Century Gothic" charset="0"/>
              </a:rPr>
              <a:t>trial court did not err in granting summary judgment in favor of the Texas Medical Association on this claim </a:t>
            </a:r>
            <a:endParaRPr lang="en-US" dirty="0" smtClean="0">
              <a:ea typeface="Century Gothic" charset="0"/>
              <a:cs typeface="Century Gothic" charset="0"/>
            </a:endParaRPr>
          </a:p>
          <a:p>
            <a:pPr marL="457200" lvl="1" indent="0">
              <a:buNone/>
            </a:pPr>
            <a:endParaRPr lang="en-US" dirty="0" smtClean="0">
              <a:ea typeface="Century Gothic" charset="0"/>
              <a:cs typeface="Century Gothic" charset="0"/>
            </a:endParaRPr>
          </a:p>
          <a:p>
            <a:pPr lvl="1"/>
            <a:r>
              <a:rPr lang="en-US" dirty="0" smtClean="0">
                <a:ea typeface="Century Gothic" charset="0"/>
                <a:cs typeface="Century Gothic" charset="0"/>
              </a:rPr>
              <a:t>The </a:t>
            </a:r>
            <a:r>
              <a:rPr lang="en-US" dirty="0">
                <a:ea typeface="Century Gothic" charset="0"/>
                <a:cs typeface="Century Gothic" charset="0"/>
              </a:rPr>
              <a:t>plain language </a:t>
            </a:r>
            <a:r>
              <a:rPr lang="en-US" dirty="0" smtClean="0">
                <a:ea typeface="Century Gothic" charset="0"/>
                <a:cs typeface="Century Gothic" charset="0"/>
              </a:rPr>
              <a:t>did </a:t>
            </a:r>
            <a:r>
              <a:rPr lang="en-US" dirty="0">
                <a:ea typeface="Century Gothic" charset="0"/>
                <a:cs typeface="Century Gothic" charset="0"/>
              </a:rPr>
              <a:t>not authorize marriage and family therapists to engage in diagnoses of any type, it did not exceed the statutory scope of practice for marriage and family </a:t>
            </a:r>
            <a:r>
              <a:rPr lang="en-US" dirty="0" smtClean="0">
                <a:ea typeface="Century Gothic" charset="0"/>
                <a:cs typeface="Century Gothic" charset="0"/>
              </a:rPr>
              <a:t>therapists</a:t>
            </a:r>
          </a:p>
          <a:p>
            <a:pPr lvl="1"/>
            <a:endParaRPr lang="en-US" dirty="0">
              <a:ea typeface="Century Gothic" charset="0"/>
              <a:cs typeface="Century Gothic" charset="0"/>
              <a:hlinkClick r:id="rId2" invalidUrl="http://0-www.lexisnexis.com.sultan.tnstate.edu/lnacui2api/mungo/lexseestat.do?bct=A&amp;risb=21_T22647386617&amp;homeCsi=10618&amp;A=0.592482104260828&amp;urlEnc=ISO-8859-1&amp;&amp;citeString=22 TEX. ADMIN. CODE 801.44&amp;countryCode=USA"/>
            </a:endParaRPr>
          </a:p>
          <a:p>
            <a:pPr marL="457200" lvl="1" indent="0" algn="r">
              <a:buNone/>
            </a:pPr>
            <a:r>
              <a:rPr lang="en-US" dirty="0"/>
              <a:t>NO. 03–13–00077–CV</a:t>
            </a:r>
            <a:endParaRPr lang="en-US" dirty="0">
              <a:hlinkClick r:id="rId2" invalidUrl="http://0-www.lexisnexis.com.sultan.tnstate.edu/lnacui2api/mungo/lexseestat.do?bct=A&amp;risb=21_T22647386617&amp;homeCsi=10618&amp;A=0.592482104260828&amp;urlEnc=ISO-8859-1&amp;&amp;citeString=22 TEX. ADMIN. CODE 801.44&amp;countryCode=USA"/>
            </a:endParaRPr>
          </a:p>
        </p:txBody>
      </p:sp>
    </p:spTree>
    <p:extLst>
      <p:ext uri="{BB962C8B-B14F-4D97-AF65-F5344CB8AC3E}">
        <p14:creationId xmlns:p14="http://schemas.microsoft.com/office/powerpoint/2010/main" val="9731756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cases</a:t>
            </a:r>
          </a:p>
        </p:txBody>
      </p:sp>
      <p:sp>
        <p:nvSpPr>
          <p:cNvPr id="3" name="Content Placeholder 2"/>
          <p:cNvSpPr>
            <a:spLocks noGrp="1"/>
          </p:cNvSpPr>
          <p:nvPr>
            <p:ph idx="1"/>
          </p:nvPr>
        </p:nvSpPr>
        <p:spPr/>
        <p:txBody>
          <a:bodyPr/>
          <a:lstStyle/>
          <a:p>
            <a:r>
              <a:rPr lang="en-US" b="1" i="1" dirty="0"/>
              <a:t>Heffernan v. City of </a:t>
            </a:r>
            <a:r>
              <a:rPr lang="en-US" b="1" i="1" dirty="0" smtClean="0"/>
              <a:t>Paterson: Case Pending: </a:t>
            </a:r>
            <a:r>
              <a:rPr lang="en-US" dirty="0" smtClean="0"/>
              <a:t>U.S</a:t>
            </a:r>
            <a:r>
              <a:rPr lang="en-US" dirty="0"/>
              <a:t>. Supreme Court will decide if First Amendment protects employees from demotions based on perceived political </a:t>
            </a:r>
            <a:r>
              <a:rPr lang="en-US" dirty="0" smtClean="0"/>
              <a:t>affiliation</a:t>
            </a:r>
          </a:p>
          <a:p>
            <a:r>
              <a:rPr lang="en-US" dirty="0">
                <a:ea typeface="Century Gothic" charset="0"/>
                <a:cs typeface="Century Gothic" charset="0"/>
              </a:rPr>
              <a:t>Glen A. Fox-against- New York City Department of Education and P.S. </a:t>
            </a:r>
            <a:r>
              <a:rPr lang="en-US" dirty="0" smtClean="0">
                <a:ea typeface="Century Gothic" charset="0"/>
                <a:cs typeface="Century Gothic" charset="0"/>
              </a:rPr>
              <a:t>150</a:t>
            </a:r>
          </a:p>
          <a:p>
            <a:r>
              <a:rPr lang="en-US" i="1" dirty="0">
                <a:ea typeface="Century Gothic" charset="0"/>
                <a:cs typeface="Century Gothic" charset="0"/>
              </a:rPr>
              <a:t>Patricia Hawkins v. Maury County Board OF Education</a:t>
            </a:r>
            <a:endParaRPr lang="en-US" dirty="0"/>
          </a:p>
          <a:p>
            <a:endParaRPr lang="en-US" dirty="0"/>
          </a:p>
        </p:txBody>
      </p:sp>
    </p:spTree>
    <p:extLst>
      <p:ext uri="{BB962C8B-B14F-4D97-AF65-F5344CB8AC3E}">
        <p14:creationId xmlns:p14="http://schemas.microsoft.com/office/powerpoint/2010/main" val="2018534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latin typeface="Century Gothic" charset="0"/>
                <a:ea typeface="Century Gothic" charset="0"/>
                <a:cs typeface="Century Gothic" charset="0"/>
              </a:rPr>
              <a:t>Glen A. Fox v. New York City Department of Education And P.S. 150</a:t>
            </a:r>
            <a:endParaRPr lang="en-US" sz="2400" dirty="0">
              <a:latin typeface="Century Gothic" charset="0"/>
              <a:ea typeface="Century Gothic" charset="0"/>
              <a:cs typeface="Century Gothic" charset="0"/>
            </a:endParaRPr>
          </a:p>
        </p:txBody>
      </p:sp>
      <p:sp>
        <p:nvSpPr>
          <p:cNvPr id="3" name="Content Placeholder 2"/>
          <p:cNvSpPr>
            <a:spLocks noGrp="1"/>
          </p:cNvSpPr>
          <p:nvPr>
            <p:ph idx="1"/>
          </p:nvPr>
        </p:nvSpPr>
        <p:spPr>
          <a:xfrm>
            <a:off x="502069" y="2209800"/>
            <a:ext cx="8641931" cy="3599316"/>
          </a:xfrm>
        </p:spPr>
        <p:txBody>
          <a:bodyPr>
            <a:normAutofit fontScale="92500" lnSpcReduction="20000"/>
          </a:bodyPr>
          <a:lstStyle/>
          <a:p>
            <a:r>
              <a:rPr lang="en-US" dirty="0" smtClean="0">
                <a:ea typeface="Century Gothic" charset="0"/>
                <a:cs typeface="Century Gothic" charset="0"/>
              </a:rPr>
              <a:t>August 2015- former </a:t>
            </a:r>
            <a:r>
              <a:rPr lang="en-US" dirty="0">
                <a:ea typeface="Century Gothic" charset="0"/>
                <a:cs typeface="Century Gothic" charset="0"/>
              </a:rPr>
              <a:t>school guidance </a:t>
            </a:r>
            <a:r>
              <a:rPr lang="en-US" dirty="0" smtClean="0">
                <a:ea typeface="Century Gothic" charset="0"/>
                <a:cs typeface="Century Gothic" charset="0"/>
              </a:rPr>
              <a:t>counselor</a:t>
            </a:r>
          </a:p>
          <a:p>
            <a:pPr marL="0" indent="0">
              <a:buNone/>
            </a:pPr>
            <a:endParaRPr lang="en-US" dirty="0" smtClean="0">
              <a:ea typeface="Century Gothic" charset="0"/>
              <a:cs typeface="Century Gothic" charset="0"/>
            </a:endParaRPr>
          </a:p>
          <a:p>
            <a:r>
              <a:rPr lang="en-US" dirty="0" smtClean="0">
                <a:ea typeface="Century Gothic" charset="0"/>
                <a:cs typeface="Century Gothic" charset="0"/>
              </a:rPr>
              <a:t>Fox </a:t>
            </a:r>
            <a:r>
              <a:rPr lang="en-US" dirty="0">
                <a:ea typeface="Century Gothic" charset="0"/>
                <a:cs typeface="Century Gothic" charset="0"/>
              </a:rPr>
              <a:t>alleges that he was subjected to adverse employment </a:t>
            </a:r>
            <a:r>
              <a:rPr lang="en-US" dirty="0" smtClean="0">
                <a:ea typeface="Century Gothic" charset="0"/>
                <a:cs typeface="Century Gothic" charset="0"/>
              </a:rPr>
              <a:t>poor reviews, suspension</a:t>
            </a:r>
            <a:r>
              <a:rPr lang="en-US" dirty="0">
                <a:ea typeface="Century Gothic" charset="0"/>
                <a:cs typeface="Century Gothic" charset="0"/>
              </a:rPr>
              <a:t>, and </a:t>
            </a:r>
            <a:r>
              <a:rPr lang="en-US" dirty="0" smtClean="0">
                <a:ea typeface="Century Gothic" charset="0"/>
                <a:cs typeface="Century Gothic" charset="0"/>
              </a:rPr>
              <a:t>termination</a:t>
            </a:r>
          </a:p>
          <a:p>
            <a:pPr marL="0" indent="0">
              <a:buNone/>
            </a:pPr>
            <a:endParaRPr lang="en-US" dirty="0" smtClean="0">
              <a:ea typeface="Century Gothic" charset="0"/>
              <a:cs typeface="Century Gothic" charset="0"/>
            </a:endParaRPr>
          </a:p>
          <a:p>
            <a:pPr lvl="1"/>
            <a:r>
              <a:rPr lang="en-US" dirty="0" smtClean="0">
                <a:ea typeface="Century Gothic" charset="0"/>
                <a:cs typeface="Century Gothic" charset="0"/>
              </a:rPr>
              <a:t>Hostile </a:t>
            </a:r>
            <a:r>
              <a:rPr lang="en-US" dirty="0">
                <a:ea typeface="Century Gothic" charset="0"/>
                <a:cs typeface="Century Gothic" charset="0"/>
              </a:rPr>
              <a:t>work environment based on his race (white), religion ("Jewish Christian"), age (47 at the beginning of the relevant period), and prior complaints regarding </a:t>
            </a:r>
            <a:r>
              <a:rPr lang="en-US" dirty="0" smtClean="0">
                <a:ea typeface="Century Gothic" charset="0"/>
                <a:cs typeface="Century Gothic" charset="0"/>
              </a:rPr>
              <a:t>mistreatment</a:t>
            </a:r>
          </a:p>
          <a:p>
            <a:pPr lvl="1"/>
            <a:endParaRPr lang="en-US" baseline="30000" dirty="0">
              <a:ea typeface="Century Gothic" charset="0"/>
              <a:cs typeface="Century Gothic" charset="0"/>
            </a:endParaRPr>
          </a:p>
          <a:p>
            <a:pPr lvl="1"/>
            <a:endParaRPr lang="en-US" baseline="30000" dirty="0" smtClean="0">
              <a:latin typeface="Century Gothic" charset="0"/>
              <a:ea typeface="Century Gothic" charset="0"/>
              <a:cs typeface="Century Gothic" charset="0"/>
            </a:endParaRPr>
          </a:p>
          <a:p>
            <a:pPr lvl="1"/>
            <a:endParaRPr lang="en-US" baseline="30000" dirty="0">
              <a:latin typeface="Century Gothic" charset="0"/>
              <a:ea typeface="Century Gothic" charset="0"/>
              <a:cs typeface="Century Gothic" charset="0"/>
            </a:endParaRPr>
          </a:p>
          <a:p>
            <a:pPr lvl="1"/>
            <a:endParaRPr lang="en-US" baseline="30000" dirty="0" smtClean="0">
              <a:latin typeface="Century Gothic" charset="0"/>
              <a:ea typeface="Century Gothic" charset="0"/>
              <a:cs typeface="Century Gothic" charset="0"/>
            </a:endParaRPr>
          </a:p>
          <a:p>
            <a:pPr marL="342900" lvl="1" indent="0" algn="r">
              <a:buNone/>
            </a:pPr>
            <a:r>
              <a:rPr lang="en-US" sz="1350" dirty="0">
                <a:latin typeface="Century Gothic" charset="0"/>
                <a:ea typeface="Century Gothic" charset="0"/>
                <a:cs typeface="Century Gothic" charset="0"/>
              </a:rPr>
              <a:t>Fox </a:t>
            </a:r>
            <a:r>
              <a:rPr lang="en-US" sz="1350" dirty="0" smtClean="0">
                <a:latin typeface="Century Gothic" charset="0"/>
                <a:ea typeface="Century Gothic" charset="0"/>
                <a:cs typeface="Century Gothic" charset="0"/>
              </a:rPr>
              <a:t>v. New </a:t>
            </a:r>
            <a:r>
              <a:rPr lang="en-US" sz="1350" dirty="0">
                <a:latin typeface="Century Gothic" charset="0"/>
                <a:ea typeface="Century Gothic" charset="0"/>
                <a:cs typeface="Century Gothic" charset="0"/>
              </a:rPr>
              <a:t>York City Department of Education and P.S. 150, </a:t>
            </a:r>
            <a:r>
              <a:rPr lang="en-US" sz="1350" dirty="0"/>
              <a:t>NO 13-CV-3204</a:t>
            </a:r>
            <a:endParaRPr lang="en-US" sz="1350" baseline="30000" dirty="0">
              <a:latin typeface="Century Gothic" charset="0"/>
              <a:ea typeface="Century Gothic" charset="0"/>
              <a:cs typeface="Century Gothic" charset="0"/>
            </a:endParaRPr>
          </a:p>
          <a:p>
            <a:pPr lvl="1" algn="r"/>
            <a:endParaRPr lang="en-US" baseline="30000"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3956001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ea typeface="Century Gothic" charset="0"/>
                <a:cs typeface="Century Gothic" charset="0"/>
              </a:rPr>
              <a:t>Glen A. Fox v. New York City Department of Education And P.S. 150</a:t>
            </a:r>
            <a:endParaRPr lang="en-US" sz="2800" dirty="0">
              <a:latin typeface="+mn-lt"/>
            </a:endParaRPr>
          </a:p>
        </p:txBody>
      </p:sp>
      <p:sp>
        <p:nvSpPr>
          <p:cNvPr id="3" name="Content Placeholder 2"/>
          <p:cNvSpPr>
            <a:spLocks noGrp="1"/>
          </p:cNvSpPr>
          <p:nvPr>
            <p:ph idx="1"/>
          </p:nvPr>
        </p:nvSpPr>
        <p:spPr>
          <a:xfrm>
            <a:off x="152400" y="2057400"/>
            <a:ext cx="8915400" cy="4648200"/>
          </a:xfrm>
        </p:spPr>
        <p:txBody>
          <a:bodyPr>
            <a:normAutofit lnSpcReduction="10000"/>
          </a:bodyPr>
          <a:lstStyle/>
          <a:p>
            <a:r>
              <a:rPr lang="en-US" dirty="0" smtClean="0">
                <a:ea typeface="Century Gothic" charset="0"/>
                <a:cs typeface="Century Gothic" charset="0"/>
              </a:rPr>
              <a:t>2010-11 </a:t>
            </a:r>
            <a:r>
              <a:rPr lang="en-US" dirty="0">
                <a:ea typeface="Century Gothic" charset="0"/>
                <a:cs typeface="Century Gothic" charset="0"/>
              </a:rPr>
              <a:t>school year, the principal </a:t>
            </a:r>
            <a:r>
              <a:rPr lang="en-US" dirty="0" smtClean="0">
                <a:ea typeface="Century Gothic" charset="0"/>
                <a:cs typeface="Century Gothic" charset="0"/>
              </a:rPr>
              <a:t>changed</a:t>
            </a:r>
            <a:r>
              <a:rPr lang="en-US" dirty="0">
                <a:ea typeface="Century Gothic" charset="0"/>
                <a:cs typeface="Century Gothic" charset="0"/>
              </a:rPr>
              <a:t>; Pamela Bradley, a 45-year-old black woman, became the new </a:t>
            </a:r>
            <a:r>
              <a:rPr lang="en-US" dirty="0" smtClean="0">
                <a:ea typeface="Century Gothic" charset="0"/>
                <a:cs typeface="Century Gothic" charset="0"/>
              </a:rPr>
              <a:t>principal</a:t>
            </a:r>
          </a:p>
          <a:p>
            <a:pPr marL="0" indent="0">
              <a:buNone/>
            </a:pPr>
            <a:endParaRPr lang="en-US" dirty="0" smtClean="0">
              <a:ea typeface="Century Gothic" charset="0"/>
              <a:cs typeface="Century Gothic" charset="0"/>
            </a:endParaRPr>
          </a:p>
          <a:p>
            <a:pPr lvl="1"/>
            <a:r>
              <a:rPr lang="en-US" dirty="0" smtClean="0">
                <a:ea typeface="Century Gothic" charset="0"/>
                <a:cs typeface="Century Gothic" charset="0"/>
              </a:rPr>
              <a:t>Within one </a:t>
            </a:r>
            <a:r>
              <a:rPr lang="en-US" dirty="0">
                <a:ea typeface="Century Gothic" charset="0"/>
                <a:cs typeface="Century Gothic" charset="0"/>
              </a:rPr>
              <a:t>month, she and Fox had their first of several run-ins</a:t>
            </a:r>
            <a:r>
              <a:rPr lang="en-US" dirty="0" smtClean="0">
                <a:ea typeface="Century Gothic" charset="0"/>
                <a:cs typeface="Century Gothic" charset="0"/>
              </a:rPr>
              <a:t>.</a:t>
            </a:r>
          </a:p>
          <a:p>
            <a:pPr marL="457200" lvl="1" indent="0">
              <a:buNone/>
            </a:pPr>
            <a:endParaRPr lang="en-US" dirty="0" smtClean="0">
              <a:ea typeface="Century Gothic" charset="0"/>
              <a:cs typeface="Century Gothic" charset="0"/>
            </a:endParaRPr>
          </a:p>
          <a:p>
            <a:r>
              <a:rPr lang="en-US" dirty="0" smtClean="0">
                <a:ea typeface="Century Gothic" charset="0"/>
                <a:cs typeface="Century Gothic" charset="0"/>
              </a:rPr>
              <a:t>Fox and Bradley worked together uneventfully for the next few months, with occasional problems relating to Fox's difficulties documenting his counseling efforts</a:t>
            </a:r>
          </a:p>
          <a:p>
            <a:pPr marL="0" indent="0">
              <a:buNone/>
            </a:pPr>
            <a:endParaRPr lang="en-US" dirty="0" smtClean="0">
              <a:ea typeface="Century Gothic" charset="0"/>
              <a:cs typeface="Century Gothic" charset="0"/>
            </a:endParaRPr>
          </a:p>
          <a:p>
            <a:r>
              <a:rPr lang="en-US" dirty="0" smtClean="0">
                <a:ea typeface="Century Gothic" charset="0"/>
                <a:cs typeface="Century Gothic" charset="0"/>
              </a:rPr>
              <a:t>Charges were dropped</a:t>
            </a:r>
          </a:p>
          <a:p>
            <a:pPr marL="0" indent="0">
              <a:buNone/>
            </a:pPr>
            <a:endParaRPr lang="en-US" dirty="0" smtClean="0">
              <a:ea typeface="Century Gothic" charset="0"/>
              <a:cs typeface="Century Gothic" charset="0"/>
            </a:endParaRPr>
          </a:p>
          <a:p>
            <a:pPr marL="0" lvl="1" indent="0" algn="r">
              <a:spcBef>
                <a:spcPts val="750"/>
              </a:spcBef>
              <a:buNone/>
            </a:pPr>
            <a:r>
              <a:rPr lang="en-US" sz="1800" dirty="0">
                <a:ea typeface="Century Gothic" charset="0"/>
                <a:cs typeface="Century Gothic" charset="0"/>
              </a:rPr>
              <a:t>Fox -against- New York City Department of Education and P.S. 150, </a:t>
            </a:r>
            <a:r>
              <a:rPr lang="en-US" sz="1800" dirty="0"/>
              <a:t>NO 13-CV-3204</a:t>
            </a:r>
            <a:endParaRPr lang="en-US" sz="1800" baseline="30000" dirty="0">
              <a:ea typeface="Century Gothic" charset="0"/>
              <a:cs typeface="Century Gothic" charset="0"/>
            </a:endParaRPr>
          </a:p>
          <a:p>
            <a:endParaRPr lang="en-US" dirty="0" smtClean="0">
              <a:ea typeface="Century Gothic" charset="0"/>
              <a:cs typeface="Century Gothic" charset="0"/>
            </a:endParaRPr>
          </a:p>
          <a:p>
            <a:endParaRPr lang="en-US" dirty="0">
              <a:ea typeface="Century Gothic" charset="0"/>
              <a:cs typeface="Century Gothic" charset="0"/>
            </a:endParaRPr>
          </a:p>
        </p:txBody>
      </p:sp>
    </p:spTree>
    <p:extLst>
      <p:ext uri="{BB962C8B-B14F-4D97-AF65-F5344CB8AC3E}">
        <p14:creationId xmlns:p14="http://schemas.microsoft.com/office/powerpoint/2010/main" val="3148860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84340"/>
            <a:ext cx="6896534" cy="1080938"/>
          </a:xfrm>
        </p:spPr>
        <p:txBody>
          <a:bodyPr>
            <a:noAutofit/>
          </a:bodyPr>
          <a:lstStyle/>
          <a:p>
            <a:pPr algn="ctr"/>
            <a:r>
              <a:rPr lang="en-US" sz="3200" i="1" dirty="0" smtClean="0">
                <a:latin typeface="+mn-lt"/>
                <a:ea typeface="Century Gothic" charset="0"/>
                <a:cs typeface="Century Gothic" charset="0"/>
              </a:rPr>
              <a:t>Patricia Hawkins v</a:t>
            </a:r>
            <a:r>
              <a:rPr lang="en-US" sz="3200" i="1" dirty="0">
                <a:latin typeface="+mn-lt"/>
                <a:ea typeface="Century Gothic" charset="0"/>
                <a:cs typeface="Century Gothic" charset="0"/>
              </a:rPr>
              <a:t>. </a:t>
            </a:r>
            <a:r>
              <a:rPr lang="en-US" sz="3200" i="1" dirty="0" smtClean="0">
                <a:latin typeface="+mn-lt"/>
                <a:ea typeface="Century Gothic" charset="0"/>
                <a:cs typeface="Century Gothic" charset="0"/>
              </a:rPr>
              <a:t>Maury County Board OF Education</a:t>
            </a:r>
            <a:r>
              <a:rPr lang="en-US" sz="3200" dirty="0">
                <a:latin typeface="+mn-lt"/>
                <a:ea typeface="Century Gothic" charset="0"/>
                <a:cs typeface="Century Gothic" charset="0"/>
              </a:rPr>
              <a:t/>
            </a:r>
            <a:br>
              <a:rPr lang="en-US" sz="3200" dirty="0">
                <a:latin typeface="+mn-lt"/>
                <a:ea typeface="Century Gothic" charset="0"/>
                <a:cs typeface="Century Gothic" charset="0"/>
              </a:rPr>
            </a:br>
            <a:endParaRPr lang="en-US" sz="3200" dirty="0">
              <a:latin typeface="+mn-lt"/>
              <a:ea typeface="Century Gothic" charset="0"/>
              <a:cs typeface="Century Gothic" charset="0"/>
            </a:endParaRPr>
          </a:p>
        </p:txBody>
      </p:sp>
      <p:sp>
        <p:nvSpPr>
          <p:cNvPr id="3" name="Content Placeholder 2"/>
          <p:cNvSpPr>
            <a:spLocks noGrp="1"/>
          </p:cNvSpPr>
          <p:nvPr>
            <p:ph idx="1"/>
          </p:nvPr>
        </p:nvSpPr>
        <p:spPr>
          <a:xfrm>
            <a:off x="152400" y="1981200"/>
            <a:ext cx="8915400" cy="4724400"/>
          </a:xfrm>
        </p:spPr>
        <p:txBody>
          <a:bodyPr>
            <a:normAutofit/>
          </a:bodyPr>
          <a:lstStyle/>
          <a:p>
            <a:r>
              <a:rPr lang="en-US" sz="2850" dirty="0">
                <a:ea typeface="Century Gothic" charset="0"/>
                <a:cs typeface="Century Gothic" charset="0"/>
              </a:rPr>
              <a:t>Patricia Hawkins- School </a:t>
            </a:r>
            <a:r>
              <a:rPr lang="en-US" sz="2850" dirty="0" smtClean="0">
                <a:ea typeface="Century Gothic" charset="0"/>
                <a:cs typeface="Century Gothic" charset="0"/>
              </a:rPr>
              <a:t>Counselor</a:t>
            </a:r>
          </a:p>
          <a:p>
            <a:pPr marL="0" indent="0">
              <a:buNone/>
            </a:pPr>
            <a:endParaRPr lang="en-US" sz="2850" dirty="0">
              <a:ea typeface="Century Gothic" charset="0"/>
              <a:cs typeface="Century Gothic" charset="0"/>
            </a:endParaRPr>
          </a:p>
          <a:p>
            <a:pPr lvl="1"/>
            <a:r>
              <a:rPr lang="en-US" sz="2175" dirty="0">
                <a:ea typeface="Century Gothic" charset="0"/>
                <a:cs typeface="Century Gothic" charset="0"/>
              </a:rPr>
              <a:t>Filed </a:t>
            </a:r>
            <a:r>
              <a:rPr lang="en-US" sz="2175" dirty="0" smtClean="0">
                <a:ea typeface="Century Gothic" charset="0"/>
                <a:cs typeface="Century Gothic" charset="0"/>
              </a:rPr>
              <a:t>a lawsuit </a:t>
            </a:r>
            <a:r>
              <a:rPr lang="en-US" sz="2175" dirty="0">
                <a:ea typeface="Century Gothic" charset="0"/>
                <a:cs typeface="Century Gothic" charset="0"/>
              </a:rPr>
              <a:t>against Maury County Board of </a:t>
            </a:r>
            <a:r>
              <a:rPr lang="en-US" sz="2175" dirty="0" smtClean="0">
                <a:ea typeface="Century Gothic" charset="0"/>
                <a:cs typeface="Century Gothic" charset="0"/>
              </a:rPr>
              <a:t>Education</a:t>
            </a:r>
          </a:p>
          <a:p>
            <a:pPr marL="457200" lvl="1" indent="0">
              <a:buNone/>
            </a:pPr>
            <a:endParaRPr lang="en-US" sz="2175" dirty="0">
              <a:ea typeface="Century Gothic" charset="0"/>
              <a:cs typeface="Century Gothic" charset="0"/>
            </a:endParaRPr>
          </a:p>
          <a:p>
            <a:pPr lvl="1"/>
            <a:r>
              <a:rPr lang="en-US" sz="2175" dirty="0" smtClean="0">
                <a:ea typeface="Century Gothic" charset="0"/>
                <a:cs typeface="Century Gothic" charset="0"/>
              </a:rPr>
              <a:t>Claims arise out of her involuntary </a:t>
            </a:r>
            <a:r>
              <a:rPr lang="en-US" sz="2175" dirty="0">
                <a:ea typeface="Century Gothic" charset="0"/>
                <a:cs typeface="Century Gothic" charset="0"/>
              </a:rPr>
              <a:t>transfer that she says was discriminatory based upon her </a:t>
            </a:r>
            <a:r>
              <a:rPr lang="en-US" sz="2175" dirty="0" smtClean="0">
                <a:ea typeface="Century Gothic" charset="0"/>
                <a:cs typeface="Century Gothic" charset="0"/>
              </a:rPr>
              <a:t>race</a:t>
            </a:r>
          </a:p>
          <a:p>
            <a:pPr marL="457200" lvl="1" indent="0">
              <a:buNone/>
            </a:pPr>
            <a:endParaRPr lang="en-US" sz="2175" dirty="0">
              <a:ea typeface="Century Gothic" charset="0"/>
              <a:cs typeface="Century Gothic" charset="0"/>
            </a:endParaRPr>
          </a:p>
          <a:p>
            <a:pPr lvl="2"/>
            <a:r>
              <a:rPr lang="en-US" sz="1950" dirty="0">
                <a:ea typeface="Century Gothic" charset="0"/>
                <a:cs typeface="Century Gothic" charset="0"/>
              </a:rPr>
              <a:t>Also claimed harassment and retaliation against her after she complained of discrimination</a:t>
            </a:r>
          </a:p>
          <a:p>
            <a:pPr marL="0" indent="0">
              <a:buNone/>
            </a:pPr>
            <a:endParaRPr lang="en-US" dirty="0" smtClean="0">
              <a:ea typeface="Century Gothic" charset="0"/>
              <a:cs typeface="Century Gothic" charset="0"/>
            </a:endParaRPr>
          </a:p>
          <a:p>
            <a:pPr marL="0" indent="0">
              <a:buNone/>
            </a:pPr>
            <a:endParaRPr lang="en-US" dirty="0">
              <a:ea typeface="Century Gothic" charset="0"/>
              <a:cs typeface="Century Gothic" charset="0"/>
            </a:endParaRPr>
          </a:p>
          <a:p>
            <a:pPr marL="0" indent="0" algn="r">
              <a:buNone/>
            </a:pPr>
            <a:r>
              <a:rPr lang="en-US" sz="1200" dirty="0">
                <a:ea typeface="Century Gothic" charset="0"/>
                <a:cs typeface="Century Gothic" charset="0"/>
              </a:rPr>
              <a:t>Patricia Hawkins v. Maury County Board OF </a:t>
            </a:r>
            <a:r>
              <a:rPr lang="en-US" sz="1200" dirty="0" smtClean="0">
                <a:ea typeface="Century Gothic" charset="0"/>
                <a:cs typeface="Century Gothic" charset="0"/>
              </a:rPr>
              <a:t>Education </a:t>
            </a:r>
            <a:r>
              <a:rPr lang="en-US" sz="1200" dirty="0" smtClean="0"/>
              <a:t>ET AL. No</a:t>
            </a:r>
            <a:r>
              <a:rPr lang="en-US" sz="1200" dirty="0"/>
              <a:t>. M2013-01083-WC-R3-WC</a:t>
            </a:r>
            <a:endParaRPr lang="en-US" sz="1200" dirty="0">
              <a:ea typeface="Century Gothic" charset="0"/>
              <a:cs typeface="Century Gothic" charset="0"/>
            </a:endParaRPr>
          </a:p>
        </p:txBody>
      </p:sp>
    </p:spTree>
    <p:extLst>
      <p:ext uri="{BB962C8B-B14F-4D97-AF65-F5344CB8AC3E}">
        <p14:creationId xmlns:p14="http://schemas.microsoft.com/office/powerpoint/2010/main" val="28894762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latin typeface="+mn-lt"/>
                <a:ea typeface="Century Gothic" charset="0"/>
                <a:cs typeface="Century Gothic" charset="0"/>
              </a:rPr>
              <a:t/>
            </a:r>
            <a:br>
              <a:rPr lang="en-US" sz="3600" dirty="0" smtClean="0">
                <a:latin typeface="+mn-lt"/>
                <a:ea typeface="Century Gothic" charset="0"/>
                <a:cs typeface="Century Gothic" charset="0"/>
              </a:rPr>
            </a:br>
            <a:r>
              <a:rPr lang="en-US" sz="3600" i="1" dirty="0" smtClean="0">
                <a:latin typeface="+mn-lt"/>
                <a:ea typeface="Century Gothic" charset="0"/>
                <a:cs typeface="Century Gothic" charset="0"/>
              </a:rPr>
              <a:t>Patricia </a:t>
            </a:r>
            <a:r>
              <a:rPr lang="en-US" sz="3600" i="1" dirty="0">
                <a:latin typeface="+mn-lt"/>
                <a:ea typeface="Century Gothic" charset="0"/>
                <a:cs typeface="Century Gothic" charset="0"/>
              </a:rPr>
              <a:t>Hawkins v. Maury County Board of Education</a:t>
            </a:r>
            <a:br>
              <a:rPr lang="en-US" sz="3600" i="1" dirty="0">
                <a:latin typeface="+mn-lt"/>
                <a:ea typeface="Century Gothic" charset="0"/>
                <a:cs typeface="Century Gothic" charset="0"/>
              </a:rPr>
            </a:br>
            <a:endParaRPr lang="en-US" sz="3600" i="1" dirty="0">
              <a:latin typeface="+mn-lt"/>
            </a:endParaRPr>
          </a:p>
        </p:txBody>
      </p:sp>
      <p:sp>
        <p:nvSpPr>
          <p:cNvPr id="3" name="Content Placeholder 2"/>
          <p:cNvSpPr>
            <a:spLocks noGrp="1"/>
          </p:cNvSpPr>
          <p:nvPr>
            <p:ph idx="1"/>
          </p:nvPr>
        </p:nvSpPr>
        <p:spPr>
          <a:xfrm>
            <a:off x="0" y="1981200"/>
            <a:ext cx="9144000" cy="4724400"/>
          </a:xfrm>
        </p:spPr>
        <p:txBody>
          <a:bodyPr>
            <a:noAutofit/>
          </a:bodyPr>
          <a:lstStyle/>
          <a:p>
            <a:pPr marL="0" indent="0" algn="ctr">
              <a:buNone/>
            </a:pPr>
            <a:r>
              <a:rPr lang="en-US" sz="1200" dirty="0">
                <a:latin typeface="Century Gothic" charset="0"/>
                <a:ea typeface="Century Gothic" charset="0"/>
                <a:cs typeface="Century Gothic" charset="0"/>
              </a:rPr>
              <a:t>Director of Schools for MCBOE</a:t>
            </a:r>
            <a:r>
              <a:rPr lang="en-US" sz="1200" dirty="0" smtClean="0">
                <a:latin typeface="Century Gothic" charset="0"/>
                <a:ea typeface="Century Gothic" charset="0"/>
                <a:cs typeface="Century Gothic" charset="0"/>
              </a:rPr>
              <a:t>:</a:t>
            </a:r>
            <a:endParaRPr lang="en-US" sz="1200" dirty="0">
              <a:latin typeface="Century Gothic" charset="0"/>
              <a:ea typeface="Century Gothic" charset="0"/>
              <a:cs typeface="Century Gothic" charset="0"/>
            </a:endParaRPr>
          </a:p>
          <a:p>
            <a:pPr marL="0" indent="0">
              <a:buNone/>
            </a:pPr>
            <a:r>
              <a:rPr lang="en-US" sz="1400" dirty="0">
                <a:latin typeface="Century Gothic" charset="0"/>
                <a:ea typeface="Century Gothic" charset="0"/>
                <a:cs typeface="Century Gothic" charset="0"/>
              </a:rPr>
              <a:t>Q: Okay. Tell me how you felt like this transfer would be for the efficient operation of the school system</a:t>
            </a:r>
            <a:r>
              <a:rPr lang="en-US" sz="1400" dirty="0" smtClean="0">
                <a:latin typeface="Century Gothic" charset="0"/>
                <a:ea typeface="Century Gothic" charset="0"/>
                <a:cs typeface="Century Gothic" charset="0"/>
              </a:rPr>
              <a:t>.</a:t>
            </a:r>
            <a:endParaRPr lang="en-US" sz="1400" dirty="0" smtClean="0">
              <a:solidFill>
                <a:srgbClr val="FFFF00"/>
              </a:solidFill>
              <a:latin typeface="Century Gothic" charset="0"/>
              <a:ea typeface="Century Gothic" charset="0"/>
              <a:cs typeface="Century Gothic" charset="0"/>
            </a:endParaRPr>
          </a:p>
          <a:p>
            <a:pPr marL="0" indent="0">
              <a:buNone/>
            </a:pPr>
            <a:r>
              <a:rPr lang="en-US" sz="1400" dirty="0" smtClean="0">
                <a:solidFill>
                  <a:srgbClr val="FFFF00"/>
                </a:solidFill>
                <a:latin typeface="Century Gothic" charset="0"/>
                <a:ea typeface="Century Gothic" charset="0"/>
                <a:cs typeface="Century Gothic" charset="0"/>
              </a:rPr>
              <a:t>A</a:t>
            </a:r>
            <a:r>
              <a:rPr lang="en-US" sz="1400" dirty="0">
                <a:solidFill>
                  <a:srgbClr val="FFFF00"/>
                </a:solidFill>
                <a:latin typeface="Century Gothic" charset="0"/>
                <a:ea typeface="Century Gothic" charset="0"/>
                <a:cs typeface="Century Gothic" charset="0"/>
              </a:rPr>
              <a:t>: I think it might settle things </a:t>
            </a:r>
            <a:r>
              <a:rPr lang="en-US" sz="1400" dirty="0" smtClean="0">
                <a:solidFill>
                  <a:srgbClr val="FFFF00"/>
                </a:solidFill>
                <a:latin typeface="Century Gothic" charset="0"/>
                <a:ea typeface="Century Gothic" charset="0"/>
                <a:cs typeface="Century Gothic" charset="0"/>
              </a:rPr>
              <a:t>down</a:t>
            </a:r>
            <a:r>
              <a:rPr lang="is-IS" sz="1400" dirty="0" smtClean="0">
                <a:solidFill>
                  <a:srgbClr val="FFFF00"/>
                </a:solidFill>
                <a:latin typeface="Century Gothic" charset="0"/>
                <a:ea typeface="Century Gothic" charset="0"/>
                <a:cs typeface="Century Gothic" charset="0"/>
              </a:rPr>
              <a:t>….I </a:t>
            </a:r>
            <a:r>
              <a:rPr lang="en-US" sz="1400" dirty="0" smtClean="0">
                <a:solidFill>
                  <a:srgbClr val="FFFF00"/>
                </a:solidFill>
                <a:latin typeface="Century Gothic" charset="0"/>
                <a:ea typeface="Century Gothic" charset="0"/>
                <a:cs typeface="Century Gothic" charset="0"/>
              </a:rPr>
              <a:t>did </a:t>
            </a:r>
            <a:r>
              <a:rPr lang="en-US" sz="1400" dirty="0">
                <a:solidFill>
                  <a:srgbClr val="FFFF00"/>
                </a:solidFill>
                <a:latin typeface="Century Gothic" charset="0"/>
                <a:ea typeface="Century Gothic" charset="0"/>
                <a:cs typeface="Century Gothic" charset="0"/>
              </a:rPr>
              <a:t>not feel professionally that she was giving her an opportunity to lead that school</a:t>
            </a:r>
            <a:r>
              <a:rPr lang="en-US" sz="1400" dirty="0" smtClean="0">
                <a:solidFill>
                  <a:srgbClr val="FFFF00"/>
                </a:solidFill>
                <a:latin typeface="Century Gothic" charset="0"/>
                <a:ea typeface="Century Gothic" charset="0"/>
                <a:cs typeface="Century Gothic" charset="0"/>
              </a:rPr>
              <a:t>.</a:t>
            </a:r>
          </a:p>
          <a:p>
            <a:pPr marL="0" indent="0">
              <a:buNone/>
            </a:pPr>
            <a:endParaRPr lang="en-US" sz="1400" dirty="0">
              <a:solidFill>
                <a:schemeClr val="accent1">
                  <a:lumMod val="50000"/>
                </a:schemeClr>
              </a:solidFill>
              <a:latin typeface="Century Gothic" charset="0"/>
              <a:ea typeface="Century Gothic" charset="0"/>
              <a:cs typeface="Century Gothic" charset="0"/>
            </a:endParaRPr>
          </a:p>
          <a:p>
            <a:pPr marL="0" indent="0">
              <a:buNone/>
            </a:pPr>
            <a:r>
              <a:rPr lang="en-US" sz="1400" dirty="0">
                <a:latin typeface="Century Gothic" charset="0"/>
                <a:ea typeface="Century Gothic" charset="0"/>
                <a:cs typeface="Century Gothic" charset="0"/>
              </a:rPr>
              <a:t>Q: And you said — I think you said that you thought that Ms. Hawkins would be happier. What made you think that</a:t>
            </a:r>
            <a:r>
              <a:rPr lang="en-US" sz="1400" dirty="0" smtClean="0">
                <a:latin typeface="Century Gothic" charset="0"/>
                <a:ea typeface="Century Gothic" charset="0"/>
                <a:cs typeface="Century Gothic" charset="0"/>
              </a:rPr>
              <a:t>?</a:t>
            </a:r>
          </a:p>
          <a:p>
            <a:pPr marL="0" indent="0">
              <a:buNone/>
            </a:pPr>
            <a:endParaRPr lang="en-US" sz="1400" dirty="0">
              <a:latin typeface="Century Gothic" charset="0"/>
              <a:ea typeface="Century Gothic" charset="0"/>
              <a:cs typeface="Century Gothic" charset="0"/>
            </a:endParaRPr>
          </a:p>
          <a:p>
            <a:pPr marL="0" indent="0">
              <a:buNone/>
            </a:pPr>
            <a:r>
              <a:rPr lang="en-US" sz="1400" dirty="0">
                <a:solidFill>
                  <a:srgbClr val="FFFF00"/>
                </a:solidFill>
                <a:latin typeface="Century Gothic" charset="0"/>
                <a:ea typeface="Century Gothic" charset="0"/>
                <a:cs typeface="Century Gothic" charset="0"/>
              </a:rPr>
              <a:t>A: I thought that things would be much better for her, as well as the other guidance counselor. You know, when things fester and they continue to fester, you try to do some things to try to get things to a happier level on both parties</a:t>
            </a:r>
            <a:r>
              <a:rPr lang="en-US" sz="1400" dirty="0" smtClean="0">
                <a:solidFill>
                  <a:srgbClr val="FFFF00"/>
                </a:solidFill>
                <a:latin typeface="Century Gothic" charset="0"/>
                <a:ea typeface="Century Gothic" charset="0"/>
                <a:cs typeface="Century Gothic" charset="0"/>
              </a:rPr>
              <a:t>.</a:t>
            </a:r>
          </a:p>
          <a:p>
            <a:pPr marL="0" indent="0">
              <a:buNone/>
            </a:pPr>
            <a:endParaRPr lang="en-US" sz="1400" dirty="0" smtClean="0">
              <a:solidFill>
                <a:srgbClr val="FFFF00"/>
              </a:solidFill>
              <a:latin typeface="Century Gothic" charset="0"/>
              <a:ea typeface="Century Gothic" charset="0"/>
              <a:cs typeface="Century Gothic" charset="0"/>
            </a:endParaRPr>
          </a:p>
          <a:p>
            <a:pPr marL="0" indent="0">
              <a:buNone/>
            </a:pPr>
            <a:r>
              <a:rPr lang="en-US" sz="1400" dirty="0">
                <a:latin typeface="Century Gothic" charset="0"/>
                <a:ea typeface="Century Gothic" charset="0"/>
                <a:cs typeface="Century Gothic" charset="0"/>
              </a:rPr>
              <a:t>Q: So did you think that Ms. Hawkins might respond more positively to an African-American principal</a:t>
            </a:r>
            <a:r>
              <a:rPr lang="en-US" sz="1400" dirty="0" smtClean="0">
                <a:latin typeface="Century Gothic" charset="0"/>
                <a:ea typeface="Century Gothic" charset="0"/>
                <a:cs typeface="Century Gothic" charset="0"/>
              </a:rPr>
              <a:t>?</a:t>
            </a:r>
            <a:endParaRPr lang="en-US" sz="1400" dirty="0">
              <a:latin typeface="Century Gothic" charset="0"/>
              <a:ea typeface="Century Gothic" charset="0"/>
              <a:cs typeface="Century Gothic" charset="0"/>
            </a:endParaRPr>
          </a:p>
          <a:p>
            <a:pPr marL="0" indent="0">
              <a:buNone/>
            </a:pPr>
            <a:r>
              <a:rPr lang="en-US" sz="1400" dirty="0">
                <a:solidFill>
                  <a:srgbClr val="FFFF00"/>
                </a:solidFill>
                <a:latin typeface="Century Gothic" charset="0"/>
                <a:ea typeface="Century Gothic" charset="0"/>
                <a:cs typeface="Century Gothic" charset="0"/>
              </a:rPr>
              <a:t>A: Yes, I did</a:t>
            </a:r>
            <a:r>
              <a:rPr lang="en-US" sz="1400" dirty="0" smtClean="0">
                <a:solidFill>
                  <a:srgbClr val="FFFF00"/>
                </a:solidFill>
                <a:latin typeface="Century Gothic" charset="0"/>
                <a:ea typeface="Century Gothic" charset="0"/>
                <a:cs typeface="Century Gothic" charset="0"/>
              </a:rPr>
              <a:t>.</a:t>
            </a:r>
            <a:endParaRPr lang="en-US" sz="1200" dirty="0">
              <a:solidFill>
                <a:schemeClr val="accent1">
                  <a:lumMod val="50000"/>
                </a:schemeClr>
              </a:solidFill>
              <a:latin typeface="Century Gothic" charset="0"/>
              <a:ea typeface="Century Gothic" charset="0"/>
              <a:cs typeface="Century Gothic" charset="0"/>
            </a:endParaRPr>
          </a:p>
          <a:p>
            <a:pPr marL="0" lvl="1" indent="0">
              <a:spcBef>
                <a:spcPts val="750"/>
              </a:spcBef>
              <a:buNone/>
            </a:pPr>
            <a:endParaRPr lang="en-US" sz="1050" dirty="0">
              <a:solidFill>
                <a:schemeClr val="accent1">
                  <a:lumMod val="50000"/>
                </a:schemeClr>
              </a:solidFill>
            </a:endParaRPr>
          </a:p>
          <a:p>
            <a:pPr marL="0" lvl="1" indent="0" algn="r">
              <a:spcBef>
                <a:spcPts val="750"/>
              </a:spcBef>
              <a:buNone/>
            </a:pPr>
            <a:r>
              <a:rPr lang="en-US" sz="1050" dirty="0" smtClean="0"/>
              <a:t>Hawkins </a:t>
            </a:r>
            <a:r>
              <a:rPr lang="en-US" sz="1050" dirty="0"/>
              <a:t>v. Maury County Board of Education Et Al. No. M2013-01083-wc-r3-wc</a:t>
            </a:r>
            <a:endParaRPr lang="en-US" sz="1050" dirty="0">
              <a:latin typeface="Century Gothic" charset="0"/>
              <a:ea typeface="Century Gothic" charset="0"/>
              <a:cs typeface="Century Gothic" charset="0"/>
            </a:endParaRPr>
          </a:p>
        </p:txBody>
      </p:sp>
    </p:spTree>
    <p:extLst>
      <p:ext uri="{BB962C8B-B14F-4D97-AF65-F5344CB8AC3E}">
        <p14:creationId xmlns:p14="http://schemas.microsoft.com/office/powerpoint/2010/main" val="1301652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7543800" cy="1112838"/>
          </a:xfrm>
        </p:spPr>
        <p:txBody>
          <a:bodyPr>
            <a:noAutofit/>
          </a:bodyPr>
          <a:lstStyle/>
          <a:p>
            <a:pPr algn="ctr"/>
            <a:r>
              <a:rPr lang="en-US" sz="2800" dirty="0" smtClean="0">
                <a:ea typeface="Century Gothic" charset="0"/>
                <a:cs typeface="Century Gothic" charset="0"/>
              </a:rPr>
              <a:t/>
            </a:r>
            <a:br>
              <a:rPr lang="en-US" sz="2800" dirty="0" smtClean="0">
                <a:ea typeface="Century Gothic" charset="0"/>
                <a:cs typeface="Century Gothic" charset="0"/>
              </a:rPr>
            </a:br>
            <a:r>
              <a:rPr lang="en-US" sz="2800" i="1" dirty="0" smtClean="0">
                <a:ea typeface="Century Gothic" charset="0"/>
                <a:cs typeface="Century Gothic" charset="0"/>
              </a:rPr>
              <a:t>Patricia </a:t>
            </a:r>
            <a:r>
              <a:rPr lang="en-US" sz="2800" i="1" dirty="0">
                <a:ea typeface="Century Gothic" charset="0"/>
                <a:cs typeface="Century Gothic" charset="0"/>
              </a:rPr>
              <a:t>Hawkins v. Maury County Board of Education</a:t>
            </a:r>
            <a:br>
              <a:rPr lang="en-US" sz="2800" i="1" dirty="0">
                <a:ea typeface="Century Gothic" charset="0"/>
                <a:cs typeface="Century Gothic" charset="0"/>
              </a:rPr>
            </a:br>
            <a:endParaRPr lang="en-US" sz="2800" i="1" dirty="0"/>
          </a:p>
        </p:txBody>
      </p:sp>
      <p:sp>
        <p:nvSpPr>
          <p:cNvPr id="3" name="Content Placeholder 2"/>
          <p:cNvSpPr>
            <a:spLocks noGrp="1"/>
          </p:cNvSpPr>
          <p:nvPr>
            <p:ph idx="1"/>
          </p:nvPr>
        </p:nvSpPr>
        <p:spPr>
          <a:xfrm>
            <a:off x="0" y="2057400"/>
            <a:ext cx="8839200" cy="4648200"/>
          </a:xfrm>
        </p:spPr>
        <p:txBody>
          <a:bodyPr>
            <a:noAutofit/>
          </a:bodyPr>
          <a:lstStyle/>
          <a:p>
            <a:pPr marL="0" indent="0">
              <a:buNone/>
            </a:pPr>
            <a:endParaRPr lang="en-US" sz="1200" dirty="0">
              <a:latin typeface="Century Gothic" charset="0"/>
              <a:ea typeface="Century Gothic" charset="0"/>
              <a:cs typeface="Century Gothic" charset="0"/>
            </a:endParaRPr>
          </a:p>
          <a:p>
            <a:pPr marL="0" indent="0">
              <a:buNone/>
            </a:pPr>
            <a:r>
              <a:rPr lang="en-US" sz="1200" dirty="0">
                <a:latin typeface="Century Gothic" charset="0"/>
                <a:ea typeface="Century Gothic" charset="0"/>
                <a:cs typeface="Century Gothic" charset="0"/>
              </a:rPr>
              <a:t>Q: Did that bear into your determination as to the fact that maybe Highland Park would be a good fit for her</a:t>
            </a:r>
            <a:r>
              <a:rPr lang="en-US" sz="1200" dirty="0" smtClean="0">
                <a:latin typeface="Century Gothic" charset="0"/>
                <a:ea typeface="Century Gothic" charset="0"/>
                <a:cs typeface="Century Gothic" charset="0"/>
              </a:rPr>
              <a:t>?</a:t>
            </a:r>
          </a:p>
          <a:p>
            <a:pPr marL="0" indent="0">
              <a:buNone/>
            </a:pPr>
            <a:endParaRPr lang="en-US" sz="1200" dirty="0">
              <a:latin typeface="Century Gothic" charset="0"/>
              <a:ea typeface="Century Gothic" charset="0"/>
              <a:cs typeface="Century Gothic" charset="0"/>
            </a:endParaRPr>
          </a:p>
          <a:p>
            <a:pPr marL="0" indent="0">
              <a:buNone/>
            </a:pPr>
            <a:r>
              <a:rPr lang="en-US" sz="1200" dirty="0">
                <a:solidFill>
                  <a:srgbClr val="FFFF00"/>
                </a:solidFill>
                <a:latin typeface="Century Gothic" charset="0"/>
                <a:ea typeface="Century Gothic" charset="0"/>
                <a:cs typeface="Century Gothic" charset="0"/>
              </a:rPr>
              <a:t>A: I think it was because of the demographics were the same, just about even. The type of students that are at Highland Park are the type of students that are at Brown Elementary, so we felt like it would be a good </a:t>
            </a:r>
            <a:r>
              <a:rPr lang="en-US" sz="1200" dirty="0" smtClean="0">
                <a:solidFill>
                  <a:srgbClr val="FFFF00"/>
                </a:solidFill>
                <a:latin typeface="Century Gothic" charset="0"/>
                <a:ea typeface="Century Gothic" charset="0"/>
                <a:cs typeface="Century Gothic" charset="0"/>
              </a:rPr>
              <a:t>fit</a:t>
            </a:r>
          </a:p>
          <a:p>
            <a:pPr marL="0" indent="0">
              <a:buNone/>
            </a:pPr>
            <a:endParaRPr lang="en-US" sz="1200" dirty="0">
              <a:latin typeface="Century Gothic" charset="0"/>
              <a:ea typeface="Century Gothic" charset="0"/>
              <a:cs typeface="Century Gothic" charset="0"/>
            </a:endParaRPr>
          </a:p>
          <a:p>
            <a:pPr marL="0" indent="0">
              <a:buNone/>
            </a:pPr>
            <a:r>
              <a:rPr lang="en-US" sz="1200" dirty="0">
                <a:latin typeface="Century Gothic" charset="0"/>
                <a:ea typeface="Century Gothic" charset="0"/>
                <a:cs typeface="Century Gothic" charset="0"/>
              </a:rPr>
              <a:t>Q: And you thought that moving her to a school that had an African-American leader would be a positive move </a:t>
            </a:r>
            <a:r>
              <a:rPr lang="en-US" sz="1200" dirty="0" smtClean="0">
                <a:latin typeface="Century Gothic" charset="0"/>
                <a:ea typeface="Century Gothic" charset="0"/>
                <a:cs typeface="Century Gothic" charset="0"/>
              </a:rPr>
              <a:t>—</a:t>
            </a:r>
          </a:p>
          <a:p>
            <a:pPr marL="0" indent="0">
              <a:buNone/>
            </a:pPr>
            <a:endParaRPr lang="en-US" sz="1200" dirty="0">
              <a:latin typeface="Century Gothic" charset="0"/>
              <a:ea typeface="Century Gothic" charset="0"/>
              <a:cs typeface="Century Gothic" charset="0"/>
            </a:endParaRPr>
          </a:p>
          <a:p>
            <a:pPr marL="0" indent="0">
              <a:buNone/>
            </a:pPr>
            <a:r>
              <a:rPr lang="en-US" sz="1200" dirty="0">
                <a:solidFill>
                  <a:srgbClr val="FFFF00"/>
                </a:solidFill>
                <a:latin typeface="Century Gothic" charset="0"/>
                <a:ea typeface="Century Gothic" charset="0"/>
                <a:cs typeface="Century Gothic" charset="0"/>
              </a:rPr>
              <a:t>A: Because I personally felt, professionally felt — . . . Professionally and personally, and this is my professional opinion, I felt like she didn't want to work for Dr. Weatherford</a:t>
            </a:r>
            <a:r>
              <a:rPr lang="en-US" sz="1200" dirty="0" smtClean="0">
                <a:solidFill>
                  <a:srgbClr val="FFFF00"/>
                </a:solidFill>
                <a:latin typeface="Century Gothic" charset="0"/>
                <a:ea typeface="Century Gothic" charset="0"/>
                <a:cs typeface="Century Gothic" charset="0"/>
              </a:rPr>
              <a:t>.</a:t>
            </a:r>
          </a:p>
          <a:p>
            <a:pPr marL="0" indent="0">
              <a:buNone/>
            </a:pPr>
            <a:endParaRPr lang="en-US" sz="1200" dirty="0">
              <a:latin typeface="Century Gothic" charset="0"/>
              <a:ea typeface="Century Gothic" charset="0"/>
              <a:cs typeface="Century Gothic" charset="0"/>
            </a:endParaRPr>
          </a:p>
          <a:p>
            <a:pPr marL="0" indent="0">
              <a:buNone/>
            </a:pPr>
            <a:r>
              <a:rPr lang="en-US" sz="1200" dirty="0">
                <a:latin typeface="Century Gothic" charset="0"/>
                <a:ea typeface="Century Gothic" charset="0"/>
                <a:cs typeface="Century Gothic" charset="0"/>
              </a:rPr>
              <a:t>Q: And you thought she might want to work for Ms. Dunn</a:t>
            </a:r>
            <a:r>
              <a:rPr lang="en-US" sz="1200" dirty="0" smtClean="0">
                <a:latin typeface="Century Gothic" charset="0"/>
                <a:ea typeface="Century Gothic" charset="0"/>
                <a:cs typeface="Century Gothic" charset="0"/>
              </a:rPr>
              <a:t>?</a:t>
            </a:r>
          </a:p>
          <a:p>
            <a:pPr marL="0" indent="0">
              <a:buNone/>
            </a:pPr>
            <a:endParaRPr lang="en-US" sz="1200" dirty="0" smtClean="0">
              <a:latin typeface="Century Gothic" charset="0"/>
              <a:ea typeface="Century Gothic" charset="0"/>
              <a:cs typeface="Century Gothic" charset="0"/>
            </a:endParaRPr>
          </a:p>
          <a:p>
            <a:pPr marL="0" indent="0">
              <a:buNone/>
            </a:pPr>
            <a:r>
              <a:rPr lang="en-US" sz="1200" dirty="0">
                <a:solidFill>
                  <a:srgbClr val="FFFF00"/>
                </a:solidFill>
                <a:latin typeface="Century Gothic" charset="0"/>
                <a:ea typeface="Century Gothic" charset="0"/>
                <a:cs typeface="Century Gothic" charset="0"/>
              </a:rPr>
              <a:t>A: Because she had worked for Dr. Cornelius, and that's where she was the most happiest. And as I stated before, she made me feel like she was demanding me to hire Dr. Cornelius </a:t>
            </a:r>
            <a:r>
              <a:rPr lang="en-US" sz="1200" dirty="0" smtClean="0">
                <a:solidFill>
                  <a:srgbClr val="FFFF00"/>
                </a:solidFill>
                <a:latin typeface="Century Gothic" charset="0"/>
                <a:ea typeface="Century Gothic" charset="0"/>
                <a:cs typeface="Century Gothic" charset="0"/>
              </a:rPr>
              <a:t>back</a:t>
            </a:r>
            <a:endParaRPr lang="en-US" sz="1200" dirty="0">
              <a:solidFill>
                <a:srgbClr val="FFFF00"/>
              </a:solidFill>
              <a:latin typeface="Century Gothic" charset="0"/>
              <a:ea typeface="Century Gothic" charset="0"/>
              <a:cs typeface="Century Gothic" charset="0"/>
            </a:endParaRPr>
          </a:p>
          <a:p>
            <a:pPr marL="0" lvl="1" indent="0" algn="r">
              <a:spcBef>
                <a:spcPts val="750"/>
              </a:spcBef>
              <a:buNone/>
            </a:pPr>
            <a:r>
              <a:rPr lang="en-US" sz="1200" dirty="0">
                <a:latin typeface="Century Gothic" charset="0"/>
                <a:ea typeface="Century Gothic" charset="0"/>
                <a:cs typeface="Century Gothic" charset="0"/>
              </a:rPr>
              <a:t>Patricia Hawkins v. Maury County Board of Education Et Al. No. M2013-01083-wc-r3-wc</a:t>
            </a:r>
          </a:p>
          <a:p>
            <a:pPr marL="0" indent="0" algn="r">
              <a:buNone/>
            </a:pPr>
            <a:endParaRPr lang="en-US" sz="1200" dirty="0">
              <a:latin typeface="Century Gothic" charset="0"/>
              <a:ea typeface="Century Gothic" charset="0"/>
              <a:cs typeface="Century Gothic" charset="0"/>
            </a:endParaRPr>
          </a:p>
          <a:p>
            <a:endParaRPr lang="en-US" sz="1200" dirty="0">
              <a:latin typeface="Century Gothic" charset="0"/>
              <a:ea typeface="Century Gothic" charset="0"/>
              <a:cs typeface="Century Gothic" charset="0"/>
            </a:endParaRPr>
          </a:p>
        </p:txBody>
      </p:sp>
    </p:spTree>
    <p:extLst>
      <p:ext uri="{BB962C8B-B14F-4D97-AF65-F5344CB8AC3E}">
        <p14:creationId xmlns:p14="http://schemas.microsoft.com/office/powerpoint/2010/main" val="2492098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mn-lt"/>
                <a:ea typeface="Century Gothic" charset="0"/>
                <a:cs typeface="Century Gothic" charset="0"/>
              </a:rPr>
              <a:t/>
            </a:r>
            <a:br>
              <a:rPr lang="en-US" sz="3600" dirty="0" smtClean="0">
                <a:latin typeface="+mn-lt"/>
                <a:ea typeface="Century Gothic" charset="0"/>
                <a:cs typeface="Century Gothic" charset="0"/>
              </a:rPr>
            </a:br>
            <a:r>
              <a:rPr lang="en-US" sz="3600" dirty="0" smtClean="0">
                <a:latin typeface="+mn-lt"/>
                <a:ea typeface="Century Gothic" charset="0"/>
                <a:cs typeface="Century Gothic" charset="0"/>
              </a:rPr>
              <a:t>Patricia </a:t>
            </a:r>
            <a:r>
              <a:rPr lang="en-US" sz="3600" dirty="0">
                <a:latin typeface="+mn-lt"/>
                <a:ea typeface="Century Gothic" charset="0"/>
                <a:cs typeface="Century Gothic" charset="0"/>
              </a:rPr>
              <a:t>Hawkins v. Maury County Board of Education</a:t>
            </a:r>
            <a:br>
              <a:rPr lang="en-US" sz="3600" dirty="0">
                <a:latin typeface="+mn-lt"/>
                <a:ea typeface="Century Gothic" charset="0"/>
                <a:cs typeface="Century Gothic" charset="0"/>
              </a:rPr>
            </a:br>
            <a:endParaRPr lang="en-US" sz="3600" dirty="0">
              <a:latin typeface="+mn-lt"/>
            </a:endParaRPr>
          </a:p>
        </p:txBody>
      </p:sp>
      <p:sp>
        <p:nvSpPr>
          <p:cNvPr id="3" name="Content Placeholder 2"/>
          <p:cNvSpPr>
            <a:spLocks noGrp="1"/>
          </p:cNvSpPr>
          <p:nvPr>
            <p:ph idx="1"/>
          </p:nvPr>
        </p:nvSpPr>
        <p:spPr>
          <a:xfrm>
            <a:off x="0" y="1981200"/>
            <a:ext cx="9144000" cy="4876800"/>
          </a:xfrm>
        </p:spPr>
        <p:txBody>
          <a:bodyPr>
            <a:normAutofit fontScale="77500" lnSpcReduction="20000"/>
          </a:bodyPr>
          <a:lstStyle/>
          <a:p>
            <a:r>
              <a:rPr lang="en-US" sz="4300" dirty="0" smtClean="0">
                <a:ea typeface="Century Gothic" charset="0"/>
                <a:cs typeface="Century Gothic" charset="0"/>
              </a:rPr>
              <a:t>Charges dropped regarding </a:t>
            </a:r>
            <a:r>
              <a:rPr lang="en-US" sz="4300" dirty="0">
                <a:ea typeface="Century Gothic" charset="0"/>
                <a:cs typeface="Century Gothic" charset="0"/>
              </a:rPr>
              <a:t>harassment and hostile work environment </a:t>
            </a:r>
            <a:r>
              <a:rPr lang="en-US" sz="4300" dirty="0" smtClean="0">
                <a:ea typeface="Century Gothic" charset="0"/>
                <a:cs typeface="Century Gothic" charset="0"/>
              </a:rPr>
              <a:t>claims</a:t>
            </a:r>
          </a:p>
          <a:p>
            <a:pPr marL="0" indent="0">
              <a:buNone/>
            </a:pPr>
            <a:r>
              <a:rPr lang="en-US" sz="4300" dirty="0" smtClean="0">
                <a:ea typeface="Century Gothic" charset="0"/>
                <a:cs typeface="Century Gothic" charset="0"/>
              </a:rPr>
              <a:t> </a:t>
            </a:r>
          </a:p>
          <a:p>
            <a:r>
              <a:rPr lang="en-US" sz="4300" dirty="0">
                <a:ea typeface="Century Gothic" charset="0"/>
                <a:cs typeface="Century Gothic" charset="0"/>
              </a:rPr>
              <a:t>D</a:t>
            </a:r>
            <a:r>
              <a:rPr lang="en-US" sz="4300" dirty="0" smtClean="0">
                <a:ea typeface="Century Gothic" charset="0"/>
                <a:cs typeface="Century Gothic" charset="0"/>
              </a:rPr>
              <a:t>iscrimination </a:t>
            </a:r>
            <a:r>
              <a:rPr lang="en-US" sz="4300" dirty="0">
                <a:ea typeface="Century Gothic" charset="0"/>
                <a:cs typeface="Century Gothic" charset="0"/>
              </a:rPr>
              <a:t>and retaliation </a:t>
            </a:r>
            <a:r>
              <a:rPr lang="en-US" sz="4300" dirty="0" smtClean="0">
                <a:ea typeface="Century Gothic" charset="0"/>
                <a:cs typeface="Century Gothic" charset="0"/>
              </a:rPr>
              <a:t>claims are going to trial</a:t>
            </a:r>
            <a:endParaRPr lang="en-US" sz="4300" dirty="0">
              <a:ea typeface="Century Gothic" charset="0"/>
              <a:cs typeface="Century Gothic" charset="0"/>
            </a:endParaRPr>
          </a:p>
          <a:p>
            <a:endParaRPr lang="en-US" sz="4300" dirty="0" smtClean="0">
              <a:latin typeface="Century Gothic" charset="0"/>
              <a:ea typeface="Century Gothic" charset="0"/>
              <a:cs typeface="Century Gothic" charset="0"/>
            </a:endParaRPr>
          </a:p>
          <a:p>
            <a:pPr marL="0" indent="0">
              <a:buNone/>
            </a:pPr>
            <a:endParaRPr lang="en-US" dirty="0" smtClean="0">
              <a:latin typeface="Century Gothic" charset="0"/>
              <a:ea typeface="Century Gothic" charset="0"/>
              <a:cs typeface="Century Gothic" charset="0"/>
            </a:endParaRPr>
          </a:p>
          <a:p>
            <a:pPr marL="0" indent="0">
              <a:buNone/>
            </a:pPr>
            <a:endParaRPr lang="en-US" dirty="0">
              <a:latin typeface="Century Gothic" charset="0"/>
              <a:ea typeface="Century Gothic" charset="0"/>
              <a:cs typeface="Century Gothic" charset="0"/>
            </a:endParaRPr>
          </a:p>
          <a:p>
            <a:pPr marL="0" indent="0">
              <a:buNone/>
            </a:pPr>
            <a:endParaRPr lang="en-US" dirty="0" smtClean="0">
              <a:latin typeface="Century Gothic" charset="0"/>
              <a:ea typeface="Century Gothic" charset="0"/>
              <a:cs typeface="Century Gothic" charset="0"/>
            </a:endParaRPr>
          </a:p>
          <a:p>
            <a:pPr marL="0" indent="0">
              <a:buNone/>
            </a:pPr>
            <a:endParaRPr lang="en-US" dirty="0">
              <a:latin typeface="Century Gothic" charset="0"/>
              <a:ea typeface="Century Gothic" charset="0"/>
              <a:cs typeface="Century Gothic" charset="0"/>
            </a:endParaRPr>
          </a:p>
          <a:p>
            <a:pPr marL="0" indent="0">
              <a:buNone/>
            </a:pPr>
            <a:endParaRPr lang="en-US" dirty="0" smtClean="0">
              <a:latin typeface="Century Gothic" charset="0"/>
              <a:ea typeface="Century Gothic" charset="0"/>
              <a:cs typeface="Century Gothic" charset="0"/>
            </a:endParaRPr>
          </a:p>
          <a:p>
            <a:pPr marL="0" indent="0">
              <a:buNone/>
            </a:pPr>
            <a:endParaRPr lang="en-US" dirty="0" smtClean="0">
              <a:latin typeface="Century Gothic" charset="0"/>
              <a:ea typeface="Century Gothic" charset="0"/>
              <a:cs typeface="Century Gothic" charset="0"/>
            </a:endParaRPr>
          </a:p>
          <a:p>
            <a:pPr marL="0" lvl="1" indent="0" algn="r">
              <a:buNone/>
            </a:pPr>
            <a:r>
              <a:rPr lang="en-US" sz="1600" dirty="0"/>
              <a:t>Hawkins v. Maury County Board of Education Et Al. No. M2013-01083-wc-r3-wc</a:t>
            </a:r>
            <a:endParaRPr lang="en-US" sz="1600" dirty="0">
              <a:latin typeface="Century Gothic" charset="0"/>
              <a:ea typeface="Century Gothic" charset="0"/>
              <a:cs typeface="Century Gothic" charset="0"/>
            </a:endParaRPr>
          </a:p>
          <a:p>
            <a:pPr marL="0" indent="0" algn="r">
              <a:buNone/>
            </a:pPr>
            <a:endParaRPr lang="en-US" dirty="0">
              <a:latin typeface="Century Gothic" charset="0"/>
              <a:ea typeface="Century Gothic" charset="0"/>
              <a:cs typeface="Century Gothic" charset="0"/>
            </a:endParaRPr>
          </a:p>
          <a:p>
            <a:endParaRPr lang="en-US" dirty="0"/>
          </a:p>
        </p:txBody>
      </p:sp>
    </p:spTree>
    <p:extLst>
      <p:ext uri="{BB962C8B-B14F-4D97-AF65-F5344CB8AC3E}">
        <p14:creationId xmlns:p14="http://schemas.microsoft.com/office/powerpoint/2010/main" val="28777662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05800" cy="1142999"/>
          </a:xfrm>
        </p:spPr>
        <p:txBody>
          <a:bodyPr>
            <a:normAutofit/>
          </a:bodyPr>
          <a:lstStyle/>
          <a:p>
            <a:r>
              <a:rPr lang="en-US" dirty="0" smtClean="0"/>
              <a:t>#2</a:t>
            </a:r>
            <a:endParaRPr lang="en-US" dirty="0"/>
          </a:p>
        </p:txBody>
      </p:sp>
      <p:sp>
        <p:nvSpPr>
          <p:cNvPr id="3" name="Content Placeholder 2"/>
          <p:cNvSpPr>
            <a:spLocks noGrp="1"/>
          </p:cNvSpPr>
          <p:nvPr>
            <p:ph idx="1"/>
          </p:nvPr>
        </p:nvSpPr>
        <p:spPr>
          <a:xfrm>
            <a:off x="0" y="1981200"/>
            <a:ext cx="9144000" cy="4876800"/>
          </a:xfrm>
        </p:spPr>
        <p:txBody>
          <a:bodyPr>
            <a:normAutofit/>
          </a:bodyPr>
          <a:lstStyle/>
          <a:p>
            <a:pPr marL="0" indent="0">
              <a:buNone/>
            </a:pPr>
            <a:r>
              <a:rPr lang="en-US" dirty="0" smtClean="0"/>
              <a:t>The right to marry is fundamental because it supports a 2 person union unlike any other in its importance to the committed individuals. Same-sex couples have the same rights as opposite-sex couples to enjoy intimate associations, a right extending beyond the mere freedom from laws making same-sex intimacy a criminal offense </a:t>
            </a:r>
          </a:p>
          <a:p>
            <a:r>
              <a:rPr lang="en-US" b="1" i="1" dirty="0" smtClean="0"/>
              <a:t>Griswold v. Connecticut</a:t>
            </a:r>
            <a:r>
              <a:rPr lang="en-US" dirty="0" smtClean="0"/>
              <a:t>: married couples may use contraceptives</a:t>
            </a:r>
          </a:p>
          <a:p>
            <a:r>
              <a:rPr lang="en-US" b="1" i="1" dirty="0" smtClean="0"/>
              <a:t>Turner v. </a:t>
            </a:r>
            <a:r>
              <a:rPr lang="en-US" b="1" i="1" dirty="0" err="1" smtClean="0"/>
              <a:t>Safley</a:t>
            </a:r>
            <a:r>
              <a:rPr lang="en-US" dirty="0" smtClean="0"/>
              <a:t>: prisoners may marry</a:t>
            </a:r>
          </a:p>
          <a:p>
            <a:r>
              <a:rPr lang="en-US" b="1" i="1" dirty="0"/>
              <a:t>Lawrence </a:t>
            </a:r>
            <a:r>
              <a:rPr lang="en-US" b="1" i="1" dirty="0" smtClean="0"/>
              <a:t>v. Texas</a:t>
            </a:r>
            <a:r>
              <a:rPr lang="en-US" dirty="0" smtClean="0"/>
              <a:t>: a </a:t>
            </a:r>
            <a:r>
              <a:rPr lang="en-US" dirty="0"/>
              <a:t>statute making it a crime for two persons of the same sex to engage in certain intimate sexual conduct violates the Due Process </a:t>
            </a:r>
            <a:r>
              <a:rPr lang="en-US" dirty="0" smtClean="0"/>
              <a:t>Clause</a:t>
            </a:r>
            <a:endParaRPr lang="en-US" dirty="0"/>
          </a:p>
        </p:txBody>
      </p:sp>
      <p:pic>
        <p:nvPicPr>
          <p:cNvPr id="2050" name="Picture 2" descr="http://tse1.mm.bing.net/th?id=OIP.M49cc66fcae23e480ffa2ffef597325f4H0&amp;w=117&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838200"/>
            <a:ext cx="11144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840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915400" cy="2590800"/>
          </a:xfrm>
        </p:spPr>
        <p:txBody>
          <a:bodyPr>
            <a:normAutofit fontScale="90000"/>
          </a:bodyPr>
          <a:lstStyle/>
          <a:p>
            <a:pPr algn="ctr"/>
            <a:r>
              <a:rPr lang="en-US" dirty="0" smtClean="0">
                <a:solidFill>
                  <a:schemeClr val="tx1"/>
                </a:solidFill>
              </a:rPr>
              <a:t>Recently PSCs have inquired about schools’ requests for them to teach satiation to classroom teachers </a:t>
            </a:r>
            <a:endParaRPr lang="en-US" dirty="0">
              <a:solidFill>
                <a:schemeClr val="tx1"/>
              </a:solidFill>
            </a:endParaRPr>
          </a:p>
        </p:txBody>
      </p:sp>
      <p:sp>
        <p:nvSpPr>
          <p:cNvPr id="3" name="Subtitle 2"/>
          <p:cNvSpPr>
            <a:spLocks noGrp="1"/>
          </p:cNvSpPr>
          <p:nvPr>
            <p:ph type="subTitle" idx="1"/>
          </p:nvPr>
        </p:nvSpPr>
        <p:spPr/>
        <p:txBody>
          <a:bodyPr>
            <a:normAutofit fontScale="55000" lnSpcReduction="20000"/>
          </a:bodyPr>
          <a:lstStyle/>
          <a:p>
            <a:r>
              <a:rPr lang="en-US" sz="5400" dirty="0"/>
              <a:t>Question: what's the ethical/training </a:t>
            </a:r>
            <a:r>
              <a:rPr lang="en-US" sz="5400" dirty="0" smtClean="0"/>
              <a:t>concern re</a:t>
            </a:r>
            <a:r>
              <a:rPr lang="en-US" sz="5400" dirty="0"/>
              <a:t>: satiation?</a:t>
            </a:r>
          </a:p>
        </p:txBody>
      </p:sp>
    </p:spTree>
    <p:extLst>
      <p:ext uri="{BB962C8B-B14F-4D97-AF65-F5344CB8AC3E}">
        <p14:creationId xmlns:p14="http://schemas.microsoft.com/office/powerpoint/2010/main" val="3129283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latin typeface="+mn-lt"/>
                <a:ea typeface="Century Gothic" charset="0"/>
                <a:cs typeface="Century Gothic" charset="0"/>
              </a:rPr>
              <a:t>What is Satiation?</a:t>
            </a:r>
            <a:endParaRPr lang="en-US" sz="4400" dirty="0">
              <a:solidFill>
                <a:schemeClr val="tx1"/>
              </a:solidFill>
              <a:latin typeface="+mn-lt"/>
              <a:ea typeface="Century Gothic" charset="0"/>
              <a:cs typeface="Century Gothic" charset="0"/>
            </a:endParaRPr>
          </a:p>
        </p:txBody>
      </p:sp>
      <p:sp>
        <p:nvSpPr>
          <p:cNvPr id="3" name="Content Placeholder 2"/>
          <p:cNvSpPr>
            <a:spLocks noGrp="1"/>
          </p:cNvSpPr>
          <p:nvPr>
            <p:ph idx="1"/>
          </p:nvPr>
        </p:nvSpPr>
        <p:spPr>
          <a:xfrm>
            <a:off x="0" y="1981200"/>
            <a:ext cx="9144000" cy="4724400"/>
          </a:xfrm>
        </p:spPr>
        <p:txBody>
          <a:bodyPr>
            <a:normAutofit fontScale="25000" lnSpcReduction="20000"/>
          </a:bodyPr>
          <a:lstStyle/>
          <a:p>
            <a:r>
              <a:rPr lang="en-US" sz="3400" dirty="0" smtClean="0">
                <a:solidFill>
                  <a:schemeClr val="tx1"/>
                </a:solidFill>
                <a:ea typeface="Century Gothic" charset="0"/>
                <a:cs typeface="Century Gothic" charset="0"/>
              </a:rPr>
              <a:t>“</a:t>
            </a:r>
            <a:r>
              <a:rPr lang="en-US" sz="9000" dirty="0" smtClean="0">
                <a:solidFill>
                  <a:schemeClr val="tx1"/>
                </a:solidFill>
                <a:ea typeface="Century Gothic" charset="0"/>
                <a:cs typeface="Century Gothic" charset="0"/>
              </a:rPr>
              <a:t>Any </a:t>
            </a:r>
            <a:r>
              <a:rPr lang="en-US" sz="9000" dirty="0">
                <a:solidFill>
                  <a:schemeClr val="tx1"/>
                </a:solidFill>
                <a:ea typeface="Century Gothic" charset="0"/>
                <a:cs typeface="Century Gothic" charset="0"/>
              </a:rPr>
              <a:t>operation that changes the status of a stimulus as a </a:t>
            </a:r>
            <a:r>
              <a:rPr lang="en-US" sz="9000" dirty="0" err="1">
                <a:solidFill>
                  <a:schemeClr val="tx1"/>
                </a:solidFill>
                <a:ea typeface="Century Gothic" charset="0"/>
                <a:cs typeface="Century Gothic" charset="0"/>
              </a:rPr>
              <a:t>reinforcer</a:t>
            </a:r>
            <a:r>
              <a:rPr lang="en-US" sz="9000" dirty="0">
                <a:solidFill>
                  <a:schemeClr val="tx1"/>
                </a:solidFill>
                <a:ea typeface="Century Gothic" charset="0"/>
                <a:cs typeface="Century Gothic" charset="0"/>
              </a:rPr>
              <a:t> or punisher </a:t>
            </a:r>
            <a:r>
              <a:rPr lang="en-US" sz="9000" dirty="0" smtClean="0">
                <a:solidFill>
                  <a:schemeClr val="tx1"/>
                </a:solidFill>
                <a:ea typeface="Century Gothic" charset="0"/>
                <a:cs typeface="Century Gothic" charset="0"/>
              </a:rPr>
              <a:t>deprivation”</a:t>
            </a:r>
          </a:p>
          <a:p>
            <a:pPr marL="0" indent="0">
              <a:buNone/>
            </a:pPr>
            <a:endParaRPr lang="en-US" sz="9000" dirty="0" smtClean="0">
              <a:solidFill>
                <a:schemeClr val="tx1"/>
              </a:solidFill>
              <a:ea typeface="Century Gothic" charset="0"/>
              <a:cs typeface="Century Gothic" charset="0"/>
            </a:endParaRPr>
          </a:p>
          <a:p>
            <a:r>
              <a:rPr lang="en-US" sz="9000" dirty="0" smtClean="0">
                <a:ea typeface="Century Gothic" charset="0"/>
                <a:cs typeface="Century Gothic" charset="0"/>
              </a:rPr>
              <a:t>“P</a:t>
            </a:r>
            <a:r>
              <a:rPr lang="en-US" sz="9000" dirty="0" smtClean="0">
                <a:solidFill>
                  <a:schemeClr val="tx1"/>
                </a:solidFill>
                <a:ea typeface="Century Gothic" charset="0"/>
                <a:cs typeface="Century Gothic" charset="0"/>
              </a:rPr>
              <a:t>rocedure </a:t>
            </a:r>
            <a:r>
              <a:rPr lang="en-US" sz="9000" dirty="0">
                <a:solidFill>
                  <a:schemeClr val="tx1"/>
                </a:solidFill>
                <a:ea typeface="Century Gothic" charset="0"/>
                <a:cs typeface="Century Gothic" charset="0"/>
              </a:rPr>
              <a:t>that establish formerly neutral stimuli as conditioned </a:t>
            </a:r>
            <a:r>
              <a:rPr lang="en-US" sz="9000" dirty="0" err="1">
                <a:solidFill>
                  <a:schemeClr val="tx1"/>
                </a:solidFill>
                <a:ea typeface="Century Gothic" charset="0"/>
                <a:cs typeface="Century Gothic" charset="0"/>
              </a:rPr>
              <a:t>reinforcers</a:t>
            </a:r>
            <a:r>
              <a:rPr lang="en-US" sz="9000" dirty="0">
                <a:solidFill>
                  <a:schemeClr val="tx1"/>
                </a:solidFill>
                <a:ea typeface="Century Gothic" charset="0"/>
                <a:cs typeface="Century Gothic" charset="0"/>
              </a:rPr>
              <a:t> or as conditioned aversive </a:t>
            </a:r>
            <a:r>
              <a:rPr lang="en-US" sz="9000" dirty="0" smtClean="0">
                <a:solidFill>
                  <a:schemeClr val="tx1"/>
                </a:solidFill>
                <a:ea typeface="Century Gothic" charset="0"/>
                <a:cs typeface="Century Gothic" charset="0"/>
              </a:rPr>
              <a:t>stimuli”</a:t>
            </a:r>
          </a:p>
          <a:p>
            <a:pPr marL="0" indent="0">
              <a:buNone/>
            </a:pPr>
            <a:endParaRPr lang="en-US" sz="9000" dirty="0" smtClean="0">
              <a:solidFill>
                <a:schemeClr val="tx1"/>
              </a:solidFill>
              <a:ea typeface="Century Gothic" charset="0"/>
              <a:cs typeface="Century Gothic" charset="0"/>
            </a:endParaRPr>
          </a:p>
          <a:p>
            <a:r>
              <a:rPr lang="en-US" sz="9000" dirty="0" smtClean="0">
                <a:solidFill>
                  <a:schemeClr val="tx1"/>
                </a:solidFill>
                <a:ea typeface="Century Gothic" charset="0"/>
                <a:cs typeface="Century Gothic" charset="0"/>
              </a:rPr>
              <a:t> Stimulus </a:t>
            </a:r>
            <a:r>
              <a:rPr lang="en-US" sz="9000" dirty="0">
                <a:solidFill>
                  <a:schemeClr val="tx1"/>
                </a:solidFill>
                <a:ea typeface="Century Gothic" charset="0"/>
                <a:cs typeface="Century Gothic" charset="0"/>
              </a:rPr>
              <a:t>presentations that change the reinforcing or punishing status of other </a:t>
            </a:r>
            <a:r>
              <a:rPr lang="en-US" sz="9000" dirty="0" smtClean="0">
                <a:solidFill>
                  <a:schemeClr val="tx1"/>
                </a:solidFill>
                <a:ea typeface="Century Gothic" charset="0"/>
                <a:cs typeface="Century Gothic" charset="0"/>
              </a:rPr>
              <a:t>stimuli” </a:t>
            </a:r>
          </a:p>
          <a:p>
            <a:pPr marL="0" indent="0">
              <a:buNone/>
            </a:pPr>
            <a:endParaRPr lang="en-US" sz="9000" dirty="0" smtClean="0">
              <a:solidFill>
                <a:schemeClr val="tx1"/>
              </a:solidFill>
              <a:ea typeface="Century Gothic" charset="0"/>
              <a:cs typeface="Century Gothic" charset="0"/>
            </a:endParaRPr>
          </a:p>
          <a:p>
            <a:r>
              <a:rPr lang="en-US" sz="9000" dirty="0" smtClean="0">
                <a:solidFill>
                  <a:schemeClr val="tx1"/>
                </a:solidFill>
                <a:ea typeface="Century Gothic" charset="0"/>
                <a:cs typeface="Century Gothic" charset="0"/>
              </a:rPr>
              <a:t>If </a:t>
            </a:r>
            <a:r>
              <a:rPr lang="en-US" sz="9000" dirty="0">
                <a:solidFill>
                  <a:schemeClr val="tx1"/>
                </a:solidFill>
                <a:ea typeface="Century Gothic" charset="0"/>
                <a:cs typeface="Century Gothic" charset="0"/>
              </a:rPr>
              <a:t>the same </a:t>
            </a:r>
            <a:r>
              <a:rPr lang="en-US" sz="9000" dirty="0" err="1">
                <a:solidFill>
                  <a:schemeClr val="tx1"/>
                </a:solidFill>
                <a:ea typeface="Century Gothic" charset="0"/>
                <a:cs typeface="Century Gothic" charset="0"/>
              </a:rPr>
              <a:t>reinforcer</a:t>
            </a:r>
            <a:r>
              <a:rPr lang="en-US" sz="9000" dirty="0">
                <a:solidFill>
                  <a:schemeClr val="tx1"/>
                </a:solidFill>
                <a:ea typeface="Century Gothic" charset="0"/>
                <a:cs typeface="Century Gothic" charset="0"/>
              </a:rPr>
              <a:t> is used over and over again, it will lose it's reinforcing </a:t>
            </a:r>
            <a:r>
              <a:rPr lang="en-US" sz="9000" dirty="0" smtClean="0">
                <a:solidFill>
                  <a:schemeClr val="tx1"/>
                </a:solidFill>
                <a:ea typeface="Century Gothic" charset="0"/>
                <a:cs typeface="Century Gothic" charset="0"/>
              </a:rPr>
              <a:t>value</a:t>
            </a:r>
            <a:endParaRPr lang="en-US" sz="2600" dirty="0" smtClean="0">
              <a:solidFill>
                <a:schemeClr val="tx1"/>
              </a:solidFill>
              <a:ea typeface="Century Gothic" charset="0"/>
              <a:cs typeface="Century Gothic" charset="0"/>
            </a:endParaRPr>
          </a:p>
          <a:p>
            <a:endParaRPr lang="en-US" sz="2600" dirty="0">
              <a:ea typeface="Century Gothic" charset="0"/>
              <a:cs typeface="Century Gothic" charset="0"/>
            </a:endParaRPr>
          </a:p>
          <a:p>
            <a:endParaRPr lang="en-US" sz="2600" dirty="0" smtClean="0">
              <a:ea typeface="Century Gothic" charset="0"/>
              <a:cs typeface="Century Gothic" charset="0"/>
            </a:endParaRPr>
          </a:p>
          <a:p>
            <a:pPr marL="0" indent="0" algn="r">
              <a:buNone/>
            </a:pPr>
            <a:r>
              <a:rPr lang="en-US" sz="4300" dirty="0" smtClean="0">
                <a:hlinkClick r:id="rId2"/>
              </a:rPr>
              <a:t>www.scienceofbehavior.com</a:t>
            </a:r>
            <a:endParaRPr lang="en-US" sz="4300" dirty="0"/>
          </a:p>
          <a:p>
            <a:pPr marL="0" indent="0" algn="r">
              <a:buNone/>
            </a:pPr>
            <a:r>
              <a:rPr lang="en-US" dirty="0" smtClean="0"/>
              <a:t> </a:t>
            </a:r>
            <a:endParaRPr lang="en-US" dirty="0">
              <a:solidFill>
                <a:schemeClr val="tx1"/>
              </a:solidFill>
              <a:ea typeface="Century Gothic" charset="0"/>
              <a:cs typeface="Century Gothic" charset="0"/>
            </a:endParaRPr>
          </a:p>
        </p:txBody>
      </p:sp>
    </p:spTree>
    <p:extLst>
      <p:ext uri="{BB962C8B-B14F-4D97-AF65-F5344CB8AC3E}">
        <p14:creationId xmlns:p14="http://schemas.microsoft.com/office/powerpoint/2010/main" val="6057645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mn-lt"/>
                <a:ea typeface="Century Gothic" charset="0"/>
                <a:cs typeface="Century Gothic" charset="0"/>
              </a:rPr>
              <a:t>Is Satiation Safe/Effective?</a:t>
            </a:r>
            <a:endParaRPr lang="en-US" dirty="0">
              <a:solidFill>
                <a:schemeClr val="tx1"/>
              </a:solidFill>
              <a:latin typeface="+mn-lt"/>
              <a:ea typeface="Century Gothic" charset="0"/>
              <a:cs typeface="Century Gothic" charset="0"/>
            </a:endParaRPr>
          </a:p>
        </p:txBody>
      </p:sp>
      <p:sp>
        <p:nvSpPr>
          <p:cNvPr id="3" name="Content Placeholder 2"/>
          <p:cNvSpPr>
            <a:spLocks noGrp="1"/>
          </p:cNvSpPr>
          <p:nvPr>
            <p:ph idx="1"/>
          </p:nvPr>
        </p:nvSpPr>
        <p:spPr>
          <a:xfrm>
            <a:off x="0" y="1981200"/>
            <a:ext cx="9144000" cy="4495800"/>
          </a:xfrm>
        </p:spPr>
        <p:txBody>
          <a:bodyPr>
            <a:normAutofit/>
          </a:bodyPr>
          <a:lstStyle/>
          <a:p>
            <a:r>
              <a:rPr lang="en-US" dirty="0" smtClean="0">
                <a:solidFill>
                  <a:schemeClr val="tx1"/>
                </a:solidFill>
                <a:ea typeface="Century Gothic" charset="0"/>
                <a:cs typeface="Century Gothic" charset="0"/>
              </a:rPr>
              <a:t>Depends on who you ask!</a:t>
            </a:r>
          </a:p>
          <a:p>
            <a:pPr marL="0" indent="0">
              <a:buNone/>
            </a:pPr>
            <a:endParaRPr lang="en-US" dirty="0" smtClean="0">
              <a:solidFill>
                <a:schemeClr val="tx1"/>
              </a:solidFill>
              <a:ea typeface="Century Gothic" charset="0"/>
              <a:cs typeface="Century Gothic" charset="0"/>
            </a:endParaRPr>
          </a:p>
          <a:p>
            <a:r>
              <a:rPr lang="en-US" dirty="0" smtClean="0">
                <a:solidFill>
                  <a:schemeClr val="tx1"/>
                </a:solidFill>
                <a:ea typeface="Century Gothic" charset="0"/>
                <a:cs typeface="Century Gothic" charset="0"/>
              </a:rPr>
              <a:t>Sources vary related to effectiveness and ethical concerns related to satiation</a:t>
            </a:r>
          </a:p>
          <a:p>
            <a:pPr marL="0" indent="0">
              <a:buNone/>
            </a:pPr>
            <a:endParaRPr lang="en-US" dirty="0" smtClean="0">
              <a:solidFill>
                <a:schemeClr val="tx1"/>
              </a:solidFill>
              <a:ea typeface="Century Gothic" charset="0"/>
              <a:cs typeface="Century Gothic" charset="0"/>
            </a:endParaRPr>
          </a:p>
        </p:txBody>
      </p:sp>
    </p:spTree>
    <p:extLst>
      <p:ext uri="{BB962C8B-B14F-4D97-AF65-F5344CB8AC3E}">
        <p14:creationId xmlns:p14="http://schemas.microsoft.com/office/powerpoint/2010/main" val="37527874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tx1"/>
                </a:solidFill>
                <a:latin typeface="+mn-lt"/>
                <a:ea typeface="Century Gothic" charset="0"/>
                <a:cs typeface="Century Gothic" charset="0"/>
              </a:rPr>
              <a:t>What if the Behavior is unsafe?</a:t>
            </a:r>
            <a:endParaRPr lang="en-US" dirty="0">
              <a:solidFill>
                <a:schemeClr val="tx1"/>
              </a:solidFill>
              <a:latin typeface="+mn-lt"/>
              <a:ea typeface="Century Gothic" charset="0"/>
              <a:cs typeface="Century Gothic" charset="0"/>
            </a:endParaRPr>
          </a:p>
        </p:txBody>
      </p:sp>
      <p:sp>
        <p:nvSpPr>
          <p:cNvPr id="3" name="Content Placeholder 2"/>
          <p:cNvSpPr>
            <a:spLocks noGrp="1"/>
          </p:cNvSpPr>
          <p:nvPr>
            <p:ph idx="1"/>
          </p:nvPr>
        </p:nvSpPr>
        <p:spPr>
          <a:xfrm>
            <a:off x="0" y="1981200"/>
            <a:ext cx="9144000" cy="4724400"/>
          </a:xfrm>
        </p:spPr>
        <p:txBody>
          <a:bodyPr>
            <a:normAutofit/>
          </a:bodyPr>
          <a:lstStyle/>
          <a:p>
            <a:r>
              <a:rPr lang="en-US" dirty="0" smtClean="0">
                <a:solidFill>
                  <a:schemeClr val="tx1"/>
                </a:solidFill>
                <a:ea typeface="Century Gothic" charset="0"/>
                <a:cs typeface="Century Gothic" charset="0"/>
              </a:rPr>
              <a:t>Climbing tables, running around, etc. can be dangerous behaviors in the classroom. Is it unsafe to encourage this behavior to in order to achieve satiation?</a:t>
            </a:r>
          </a:p>
          <a:p>
            <a:pPr marL="0" indent="0">
              <a:buNone/>
            </a:pPr>
            <a:endParaRPr lang="en-US" dirty="0" smtClean="0">
              <a:solidFill>
                <a:schemeClr val="tx1"/>
              </a:solidFill>
              <a:ea typeface="Century Gothic" charset="0"/>
              <a:cs typeface="Century Gothic" charset="0"/>
            </a:endParaRPr>
          </a:p>
          <a:p>
            <a:pPr lvl="1"/>
            <a:r>
              <a:rPr lang="en-US" dirty="0" smtClean="0">
                <a:solidFill>
                  <a:schemeClr val="tx1"/>
                </a:solidFill>
                <a:ea typeface="Century Gothic" charset="0"/>
                <a:cs typeface="Century Gothic" charset="0"/>
              </a:rPr>
              <a:t>Depends on who you ask!</a:t>
            </a:r>
          </a:p>
          <a:p>
            <a:pPr lvl="1"/>
            <a:r>
              <a:rPr lang="en-US" dirty="0" smtClean="0">
                <a:solidFill>
                  <a:schemeClr val="tx1"/>
                </a:solidFill>
                <a:ea typeface="Century Gothic" charset="0"/>
                <a:cs typeface="Century Gothic" charset="0"/>
              </a:rPr>
              <a:t>ABA specialists suggest evaluating motivating operations (internal </a:t>
            </a:r>
            <a:r>
              <a:rPr lang="en-US" dirty="0">
                <a:solidFill>
                  <a:schemeClr val="tx1"/>
                </a:solidFill>
                <a:ea typeface="Century Gothic" charset="0"/>
                <a:cs typeface="Century Gothic" charset="0"/>
              </a:rPr>
              <a:t>processes or desires of an individual that change or improve the value of a certain </a:t>
            </a:r>
            <a:r>
              <a:rPr lang="en-US" dirty="0" smtClean="0">
                <a:solidFill>
                  <a:schemeClr val="tx1"/>
                </a:solidFill>
                <a:ea typeface="Century Gothic" charset="0"/>
                <a:cs typeface="Century Gothic" charset="0"/>
              </a:rPr>
              <a:t>stimulus) for the behavior to determine if satiation is safe</a:t>
            </a:r>
          </a:p>
          <a:p>
            <a:pPr lvl="1"/>
            <a:r>
              <a:rPr lang="en-US" dirty="0" smtClean="0">
                <a:solidFill>
                  <a:schemeClr val="tx1"/>
                </a:solidFill>
                <a:ea typeface="Century Gothic" charset="0"/>
                <a:cs typeface="Century Gothic" charset="0"/>
              </a:rPr>
              <a:t>If the behavior is unsafe, extinction may be more effective (but is that ethical)</a:t>
            </a:r>
            <a:endParaRPr lang="en-US" dirty="0">
              <a:solidFill>
                <a:schemeClr val="tx1"/>
              </a:solidFill>
              <a:ea typeface="Century Gothic" charset="0"/>
              <a:cs typeface="Century Gothic" charset="0"/>
            </a:endParaRPr>
          </a:p>
        </p:txBody>
      </p:sp>
    </p:spTree>
    <p:extLst>
      <p:ext uri="{BB962C8B-B14F-4D97-AF65-F5344CB8AC3E}">
        <p14:creationId xmlns:p14="http://schemas.microsoft.com/office/powerpoint/2010/main" val="4598861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smtClean="0">
                <a:latin typeface="+mn-lt"/>
                <a:ea typeface="Century Gothic" charset="0"/>
                <a:cs typeface="Century Gothic" charset="0"/>
              </a:rPr>
              <a:t/>
            </a:r>
            <a:br>
              <a:rPr lang="en-US" sz="3000" dirty="0" smtClean="0">
                <a:latin typeface="+mn-lt"/>
                <a:ea typeface="Century Gothic" charset="0"/>
                <a:cs typeface="Century Gothic" charset="0"/>
              </a:rPr>
            </a:br>
            <a:r>
              <a:rPr lang="en-US" sz="3000" dirty="0" smtClean="0">
                <a:latin typeface="+mn-lt"/>
                <a:ea typeface="Century Gothic" charset="0"/>
                <a:cs typeface="Century Gothic" charset="0"/>
              </a:rPr>
              <a:t>Satiation </a:t>
            </a:r>
            <a:r>
              <a:rPr lang="en-US" sz="3000" dirty="0">
                <a:latin typeface="+mn-lt"/>
                <a:ea typeface="Century Gothic" charset="0"/>
                <a:cs typeface="Century Gothic" charset="0"/>
              </a:rPr>
              <a:t>may Cause an Increase in a Student’s Challenging Behavior</a:t>
            </a:r>
            <a:br>
              <a:rPr lang="en-US" sz="3000" dirty="0">
                <a:latin typeface="+mn-lt"/>
                <a:ea typeface="Century Gothic" charset="0"/>
                <a:cs typeface="Century Gothic" charset="0"/>
              </a:rPr>
            </a:br>
            <a:endParaRPr lang="en-US" sz="3000" dirty="0">
              <a:latin typeface="+mn-lt"/>
              <a:ea typeface="Century Gothic" charset="0"/>
              <a:cs typeface="Century Gothic" charset="0"/>
            </a:endParaRPr>
          </a:p>
        </p:txBody>
      </p:sp>
      <p:sp>
        <p:nvSpPr>
          <p:cNvPr id="3" name="Content Placeholder 2"/>
          <p:cNvSpPr>
            <a:spLocks noGrp="1"/>
          </p:cNvSpPr>
          <p:nvPr>
            <p:ph idx="1"/>
          </p:nvPr>
        </p:nvSpPr>
        <p:spPr>
          <a:xfrm>
            <a:off x="0" y="1905000"/>
            <a:ext cx="9144000" cy="4953000"/>
          </a:xfrm>
        </p:spPr>
        <p:txBody>
          <a:bodyPr>
            <a:normAutofit/>
          </a:bodyPr>
          <a:lstStyle/>
          <a:p>
            <a:r>
              <a:rPr lang="en-US" dirty="0" smtClean="0">
                <a:solidFill>
                  <a:schemeClr val="tx1"/>
                </a:solidFill>
                <a:ea typeface="Century Gothic" charset="0"/>
                <a:cs typeface="Century Gothic" charset="0"/>
              </a:rPr>
              <a:t>Satiation </a:t>
            </a:r>
            <a:r>
              <a:rPr lang="en-US" dirty="0">
                <a:solidFill>
                  <a:schemeClr val="tx1"/>
                </a:solidFill>
                <a:ea typeface="Century Gothic" charset="0"/>
                <a:cs typeface="Century Gothic" charset="0"/>
              </a:rPr>
              <a:t>reinforcement of the </a:t>
            </a:r>
            <a:r>
              <a:rPr lang="en-US" dirty="0" smtClean="0">
                <a:solidFill>
                  <a:schemeClr val="tx1"/>
                </a:solidFill>
                <a:ea typeface="Century Gothic" charset="0"/>
                <a:cs typeface="Century Gothic" charset="0"/>
              </a:rPr>
              <a:t>challenging behavior may </a:t>
            </a:r>
            <a:r>
              <a:rPr lang="en-US" dirty="0">
                <a:solidFill>
                  <a:schemeClr val="tx1"/>
                </a:solidFill>
                <a:ea typeface="Century Gothic" charset="0"/>
                <a:cs typeface="Century Gothic" charset="0"/>
              </a:rPr>
              <a:t>be problematic, as the undesirable behavior may continue and may not be helpful in producing appropriate </a:t>
            </a:r>
            <a:r>
              <a:rPr lang="en-US" dirty="0" smtClean="0">
                <a:solidFill>
                  <a:schemeClr val="tx1"/>
                </a:solidFill>
                <a:ea typeface="Century Gothic" charset="0"/>
                <a:cs typeface="Century Gothic" charset="0"/>
              </a:rPr>
              <a:t>behavior</a:t>
            </a:r>
          </a:p>
          <a:p>
            <a:pPr marL="0" indent="0">
              <a:buNone/>
            </a:pPr>
            <a:endParaRPr lang="en-US" dirty="0" smtClean="0">
              <a:solidFill>
                <a:schemeClr val="tx1"/>
              </a:solidFill>
              <a:ea typeface="Century Gothic" charset="0"/>
              <a:cs typeface="Century Gothic" charset="0"/>
            </a:endParaRPr>
          </a:p>
          <a:p>
            <a:r>
              <a:rPr lang="en-US" dirty="0" smtClean="0">
                <a:solidFill>
                  <a:schemeClr val="tx1"/>
                </a:solidFill>
                <a:ea typeface="Century Gothic" charset="0"/>
                <a:cs typeface="Century Gothic" charset="0"/>
              </a:rPr>
              <a:t>Depending on the cause of the behaviors, satiation reinforcement may encourage the behavior to continue </a:t>
            </a:r>
            <a:endParaRPr lang="en-US" dirty="0">
              <a:solidFill>
                <a:schemeClr val="tx1"/>
              </a:solidFill>
              <a:ea typeface="Century Gothic" charset="0"/>
              <a:cs typeface="Century Gothic" charset="0"/>
            </a:endParaRPr>
          </a:p>
          <a:p>
            <a:pPr marL="0" indent="0">
              <a:buNone/>
            </a:pP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2300104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700" dirty="0" smtClean="0">
                <a:latin typeface="+mn-lt"/>
                <a:ea typeface="Century Gothic" charset="0"/>
                <a:cs typeface="Century Gothic" charset="0"/>
              </a:rPr>
              <a:t/>
            </a:r>
            <a:br>
              <a:rPr lang="en-US" sz="2700" dirty="0" smtClean="0">
                <a:latin typeface="+mn-lt"/>
                <a:ea typeface="Century Gothic" charset="0"/>
                <a:cs typeface="Century Gothic" charset="0"/>
              </a:rPr>
            </a:br>
            <a:r>
              <a:rPr lang="en-US" sz="2700" dirty="0" smtClean="0">
                <a:latin typeface="+mn-lt"/>
                <a:ea typeface="Century Gothic" charset="0"/>
                <a:cs typeface="Century Gothic" charset="0"/>
              </a:rPr>
              <a:t>Satiation </a:t>
            </a:r>
            <a:r>
              <a:rPr lang="en-US" sz="2700" dirty="0">
                <a:latin typeface="+mn-lt"/>
                <a:ea typeface="Century Gothic" charset="0"/>
                <a:cs typeface="Century Gothic" charset="0"/>
              </a:rPr>
              <a:t>may cause Non-Compliance or an Excessive Delay in Responding</a:t>
            </a:r>
            <a:br>
              <a:rPr lang="en-US" sz="2700" dirty="0">
                <a:latin typeface="+mn-lt"/>
                <a:ea typeface="Century Gothic" charset="0"/>
                <a:cs typeface="Century Gothic" charset="0"/>
              </a:rPr>
            </a:br>
            <a:endParaRPr lang="en-US" sz="2700" dirty="0">
              <a:latin typeface="+mn-lt"/>
              <a:ea typeface="Century Gothic" charset="0"/>
              <a:cs typeface="Century Gothic" charset="0"/>
            </a:endParaRPr>
          </a:p>
        </p:txBody>
      </p:sp>
      <p:sp>
        <p:nvSpPr>
          <p:cNvPr id="3" name="Content Placeholder 2"/>
          <p:cNvSpPr>
            <a:spLocks noGrp="1"/>
          </p:cNvSpPr>
          <p:nvPr>
            <p:ph idx="1"/>
          </p:nvPr>
        </p:nvSpPr>
        <p:spPr>
          <a:xfrm>
            <a:off x="0" y="1981200"/>
            <a:ext cx="9144000" cy="4876800"/>
          </a:xfrm>
        </p:spPr>
        <p:txBody>
          <a:bodyPr/>
          <a:lstStyle/>
          <a:p>
            <a:r>
              <a:rPr lang="en-US" dirty="0" smtClean="0">
                <a:solidFill>
                  <a:schemeClr val="tx1"/>
                </a:solidFill>
                <a:ea typeface="Century Gothic" charset="0"/>
                <a:cs typeface="Century Gothic" charset="0"/>
              </a:rPr>
              <a:t>Depending on the motivation for the behavior, encouraging the behavior could </a:t>
            </a:r>
            <a:r>
              <a:rPr lang="en-US" dirty="0">
                <a:solidFill>
                  <a:schemeClr val="tx1"/>
                </a:solidFill>
                <a:ea typeface="Century Gothic" charset="0"/>
                <a:cs typeface="Century Gothic" charset="0"/>
              </a:rPr>
              <a:t>portray </a:t>
            </a:r>
            <a:r>
              <a:rPr lang="en-US" dirty="0" smtClean="0">
                <a:solidFill>
                  <a:schemeClr val="tx1"/>
                </a:solidFill>
                <a:ea typeface="Century Gothic" charset="0"/>
                <a:cs typeface="Century Gothic" charset="0"/>
              </a:rPr>
              <a:t>an interest</a:t>
            </a:r>
            <a:r>
              <a:rPr lang="en-US" dirty="0">
                <a:solidFill>
                  <a:schemeClr val="tx1"/>
                </a:solidFill>
                <a:ea typeface="Century Gothic" charset="0"/>
                <a:cs typeface="Century Gothic" charset="0"/>
              </a:rPr>
              <a:t>, which may continue the </a:t>
            </a:r>
            <a:r>
              <a:rPr lang="en-US" dirty="0" smtClean="0">
                <a:solidFill>
                  <a:schemeClr val="tx1"/>
                </a:solidFill>
                <a:ea typeface="Century Gothic" charset="0"/>
                <a:cs typeface="Century Gothic" charset="0"/>
              </a:rPr>
              <a:t>behavior and/or appear as though the behavior has become extinct, which may not be the case</a:t>
            </a:r>
            <a:endParaRPr lang="en-US" dirty="0">
              <a:solidFill>
                <a:schemeClr val="tx1"/>
              </a:solidFill>
              <a:ea typeface="Century Gothic" charset="0"/>
              <a:cs typeface="Century Gothic" charset="0"/>
            </a:endParaRPr>
          </a:p>
          <a:p>
            <a:endParaRPr lang="en-US" dirty="0">
              <a:solidFill>
                <a:schemeClr val="tx1"/>
              </a:solidFill>
            </a:endParaRPr>
          </a:p>
          <a:p>
            <a:endParaRPr lang="en-US" dirty="0"/>
          </a:p>
        </p:txBody>
      </p:sp>
    </p:spTree>
    <p:extLst>
      <p:ext uri="{BB962C8B-B14F-4D97-AF65-F5344CB8AC3E}">
        <p14:creationId xmlns:p14="http://schemas.microsoft.com/office/powerpoint/2010/main" val="5928750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mn-lt"/>
              </a:rPr>
              <a:t> </a:t>
            </a:r>
            <a:r>
              <a:rPr lang="en-US" dirty="0">
                <a:solidFill>
                  <a:schemeClr val="tx1"/>
                </a:solidFill>
                <a:latin typeface="+mn-lt"/>
                <a:ea typeface="Century Gothic" charset="0"/>
                <a:cs typeface="Century Gothic" charset="0"/>
              </a:rPr>
              <a:t>Motivation</a:t>
            </a:r>
            <a:r>
              <a:rPr lang="en-US" dirty="0">
                <a:latin typeface="+mn-lt"/>
              </a:rPr>
              <a:t/>
            </a:r>
            <a:br>
              <a:rPr lang="en-US" dirty="0">
                <a:latin typeface="+mn-lt"/>
              </a:rPr>
            </a:br>
            <a:endParaRPr lang="en-US" dirty="0">
              <a:latin typeface="+mn-lt"/>
            </a:endParaRPr>
          </a:p>
        </p:txBody>
      </p:sp>
      <p:sp>
        <p:nvSpPr>
          <p:cNvPr id="3" name="Content Placeholder 2"/>
          <p:cNvSpPr>
            <a:spLocks noGrp="1"/>
          </p:cNvSpPr>
          <p:nvPr>
            <p:ph idx="1"/>
          </p:nvPr>
        </p:nvSpPr>
        <p:spPr>
          <a:xfrm>
            <a:off x="0" y="1981200"/>
            <a:ext cx="9067800" cy="4876800"/>
          </a:xfrm>
        </p:spPr>
        <p:txBody>
          <a:bodyPr>
            <a:normAutofit/>
          </a:bodyPr>
          <a:lstStyle/>
          <a:p>
            <a:r>
              <a:rPr lang="en-US" dirty="0" smtClean="0">
                <a:solidFill>
                  <a:schemeClr val="tx1"/>
                </a:solidFill>
                <a:ea typeface="Century Gothic" charset="0"/>
                <a:cs typeface="Century Gothic" charset="0"/>
              </a:rPr>
              <a:t>Encouraging </a:t>
            </a:r>
            <a:r>
              <a:rPr lang="en-US" dirty="0">
                <a:solidFill>
                  <a:schemeClr val="tx1"/>
                </a:solidFill>
                <a:ea typeface="Century Gothic" charset="0"/>
                <a:cs typeface="Century Gothic" charset="0"/>
              </a:rPr>
              <a:t>negative behavior may result in continued or an increase in behaviors by certain students, as motivation for the behaviors may </a:t>
            </a:r>
            <a:r>
              <a:rPr lang="en-US" dirty="0" smtClean="0">
                <a:solidFill>
                  <a:schemeClr val="tx1"/>
                </a:solidFill>
                <a:ea typeface="Century Gothic" charset="0"/>
                <a:cs typeface="Century Gothic" charset="0"/>
              </a:rPr>
              <a:t>vary</a:t>
            </a:r>
          </a:p>
          <a:p>
            <a:pPr marL="0" indent="0">
              <a:buNone/>
            </a:pPr>
            <a:endParaRPr lang="en-US" dirty="0" smtClean="0">
              <a:solidFill>
                <a:schemeClr val="tx1"/>
              </a:solidFill>
              <a:ea typeface="Century Gothic" charset="0"/>
              <a:cs typeface="Century Gothic" charset="0"/>
            </a:endParaRPr>
          </a:p>
          <a:p>
            <a:r>
              <a:rPr lang="en-US" dirty="0" smtClean="0">
                <a:solidFill>
                  <a:schemeClr val="tx1"/>
                </a:solidFill>
                <a:ea typeface="Century Gothic" charset="0"/>
                <a:cs typeface="Century Gothic" charset="0"/>
              </a:rPr>
              <a:t>Some children want the negative attention</a:t>
            </a:r>
          </a:p>
          <a:p>
            <a:pPr marL="0" indent="0">
              <a:buNone/>
            </a:pPr>
            <a:endParaRPr lang="en-US" dirty="0">
              <a:solidFill>
                <a:schemeClr val="tx1"/>
              </a:solidFill>
              <a:ea typeface="Century Gothic" charset="0"/>
              <a:cs typeface="Century Gothic" charset="0"/>
            </a:endParaRPr>
          </a:p>
          <a:p>
            <a:r>
              <a:rPr lang="en-US" dirty="0" smtClean="0">
                <a:solidFill>
                  <a:schemeClr val="tx1"/>
                </a:solidFill>
                <a:ea typeface="Century Gothic" charset="0"/>
                <a:cs typeface="Century Gothic" charset="0"/>
              </a:rPr>
              <a:t>Satiation may get in the way of motivation</a:t>
            </a:r>
            <a:endParaRPr lang="en-US" dirty="0">
              <a:ea typeface="Century Gothic" charset="0"/>
              <a:cs typeface="Century Gothic" charset="0"/>
            </a:endParaRPr>
          </a:p>
        </p:txBody>
      </p:sp>
    </p:spTree>
    <p:extLst>
      <p:ext uri="{BB962C8B-B14F-4D97-AF65-F5344CB8AC3E}">
        <p14:creationId xmlns:p14="http://schemas.microsoft.com/office/powerpoint/2010/main" val="31236523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mn-lt"/>
                <a:ea typeface="Century Gothic" charset="0"/>
                <a:cs typeface="Century Gothic" charset="0"/>
              </a:rPr>
              <a:t>Conclusion </a:t>
            </a:r>
            <a:endParaRPr lang="en-US" dirty="0">
              <a:solidFill>
                <a:schemeClr val="tx1"/>
              </a:solidFill>
              <a:latin typeface="+mn-lt"/>
              <a:ea typeface="Century Gothic" charset="0"/>
              <a:cs typeface="Century Gothic" charset="0"/>
            </a:endParaRPr>
          </a:p>
        </p:txBody>
      </p:sp>
      <p:sp>
        <p:nvSpPr>
          <p:cNvPr id="3" name="Content Placeholder 2"/>
          <p:cNvSpPr>
            <a:spLocks noGrp="1"/>
          </p:cNvSpPr>
          <p:nvPr>
            <p:ph idx="1"/>
          </p:nvPr>
        </p:nvSpPr>
        <p:spPr>
          <a:xfrm>
            <a:off x="0" y="1912382"/>
            <a:ext cx="9144000" cy="4945618"/>
          </a:xfrm>
        </p:spPr>
        <p:txBody>
          <a:bodyPr>
            <a:normAutofit/>
          </a:bodyPr>
          <a:lstStyle/>
          <a:p>
            <a:r>
              <a:rPr lang="en-US" dirty="0">
                <a:solidFill>
                  <a:schemeClr val="tx1"/>
                </a:solidFill>
                <a:ea typeface="Century Gothic" charset="0"/>
                <a:cs typeface="Century Gothic" charset="0"/>
              </a:rPr>
              <a:t>Overall, ABA specialists approve of satiation as a way to eliminate unwanted behaviors in children on the </a:t>
            </a:r>
            <a:r>
              <a:rPr lang="en-US" dirty="0" smtClean="0">
                <a:solidFill>
                  <a:schemeClr val="tx1"/>
                </a:solidFill>
                <a:ea typeface="Century Gothic" charset="0"/>
                <a:cs typeface="Century Gothic" charset="0"/>
              </a:rPr>
              <a:t>spectrum</a:t>
            </a:r>
          </a:p>
          <a:p>
            <a:pPr marL="0" indent="0">
              <a:buNone/>
            </a:pPr>
            <a:endParaRPr lang="en-US" dirty="0" smtClean="0">
              <a:solidFill>
                <a:schemeClr val="tx1"/>
              </a:solidFill>
              <a:ea typeface="Century Gothic" charset="0"/>
              <a:cs typeface="Century Gothic" charset="0"/>
            </a:endParaRPr>
          </a:p>
          <a:p>
            <a:r>
              <a:rPr lang="en-US" dirty="0" smtClean="0">
                <a:solidFill>
                  <a:schemeClr val="tx1"/>
                </a:solidFill>
                <a:ea typeface="Century Gothic" charset="0"/>
                <a:cs typeface="Century Gothic" charset="0"/>
              </a:rPr>
              <a:t>Though </a:t>
            </a:r>
            <a:r>
              <a:rPr lang="en-US" dirty="0">
                <a:solidFill>
                  <a:schemeClr val="tx1"/>
                </a:solidFill>
                <a:ea typeface="Century Gothic" charset="0"/>
                <a:cs typeface="Century Gothic" charset="0"/>
              </a:rPr>
              <a:t>reports say satiation may be used with any child, it is important to take into consideration motivation for unwanted behaviors in children not on the </a:t>
            </a:r>
            <a:r>
              <a:rPr lang="en-US" dirty="0" smtClean="0">
                <a:solidFill>
                  <a:schemeClr val="tx1"/>
                </a:solidFill>
                <a:ea typeface="Century Gothic" charset="0"/>
                <a:cs typeface="Century Gothic" charset="0"/>
              </a:rPr>
              <a:t>spectrum</a:t>
            </a:r>
          </a:p>
          <a:p>
            <a:pPr marL="0" indent="0">
              <a:buNone/>
            </a:pPr>
            <a:endParaRPr lang="en-US" dirty="0" smtClean="0">
              <a:solidFill>
                <a:schemeClr val="tx1"/>
              </a:solidFill>
              <a:ea typeface="Century Gothic" charset="0"/>
              <a:cs typeface="Century Gothic" charset="0"/>
            </a:endParaRPr>
          </a:p>
          <a:p>
            <a:r>
              <a:rPr lang="en-US" dirty="0" smtClean="0">
                <a:solidFill>
                  <a:schemeClr val="tx1"/>
                </a:solidFill>
                <a:ea typeface="Century Gothic" charset="0"/>
                <a:cs typeface="Century Gothic" charset="0"/>
              </a:rPr>
              <a:t>Consider safety concerns for those showing dangerous behaviors</a:t>
            </a:r>
            <a:endParaRPr lang="en-US" dirty="0">
              <a:solidFill>
                <a:schemeClr val="tx1"/>
              </a:solidFill>
              <a:ea typeface="Century Gothic" charset="0"/>
              <a:cs typeface="Century Gothic" charset="0"/>
            </a:endParaRPr>
          </a:p>
          <a:p>
            <a:endParaRPr lang="en-US" dirty="0">
              <a:solidFill>
                <a:schemeClr val="tx1"/>
              </a:solidFill>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1688900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7543800" cy="1219200"/>
          </a:xfrm>
        </p:spPr>
        <p:txBody>
          <a:bodyPr>
            <a:normAutofit/>
          </a:bodyPr>
          <a:lstStyle/>
          <a:p>
            <a:pPr algn="ctr"/>
            <a:r>
              <a:rPr lang="en-US" dirty="0" smtClean="0">
                <a:solidFill>
                  <a:schemeClr val="tx1"/>
                </a:solidFill>
                <a:latin typeface="+mn-lt"/>
                <a:ea typeface="American Typewriter" charset="0"/>
                <a:cs typeface="American Typewriter" charset="0"/>
              </a:rPr>
              <a:t>References </a:t>
            </a:r>
            <a:endParaRPr lang="en-US" dirty="0">
              <a:solidFill>
                <a:schemeClr val="tx1"/>
              </a:solidFill>
              <a:latin typeface="+mn-lt"/>
              <a:ea typeface="American Typewriter" charset="0"/>
              <a:cs typeface="American Typewriter" charset="0"/>
            </a:endParaRPr>
          </a:p>
        </p:txBody>
      </p:sp>
      <p:sp>
        <p:nvSpPr>
          <p:cNvPr id="3" name="Content Placeholder 2"/>
          <p:cNvSpPr>
            <a:spLocks noGrp="1"/>
          </p:cNvSpPr>
          <p:nvPr>
            <p:ph idx="1"/>
          </p:nvPr>
        </p:nvSpPr>
        <p:spPr>
          <a:xfrm>
            <a:off x="152400" y="2057400"/>
            <a:ext cx="8624641" cy="4724400"/>
          </a:xfrm>
        </p:spPr>
        <p:txBody>
          <a:bodyPr>
            <a:noAutofit/>
          </a:bodyPr>
          <a:lstStyle/>
          <a:p>
            <a:pPr marL="0" indent="0">
              <a:lnSpc>
                <a:spcPct val="200000"/>
              </a:lnSpc>
              <a:buNone/>
            </a:pPr>
            <a:r>
              <a:rPr lang="en-US" sz="1200" dirty="0" smtClean="0">
                <a:ea typeface="Century Gothic" charset="0"/>
                <a:cs typeface="Century Gothic" charset="0"/>
              </a:rPr>
              <a:t>Adely</a:t>
            </a:r>
            <a:r>
              <a:rPr lang="en-US" sz="1200" cap="all" dirty="0" smtClean="0">
                <a:ea typeface="Century Gothic" charset="0"/>
                <a:cs typeface="Century Gothic" charset="0"/>
              </a:rPr>
              <a:t>, H. </a:t>
            </a:r>
            <a:r>
              <a:rPr lang="en-US" sz="1200" i="1" dirty="0" smtClean="0">
                <a:ea typeface="Century Gothic" charset="0"/>
                <a:cs typeface="Century Gothic" charset="0"/>
              </a:rPr>
              <a:t>North Jersey teachers learn social media’s traps the hard way</a:t>
            </a:r>
            <a:r>
              <a:rPr lang="en-US" sz="1200" dirty="0" smtClean="0">
                <a:ea typeface="Century Gothic" charset="0"/>
                <a:cs typeface="Century Gothic" charset="0"/>
              </a:rPr>
              <a:t>, </a:t>
            </a:r>
            <a:r>
              <a:rPr lang="en-US" sz="1200" i="1" dirty="0" smtClean="0">
                <a:ea typeface="Century Gothic" charset="0"/>
                <a:cs typeface="Century Gothic" charset="0"/>
              </a:rPr>
              <a:t>The Record</a:t>
            </a:r>
            <a:r>
              <a:rPr lang="en-US" sz="1200" cap="all" dirty="0" smtClean="0">
                <a:ea typeface="Century Gothic" charset="0"/>
                <a:cs typeface="Century Gothic" charset="0"/>
              </a:rPr>
              <a:t>, </a:t>
            </a:r>
            <a:r>
              <a:rPr lang="en-US" sz="1200" dirty="0" smtClean="0">
                <a:ea typeface="Century Gothic" charset="0"/>
                <a:cs typeface="Century Gothic" charset="0"/>
              </a:rPr>
              <a:t>May 17, 2015.</a:t>
            </a:r>
            <a:br>
              <a:rPr lang="en-US" sz="1200" dirty="0" smtClean="0">
                <a:ea typeface="Century Gothic" charset="0"/>
                <a:cs typeface="Century Gothic" charset="0"/>
              </a:rPr>
            </a:br>
            <a:r>
              <a:rPr lang="en-US" sz="1200" i="1" dirty="0" smtClean="0">
                <a:ea typeface="Century Gothic" charset="0"/>
                <a:cs typeface="Century Gothic" charset="0"/>
              </a:rPr>
              <a:t>A Peach for the Teach: The Satiation Principle -- It feels a little backwards, but it works. </a:t>
            </a:r>
            <a:r>
              <a:rPr lang="en-US" sz="1200" dirty="0" smtClean="0">
                <a:ea typeface="Century Gothic" charset="0"/>
                <a:cs typeface="Century Gothic" charset="0"/>
              </a:rPr>
              <a:t>(</a:t>
            </a:r>
            <a:r>
              <a:rPr lang="en-US" sz="1200" dirty="0" err="1" smtClean="0">
                <a:ea typeface="Century Gothic" charset="0"/>
                <a:cs typeface="Century Gothic" charset="0"/>
              </a:rPr>
              <a:t>n.d.</a:t>
            </a:r>
            <a:r>
              <a:rPr lang="en-US" sz="1200" dirty="0" smtClean="0">
                <a:ea typeface="Century Gothic" charset="0"/>
                <a:cs typeface="Century Gothic" charset="0"/>
              </a:rPr>
              <a:t>). Retrieved from </a:t>
            </a:r>
          </a:p>
          <a:p>
            <a:pPr marL="0" indent="0">
              <a:lnSpc>
                <a:spcPct val="200000"/>
              </a:lnSpc>
              <a:buNone/>
            </a:pPr>
            <a:r>
              <a:rPr lang="en-US" sz="1200" dirty="0" smtClean="0">
                <a:ea typeface="Century Gothic" charset="0"/>
                <a:cs typeface="Century Gothic" charset="0"/>
              </a:rPr>
              <a:t>	http://apeachfortheteach.blogspot.com/2013/11/the-satiation-principle-it-feels-little.html</a:t>
            </a:r>
          </a:p>
          <a:p>
            <a:pPr marL="0" indent="0">
              <a:lnSpc>
                <a:spcPct val="200000"/>
              </a:lnSpc>
              <a:buNone/>
            </a:pPr>
            <a:r>
              <a:rPr lang="en-US" sz="1200" dirty="0" smtClean="0">
                <a:ea typeface="Century Gothic" charset="0"/>
                <a:cs typeface="Century Gothic" charset="0"/>
              </a:rPr>
              <a:t>Bidwell, A. (2015, May 12). </a:t>
            </a:r>
            <a:r>
              <a:rPr lang="en-US" sz="1200" i="1" dirty="0" smtClean="0">
                <a:ea typeface="Century Gothic" charset="0"/>
                <a:cs typeface="Century Gothic" charset="0"/>
              </a:rPr>
              <a:t>Tennessee Governor Signs Bill Stripping Common Core</a:t>
            </a:r>
            <a:r>
              <a:rPr lang="en-US" sz="1200" dirty="0" smtClean="0">
                <a:ea typeface="Century Gothic" charset="0"/>
                <a:cs typeface="Century Gothic" charset="0"/>
              </a:rPr>
              <a:t>. Retrieved October 3, 2015.</a:t>
            </a:r>
          </a:p>
          <a:p>
            <a:pPr marL="0" indent="0">
              <a:lnSpc>
                <a:spcPct val="200000"/>
              </a:lnSpc>
              <a:buNone/>
            </a:pPr>
            <a:r>
              <a:rPr lang="en-US" sz="1200" i="1" dirty="0" err="1" smtClean="0">
                <a:ea typeface="Century Gothic" charset="0"/>
                <a:cs typeface="Century Gothic" charset="0"/>
              </a:rPr>
              <a:t>Borman</a:t>
            </a:r>
            <a:r>
              <a:rPr lang="en-US" sz="1200" i="1" dirty="0" smtClean="0">
                <a:ea typeface="Century Gothic" charset="0"/>
                <a:cs typeface="Century Gothic" charset="0"/>
              </a:rPr>
              <a:t> v. </a:t>
            </a:r>
            <a:r>
              <a:rPr lang="en-US" sz="1200" i="1" dirty="0" err="1" smtClean="0">
                <a:ea typeface="Century Gothic" charset="0"/>
                <a:cs typeface="Century Gothic" charset="0"/>
              </a:rPr>
              <a:t>Pyles-Borman</a:t>
            </a:r>
            <a:r>
              <a:rPr lang="en-US" sz="1200" dirty="0" smtClean="0">
                <a:ea typeface="Century Gothic" charset="0"/>
                <a:cs typeface="Century Gothic" charset="0"/>
              </a:rPr>
              <a:t>, E2014-01794-COA-R3-CV (Tenn. Ct. App., E.S., </a:t>
            </a:r>
            <a:r>
              <a:rPr lang="en-US" sz="1200" dirty="0" err="1" smtClean="0">
                <a:ea typeface="Century Gothic" charset="0"/>
                <a:cs typeface="Century Gothic" charset="0"/>
              </a:rPr>
              <a:t>Swiney</a:t>
            </a:r>
            <a:r>
              <a:rPr lang="en-US" sz="1200" dirty="0" smtClean="0">
                <a:ea typeface="Century Gothic" charset="0"/>
                <a:cs typeface="Century Gothic" charset="0"/>
              </a:rPr>
              <a:t>, Aug. 4, 2015). </a:t>
            </a:r>
          </a:p>
          <a:p>
            <a:pPr marL="0" indent="0">
              <a:lnSpc>
                <a:spcPct val="200000"/>
              </a:lnSpc>
              <a:buNone/>
            </a:pPr>
            <a:r>
              <a:rPr lang="en-US" sz="1200" i="1" dirty="0" smtClean="0">
                <a:ea typeface="Century Gothic" charset="0"/>
                <a:cs typeface="Century Gothic" charset="0"/>
              </a:rPr>
              <a:t>Citizenship Test Civics Questions. </a:t>
            </a:r>
            <a:r>
              <a:rPr lang="en-US" sz="1200" dirty="0" smtClean="0">
                <a:ea typeface="Century Gothic" charset="0"/>
                <a:cs typeface="Century Gothic" charset="0"/>
              </a:rPr>
              <a:t>(</a:t>
            </a:r>
            <a:r>
              <a:rPr lang="en-US" sz="1200" dirty="0" err="1" smtClean="0">
                <a:ea typeface="Century Gothic" charset="0"/>
                <a:cs typeface="Century Gothic" charset="0"/>
              </a:rPr>
              <a:t>n.d.</a:t>
            </a:r>
            <a:r>
              <a:rPr lang="en-US" sz="1200" dirty="0" smtClean="0">
                <a:ea typeface="Century Gothic" charset="0"/>
                <a:cs typeface="Century Gothic" charset="0"/>
              </a:rPr>
              <a:t>). Retrieved October 12, 2015, from </a:t>
            </a:r>
            <a:r>
              <a:rPr lang="en-US" sz="1200" dirty="0">
                <a:ea typeface="Century Gothic" charset="0"/>
                <a:cs typeface="Century Gothic" charset="0"/>
              </a:rPr>
              <a:t>	</a:t>
            </a:r>
            <a:r>
              <a:rPr lang="en-US" sz="1200" dirty="0" smtClean="0">
                <a:ea typeface="Century Gothic" charset="0"/>
                <a:cs typeface="Century Gothic" charset="0"/>
                <a:hlinkClick r:id="rId2"/>
              </a:rPr>
              <a:t>https://uscitizenshiptestguide.com/text/sampletest.html</a:t>
            </a:r>
            <a:endParaRPr lang="en-US" sz="1200" dirty="0" smtClean="0">
              <a:ea typeface="Century Gothic" charset="0"/>
              <a:cs typeface="Century Gothic" charset="0"/>
            </a:endParaRPr>
          </a:p>
          <a:p>
            <a:pPr marL="0" indent="0">
              <a:lnSpc>
                <a:spcPct val="200000"/>
              </a:lnSpc>
              <a:buNone/>
            </a:pPr>
            <a:r>
              <a:rPr lang="en-US" sz="1200" i="1" dirty="0" smtClean="0">
                <a:ea typeface="Century Gothic" charset="0"/>
                <a:cs typeface="Century Gothic" charset="0"/>
              </a:rPr>
              <a:t>City and </a:t>
            </a:r>
            <a:r>
              <a:rPr lang="en-US" sz="1200" i="1" dirty="0">
                <a:ea typeface="Century Gothic" charset="0"/>
                <a:cs typeface="Century Gothic" charset="0"/>
              </a:rPr>
              <a:t>County of San Francisco v. Sheehan</a:t>
            </a:r>
            <a:r>
              <a:rPr lang="en-US" sz="1200" dirty="0">
                <a:ea typeface="Century Gothic" charset="0"/>
                <a:cs typeface="Century Gothic" charset="0"/>
              </a:rPr>
              <a:t>, 135 </a:t>
            </a:r>
            <a:r>
              <a:rPr lang="en-US" sz="1200" dirty="0" err="1">
                <a:ea typeface="Century Gothic" charset="0"/>
                <a:cs typeface="Century Gothic" charset="0"/>
              </a:rPr>
              <a:t>S.Ct</a:t>
            </a:r>
            <a:r>
              <a:rPr lang="en-US" sz="1200" dirty="0">
                <a:ea typeface="Century Gothic" charset="0"/>
                <a:cs typeface="Century Gothic" charset="0"/>
              </a:rPr>
              <a:t>. 1765 (U.S., Alito, 2015)</a:t>
            </a:r>
          </a:p>
          <a:p>
            <a:pPr marL="0" indent="0">
              <a:lnSpc>
                <a:spcPct val="200000"/>
              </a:lnSpc>
              <a:buNone/>
            </a:pPr>
            <a:r>
              <a:rPr lang="en-US" sz="1200" i="1" dirty="0" smtClean="0">
                <a:ea typeface="Century Gothic" charset="0"/>
                <a:cs typeface="Century Gothic" charset="0"/>
              </a:rPr>
              <a:t>Facts About K12 Public Virtual Schools</a:t>
            </a:r>
            <a:r>
              <a:rPr lang="en-US" sz="1200" dirty="0" smtClean="0">
                <a:ea typeface="Century Gothic" charset="0"/>
                <a:cs typeface="Century Gothic" charset="0"/>
              </a:rPr>
              <a:t>. (</a:t>
            </a:r>
            <a:r>
              <a:rPr lang="en-US" sz="1200" dirty="0" err="1" smtClean="0">
                <a:ea typeface="Century Gothic" charset="0"/>
                <a:cs typeface="Century Gothic" charset="0"/>
              </a:rPr>
              <a:t>n.d.</a:t>
            </a:r>
            <a:r>
              <a:rPr lang="en-US" sz="1200" dirty="0" smtClean="0">
                <a:ea typeface="Century Gothic" charset="0"/>
                <a:cs typeface="Century Gothic" charset="0"/>
              </a:rPr>
              <a:t>). Retrieved October 12, 2015.</a:t>
            </a:r>
          </a:p>
          <a:p>
            <a:pPr marL="0" lvl="1" indent="0">
              <a:lnSpc>
                <a:spcPct val="200000"/>
              </a:lnSpc>
              <a:buNone/>
            </a:pPr>
            <a:r>
              <a:rPr lang="en-US" sz="1200" i="1" dirty="0" smtClean="0">
                <a:ea typeface="Century Gothic" charset="0"/>
                <a:cs typeface="Century Gothic" charset="0"/>
              </a:rPr>
              <a:t>Fox v. New York City Department of Education and P.S. 150</a:t>
            </a:r>
            <a:r>
              <a:rPr lang="en-US" sz="1200" dirty="0" smtClean="0">
                <a:ea typeface="Century Gothic" charset="0"/>
                <a:cs typeface="Century Gothic" charset="0"/>
              </a:rPr>
              <a:t>, NO 13-CV-3204</a:t>
            </a:r>
          </a:p>
        </p:txBody>
      </p:sp>
    </p:spTree>
    <p:extLst>
      <p:ext uri="{BB962C8B-B14F-4D97-AF65-F5344CB8AC3E}">
        <p14:creationId xmlns:p14="http://schemas.microsoft.com/office/powerpoint/2010/main" val="25878276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0" y="1905000"/>
            <a:ext cx="8991600" cy="4800600"/>
          </a:xfrm>
        </p:spPr>
        <p:txBody>
          <a:bodyPr>
            <a:noAutofit/>
          </a:bodyPr>
          <a:lstStyle/>
          <a:p>
            <a:pPr marL="0" indent="0">
              <a:lnSpc>
                <a:spcPct val="200000"/>
              </a:lnSpc>
              <a:buNone/>
            </a:pPr>
            <a:r>
              <a:rPr lang="en-US" sz="1200" i="1" dirty="0">
                <a:ea typeface="Century Gothic" charset="0"/>
                <a:cs typeface="Century Gothic" charset="0"/>
              </a:rPr>
              <a:t>Gooding v. Gooding</a:t>
            </a:r>
            <a:r>
              <a:rPr lang="en-US" sz="1200" dirty="0">
                <a:ea typeface="Century Gothic" charset="0"/>
                <a:cs typeface="Century Gothic" charset="0"/>
              </a:rPr>
              <a:t>, No. M2014-01595-COA-R3-CV (Tenn. Ct. App., M.S., Clement, Apr. 29, 2015).</a:t>
            </a:r>
          </a:p>
          <a:p>
            <a:pPr marL="0" indent="0">
              <a:lnSpc>
                <a:spcPct val="200000"/>
              </a:lnSpc>
              <a:buNone/>
            </a:pPr>
            <a:r>
              <a:rPr lang="en-US" sz="1200" i="1" dirty="0">
                <a:ea typeface="Century Gothic" charset="0"/>
                <a:cs typeface="Century Gothic" charset="0"/>
              </a:rPr>
              <a:t>Griswold v. Connecticut</a:t>
            </a:r>
            <a:r>
              <a:rPr lang="en-US" sz="1200" dirty="0">
                <a:ea typeface="Century Gothic" charset="0"/>
                <a:cs typeface="Century Gothic" charset="0"/>
              </a:rPr>
              <a:t>, 381 U. S., at 485.</a:t>
            </a:r>
          </a:p>
          <a:p>
            <a:pPr marL="0" lvl="1" indent="0">
              <a:lnSpc>
                <a:spcPct val="200000"/>
              </a:lnSpc>
              <a:buNone/>
            </a:pPr>
            <a:r>
              <a:rPr lang="en-US" sz="1200" i="1" dirty="0">
                <a:ea typeface="Century Gothic" charset="0"/>
                <a:cs typeface="Century Gothic" charset="0"/>
              </a:rPr>
              <a:t>Hawkins v. Maury County Board of Education et </a:t>
            </a:r>
            <a:r>
              <a:rPr lang="en-US" sz="1200" i="1" dirty="0" smtClean="0">
                <a:ea typeface="Century Gothic" charset="0"/>
                <a:cs typeface="Century Gothic" charset="0"/>
              </a:rPr>
              <a:t>al</a:t>
            </a:r>
            <a:r>
              <a:rPr lang="en-US" sz="1200" dirty="0">
                <a:ea typeface="Century Gothic" charset="0"/>
                <a:cs typeface="Century Gothic" charset="0"/>
              </a:rPr>
              <a:t>. No. M2013-01083-wc-r3-wc</a:t>
            </a:r>
          </a:p>
          <a:p>
            <a:pPr marL="0" indent="0">
              <a:lnSpc>
                <a:spcPct val="200000"/>
              </a:lnSpc>
              <a:buNone/>
            </a:pPr>
            <a:r>
              <a:rPr lang="en-US" sz="1200" i="1" dirty="0">
                <a:ea typeface="Century Gothic" charset="0"/>
                <a:cs typeface="Century Gothic" charset="0"/>
              </a:rPr>
              <a:t>Heffernan v. City of </a:t>
            </a:r>
            <a:r>
              <a:rPr lang="en-US" sz="1200" i="1" dirty="0" smtClean="0">
                <a:ea typeface="Century Gothic" charset="0"/>
                <a:cs typeface="Century Gothic" charset="0"/>
              </a:rPr>
              <a:t>Paterson </a:t>
            </a:r>
            <a:r>
              <a:rPr lang="it-IT" sz="1200" dirty="0" smtClean="0"/>
              <a:t>No</a:t>
            </a:r>
            <a:r>
              <a:rPr lang="it-IT" sz="1200" dirty="0"/>
              <a:t>. 14-1610 </a:t>
            </a:r>
            <a:endParaRPr lang="en-US" sz="1200" dirty="0">
              <a:ea typeface="Century Gothic" charset="0"/>
              <a:cs typeface="Century Gothic" charset="0"/>
            </a:endParaRPr>
          </a:p>
          <a:p>
            <a:pPr marL="0" indent="0">
              <a:lnSpc>
                <a:spcPct val="200000"/>
              </a:lnSpc>
              <a:buNone/>
            </a:pPr>
            <a:r>
              <a:rPr lang="en-US" sz="1200" dirty="0">
                <a:ea typeface="Century Gothic" charset="0"/>
                <a:cs typeface="Century Gothic" charset="0"/>
              </a:rPr>
              <a:t>Higgins, J. (2015, September 4). </a:t>
            </a:r>
            <a:r>
              <a:rPr lang="en-US" sz="1200" i="1" dirty="0">
                <a:ea typeface="Century Gothic" charset="0"/>
                <a:cs typeface="Century Gothic" charset="0"/>
              </a:rPr>
              <a:t>State Supreme Court: Charter schools are unconstitutional</a:t>
            </a:r>
            <a:r>
              <a:rPr lang="en-US" sz="1200" dirty="0">
                <a:ea typeface="Century Gothic" charset="0"/>
                <a:cs typeface="Century Gothic" charset="0"/>
              </a:rPr>
              <a:t>. Retrieved October 12, 2015. </a:t>
            </a:r>
          </a:p>
          <a:p>
            <a:pPr marL="0" indent="0">
              <a:lnSpc>
                <a:spcPct val="200000"/>
              </a:lnSpc>
              <a:buNone/>
            </a:pPr>
            <a:r>
              <a:rPr lang="en-US" sz="1200" i="1" dirty="0">
                <a:ea typeface="Century Gothic" charset="0"/>
                <a:cs typeface="Century Gothic" charset="0"/>
              </a:rPr>
              <a:t>Howard v. </a:t>
            </a:r>
            <a:r>
              <a:rPr lang="en-US" sz="1200" i="1" dirty="0" err="1">
                <a:ea typeface="Century Gothic" charset="0"/>
                <a:cs typeface="Century Gothic" charset="0"/>
              </a:rPr>
              <a:t>Halford</a:t>
            </a:r>
            <a:r>
              <a:rPr lang="en-US" sz="1200" dirty="0">
                <a:ea typeface="Century Gothic" charset="0"/>
                <a:cs typeface="Century Gothic" charset="0"/>
              </a:rPr>
              <a:t>, No. E2014-00002-COA-R3-JV (Tenn. Ct. App., E.S., Frierson, Dec. 22, 2014</a:t>
            </a:r>
            <a:r>
              <a:rPr lang="en-US" sz="1200" dirty="0" smtClean="0">
                <a:ea typeface="Century Gothic" charset="0"/>
                <a:cs typeface="Century Gothic" charset="0"/>
              </a:rPr>
              <a:t>).</a:t>
            </a:r>
            <a:endParaRPr lang="en-US" sz="1200" dirty="0"/>
          </a:p>
          <a:p>
            <a:pPr marL="0" indent="0">
              <a:lnSpc>
                <a:spcPct val="200000"/>
              </a:lnSpc>
              <a:buNone/>
            </a:pPr>
            <a:r>
              <a:rPr lang="en-US" sz="1200" i="1" dirty="0" smtClean="0">
                <a:ea typeface="Century Gothic" charset="0"/>
                <a:cs typeface="Century Gothic" charset="0"/>
              </a:rPr>
              <a:t>In </a:t>
            </a:r>
            <a:r>
              <a:rPr lang="en-US" sz="1200" i="1" dirty="0">
                <a:ea typeface="Century Gothic" charset="0"/>
                <a:cs typeface="Century Gothic" charset="0"/>
              </a:rPr>
              <a:t>re. </a:t>
            </a:r>
            <a:r>
              <a:rPr lang="en-US" sz="1200" i="1" dirty="0" err="1">
                <a:ea typeface="Century Gothic" charset="0"/>
                <a:cs typeface="Century Gothic" charset="0"/>
              </a:rPr>
              <a:t>Amadi</a:t>
            </a:r>
            <a:r>
              <a:rPr lang="en-US" sz="1200" i="1" dirty="0">
                <a:ea typeface="Century Gothic" charset="0"/>
                <a:cs typeface="Century Gothic" charset="0"/>
              </a:rPr>
              <a:t> A., </a:t>
            </a:r>
            <a:r>
              <a:rPr lang="en-US" sz="1200" dirty="0">
                <a:ea typeface="Century Gothic" charset="0"/>
                <a:cs typeface="Century Gothic" charset="0"/>
              </a:rPr>
              <a:t>No. W2014-01281-COA-R3-JV (Tenn. Ct. App., W.S., Gibson, Apr. 24, 2015).</a:t>
            </a:r>
          </a:p>
          <a:p>
            <a:pPr marL="0" indent="0">
              <a:lnSpc>
                <a:spcPct val="200000"/>
              </a:lnSpc>
              <a:buNone/>
            </a:pPr>
            <a:r>
              <a:rPr lang="en-US" sz="1200" i="1" dirty="0">
                <a:ea typeface="Century Gothic" charset="0"/>
                <a:cs typeface="Century Gothic" charset="0"/>
              </a:rPr>
              <a:t>In re Baby</a:t>
            </a:r>
            <a:r>
              <a:rPr lang="en-US" sz="1200" dirty="0">
                <a:ea typeface="Century Gothic" charset="0"/>
                <a:cs typeface="Century Gothic" charset="0"/>
              </a:rPr>
              <a:t>, 447 S.W.3d 807 (Tenn., Wade, 2014</a:t>
            </a:r>
            <a:r>
              <a:rPr lang="en-US" sz="1200" dirty="0" smtClean="0">
                <a:ea typeface="Century Gothic" charset="0"/>
                <a:cs typeface="Century Gothic" charset="0"/>
              </a:rPr>
              <a:t>).</a:t>
            </a:r>
          </a:p>
          <a:p>
            <a:pPr marL="0" indent="0">
              <a:lnSpc>
                <a:spcPct val="200000"/>
              </a:lnSpc>
              <a:buNone/>
            </a:pPr>
            <a:r>
              <a:rPr lang="en-US" sz="1200" i="1" dirty="0" smtClean="0">
                <a:ea typeface="Century Gothic" charset="0"/>
                <a:cs typeface="Century Gothic" charset="0"/>
              </a:rPr>
              <a:t>In re B.C.,</a:t>
            </a:r>
            <a:r>
              <a:rPr lang="en-US" sz="1200" dirty="0" smtClean="0">
                <a:ea typeface="Century Gothic" charset="0"/>
                <a:cs typeface="Century Gothic" charset="0"/>
              </a:rPr>
              <a:t> a Person Coming Under the Juvenile Court Law. THE PEOPLE, Plaintiff and Respondent, v. B.C., Defendant and</a:t>
            </a:r>
          </a:p>
          <a:p>
            <a:pPr marL="0" indent="0">
              <a:lnSpc>
                <a:spcPct val="200000"/>
              </a:lnSpc>
              <a:buNone/>
            </a:pPr>
            <a:r>
              <a:rPr lang="en-US" sz="1200" dirty="0">
                <a:ea typeface="Century Gothic" charset="0"/>
                <a:cs typeface="Century Gothic" charset="0"/>
              </a:rPr>
              <a:t>	</a:t>
            </a:r>
            <a:r>
              <a:rPr lang="en-US" sz="1200" dirty="0" smtClean="0">
                <a:ea typeface="Century Gothic" charset="0"/>
                <a:cs typeface="Century Gothic" charset="0"/>
              </a:rPr>
              <a:t>Appellant</a:t>
            </a:r>
            <a:r>
              <a:rPr lang="en-US" sz="1200" dirty="0">
                <a:ea typeface="Century Gothic" charset="0"/>
                <a:cs typeface="Century Gothic" charset="0"/>
              </a:rPr>
              <a:t>. B254149 </a:t>
            </a:r>
          </a:p>
          <a:p>
            <a:pPr marL="0" indent="0">
              <a:lnSpc>
                <a:spcPct val="200000"/>
              </a:lnSpc>
              <a:buNone/>
            </a:pPr>
            <a:endParaRPr lang="en-US" sz="1200" dirty="0" smtClean="0">
              <a:ea typeface="Century Gothic" charset="0"/>
              <a:cs typeface="Century Gothic" charset="0"/>
            </a:endParaRPr>
          </a:p>
        </p:txBody>
      </p:sp>
    </p:spTree>
    <p:extLst>
      <p:ext uri="{BB962C8B-B14F-4D97-AF65-F5344CB8AC3E}">
        <p14:creationId xmlns:p14="http://schemas.microsoft.com/office/powerpoint/2010/main" val="6403432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6705600" cy="1600200"/>
          </a:xfrm>
        </p:spPr>
        <p:txBody>
          <a:bodyPr>
            <a:normAutofit/>
          </a:bodyPr>
          <a:lstStyle/>
          <a:p>
            <a:r>
              <a:rPr lang="en-US" sz="3200" dirty="0" smtClean="0"/>
              <a:t>Legislative and Case Law Update for Professional Counselors </a:t>
            </a:r>
            <a:endParaRPr lang="en-US" sz="3200" dirty="0"/>
          </a:p>
        </p:txBody>
      </p:sp>
      <p:sp>
        <p:nvSpPr>
          <p:cNvPr id="3" name="Subtitle 2"/>
          <p:cNvSpPr>
            <a:spLocks noGrp="1"/>
          </p:cNvSpPr>
          <p:nvPr>
            <p:ph type="subTitle" idx="1"/>
          </p:nvPr>
        </p:nvSpPr>
        <p:spPr>
          <a:xfrm>
            <a:off x="3035899" y="3042833"/>
            <a:ext cx="6108101" cy="1117687"/>
          </a:xfrm>
        </p:spPr>
        <p:txBody>
          <a:bodyPr>
            <a:normAutofit lnSpcReduction="10000"/>
          </a:bodyPr>
          <a:lstStyle/>
          <a:p>
            <a:r>
              <a:rPr lang="en-US" sz="8000" dirty="0" smtClean="0"/>
              <a:t>2015</a:t>
            </a:r>
            <a:endParaRPr lang="en-US" sz="8000" dirty="0"/>
          </a:p>
        </p:txBody>
      </p:sp>
    </p:spTree>
    <p:extLst>
      <p:ext uri="{BB962C8B-B14F-4D97-AF65-F5344CB8AC3E}">
        <p14:creationId xmlns:p14="http://schemas.microsoft.com/office/powerpoint/2010/main" val="28123528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8" y="539187"/>
            <a:ext cx="8382000" cy="1676400"/>
          </a:xfrm>
        </p:spPr>
        <p:txBody>
          <a:bodyPr>
            <a:normAutofit/>
          </a:bodyPr>
          <a:lstStyle/>
          <a:p>
            <a:r>
              <a:rPr lang="en-US" dirty="0" smtClean="0"/>
              <a:t>#3</a:t>
            </a:r>
            <a:endParaRPr lang="en-US" dirty="0"/>
          </a:p>
        </p:txBody>
      </p:sp>
      <p:sp>
        <p:nvSpPr>
          <p:cNvPr id="3" name="Content Placeholder 2"/>
          <p:cNvSpPr>
            <a:spLocks noGrp="1"/>
          </p:cNvSpPr>
          <p:nvPr>
            <p:ph idx="1"/>
          </p:nvPr>
        </p:nvSpPr>
        <p:spPr>
          <a:xfrm>
            <a:off x="0" y="2250311"/>
            <a:ext cx="9144000" cy="4572000"/>
          </a:xfrm>
        </p:spPr>
        <p:txBody>
          <a:bodyPr>
            <a:normAutofit lnSpcReduction="10000"/>
          </a:bodyPr>
          <a:lstStyle/>
          <a:p>
            <a:pPr marL="0" indent="0">
              <a:buNone/>
            </a:pPr>
            <a:r>
              <a:rPr lang="en-US" dirty="0" smtClean="0"/>
              <a:t>The right to  marry safeguards children &amp; families in childrearing, procreation &amp; educational practices.</a:t>
            </a:r>
          </a:p>
          <a:p>
            <a:pPr lvl="1"/>
            <a:r>
              <a:rPr lang="en-US" b="1" i="1" dirty="0" smtClean="0"/>
              <a:t>Pierce v. Society of Sisters</a:t>
            </a:r>
            <a:r>
              <a:rPr lang="en-US" dirty="0" smtClean="0"/>
              <a:t>: thwarted attempt after WWI to outlaw all parochial schools as un-American; found to interfere with parental rights to protect their children from prejudicial laws</a:t>
            </a:r>
          </a:p>
          <a:p>
            <a:r>
              <a:rPr lang="en-US" dirty="0" smtClean="0"/>
              <a:t>Without the recognition, stability &amp; predictability marriage offers, children suffer the stigma of knowing their families are somehow lesser under the law &amp; from the material costs of being raised by unmarried parents, thus harming &amp; humiliating the children of same-sex couples. </a:t>
            </a:r>
          </a:p>
          <a:p>
            <a:pPr lvl="1"/>
            <a:r>
              <a:rPr lang="en-US" b="1" i="1" dirty="0"/>
              <a:t>United States v. </a:t>
            </a:r>
            <a:r>
              <a:rPr lang="en-US" b="1" i="1" dirty="0" smtClean="0"/>
              <a:t>Windsor</a:t>
            </a:r>
            <a:r>
              <a:rPr lang="en-US" dirty="0" smtClean="0"/>
              <a:t>:  denying a New York woman in a same-sex marriage the federal estate inheritance tax exemption for surviving spouses singled </a:t>
            </a:r>
            <a:r>
              <a:rPr lang="en-US" dirty="0"/>
              <a:t>out legally married same-sex couples for "differential treatment compared to other similarly situated couples without </a:t>
            </a:r>
            <a:r>
              <a:rPr lang="en-US" dirty="0" smtClean="0"/>
              <a:t>justification”</a:t>
            </a:r>
            <a:endParaRPr lang="en-US" dirty="0"/>
          </a:p>
        </p:txBody>
      </p:sp>
      <p:pic>
        <p:nvPicPr>
          <p:cNvPr id="2050" name="Picture 2" descr="http://tse1.mm.bing.net/th?id=OIP.M2699d37631abeb94562ecb4d3fd83d5bo0&amp;w=156&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76" y="0"/>
            <a:ext cx="499262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2455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Content Placeholder 2"/>
          <p:cNvSpPr>
            <a:spLocks noGrp="1"/>
          </p:cNvSpPr>
          <p:nvPr>
            <p:ph idx="1"/>
          </p:nvPr>
        </p:nvSpPr>
        <p:spPr>
          <a:xfrm>
            <a:off x="225706" y="2057400"/>
            <a:ext cx="8915400" cy="4648200"/>
          </a:xfrm>
        </p:spPr>
        <p:txBody>
          <a:bodyPr>
            <a:noAutofit/>
          </a:bodyPr>
          <a:lstStyle/>
          <a:p>
            <a:pPr marL="0" indent="0">
              <a:lnSpc>
                <a:spcPct val="200000"/>
              </a:lnSpc>
              <a:buNone/>
            </a:pPr>
            <a:r>
              <a:rPr lang="en-US" sz="1200" i="1" dirty="0" smtClean="0">
                <a:ea typeface="Century Gothic" charset="0"/>
                <a:cs typeface="Century Gothic" charset="0"/>
              </a:rPr>
              <a:t>In </a:t>
            </a:r>
            <a:r>
              <a:rPr lang="en-US" sz="1200" i="1" dirty="0">
                <a:ea typeface="Century Gothic" charset="0"/>
                <a:cs typeface="Century Gothic" charset="0"/>
              </a:rPr>
              <a:t>re C.M.M</a:t>
            </a:r>
            <a:r>
              <a:rPr lang="en-US" sz="1200" dirty="0">
                <a:ea typeface="Century Gothic" charset="0"/>
                <a:cs typeface="Century Gothic" charset="0"/>
              </a:rPr>
              <a:t>., No. M2003-01122-COA-R3-PT, 2004 WL 438326 (Tenn. Ct. App. Mar. 9, 2004). </a:t>
            </a:r>
          </a:p>
          <a:p>
            <a:pPr marL="0" indent="0">
              <a:lnSpc>
                <a:spcPct val="200000"/>
              </a:lnSpc>
              <a:buNone/>
            </a:pPr>
            <a:r>
              <a:rPr lang="en-US" sz="1200" i="1" dirty="0" smtClean="0"/>
              <a:t>In </a:t>
            </a:r>
            <a:r>
              <a:rPr lang="en-US" sz="1200" i="1" dirty="0"/>
              <a:t>re Francisco T.</a:t>
            </a:r>
            <a:r>
              <a:rPr lang="en-US" sz="1200" dirty="0"/>
              <a:t>, No. A134489 CA Ct of Appeals, First District. </a:t>
            </a:r>
          </a:p>
          <a:p>
            <a:pPr marL="0" indent="0">
              <a:lnSpc>
                <a:spcPct val="200000"/>
              </a:lnSpc>
              <a:buNone/>
            </a:pPr>
            <a:r>
              <a:rPr lang="en-US" sz="1200" i="1" smtClean="0">
                <a:ea typeface="Century Gothic" charset="0"/>
                <a:cs typeface="Century Gothic" charset="0"/>
              </a:rPr>
              <a:t>In </a:t>
            </a:r>
            <a:r>
              <a:rPr lang="en-US" sz="1200" i="1" dirty="0">
                <a:ea typeface="Century Gothic" charset="0"/>
                <a:cs typeface="Century Gothic" charset="0"/>
              </a:rPr>
              <a:t>re. Jacob H</a:t>
            </a:r>
            <a:r>
              <a:rPr lang="en-US" sz="1200" dirty="0">
                <a:ea typeface="Century Gothic" charset="0"/>
                <a:cs typeface="Century Gothic" charset="0"/>
              </a:rPr>
              <a:t>., No. M2013-01027-COA-R3-JV (Tenn. Ct. App., M.S., Clement, Oct. 28, 2014).</a:t>
            </a:r>
            <a:br>
              <a:rPr lang="en-US" sz="1200" dirty="0">
                <a:ea typeface="Century Gothic" charset="0"/>
                <a:cs typeface="Century Gothic" charset="0"/>
              </a:rPr>
            </a:br>
            <a:r>
              <a:rPr lang="en-US" sz="1200" i="1" dirty="0">
                <a:ea typeface="Century Gothic" charset="0"/>
                <a:cs typeface="Century Gothic" charset="0"/>
              </a:rPr>
              <a:t>In re Kaliyah S., </a:t>
            </a:r>
            <a:r>
              <a:rPr lang="en-US" sz="1200" dirty="0">
                <a:ea typeface="Century Gothic" charset="0"/>
                <a:cs typeface="Century Gothic" charset="0"/>
              </a:rPr>
              <a:t>455 S.W.3d 533.916; 2015 Cal. App. LEXIS </a:t>
            </a:r>
            <a:r>
              <a:rPr lang="en-US" sz="1200" dirty="0" smtClean="0">
                <a:ea typeface="Century Gothic" charset="0"/>
                <a:cs typeface="Century Gothic" charset="0"/>
              </a:rPr>
              <a:t>175.</a:t>
            </a:r>
          </a:p>
          <a:p>
            <a:pPr marL="0" indent="0">
              <a:lnSpc>
                <a:spcPct val="200000"/>
              </a:lnSpc>
              <a:buNone/>
            </a:pPr>
            <a:r>
              <a:rPr lang="en-US" sz="1200" i="1" dirty="0">
                <a:ea typeface="Century Gothic" charset="0"/>
                <a:cs typeface="Century Gothic" charset="0"/>
              </a:rPr>
              <a:t>In re Roxanne B</a:t>
            </a:r>
            <a:r>
              <a:rPr lang="en-US" sz="1200" dirty="0">
                <a:ea typeface="Century Gothic" charset="0"/>
                <a:cs typeface="Century Gothic" charset="0"/>
              </a:rPr>
              <a:t>., B256416, Court Of Appeal Of California, Second Appellate District, Division Three, 234 Cal. App. 4th </a:t>
            </a:r>
            <a:r>
              <a:rPr lang="en-US" sz="1200" dirty="0" smtClean="0">
                <a:ea typeface="Century Gothic" charset="0"/>
                <a:cs typeface="Century Gothic" charset="0"/>
              </a:rPr>
              <a:t>.</a:t>
            </a:r>
            <a:endParaRPr lang="en-US" sz="1200" dirty="0">
              <a:ea typeface="Century Gothic" charset="0"/>
              <a:cs typeface="Century Gothic" charset="0"/>
            </a:endParaRPr>
          </a:p>
          <a:p>
            <a:pPr marL="0" indent="0">
              <a:lnSpc>
                <a:spcPct val="200000"/>
              </a:lnSpc>
              <a:buNone/>
            </a:pPr>
            <a:r>
              <a:rPr lang="en-US" sz="1200" dirty="0" err="1" smtClean="0">
                <a:ea typeface="Century Gothic" charset="0"/>
                <a:cs typeface="Century Gothic" charset="0"/>
              </a:rPr>
              <a:t>Kahng</a:t>
            </a:r>
            <a:r>
              <a:rPr lang="en-US" sz="1200" dirty="0">
                <a:ea typeface="Century Gothic" charset="0"/>
                <a:cs typeface="Century Gothic" charset="0"/>
              </a:rPr>
              <a:t>, S., Iwata, B., Thompson, R., &amp; Hanley, G. (2000). A method for identifying satiation versus extinction effects under </a:t>
            </a:r>
          </a:p>
          <a:p>
            <a:pPr marL="0" indent="0">
              <a:lnSpc>
                <a:spcPct val="200000"/>
              </a:lnSpc>
              <a:buNone/>
            </a:pPr>
            <a:r>
              <a:rPr lang="en-US" sz="1200" dirty="0">
                <a:ea typeface="Century Gothic" charset="0"/>
                <a:cs typeface="Century Gothic" charset="0"/>
              </a:rPr>
              <a:t>	</a:t>
            </a:r>
            <a:r>
              <a:rPr lang="en-US" sz="1200" dirty="0" err="1">
                <a:ea typeface="Century Gothic" charset="0"/>
                <a:cs typeface="Century Gothic" charset="0"/>
              </a:rPr>
              <a:t>noncontingent</a:t>
            </a:r>
            <a:r>
              <a:rPr lang="en-US" sz="1200" dirty="0">
                <a:ea typeface="Century Gothic" charset="0"/>
                <a:cs typeface="Century Gothic" charset="0"/>
              </a:rPr>
              <a:t> reinforcement schedules</a:t>
            </a:r>
            <a:r>
              <a:rPr lang="en-US" sz="1200" i="1" dirty="0">
                <a:ea typeface="Century Gothic" charset="0"/>
                <a:cs typeface="Century Gothic" charset="0"/>
              </a:rPr>
              <a:t>.  Journal of Applied Behavior Analysis</a:t>
            </a:r>
            <a:r>
              <a:rPr lang="en-US" sz="1200" dirty="0">
                <a:ea typeface="Century Gothic" charset="0"/>
                <a:cs typeface="Century Gothic" charset="0"/>
              </a:rPr>
              <a:t>, 33(4), 419-432</a:t>
            </a:r>
            <a:r>
              <a:rPr lang="en-US" sz="1200" dirty="0" smtClean="0">
                <a:ea typeface="Century Gothic" charset="0"/>
                <a:cs typeface="Century Gothic" charset="0"/>
              </a:rPr>
              <a:t>.</a:t>
            </a:r>
            <a:endParaRPr lang="en-US" sz="1200" dirty="0">
              <a:ea typeface="Century Gothic" charset="0"/>
              <a:cs typeface="Century Gothic" charset="0"/>
            </a:endParaRPr>
          </a:p>
          <a:p>
            <a:pPr marL="0" indent="0">
              <a:lnSpc>
                <a:spcPct val="200000"/>
              </a:lnSpc>
              <a:buNone/>
            </a:pPr>
            <a:r>
              <a:rPr lang="en-US" sz="1200" i="1" dirty="0">
                <a:ea typeface="Century Gothic" charset="0"/>
                <a:cs typeface="Century Gothic" charset="0"/>
              </a:rPr>
              <a:t>Kelly v. Kelly</a:t>
            </a:r>
            <a:r>
              <a:rPr lang="en-US" sz="1200" dirty="0">
                <a:ea typeface="Century Gothic" charset="0"/>
                <a:cs typeface="Century Gothic" charset="0"/>
              </a:rPr>
              <a:t>, 445 S.W.3d 685 (Tenn., Koch, 2014). </a:t>
            </a:r>
          </a:p>
          <a:p>
            <a:pPr marL="0" indent="0">
              <a:lnSpc>
                <a:spcPct val="200000"/>
              </a:lnSpc>
              <a:buNone/>
            </a:pPr>
            <a:r>
              <a:rPr lang="en-US" sz="1200" i="1" dirty="0">
                <a:ea typeface="Century Gothic" charset="0"/>
                <a:cs typeface="Century Gothic" charset="0"/>
              </a:rPr>
              <a:t>Lawrence v. Texas</a:t>
            </a:r>
            <a:r>
              <a:rPr lang="en-US" sz="1200" dirty="0">
                <a:ea typeface="Century Gothic" charset="0"/>
                <a:cs typeface="Century Gothic" charset="0"/>
              </a:rPr>
              <a:t>, 539 U.S. 558, 123 S. Ct. 2472, 156 L. Ed. 2d 508 (2003).</a:t>
            </a:r>
          </a:p>
          <a:p>
            <a:pPr marL="0" indent="0">
              <a:lnSpc>
                <a:spcPct val="200000"/>
              </a:lnSpc>
              <a:buNone/>
            </a:pPr>
            <a:r>
              <a:rPr lang="en-US" sz="1200" i="1" dirty="0">
                <a:ea typeface="Century Gothic" charset="0"/>
                <a:cs typeface="Century Gothic" charset="0"/>
              </a:rPr>
              <a:t>Leonardo v. Leonardo</a:t>
            </a:r>
            <a:r>
              <a:rPr lang="en-US" sz="1200" dirty="0">
                <a:ea typeface="Century Gothic" charset="0"/>
                <a:cs typeface="Century Gothic" charset="0"/>
              </a:rPr>
              <a:t>, No. M2014-00372-COA-R3-CV (Tenn. Ct. App., W.S. </a:t>
            </a:r>
            <a:r>
              <a:rPr lang="en-US" sz="1200" dirty="0" smtClean="0">
                <a:ea typeface="Century Gothic" charset="0"/>
                <a:cs typeface="Century Gothic" charset="0"/>
              </a:rPr>
              <a:t>at Nashville</a:t>
            </a:r>
            <a:r>
              <a:rPr lang="en-US" sz="1200" dirty="0">
                <a:ea typeface="Century Gothic" charset="0"/>
                <a:cs typeface="Century Gothic" charset="0"/>
              </a:rPr>
              <a:t>, Armstrong, June 18, 2015). </a:t>
            </a:r>
          </a:p>
          <a:p>
            <a:pPr marL="0" indent="0">
              <a:lnSpc>
                <a:spcPct val="200000"/>
              </a:lnSpc>
              <a:buNone/>
            </a:pPr>
            <a:endParaRPr lang="en-US" sz="1200" dirty="0">
              <a:ea typeface="Century Gothic" charset="0"/>
              <a:cs typeface="Century Gothic" charset="0"/>
            </a:endParaRPr>
          </a:p>
        </p:txBody>
      </p:sp>
    </p:spTree>
    <p:extLst>
      <p:ext uri="{BB962C8B-B14F-4D97-AF65-F5344CB8AC3E}">
        <p14:creationId xmlns:p14="http://schemas.microsoft.com/office/powerpoint/2010/main" val="576884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04" y="685800"/>
            <a:ext cx="6914119" cy="1219200"/>
          </a:xfrm>
        </p:spPr>
        <p:txBody>
          <a:bodyPr>
            <a:normAutofit/>
          </a:bodyPr>
          <a:lstStyle/>
          <a:p>
            <a:pPr algn="ctr"/>
            <a:r>
              <a:rPr lang="en-US" dirty="0" smtClean="0"/>
              <a:t>References</a:t>
            </a:r>
            <a:endParaRPr lang="en-US" dirty="0"/>
          </a:p>
        </p:txBody>
      </p:sp>
      <p:sp>
        <p:nvSpPr>
          <p:cNvPr id="3" name="Content Placeholder 2"/>
          <p:cNvSpPr>
            <a:spLocks noGrp="1"/>
          </p:cNvSpPr>
          <p:nvPr>
            <p:ph idx="1"/>
          </p:nvPr>
        </p:nvSpPr>
        <p:spPr>
          <a:xfrm>
            <a:off x="233149" y="2057400"/>
            <a:ext cx="8839200" cy="4495800"/>
          </a:xfrm>
        </p:spPr>
        <p:txBody>
          <a:bodyPr>
            <a:noAutofit/>
          </a:bodyPr>
          <a:lstStyle/>
          <a:p>
            <a:pPr marL="0" indent="0">
              <a:lnSpc>
                <a:spcPct val="200000"/>
              </a:lnSpc>
              <a:buNone/>
            </a:pPr>
            <a:r>
              <a:rPr lang="en-US" sz="1200" i="1" dirty="0">
                <a:ea typeface="Century Gothic" charset="0"/>
                <a:cs typeface="Century Gothic" charset="0"/>
              </a:rPr>
              <a:t>Loving v. Virginia</a:t>
            </a:r>
            <a:r>
              <a:rPr lang="en-US" sz="1200" dirty="0">
                <a:ea typeface="Century Gothic" charset="0"/>
                <a:cs typeface="Century Gothic" charset="0"/>
              </a:rPr>
              <a:t>, 388 U. S. 1, 2.</a:t>
            </a:r>
          </a:p>
          <a:p>
            <a:pPr marL="0" indent="0">
              <a:lnSpc>
                <a:spcPct val="200000"/>
              </a:lnSpc>
              <a:buNone/>
            </a:pPr>
            <a:r>
              <a:rPr lang="en-US" sz="1200" i="1" dirty="0">
                <a:ea typeface="Century Gothic" charset="0"/>
                <a:cs typeface="Century Gothic" charset="0"/>
              </a:rPr>
              <a:t>Michael Ferguson, et. al., v. JONAH </a:t>
            </a:r>
            <a:r>
              <a:rPr lang="en-US" sz="1200" dirty="0">
                <a:ea typeface="Century Gothic" charset="0"/>
                <a:cs typeface="Century Gothic" charset="0"/>
              </a:rPr>
              <a:t>decided </a:t>
            </a:r>
            <a:r>
              <a:rPr lang="en-US" sz="1200" dirty="0" smtClean="0">
                <a:ea typeface="Century Gothic" charset="0"/>
                <a:cs typeface="Century Gothic" charset="0"/>
              </a:rPr>
              <a:t>6/25/2015</a:t>
            </a:r>
            <a:endParaRPr lang="en-US" sz="1200" dirty="0">
              <a:ea typeface="Century Gothic" charset="0"/>
              <a:cs typeface="Century Gothic" charset="0"/>
            </a:endParaRPr>
          </a:p>
          <a:p>
            <a:pPr marL="0" indent="0">
              <a:lnSpc>
                <a:spcPct val="200000"/>
              </a:lnSpc>
              <a:buNone/>
            </a:pPr>
            <a:r>
              <a:rPr lang="en-US" sz="1200" i="1" dirty="0" smtClean="0">
                <a:ea typeface="Century Gothic" charset="0"/>
                <a:cs typeface="Century Gothic" charset="0"/>
              </a:rPr>
              <a:t>Michigan </a:t>
            </a:r>
            <a:r>
              <a:rPr lang="en-US" sz="1200" i="1" dirty="0">
                <a:ea typeface="Century Gothic" charset="0"/>
                <a:cs typeface="Century Gothic" charset="0"/>
              </a:rPr>
              <a:t>v. </a:t>
            </a:r>
            <a:r>
              <a:rPr lang="en-US" sz="1200" i="1" dirty="0" err="1" smtClean="0">
                <a:ea typeface="Century Gothic" charset="0"/>
                <a:cs typeface="Century Gothic" charset="0"/>
              </a:rPr>
              <a:t>Latta</a:t>
            </a:r>
            <a:r>
              <a:rPr lang="en-US" sz="1200" dirty="0" smtClean="0">
                <a:ea typeface="Century Gothic" charset="0"/>
                <a:cs typeface="Century Gothic" charset="0"/>
              </a:rPr>
              <a:t>, Court Of Appeal Of California, Second Appellate District, Division One 2015 </a:t>
            </a:r>
            <a:r>
              <a:rPr lang="en-US" sz="1200" dirty="0">
                <a:ea typeface="Century Gothic" charset="0"/>
                <a:cs typeface="Century Gothic" charset="0"/>
              </a:rPr>
              <a:t>Cal. App. </a:t>
            </a:r>
            <a:r>
              <a:rPr lang="en-US" sz="1200" dirty="0" err="1">
                <a:ea typeface="Century Gothic" charset="0"/>
                <a:cs typeface="Century Gothic" charset="0"/>
              </a:rPr>
              <a:t>Unpub</a:t>
            </a:r>
            <a:r>
              <a:rPr lang="en-US" sz="1200" dirty="0">
                <a:ea typeface="Century Gothic" charset="0"/>
                <a:cs typeface="Century Gothic" charset="0"/>
              </a:rPr>
              <a:t>. LEXIS </a:t>
            </a:r>
            <a:r>
              <a:rPr lang="en-US" sz="1200" dirty="0" smtClean="0">
                <a:ea typeface="Century Gothic" charset="0"/>
                <a:cs typeface="Century Gothic" charset="0"/>
              </a:rPr>
              <a:t>803 	February </a:t>
            </a:r>
            <a:r>
              <a:rPr lang="en-US" sz="1200" dirty="0">
                <a:ea typeface="Century Gothic" charset="0"/>
                <a:cs typeface="Century Gothic" charset="0"/>
              </a:rPr>
              <a:t>4, 2015, Opinion </a:t>
            </a:r>
            <a:r>
              <a:rPr lang="en-US" sz="1200" dirty="0" smtClean="0">
                <a:ea typeface="Century Gothic" charset="0"/>
                <a:cs typeface="Century Gothic" charset="0"/>
              </a:rPr>
              <a:t>Filed</a:t>
            </a:r>
            <a:endParaRPr lang="en-US" sz="1200" dirty="0">
              <a:ea typeface="Century Gothic" charset="0"/>
              <a:cs typeface="Century Gothic" charset="0"/>
            </a:endParaRPr>
          </a:p>
          <a:p>
            <a:pPr marL="0" indent="0">
              <a:lnSpc>
                <a:spcPct val="200000"/>
              </a:lnSpc>
              <a:buNone/>
            </a:pPr>
            <a:r>
              <a:rPr lang="en-US" sz="1200" i="1" dirty="0" err="1" smtClean="0">
                <a:ea typeface="Century Gothic" charset="0"/>
                <a:cs typeface="Century Gothic" charset="0"/>
              </a:rPr>
              <a:t>Obergefell</a:t>
            </a:r>
            <a:r>
              <a:rPr lang="en-US" sz="1200" i="1" dirty="0" smtClean="0">
                <a:ea typeface="Century Gothic" charset="0"/>
                <a:cs typeface="Century Gothic" charset="0"/>
              </a:rPr>
              <a:t> </a:t>
            </a:r>
            <a:r>
              <a:rPr lang="en-US" sz="1200" i="1" dirty="0">
                <a:ea typeface="Century Gothic" charset="0"/>
                <a:cs typeface="Century Gothic" charset="0"/>
              </a:rPr>
              <a:t>v. Hodges</a:t>
            </a:r>
            <a:r>
              <a:rPr lang="en-US" sz="1200" dirty="0">
                <a:ea typeface="Century Gothic" charset="0"/>
                <a:cs typeface="Century Gothic" charset="0"/>
              </a:rPr>
              <a:t>, 135 </a:t>
            </a:r>
            <a:r>
              <a:rPr lang="en-US" sz="1200" dirty="0" err="1">
                <a:ea typeface="Century Gothic" charset="0"/>
                <a:cs typeface="Century Gothic" charset="0"/>
              </a:rPr>
              <a:t>S.Ct</a:t>
            </a:r>
            <a:r>
              <a:rPr lang="en-US" sz="1200" dirty="0">
                <a:ea typeface="Century Gothic" charset="0"/>
                <a:cs typeface="Century Gothic" charset="0"/>
              </a:rPr>
              <a:t>. 2584 (U.S., Kennedy, 2015)</a:t>
            </a:r>
          </a:p>
          <a:p>
            <a:pPr marL="0" indent="0">
              <a:lnSpc>
                <a:spcPct val="200000"/>
              </a:lnSpc>
              <a:buNone/>
            </a:pPr>
            <a:r>
              <a:rPr lang="en-US" sz="1200" i="1" dirty="0" smtClean="0">
                <a:ea typeface="Century Gothic" charset="0"/>
                <a:cs typeface="Century Gothic" charset="0"/>
              </a:rPr>
              <a:t>Ohio v. Clark</a:t>
            </a:r>
            <a:r>
              <a:rPr lang="en-US" sz="1200" dirty="0" smtClean="0">
                <a:ea typeface="Century Gothic" charset="0"/>
                <a:cs typeface="Century Gothic" charset="0"/>
              </a:rPr>
              <a:t>, </a:t>
            </a:r>
            <a:r>
              <a:rPr lang="en-US" sz="1200" dirty="0">
                <a:ea typeface="Century Gothic" charset="0"/>
                <a:cs typeface="Century Gothic" charset="0"/>
              </a:rPr>
              <a:t>135 </a:t>
            </a:r>
            <a:r>
              <a:rPr lang="en-US" sz="1200" dirty="0" err="1">
                <a:ea typeface="Century Gothic" charset="0"/>
                <a:cs typeface="Century Gothic" charset="0"/>
              </a:rPr>
              <a:t>S.Ct</a:t>
            </a:r>
            <a:r>
              <a:rPr lang="en-US" sz="1200" dirty="0">
                <a:ea typeface="Century Gothic" charset="0"/>
                <a:cs typeface="Century Gothic" charset="0"/>
              </a:rPr>
              <a:t>. 2173 (U.S. Alito, 2015</a:t>
            </a:r>
            <a:r>
              <a:rPr lang="en-US" sz="1200" dirty="0" smtClean="0">
                <a:ea typeface="Century Gothic" charset="0"/>
                <a:cs typeface="Century Gothic" charset="0"/>
              </a:rPr>
              <a:t>)</a:t>
            </a:r>
          </a:p>
          <a:p>
            <a:pPr marL="0" lvl="1" indent="0">
              <a:lnSpc>
                <a:spcPct val="200000"/>
              </a:lnSpc>
              <a:spcBef>
                <a:spcPts val="1000"/>
              </a:spcBef>
              <a:buNone/>
            </a:pPr>
            <a:r>
              <a:rPr lang="en-US" sz="1200" i="1" dirty="0" smtClean="0">
                <a:ea typeface="Century Gothic" charset="0"/>
                <a:cs typeface="Century Gothic" charset="0"/>
              </a:rPr>
              <a:t>Parks </a:t>
            </a:r>
            <a:r>
              <a:rPr lang="en-US" sz="1200" i="1" dirty="0">
                <a:ea typeface="Century Gothic" charset="0"/>
                <a:cs typeface="Century Gothic" charset="0"/>
              </a:rPr>
              <a:t>v. North Carolina Department Of Public Safety, et al </a:t>
            </a:r>
            <a:r>
              <a:rPr lang="en-US" sz="1200" dirty="0">
                <a:ea typeface="Century Gothic" charset="0"/>
                <a:cs typeface="Century Gothic" charset="0"/>
              </a:rPr>
              <a:t>No. </a:t>
            </a:r>
            <a:r>
              <a:rPr lang="en-US" sz="1200" dirty="0" smtClean="0">
                <a:ea typeface="Century Gothic" charset="0"/>
                <a:cs typeface="Century Gothic" charset="0"/>
              </a:rPr>
              <a:t>5:13-CV-74-BR. </a:t>
            </a:r>
            <a:endParaRPr lang="en-US" sz="1200" dirty="0">
              <a:ea typeface="Century Gothic" charset="0"/>
              <a:cs typeface="Century Gothic" charset="0"/>
            </a:endParaRPr>
          </a:p>
          <a:p>
            <a:pPr marL="0" lvl="1" indent="0">
              <a:lnSpc>
                <a:spcPct val="200000"/>
              </a:lnSpc>
              <a:spcBef>
                <a:spcPts val="1000"/>
              </a:spcBef>
              <a:buNone/>
            </a:pPr>
            <a:r>
              <a:rPr lang="en-US" sz="1200" i="1" dirty="0">
                <a:ea typeface="Century Gothic" charset="0"/>
                <a:cs typeface="Century Gothic" charset="0"/>
              </a:rPr>
              <a:t>Perez v. Board Of Education Of The City Of Chicago</a:t>
            </a:r>
            <a:r>
              <a:rPr lang="en-US" sz="1200" dirty="0">
                <a:ea typeface="Century Gothic" charset="0"/>
                <a:cs typeface="Century Gothic" charset="0"/>
              </a:rPr>
              <a:t>,  No. 1-14-2377 </a:t>
            </a:r>
          </a:p>
          <a:p>
            <a:pPr marL="0" indent="0">
              <a:lnSpc>
                <a:spcPct val="200000"/>
              </a:lnSpc>
              <a:buNone/>
            </a:pPr>
            <a:r>
              <a:rPr lang="en-US" sz="1200" i="1" dirty="0" smtClean="0">
                <a:ea typeface="Century Gothic" charset="0"/>
                <a:cs typeface="Century Gothic" charset="0"/>
              </a:rPr>
              <a:t>Pierce </a:t>
            </a:r>
            <a:r>
              <a:rPr lang="en-US" sz="1200" i="1" dirty="0">
                <a:ea typeface="Century Gothic" charset="0"/>
                <a:cs typeface="Century Gothic" charset="0"/>
              </a:rPr>
              <a:t>v. Society of Sisters</a:t>
            </a:r>
            <a:r>
              <a:rPr lang="en-US" sz="1200" dirty="0">
                <a:ea typeface="Century Gothic" charset="0"/>
                <a:cs typeface="Century Gothic" charset="0"/>
              </a:rPr>
              <a:t>, 268 U. S. 510</a:t>
            </a:r>
            <a:r>
              <a:rPr lang="en-US" sz="1200" dirty="0" smtClean="0">
                <a:ea typeface="Century Gothic" charset="0"/>
                <a:cs typeface="Century Gothic" charset="0"/>
              </a:rPr>
              <a:t>.</a:t>
            </a:r>
            <a:endParaRPr lang="en-US" sz="1200" dirty="0">
              <a:ea typeface="Century Gothic" charset="0"/>
              <a:cs typeface="Century Gothic" charset="0"/>
            </a:endParaRPr>
          </a:p>
        </p:txBody>
      </p:sp>
    </p:spTree>
    <p:extLst>
      <p:ext uri="{BB962C8B-B14F-4D97-AF65-F5344CB8AC3E}">
        <p14:creationId xmlns:p14="http://schemas.microsoft.com/office/powerpoint/2010/main" val="12069121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228600" y="1981200"/>
            <a:ext cx="8763000" cy="4648200"/>
          </a:xfrm>
        </p:spPr>
        <p:txBody>
          <a:bodyPr>
            <a:normAutofit/>
          </a:bodyPr>
          <a:lstStyle/>
          <a:p>
            <a:pPr marL="0" indent="0">
              <a:lnSpc>
                <a:spcPct val="200000"/>
              </a:lnSpc>
              <a:buNone/>
            </a:pPr>
            <a:r>
              <a:rPr lang="en-US" sz="1200" i="1" dirty="0">
                <a:ea typeface="Century Gothic" charset="0"/>
                <a:cs typeface="Century Gothic" charset="0"/>
              </a:rPr>
              <a:t>Rentz v. Rentz</a:t>
            </a:r>
            <a:r>
              <a:rPr lang="en-US" sz="1200" dirty="0">
                <a:ea typeface="Century Gothic" charset="0"/>
                <a:cs typeface="Century Gothic" charset="0"/>
              </a:rPr>
              <a:t>, No. E2013-02414-COA-R3-CV (Tenn. Ct. App., E.S., </a:t>
            </a:r>
            <a:r>
              <a:rPr lang="en-US" sz="1200" dirty="0" err="1">
                <a:ea typeface="Century Gothic" charset="0"/>
                <a:cs typeface="Century Gothic" charset="0"/>
              </a:rPr>
              <a:t>McClarty</a:t>
            </a:r>
            <a:r>
              <a:rPr lang="en-US" sz="1200" dirty="0">
                <a:ea typeface="Century Gothic" charset="0"/>
                <a:cs typeface="Century Gothic" charset="0"/>
              </a:rPr>
              <a:t>, July 30, 2014).</a:t>
            </a:r>
          </a:p>
          <a:p>
            <a:pPr marL="0" indent="0">
              <a:lnSpc>
                <a:spcPct val="200000"/>
              </a:lnSpc>
              <a:buNone/>
            </a:pPr>
            <a:r>
              <a:rPr lang="en-US" sz="1200" i="1" dirty="0" err="1">
                <a:ea typeface="Century Gothic" charset="0"/>
                <a:cs typeface="Century Gothic" charset="0"/>
              </a:rPr>
              <a:t>Schweikhardt</a:t>
            </a:r>
            <a:r>
              <a:rPr lang="en-US" sz="1200" i="1" dirty="0">
                <a:ea typeface="Century Gothic" charset="0"/>
                <a:cs typeface="Century Gothic" charset="0"/>
              </a:rPr>
              <a:t> v. The School Board of Collier County, Florida</a:t>
            </a:r>
            <a:r>
              <a:rPr lang="en-US" sz="1200" dirty="0">
                <a:ea typeface="Century Gothic" charset="0"/>
                <a:cs typeface="Century Gothic" charset="0"/>
              </a:rPr>
              <a:t>, Decided March 31, 2015, Filed</a:t>
            </a:r>
          </a:p>
          <a:p>
            <a:pPr marL="0" indent="0">
              <a:lnSpc>
                <a:spcPct val="200000"/>
              </a:lnSpc>
              <a:buNone/>
            </a:pPr>
            <a:r>
              <a:rPr lang="en-US" sz="1200" i="1" dirty="0">
                <a:ea typeface="Century Gothic" charset="0"/>
                <a:cs typeface="Century Gothic" charset="0"/>
              </a:rPr>
              <a:t>Seibert v. Jackson County, Mississippi, et al</a:t>
            </a:r>
            <a:r>
              <a:rPr lang="en-US" sz="1200" dirty="0">
                <a:ea typeface="Century Gothic" charset="0"/>
                <a:cs typeface="Century Gothic" charset="0"/>
              </a:rPr>
              <a:t>. NO. 1:14-CV-188-KS-MTP</a:t>
            </a:r>
          </a:p>
          <a:p>
            <a:pPr marL="0" indent="0">
              <a:lnSpc>
                <a:spcPct val="200000"/>
              </a:lnSpc>
              <a:buNone/>
            </a:pPr>
            <a:r>
              <a:rPr lang="en-US" sz="1200" i="1" dirty="0">
                <a:ea typeface="Century Gothic" charset="0"/>
                <a:cs typeface="Century Gothic" charset="0"/>
              </a:rPr>
              <a:t>State v. Crank</a:t>
            </a:r>
            <a:r>
              <a:rPr lang="en-US" sz="1200" dirty="0">
                <a:ea typeface="Century Gothic" charset="0"/>
                <a:cs typeface="Century Gothic" charset="0"/>
              </a:rPr>
              <a:t>, S.W.3d (Tenn., Wade, 2015).</a:t>
            </a:r>
          </a:p>
          <a:p>
            <a:pPr marL="0" indent="0">
              <a:lnSpc>
                <a:spcPct val="200000"/>
              </a:lnSpc>
              <a:buNone/>
            </a:pPr>
            <a:r>
              <a:rPr lang="en-US" sz="1200" i="1" dirty="0">
                <a:ea typeface="Century Gothic" charset="0"/>
                <a:cs typeface="Century Gothic" charset="0"/>
              </a:rPr>
              <a:t>State v. </a:t>
            </a:r>
            <a:r>
              <a:rPr lang="en-US" sz="1200" i="1" dirty="0" err="1">
                <a:ea typeface="Century Gothic" charset="0"/>
                <a:cs typeface="Century Gothic" charset="0"/>
              </a:rPr>
              <a:t>Dycus</a:t>
            </a:r>
            <a:r>
              <a:rPr lang="en-US" sz="1200" dirty="0">
                <a:ea typeface="Century Gothic" charset="0"/>
                <a:cs typeface="Century Gothic" charset="0"/>
              </a:rPr>
              <a:t>, 456 S.W.3d 918</a:t>
            </a:r>
          </a:p>
          <a:p>
            <a:pPr marL="0" indent="0">
              <a:lnSpc>
                <a:spcPct val="200000"/>
              </a:lnSpc>
              <a:buNone/>
            </a:pPr>
            <a:r>
              <a:rPr lang="en-US" sz="1200" i="1" dirty="0">
                <a:ea typeface="Century Gothic" charset="0"/>
                <a:cs typeface="Century Gothic" charset="0"/>
              </a:rPr>
              <a:t>State v. Herron</a:t>
            </a:r>
            <a:r>
              <a:rPr lang="en-US" sz="1200" dirty="0">
                <a:ea typeface="Century Gothic" charset="0"/>
                <a:cs typeface="Century Gothic" charset="0"/>
              </a:rPr>
              <a:t>, 461 S.W.3d 890 (Tenn., Clark, 2015)</a:t>
            </a:r>
          </a:p>
          <a:p>
            <a:pPr marL="0" indent="0">
              <a:lnSpc>
                <a:spcPct val="200000"/>
              </a:lnSpc>
              <a:buNone/>
            </a:pPr>
            <a:r>
              <a:rPr lang="en-US" sz="1200" i="1" dirty="0" smtClean="0">
                <a:ea typeface="Century Gothic" charset="0"/>
                <a:cs typeface="Century Gothic" charset="0"/>
              </a:rPr>
              <a:t>State Of New Jersey v</a:t>
            </a:r>
            <a:r>
              <a:rPr lang="en-US" sz="1200" i="1" dirty="0">
                <a:ea typeface="Century Gothic" charset="0"/>
                <a:cs typeface="Century Gothic" charset="0"/>
              </a:rPr>
              <a:t>. </a:t>
            </a:r>
            <a:r>
              <a:rPr lang="en-US" sz="1200" i="1" dirty="0" smtClean="0">
                <a:ea typeface="Century Gothic" charset="0"/>
                <a:cs typeface="Century Gothic" charset="0"/>
              </a:rPr>
              <a:t>Mercado </a:t>
            </a:r>
            <a:r>
              <a:rPr lang="en-US" sz="1200" dirty="0" smtClean="0">
                <a:ea typeface="Century Gothic" charset="0"/>
                <a:cs typeface="Century Gothic" charset="0"/>
              </a:rPr>
              <a:t>January </a:t>
            </a:r>
            <a:r>
              <a:rPr lang="en-US" sz="1200" dirty="0">
                <a:ea typeface="Century Gothic" charset="0"/>
                <a:cs typeface="Century Gothic" charset="0"/>
              </a:rPr>
              <a:t>22, 2015, </a:t>
            </a:r>
            <a:r>
              <a:rPr lang="en-US" sz="1200" dirty="0" smtClean="0">
                <a:ea typeface="Century Gothic" charset="0"/>
                <a:cs typeface="Century Gothic" charset="0"/>
              </a:rPr>
              <a:t>Decided</a:t>
            </a:r>
          </a:p>
          <a:p>
            <a:pPr marL="0" indent="0">
              <a:buNone/>
            </a:pPr>
            <a:r>
              <a:rPr lang="en-US" sz="1200" i="1" dirty="0"/>
              <a:t>State of Vermont v. Thomas A. </a:t>
            </a:r>
            <a:r>
              <a:rPr lang="en-US" sz="1200" i="1" dirty="0" err="1"/>
              <a:t>Tatro</a:t>
            </a:r>
            <a:r>
              <a:rPr lang="en-US" sz="1200" i="1" dirty="0"/>
              <a:t> </a:t>
            </a:r>
            <a:r>
              <a:rPr lang="en-US" sz="1200" dirty="0"/>
              <a:t>No. 14-105 </a:t>
            </a:r>
            <a:r>
              <a:rPr lang="en-US" sz="1200" dirty="0" smtClean="0"/>
              <a:t>Supreme Court Of Vermont 2015 </a:t>
            </a:r>
            <a:r>
              <a:rPr lang="en-US" sz="1200" dirty="0"/>
              <a:t>Vt. </a:t>
            </a:r>
            <a:r>
              <a:rPr lang="en-US" sz="1200" dirty="0" err="1"/>
              <a:t>Unpub</a:t>
            </a:r>
            <a:r>
              <a:rPr lang="en-US" sz="1200" dirty="0"/>
              <a:t>. LEXIS 43 March 6,</a:t>
            </a:r>
          </a:p>
          <a:p>
            <a:pPr marL="0" indent="0">
              <a:buNone/>
            </a:pPr>
            <a:r>
              <a:rPr lang="en-US" sz="1200" dirty="0"/>
              <a:t>	2015, Filed</a:t>
            </a:r>
          </a:p>
          <a:p>
            <a:pPr marL="0" lvl="1" indent="0">
              <a:spcBef>
                <a:spcPts val="1000"/>
              </a:spcBef>
              <a:buNone/>
            </a:pPr>
            <a:r>
              <a:rPr lang="en-US" sz="1200" i="1" dirty="0"/>
              <a:t>Taylor v. </a:t>
            </a:r>
            <a:r>
              <a:rPr lang="en-US" sz="1200" i="1" dirty="0" err="1"/>
              <a:t>Barkes</a:t>
            </a:r>
            <a:r>
              <a:rPr lang="en-US" sz="1200" dirty="0"/>
              <a:t>, 135 </a:t>
            </a:r>
            <a:r>
              <a:rPr lang="en-US" sz="1200" dirty="0" err="1"/>
              <a:t>S.Ct</a:t>
            </a:r>
            <a:r>
              <a:rPr lang="en-US" sz="1200" dirty="0"/>
              <a:t>. 2041 (U.S., Per </a:t>
            </a:r>
            <a:r>
              <a:rPr lang="en-US" sz="1200" dirty="0" err="1"/>
              <a:t>Curiam</a:t>
            </a:r>
            <a:r>
              <a:rPr lang="en-US" sz="1200" dirty="0"/>
              <a:t>, 2015).</a:t>
            </a:r>
          </a:p>
          <a:p>
            <a:pPr marL="0" indent="0">
              <a:lnSpc>
                <a:spcPct val="200000"/>
              </a:lnSpc>
              <a:buNone/>
            </a:pPr>
            <a:endParaRPr lang="en-US" sz="1200" b="1" dirty="0" smtClean="0">
              <a:ea typeface="Century Gothic" charset="0"/>
              <a:cs typeface="Century Gothic" charset="0"/>
            </a:endParaRPr>
          </a:p>
          <a:p>
            <a:pPr marL="0" indent="0">
              <a:buNone/>
            </a:pPr>
            <a:endParaRPr lang="en-US" b="1" dirty="0">
              <a:ea typeface="Century Gothic" charset="0"/>
              <a:cs typeface="Century Gothic" charset="0"/>
            </a:endParaRPr>
          </a:p>
        </p:txBody>
      </p:sp>
    </p:spTree>
    <p:extLst>
      <p:ext uri="{BB962C8B-B14F-4D97-AF65-F5344CB8AC3E}">
        <p14:creationId xmlns:p14="http://schemas.microsoft.com/office/powerpoint/2010/main" val="28830948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228600" y="2133600"/>
            <a:ext cx="8915400" cy="4495800"/>
          </a:xfrm>
        </p:spPr>
        <p:txBody>
          <a:bodyPr/>
          <a:lstStyle/>
          <a:p>
            <a:pPr marL="0" lvl="1" indent="0">
              <a:lnSpc>
                <a:spcPct val="200000"/>
              </a:lnSpc>
              <a:spcBef>
                <a:spcPts val="1000"/>
              </a:spcBef>
              <a:buNone/>
            </a:pPr>
            <a:r>
              <a:rPr lang="en-US" sz="1200" i="1" dirty="0">
                <a:ea typeface="Times New Roman" charset="0"/>
                <a:cs typeface="Times New Roman" charset="0"/>
              </a:rPr>
              <a:t>Tennessee </a:t>
            </a:r>
            <a:r>
              <a:rPr lang="en-US" sz="1200" i="1" dirty="0" err="1">
                <a:ea typeface="Times New Roman" charset="0"/>
                <a:cs typeface="Times New Roman" charset="0"/>
              </a:rPr>
              <a:t>HiSET</a:t>
            </a:r>
            <a:r>
              <a:rPr lang="en-US" sz="1200" i="1" dirty="0">
                <a:ea typeface="Times New Roman" charset="0"/>
                <a:cs typeface="Times New Roman" charset="0"/>
              </a:rPr>
              <a:t> Requirements (For Test Takers)</a:t>
            </a:r>
            <a:r>
              <a:rPr lang="en-US" sz="1200" dirty="0">
                <a:ea typeface="Times New Roman" charset="0"/>
                <a:cs typeface="Times New Roman" charset="0"/>
              </a:rPr>
              <a:t>. (</a:t>
            </a:r>
            <a:r>
              <a:rPr lang="en-US" sz="1200" dirty="0" err="1">
                <a:ea typeface="Times New Roman" charset="0"/>
                <a:cs typeface="Times New Roman" charset="0"/>
              </a:rPr>
              <a:t>n.d.</a:t>
            </a:r>
            <a:r>
              <a:rPr lang="en-US" sz="1200" dirty="0">
                <a:ea typeface="Times New Roman" charset="0"/>
                <a:cs typeface="Times New Roman" charset="0"/>
              </a:rPr>
              <a:t>). Retrieved October 12, 2015.</a:t>
            </a:r>
          </a:p>
          <a:p>
            <a:pPr marL="0" indent="0">
              <a:lnSpc>
                <a:spcPct val="200000"/>
              </a:lnSpc>
              <a:buNone/>
            </a:pPr>
            <a:r>
              <a:rPr lang="en-US" sz="1200" i="1" dirty="0">
                <a:ea typeface="Times New Roman" charset="0"/>
                <a:cs typeface="Times New Roman" charset="0"/>
              </a:rPr>
              <a:t>Terri Ann Kelly v. Willard Reed Kelly</a:t>
            </a:r>
            <a:r>
              <a:rPr lang="en-US" sz="1200" dirty="0">
                <a:ea typeface="Times New Roman" charset="0"/>
                <a:cs typeface="Times New Roman" charset="0"/>
              </a:rPr>
              <a:t>, E2012-02219-SC-R11-CV</a:t>
            </a:r>
          </a:p>
          <a:p>
            <a:pPr marL="0" lvl="1" indent="0">
              <a:lnSpc>
                <a:spcPct val="200000"/>
              </a:lnSpc>
              <a:spcBef>
                <a:spcPts val="1000"/>
              </a:spcBef>
              <a:buNone/>
            </a:pPr>
            <a:r>
              <a:rPr lang="en-US" sz="1200" i="1" dirty="0">
                <a:ea typeface="Times New Roman" charset="0"/>
                <a:cs typeface="Times New Roman" charset="0"/>
              </a:rPr>
              <a:t>Texas Medical Association v. Texas State Board of Examiners of Marriage and Family Thera</a:t>
            </a:r>
            <a:r>
              <a:rPr lang="en-US" sz="1200" dirty="0">
                <a:ea typeface="Times New Roman" charset="0"/>
                <a:cs typeface="Times New Roman" charset="0"/>
              </a:rPr>
              <a:t>pists</a:t>
            </a:r>
            <a:r>
              <a:rPr lang="en-US" sz="1200" i="1" dirty="0">
                <a:ea typeface="Times New Roman" charset="0"/>
                <a:cs typeface="Times New Roman" charset="0"/>
              </a:rPr>
              <a:t>, </a:t>
            </a:r>
            <a:r>
              <a:rPr lang="en-US" sz="1200" dirty="0">
                <a:ea typeface="Times New Roman" charset="0"/>
                <a:cs typeface="Times New Roman" charset="0"/>
              </a:rPr>
              <a:t>NO. 03–13–00077–CV</a:t>
            </a:r>
            <a:endParaRPr lang="en-US" sz="1200" dirty="0">
              <a:ea typeface="Times New Roman" charset="0"/>
              <a:cs typeface="Times New Roman" charset="0"/>
              <a:hlinkClick r:id="rId2" invalidUrl="http://0-www.lexisnexis.com.sultan.tnstate.edu/lnacui2api/mungo/lexseestat.do?bct=A&amp;risb=21_T22647386617&amp;homeCsi=10618&amp;A=0.592482104260828&amp;urlEnc=ISO-8859-1&amp;&amp;citeString=22 TEX. ADMIN. CODE 801.44&amp;countryCode=USA"/>
            </a:endParaRPr>
          </a:p>
          <a:p>
            <a:pPr marL="0" indent="0">
              <a:lnSpc>
                <a:spcPct val="200000"/>
              </a:lnSpc>
              <a:buNone/>
            </a:pPr>
            <a:r>
              <a:rPr lang="en-US" sz="1200" i="1" dirty="0" smtClean="0"/>
              <a:t>Turner </a:t>
            </a:r>
            <a:r>
              <a:rPr lang="en-US" sz="1200" i="1" dirty="0"/>
              <a:t>v. </a:t>
            </a:r>
            <a:r>
              <a:rPr lang="en-US" sz="1200" i="1" dirty="0" err="1"/>
              <a:t>Safley</a:t>
            </a:r>
            <a:r>
              <a:rPr lang="en-US" sz="1200" dirty="0"/>
              <a:t>, 482 U.S. 78, 95 </a:t>
            </a:r>
          </a:p>
          <a:p>
            <a:pPr marL="0" indent="0">
              <a:lnSpc>
                <a:spcPct val="200000"/>
              </a:lnSpc>
              <a:buNone/>
            </a:pPr>
            <a:r>
              <a:rPr lang="en-US" sz="1200" i="1" dirty="0"/>
              <a:t>United States v. Windsor, 570 U. S.</a:t>
            </a:r>
            <a:r>
              <a:rPr lang="en-US" sz="1200" dirty="0"/>
              <a:t>, (2013)</a:t>
            </a:r>
          </a:p>
          <a:p>
            <a:pPr marL="0" indent="0">
              <a:lnSpc>
                <a:spcPct val="200000"/>
              </a:lnSpc>
              <a:buNone/>
            </a:pPr>
            <a:r>
              <a:rPr lang="en-US" sz="1200" i="1" dirty="0"/>
              <a:t>Vidovic v. Mentor Pub. Sch. Dist. Bd. of </a:t>
            </a:r>
            <a:r>
              <a:rPr lang="en-US" sz="1200" i="1" dirty="0" smtClean="0"/>
              <a:t>Education</a:t>
            </a:r>
            <a:r>
              <a:rPr lang="en-US" sz="1200" dirty="0" smtClean="0"/>
              <a:t>,</a:t>
            </a:r>
            <a:r>
              <a:rPr lang="is-IS" sz="1200" dirty="0" smtClean="0"/>
              <a:t> </a:t>
            </a:r>
            <a:r>
              <a:rPr lang="is-IS" sz="1200" dirty="0"/>
              <a:t>1:2010cv01833</a:t>
            </a:r>
            <a:r>
              <a:rPr lang="en-US" sz="1200" dirty="0" smtClean="0"/>
              <a:t>  </a:t>
            </a:r>
            <a:r>
              <a:rPr lang="en-US" sz="1200" u="sng" dirty="0"/>
              <a:t>Decided March 2015</a:t>
            </a:r>
            <a:endParaRPr lang="en-US" sz="1200" dirty="0"/>
          </a:p>
          <a:p>
            <a:pPr marL="0" indent="0">
              <a:lnSpc>
                <a:spcPct val="200000"/>
              </a:lnSpc>
              <a:buNone/>
            </a:pPr>
            <a:r>
              <a:rPr lang="en-US" sz="1200" dirty="0">
                <a:ea typeface="American Typewriter" charset="0"/>
                <a:cs typeface="American Typewriter" charset="0"/>
              </a:rPr>
              <a:t>Young, J. (</a:t>
            </a:r>
            <a:r>
              <a:rPr lang="en-US" sz="1200" dirty="0" err="1">
                <a:ea typeface="American Typewriter" charset="0"/>
                <a:cs typeface="American Typewriter" charset="0"/>
              </a:rPr>
              <a:t>n.d.</a:t>
            </a:r>
            <a:r>
              <a:rPr lang="en-US" sz="1200" dirty="0">
                <a:ea typeface="American Typewriter" charset="0"/>
                <a:cs typeface="American Typewriter" charset="0"/>
              </a:rPr>
              <a:t>). </a:t>
            </a:r>
            <a:r>
              <a:rPr lang="en-US" sz="1200" i="1" dirty="0">
                <a:ea typeface="American Typewriter" charset="0"/>
                <a:cs typeface="American Typewriter" charset="0"/>
              </a:rPr>
              <a:t>Five Signs of Satiation</a:t>
            </a:r>
            <a:r>
              <a:rPr lang="en-US" sz="1200" dirty="0">
                <a:ea typeface="American Typewriter" charset="0"/>
                <a:cs typeface="American Typewriter" charset="0"/>
              </a:rPr>
              <a:t>. Retrieved from </a:t>
            </a:r>
            <a:r>
              <a:rPr lang="en-US" sz="1200" dirty="0">
                <a:ea typeface="American Typewriter" charset="0"/>
                <a:cs typeface="American Typewriter" charset="0"/>
                <a:hlinkClick r:id="rId3"/>
              </a:rPr>
              <a:t>http://www.innovativepiano.com/Five-Signs-of-Satiation.html</a:t>
            </a:r>
            <a:endParaRPr lang="en-US" sz="1200" dirty="0">
              <a:ea typeface="American Typewriter" charset="0"/>
              <a:cs typeface="American Typewriter" charset="0"/>
            </a:endParaRPr>
          </a:p>
          <a:p>
            <a:pPr marL="0" indent="0">
              <a:lnSpc>
                <a:spcPct val="200000"/>
              </a:lnSpc>
              <a:buNone/>
            </a:pPr>
            <a:r>
              <a:rPr lang="en-US" sz="1200" dirty="0" err="1">
                <a:ea typeface="Times New Roman" charset="0"/>
                <a:cs typeface="Times New Roman" charset="0"/>
              </a:rPr>
              <a:t>Zelinski</a:t>
            </a:r>
            <a:r>
              <a:rPr lang="en-US" sz="1200" dirty="0">
                <a:ea typeface="Times New Roman" charset="0"/>
                <a:cs typeface="Times New Roman" charset="0"/>
              </a:rPr>
              <a:t>, A. (2015, September 8). </a:t>
            </a:r>
            <a:r>
              <a:rPr lang="en-US" sz="1200" i="1" dirty="0">
                <a:ea typeface="Times New Roman" charset="0"/>
                <a:cs typeface="Times New Roman" charset="0"/>
              </a:rPr>
              <a:t>Book Sparks Latest Chapter In Fight Over Charter Schools</a:t>
            </a:r>
            <a:r>
              <a:rPr lang="en-US" sz="1200" dirty="0">
                <a:ea typeface="Times New Roman" charset="0"/>
                <a:cs typeface="Times New Roman" charset="0"/>
              </a:rPr>
              <a:t>. Retrieved October  4, 2015.</a:t>
            </a:r>
            <a:endParaRPr lang="en-US" sz="1200" u="sng" dirty="0"/>
          </a:p>
          <a:p>
            <a:endParaRPr lang="en-US" sz="1200" dirty="0"/>
          </a:p>
          <a:p>
            <a:pPr marL="0" indent="0">
              <a:buNone/>
            </a:pPr>
            <a:endParaRPr lang="en-US" dirty="0"/>
          </a:p>
        </p:txBody>
      </p:sp>
    </p:spTree>
    <p:extLst>
      <p:ext uri="{BB962C8B-B14F-4D97-AF65-F5344CB8AC3E}">
        <p14:creationId xmlns:p14="http://schemas.microsoft.com/office/powerpoint/2010/main" val="35480257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t>U.S. Supreme Court decisions &amp; our nation’s traditions make clear that marriage is a keystone of the nation’s social order. </a:t>
            </a:r>
            <a:endParaRPr lang="en-US" sz="4400" dirty="0"/>
          </a:p>
        </p:txBody>
      </p:sp>
      <p:pic>
        <p:nvPicPr>
          <p:cNvPr id="11266" name="Picture 2" descr="http://tse1.mm.bing.net/th?id=OIP.M5c6b07ff457894eed1c29e297501ee86H0&amp;w=80&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838200"/>
            <a:ext cx="762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760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discuss the court’s reasoning for same sex marriage?</a:t>
            </a:r>
            <a:endParaRPr lang="en-US" dirty="0"/>
          </a:p>
        </p:txBody>
      </p:sp>
      <p:sp>
        <p:nvSpPr>
          <p:cNvPr id="3" name="Content Placeholder 2"/>
          <p:cNvSpPr>
            <a:spLocks noGrp="1"/>
          </p:cNvSpPr>
          <p:nvPr>
            <p:ph idx="1"/>
          </p:nvPr>
        </p:nvSpPr>
        <p:spPr/>
        <p:txBody>
          <a:bodyPr/>
          <a:lstStyle/>
          <a:p>
            <a:pPr marL="0" indent="0">
              <a:buNone/>
            </a:pPr>
            <a:r>
              <a:rPr lang="en-US" dirty="0" smtClean="0"/>
              <a:t>Tennessee’s resistance.</a:t>
            </a:r>
            <a:endParaRPr lang="en-US" dirty="0"/>
          </a:p>
        </p:txBody>
      </p:sp>
      <p:pic>
        <p:nvPicPr>
          <p:cNvPr id="22530" name="Picture 2" descr="http://tse1.mm.bing.net/th?id=OIP.M45973b3db97da0d3f44290a3b34bb9eaH0&amp;w=95&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21367"/>
            <a:ext cx="1539240" cy="162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8443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MTSU Poll: TN voters oppose gay marriage, abortion</a:t>
            </a:r>
            <a:endParaRPr lang="en-US" dirty="0"/>
          </a:p>
        </p:txBody>
      </p:sp>
      <p:sp>
        <p:nvSpPr>
          <p:cNvPr id="3" name="Content Placeholder 2"/>
          <p:cNvSpPr>
            <a:spLocks noGrp="1"/>
          </p:cNvSpPr>
          <p:nvPr>
            <p:ph idx="1"/>
          </p:nvPr>
        </p:nvSpPr>
        <p:spPr>
          <a:xfrm>
            <a:off x="-8681" y="1981200"/>
            <a:ext cx="9152681" cy="4876800"/>
          </a:xfrm>
        </p:spPr>
        <p:txBody>
          <a:bodyPr>
            <a:normAutofit/>
          </a:bodyPr>
          <a:lstStyle/>
          <a:p>
            <a:pPr marL="0" indent="0">
              <a:buNone/>
            </a:pPr>
            <a:r>
              <a:rPr lang="en-US" dirty="0" smtClean="0"/>
              <a:t>MURFREESBORO </a:t>
            </a:r>
            <a:r>
              <a:rPr lang="en-US" dirty="0"/>
              <a:t>— Most Tennessee voters remain opposed to letting gay couples marry legally, according to the first MTSU Poll taken since this summer’s U.S. Supreme Court decision declaring same-sex marriage a constitutional right.</a:t>
            </a:r>
          </a:p>
          <a:p>
            <a:pPr marL="0" indent="0">
              <a:buNone/>
            </a:pPr>
            <a:r>
              <a:rPr lang="en-US" dirty="0"/>
              <a:t>Meanwhile, about half of Tennessee voters think abortion should be against the law in most or all cases, and attitudes on both issues break sharply along religious and political party lines</a:t>
            </a:r>
            <a:r>
              <a:rPr lang="en-US" dirty="0" smtClean="0"/>
              <a:t>.</a:t>
            </a:r>
          </a:p>
          <a:p>
            <a:pPr marL="0" indent="0">
              <a:buNone/>
            </a:pPr>
            <a:r>
              <a:rPr lang="en-US" dirty="0"/>
              <a:t>A majority, 57 percent, of respondents say they either “oppose” (18 percent) or “strongly oppose” (39 percent) permitting same-sex marriage while 29 percent either “favor” (18 percent) or “strongly favor” (11 percent) allowing such unions. A substantial 14 percent don’t know or decline to answer.</a:t>
            </a:r>
          </a:p>
          <a:p>
            <a:r>
              <a:rPr lang="en-US" dirty="0"/>
              <a:t>The Daily News Journal 11:36 a.m. CST November 9, 2015</a:t>
            </a:r>
          </a:p>
        </p:txBody>
      </p:sp>
      <p:pic>
        <p:nvPicPr>
          <p:cNvPr id="21506" name="Picture 2" descr="http://tse1.mm.bing.net/th?id=OIP.M45973b3db97da0d3f44290a3b34bb9eaH0&amp;w=95&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21368"/>
            <a:ext cx="14478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6166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5918200" cy="3937000"/>
          </a:xfrm>
          <a:prstGeom prst="rect">
            <a:avLst/>
          </a:prstGeom>
        </p:spPr>
      </p:pic>
    </p:spTree>
    <p:extLst>
      <p:ext uri="{BB962C8B-B14F-4D97-AF65-F5344CB8AC3E}">
        <p14:creationId xmlns:p14="http://schemas.microsoft.com/office/powerpoint/2010/main" val="19736424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7848600" cy="1371600"/>
          </a:xfrm>
        </p:spPr>
        <p:txBody>
          <a:bodyPr>
            <a:noAutofit/>
          </a:bodyPr>
          <a:lstStyle/>
          <a:p>
            <a:pPr lvl="1" algn="ctr" rtl="0">
              <a:spcBef>
                <a:spcPct val="0"/>
              </a:spcBef>
            </a:pPr>
            <a:r>
              <a:rPr lang="en-US" sz="2800" dirty="0" smtClean="0">
                <a:solidFill>
                  <a:schemeClr val="tx1"/>
                </a:solidFill>
              </a:rPr>
              <a:t>Anti-recognition of out of state marriage is unconstitutional </a:t>
            </a:r>
            <a:br>
              <a:rPr lang="en-US" sz="2800" dirty="0" smtClean="0">
                <a:solidFill>
                  <a:schemeClr val="tx1"/>
                </a:solidFill>
              </a:rPr>
            </a:br>
            <a:r>
              <a:rPr lang="en-US" sz="2800" dirty="0" smtClean="0">
                <a:solidFill>
                  <a:schemeClr val="tx1"/>
                </a:solidFill>
              </a:rPr>
              <a:t>so same-sex couples may divorce</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2209800"/>
            <a:ext cx="9144000" cy="4648200"/>
          </a:xfrm>
        </p:spPr>
        <p:txBody>
          <a:bodyPr>
            <a:normAutofit/>
          </a:bodyPr>
          <a:lstStyle/>
          <a:p>
            <a:pPr marL="0" indent="0">
              <a:buNone/>
            </a:pPr>
            <a:r>
              <a:rPr lang="en-US" sz="3600" b="1" i="1" dirty="0" err="1" smtClean="0"/>
              <a:t>Borman</a:t>
            </a:r>
            <a:r>
              <a:rPr lang="en-US" sz="3600" b="1" i="1" dirty="0" smtClean="0"/>
              <a:t> v. </a:t>
            </a:r>
            <a:r>
              <a:rPr lang="en-US" sz="3600" b="1" i="1" dirty="0" err="1" smtClean="0"/>
              <a:t>Pyles-Borman</a:t>
            </a:r>
            <a:r>
              <a:rPr lang="en-US" sz="3600" dirty="0" smtClean="0"/>
              <a:t>:  Tennessee Court of Appeals ruled there is no lawful basis for a state to refuse to recognize a lawful same sex marriage from another state so that these two Roan County men who legally married in Iowa in 2010 cannot be denied a divorce based on the judge’s refusal to recognize that they were ever legally married.</a:t>
            </a:r>
            <a:endParaRPr lang="en-US" sz="3600" dirty="0"/>
          </a:p>
        </p:txBody>
      </p:sp>
      <p:pic>
        <p:nvPicPr>
          <p:cNvPr id="3074" name="Picture 2" descr="http://tse1.mm.bing.net/th?id=OIP.M843836f953efb4b8782861e387857966o0&amp;w=151&amp;h=11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249" y="588379"/>
            <a:ext cx="2035751" cy="148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4316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7752"/>
            <a:ext cx="9174480" cy="1389647"/>
          </a:xfrm>
        </p:spPr>
        <p:txBody>
          <a:bodyPr>
            <a:noAutofit/>
          </a:bodyPr>
          <a:lstStyle/>
          <a:p>
            <a:pPr lvl="1" algn="l" rtl="0">
              <a:spcBef>
                <a:spcPct val="0"/>
              </a:spcBef>
            </a:pPr>
            <a:r>
              <a:rPr lang="en-US" sz="3200" dirty="0" smtClean="0">
                <a:solidFill>
                  <a:schemeClr val="tx1"/>
                </a:solidFill>
              </a:rPr>
              <a:t>Termination of parental rights no longer</a:t>
            </a:r>
            <a:br>
              <a:rPr lang="en-US" sz="3200" dirty="0" smtClean="0">
                <a:solidFill>
                  <a:schemeClr val="tx1"/>
                </a:solidFill>
              </a:rPr>
            </a:br>
            <a:r>
              <a:rPr lang="en-US" sz="3200" dirty="0" smtClean="0">
                <a:solidFill>
                  <a:schemeClr val="tx1"/>
                </a:solidFill>
              </a:rPr>
              <a:t>           requires reunification efforts</a:t>
            </a:r>
            <a:r>
              <a:rPr lang="en-US" sz="3200" dirty="0" smtClean="0"/>
              <a:t/>
            </a:r>
            <a:br>
              <a:rPr lang="en-US" sz="3200" dirty="0" smtClean="0"/>
            </a:br>
            <a:endParaRPr lang="en-US" sz="3200" dirty="0"/>
          </a:p>
        </p:txBody>
      </p:sp>
      <p:sp>
        <p:nvSpPr>
          <p:cNvPr id="3" name="Content Placeholder 2"/>
          <p:cNvSpPr>
            <a:spLocks noGrp="1"/>
          </p:cNvSpPr>
          <p:nvPr>
            <p:ph idx="1"/>
          </p:nvPr>
        </p:nvSpPr>
        <p:spPr>
          <a:xfrm>
            <a:off x="0" y="1981200"/>
            <a:ext cx="9067800" cy="4800600"/>
          </a:xfrm>
        </p:spPr>
        <p:txBody>
          <a:bodyPr>
            <a:noAutofit/>
          </a:bodyPr>
          <a:lstStyle/>
          <a:p>
            <a:pPr marL="0" indent="0">
              <a:buNone/>
            </a:pPr>
            <a:r>
              <a:rPr lang="en-US" sz="2800" b="1" i="1" dirty="0">
                <a:latin typeface="American Typewriter" charset="0"/>
                <a:ea typeface="American Typewriter" charset="0"/>
                <a:cs typeface="American Typewriter" charset="0"/>
              </a:rPr>
              <a:t>In re Kaliyah S</a:t>
            </a:r>
            <a:r>
              <a:rPr lang="en-US" sz="2800" b="1" dirty="0" smtClean="0">
                <a:latin typeface="American Typewriter" charset="0"/>
                <a:ea typeface="American Typewriter" charset="0"/>
                <a:cs typeface="American Typewriter" charset="0"/>
              </a:rPr>
              <a:t>.</a:t>
            </a:r>
            <a:r>
              <a:rPr lang="en-US" sz="2800" dirty="0" smtClean="0">
                <a:latin typeface="American Typewriter" charset="0"/>
                <a:ea typeface="American Typewriter" charset="0"/>
                <a:cs typeface="American Typewriter" charset="0"/>
              </a:rPr>
              <a:t>: involving severe abuse of 2 children at the hand of their mother &amp; step-father, learning later that the father’s name on the birth certificate was not the actual (incarcerated) birth father, so no reunification efforts were made with him, so…</a:t>
            </a:r>
          </a:p>
          <a:p>
            <a:pPr marL="0" indent="0">
              <a:buNone/>
            </a:pPr>
            <a:r>
              <a:rPr lang="en-US" sz="2800" dirty="0" smtClean="0">
                <a:latin typeface="American Typewriter" charset="0"/>
                <a:ea typeface="American Typewriter" charset="0"/>
                <a:cs typeface="American Typewriter" charset="0"/>
              </a:rPr>
              <a:t>The TN Supreme Court addressed whether the State is required to prove that it made reasonable efforts to reunify the parent with the child as a precondition to termination, and found that it is NOT. </a:t>
            </a:r>
          </a:p>
          <a:p>
            <a:pPr marL="0" indent="0">
              <a:buNone/>
            </a:pPr>
            <a:r>
              <a:rPr lang="en-US" sz="2800" dirty="0" smtClean="0">
                <a:latin typeface="American Typewriter" charset="0"/>
                <a:ea typeface="American Typewriter" charset="0"/>
                <a:cs typeface="American Typewriter" charset="0"/>
              </a:rPr>
              <a:t>This overrules </a:t>
            </a:r>
            <a:r>
              <a:rPr lang="en-US" sz="2800" b="1" i="1" dirty="0" smtClean="0">
                <a:latin typeface="American Typewriter" charset="0"/>
                <a:ea typeface="American Typewriter" charset="0"/>
                <a:cs typeface="American Typewriter" charset="0"/>
              </a:rPr>
              <a:t>In re C.M.M. </a:t>
            </a:r>
            <a:r>
              <a:rPr lang="en-US" sz="2800" dirty="0" smtClean="0">
                <a:latin typeface="American Typewriter" charset="0"/>
                <a:ea typeface="American Typewriter" charset="0"/>
                <a:cs typeface="American Typewriter" charset="0"/>
              </a:rPr>
              <a:t>so that the state is </a:t>
            </a:r>
            <a:r>
              <a:rPr lang="en-US" sz="2800" u="dbl" dirty="0" smtClean="0">
                <a:latin typeface="American Typewriter" charset="0"/>
                <a:ea typeface="American Typewriter" charset="0"/>
                <a:cs typeface="American Typewriter" charset="0"/>
              </a:rPr>
              <a:t>no longer required to prove reasonable reunification</a:t>
            </a:r>
            <a:r>
              <a:rPr lang="en-US" sz="2800" dirty="0" smtClean="0">
                <a:latin typeface="American Typewriter" charset="0"/>
                <a:ea typeface="American Typewriter" charset="0"/>
                <a:cs typeface="American Typewriter" charset="0"/>
              </a:rPr>
              <a:t> efforts as an essential component of the termination petition.</a:t>
            </a:r>
            <a:endParaRPr lang="en-US" sz="2800" dirty="0"/>
          </a:p>
        </p:txBody>
      </p:sp>
      <p:pic>
        <p:nvPicPr>
          <p:cNvPr id="12290" name="Picture 2" descr="http://tse1.mm.bing.net/th?id=OIP.M93e332c97b93a00190e2b05b95be137aH0&amp;w=95&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67753"/>
            <a:ext cx="1143000" cy="120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346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14400"/>
            <a:ext cx="7391400" cy="1066800"/>
          </a:xfrm>
        </p:spPr>
        <p:txBody>
          <a:bodyPr>
            <a:noAutofit/>
          </a:bodyPr>
          <a:lstStyle/>
          <a:p>
            <a:pPr lvl="1" algn="ctr" rtl="0">
              <a:spcBef>
                <a:spcPct val="0"/>
              </a:spcBef>
            </a:pPr>
            <a:r>
              <a:rPr lang="en-US" sz="4000" dirty="0" smtClean="0">
                <a:solidFill>
                  <a:schemeClr val="tx1"/>
                </a:solidFill>
              </a:rPr>
              <a:t>Traditional surrogacy </a:t>
            </a:r>
            <a:br>
              <a:rPr lang="en-US" sz="4000" dirty="0" smtClean="0">
                <a:solidFill>
                  <a:schemeClr val="tx1"/>
                </a:solidFill>
              </a:rPr>
            </a:br>
            <a:r>
              <a:rPr lang="en-US" sz="4000" dirty="0" smtClean="0">
                <a:solidFill>
                  <a:schemeClr val="tx1"/>
                </a:solidFill>
              </a:rPr>
              <a:t>parental rights</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1905000"/>
            <a:ext cx="9144000" cy="4876800"/>
          </a:xfrm>
        </p:spPr>
        <p:txBody>
          <a:bodyPr>
            <a:normAutofit/>
          </a:bodyPr>
          <a:lstStyle/>
          <a:p>
            <a:pPr marL="0" indent="0">
              <a:buNone/>
            </a:pPr>
            <a:r>
              <a:rPr lang="en-US" sz="2800" b="1" i="1" dirty="0" smtClean="0"/>
              <a:t>In re Baby:  Surrogate mother and the contracting couple filed joint court petition to relinquish the unborn  baby to the biological father and intended mother, but the surrogate changed her mind after the contracting couple asked her to breast feed the child for a while.</a:t>
            </a:r>
          </a:p>
          <a:p>
            <a:pPr marL="0" indent="0">
              <a:buNone/>
            </a:pPr>
            <a:r>
              <a:rPr lang="en-US" sz="2800" b="1" i="1" dirty="0" smtClean="0"/>
              <a:t>The TN Supreme Court held that public policy does not prohibit enforcing traditional surrogacy but there are restrictions, including </a:t>
            </a:r>
            <a:r>
              <a:rPr lang="en-US" sz="3600" b="1" i="1" u="dbl" dirty="0" smtClean="0"/>
              <a:t>the surrogate’s rights can only be terminated AFTER the birth of the child</a:t>
            </a:r>
            <a:r>
              <a:rPr lang="en-US" sz="3600" b="1" i="1" dirty="0" smtClean="0"/>
              <a:t>. </a:t>
            </a:r>
            <a:endParaRPr lang="en-US" sz="3600" dirty="0"/>
          </a:p>
        </p:txBody>
      </p:sp>
      <p:pic>
        <p:nvPicPr>
          <p:cNvPr id="4098" name="Picture 2" descr="http://tse1.mm.bing.net/th?id=OIP.M906b521e84bdd976becffc3909d1ba86o0&amp;w=193&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138" y="609600"/>
            <a:ext cx="2713862" cy="140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708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7543800" cy="1066799"/>
          </a:xfrm>
        </p:spPr>
        <p:txBody>
          <a:bodyPr>
            <a:normAutofit/>
          </a:bodyPr>
          <a:lstStyle/>
          <a:p>
            <a:r>
              <a:rPr lang="en-US" dirty="0" smtClean="0"/>
              <a:t>In re. </a:t>
            </a:r>
            <a:r>
              <a:rPr lang="en-US" dirty="0" err="1" smtClean="0"/>
              <a:t>Amadi</a:t>
            </a:r>
            <a:r>
              <a:rPr lang="en-US" dirty="0" smtClean="0"/>
              <a:t> A</a:t>
            </a:r>
            <a:endParaRPr lang="en-US" dirty="0"/>
          </a:p>
        </p:txBody>
      </p:sp>
      <p:sp>
        <p:nvSpPr>
          <p:cNvPr id="3" name="Content Placeholder 2"/>
          <p:cNvSpPr>
            <a:spLocks noGrp="1"/>
          </p:cNvSpPr>
          <p:nvPr>
            <p:ph idx="1"/>
          </p:nvPr>
        </p:nvSpPr>
        <p:spPr>
          <a:xfrm>
            <a:off x="0" y="1962979"/>
            <a:ext cx="9144000" cy="4895020"/>
          </a:xfrm>
        </p:spPr>
        <p:txBody>
          <a:bodyPr>
            <a:noAutofit/>
          </a:bodyPr>
          <a:lstStyle/>
          <a:p>
            <a:pPr marL="0" indent="0">
              <a:buNone/>
            </a:pPr>
            <a:r>
              <a:rPr lang="en-US" sz="3200" dirty="0"/>
              <a:t>Whose name </a:t>
            </a:r>
            <a:r>
              <a:rPr lang="en-US" sz="3200" dirty="0" smtClean="0"/>
              <a:t>is </a:t>
            </a:r>
            <a:r>
              <a:rPr lang="en-US" sz="3200" dirty="0"/>
              <a:t>on the birth certificate when an egg donor/mother &amp; sperm donor/father employ a gestational surrogate?</a:t>
            </a:r>
          </a:p>
          <a:p>
            <a:pPr marL="0" indent="0">
              <a:buNone/>
            </a:pPr>
            <a:r>
              <a:rPr lang="en-US" sz="3200" dirty="0" smtClean="0"/>
              <a:t>TN Court of Appeals ruled against Ms. A, the egg donor/mother’s request to be on the birth certificate, finding in favor of listing the surrogate mother who pushed the child out of her uterus as the birth mother, and Mr. A, the legal father and sperm donor as the father, despite the fact that the egg donor/mother is the legal mother. </a:t>
            </a:r>
            <a:endParaRPr lang="en-US" sz="3200" dirty="0"/>
          </a:p>
        </p:txBody>
      </p:sp>
      <p:pic>
        <p:nvPicPr>
          <p:cNvPr id="5122" name="Picture 2" descr="http://tse1.mm.bing.net/th?id=OIP.Ma069673849742ae177b50ee525d9a89bH0&amp;w=146&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162" y="609600"/>
            <a:ext cx="4026838" cy="135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526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7467600" cy="609600"/>
          </a:xfrm>
        </p:spPr>
        <p:txBody>
          <a:bodyPr>
            <a:noAutofit/>
          </a:bodyPr>
          <a:lstStyle/>
          <a:p>
            <a:pPr lvl="1" algn="ctr" rtl="0">
              <a:spcBef>
                <a:spcPct val="0"/>
              </a:spcBef>
            </a:pPr>
            <a:r>
              <a:rPr lang="en-US" sz="3200" b="1" dirty="0" smtClean="0">
                <a:solidFill>
                  <a:schemeClr val="tx1"/>
                </a:solidFill>
              </a:rPr>
              <a:t>No More Tender Years Doctrine in Tennessee to Justify Less Visitation Time for Fathers</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1981200"/>
            <a:ext cx="9067800" cy="4800600"/>
          </a:xfrm>
        </p:spPr>
        <p:txBody>
          <a:bodyPr>
            <a:normAutofit fontScale="92500" lnSpcReduction="10000"/>
          </a:bodyPr>
          <a:lstStyle/>
          <a:p>
            <a:pPr marL="0" indent="0">
              <a:buNone/>
            </a:pPr>
            <a:endParaRPr lang="en-US" sz="2800" b="1" i="1" dirty="0" smtClean="0"/>
          </a:p>
          <a:p>
            <a:pPr marL="0" indent="0">
              <a:buNone/>
            </a:pPr>
            <a:endParaRPr lang="en-US" sz="2800" b="1" i="1" dirty="0"/>
          </a:p>
          <a:p>
            <a:pPr marL="0" indent="0">
              <a:buNone/>
            </a:pPr>
            <a:r>
              <a:rPr lang="en-US" sz="2800" b="1" i="1" dirty="0" smtClean="0"/>
              <a:t>Gooding v. Gooding</a:t>
            </a:r>
            <a:r>
              <a:rPr lang="en-US" sz="2800" b="1" dirty="0" smtClean="0"/>
              <a:t>: </a:t>
            </a:r>
            <a:r>
              <a:rPr lang="en-US" sz="2800" dirty="0" smtClean="0"/>
              <a:t>A hot button issue in the TN Court of Appeals right now is co-parenting assignments in custody cases requiring evidence to justify affording one parent substantially greater parenting time than the other parent. When fathers file for equal co-parenting time &amp; are denied, the court can no longer assume tender years reasoning (i.e., that the mother is the preferred parent for young children).</a:t>
            </a:r>
          </a:p>
          <a:p>
            <a:pPr marL="0" indent="0">
              <a:buNone/>
            </a:pPr>
            <a:r>
              <a:rPr lang="en-US" sz="2800" dirty="0" smtClean="0"/>
              <a:t>The </a:t>
            </a:r>
            <a:r>
              <a:rPr lang="en-US" sz="2800" dirty="0"/>
              <a:t>TN Court of </a:t>
            </a:r>
            <a:r>
              <a:rPr lang="en-US" sz="2800" dirty="0" smtClean="0"/>
              <a:t>Appeals found: </a:t>
            </a:r>
            <a:r>
              <a:rPr lang="en-US" sz="2800" dirty="0"/>
              <a:t>“We cannot affirm a parenting schedule that substantially minimizes Father’s parenting time compared to that awarded to Mother.”</a:t>
            </a:r>
          </a:p>
          <a:p>
            <a:pPr marL="0" indent="0">
              <a:buNone/>
            </a:pPr>
            <a:endParaRPr lang="en-US" sz="2800" dirty="0"/>
          </a:p>
        </p:txBody>
      </p:sp>
      <p:pic>
        <p:nvPicPr>
          <p:cNvPr id="6146" name="Picture 2" descr="http://tse1.mm.bing.net/th?id=OIP.Mdb32761524465af34f9a56d6eb28498dH0&amp;w=64&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287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986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371600"/>
          </a:xfrm>
        </p:spPr>
        <p:txBody>
          <a:bodyPr>
            <a:normAutofit fontScale="90000"/>
          </a:bodyPr>
          <a:lstStyle/>
          <a:p>
            <a:r>
              <a:rPr lang="en-US" dirty="0" smtClean="0"/>
              <a:t>Some interesting new laws:														   2015</a:t>
            </a:r>
            <a:endParaRPr lang="en-US" dirty="0"/>
          </a:p>
        </p:txBody>
      </p:sp>
      <p:sp>
        <p:nvSpPr>
          <p:cNvPr id="3" name="Content Placeholder 2"/>
          <p:cNvSpPr>
            <a:spLocks noGrp="1"/>
          </p:cNvSpPr>
          <p:nvPr>
            <p:ph idx="1"/>
          </p:nvPr>
        </p:nvSpPr>
        <p:spPr>
          <a:xfrm>
            <a:off x="0" y="2514600"/>
            <a:ext cx="9144000" cy="4343400"/>
          </a:xfrm>
        </p:spPr>
        <p:txBody>
          <a:bodyPr/>
          <a:lstStyle/>
          <a:p>
            <a:r>
              <a:rPr lang="en-US" dirty="0" smtClean="0"/>
              <a:t>Saving an animal in a locked car: Last year’s law establishing immunity from civil liability for rescuing a child from a locked car has been extended as of July 1, 2015 to apply to animals (Note: left lower corner of driver’s side back window for quickest breaking)</a:t>
            </a:r>
          </a:p>
          <a:p>
            <a:r>
              <a:rPr lang="en-US" dirty="0" smtClean="0"/>
              <a:t>Driver’s license on phone now and valid for eight, rather than five years</a:t>
            </a:r>
          </a:p>
          <a:p>
            <a:r>
              <a:rPr lang="en-US" dirty="0" smtClean="0"/>
              <a:t>Local governments cannot ban use of cars that drive themselves</a:t>
            </a:r>
          </a:p>
          <a:p>
            <a:r>
              <a:rPr lang="en-US" dirty="0" smtClean="0"/>
              <a:t>Those convicted of animal abuse are now placed on the Animal Abuser Registration list.</a:t>
            </a:r>
            <a:endParaRPr lang="en-US" dirty="0"/>
          </a:p>
        </p:txBody>
      </p:sp>
      <p:pic>
        <p:nvPicPr>
          <p:cNvPr id="4" name="Picture 4" descr="http://tse1.mm.bing.net/th?id=OIP.M06d3d0bc8b6d6bf9ed0efc6ba70fb46ao0&amp;w=96&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001000" y="838200"/>
            <a:ext cx="854075" cy="93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8438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does the shift away from the tender years doctrine…</a:t>
            </a:r>
          </a:p>
        </p:txBody>
      </p:sp>
      <p:sp>
        <p:nvSpPr>
          <p:cNvPr id="3" name="Content Placeholder 2"/>
          <p:cNvSpPr>
            <a:spLocks noGrp="1"/>
          </p:cNvSpPr>
          <p:nvPr>
            <p:ph idx="1"/>
          </p:nvPr>
        </p:nvSpPr>
        <p:spPr/>
        <p:txBody>
          <a:bodyPr>
            <a:normAutofit/>
          </a:bodyPr>
          <a:lstStyle/>
          <a:p>
            <a:pPr marL="0" indent="0">
              <a:buNone/>
            </a:pPr>
            <a:r>
              <a:rPr lang="en-US" sz="4000" dirty="0"/>
              <a:t>impact professional counselors</a:t>
            </a:r>
            <a:r>
              <a:rPr lang="en-US" sz="4000" dirty="0" smtClean="0"/>
              <a:t>?</a:t>
            </a:r>
            <a:endParaRPr lang="en-US" sz="4000" dirty="0"/>
          </a:p>
        </p:txBody>
      </p:sp>
    </p:spTree>
    <p:extLst>
      <p:ext uri="{BB962C8B-B14F-4D97-AF65-F5344CB8AC3E}">
        <p14:creationId xmlns:p14="http://schemas.microsoft.com/office/powerpoint/2010/main" val="31272323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7543800" cy="1371600"/>
          </a:xfrm>
        </p:spPr>
        <p:txBody>
          <a:bodyPr>
            <a:normAutofit/>
          </a:bodyPr>
          <a:lstStyle/>
          <a:p>
            <a:r>
              <a:rPr lang="en-US" dirty="0" smtClean="0"/>
              <a:t>TN Supreme Court Decision: </a:t>
            </a:r>
            <a:br>
              <a:rPr lang="en-US" dirty="0" smtClean="0"/>
            </a:br>
            <a:r>
              <a:rPr lang="en-US" i="1" dirty="0" smtClean="0"/>
              <a:t>Kelly v. Kelly</a:t>
            </a:r>
            <a:endParaRPr lang="en-US" i="1" dirty="0"/>
          </a:p>
        </p:txBody>
      </p:sp>
      <p:sp>
        <p:nvSpPr>
          <p:cNvPr id="3" name="Content Placeholder 2"/>
          <p:cNvSpPr>
            <a:spLocks noGrp="1"/>
          </p:cNvSpPr>
          <p:nvPr>
            <p:ph idx="1"/>
          </p:nvPr>
        </p:nvSpPr>
        <p:spPr>
          <a:xfrm>
            <a:off x="0" y="2133600"/>
            <a:ext cx="9144000" cy="4724400"/>
          </a:xfrm>
        </p:spPr>
        <p:txBody>
          <a:bodyPr/>
          <a:lstStyle/>
          <a:p>
            <a:pPr marL="0" indent="0">
              <a:buNone/>
            </a:pPr>
            <a:r>
              <a:rPr lang="en-US" sz="4000" dirty="0"/>
              <a:t>Brentwood PSC testified by telephone without objection, and that mode of testimony was upheld by the TN Supreme Court. Her testimony lasted only minutes, but </a:t>
            </a:r>
            <a:r>
              <a:rPr lang="en-US" sz="4000" dirty="0" smtClean="0"/>
              <a:t>was </a:t>
            </a:r>
            <a:r>
              <a:rPr lang="en-US" sz="4000" dirty="0"/>
              <a:t>a point of contention between the parties.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914893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335846"/>
            <a:ext cx="7010400" cy="369332"/>
          </a:xfrm>
          <a:prstGeom prst="rect">
            <a:avLst/>
          </a:prstGeom>
        </p:spPr>
        <p:txBody>
          <a:bodyPr wrap="square">
            <a:spAutoFit/>
          </a:bodyPr>
          <a:lstStyle/>
          <a:p>
            <a:r>
              <a:rPr lang="en-US" dirty="0" smtClean="0"/>
              <a:t>•</a:t>
            </a:r>
            <a:r>
              <a:rPr lang="en-US" dirty="0"/>
              <a:t>	</a:t>
            </a:r>
          </a:p>
        </p:txBody>
      </p:sp>
      <p:sp>
        <p:nvSpPr>
          <p:cNvPr id="2" name="Rectangle 1"/>
          <p:cNvSpPr/>
          <p:nvPr/>
        </p:nvSpPr>
        <p:spPr>
          <a:xfrm>
            <a:off x="0" y="-405527"/>
            <a:ext cx="9144000" cy="7263527"/>
          </a:xfrm>
          <a:prstGeom prst="rect">
            <a:avLst/>
          </a:prstGeom>
        </p:spPr>
        <p:txBody>
          <a:bodyPr wrap="square">
            <a:spAutoFit/>
          </a:bodyPr>
          <a:lstStyle/>
          <a:p>
            <a:endParaRPr lang="en-US" sz="2800" dirty="0" smtClean="0"/>
          </a:p>
          <a:p>
            <a:r>
              <a:rPr lang="en-US" sz="2800" dirty="0"/>
              <a:t>During cross-examination:</a:t>
            </a:r>
          </a:p>
          <a:p>
            <a:r>
              <a:rPr lang="en-US" sz="2800" dirty="0" smtClean="0"/>
              <a:t>Q</a:t>
            </a:r>
            <a:r>
              <a:rPr lang="en-US" sz="2800" dirty="0"/>
              <a:t>: Okay. You also made the comment, and you were very candid about this, that you're a proponent of kids being with their mother. Did you not make that comment to me last night? </a:t>
            </a:r>
            <a:endParaRPr lang="en-US" sz="2800" dirty="0" smtClean="0"/>
          </a:p>
          <a:p>
            <a:endParaRPr lang="en-US" sz="2800" dirty="0" smtClean="0"/>
          </a:p>
          <a:p>
            <a:r>
              <a:rPr lang="en-US" sz="2800" dirty="0" smtClean="0"/>
              <a:t>A</a:t>
            </a:r>
            <a:r>
              <a:rPr lang="en-US" sz="2800" dirty="0"/>
              <a:t>: Yes, I did. I am a proponent of kids being with their mom and their siblings.</a:t>
            </a:r>
          </a:p>
          <a:p>
            <a:endParaRPr lang="en-US" sz="2800" dirty="0" smtClean="0"/>
          </a:p>
          <a:p>
            <a:r>
              <a:rPr lang="en-US" sz="2800" dirty="0" smtClean="0"/>
              <a:t>Q</a:t>
            </a:r>
            <a:r>
              <a:rPr lang="en-US" sz="2800" dirty="0"/>
              <a:t>: Okay. Instead of with their father? </a:t>
            </a:r>
            <a:endParaRPr lang="en-US" sz="2800" dirty="0" smtClean="0"/>
          </a:p>
          <a:p>
            <a:endParaRPr lang="en-US" sz="2800" dirty="0" smtClean="0"/>
          </a:p>
          <a:p>
            <a:r>
              <a:rPr lang="en-US" sz="2800" dirty="0" smtClean="0"/>
              <a:t>A</a:t>
            </a:r>
            <a:r>
              <a:rPr lang="en-US" sz="2800" dirty="0"/>
              <a:t>: In most cases I think being with mom and siblings; again, what I've seen in the past, seems to be most beneficial. Now, there are always . . . cases where that's not true, but . . . I can only speak to the majority of what . . . I observed.</a:t>
            </a:r>
          </a:p>
          <a:p>
            <a:endParaRPr lang="en-US" dirty="0"/>
          </a:p>
        </p:txBody>
      </p:sp>
    </p:spTree>
    <p:extLst>
      <p:ext uri="{BB962C8B-B14F-4D97-AF65-F5344CB8AC3E}">
        <p14:creationId xmlns:p14="http://schemas.microsoft.com/office/powerpoint/2010/main" val="29228081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0"/>
            <a:ext cx="9067800" cy="5257800"/>
          </a:xfrm>
        </p:spPr>
        <p:txBody>
          <a:bodyPr/>
          <a:lstStyle/>
          <a:p>
            <a:r>
              <a:rPr lang="en-US" dirty="0" smtClean="0"/>
              <a:t>Does any portion of this testimony cause you concern?</a:t>
            </a:r>
            <a:endParaRPr lang="en-US" dirty="0"/>
          </a:p>
        </p:txBody>
      </p:sp>
      <p:sp>
        <p:nvSpPr>
          <p:cNvPr id="3" name="Subtitle 2"/>
          <p:cNvSpPr>
            <a:spLocks noGrp="1"/>
          </p:cNvSpPr>
          <p:nvPr>
            <p:ph type="subTitle" idx="1"/>
          </p:nvPr>
        </p:nvSpPr>
        <p:spPr>
          <a:xfrm>
            <a:off x="30480" y="6705600"/>
            <a:ext cx="7195608" cy="152400"/>
          </a:xfrm>
        </p:spPr>
        <p:txBody>
          <a:bodyPr/>
          <a:lstStyle/>
          <a:p>
            <a:r>
              <a:rPr lang="en-US" sz="800" dirty="0" smtClean="0"/>
              <a:t>.</a:t>
            </a:r>
            <a:endParaRPr lang="en-US" sz="800" dirty="0"/>
          </a:p>
        </p:txBody>
      </p:sp>
      <p:sp>
        <p:nvSpPr>
          <p:cNvPr id="4" name="Text Placeholder 3"/>
          <p:cNvSpPr>
            <a:spLocks noGrp="1"/>
          </p:cNvSpPr>
          <p:nvPr>
            <p:ph type="body" sz="quarter" idx="10"/>
          </p:nvPr>
        </p:nvSpPr>
        <p:spPr>
          <a:xfrm>
            <a:off x="152400" y="1447800"/>
            <a:ext cx="8335963" cy="2369244"/>
          </a:xfrm>
        </p:spPr>
        <p:txBody>
          <a:bodyPr/>
          <a:lstStyle/>
          <a:p>
            <a:r>
              <a:rPr lang="en-US" sz="800" dirty="0" smtClean="0"/>
              <a:t>.</a:t>
            </a:r>
            <a:endParaRPr lang="en-US" sz="800" dirty="0"/>
          </a:p>
        </p:txBody>
      </p:sp>
    </p:spTree>
    <p:extLst>
      <p:ext uri="{BB962C8B-B14F-4D97-AF65-F5344CB8AC3E}">
        <p14:creationId xmlns:p14="http://schemas.microsoft.com/office/powerpoint/2010/main" val="2695810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564827" cy="2173299"/>
          </a:xfrm>
        </p:spPr>
        <p:txBody>
          <a:bodyPr/>
          <a:lstStyle/>
          <a:p>
            <a:r>
              <a:rPr lang="en-US" dirty="0" smtClean="0"/>
              <a:t>Is a PSC…</a:t>
            </a:r>
            <a:endParaRPr lang="en-US" dirty="0"/>
          </a:p>
        </p:txBody>
      </p:sp>
      <p:sp>
        <p:nvSpPr>
          <p:cNvPr id="3" name="Subtitle 2"/>
          <p:cNvSpPr>
            <a:spLocks noGrp="1"/>
          </p:cNvSpPr>
          <p:nvPr>
            <p:ph type="subTitle" idx="1"/>
          </p:nvPr>
        </p:nvSpPr>
        <p:spPr>
          <a:xfrm>
            <a:off x="381000" y="1828800"/>
            <a:ext cx="8763000" cy="4876800"/>
          </a:xfrm>
        </p:spPr>
        <p:txBody>
          <a:bodyPr/>
          <a:lstStyle/>
          <a:p>
            <a:r>
              <a:rPr lang="en-US" sz="4800" dirty="0" smtClean="0"/>
              <a:t>encouraged to testify in child custody cases?</a:t>
            </a:r>
            <a:endParaRPr lang="en-US" sz="4800" dirty="0"/>
          </a:p>
        </p:txBody>
      </p:sp>
      <p:sp>
        <p:nvSpPr>
          <p:cNvPr id="4" name="Text Placeholder 3"/>
          <p:cNvSpPr>
            <a:spLocks noGrp="1"/>
          </p:cNvSpPr>
          <p:nvPr>
            <p:ph type="body" sz="quarter" idx="10"/>
          </p:nvPr>
        </p:nvSpPr>
        <p:spPr/>
        <p:txBody>
          <a:bodyPr/>
          <a:lstStyle/>
          <a:p>
            <a:r>
              <a:rPr lang="en-US" sz="800" dirty="0" smtClean="0"/>
              <a:t>.</a:t>
            </a:r>
            <a:endParaRPr lang="en-US" sz="800" dirty="0"/>
          </a:p>
        </p:txBody>
      </p:sp>
    </p:spTree>
    <p:extLst>
      <p:ext uri="{BB962C8B-B14F-4D97-AF65-F5344CB8AC3E}">
        <p14:creationId xmlns:p14="http://schemas.microsoft.com/office/powerpoint/2010/main" val="732632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685800"/>
            <a:ext cx="7543800" cy="1204996"/>
          </a:xfrm>
        </p:spPr>
        <p:txBody>
          <a:bodyPr>
            <a:normAutofit fontScale="90000"/>
          </a:bodyPr>
          <a:lstStyle/>
          <a:p>
            <a:pPr algn="ctr" eaLnBrk="1" hangingPunct="1"/>
            <a:r>
              <a:rPr lang="en-US" altLang="en-US" sz="3800" dirty="0" smtClean="0"/>
              <a:t>School Counselors are Fact Witnesses, </a:t>
            </a:r>
            <a:br>
              <a:rPr lang="en-US" altLang="en-US" sz="3800" dirty="0" smtClean="0"/>
            </a:br>
            <a:r>
              <a:rPr lang="en-US" altLang="en-US" sz="3800" dirty="0" smtClean="0"/>
              <a:t>Not Expert Witnesses</a:t>
            </a:r>
          </a:p>
        </p:txBody>
      </p:sp>
      <p:sp>
        <p:nvSpPr>
          <p:cNvPr id="37891" name="Rectangle 3"/>
          <p:cNvSpPr>
            <a:spLocks noGrp="1" noChangeArrowheads="1"/>
          </p:cNvSpPr>
          <p:nvPr>
            <p:ph idx="1"/>
          </p:nvPr>
        </p:nvSpPr>
        <p:spPr>
          <a:xfrm>
            <a:off x="0" y="1981200"/>
            <a:ext cx="8763000" cy="4724400"/>
          </a:xfrm>
        </p:spPr>
        <p:txBody>
          <a:bodyPr>
            <a:normAutofit lnSpcReduction="10000"/>
          </a:bodyPr>
          <a:lstStyle/>
          <a:p>
            <a:pPr eaLnBrk="1" hangingPunct="1"/>
            <a:endParaRPr lang="en-US" altLang="en-US" sz="2600" dirty="0" smtClean="0"/>
          </a:p>
          <a:p>
            <a:pPr marL="0" indent="0" eaLnBrk="1" hangingPunct="1">
              <a:buNone/>
            </a:pPr>
            <a:r>
              <a:rPr lang="en-US" altLang="en-US" sz="4800" dirty="0" smtClean="0"/>
              <a:t>because expert testimony requires hours of research, and expert witnesses make substantial sums and must be prepared for hostile cross-examinations or else risk weakening their case.</a:t>
            </a:r>
            <a:r>
              <a:rPr lang="en-US" altLang="en-US" sz="2600" dirty="0" smtClean="0"/>
              <a:t> </a:t>
            </a:r>
          </a:p>
          <a:p>
            <a:pPr eaLnBrk="1" hangingPunct="1"/>
            <a:endParaRPr lang="en-US" altLang="en-US" sz="2600" dirty="0" smtClean="0"/>
          </a:p>
        </p:txBody>
      </p:sp>
      <p:pic>
        <p:nvPicPr>
          <p:cNvPr id="7170" name="Picture 2" descr="http://tse1.mm.bing.net/th?id=OIP.M014051c1255992b5cba94bab912c7329H0&amp;w=153&amp;h=107&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33400"/>
            <a:ext cx="2490486" cy="174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9103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219200"/>
            <a:ext cx="7543800" cy="666082"/>
          </a:xfrm>
        </p:spPr>
        <p:txBody>
          <a:bodyPr>
            <a:normAutofit fontScale="90000"/>
          </a:bodyPr>
          <a:lstStyle/>
          <a:p>
            <a:pPr algn="ctr" eaLnBrk="1" hangingPunct="1"/>
            <a:r>
              <a:rPr lang="en-US" altLang="en-US" sz="3800" dirty="0" smtClean="0"/>
              <a:t>What is a good reply when asked to testify in a child custody case?</a:t>
            </a:r>
            <a:br>
              <a:rPr lang="en-US" altLang="en-US" sz="3800" dirty="0" smtClean="0"/>
            </a:br>
            <a:endParaRPr lang="en-US" altLang="en-US" sz="3800" dirty="0" smtClean="0"/>
          </a:p>
        </p:txBody>
      </p:sp>
      <p:sp>
        <p:nvSpPr>
          <p:cNvPr id="39939" name="Rectangle 3"/>
          <p:cNvSpPr>
            <a:spLocks noGrp="1" noChangeArrowheads="1"/>
          </p:cNvSpPr>
          <p:nvPr>
            <p:ph idx="1"/>
          </p:nvPr>
        </p:nvSpPr>
        <p:spPr>
          <a:xfrm>
            <a:off x="0" y="2133600"/>
            <a:ext cx="9132277" cy="4620145"/>
          </a:xfrm>
        </p:spPr>
        <p:txBody>
          <a:bodyPr>
            <a:normAutofit lnSpcReduction="10000"/>
          </a:bodyPr>
          <a:lstStyle/>
          <a:p>
            <a:pPr marL="0" indent="0" eaLnBrk="1" hangingPunct="1">
              <a:lnSpc>
                <a:spcPct val="90000"/>
              </a:lnSpc>
              <a:buNone/>
            </a:pPr>
            <a:r>
              <a:rPr lang="en-US" altLang="en-US" sz="4400" dirty="0" smtClean="0"/>
              <a:t>I “must maintain professional and helpful relationships with both parents, no matter who is awarded custody, and therefore would prefer to remain neutral and not show support for one parent over the other.”</a:t>
            </a:r>
            <a:endParaRPr lang="en-US" altLang="en-US" sz="4400" b="1" dirty="0" smtClean="0"/>
          </a:p>
          <a:p>
            <a:pPr eaLnBrk="1" hangingPunct="1">
              <a:lnSpc>
                <a:spcPct val="90000"/>
              </a:lnSpc>
            </a:pPr>
            <a:r>
              <a:rPr lang="en-US" altLang="en-US" dirty="0" smtClean="0"/>
              <a:t>(Remley, Hermann, &amp; Huey, 2003)</a:t>
            </a:r>
          </a:p>
        </p:txBody>
      </p:sp>
      <p:pic>
        <p:nvPicPr>
          <p:cNvPr id="8194" name="Picture 2" descr="http://tse1.mm.bing.net/th?id=OIP.M996484368464877ef1da98d9e313f20eH0&amp;w=123&amp;h=103&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80474"/>
            <a:ext cx="1687975" cy="141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854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7543800" cy="691166"/>
          </a:xfrm>
        </p:spPr>
        <p:txBody>
          <a:bodyPr>
            <a:noAutofit/>
          </a:bodyPr>
          <a:lstStyle/>
          <a:p>
            <a:pPr lvl="1" algn="ctr" rtl="0">
              <a:spcBef>
                <a:spcPct val="0"/>
              </a:spcBef>
            </a:pPr>
            <a:r>
              <a:rPr lang="en-US" sz="4000" dirty="0" smtClean="0">
                <a:solidFill>
                  <a:schemeClr val="tx1"/>
                </a:solidFill>
              </a:rPr>
              <a:t>Confusing parenting plan </a:t>
            </a:r>
            <a:br>
              <a:rPr lang="en-US" sz="4000" dirty="0" smtClean="0">
                <a:solidFill>
                  <a:schemeClr val="tx1"/>
                </a:solidFill>
              </a:rPr>
            </a:br>
            <a:r>
              <a:rPr lang="en-US" sz="4000" dirty="0" smtClean="0">
                <a:solidFill>
                  <a:schemeClr val="tx1"/>
                </a:solidFill>
              </a:rPr>
              <a:t>state form</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2286000"/>
            <a:ext cx="8991600" cy="5486400"/>
          </a:xfrm>
        </p:spPr>
        <p:txBody>
          <a:bodyPr>
            <a:normAutofit/>
          </a:bodyPr>
          <a:lstStyle/>
          <a:p>
            <a:pPr marL="0" indent="0">
              <a:buNone/>
            </a:pPr>
            <a:r>
              <a:rPr lang="en-US" sz="3600" b="1" i="1" dirty="0" smtClean="0"/>
              <a:t>Howard v. </a:t>
            </a:r>
            <a:r>
              <a:rPr lang="en-US" sz="3600" b="1" i="1" dirty="0" err="1" smtClean="0"/>
              <a:t>Halford</a:t>
            </a:r>
            <a:r>
              <a:rPr lang="en-US" sz="3600" b="1" i="1" dirty="0" smtClean="0"/>
              <a:t>:  </a:t>
            </a:r>
            <a:r>
              <a:rPr lang="en-US" sz="3600" dirty="0" smtClean="0"/>
              <a:t>points out the fact that the state FORMS for parenting plans don’t make it clear that both parents must sign and get their signatures notarized.</a:t>
            </a:r>
          </a:p>
          <a:p>
            <a:pPr marL="0" indent="0">
              <a:buNone/>
            </a:pPr>
            <a:r>
              <a:rPr lang="en-US" sz="3600" dirty="0" smtClean="0"/>
              <a:t>In this case, the father who works offshore in Texas had his attorney sign for him, which is not allowed. </a:t>
            </a:r>
            <a:endParaRPr lang="en-US" sz="3600" dirty="0"/>
          </a:p>
        </p:txBody>
      </p:sp>
    </p:spTree>
    <p:extLst>
      <p:ext uri="{BB962C8B-B14F-4D97-AF65-F5344CB8AC3E}">
        <p14:creationId xmlns:p14="http://schemas.microsoft.com/office/powerpoint/2010/main" val="175403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7543800" cy="1066800"/>
          </a:xfrm>
        </p:spPr>
        <p:txBody>
          <a:bodyPr>
            <a:noAutofit/>
          </a:bodyPr>
          <a:lstStyle/>
          <a:p>
            <a:pPr lvl="1" algn="ctr" rtl="0">
              <a:spcBef>
                <a:spcPct val="0"/>
              </a:spcBef>
            </a:pPr>
            <a:r>
              <a:rPr lang="en-US" sz="3200" dirty="0" smtClean="0">
                <a:solidFill>
                  <a:schemeClr val="tx1"/>
                </a:solidFill>
              </a:rPr>
              <a:t>Low threshold in “change in circumstances”; no neutral time in TN</a:t>
            </a:r>
            <a:br>
              <a:rPr lang="en-US" sz="3200" dirty="0" smtClean="0">
                <a:solidFill>
                  <a:schemeClr val="tx1"/>
                </a:solidFill>
              </a:rPr>
            </a:br>
            <a:endParaRPr lang="en-US" sz="3200" dirty="0">
              <a:solidFill>
                <a:schemeClr val="tx1"/>
              </a:solidFill>
            </a:endParaRPr>
          </a:p>
        </p:txBody>
      </p:sp>
      <p:sp>
        <p:nvSpPr>
          <p:cNvPr id="3" name="Content Placeholder 2"/>
          <p:cNvSpPr>
            <a:spLocks noGrp="1"/>
          </p:cNvSpPr>
          <p:nvPr>
            <p:ph idx="1"/>
          </p:nvPr>
        </p:nvSpPr>
        <p:spPr>
          <a:xfrm>
            <a:off x="0" y="1969626"/>
            <a:ext cx="9144000" cy="4888373"/>
          </a:xfrm>
        </p:spPr>
        <p:txBody>
          <a:bodyPr>
            <a:noAutofit/>
          </a:bodyPr>
          <a:lstStyle/>
          <a:p>
            <a:pPr marL="0" indent="0">
              <a:buNone/>
            </a:pPr>
            <a:r>
              <a:rPr lang="en-US" sz="3200" b="1" i="1" dirty="0" smtClean="0"/>
              <a:t>Leonardo v. Leonardo: </a:t>
            </a:r>
            <a:r>
              <a:rPr lang="en-US" sz="3200" dirty="0" smtClean="0"/>
              <a:t>Because the courts want parental participation in a child’s life to the maximum extent possible, there is a low threshold for change in circumstances adjustments, using the child’s best interest as the standard, with no requirement for an accompanying child support adjustment request. </a:t>
            </a:r>
          </a:p>
          <a:p>
            <a:pPr marL="0" indent="0">
              <a:buNone/>
            </a:pPr>
            <a:r>
              <a:rPr lang="en-US" sz="3200" dirty="0" smtClean="0"/>
              <a:t>The time the child spends in school or daycare is not “neutral time” under Tennessee’s laws, and the parent in </a:t>
            </a:r>
            <a:r>
              <a:rPr lang="en-US" sz="3200" dirty="0"/>
              <a:t>charge </a:t>
            </a:r>
            <a:r>
              <a:rPr lang="en-US" sz="3200" dirty="0" smtClean="0"/>
              <a:t>during that time is credited for that time.</a:t>
            </a:r>
            <a:endParaRPr lang="en-US" sz="3200" dirty="0"/>
          </a:p>
        </p:txBody>
      </p:sp>
      <p:pic>
        <p:nvPicPr>
          <p:cNvPr id="9218" name="Picture 2" descr="http://www.bing.com/th?id=OIP.M39f3a14ab9add62fcebcddbe72dd09b7o0&amp;pid=3.1&amp;w=300&amp;h=30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9750"/>
            <a:ext cx="1676400" cy="197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0413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4000" dirty="0" smtClean="0">
                <a:solidFill>
                  <a:schemeClr val="tx1"/>
                </a:solidFill>
              </a:rPr>
              <a:t>Child support calculation</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pPr marL="0" indent="0">
              <a:buNone/>
            </a:pPr>
            <a:r>
              <a:rPr lang="en-US" sz="4800" b="1" i="1" dirty="0" err="1" smtClean="0"/>
              <a:t>Rentz</a:t>
            </a:r>
            <a:r>
              <a:rPr lang="en-US" sz="4800" b="1" i="1" dirty="0" smtClean="0"/>
              <a:t> v. </a:t>
            </a:r>
            <a:r>
              <a:rPr lang="en-US" sz="4800" b="1" i="1" dirty="0" err="1" smtClean="0"/>
              <a:t>Rentz</a:t>
            </a:r>
            <a:endParaRPr lang="en-US" sz="4800" b="1" i="1" dirty="0" smtClean="0"/>
          </a:p>
          <a:p>
            <a:pPr marL="0" indent="0">
              <a:buNone/>
            </a:pPr>
            <a:r>
              <a:rPr lang="en-US" sz="4800" b="1" i="1" dirty="0" smtClean="0"/>
              <a:t>Tennessee Appellate Court found that:</a:t>
            </a:r>
          </a:p>
          <a:p>
            <a:pPr marL="0" indent="0">
              <a:buNone/>
            </a:pPr>
            <a:r>
              <a:rPr lang="en-US" sz="4800" dirty="0" smtClean="0"/>
              <a:t>Income does not include alimony from other party</a:t>
            </a:r>
            <a:endParaRPr lang="en-US" sz="4800" dirty="0"/>
          </a:p>
        </p:txBody>
      </p:sp>
    </p:spTree>
    <p:extLst>
      <p:ext uri="{BB962C8B-B14F-4D97-AF65-F5344CB8AC3E}">
        <p14:creationId xmlns:p14="http://schemas.microsoft.com/office/powerpoint/2010/main" val="3748794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610600" cy="1371600"/>
          </a:xfrm>
        </p:spPr>
        <p:txBody>
          <a:bodyPr>
            <a:normAutofit/>
          </a:bodyPr>
          <a:lstStyle/>
          <a:p>
            <a:r>
              <a:rPr lang="en-US" dirty="0" smtClean="0"/>
              <a:t>New Tennessee Laws Effective 2015 </a:t>
            </a:r>
            <a:br>
              <a:rPr lang="en-US" dirty="0" smtClean="0"/>
            </a:br>
            <a:r>
              <a:rPr lang="en-US" dirty="0" smtClean="0"/>
              <a:t>Affecting Professional Counselors</a:t>
            </a:r>
            <a:endParaRPr lang="en-US" dirty="0"/>
          </a:p>
        </p:txBody>
      </p:sp>
      <p:sp>
        <p:nvSpPr>
          <p:cNvPr id="3" name="Content Placeholder 2"/>
          <p:cNvSpPr>
            <a:spLocks noGrp="1"/>
          </p:cNvSpPr>
          <p:nvPr>
            <p:ph idx="1"/>
          </p:nvPr>
        </p:nvSpPr>
        <p:spPr>
          <a:xfrm>
            <a:off x="0" y="1981200"/>
            <a:ext cx="9144000" cy="4876800"/>
          </a:xfrm>
        </p:spPr>
        <p:txBody>
          <a:bodyPr>
            <a:normAutofit/>
          </a:bodyPr>
          <a:lstStyle/>
          <a:p>
            <a:pPr lvl="1"/>
            <a:r>
              <a:rPr lang="en-US" sz="6000" dirty="0" smtClean="0"/>
              <a:t>Family</a:t>
            </a:r>
          </a:p>
          <a:p>
            <a:pPr lvl="1"/>
            <a:r>
              <a:rPr lang="en-US" sz="6000" dirty="0" smtClean="0"/>
              <a:t>Education</a:t>
            </a:r>
          </a:p>
          <a:p>
            <a:pPr lvl="1"/>
            <a:r>
              <a:rPr lang="en-US" sz="6000" dirty="0" smtClean="0"/>
              <a:t>Constitutional</a:t>
            </a:r>
          </a:p>
          <a:p>
            <a:pPr lvl="1"/>
            <a:r>
              <a:rPr lang="en-US" sz="6000" dirty="0" smtClean="0"/>
              <a:t>Juvenile &amp; Criminal</a:t>
            </a:r>
          </a:p>
          <a:p>
            <a:pPr lvl="1"/>
            <a:r>
              <a:rPr lang="en-US" sz="6000" dirty="0" smtClean="0"/>
              <a:t>Mental Health</a:t>
            </a:r>
          </a:p>
        </p:txBody>
      </p:sp>
      <p:pic>
        <p:nvPicPr>
          <p:cNvPr id="4" name="Picture 4" descr="http://tse1.mm.bing.net/th?id=OIP.M06d3d0bc8b6d6bf9ed0efc6ba70fb46ao0&amp;w=96&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0"/>
            <a:ext cx="91440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77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7467600" cy="1371600"/>
          </a:xfrm>
        </p:spPr>
        <p:txBody>
          <a:bodyPr>
            <a:normAutofit/>
          </a:bodyPr>
          <a:lstStyle/>
          <a:p>
            <a:r>
              <a:rPr lang="en-US" dirty="0" smtClean="0"/>
              <a:t>What happens </a:t>
            </a:r>
            <a:r>
              <a:rPr lang="en-US" sz="5400" dirty="0" smtClean="0"/>
              <a:t>when</a:t>
            </a:r>
            <a:r>
              <a:rPr lang="en-US" dirty="0" smtClean="0"/>
              <a:t>…</a:t>
            </a:r>
            <a:endParaRPr lang="en-US" dirty="0"/>
          </a:p>
        </p:txBody>
      </p:sp>
      <p:sp>
        <p:nvSpPr>
          <p:cNvPr id="3" name="Content Placeholder 2"/>
          <p:cNvSpPr>
            <a:spLocks noGrp="1"/>
          </p:cNvSpPr>
          <p:nvPr>
            <p:ph idx="1"/>
          </p:nvPr>
        </p:nvSpPr>
        <p:spPr>
          <a:xfrm>
            <a:off x="0" y="2133600"/>
            <a:ext cx="9144000" cy="4648200"/>
          </a:xfrm>
        </p:spPr>
        <p:txBody>
          <a:bodyPr>
            <a:normAutofit/>
          </a:bodyPr>
          <a:lstStyle/>
          <a:p>
            <a:pPr marL="0" indent="0">
              <a:buNone/>
            </a:pPr>
            <a:r>
              <a:rPr lang="en-US" sz="5400" dirty="0"/>
              <a:t>the mother wants child support payments the father made </a:t>
            </a:r>
            <a:r>
              <a:rPr lang="en-US" sz="5400" dirty="0" smtClean="0"/>
              <a:t>directly </a:t>
            </a:r>
            <a:r>
              <a:rPr lang="en-US" sz="5400" dirty="0"/>
              <a:t>to her not to count because not </a:t>
            </a:r>
            <a:r>
              <a:rPr lang="en-US" sz="5400" dirty="0" smtClean="0"/>
              <a:t>officially </a:t>
            </a:r>
            <a:r>
              <a:rPr lang="en-US" sz="5400" dirty="0"/>
              <a:t>made through the court?</a:t>
            </a:r>
          </a:p>
        </p:txBody>
      </p:sp>
    </p:spTree>
    <p:extLst>
      <p:ext uri="{BB962C8B-B14F-4D97-AF65-F5344CB8AC3E}">
        <p14:creationId xmlns:p14="http://schemas.microsoft.com/office/powerpoint/2010/main" val="554360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7543800" cy="914400"/>
          </a:xfrm>
        </p:spPr>
        <p:txBody>
          <a:bodyPr>
            <a:noAutofit/>
          </a:bodyPr>
          <a:lstStyle/>
          <a:p>
            <a:pPr lvl="1" algn="ctr" rtl="0">
              <a:spcBef>
                <a:spcPct val="0"/>
              </a:spcBef>
            </a:pPr>
            <a:r>
              <a:rPr lang="en-US" sz="4000" dirty="0" smtClean="0">
                <a:solidFill>
                  <a:schemeClr val="tx1"/>
                </a:solidFill>
              </a:rPr>
              <a:t>Exceptions for not paying child support through the court</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2209800"/>
            <a:ext cx="9144000" cy="4648200"/>
          </a:xfrm>
        </p:spPr>
        <p:txBody>
          <a:bodyPr>
            <a:noAutofit/>
          </a:bodyPr>
          <a:lstStyle/>
          <a:p>
            <a:pPr marL="0" indent="0">
              <a:buNone/>
            </a:pPr>
            <a:r>
              <a:rPr lang="en-US" sz="4800" b="1" i="1" dirty="0" smtClean="0"/>
              <a:t>In re Jacob H.</a:t>
            </a:r>
            <a:r>
              <a:rPr lang="en-US" sz="4800" dirty="0" smtClean="0"/>
              <a:t>: There is an equitable considerations exception to cover non-conforming payments, such as those made directly to the mother, rather than through the courts.</a:t>
            </a:r>
            <a:endParaRPr lang="en-US" sz="4800" dirty="0"/>
          </a:p>
        </p:txBody>
      </p:sp>
      <p:pic>
        <p:nvPicPr>
          <p:cNvPr id="10242" name="Picture 2" descr="http://www.bing.com/th?id=OIP.M39f3a14ab9add62fcebcddbe72dd09b7o0&amp;pid=3.1&amp;w=300&amp;h=30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231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0133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5689600" cy="3937000"/>
          </a:xfrm>
          <a:prstGeom prst="rect">
            <a:avLst/>
          </a:prstGeom>
        </p:spPr>
      </p:pic>
    </p:spTree>
    <p:extLst>
      <p:ext uri="{BB962C8B-B14F-4D97-AF65-F5344CB8AC3E}">
        <p14:creationId xmlns:p14="http://schemas.microsoft.com/office/powerpoint/2010/main" val="2147502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genders are there?</a:t>
            </a:r>
            <a:endParaRPr lang="en-US" dirty="0"/>
          </a:p>
        </p:txBody>
      </p:sp>
      <p:sp>
        <p:nvSpPr>
          <p:cNvPr id="3" name="Content Placeholder 2"/>
          <p:cNvSpPr>
            <a:spLocks noGrp="1"/>
          </p:cNvSpPr>
          <p:nvPr>
            <p:ph idx="1"/>
          </p:nvPr>
        </p:nvSpPr>
        <p:spPr>
          <a:xfrm>
            <a:off x="0" y="1981200"/>
            <a:ext cx="9144000" cy="4724400"/>
          </a:xfrm>
        </p:spPr>
        <p:txBody>
          <a:bodyPr>
            <a:noAutofit/>
          </a:bodyPr>
          <a:lstStyle/>
          <a:p>
            <a:r>
              <a:rPr lang="en-US" sz="6600" dirty="0" smtClean="0"/>
              <a:t>Is it binary?</a:t>
            </a:r>
          </a:p>
          <a:p>
            <a:pPr marL="0" indent="0">
              <a:buNone/>
            </a:pPr>
            <a:r>
              <a:rPr lang="en-US" sz="6600" dirty="0" smtClean="0"/>
              <a:t> </a:t>
            </a:r>
          </a:p>
          <a:p>
            <a:r>
              <a:rPr lang="en-US" sz="6600" dirty="0" smtClean="0"/>
              <a:t>Or is forcing some to endorse F or M wrong?</a:t>
            </a:r>
            <a:endParaRPr lang="en-US" sz="6600" dirty="0"/>
          </a:p>
        </p:txBody>
      </p:sp>
      <p:pic>
        <p:nvPicPr>
          <p:cNvPr id="11266" name="Picture 2" descr="http://tse1.mm.bing.net/th?id=OIP.M94e32fd77954d919714c4c873b360eeco0&amp;w=136&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838200"/>
            <a:ext cx="129540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9848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7772400" cy="1219200"/>
          </a:xfrm>
        </p:spPr>
        <p:txBody>
          <a:bodyPr>
            <a:normAutofit fontScale="90000"/>
          </a:bodyPr>
          <a:lstStyle/>
          <a:p>
            <a:r>
              <a:rPr lang="en-US" dirty="0" smtClean="0"/>
              <a:t>Let’s talk about LGBTQIA+ concerns because all of us likely identify with at least one category.</a:t>
            </a:r>
            <a:endParaRPr lang="en-US" dirty="0"/>
          </a:p>
        </p:txBody>
      </p:sp>
      <p:sp>
        <p:nvSpPr>
          <p:cNvPr id="3" name="Content Placeholder 2"/>
          <p:cNvSpPr>
            <a:spLocks noGrp="1"/>
          </p:cNvSpPr>
          <p:nvPr>
            <p:ph idx="1"/>
          </p:nvPr>
        </p:nvSpPr>
        <p:spPr/>
        <p:txBody>
          <a:bodyPr>
            <a:normAutofit/>
          </a:bodyPr>
          <a:lstStyle/>
          <a:p>
            <a:r>
              <a:rPr lang="en-US" dirty="0" smtClean="0"/>
              <a:t>Lesbian</a:t>
            </a:r>
          </a:p>
          <a:p>
            <a:r>
              <a:rPr lang="en-US" dirty="0" smtClean="0"/>
              <a:t>Gay</a:t>
            </a:r>
          </a:p>
          <a:p>
            <a:r>
              <a:rPr lang="en-US" dirty="0" smtClean="0"/>
              <a:t>Bisexual</a:t>
            </a:r>
          </a:p>
          <a:p>
            <a:r>
              <a:rPr lang="en-US" dirty="0" smtClean="0"/>
              <a:t>Transsexual</a:t>
            </a:r>
          </a:p>
          <a:p>
            <a:r>
              <a:rPr lang="en-US" dirty="0" smtClean="0"/>
              <a:t>Queer</a:t>
            </a:r>
          </a:p>
          <a:p>
            <a:r>
              <a:rPr lang="en-US" dirty="0" smtClean="0"/>
              <a:t>Intersex</a:t>
            </a:r>
          </a:p>
          <a:p>
            <a:r>
              <a:rPr lang="en-US" dirty="0" smtClean="0"/>
              <a:t>Ally</a:t>
            </a:r>
            <a:endParaRPr lang="en-US" dirty="0"/>
          </a:p>
        </p:txBody>
      </p:sp>
      <p:pic>
        <p:nvPicPr>
          <p:cNvPr id="12290" name="Picture 2" descr="http://tse1.mm.bing.net/th?id=OIP.M59c26175351242ffdfb583f340f55a2ao0&amp;w=136&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886" y="609600"/>
            <a:ext cx="165811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955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Genderbread Person: Gender Identity Explanation Graphic"/>
          <p:cNvPicPr>
            <a:picLocks noChangeAspect="1" noChangeArrowheads="1"/>
          </p:cNvPicPr>
          <p:nvPr/>
        </p:nvPicPr>
        <p:blipFill>
          <a:blip r:embed="rId2" cstate="print"/>
          <a:srcRect/>
          <a:stretch>
            <a:fillRect/>
          </a:stretch>
        </p:blipFill>
        <p:spPr bwMode="auto">
          <a:xfrm>
            <a:off x="2895599" y="152400"/>
            <a:ext cx="3141081" cy="6400800"/>
          </a:xfrm>
          <a:prstGeom prst="rect">
            <a:avLst/>
          </a:prstGeom>
          <a:noFill/>
        </p:spPr>
      </p:pic>
    </p:spTree>
    <p:extLst>
      <p:ext uri="{BB962C8B-B14F-4D97-AF65-F5344CB8AC3E}">
        <p14:creationId xmlns:p14="http://schemas.microsoft.com/office/powerpoint/2010/main" val="2534273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Lesbian</a:t>
            </a:r>
            <a:endParaRPr lang="en-US" dirty="0"/>
          </a:p>
        </p:txBody>
      </p:sp>
      <p:sp>
        <p:nvSpPr>
          <p:cNvPr id="3" name="Content Placeholder 2"/>
          <p:cNvSpPr>
            <a:spLocks noGrp="1"/>
          </p:cNvSpPr>
          <p:nvPr>
            <p:ph idx="1"/>
          </p:nvPr>
        </p:nvSpPr>
        <p:spPr/>
        <p:txBody>
          <a:bodyPr>
            <a:normAutofit/>
          </a:bodyPr>
          <a:lstStyle/>
          <a:p>
            <a:pPr marL="0" indent="0">
              <a:buNone/>
            </a:pPr>
            <a:r>
              <a:rPr lang="en-US" sz="5400" dirty="0" smtClean="0"/>
              <a:t>A female-identified person attracted to female-identified person</a:t>
            </a:r>
            <a:endParaRPr lang="en-US" sz="5400" dirty="0"/>
          </a:p>
        </p:txBody>
      </p:sp>
      <p:pic>
        <p:nvPicPr>
          <p:cNvPr id="13314" name="Picture 2" descr="http://tse1.mm.bing.net/th?id=OIP.Mf3a24aab205d765043236f6dc6fc8ef6o1&amp;w=89&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061" y="0"/>
            <a:ext cx="2282939" cy="237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16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Gay</a:t>
            </a:r>
            <a:br>
              <a:rPr lang="en-US" dirty="0"/>
            </a:br>
            <a:endParaRPr lang="en-US" dirty="0"/>
          </a:p>
        </p:txBody>
      </p:sp>
      <p:sp>
        <p:nvSpPr>
          <p:cNvPr id="3" name="Content Placeholder 2"/>
          <p:cNvSpPr>
            <a:spLocks noGrp="1"/>
          </p:cNvSpPr>
          <p:nvPr>
            <p:ph idx="1"/>
          </p:nvPr>
        </p:nvSpPr>
        <p:spPr/>
        <p:txBody>
          <a:bodyPr/>
          <a:lstStyle/>
          <a:p>
            <a:pPr marL="0" indent="0">
              <a:buNone/>
            </a:pPr>
            <a:r>
              <a:rPr lang="en-US" sz="5400" dirty="0"/>
              <a:t>A </a:t>
            </a:r>
            <a:r>
              <a:rPr lang="en-US" sz="5400" dirty="0" smtClean="0"/>
              <a:t>male-identified </a:t>
            </a:r>
            <a:r>
              <a:rPr lang="en-US" sz="5400" dirty="0"/>
              <a:t>person attracted to </a:t>
            </a:r>
            <a:r>
              <a:rPr lang="en-US" sz="5400" dirty="0" smtClean="0"/>
              <a:t>male-identified </a:t>
            </a:r>
            <a:r>
              <a:rPr lang="en-US" sz="5400" dirty="0"/>
              <a:t>person</a:t>
            </a:r>
          </a:p>
          <a:p>
            <a:endParaRPr lang="en-US" dirty="0"/>
          </a:p>
        </p:txBody>
      </p:sp>
      <p:pic>
        <p:nvPicPr>
          <p:cNvPr id="1026" name="Picture 2" descr="http://i2.cdn.turner.com/cnn/dam/assets/130429113741-jason-collins-horizontal-gallery.jpg"/>
          <p:cNvPicPr>
            <a:picLocks noChangeAspect="1" noChangeArrowheads="1"/>
          </p:cNvPicPr>
          <p:nvPr/>
        </p:nvPicPr>
        <p:blipFill rotWithShape="1">
          <a:blip r:embed="rId2">
            <a:extLst>
              <a:ext uri="{28A0092B-C50C-407E-A947-70E740481C1C}">
                <a14:useLocalDpi xmlns:a14="http://schemas.microsoft.com/office/drawing/2010/main" val="0"/>
              </a:ext>
            </a:extLst>
          </a:blip>
          <a:srcRect l="21343" r="2537"/>
          <a:stretch/>
        </p:blipFill>
        <p:spPr bwMode="auto">
          <a:xfrm>
            <a:off x="6835445" y="449050"/>
            <a:ext cx="2286000" cy="168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232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Bisexual</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5400" dirty="0" smtClean="0"/>
              <a:t>A person attracted to both men &amp; women</a:t>
            </a:r>
            <a:endParaRPr lang="en-US" sz="5400" dirty="0"/>
          </a:p>
        </p:txBody>
      </p:sp>
      <p:pic>
        <p:nvPicPr>
          <p:cNvPr id="15364" name="Picture 4" descr="bisexual photo: Bisexual bis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334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61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Transsexual/Transgender</a:t>
            </a:r>
            <a:r>
              <a:rPr lang="en-US" dirty="0"/>
              <a:t/>
            </a:r>
            <a:br>
              <a:rPr lang="en-US" dirty="0"/>
            </a:br>
            <a:endParaRPr lang="en-US" dirty="0"/>
          </a:p>
        </p:txBody>
      </p:sp>
      <p:sp>
        <p:nvSpPr>
          <p:cNvPr id="3" name="Content Placeholder 2"/>
          <p:cNvSpPr>
            <a:spLocks noGrp="1"/>
          </p:cNvSpPr>
          <p:nvPr>
            <p:ph idx="1"/>
          </p:nvPr>
        </p:nvSpPr>
        <p:spPr/>
        <p:txBody>
          <a:bodyPr>
            <a:noAutofit/>
          </a:bodyPr>
          <a:lstStyle/>
          <a:p>
            <a:pPr marL="0" indent="0">
              <a:buNone/>
            </a:pPr>
            <a:r>
              <a:rPr lang="en-US" sz="5400" dirty="0" smtClean="0"/>
              <a:t>A person who identifies with a gender different than the gender to which they were born</a:t>
            </a:r>
            <a:endParaRPr lang="en-US" sz="5400" dirty="0"/>
          </a:p>
        </p:txBody>
      </p:sp>
      <p:pic>
        <p:nvPicPr>
          <p:cNvPr id="16386" name="Picture 2" descr="transexual photo: transexual boy IMG_0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09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384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 Statutory Law</a:t>
            </a:r>
            <a:br>
              <a:rPr lang="en-US" dirty="0"/>
            </a:br>
            <a:endParaRPr lang="en-US" dirty="0"/>
          </a:p>
        </p:txBody>
      </p:sp>
      <p:sp>
        <p:nvSpPr>
          <p:cNvPr id="3" name="Content Placeholder 2"/>
          <p:cNvSpPr>
            <a:spLocks noGrp="1"/>
          </p:cNvSpPr>
          <p:nvPr>
            <p:ph idx="1"/>
          </p:nvPr>
        </p:nvSpPr>
        <p:spPr/>
        <p:txBody>
          <a:bodyPr>
            <a:normAutofit/>
          </a:bodyPr>
          <a:lstStyle/>
          <a:p>
            <a:pPr lvl="1"/>
            <a:r>
              <a:rPr lang="en-US" dirty="0"/>
              <a:t>Sex trafficking as grounds for parental rights termination</a:t>
            </a:r>
          </a:p>
          <a:p>
            <a:pPr lvl="1"/>
            <a:r>
              <a:rPr lang="en-US" dirty="0"/>
              <a:t>Parent of a child of rape does not have parental rights, just financial responsibility</a:t>
            </a:r>
          </a:p>
          <a:p>
            <a:pPr lvl="1"/>
            <a:r>
              <a:rPr lang="en-US" dirty="0"/>
              <a:t>Release of non-identifying information to adoptive families </a:t>
            </a:r>
          </a:p>
          <a:p>
            <a:pPr lvl="1"/>
            <a:r>
              <a:rPr lang="en-US" dirty="0"/>
              <a:t>Visitation for parents who are drug abusers or sexual abusers </a:t>
            </a:r>
          </a:p>
          <a:p>
            <a:pPr lvl="1"/>
            <a:r>
              <a:rPr lang="en-US" dirty="0"/>
              <a:t>Great grandparents’ </a:t>
            </a:r>
            <a:r>
              <a:rPr lang="en-US" dirty="0" smtClean="0"/>
              <a:t>visitation rights</a:t>
            </a:r>
            <a:endParaRPr lang="en-US" dirty="0"/>
          </a:p>
          <a:p>
            <a:pPr lvl="1"/>
            <a:r>
              <a:rPr lang="en-US" dirty="0"/>
              <a:t>Correcting arrearage for child support</a:t>
            </a:r>
          </a:p>
          <a:p>
            <a:endParaRPr lang="en-US" dirty="0"/>
          </a:p>
        </p:txBody>
      </p:sp>
      <p:pic>
        <p:nvPicPr>
          <p:cNvPr id="4" name="Picture 4" descr="http://tse1.mm.bing.net/th?id=OIP.M06d3d0bc8b6d6bf9ed0efc6ba70fb46ao0&amp;w=96&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0"/>
            <a:ext cx="91440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9068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Queer</a:t>
            </a:r>
            <a:r>
              <a:rPr lang="en-US" dirty="0"/>
              <a:t/>
            </a:r>
            <a:br>
              <a:rPr lang="en-US" dirty="0"/>
            </a:br>
            <a:endParaRPr lang="en-US" dirty="0"/>
          </a:p>
        </p:txBody>
      </p:sp>
      <p:sp>
        <p:nvSpPr>
          <p:cNvPr id="3" name="Content Placeholder 2"/>
          <p:cNvSpPr>
            <a:spLocks noGrp="1"/>
          </p:cNvSpPr>
          <p:nvPr>
            <p:ph idx="1"/>
          </p:nvPr>
        </p:nvSpPr>
        <p:spPr>
          <a:xfrm>
            <a:off x="0" y="1905000"/>
            <a:ext cx="9144000" cy="4800600"/>
          </a:xfrm>
        </p:spPr>
        <p:txBody>
          <a:bodyPr>
            <a:noAutofit/>
          </a:bodyPr>
          <a:lstStyle/>
          <a:p>
            <a:pPr marL="0" indent="0">
              <a:buNone/>
            </a:pPr>
            <a:r>
              <a:rPr lang="en-US" sz="4400" dirty="0" smtClean="0"/>
              <a:t>Embraces a variety of sexual preferences, orientations &amp; habits of those who do not strictly adhere to the heterosexual &amp; cisgender* majority; a previously derogatory term now used to self identify in a positive way</a:t>
            </a:r>
            <a:endParaRPr lang="en-US" sz="4400" dirty="0"/>
          </a:p>
        </p:txBody>
      </p:sp>
      <p:pic>
        <p:nvPicPr>
          <p:cNvPr id="17412" name="Picture 4" descr="http://tse1.mm.bing.net/th?id=OIP.M7b9100be0b5a33992d2a3643476b2f4fo0&amp;w=162&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817" y="609600"/>
            <a:ext cx="21161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5340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*Cisgender</a:t>
            </a:r>
            <a:r>
              <a:rPr lang="en-US" dirty="0"/>
              <a:t> (often abbreviated to simply cis)</a:t>
            </a:r>
          </a:p>
        </p:txBody>
      </p:sp>
      <p:sp>
        <p:nvSpPr>
          <p:cNvPr id="3" name="Content Placeholder 2"/>
          <p:cNvSpPr>
            <a:spLocks noGrp="1"/>
          </p:cNvSpPr>
          <p:nvPr>
            <p:ph idx="1"/>
          </p:nvPr>
        </p:nvSpPr>
        <p:spPr/>
        <p:txBody>
          <a:bodyPr>
            <a:normAutofit lnSpcReduction="10000"/>
          </a:bodyPr>
          <a:lstStyle/>
          <a:p>
            <a:pPr marL="0" indent="0">
              <a:buNone/>
            </a:pPr>
            <a:r>
              <a:rPr lang="en-US" sz="5400" dirty="0" smtClean="0"/>
              <a:t>Those whose gender identification agrees </a:t>
            </a:r>
            <a:r>
              <a:rPr lang="en-US" sz="5400" dirty="0"/>
              <a:t>with the sex they were assigned at birth.</a:t>
            </a:r>
          </a:p>
          <a:p>
            <a:endParaRPr lang="en-US" dirty="0"/>
          </a:p>
        </p:txBody>
      </p:sp>
      <p:pic>
        <p:nvPicPr>
          <p:cNvPr id="18434" name="Picture 2" descr="http://www.bing.com/th?id=OIP.M0748eb25745aca728a99e574a82ebfbbo0&amp;pid=3.1&amp;w=300&amp;h=30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126" y="-62585"/>
            <a:ext cx="1962874" cy="204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5502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Intersex</a:t>
            </a:r>
            <a:br>
              <a:rPr lang="en-US" dirty="0"/>
            </a:br>
            <a:endParaRPr lang="en-US" dirty="0"/>
          </a:p>
        </p:txBody>
      </p:sp>
      <p:sp>
        <p:nvSpPr>
          <p:cNvPr id="3" name="Content Placeholder 2"/>
          <p:cNvSpPr>
            <a:spLocks noGrp="1"/>
          </p:cNvSpPr>
          <p:nvPr>
            <p:ph idx="1"/>
          </p:nvPr>
        </p:nvSpPr>
        <p:spPr/>
        <p:txBody>
          <a:bodyPr/>
          <a:lstStyle/>
          <a:p>
            <a:pPr marL="0" indent="0">
              <a:buNone/>
            </a:pPr>
            <a:r>
              <a:rPr lang="en-US" sz="5400" dirty="0" smtClean="0"/>
              <a:t>One whose physical sex characteristics aren’t male or female</a:t>
            </a:r>
            <a:r>
              <a:rPr lang="en-US" dirty="0" smtClean="0"/>
              <a:t> </a:t>
            </a:r>
            <a:endParaRPr lang="en-US" dirty="0"/>
          </a:p>
        </p:txBody>
      </p:sp>
      <p:pic>
        <p:nvPicPr>
          <p:cNvPr id="19458" name="Picture 2" descr="http://tse1.mm.bing.net/th?id=OIP.M02b12d6a6d41fbc6bc41711257079046o0&amp;w=71&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6055"/>
            <a:ext cx="1600200" cy="225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816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Ally</a:t>
            </a:r>
            <a:br>
              <a:rPr lang="en-US" dirty="0"/>
            </a:br>
            <a:endParaRPr lang="en-US" dirty="0"/>
          </a:p>
        </p:txBody>
      </p:sp>
      <p:sp>
        <p:nvSpPr>
          <p:cNvPr id="3" name="Content Placeholder 2"/>
          <p:cNvSpPr>
            <a:spLocks noGrp="1"/>
          </p:cNvSpPr>
          <p:nvPr>
            <p:ph idx="1"/>
          </p:nvPr>
        </p:nvSpPr>
        <p:spPr/>
        <p:txBody>
          <a:bodyPr>
            <a:noAutofit/>
          </a:bodyPr>
          <a:lstStyle/>
          <a:p>
            <a:pPr marL="0" indent="0">
              <a:buNone/>
            </a:pPr>
            <a:r>
              <a:rPr lang="en-US" sz="5400" dirty="0" smtClean="0"/>
              <a:t>One who does not identify as LGBTQIA+ but supports the rights &amp; safety of those who do</a:t>
            </a:r>
            <a:endParaRPr lang="en-US" sz="5400" dirty="0"/>
          </a:p>
        </p:txBody>
      </p:sp>
      <p:pic>
        <p:nvPicPr>
          <p:cNvPr id="20482" name="Picture 2" descr="http://tse1.mm.bing.net/th?id=OIP.M65c364c48ab9447db33744416a7eec19H0&amp;w=117&amp;h=106&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838200"/>
            <a:ext cx="111442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5788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Lambda v. Kerry</a:t>
            </a:r>
            <a:endParaRPr lang="en-US" i="1" dirty="0"/>
          </a:p>
        </p:txBody>
      </p:sp>
      <p:sp>
        <p:nvSpPr>
          <p:cNvPr id="3" name="Content Placeholder 2"/>
          <p:cNvSpPr>
            <a:spLocks noGrp="1"/>
          </p:cNvSpPr>
          <p:nvPr>
            <p:ph idx="1"/>
          </p:nvPr>
        </p:nvSpPr>
        <p:spPr>
          <a:xfrm>
            <a:off x="1" y="2057400"/>
            <a:ext cx="9144000" cy="4783015"/>
          </a:xfrm>
        </p:spPr>
        <p:txBody>
          <a:bodyPr/>
          <a:lstStyle/>
          <a:p>
            <a:pPr marL="0" indent="0">
              <a:buNone/>
            </a:pPr>
            <a:r>
              <a:rPr lang="en-US" dirty="0" smtClean="0"/>
              <a:t>Dana, a U.S. intersex veteran named the U.S. Secretary of State in a suit for refusing them a passport because they didn’t want to lie on the application, as neither Female nor Male captures their sexual identity.</a:t>
            </a:r>
          </a:p>
          <a:p>
            <a:pPr marL="0" indent="0">
              <a:buNone/>
            </a:pPr>
            <a:r>
              <a:rPr lang="en-US" dirty="0" smtClean="0"/>
              <a:t>Lambda Legal, a national organization working for full civil rights for LGBTQIA+ community &amp; representing Dana </a:t>
            </a:r>
            <a:r>
              <a:rPr lang="en-US" dirty="0" err="1" smtClean="0"/>
              <a:t>Zzym</a:t>
            </a:r>
            <a:r>
              <a:rPr lang="en-US" dirty="0" smtClean="0"/>
              <a:t> claims it is unlawful to make a false statement on a passport application and for Dana checking F or M would be false.</a:t>
            </a:r>
          </a:p>
          <a:p>
            <a:pPr marL="0" indent="0">
              <a:buNone/>
            </a:pPr>
            <a:r>
              <a:rPr lang="en-US" dirty="0" smtClean="0"/>
              <a:t>Already several countries, including India, New Zealand &amp; Australia offer a Third Gender Option on passports.</a:t>
            </a:r>
          </a:p>
          <a:p>
            <a:pPr marL="0" indent="0">
              <a:buNone/>
            </a:pPr>
            <a:r>
              <a:rPr lang="en-US" dirty="0" smtClean="0"/>
              <a:t>1.7% of the population is intersex. (Castillo)</a:t>
            </a:r>
            <a:endParaRPr lang="en-US" dirty="0"/>
          </a:p>
        </p:txBody>
      </p:sp>
      <p:pic>
        <p:nvPicPr>
          <p:cNvPr id="23554" name="Picture 2" descr="http://www.lambdalegal.org/sites/default/files/danazzyym_casep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8452" y="0"/>
            <a:ext cx="3115548" cy="198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7838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They/Them</a:t>
            </a:r>
            <a:endParaRPr lang="en-US" dirty="0"/>
          </a:p>
        </p:txBody>
      </p:sp>
      <p:sp>
        <p:nvSpPr>
          <p:cNvPr id="3" name="Content Placeholder 2"/>
          <p:cNvSpPr>
            <a:spLocks noGrp="1"/>
          </p:cNvSpPr>
          <p:nvPr>
            <p:ph idx="1"/>
          </p:nvPr>
        </p:nvSpPr>
        <p:spPr/>
        <p:txBody>
          <a:bodyPr>
            <a:noAutofit/>
          </a:bodyPr>
          <a:lstStyle/>
          <a:p>
            <a:pPr marL="0" indent="0">
              <a:buNone/>
            </a:pPr>
            <a:r>
              <a:rPr lang="en-US" sz="5400" dirty="0" smtClean="0"/>
              <a:t>as an alternative to her/him when unsure of someone’s gender identity or when they identify as intersex</a:t>
            </a:r>
            <a:endParaRPr lang="en-US" sz="5400" dirty="0"/>
          </a:p>
        </p:txBody>
      </p:sp>
      <p:pic>
        <p:nvPicPr>
          <p:cNvPr id="21506" name="Picture 2" descr="http://tse1.mm.bing.net/th?id=OIP.M3fd18d13f568d4c908ae15e8fd7cca6co0&amp;w=160&amp;h=106&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002" y="762000"/>
            <a:ext cx="152400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162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 y="609600"/>
            <a:ext cx="7356231" cy="1447800"/>
          </a:xfrm>
        </p:spPr>
        <p:txBody>
          <a:bodyPr>
            <a:normAutofit/>
          </a:bodyPr>
          <a:lstStyle/>
          <a:p>
            <a:r>
              <a:rPr lang="en-US" dirty="0" smtClean="0"/>
              <a:t>Education Statutory Law</a:t>
            </a:r>
            <a:endParaRPr lang="en-US" dirty="0"/>
          </a:p>
        </p:txBody>
      </p:sp>
      <p:sp>
        <p:nvSpPr>
          <p:cNvPr id="3" name="Content Placeholder 2"/>
          <p:cNvSpPr>
            <a:spLocks noGrp="1"/>
          </p:cNvSpPr>
          <p:nvPr>
            <p:ph idx="1"/>
          </p:nvPr>
        </p:nvSpPr>
        <p:spPr>
          <a:xfrm>
            <a:off x="0" y="2057400"/>
            <a:ext cx="9144000" cy="4800600"/>
          </a:xfrm>
        </p:spPr>
        <p:txBody>
          <a:bodyPr>
            <a:normAutofit fontScale="70000" lnSpcReduction="20000"/>
          </a:bodyPr>
          <a:lstStyle/>
          <a:p>
            <a:r>
              <a:rPr lang="en-US" dirty="0" smtClean="0"/>
              <a:t>Sex abuse in the schools</a:t>
            </a:r>
          </a:p>
          <a:p>
            <a:r>
              <a:rPr lang="en-US" dirty="0" smtClean="0"/>
              <a:t>Cursive writing</a:t>
            </a:r>
          </a:p>
          <a:p>
            <a:r>
              <a:rPr lang="en-US" dirty="0" smtClean="0"/>
              <a:t>STEM program expansion</a:t>
            </a:r>
          </a:p>
          <a:p>
            <a:r>
              <a:rPr lang="en-US" dirty="0" smtClean="0"/>
              <a:t>Adoption included in family life curriculum</a:t>
            </a:r>
          </a:p>
          <a:p>
            <a:r>
              <a:rPr lang="en-US" dirty="0" smtClean="0"/>
              <a:t>TN standards to replace common core</a:t>
            </a:r>
          </a:p>
          <a:p>
            <a:r>
              <a:rPr lang="en-US" dirty="0" smtClean="0"/>
              <a:t>Civics test required for graduating</a:t>
            </a:r>
          </a:p>
          <a:p>
            <a:r>
              <a:rPr lang="en-US" dirty="0" smtClean="0"/>
              <a:t>Excused absence for non school sponsored extracurricular activity</a:t>
            </a:r>
          </a:p>
          <a:p>
            <a:r>
              <a:rPr lang="en-US" dirty="0" smtClean="0"/>
              <a:t>Virtual public schools extended to 2019</a:t>
            </a:r>
          </a:p>
          <a:p>
            <a:r>
              <a:rPr lang="en-US" dirty="0" smtClean="0"/>
              <a:t>Charter schools priority list</a:t>
            </a:r>
          </a:p>
          <a:p>
            <a:r>
              <a:rPr lang="en-US" dirty="0" smtClean="0"/>
              <a:t>TN Teaching Evaluation Enhancement Act</a:t>
            </a:r>
          </a:p>
          <a:p>
            <a:r>
              <a:rPr lang="en-US" dirty="0" smtClean="0"/>
              <a:t>Firearm ownership identification in the schools</a:t>
            </a:r>
          </a:p>
          <a:p>
            <a:r>
              <a:rPr lang="en-US" dirty="0" smtClean="0"/>
              <a:t>Educator </a:t>
            </a:r>
            <a:r>
              <a:rPr lang="en-US" dirty="0"/>
              <a:t>Protection Act of 2015</a:t>
            </a:r>
          </a:p>
          <a:p>
            <a:r>
              <a:rPr lang="en-US" dirty="0" smtClean="0"/>
              <a:t>College admission:</a:t>
            </a:r>
          </a:p>
          <a:p>
            <a:pPr lvl="1"/>
            <a:r>
              <a:rPr lang="en-US" dirty="0" err="1" smtClean="0"/>
              <a:t>HiSET</a:t>
            </a:r>
            <a:r>
              <a:rPr lang="en-US" dirty="0" smtClean="0"/>
              <a:t> acceptable criteria for HOPE access grant</a:t>
            </a:r>
          </a:p>
          <a:p>
            <a:pPr lvl="1"/>
            <a:r>
              <a:rPr lang="en-US" dirty="0" smtClean="0"/>
              <a:t>Lower residency establishment standards for military dependents</a:t>
            </a:r>
          </a:p>
          <a:p>
            <a:pPr lvl="1"/>
            <a:r>
              <a:rPr lang="en-US" dirty="0" smtClean="0"/>
              <a:t>Community College Reconnect Grant</a:t>
            </a:r>
          </a:p>
          <a:p>
            <a:pPr marL="457200" lvl="1" indent="0">
              <a:buNone/>
            </a:pPr>
            <a:endParaRPr lang="en-US" dirty="0"/>
          </a:p>
        </p:txBody>
      </p:sp>
      <p:pic>
        <p:nvPicPr>
          <p:cNvPr id="22532" name="Picture 4" descr="http://tse1.mm.bing.net/th?id=OIP.Me980607ddca6c389436033a5b82a8564H0&amp;w=127&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185" y="609600"/>
            <a:ext cx="197946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1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Suspected sex </a:t>
            </a:r>
            <a:r>
              <a:rPr lang="en-US" dirty="0"/>
              <a:t>abuse in the schools</a:t>
            </a:r>
            <a:br>
              <a:rPr lang="en-US" dirty="0"/>
            </a:br>
            <a:endParaRPr lang="en-US" dirty="0"/>
          </a:p>
        </p:txBody>
      </p:sp>
      <p:sp>
        <p:nvSpPr>
          <p:cNvPr id="3" name="Content Placeholder 2"/>
          <p:cNvSpPr>
            <a:spLocks noGrp="1"/>
          </p:cNvSpPr>
          <p:nvPr>
            <p:ph idx="1"/>
          </p:nvPr>
        </p:nvSpPr>
        <p:spPr>
          <a:xfrm>
            <a:off x="0" y="2133600"/>
            <a:ext cx="9144000" cy="4724400"/>
          </a:xfrm>
        </p:spPr>
        <p:txBody>
          <a:bodyPr>
            <a:normAutofit lnSpcReduction="10000"/>
          </a:bodyPr>
          <a:lstStyle/>
          <a:p>
            <a:pPr marL="0" indent="0">
              <a:buNone/>
            </a:pPr>
            <a:r>
              <a:rPr lang="en-US" i="1" dirty="0" smtClean="0"/>
              <a:t>T.C.A. 49-6-3102:  </a:t>
            </a:r>
            <a:r>
              <a:rPr lang="en-US" dirty="0" smtClean="0"/>
              <a:t>If a public school student is the suspected victim of child abuse &amp; the abuse occurred at school or under the school’s supervision, the school shall separate the alleged victim from the alleged perpetrator.</a:t>
            </a:r>
          </a:p>
          <a:p>
            <a:pPr marL="0" indent="0">
              <a:buNone/>
            </a:pPr>
            <a:r>
              <a:rPr lang="en-US" dirty="0" smtClean="0"/>
              <a:t> </a:t>
            </a:r>
          </a:p>
          <a:p>
            <a:pPr marL="0" indent="0">
              <a:buNone/>
            </a:pPr>
            <a:r>
              <a:rPr lang="en-US" dirty="0" smtClean="0"/>
              <a:t>There is a higher standard for </a:t>
            </a:r>
            <a:r>
              <a:rPr lang="en-US" u="dbl" dirty="0" smtClean="0"/>
              <a:t>transferring</a:t>
            </a:r>
            <a:r>
              <a:rPr lang="en-US" dirty="0" smtClean="0"/>
              <a:t> the victim to another school, which is that the abuse must be: </a:t>
            </a:r>
          </a:p>
          <a:p>
            <a:pPr marL="0" indent="0">
              <a:buNone/>
            </a:pPr>
            <a:r>
              <a:rPr lang="en-US" dirty="0"/>
              <a:t>	</a:t>
            </a:r>
            <a:r>
              <a:rPr lang="en-US" dirty="0" smtClean="0"/>
              <a:t>substantiated by DCS,</a:t>
            </a:r>
          </a:p>
          <a:p>
            <a:pPr marL="0" indent="0">
              <a:buNone/>
            </a:pPr>
            <a:r>
              <a:rPr lang="en-US" dirty="0"/>
              <a:t>	</a:t>
            </a:r>
            <a:r>
              <a:rPr lang="en-US" dirty="0" smtClean="0"/>
              <a:t>adjudicated by a juvenile court OR</a:t>
            </a:r>
          </a:p>
          <a:p>
            <a:pPr marL="0" indent="0">
              <a:buNone/>
            </a:pPr>
            <a:r>
              <a:rPr lang="en-US" dirty="0"/>
              <a:t>	</a:t>
            </a:r>
            <a:r>
              <a:rPr lang="en-US" dirty="0" smtClean="0"/>
              <a:t>criminally charged</a:t>
            </a:r>
          </a:p>
          <a:p>
            <a:pPr marL="0" indent="0">
              <a:buNone/>
            </a:pPr>
            <a:r>
              <a:rPr lang="en-US" dirty="0" smtClean="0"/>
              <a:t>	Then, </a:t>
            </a:r>
            <a:r>
              <a:rPr lang="en-US" u="dbl" dirty="0" smtClean="0"/>
              <a:t>if available, upon parent request</a:t>
            </a:r>
            <a:r>
              <a:rPr lang="en-US" dirty="0" smtClean="0"/>
              <a:t>, reassign the alleged victim to another school </a:t>
            </a:r>
            <a:endParaRPr lang="en-US" dirty="0"/>
          </a:p>
        </p:txBody>
      </p:sp>
      <p:pic>
        <p:nvPicPr>
          <p:cNvPr id="4" name="Picture 4" descr="http://tse1.mm.bing.net/th?id=OIP.Me980607ddca6c389436033a5b82a8564H0&amp;w=127&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185" y="609600"/>
            <a:ext cx="197946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2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rush Script MT" panose="03060802040406070304" pitchFamily="66" charset="0"/>
              </a:rPr>
              <a:t>How many of you…</a:t>
            </a:r>
            <a:endParaRPr lang="en-US" sz="6000" dirty="0">
              <a:latin typeface="Brush Script MT" panose="03060802040406070304" pitchFamily="66" charset="0"/>
            </a:endParaRPr>
          </a:p>
        </p:txBody>
      </p:sp>
      <p:sp>
        <p:nvSpPr>
          <p:cNvPr id="3" name="Content Placeholder 2"/>
          <p:cNvSpPr>
            <a:spLocks noGrp="1"/>
          </p:cNvSpPr>
          <p:nvPr>
            <p:ph idx="1"/>
          </p:nvPr>
        </p:nvSpPr>
        <p:spPr/>
        <p:txBody>
          <a:bodyPr>
            <a:normAutofit/>
          </a:bodyPr>
          <a:lstStyle/>
          <a:p>
            <a:pPr marL="0" indent="0">
              <a:buNone/>
            </a:pPr>
            <a:r>
              <a:rPr lang="en-US" sz="6000" dirty="0" smtClean="0">
                <a:latin typeface="Brush Script MT" panose="03060802040406070304" pitchFamily="66" charset="0"/>
              </a:rPr>
              <a:t>incorporate cursive writing into your psycho-educational activities with your students? </a:t>
            </a:r>
            <a:endParaRPr lang="en-US" sz="6000" dirty="0">
              <a:latin typeface="Brush Script MT" panose="03060802040406070304" pitchFamily="66" charset="0"/>
            </a:endParaRPr>
          </a:p>
        </p:txBody>
      </p:sp>
      <p:pic>
        <p:nvPicPr>
          <p:cNvPr id="17410" name="Picture 2" descr="http://tse1.mm.bing.net/th?id=OIP.M2eeb464c04573548e349eec0573ff0e0H0&amp;w=166&amp;h=209&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609600"/>
            <a:ext cx="158115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106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6896534" cy="1080938"/>
          </a:xfrm>
        </p:spPr>
        <p:txBody>
          <a:bodyPr>
            <a:noAutofit/>
          </a:bodyPr>
          <a:lstStyle/>
          <a:p>
            <a:r>
              <a:rPr lang="en-US" sz="6600" dirty="0">
                <a:latin typeface="Brush Script MT" panose="03060802040406070304" pitchFamily="66" charset="0"/>
              </a:rPr>
              <a:t>Cursive writing</a:t>
            </a:r>
            <a:r>
              <a:rPr lang="en-US" sz="6600" dirty="0"/>
              <a:t/>
            </a:r>
            <a:br>
              <a:rPr lang="en-US" sz="6600" dirty="0"/>
            </a:br>
            <a:endParaRPr lang="en-US" sz="6600" dirty="0"/>
          </a:p>
        </p:txBody>
      </p:sp>
      <p:sp>
        <p:nvSpPr>
          <p:cNvPr id="3" name="Content Placeholder 2"/>
          <p:cNvSpPr>
            <a:spLocks noGrp="1"/>
          </p:cNvSpPr>
          <p:nvPr>
            <p:ph idx="1"/>
          </p:nvPr>
        </p:nvSpPr>
        <p:spPr/>
        <p:txBody>
          <a:bodyPr>
            <a:normAutofit lnSpcReduction="10000"/>
          </a:bodyPr>
          <a:lstStyle/>
          <a:p>
            <a:pPr marL="0" indent="0">
              <a:buNone/>
            </a:pPr>
            <a:r>
              <a:rPr lang="en-US" sz="6600" dirty="0" smtClean="0">
                <a:latin typeface="Brush Script MT" panose="03060802040406070304" pitchFamily="66" charset="0"/>
              </a:rPr>
              <a:t>T.C.A. 49-6-1034:  Include  cursive writing in: curriculum, courses &amp; content. </a:t>
            </a:r>
            <a:endParaRPr lang="en-US" sz="6600" dirty="0">
              <a:latin typeface="Brush Script MT" panose="03060802040406070304" pitchFamily="66" charset="0"/>
            </a:endParaRPr>
          </a:p>
        </p:txBody>
      </p:sp>
      <p:pic>
        <p:nvPicPr>
          <p:cNvPr id="18434" name="Picture 2" descr="http://tse1.mm.bing.net/th?id=OIP.M2eeb464c04573548e349eec0573ff0e0H0&amp;w=166&amp;h=209&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637" y="609600"/>
            <a:ext cx="158115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2847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7428173" cy="1371600"/>
          </a:xfrm>
        </p:spPr>
        <p:txBody>
          <a:bodyPr>
            <a:noAutofit/>
          </a:bodyPr>
          <a:lstStyle/>
          <a:p>
            <a:pPr lvl="1" algn="ctr" rtl="0">
              <a:spcBef>
                <a:spcPct val="0"/>
              </a:spcBef>
            </a:pPr>
            <a:r>
              <a:rPr lang="en-US" sz="4000" dirty="0" smtClean="0">
                <a:solidFill>
                  <a:schemeClr val="tx1"/>
                </a:solidFill>
              </a:rPr>
              <a:t>Sex trafficking as grounds for parental rights termination</a:t>
            </a:r>
            <a:endParaRPr lang="en-US" sz="4000" dirty="0">
              <a:solidFill>
                <a:schemeClr val="tx1"/>
              </a:solidFill>
            </a:endParaRPr>
          </a:p>
        </p:txBody>
      </p:sp>
      <p:sp>
        <p:nvSpPr>
          <p:cNvPr id="3" name="Content Placeholder 2"/>
          <p:cNvSpPr>
            <a:spLocks noGrp="1"/>
          </p:cNvSpPr>
          <p:nvPr>
            <p:ph idx="1"/>
          </p:nvPr>
        </p:nvSpPr>
        <p:spPr>
          <a:xfrm>
            <a:off x="16397" y="2209800"/>
            <a:ext cx="9067800" cy="4495800"/>
          </a:xfrm>
        </p:spPr>
        <p:txBody>
          <a:bodyPr>
            <a:normAutofit/>
          </a:bodyPr>
          <a:lstStyle/>
          <a:p>
            <a:pPr marL="0" indent="0">
              <a:buNone/>
            </a:pPr>
            <a:r>
              <a:rPr lang="en-US" sz="4000" i="1" dirty="0" smtClean="0"/>
              <a:t>T.C.A. 36-1-113:</a:t>
            </a:r>
          </a:p>
          <a:p>
            <a:pPr marL="457200" lvl="1" indent="0">
              <a:buNone/>
            </a:pPr>
            <a:endParaRPr lang="en-US" sz="4000" dirty="0"/>
          </a:p>
          <a:p>
            <a:pPr marL="457200" lvl="1" indent="0">
              <a:buNone/>
            </a:pPr>
            <a:r>
              <a:rPr lang="en-US" sz="4000" dirty="0" smtClean="0"/>
              <a:t>Grounds for termination of parental rights now include a conviction for sex trafficking of children by force, fraud or coercion under federal or any state’s law.</a:t>
            </a:r>
            <a:endParaRPr lang="en-US" sz="4000" dirty="0"/>
          </a:p>
        </p:txBody>
      </p:sp>
      <p:pic>
        <p:nvPicPr>
          <p:cNvPr id="4" name="Picture 3" descr="human trafficking photo: Human Trafficking TN-488571_Humanright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905000" cy="1371600"/>
          </a:xfrm>
          <a:prstGeom prst="rect">
            <a:avLst/>
          </a:prstGeom>
          <a:noFill/>
          <a:ln>
            <a:noFill/>
          </a:ln>
        </p:spPr>
      </p:pic>
    </p:spTree>
    <p:extLst>
      <p:ext uri="{BB962C8B-B14F-4D97-AF65-F5344CB8AC3E}">
        <p14:creationId xmlns:p14="http://schemas.microsoft.com/office/powerpoint/2010/main" val="37539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 program expansion</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i="1" dirty="0" smtClean="0"/>
              <a:t>T.C.A. 49-6</a:t>
            </a:r>
            <a:r>
              <a:rPr lang="en-US" dirty="0" smtClean="0"/>
              <a:t>:</a:t>
            </a:r>
          </a:p>
          <a:p>
            <a:pPr marL="0" indent="0">
              <a:buNone/>
            </a:pPr>
            <a:r>
              <a:rPr lang="en-US" sz="5400" dirty="0" smtClean="0"/>
              <a:t>TN STEM (Science, Technology, Engineering &amp; Math) Innovation Network will establish a STEM innovation hub dedicated to rural areas of the state &amp; Northwest TN.</a:t>
            </a:r>
            <a:endParaRPr lang="en-US" sz="5400" dirty="0"/>
          </a:p>
        </p:txBody>
      </p:sp>
      <p:pic>
        <p:nvPicPr>
          <p:cNvPr id="19458" name="Picture 2" descr="http://tse1.mm.bing.net/th?id=OIP.M465013e11e87172cd48394ec0e90a159o0&amp;w=207&amp;h=209&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609600"/>
            <a:ext cx="197167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423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Adoption included in family life curriculum</a:t>
            </a:r>
            <a:br>
              <a:rPr lang="en-US" dirty="0"/>
            </a:br>
            <a:endParaRPr lang="en-US" dirty="0"/>
          </a:p>
        </p:txBody>
      </p:sp>
      <p:sp>
        <p:nvSpPr>
          <p:cNvPr id="3" name="Content Placeholder 2"/>
          <p:cNvSpPr>
            <a:spLocks noGrp="1"/>
          </p:cNvSpPr>
          <p:nvPr>
            <p:ph idx="1"/>
          </p:nvPr>
        </p:nvSpPr>
        <p:spPr>
          <a:xfrm>
            <a:off x="609600" y="2286000"/>
            <a:ext cx="6887389" cy="3599316"/>
          </a:xfrm>
        </p:spPr>
        <p:txBody>
          <a:bodyPr>
            <a:normAutofit fontScale="92500" lnSpcReduction="20000"/>
          </a:bodyPr>
          <a:lstStyle/>
          <a:p>
            <a:pPr marL="0" indent="0">
              <a:buNone/>
            </a:pPr>
            <a:r>
              <a:rPr lang="en-US" i="1" dirty="0" smtClean="0"/>
              <a:t>T.C.A. 49-6-1304(a)(12):  </a:t>
            </a:r>
            <a:br>
              <a:rPr lang="en-US" i="1" dirty="0" smtClean="0"/>
            </a:br>
            <a:endParaRPr lang="en-US" i="1" dirty="0" smtClean="0"/>
          </a:p>
          <a:p>
            <a:pPr marL="0" indent="0">
              <a:buNone/>
            </a:pPr>
            <a:r>
              <a:rPr lang="en-US" sz="5400" dirty="0" smtClean="0"/>
              <a:t>LEAs are required to include the process &amp; benefits of adoption in their family life curriculum. </a:t>
            </a:r>
            <a:endParaRPr lang="en-US" sz="5400" dirty="0"/>
          </a:p>
        </p:txBody>
      </p:sp>
      <p:pic>
        <p:nvPicPr>
          <p:cNvPr id="20482" name="Picture 2" descr="http://www.bing.com/th?id=OIP.M4bd69537d8a92a954f38535c1451516do0&amp;pid=3.1&amp;w=300&amp;h=30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799" y="457200"/>
            <a:ext cx="1986827" cy="198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870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TN standards to replace common core</a:t>
            </a:r>
            <a:br>
              <a:rPr lang="en-US" dirty="0"/>
            </a:br>
            <a:endParaRPr lang="en-US" dirty="0"/>
          </a:p>
        </p:txBody>
      </p:sp>
      <p:sp>
        <p:nvSpPr>
          <p:cNvPr id="3" name="Content Placeholder 2"/>
          <p:cNvSpPr>
            <a:spLocks noGrp="1"/>
          </p:cNvSpPr>
          <p:nvPr>
            <p:ph idx="1"/>
          </p:nvPr>
        </p:nvSpPr>
        <p:spPr>
          <a:xfrm>
            <a:off x="76200" y="2209800"/>
            <a:ext cx="9067800" cy="4648200"/>
          </a:xfrm>
        </p:spPr>
        <p:txBody>
          <a:bodyPr/>
          <a:lstStyle/>
          <a:p>
            <a:pPr marL="0" indent="0">
              <a:buNone/>
            </a:pPr>
            <a:r>
              <a:rPr lang="en-US" i="1" dirty="0" smtClean="0"/>
              <a:t>T.C.A. 49-1-310</a:t>
            </a:r>
            <a:r>
              <a:rPr lang="en-US" dirty="0" smtClean="0"/>
              <a:t>: </a:t>
            </a:r>
          </a:p>
          <a:p>
            <a:pPr marL="0" indent="0">
              <a:buNone/>
            </a:pPr>
            <a:r>
              <a:rPr lang="en-US" sz="3200" dirty="0" smtClean="0"/>
              <a:t>Common Core Standards 2010 will be reviewed in a transparent process to include all Tennesseans &amp; replaced with standards adopted to fit the needs of Tennessee students.</a:t>
            </a:r>
          </a:p>
          <a:p>
            <a:pPr marL="0" indent="0">
              <a:buNone/>
            </a:pPr>
            <a:r>
              <a:rPr lang="en-US" sz="3200" dirty="0" smtClean="0"/>
              <a:t>The memorandum of understanding concerning the Common Core State Standards entered into with the National Governor’s Association &amp; the Council of Chief State School Officers shall be cancelled.</a:t>
            </a:r>
            <a:endParaRPr lang="en-US" sz="3200" dirty="0"/>
          </a:p>
        </p:txBody>
      </p:sp>
      <p:pic>
        <p:nvPicPr>
          <p:cNvPr id="15362" name="Picture 2" descr="http://tse1.mm.bing.net/th?id=OIP.M692117e40e4b5f0ac8befec729796de7H0&amp;w=149&amp;h=102&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692" y="784928"/>
            <a:ext cx="1419225"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53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charset="0"/>
                <a:ea typeface="Century Gothic" charset="0"/>
                <a:cs typeface="Century Gothic" charset="0"/>
              </a:rPr>
              <a:t>Common Core</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1" y="1981201"/>
            <a:ext cx="9144000" cy="4861560"/>
          </a:xfrm>
        </p:spPr>
        <p:txBody>
          <a:bodyPr>
            <a:normAutofit/>
          </a:bodyPr>
          <a:lstStyle/>
          <a:p>
            <a:pPr marL="0" indent="0">
              <a:buNone/>
            </a:pPr>
            <a:r>
              <a:rPr lang="en-US" dirty="0">
                <a:latin typeface="Century Gothic" charset="0"/>
                <a:ea typeface="Century Gothic" charset="0"/>
                <a:cs typeface="Century Gothic" charset="0"/>
              </a:rPr>
              <a:t>Gov. Bill Haslam </a:t>
            </a:r>
            <a:r>
              <a:rPr lang="en-US" dirty="0" smtClean="0">
                <a:latin typeface="Century Gothic" charset="0"/>
                <a:ea typeface="Century Gothic" charset="0"/>
                <a:cs typeface="Century Gothic" charset="0"/>
              </a:rPr>
              <a:t>signed </a:t>
            </a:r>
            <a:r>
              <a:rPr lang="en-US" dirty="0">
                <a:latin typeface="Century Gothic" charset="0"/>
                <a:ea typeface="Century Gothic" charset="0"/>
                <a:cs typeface="Century Gothic" charset="0"/>
              </a:rPr>
              <a:t>a bill to review and replace the controversial Common Core State Standards in </a:t>
            </a:r>
            <a:r>
              <a:rPr lang="en-US" dirty="0" smtClean="0">
                <a:latin typeface="Century Gothic" charset="0"/>
                <a:ea typeface="Century Gothic" charset="0"/>
                <a:cs typeface="Century Gothic" charset="0"/>
              </a:rPr>
              <a:t>Tennessee.</a:t>
            </a:r>
          </a:p>
          <a:p>
            <a:pPr marL="0" indent="0">
              <a:buNone/>
            </a:pPr>
            <a:r>
              <a:rPr lang="en-US" dirty="0" smtClean="0">
                <a:latin typeface="Century Gothic" charset="0"/>
                <a:ea typeface="Century Gothic" charset="0"/>
                <a:cs typeface="Century Gothic" charset="0"/>
              </a:rPr>
              <a:t>The bill passed </a:t>
            </a:r>
            <a:r>
              <a:rPr lang="en-US" dirty="0">
                <a:latin typeface="Century Gothic" charset="0"/>
                <a:ea typeface="Century Gothic" charset="0"/>
                <a:cs typeface="Century Gothic" charset="0"/>
              </a:rPr>
              <a:t>through the Tennessee General Assembly </a:t>
            </a:r>
            <a:r>
              <a:rPr lang="en-US" dirty="0" smtClean="0">
                <a:latin typeface="Century Gothic" charset="0"/>
                <a:ea typeface="Century Gothic" charset="0"/>
                <a:cs typeface="Century Gothic" charset="0"/>
              </a:rPr>
              <a:t>in February, requiring </a:t>
            </a:r>
            <a:r>
              <a:rPr lang="en-US" dirty="0">
                <a:latin typeface="Century Gothic" charset="0"/>
                <a:ea typeface="Century Gothic" charset="0"/>
                <a:cs typeface="Century Gothic" charset="0"/>
              </a:rPr>
              <a:t>the state's </a:t>
            </a:r>
            <a:r>
              <a:rPr lang="en-US" dirty="0" smtClean="0">
                <a:latin typeface="Century Gothic" charset="0"/>
                <a:ea typeface="Century Gothic" charset="0"/>
                <a:cs typeface="Century Gothic" charset="0"/>
              </a:rPr>
              <a:t>board </a:t>
            </a:r>
            <a:r>
              <a:rPr lang="en-US" dirty="0">
                <a:latin typeface="Century Gothic" charset="0"/>
                <a:ea typeface="Century Gothic" charset="0"/>
                <a:cs typeface="Century Gothic" charset="0"/>
              </a:rPr>
              <a:t>of </a:t>
            </a:r>
            <a:r>
              <a:rPr lang="en-US" dirty="0" smtClean="0">
                <a:latin typeface="Century Gothic" charset="0"/>
                <a:ea typeface="Century Gothic" charset="0"/>
                <a:cs typeface="Century Gothic" charset="0"/>
              </a:rPr>
              <a:t>education:</a:t>
            </a:r>
          </a:p>
          <a:p>
            <a:pPr marL="0" indent="0">
              <a:buNone/>
            </a:pPr>
            <a:r>
              <a:rPr lang="en-US" dirty="0">
                <a:latin typeface="Century Gothic" charset="0"/>
                <a:ea typeface="Century Gothic" charset="0"/>
                <a:cs typeface="Century Gothic" charset="0"/>
              </a:rPr>
              <a:t>	</a:t>
            </a:r>
            <a:r>
              <a:rPr lang="en-US" dirty="0" smtClean="0">
                <a:latin typeface="Century Gothic" charset="0"/>
                <a:ea typeface="Century Gothic" charset="0"/>
                <a:cs typeface="Century Gothic" charset="0"/>
              </a:rPr>
              <a:t>*create </a:t>
            </a:r>
            <a:r>
              <a:rPr lang="en-US" dirty="0">
                <a:latin typeface="Century Gothic" charset="0"/>
                <a:ea typeface="Century Gothic" charset="0"/>
                <a:cs typeface="Century Gothic" charset="0"/>
              </a:rPr>
              <a:t>two </a:t>
            </a:r>
            <a:r>
              <a:rPr lang="en-US" dirty="0" smtClean="0">
                <a:latin typeface="Century Gothic" charset="0"/>
                <a:ea typeface="Century Gothic" charset="0"/>
                <a:cs typeface="Century Gothic" charset="0"/>
              </a:rPr>
              <a:t>committees composed </a:t>
            </a:r>
            <a:r>
              <a:rPr lang="en-US" dirty="0">
                <a:latin typeface="Century Gothic" charset="0"/>
                <a:ea typeface="Century Gothic" charset="0"/>
                <a:cs typeface="Century Gothic" charset="0"/>
              </a:rPr>
              <a:t>of representatives </a:t>
            </a:r>
            <a:endParaRPr lang="en-US" dirty="0" smtClean="0">
              <a:latin typeface="Century Gothic" charset="0"/>
              <a:ea typeface="Century Gothic" charset="0"/>
              <a:cs typeface="Century Gothic" charset="0"/>
            </a:endParaRPr>
          </a:p>
          <a:p>
            <a:pPr marL="0" indent="0">
              <a:buNone/>
            </a:pPr>
            <a:r>
              <a:rPr lang="en-US" dirty="0">
                <a:latin typeface="Century Gothic" charset="0"/>
                <a:ea typeface="Century Gothic" charset="0"/>
                <a:cs typeface="Century Gothic" charset="0"/>
              </a:rPr>
              <a:t>	</a:t>
            </a:r>
            <a:r>
              <a:rPr lang="en-US" dirty="0" smtClean="0">
                <a:latin typeface="Century Gothic" charset="0"/>
                <a:ea typeface="Century Gothic" charset="0"/>
                <a:cs typeface="Century Gothic" charset="0"/>
              </a:rPr>
              <a:t>from </a:t>
            </a:r>
            <a:r>
              <a:rPr lang="en-US" dirty="0">
                <a:latin typeface="Century Gothic" charset="0"/>
                <a:ea typeface="Century Gothic" charset="0"/>
                <a:cs typeface="Century Gothic" charset="0"/>
              </a:rPr>
              <a:t>both higher education and K-12 schools </a:t>
            </a:r>
            <a:endParaRPr lang="en-US" dirty="0" smtClean="0">
              <a:latin typeface="Century Gothic" charset="0"/>
              <a:ea typeface="Century Gothic" charset="0"/>
              <a:cs typeface="Century Gothic" charset="0"/>
            </a:endParaRPr>
          </a:p>
          <a:p>
            <a:pPr marL="0" indent="0">
              <a:buNone/>
            </a:pPr>
            <a:r>
              <a:rPr lang="en-US" dirty="0">
                <a:latin typeface="Century Gothic" charset="0"/>
                <a:ea typeface="Century Gothic" charset="0"/>
                <a:cs typeface="Century Gothic" charset="0"/>
              </a:rPr>
              <a:t>	</a:t>
            </a:r>
            <a:r>
              <a:rPr lang="en-US" dirty="0" smtClean="0">
                <a:latin typeface="Century Gothic" charset="0"/>
                <a:ea typeface="Century Gothic" charset="0"/>
                <a:cs typeface="Century Gothic" charset="0"/>
              </a:rPr>
              <a:t>*focus </a:t>
            </a:r>
            <a:r>
              <a:rPr lang="en-US" dirty="0">
                <a:latin typeface="Century Gothic" charset="0"/>
                <a:ea typeface="Century Gothic" charset="0"/>
                <a:cs typeface="Century Gothic" charset="0"/>
              </a:rPr>
              <a:t>on the review of current English and math </a:t>
            </a:r>
            <a:endParaRPr lang="en-US" dirty="0" smtClean="0">
              <a:latin typeface="Century Gothic" charset="0"/>
              <a:ea typeface="Century Gothic" charset="0"/>
              <a:cs typeface="Century Gothic" charset="0"/>
            </a:endParaRPr>
          </a:p>
          <a:p>
            <a:pPr marL="0" indent="0">
              <a:buNone/>
            </a:pPr>
            <a:r>
              <a:rPr lang="en-US" dirty="0">
                <a:latin typeface="Century Gothic" charset="0"/>
                <a:ea typeface="Century Gothic" charset="0"/>
                <a:cs typeface="Century Gothic" charset="0"/>
              </a:rPr>
              <a:t>	</a:t>
            </a:r>
            <a:r>
              <a:rPr lang="en-US" dirty="0" smtClean="0">
                <a:latin typeface="Century Gothic" charset="0"/>
                <a:ea typeface="Century Gothic" charset="0"/>
                <a:cs typeface="Century Gothic" charset="0"/>
              </a:rPr>
              <a:t>standards </a:t>
            </a:r>
            <a:r>
              <a:rPr lang="en-US" dirty="0">
                <a:latin typeface="Century Gothic" charset="0"/>
                <a:ea typeface="Century Gothic" charset="0"/>
                <a:cs typeface="Century Gothic" charset="0"/>
              </a:rPr>
              <a:t>and the development of new </a:t>
            </a:r>
            <a:r>
              <a:rPr lang="en-US" dirty="0" smtClean="0">
                <a:latin typeface="Century Gothic" charset="0"/>
                <a:ea typeface="Century Gothic" charset="0"/>
                <a:cs typeface="Century Gothic" charset="0"/>
              </a:rPr>
              <a:t>ones</a:t>
            </a:r>
          </a:p>
          <a:p>
            <a:pPr marL="0" indent="0">
              <a:buNone/>
            </a:pPr>
            <a:r>
              <a:rPr lang="en-US" dirty="0" smtClean="0">
                <a:latin typeface="Century Gothic" charset="0"/>
                <a:ea typeface="Century Gothic" charset="0"/>
                <a:cs typeface="Century Gothic" charset="0"/>
              </a:rPr>
              <a:t>The </a:t>
            </a:r>
            <a:r>
              <a:rPr lang="en-US" dirty="0">
                <a:latin typeface="Century Gothic" charset="0"/>
                <a:ea typeface="Century Gothic" charset="0"/>
                <a:cs typeface="Century Gothic" charset="0"/>
              </a:rPr>
              <a:t>committees </a:t>
            </a:r>
            <a:r>
              <a:rPr lang="en-US" dirty="0" smtClean="0">
                <a:latin typeface="Century Gothic" charset="0"/>
                <a:ea typeface="Century Gothic" charset="0"/>
                <a:cs typeface="Century Gothic" charset="0"/>
              </a:rPr>
              <a:t>are </a:t>
            </a:r>
            <a:r>
              <a:rPr lang="en-US" dirty="0">
                <a:latin typeface="Century Gothic" charset="0"/>
                <a:ea typeface="Century Gothic" charset="0"/>
                <a:cs typeface="Century Gothic" charset="0"/>
              </a:rPr>
              <a:t>required to recommend new standards </a:t>
            </a:r>
            <a:r>
              <a:rPr lang="en-US" dirty="0" smtClean="0">
                <a:latin typeface="Century Gothic" charset="0"/>
                <a:ea typeface="Century Gothic" charset="0"/>
                <a:cs typeface="Century Gothic" charset="0"/>
              </a:rPr>
              <a:t>which will be </a:t>
            </a:r>
            <a:r>
              <a:rPr lang="en-US" dirty="0">
                <a:latin typeface="Century Gothic" charset="0"/>
                <a:ea typeface="Century Gothic" charset="0"/>
                <a:cs typeface="Century Gothic" charset="0"/>
              </a:rPr>
              <a:t>fully implemented by the 2017-18 school </a:t>
            </a:r>
            <a:r>
              <a:rPr lang="en-US" dirty="0" smtClean="0">
                <a:latin typeface="Century Gothic" charset="0"/>
                <a:ea typeface="Century Gothic" charset="0"/>
                <a:cs typeface="Century Gothic" charset="0"/>
              </a:rPr>
              <a:t>year.</a:t>
            </a:r>
          </a:p>
          <a:p>
            <a:pPr marL="457200" lvl="1" indent="0" algn="r">
              <a:buNone/>
            </a:pPr>
            <a:r>
              <a:rPr lang="en-US" sz="1200" dirty="0">
                <a:latin typeface="Century Gothic" charset="0"/>
                <a:ea typeface="Century Gothic" charset="0"/>
                <a:cs typeface="Century Gothic" charset="0"/>
                <a:hlinkClick r:id="rId2"/>
              </a:rPr>
              <a:t>http://</a:t>
            </a:r>
            <a:r>
              <a:rPr lang="en-US" sz="1200" dirty="0" smtClean="0">
                <a:latin typeface="Century Gothic" charset="0"/>
                <a:ea typeface="Century Gothic" charset="0"/>
                <a:cs typeface="Century Gothic" charset="0"/>
                <a:hlinkClick r:id="rId2"/>
              </a:rPr>
              <a:t>www.usnews.com/news/articles/2015/05/12/tennessee-gov-bill-haslam-signs-bill-removing-common-core-standards</a:t>
            </a:r>
            <a:endParaRPr lang="en-US" sz="1200" dirty="0" smtClean="0">
              <a:latin typeface="Century Gothic" charset="0"/>
              <a:ea typeface="Century Gothic" charset="0"/>
              <a:cs typeface="Century Gothic" charset="0"/>
            </a:endParaRPr>
          </a:p>
          <a:p>
            <a:pPr lvl="1" algn="r"/>
            <a:endParaRPr lang="en-US" dirty="0">
              <a:latin typeface="Century Gothic" charset="0"/>
              <a:ea typeface="Century Gothic" charset="0"/>
              <a:cs typeface="Century Gothic" charset="0"/>
            </a:endParaRPr>
          </a:p>
        </p:txBody>
      </p:sp>
      <p:pic>
        <p:nvPicPr>
          <p:cNvPr id="16386" name="Picture 2" descr="http://tse1.mm.bing.net/th?id=OIP.M692117e40e4b5f0ac8befec729796de7H0&amp;w=149&amp;h=102&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838200"/>
            <a:ext cx="1419225"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4046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charset="0"/>
                <a:ea typeface="Century Gothic" charset="0"/>
                <a:cs typeface="Century Gothic" charset="0"/>
              </a:rPr>
              <a:t>Common Core</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0" y="1981200"/>
            <a:ext cx="9067800" cy="4876800"/>
          </a:xfrm>
        </p:spPr>
        <p:txBody>
          <a:bodyPr>
            <a:normAutofit/>
          </a:bodyPr>
          <a:lstStyle/>
          <a:p>
            <a:pPr marL="0" indent="0">
              <a:buNone/>
            </a:pPr>
            <a:r>
              <a:rPr lang="en-US" dirty="0" smtClean="0">
                <a:latin typeface="Century Gothic" charset="0"/>
                <a:ea typeface="Century Gothic" charset="0"/>
                <a:cs typeface="Century Gothic" charset="0"/>
              </a:rPr>
              <a:t>Tennessee </a:t>
            </a:r>
            <a:r>
              <a:rPr lang="en-US" dirty="0">
                <a:latin typeface="Century Gothic" charset="0"/>
                <a:ea typeface="Century Gothic" charset="0"/>
                <a:cs typeface="Century Gothic" charset="0"/>
              </a:rPr>
              <a:t>currently has standards for student performance for arts education, computer technology, </a:t>
            </a:r>
            <a:r>
              <a:rPr lang="en-US" u="dbl" dirty="0">
                <a:latin typeface="Century Gothic" charset="0"/>
                <a:ea typeface="Century Gothic" charset="0"/>
                <a:cs typeface="Century Gothic" charset="0"/>
              </a:rPr>
              <a:t>career guidance</a:t>
            </a:r>
            <a:r>
              <a:rPr lang="en-US" dirty="0">
                <a:latin typeface="Century Gothic" charset="0"/>
                <a:ea typeface="Century Gothic" charset="0"/>
                <a:cs typeface="Century Gothic" charset="0"/>
              </a:rPr>
              <a:t>, pre-K early childhood, English language arts, English as a Second Language, foreign language, health/PE/wellness, mathematics, reading, science, service learning, and social </a:t>
            </a:r>
            <a:r>
              <a:rPr lang="en-US" dirty="0" smtClean="0">
                <a:latin typeface="Century Gothic" charset="0"/>
                <a:ea typeface="Century Gothic" charset="0"/>
                <a:cs typeface="Century Gothic" charset="0"/>
              </a:rPr>
              <a:t>studies</a:t>
            </a:r>
            <a:endParaRPr lang="en-US" dirty="0">
              <a:latin typeface="Century Gothic" charset="0"/>
              <a:ea typeface="Century Gothic" charset="0"/>
              <a:cs typeface="Century Gothic" charset="0"/>
            </a:endParaRPr>
          </a:p>
          <a:p>
            <a:pPr marL="0" indent="0">
              <a:buNone/>
            </a:pPr>
            <a:endParaRPr lang="en-US" dirty="0">
              <a:latin typeface="Century Gothic" charset="0"/>
              <a:ea typeface="Century Gothic" charset="0"/>
              <a:cs typeface="Century Gothic" charset="0"/>
            </a:endParaRPr>
          </a:p>
          <a:p>
            <a:r>
              <a:rPr lang="en-US" dirty="0">
                <a:latin typeface="Century Gothic" charset="0"/>
                <a:ea typeface="Century Gothic" charset="0"/>
                <a:cs typeface="Century Gothic" charset="0"/>
              </a:rPr>
              <a:t>To date, most standards have been written by teams of educators in each state on a state- by-state </a:t>
            </a:r>
            <a:r>
              <a:rPr lang="en-US" dirty="0" smtClean="0">
                <a:latin typeface="Century Gothic" charset="0"/>
                <a:ea typeface="Century Gothic" charset="0"/>
                <a:cs typeface="Century Gothic" charset="0"/>
              </a:rPr>
              <a:t>basis</a:t>
            </a:r>
          </a:p>
          <a:p>
            <a:pPr marL="0" indent="0" algn="r">
              <a:buNone/>
            </a:pPr>
            <a:r>
              <a:rPr lang="en-US" sz="1200" dirty="0">
                <a:latin typeface="Century Gothic" charset="0"/>
                <a:ea typeface="Century Gothic" charset="0"/>
                <a:cs typeface="Century Gothic" charset="0"/>
                <a:hlinkClick r:id="rId2"/>
              </a:rPr>
              <a:t>http://</a:t>
            </a:r>
            <a:r>
              <a:rPr lang="en-US" sz="1200" dirty="0" smtClean="0">
                <a:latin typeface="Century Gothic" charset="0"/>
                <a:ea typeface="Century Gothic" charset="0"/>
                <a:cs typeface="Century Gothic" charset="0"/>
                <a:hlinkClick r:id="rId2"/>
              </a:rPr>
              <a:t>www.usnews.com/news/articles/2015/05/12/tennessee-gov-bill-haslam-signs-bill-removing-common-core-standards</a:t>
            </a:r>
            <a:endParaRPr lang="en-US" sz="1200" dirty="0" smtClean="0">
              <a:latin typeface="Century Gothic" charset="0"/>
              <a:ea typeface="Century Gothic" charset="0"/>
              <a:cs typeface="Century Gothic" charset="0"/>
            </a:endParaRPr>
          </a:p>
          <a:p>
            <a:pPr marL="0" indent="0" algn="r">
              <a:buNone/>
            </a:pPr>
            <a:endParaRPr lang="en-US" dirty="0">
              <a:latin typeface="Century Gothic" charset="0"/>
              <a:ea typeface="Century Gothic" charset="0"/>
              <a:cs typeface="Century Gothic" charset="0"/>
            </a:endParaRPr>
          </a:p>
        </p:txBody>
      </p:sp>
      <p:pic>
        <p:nvPicPr>
          <p:cNvPr id="14338" name="Picture 2" descr="http://tse1.mm.bing.net/th?id=OIP.M692117e40e4b5f0ac8befec729796de7H0&amp;w=149&amp;h=102&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838200"/>
            <a:ext cx="1419225"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27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charset="0"/>
                <a:ea typeface="Century Gothic" charset="0"/>
                <a:cs typeface="Century Gothic" charset="0"/>
              </a:rPr>
              <a:t>Common Core</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0" y="2057400"/>
            <a:ext cx="9144000" cy="4800600"/>
          </a:xfrm>
        </p:spPr>
        <p:txBody>
          <a:bodyPr>
            <a:normAutofit/>
          </a:bodyPr>
          <a:lstStyle/>
          <a:p>
            <a:pPr marL="0" indent="0">
              <a:buNone/>
            </a:pPr>
            <a:r>
              <a:rPr lang="en-US" dirty="0" smtClean="0">
                <a:latin typeface="Century Gothic" charset="0"/>
                <a:ea typeface="Century Gothic" charset="0"/>
                <a:cs typeface="Century Gothic" charset="0"/>
              </a:rPr>
              <a:t>The </a:t>
            </a:r>
            <a:r>
              <a:rPr lang="en-US" dirty="0">
                <a:latin typeface="Century Gothic" charset="0"/>
                <a:ea typeface="Century Gothic" charset="0"/>
                <a:cs typeface="Century Gothic" charset="0"/>
              </a:rPr>
              <a:t>Common Core State Standards (CCSS) were created through a state-led </a:t>
            </a:r>
            <a:r>
              <a:rPr lang="en-US" dirty="0" smtClean="0">
                <a:latin typeface="Century Gothic" charset="0"/>
                <a:ea typeface="Century Gothic" charset="0"/>
                <a:cs typeface="Century Gothic" charset="0"/>
              </a:rPr>
              <a:t>initiative</a:t>
            </a:r>
          </a:p>
          <a:p>
            <a:pPr marL="0" indent="0">
              <a:buNone/>
            </a:pPr>
            <a:endParaRPr lang="en-US" dirty="0" smtClean="0">
              <a:latin typeface="Century Gothic" charset="0"/>
              <a:ea typeface="Century Gothic" charset="0"/>
              <a:cs typeface="Century Gothic" charset="0"/>
            </a:endParaRPr>
          </a:p>
          <a:p>
            <a:pPr marL="0" indent="0">
              <a:buNone/>
            </a:pPr>
            <a:r>
              <a:rPr lang="en-US" dirty="0" smtClean="0">
                <a:latin typeface="Century Gothic" charset="0"/>
                <a:ea typeface="Century Gothic" charset="0"/>
                <a:cs typeface="Century Gothic" charset="0"/>
              </a:rPr>
              <a:t>In1996, a </a:t>
            </a:r>
            <a:r>
              <a:rPr lang="en-US" dirty="0">
                <a:latin typeface="Century Gothic" charset="0"/>
                <a:ea typeface="Century Gothic" charset="0"/>
                <a:cs typeface="Century Gothic" charset="0"/>
              </a:rPr>
              <a:t>bipartisan group of governors and business leaders decided to create and lead an organization dedicated to supporting standards-based education reform efforts across the </a:t>
            </a:r>
            <a:r>
              <a:rPr lang="en-US" dirty="0" smtClean="0">
                <a:latin typeface="Century Gothic" charset="0"/>
                <a:ea typeface="Century Gothic" charset="0"/>
                <a:cs typeface="Century Gothic" charset="0"/>
              </a:rPr>
              <a:t>states so they </a:t>
            </a:r>
            <a:r>
              <a:rPr lang="en-US" dirty="0">
                <a:latin typeface="Century Gothic" charset="0"/>
                <a:ea typeface="Century Gothic" charset="0"/>
                <a:cs typeface="Century Gothic" charset="0"/>
              </a:rPr>
              <a:t>formed Achieve, an independent, bipartisan, non-profit education reform </a:t>
            </a:r>
            <a:r>
              <a:rPr lang="en-US" dirty="0" smtClean="0">
                <a:latin typeface="Century Gothic" charset="0"/>
                <a:ea typeface="Century Gothic" charset="0"/>
                <a:cs typeface="Century Gothic" charset="0"/>
              </a:rPr>
              <a:t>organization which has Governor </a:t>
            </a:r>
            <a:r>
              <a:rPr lang="en-US" dirty="0">
                <a:latin typeface="Century Gothic" charset="0"/>
                <a:ea typeface="Century Gothic" charset="0"/>
                <a:cs typeface="Century Gothic" charset="0"/>
              </a:rPr>
              <a:t>Bill </a:t>
            </a:r>
            <a:r>
              <a:rPr lang="en-US" dirty="0" smtClean="0">
                <a:latin typeface="Century Gothic" charset="0"/>
                <a:ea typeface="Century Gothic" charset="0"/>
                <a:cs typeface="Century Gothic" charset="0"/>
              </a:rPr>
              <a:t>Haslam as </a:t>
            </a:r>
            <a:r>
              <a:rPr lang="en-US" dirty="0">
                <a:latin typeface="Century Gothic" charset="0"/>
                <a:ea typeface="Century Gothic" charset="0"/>
                <a:cs typeface="Century Gothic" charset="0"/>
              </a:rPr>
              <a:t>a </a:t>
            </a:r>
            <a:r>
              <a:rPr lang="en-US" dirty="0" smtClean="0">
                <a:latin typeface="Century Gothic" charset="0"/>
                <a:ea typeface="Century Gothic" charset="0"/>
                <a:cs typeface="Century Gothic" charset="0"/>
              </a:rPr>
              <a:t>member.</a:t>
            </a:r>
          </a:p>
          <a:p>
            <a:pPr marL="914400" lvl="2" indent="0">
              <a:buNone/>
            </a:pPr>
            <a:endParaRPr lang="en-US" dirty="0" smtClean="0">
              <a:latin typeface="Century Gothic" charset="0"/>
              <a:ea typeface="Century Gothic" charset="0"/>
              <a:cs typeface="Century Gothic" charset="0"/>
            </a:endParaRPr>
          </a:p>
          <a:p>
            <a:pPr marL="914400" lvl="2" indent="0" algn="r">
              <a:buNone/>
            </a:pPr>
            <a:r>
              <a:rPr lang="en-US" sz="1300" dirty="0">
                <a:hlinkClick r:id="rId3"/>
              </a:rPr>
              <a:t>http://</a:t>
            </a:r>
            <a:r>
              <a:rPr lang="en-US" sz="1300" dirty="0" smtClean="0">
                <a:hlinkClick r:id="rId3"/>
              </a:rPr>
              <a:t>www.usnews.com/news/articles/2015/05/12/tennessee-gov-bill-haslam-signs-bill-removing-common-core-standards</a:t>
            </a:r>
            <a:endParaRPr lang="en-US" sz="1300" dirty="0" smtClean="0"/>
          </a:p>
          <a:p>
            <a:pPr lvl="2" algn="r"/>
            <a:endParaRPr lang="en-US" dirty="0"/>
          </a:p>
        </p:txBody>
      </p:sp>
      <p:pic>
        <p:nvPicPr>
          <p:cNvPr id="13314" name="Picture 2" descr="http://tse1.mm.bing.net/th?id=OIP.M692117e40e4b5f0ac8befec729796de7H0&amp;w=149&amp;h=102&amp;c=7&amp;rs=1&amp;qlt=90&amp;pid=3.1&amp;rm=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153" y="762000"/>
            <a:ext cx="1419225"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032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28600" y="304800"/>
            <a:ext cx="6019800" cy="3505200"/>
          </a:xfrm>
          <a:prstGeom prst="rect">
            <a:avLst/>
          </a:prstGeom>
        </p:spPr>
      </p:pic>
    </p:spTree>
    <p:extLst>
      <p:ext uri="{BB962C8B-B14F-4D97-AF65-F5344CB8AC3E}">
        <p14:creationId xmlns:p14="http://schemas.microsoft.com/office/powerpoint/2010/main" val="1285043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Civics test required for graduating</a:t>
            </a:r>
            <a:br>
              <a:rPr lang="en-US" dirty="0"/>
            </a:br>
            <a:endParaRPr lang="en-US" dirty="0"/>
          </a:p>
        </p:txBody>
      </p:sp>
      <p:sp>
        <p:nvSpPr>
          <p:cNvPr id="3" name="Content Placeholder 2"/>
          <p:cNvSpPr>
            <a:spLocks noGrp="1"/>
          </p:cNvSpPr>
          <p:nvPr>
            <p:ph idx="1"/>
          </p:nvPr>
        </p:nvSpPr>
        <p:spPr>
          <a:xfrm>
            <a:off x="0" y="1981200"/>
            <a:ext cx="9144000" cy="5105400"/>
          </a:xfrm>
        </p:spPr>
        <p:txBody>
          <a:bodyPr>
            <a:normAutofit/>
          </a:bodyPr>
          <a:lstStyle/>
          <a:p>
            <a:pPr marL="0" indent="0">
              <a:buNone/>
            </a:pPr>
            <a:r>
              <a:rPr lang="en-US" i="1" dirty="0" smtClean="0"/>
              <a:t>T.C.A. 49-6-408</a:t>
            </a:r>
            <a:r>
              <a:rPr lang="en-US" dirty="0" smtClean="0"/>
              <a:t>: </a:t>
            </a:r>
          </a:p>
          <a:p>
            <a:pPr marL="0" indent="0">
              <a:buNone/>
            </a:pPr>
            <a:r>
              <a:rPr lang="en-US" sz="5400" dirty="0" smtClean="0"/>
              <a:t>Before graduating from high school, students must pass a civics test (similar to the U.S. Citizenship Test), &amp; the test may be taken over &amp; over if necessary. </a:t>
            </a:r>
            <a:endParaRPr lang="en-US" sz="5400" dirty="0"/>
          </a:p>
        </p:txBody>
      </p:sp>
      <p:pic>
        <p:nvPicPr>
          <p:cNvPr id="24578" name="Picture 2" descr="http://tse1.mm.bing.net/th?id=OIP.Mf1f72c1ffbe4387a94a3ee4e5d78e055H0&amp;w=206&amp;h=206&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619244"/>
            <a:ext cx="1962150" cy="143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058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entury Gothic" charset="0"/>
                <a:ea typeface="Century Gothic" charset="0"/>
                <a:cs typeface="Century Gothic" charset="0"/>
              </a:rPr>
              <a:t>Sample Questions to </a:t>
            </a:r>
            <a:br>
              <a:rPr lang="en-US" dirty="0" smtClean="0">
                <a:latin typeface="Century Gothic" charset="0"/>
                <a:ea typeface="Century Gothic" charset="0"/>
                <a:cs typeface="Century Gothic" charset="0"/>
              </a:rPr>
            </a:br>
            <a:r>
              <a:rPr lang="en-US" dirty="0" smtClean="0">
                <a:latin typeface="Century Gothic" charset="0"/>
                <a:ea typeface="Century Gothic" charset="0"/>
                <a:cs typeface="Century Gothic" charset="0"/>
              </a:rPr>
              <a:t>Become a US Citizen</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152400" y="2286000"/>
            <a:ext cx="8610600" cy="4267200"/>
          </a:xfrm>
        </p:spPr>
        <p:txBody>
          <a:bodyPr>
            <a:normAutofit fontScale="25000" lnSpcReduction="20000"/>
          </a:bodyPr>
          <a:lstStyle/>
          <a:p>
            <a:r>
              <a:rPr lang="en-US" sz="4200" dirty="0">
                <a:latin typeface="Century Gothic" charset="0"/>
                <a:ea typeface="Century Gothic" charset="0"/>
                <a:cs typeface="Century Gothic" charset="0"/>
              </a:rPr>
              <a:t>What did the Emancipation Proclamation do?</a:t>
            </a:r>
          </a:p>
          <a:p>
            <a:r>
              <a:rPr lang="en-US" sz="4200" dirty="0">
                <a:latin typeface="Century Gothic" charset="0"/>
                <a:ea typeface="Century Gothic" charset="0"/>
                <a:cs typeface="Century Gothic" charset="0"/>
              </a:rPr>
              <a:t>Name one of the American Indian tribes</a:t>
            </a:r>
          </a:p>
          <a:p>
            <a:r>
              <a:rPr lang="en-US" sz="4200" dirty="0">
                <a:latin typeface="Century Gothic" charset="0"/>
                <a:ea typeface="Century Gothic" charset="0"/>
                <a:cs typeface="Century Gothic" charset="0"/>
              </a:rPr>
              <a:t>Name one of the three authors of Federalist papers.</a:t>
            </a:r>
          </a:p>
          <a:p>
            <a:r>
              <a:rPr lang="en-US" sz="4200" dirty="0">
                <a:latin typeface="Century Gothic" charset="0"/>
                <a:ea typeface="Century Gothic" charset="0"/>
                <a:cs typeface="Century Gothic" charset="0"/>
              </a:rPr>
              <a:t>What is Susan B. Anthony famous for?</a:t>
            </a:r>
          </a:p>
          <a:p>
            <a:r>
              <a:rPr lang="en-US" sz="4200" dirty="0">
                <a:latin typeface="Century Gothic" charset="0"/>
                <a:ea typeface="Century Gothic" charset="0"/>
                <a:cs typeface="Century Gothic" charset="0"/>
              </a:rPr>
              <a:t>Who is the current Chief Justice of the U.S. Supreme Court?</a:t>
            </a:r>
          </a:p>
          <a:p>
            <a:r>
              <a:rPr lang="en-US" sz="4200" dirty="0">
                <a:latin typeface="Century Gothic" charset="0"/>
                <a:ea typeface="Century Gothic" charset="0"/>
                <a:cs typeface="Century Gothic" charset="0"/>
              </a:rPr>
              <a:t>What is the supreme law of the land?</a:t>
            </a:r>
          </a:p>
          <a:p>
            <a:r>
              <a:rPr lang="en-US" sz="4200" dirty="0">
                <a:latin typeface="Century Gothic" charset="0"/>
                <a:ea typeface="Century Gothic" charset="0"/>
                <a:cs typeface="Century Gothic" charset="0"/>
              </a:rPr>
              <a:t>What does the Constitution do?</a:t>
            </a:r>
          </a:p>
          <a:p>
            <a:r>
              <a:rPr lang="en-US" sz="4200" dirty="0">
                <a:latin typeface="Century Gothic" charset="0"/>
                <a:ea typeface="Century Gothic" charset="0"/>
                <a:cs typeface="Century Gothic" charset="0"/>
              </a:rPr>
              <a:t>The idea of self-government is in the first three words of the Constitution. What are these words?</a:t>
            </a:r>
          </a:p>
          <a:p>
            <a:r>
              <a:rPr lang="en-US" sz="4200" dirty="0">
                <a:latin typeface="Century Gothic" charset="0"/>
                <a:ea typeface="Century Gothic" charset="0"/>
                <a:cs typeface="Century Gothic" charset="0"/>
              </a:rPr>
              <a:t>What is an amendment?</a:t>
            </a:r>
          </a:p>
          <a:p>
            <a:r>
              <a:rPr lang="en-US" sz="4200" dirty="0">
                <a:latin typeface="Century Gothic" charset="0"/>
                <a:ea typeface="Century Gothic" charset="0"/>
                <a:cs typeface="Century Gothic" charset="0"/>
              </a:rPr>
              <a:t>What do we call the first ten amendments to the Constitution</a:t>
            </a:r>
          </a:p>
          <a:p>
            <a:r>
              <a:rPr lang="en-US" sz="4200" dirty="0">
                <a:latin typeface="Century Gothic" charset="0"/>
                <a:ea typeface="Century Gothic" charset="0"/>
                <a:cs typeface="Century Gothic" charset="0"/>
              </a:rPr>
              <a:t>What is one right or freedom from the First Amendment?</a:t>
            </a:r>
          </a:p>
          <a:p>
            <a:r>
              <a:rPr lang="en-US" sz="4200" dirty="0">
                <a:latin typeface="Century Gothic" charset="0"/>
                <a:ea typeface="Century Gothic" charset="0"/>
                <a:cs typeface="Century Gothic" charset="0"/>
              </a:rPr>
              <a:t>How many amendments does the Constitution have?</a:t>
            </a:r>
          </a:p>
          <a:p>
            <a:r>
              <a:rPr lang="en-US" sz="4200" dirty="0">
                <a:latin typeface="Century Gothic" charset="0"/>
                <a:ea typeface="Century Gothic" charset="0"/>
                <a:cs typeface="Century Gothic" charset="0"/>
              </a:rPr>
              <a:t>What did the Declaration of Independence do?</a:t>
            </a:r>
          </a:p>
          <a:p>
            <a:r>
              <a:rPr lang="en-US" sz="4200" dirty="0">
                <a:latin typeface="Century Gothic" charset="0"/>
                <a:ea typeface="Century Gothic" charset="0"/>
                <a:cs typeface="Century Gothic" charset="0"/>
              </a:rPr>
              <a:t>What are two rights in the Declaration of Independence?</a:t>
            </a:r>
          </a:p>
          <a:p>
            <a:r>
              <a:rPr lang="en-US" sz="4200" dirty="0">
                <a:latin typeface="Century Gothic" charset="0"/>
                <a:ea typeface="Century Gothic" charset="0"/>
                <a:cs typeface="Century Gothic" charset="0"/>
              </a:rPr>
              <a:t>What is the economic system in the United States?</a:t>
            </a:r>
          </a:p>
          <a:p>
            <a:r>
              <a:rPr lang="en-US" sz="4200" dirty="0">
                <a:latin typeface="Century Gothic" charset="0"/>
                <a:ea typeface="Century Gothic" charset="0"/>
                <a:cs typeface="Century Gothic" charset="0"/>
              </a:rPr>
              <a:t>Name one branch or part of the government.</a:t>
            </a:r>
          </a:p>
          <a:p>
            <a:pPr marL="0" indent="0" algn="r">
              <a:buNone/>
            </a:pPr>
            <a:r>
              <a:rPr lang="en-US" sz="4200" dirty="0">
                <a:latin typeface="Century Gothic" charset="0"/>
                <a:ea typeface="Century Gothic" charset="0"/>
                <a:cs typeface="Century Gothic" charset="0"/>
                <a:hlinkClick r:id="rId2"/>
              </a:rPr>
              <a:t>https://uscitizenshiptestguide.com/text/sampletest.html</a:t>
            </a:r>
            <a:endParaRPr lang="en-US" sz="4200" dirty="0">
              <a:latin typeface="Century Gothic" charset="0"/>
              <a:ea typeface="Century Gothic" charset="0"/>
              <a:cs typeface="Century Gothic" charset="0"/>
            </a:endParaRPr>
          </a:p>
          <a:p>
            <a:pPr algn="r"/>
            <a:endParaRPr lang="en-US" sz="4200" dirty="0">
              <a:latin typeface="Century Gothic" charset="0"/>
              <a:ea typeface="Century Gothic" charset="0"/>
              <a:cs typeface="Century Gothic" charset="0"/>
            </a:endParaRPr>
          </a:p>
        </p:txBody>
      </p:sp>
    </p:spTree>
    <p:extLst>
      <p:ext uri="{BB962C8B-B14F-4D97-AF65-F5344CB8AC3E}">
        <p14:creationId xmlns:p14="http://schemas.microsoft.com/office/powerpoint/2010/main" val="30875307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Dear Principal</a:t>
            </a:r>
            <a:endParaRPr lang="en-US" dirty="0"/>
          </a:p>
        </p:txBody>
      </p:sp>
      <p:sp>
        <p:nvSpPr>
          <p:cNvPr id="3" name="Content Placeholder 2"/>
          <p:cNvSpPr>
            <a:spLocks noGrp="1"/>
          </p:cNvSpPr>
          <p:nvPr>
            <p:ph idx="1"/>
          </p:nvPr>
        </p:nvSpPr>
        <p:spPr>
          <a:xfrm>
            <a:off x="0" y="2133600"/>
            <a:ext cx="9144000" cy="4724400"/>
          </a:xfrm>
        </p:spPr>
        <p:txBody>
          <a:bodyPr/>
          <a:lstStyle/>
          <a:p>
            <a:pPr marL="0" indent="0">
              <a:buNone/>
            </a:pPr>
            <a:r>
              <a:rPr lang="en-US" dirty="0" smtClean="0"/>
              <a:t>Dear Ms. Smith,</a:t>
            </a:r>
          </a:p>
          <a:p>
            <a:pPr marL="0" indent="0">
              <a:buNone/>
            </a:pPr>
            <a:r>
              <a:rPr lang="en-US" dirty="0" smtClean="0"/>
              <a:t>It is unfortunate that you have turned down approving my daughter’s trip to participate in the inauguration of the new President of the United States as an excused absence.   I thought I had articulated the benefits in a clear way, and I know you were afforded sufficient time to make the decision.  We will be going to DC anyway and she has decided to take the consequences resulting from your unbelievably asinine decision.  </a:t>
            </a:r>
          </a:p>
          <a:p>
            <a:pPr marL="0" indent="0">
              <a:buNone/>
            </a:pPr>
            <a:r>
              <a:rPr lang="en-US" dirty="0" smtClean="0"/>
              <a:t>Regretfully,</a:t>
            </a:r>
          </a:p>
          <a:p>
            <a:pPr marL="0" indent="0">
              <a:buNone/>
            </a:pPr>
            <a:r>
              <a:rPr lang="en-US" dirty="0" smtClean="0"/>
              <a:t>John Fuller</a:t>
            </a:r>
            <a:endParaRPr lang="en-US" dirty="0"/>
          </a:p>
        </p:txBody>
      </p:sp>
      <p:pic>
        <p:nvPicPr>
          <p:cNvPr id="25602" name="Picture 2" descr="http://tse1.mm.bing.net/th?id=OIP.Me8e699b78e09cde6d5f155189b00f7ddH0&amp;w=136&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838200"/>
            <a:ext cx="12954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786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239000" cy="2209800"/>
          </a:xfrm>
        </p:spPr>
        <p:txBody>
          <a:bodyPr>
            <a:noAutofit/>
          </a:bodyPr>
          <a:lstStyle/>
          <a:p>
            <a:pPr lvl="1" algn="ctr" rtl="0">
              <a:spcBef>
                <a:spcPct val="0"/>
              </a:spcBef>
            </a:pPr>
            <a:r>
              <a:rPr lang="en-US" sz="2800" dirty="0" smtClean="0">
                <a:solidFill>
                  <a:schemeClr val="tx1"/>
                </a:solidFill>
              </a:rPr>
              <a:t>Father of a child conceived as a result of rape does not have parental rights, just financial responsibility</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1981200"/>
            <a:ext cx="9067800" cy="4800600"/>
          </a:xfrm>
        </p:spPr>
        <p:txBody>
          <a:bodyPr>
            <a:normAutofit/>
          </a:bodyPr>
          <a:lstStyle/>
          <a:p>
            <a:pPr marL="0" indent="0">
              <a:buNone/>
            </a:pPr>
            <a:r>
              <a:rPr lang="en-US" sz="3200" i="1" dirty="0" smtClean="0"/>
              <a:t>T.C.A. 36-1-102:</a:t>
            </a:r>
          </a:p>
          <a:p>
            <a:pPr marL="0" indent="0">
              <a:buNone/>
            </a:pPr>
            <a:r>
              <a:rPr lang="en-US" sz="3200" dirty="0" smtClean="0"/>
              <a:t>A person convicted of aggravated rape from which a child was conceived shall not have custody, visitation or inheritance rights.</a:t>
            </a:r>
          </a:p>
          <a:p>
            <a:pPr marL="0" indent="0">
              <a:buNone/>
            </a:pPr>
            <a:r>
              <a:rPr lang="en-US" sz="3200" dirty="0" smtClean="0"/>
              <a:t>Child support obligation against the father will be established by the court.</a:t>
            </a:r>
          </a:p>
          <a:p>
            <a:pPr marL="0" indent="0">
              <a:buNone/>
            </a:pPr>
            <a:r>
              <a:rPr lang="en-US" sz="3200" dirty="0" smtClean="0"/>
              <a:t>Additionally the mother may waive the protection under the law and grant visitation. </a:t>
            </a:r>
            <a:endParaRPr lang="en-US" sz="3200" dirty="0"/>
          </a:p>
        </p:txBody>
      </p:sp>
      <p:pic>
        <p:nvPicPr>
          <p:cNvPr id="4" name="Picture 4" descr="http://tse1.mm.bing.net/th?id=OIP.M06d3d0bc8b6d6bf9ed0efc6ba70fb46ao0&amp;w=96&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888356"/>
            <a:ext cx="1174619" cy="788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08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Excused absence for non school sponsored extracurricular activity</a:t>
            </a:r>
            <a:br>
              <a:rPr lang="en-US" dirty="0"/>
            </a:br>
            <a:endParaRPr lang="en-US" dirty="0"/>
          </a:p>
        </p:txBody>
      </p:sp>
      <p:sp>
        <p:nvSpPr>
          <p:cNvPr id="3" name="Content Placeholder 2"/>
          <p:cNvSpPr>
            <a:spLocks noGrp="1"/>
          </p:cNvSpPr>
          <p:nvPr>
            <p:ph idx="1"/>
          </p:nvPr>
        </p:nvSpPr>
        <p:spPr>
          <a:xfrm>
            <a:off x="0" y="2133600"/>
            <a:ext cx="9144000" cy="4724400"/>
          </a:xfrm>
        </p:spPr>
        <p:txBody>
          <a:bodyPr/>
          <a:lstStyle/>
          <a:p>
            <a:pPr marL="0" indent="0">
              <a:buNone/>
            </a:pPr>
            <a:r>
              <a:rPr lang="en-US" i="1" dirty="0" smtClean="0"/>
              <a:t>T.C.A. 49-6-3022</a:t>
            </a:r>
            <a:r>
              <a:rPr lang="en-US" dirty="0" smtClean="0"/>
              <a:t>: </a:t>
            </a:r>
          </a:p>
          <a:p>
            <a:pPr marL="0" indent="0">
              <a:buNone/>
            </a:pPr>
            <a:r>
              <a:rPr lang="en-US" sz="3200" dirty="0" smtClean="0"/>
              <a:t>School Principal or designee </a:t>
            </a:r>
            <a:r>
              <a:rPr lang="en-US" sz="3200" u="dbl" dirty="0" smtClean="0"/>
              <a:t>may</a:t>
            </a:r>
            <a:r>
              <a:rPr lang="en-US" sz="3200" dirty="0" smtClean="0"/>
              <a:t> excuse a student from school attendance to participate in non-school-sponsored extracurricular activity, (for up to 10 days a year) if:</a:t>
            </a:r>
          </a:p>
          <a:p>
            <a:pPr lvl="1"/>
            <a:r>
              <a:rPr lang="en-US" sz="3200" dirty="0" smtClean="0"/>
              <a:t>Documentation as proof of student’s participation</a:t>
            </a:r>
          </a:p>
          <a:p>
            <a:pPr lvl="1"/>
            <a:r>
              <a:rPr lang="en-US" sz="3200" dirty="0" smtClean="0"/>
              <a:t>Parent or custodian submits written request in advance (at least 7 business days), giving reason for the absence</a:t>
            </a:r>
          </a:p>
        </p:txBody>
      </p:sp>
      <p:pic>
        <p:nvPicPr>
          <p:cNvPr id="26626" name="Picture 2" descr="http://tse1.mm.bing.net/th?id=OIP.Me8e699b78e09cde6d5f155189b00f7ddH0&amp;w=136&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838200"/>
            <a:ext cx="12954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277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Virtual public schools extended to 2019</a:t>
            </a:r>
            <a:br>
              <a:rPr lang="en-US" dirty="0"/>
            </a:br>
            <a:endParaRPr lang="en-US" dirty="0"/>
          </a:p>
        </p:txBody>
      </p:sp>
      <p:sp>
        <p:nvSpPr>
          <p:cNvPr id="3" name="Content Placeholder 2"/>
          <p:cNvSpPr>
            <a:spLocks noGrp="1"/>
          </p:cNvSpPr>
          <p:nvPr>
            <p:ph idx="1"/>
          </p:nvPr>
        </p:nvSpPr>
        <p:spPr/>
        <p:txBody>
          <a:bodyPr/>
          <a:lstStyle/>
          <a:p>
            <a:pPr marL="0" indent="0">
              <a:buNone/>
            </a:pPr>
            <a:r>
              <a:rPr lang="en-US" i="1" dirty="0" smtClean="0"/>
              <a:t>T.C.A. 49-16-216</a:t>
            </a:r>
            <a:r>
              <a:rPr lang="en-US" dirty="0" smtClean="0"/>
              <a:t>:  </a:t>
            </a:r>
          </a:p>
          <a:p>
            <a:pPr marL="0" indent="0">
              <a:buNone/>
            </a:pPr>
            <a:r>
              <a:rPr lang="en-US" sz="5400" dirty="0" smtClean="0"/>
              <a:t>Virtual Public Schools Act repeal extended from 2015 to 2019.</a:t>
            </a:r>
            <a:endParaRPr lang="en-US" sz="5400" dirty="0"/>
          </a:p>
        </p:txBody>
      </p:sp>
      <p:pic>
        <p:nvPicPr>
          <p:cNvPr id="27650" name="Picture 2" descr="http://tse1.mm.bing.net/th?id=OIP.Mcedd11307f2507d3a3ec749ae92435dao0&amp;w=173&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09600"/>
            <a:ext cx="210466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787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charset="0"/>
                <a:ea typeface="Century Gothic" charset="0"/>
                <a:cs typeface="Century Gothic" charset="0"/>
              </a:rPr>
              <a:t>Virtual Public Schools</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2800" dirty="0">
                <a:latin typeface="Century Gothic" charset="0"/>
                <a:ea typeface="Century Gothic" charset="0"/>
                <a:cs typeface="Century Gothic" charset="0"/>
              </a:rPr>
              <a:t>V</a:t>
            </a:r>
            <a:r>
              <a:rPr lang="en-US" sz="2800" dirty="0" smtClean="0">
                <a:latin typeface="Century Gothic" charset="0"/>
                <a:ea typeface="Century Gothic" charset="0"/>
                <a:cs typeface="Century Gothic" charset="0"/>
              </a:rPr>
              <a:t>irtual </a:t>
            </a:r>
            <a:r>
              <a:rPr lang="en-US" sz="2800" dirty="0">
                <a:latin typeface="Century Gothic" charset="0"/>
                <a:ea typeface="Century Gothic" charset="0"/>
                <a:cs typeface="Century Gothic" charset="0"/>
              </a:rPr>
              <a:t>schools are public </a:t>
            </a:r>
            <a:r>
              <a:rPr lang="en-US" sz="2800" dirty="0" smtClean="0">
                <a:latin typeface="Century Gothic" charset="0"/>
                <a:ea typeface="Century Gothic" charset="0"/>
                <a:cs typeface="Century Gothic" charset="0"/>
              </a:rPr>
              <a:t>schools which:</a:t>
            </a:r>
          </a:p>
          <a:p>
            <a:pPr marL="0" indent="0">
              <a:buNone/>
            </a:pPr>
            <a:endParaRPr lang="en-US" sz="2800" dirty="0" smtClean="0">
              <a:latin typeface="Century Gothic" charset="0"/>
              <a:ea typeface="Century Gothic" charset="0"/>
              <a:cs typeface="Century Gothic" charset="0"/>
            </a:endParaRPr>
          </a:p>
          <a:p>
            <a:pPr lvl="1"/>
            <a:r>
              <a:rPr lang="en-US" sz="2800" dirty="0" smtClean="0">
                <a:latin typeface="Century Gothic" charset="0"/>
                <a:ea typeface="Century Gothic" charset="0"/>
                <a:cs typeface="Century Gothic" charset="0"/>
              </a:rPr>
              <a:t>may </a:t>
            </a:r>
            <a:r>
              <a:rPr lang="en-US" sz="2800" dirty="0">
                <a:latin typeface="Century Gothic" charset="0"/>
                <a:ea typeface="Century Gothic" charset="0"/>
                <a:cs typeface="Century Gothic" charset="0"/>
              </a:rPr>
              <a:t>contract with private vendors to receive curriculum and management </a:t>
            </a:r>
            <a:r>
              <a:rPr lang="en-US" sz="2800" dirty="0" smtClean="0">
                <a:latin typeface="Century Gothic" charset="0"/>
                <a:ea typeface="Century Gothic" charset="0"/>
                <a:cs typeface="Century Gothic" charset="0"/>
              </a:rPr>
              <a:t>services</a:t>
            </a:r>
          </a:p>
          <a:p>
            <a:pPr marL="457200" lvl="1" indent="0">
              <a:buNone/>
            </a:pPr>
            <a:endParaRPr lang="en-US" sz="2800" dirty="0" smtClean="0">
              <a:latin typeface="Century Gothic" charset="0"/>
              <a:ea typeface="Century Gothic" charset="0"/>
              <a:cs typeface="Century Gothic" charset="0"/>
            </a:endParaRPr>
          </a:p>
          <a:p>
            <a:pPr lvl="1"/>
            <a:r>
              <a:rPr lang="en-US" sz="2800" dirty="0" smtClean="0">
                <a:latin typeface="Century Gothic" charset="0"/>
                <a:ea typeface="Century Gothic" charset="0"/>
                <a:cs typeface="Century Gothic" charset="0"/>
              </a:rPr>
              <a:t>are </a:t>
            </a:r>
            <a:r>
              <a:rPr lang="en-US" sz="2800" dirty="0">
                <a:latin typeface="Century Gothic" charset="0"/>
                <a:ea typeface="Century Gothic" charset="0"/>
                <a:cs typeface="Century Gothic" charset="0"/>
              </a:rPr>
              <a:t>governed by public entities such as public school districts, independent, non-profit charter school boards, and state education </a:t>
            </a:r>
            <a:r>
              <a:rPr lang="en-US" sz="2800" dirty="0" smtClean="0">
                <a:latin typeface="Century Gothic" charset="0"/>
                <a:ea typeface="Century Gothic" charset="0"/>
                <a:cs typeface="Century Gothic" charset="0"/>
              </a:rPr>
              <a:t>agencies</a:t>
            </a:r>
          </a:p>
          <a:p>
            <a:pPr lvl="1"/>
            <a:endParaRPr lang="en-US" sz="2800" dirty="0"/>
          </a:p>
          <a:p>
            <a:pPr lvl="1"/>
            <a:endParaRPr lang="en-US" dirty="0" smtClean="0"/>
          </a:p>
          <a:p>
            <a:pPr lvl="1"/>
            <a:endParaRPr lang="en-US" dirty="0"/>
          </a:p>
          <a:p>
            <a:pPr lvl="1"/>
            <a:endParaRPr lang="en-US" dirty="0" smtClean="0"/>
          </a:p>
          <a:p>
            <a:pPr marL="457200" lvl="1" indent="0" algn="r">
              <a:buNone/>
            </a:pPr>
            <a:r>
              <a:rPr lang="en-US" sz="2100" dirty="0">
                <a:latin typeface="Century Gothic" charset="0"/>
                <a:ea typeface="Century Gothic" charset="0"/>
                <a:cs typeface="Century Gothic" charset="0"/>
                <a:hlinkClick r:id="rId2"/>
              </a:rPr>
              <a:t>http://</a:t>
            </a:r>
            <a:r>
              <a:rPr lang="en-US" sz="2100" dirty="0" smtClean="0">
                <a:latin typeface="Century Gothic" charset="0"/>
                <a:ea typeface="Century Gothic" charset="0"/>
                <a:cs typeface="Century Gothic" charset="0"/>
                <a:hlinkClick r:id="rId2"/>
              </a:rPr>
              <a:t>www.k12.com/facts-about-k12-public-virtual-schools.html</a:t>
            </a:r>
            <a:endParaRPr lang="en-US" sz="2100" dirty="0" smtClean="0">
              <a:latin typeface="Century Gothic" charset="0"/>
              <a:ea typeface="Century Gothic" charset="0"/>
              <a:cs typeface="Century Gothic" charset="0"/>
            </a:endParaRPr>
          </a:p>
          <a:p>
            <a:pPr lvl="1" algn="r"/>
            <a:endParaRPr lang="en-US" dirty="0"/>
          </a:p>
        </p:txBody>
      </p:sp>
      <p:pic>
        <p:nvPicPr>
          <p:cNvPr id="28674" name="Picture 2" descr="http://tse1.mm.bing.net/th?id=OIP.Mfcfb5135734c92c0a7eb81f20f4e4696o0&amp;w=154&amp;h=106&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902" y="762000"/>
            <a:ext cx="146685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88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0"/>
            <a:ext cx="7391400" cy="914400"/>
          </a:xfrm>
        </p:spPr>
        <p:txBody>
          <a:bodyPr/>
          <a:lstStyle/>
          <a:p>
            <a:pPr algn="ctr"/>
            <a:r>
              <a:rPr lang="en-US" dirty="0" smtClean="0">
                <a:latin typeface="Century Gothic" charset="0"/>
                <a:ea typeface="Century Gothic" charset="0"/>
                <a:cs typeface="Century Gothic" charset="0"/>
              </a:rPr>
              <a:t>Virtual Public Schools</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0" y="1981200"/>
            <a:ext cx="8515350" cy="4343400"/>
          </a:xfrm>
        </p:spPr>
        <p:txBody>
          <a:bodyPr>
            <a:normAutofit fontScale="85000" lnSpcReduction="10000"/>
          </a:bodyPr>
          <a:lstStyle/>
          <a:p>
            <a:r>
              <a:rPr lang="en-US" dirty="0" smtClean="0">
                <a:latin typeface="Century Gothic" charset="0"/>
                <a:ea typeface="Century Gothic" charset="0"/>
                <a:cs typeface="Century Gothic" charset="0"/>
              </a:rPr>
              <a:t>Similar </a:t>
            </a:r>
            <a:r>
              <a:rPr lang="en-US" dirty="0">
                <a:latin typeface="Century Gothic" charset="0"/>
                <a:ea typeface="Century Gothic" charset="0"/>
                <a:cs typeface="Century Gothic" charset="0"/>
              </a:rPr>
              <a:t>to traditional </a:t>
            </a:r>
            <a:r>
              <a:rPr lang="en-US" dirty="0" smtClean="0">
                <a:latin typeface="Century Gothic" charset="0"/>
                <a:ea typeface="Century Gothic" charset="0"/>
                <a:cs typeface="Century Gothic" charset="0"/>
              </a:rPr>
              <a:t>schools </a:t>
            </a:r>
            <a:r>
              <a:rPr lang="en-US" dirty="0">
                <a:latin typeface="Century Gothic" charset="0"/>
                <a:ea typeface="Century Gothic" charset="0"/>
                <a:cs typeface="Century Gothic" charset="0"/>
              </a:rPr>
              <a:t>in many ways, including academic services and accountability </a:t>
            </a:r>
            <a:r>
              <a:rPr lang="en-US" dirty="0" smtClean="0">
                <a:latin typeface="Century Gothic" charset="0"/>
                <a:ea typeface="Century Gothic" charset="0"/>
                <a:cs typeface="Century Gothic" charset="0"/>
              </a:rPr>
              <a:t>requirements</a:t>
            </a:r>
          </a:p>
          <a:p>
            <a:pPr marL="0" indent="0">
              <a:buNone/>
            </a:pPr>
            <a:endParaRPr lang="en-US" dirty="0">
              <a:latin typeface="Century Gothic" charset="0"/>
              <a:ea typeface="Century Gothic" charset="0"/>
              <a:cs typeface="Century Gothic" charset="0"/>
            </a:endParaRPr>
          </a:p>
          <a:p>
            <a:pPr lvl="1"/>
            <a:r>
              <a:rPr lang="en-US" dirty="0">
                <a:latin typeface="Century Gothic" charset="0"/>
                <a:ea typeface="Century Gothic" charset="0"/>
                <a:cs typeface="Century Gothic" charset="0"/>
              </a:rPr>
              <a:t>Teachers </a:t>
            </a:r>
            <a:r>
              <a:rPr lang="en-US" dirty="0" smtClean="0">
                <a:latin typeface="Century Gothic" charset="0"/>
                <a:ea typeface="Century Gothic" charset="0"/>
                <a:cs typeface="Century Gothic" charset="0"/>
              </a:rPr>
              <a:t>responsible </a:t>
            </a:r>
            <a:r>
              <a:rPr lang="en-US" dirty="0">
                <a:latin typeface="Century Gothic" charset="0"/>
                <a:ea typeface="Century Gothic" charset="0"/>
                <a:cs typeface="Century Gothic" charset="0"/>
              </a:rPr>
              <a:t>for overseeing and managing student </a:t>
            </a:r>
            <a:r>
              <a:rPr lang="en-US" dirty="0" smtClean="0">
                <a:latin typeface="Century Gothic" charset="0"/>
                <a:ea typeface="Century Gothic" charset="0"/>
                <a:cs typeface="Century Gothic" charset="0"/>
              </a:rPr>
              <a:t>learning</a:t>
            </a:r>
            <a:endParaRPr lang="en-US" dirty="0">
              <a:latin typeface="Century Gothic" charset="0"/>
              <a:ea typeface="Century Gothic" charset="0"/>
              <a:cs typeface="Century Gothic" charset="0"/>
            </a:endParaRPr>
          </a:p>
          <a:p>
            <a:pPr lvl="1"/>
            <a:r>
              <a:rPr lang="en-US" dirty="0">
                <a:latin typeface="Century Gothic" charset="0"/>
                <a:ea typeface="Century Gothic" charset="0"/>
                <a:cs typeface="Century Gothic" charset="0"/>
              </a:rPr>
              <a:t>All students </a:t>
            </a:r>
            <a:r>
              <a:rPr lang="en-US" dirty="0" smtClean="0">
                <a:latin typeface="Century Gothic" charset="0"/>
                <a:ea typeface="Century Gothic" charset="0"/>
                <a:cs typeface="Century Gothic" charset="0"/>
              </a:rPr>
              <a:t>participate </a:t>
            </a:r>
            <a:r>
              <a:rPr lang="en-US" dirty="0">
                <a:latin typeface="Century Gothic" charset="0"/>
                <a:ea typeface="Century Gothic" charset="0"/>
                <a:cs typeface="Century Gothic" charset="0"/>
              </a:rPr>
              <a:t>in state </a:t>
            </a:r>
            <a:r>
              <a:rPr lang="en-US" dirty="0" smtClean="0">
                <a:latin typeface="Century Gothic" charset="0"/>
                <a:ea typeface="Century Gothic" charset="0"/>
                <a:cs typeface="Century Gothic" charset="0"/>
              </a:rPr>
              <a:t>assessments</a:t>
            </a:r>
            <a:endParaRPr lang="en-US" dirty="0">
              <a:latin typeface="Century Gothic" charset="0"/>
              <a:ea typeface="Century Gothic" charset="0"/>
              <a:cs typeface="Century Gothic" charset="0"/>
            </a:endParaRPr>
          </a:p>
          <a:p>
            <a:pPr lvl="1"/>
            <a:r>
              <a:rPr lang="en-US" dirty="0">
                <a:latin typeface="Century Gothic" charset="0"/>
                <a:ea typeface="Century Gothic" charset="0"/>
                <a:cs typeface="Century Gothic" charset="0"/>
              </a:rPr>
              <a:t>All students </a:t>
            </a:r>
            <a:r>
              <a:rPr lang="en-US" dirty="0" smtClean="0">
                <a:latin typeface="Century Gothic" charset="0"/>
                <a:ea typeface="Century Gothic" charset="0"/>
                <a:cs typeface="Century Gothic" charset="0"/>
              </a:rPr>
              <a:t>meet </a:t>
            </a:r>
            <a:r>
              <a:rPr lang="en-US" dirty="0">
                <a:latin typeface="Century Gothic" charset="0"/>
                <a:ea typeface="Century Gothic" charset="0"/>
                <a:cs typeface="Century Gothic" charset="0"/>
              </a:rPr>
              <a:t>attendance </a:t>
            </a:r>
            <a:r>
              <a:rPr lang="en-US" dirty="0" smtClean="0">
                <a:latin typeface="Century Gothic" charset="0"/>
                <a:ea typeface="Century Gothic" charset="0"/>
                <a:cs typeface="Century Gothic" charset="0"/>
              </a:rPr>
              <a:t>requirements</a:t>
            </a:r>
            <a:endParaRPr lang="en-US" dirty="0">
              <a:latin typeface="Century Gothic" charset="0"/>
              <a:ea typeface="Century Gothic" charset="0"/>
              <a:cs typeface="Century Gothic" charset="0"/>
            </a:endParaRPr>
          </a:p>
          <a:p>
            <a:pPr lvl="1"/>
            <a:r>
              <a:rPr lang="en-US" dirty="0">
                <a:latin typeface="Century Gothic" charset="0"/>
                <a:ea typeface="Century Gothic" charset="0"/>
                <a:cs typeface="Century Gothic" charset="0"/>
              </a:rPr>
              <a:t>The schools are subject to federal AYP goals under No Child Left </a:t>
            </a:r>
            <a:r>
              <a:rPr lang="en-US" dirty="0" smtClean="0">
                <a:latin typeface="Century Gothic" charset="0"/>
                <a:ea typeface="Century Gothic" charset="0"/>
                <a:cs typeface="Century Gothic" charset="0"/>
              </a:rPr>
              <a:t>Behind</a:t>
            </a:r>
            <a:endParaRPr lang="en-US" dirty="0">
              <a:latin typeface="Century Gothic" charset="0"/>
              <a:ea typeface="Century Gothic" charset="0"/>
              <a:cs typeface="Century Gothic" charset="0"/>
            </a:endParaRPr>
          </a:p>
          <a:p>
            <a:pPr lvl="1"/>
            <a:r>
              <a:rPr lang="en-US" dirty="0">
                <a:latin typeface="Century Gothic" charset="0"/>
                <a:ea typeface="Century Gothic" charset="0"/>
                <a:cs typeface="Century Gothic" charset="0"/>
              </a:rPr>
              <a:t>The schools use an established curriculum that consists of thousands of lessons in </a:t>
            </a:r>
            <a:r>
              <a:rPr lang="en-US" dirty="0" smtClean="0">
                <a:latin typeface="Century Gothic" charset="0"/>
                <a:ea typeface="Century Gothic" charset="0"/>
                <a:cs typeface="Century Gothic" charset="0"/>
              </a:rPr>
              <a:t>core </a:t>
            </a:r>
            <a:r>
              <a:rPr lang="en-US" dirty="0">
                <a:latin typeface="Century Gothic" charset="0"/>
                <a:ea typeface="Century Gothic" charset="0"/>
                <a:cs typeface="Century Gothic" charset="0"/>
              </a:rPr>
              <a:t>subjects </a:t>
            </a:r>
            <a:endParaRPr lang="en-US" dirty="0" smtClean="0">
              <a:latin typeface="Century Gothic" charset="0"/>
              <a:ea typeface="Century Gothic" charset="0"/>
              <a:cs typeface="Century Gothic" charset="0"/>
            </a:endParaRPr>
          </a:p>
          <a:p>
            <a:pPr lvl="1"/>
            <a:r>
              <a:rPr lang="en-US" dirty="0" smtClean="0">
                <a:latin typeface="Century Gothic" charset="0"/>
                <a:ea typeface="Century Gothic" charset="0"/>
                <a:cs typeface="Century Gothic" charset="0"/>
              </a:rPr>
              <a:t>Any </a:t>
            </a:r>
            <a:r>
              <a:rPr lang="en-US" dirty="0">
                <a:latin typeface="Century Gothic" charset="0"/>
                <a:ea typeface="Century Gothic" charset="0"/>
                <a:cs typeface="Century Gothic" charset="0"/>
              </a:rPr>
              <a:t>eligible student may enroll, regardless of income, race, academic ability, </a:t>
            </a:r>
            <a:r>
              <a:rPr lang="en-US" dirty="0" smtClean="0">
                <a:latin typeface="Century Gothic" charset="0"/>
                <a:ea typeface="Century Gothic" charset="0"/>
                <a:cs typeface="Century Gothic" charset="0"/>
              </a:rPr>
              <a:t>and special </a:t>
            </a:r>
            <a:r>
              <a:rPr lang="en-US" dirty="0">
                <a:latin typeface="Century Gothic" charset="0"/>
                <a:ea typeface="Century Gothic" charset="0"/>
                <a:cs typeface="Century Gothic" charset="0"/>
              </a:rPr>
              <a:t>needs, </a:t>
            </a:r>
            <a:endParaRPr lang="en-US" dirty="0" smtClean="0">
              <a:latin typeface="Century Gothic" charset="0"/>
              <a:ea typeface="Century Gothic" charset="0"/>
              <a:cs typeface="Century Gothic" charset="0"/>
            </a:endParaRPr>
          </a:p>
          <a:p>
            <a:pPr lvl="1"/>
            <a:r>
              <a:rPr lang="en-US" dirty="0" smtClean="0">
                <a:latin typeface="Century Gothic" charset="0"/>
                <a:ea typeface="Century Gothic" charset="0"/>
                <a:cs typeface="Century Gothic" charset="0"/>
              </a:rPr>
              <a:t>Special </a:t>
            </a:r>
            <a:r>
              <a:rPr lang="en-US" dirty="0">
                <a:latin typeface="Century Gothic" charset="0"/>
                <a:ea typeface="Century Gothic" charset="0"/>
                <a:cs typeface="Century Gothic" charset="0"/>
              </a:rPr>
              <a:t>education needs, IEPs, and other related services are identified and met by school's special education </a:t>
            </a:r>
            <a:r>
              <a:rPr lang="en-US" dirty="0" smtClean="0">
                <a:latin typeface="Century Gothic" charset="0"/>
                <a:ea typeface="Century Gothic" charset="0"/>
                <a:cs typeface="Century Gothic" charset="0"/>
              </a:rPr>
              <a:t>staff</a:t>
            </a:r>
            <a:endParaRPr lang="en-US" dirty="0">
              <a:latin typeface="Century Gothic" charset="0"/>
              <a:ea typeface="Century Gothic" charset="0"/>
              <a:cs typeface="Century Gothic" charset="0"/>
            </a:endParaRPr>
          </a:p>
          <a:p>
            <a:pPr lvl="1"/>
            <a:r>
              <a:rPr lang="en-US" dirty="0" smtClean="0">
                <a:latin typeface="Century Gothic" charset="0"/>
                <a:ea typeface="Century Gothic" charset="0"/>
                <a:cs typeface="Century Gothic" charset="0"/>
              </a:rPr>
              <a:t>Schools </a:t>
            </a:r>
            <a:r>
              <a:rPr lang="en-US" dirty="0">
                <a:latin typeface="Century Gothic" charset="0"/>
                <a:ea typeface="Century Gothic" charset="0"/>
                <a:cs typeface="Century Gothic" charset="0"/>
              </a:rPr>
              <a:t>are subject to audits, and state reporting is </a:t>
            </a:r>
            <a:r>
              <a:rPr lang="en-US" dirty="0" smtClean="0">
                <a:latin typeface="Century Gothic" charset="0"/>
                <a:ea typeface="Century Gothic" charset="0"/>
                <a:cs typeface="Century Gothic" charset="0"/>
              </a:rPr>
              <a:t>mandatory</a:t>
            </a:r>
          </a:p>
          <a:p>
            <a:pPr marL="457200" lvl="1" indent="0">
              <a:buNone/>
            </a:pPr>
            <a:endParaRPr lang="en-US" dirty="0" smtClean="0">
              <a:latin typeface="Century Gothic" charset="0"/>
              <a:ea typeface="Century Gothic" charset="0"/>
              <a:cs typeface="Century Gothic" charset="0"/>
            </a:endParaRPr>
          </a:p>
          <a:p>
            <a:pPr marL="457200" lvl="1" indent="0" algn="r">
              <a:buNone/>
            </a:pPr>
            <a:r>
              <a:rPr lang="en-US" dirty="0">
                <a:latin typeface="Century Gothic" charset="0"/>
                <a:ea typeface="Century Gothic" charset="0"/>
                <a:cs typeface="Century Gothic" charset="0"/>
                <a:hlinkClick r:id="rId2"/>
              </a:rPr>
              <a:t>http://</a:t>
            </a:r>
            <a:r>
              <a:rPr lang="en-US" dirty="0" smtClean="0">
                <a:latin typeface="Century Gothic" charset="0"/>
                <a:ea typeface="Century Gothic" charset="0"/>
                <a:cs typeface="Century Gothic" charset="0"/>
                <a:hlinkClick r:id="rId2"/>
              </a:rPr>
              <a:t>www.k12.com/facts-about-k12-public-virtual-schools.html</a:t>
            </a:r>
            <a:endParaRPr lang="en-US" dirty="0" smtClean="0">
              <a:latin typeface="Century Gothic" charset="0"/>
              <a:ea typeface="Century Gothic" charset="0"/>
              <a:cs typeface="Century Gothic" charset="0"/>
            </a:endParaRPr>
          </a:p>
          <a:p>
            <a:pPr lvl="1" algn="r"/>
            <a:endParaRPr lang="en-US" dirty="0"/>
          </a:p>
          <a:p>
            <a:endParaRPr lang="en-US" dirty="0"/>
          </a:p>
        </p:txBody>
      </p:sp>
      <p:pic>
        <p:nvPicPr>
          <p:cNvPr id="29698" name="Picture 2" descr="http://tse1.mm.bing.net/th?id=OIP.Mb9ffca33b30e29703ce69a13b67e09e9o0&amp;w=121&amp;h=104&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838200"/>
            <a:ext cx="1152525"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956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charset="0"/>
                <a:ea typeface="Century Gothic" charset="0"/>
                <a:cs typeface="Century Gothic" charset="0"/>
              </a:rPr>
              <a:t>Virtual Public Schools</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1" y="1981200"/>
            <a:ext cx="9132305" cy="4876800"/>
          </a:xfrm>
        </p:spPr>
        <p:txBody>
          <a:bodyPr>
            <a:normAutofit fontScale="77500" lnSpcReduction="20000"/>
          </a:bodyPr>
          <a:lstStyle/>
          <a:p>
            <a:pPr marL="0" indent="0">
              <a:buNone/>
            </a:pPr>
            <a:r>
              <a:rPr lang="en-US" dirty="0">
                <a:latin typeface="Century Gothic" charset="0"/>
                <a:ea typeface="Century Gothic" charset="0"/>
                <a:cs typeface="Century Gothic" charset="0"/>
              </a:rPr>
              <a:t>P</a:t>
            </a:r>
            <a:r>
              <a:rPr lang="en-US" dirty="0" smtClean="0">
                <a:latin typeface="Century Gothic" charset="0"/>
                <a:ea typeface="Century Gothic" charset="0"/>
                <a:cs typeface="Century Gothic" charset="0"/>
              </a:rPr>
              <a:t>ublic </a:t>
            </a:r>
            <a:r>
              <a:rPr lang="en-US" dirty="0">
                <a:latin typeface="Century Gothic" charset="0"/>
                <a:ea typeface="Century Gothic" charset="0"/>
                <a:cs typeface="Century Gothic" charset="0"/>
              </a:rPr>
              <a:t>virtual schools are not </a:t>
            </a:r>
            <a:r>
              <a:rPr lang="en-US" dirty="0" smtClean="0">
                <a:latin typeface="Century Gothic" charset="0"/>
                <a:ea typeface="Century Gothic" charset="0"/>
                <a:cs typeface="Century Gothic" charset="0"/>
              </a:rPr>
              <a:t>homeschools</a:t>
            </a:r>
          </a:p>
          <a:p>
            <a:pPr marL="0" indent="0">
              <a:buNone/>
            </a:pPr>
            <a:endParaRPr lang="en-US" dirty="0" smtClean="0">
              <a:latin typeface="Century Gothic" charset="0"/>
              <a:ea typeface="Century Gothic" charset="0"/>
              <a:cs typeface="Century Gothic" charset="0"/>
            </a:endParaRPr>
          </a:p>
          <a:p>
            <a:pPr marL="0" indent="0">
              <a:buNone/>
            </a:pPr>
            <a:r>
              <a:rPr lang="en-US" dirty="0" smtClean="0">
                <a:latin typeface="Century Gothic" charset="0"/>
                <a:ea typeface="Century Gothic" charset="0"/>
                <a:cs typeface="Century Gothic" charset="0"/>
              </a:rPr>
              <a:t>Students are not considered homeschooled</a:t>
            </a:r>
          </a:p>
          <a:p>
            <a:pPr marL="0" indent="0">
              <a:buNone/>
            </a:pPr>
            <a:r>
              <a:rPr lang="en-US" dirty="0" smtClean="0">
                <a:latin typeface="Century Gothic" charset="0"/>
                <a:ea typeface="Century Gothic" charset="0"/>
                <a:cs typeface="Century Gothic" charset="0"/>
              </a:rPr>
              <a:t>There </a:t>
            </a:r>
            <a:r>
              <a:rPr lang="en-US" dirty="0">
                <a:latin typeface="Century Gothic" charset="0"/>
                <a:ea typeface="Century Gothic" charset="0"/>
                <a:cs typeface="Century Gothic" charset="0"/>
              </a:rPr>
              <a:t>are many differences between public virtual school and homeschool programs: Public virtual schools: </a:t>
            </a:r>
            <a:endParaRPr lang="en-US" dirty="0" smtClean="0">
              <a:latin typeface="Century Gothic" charset="0"/>
              <a:ea typeface="Century Gothic" charset="0"/>
              <a:cs typeface="Century Gothic" charset="0"/>
            </a:endParaRPr>
          </a:p>
          <a:p>
            <a:pPr marL="0" indent="0">
              <a:buNone/>
            </a:pPr>
            <a:endParaRPr lang="en-US" dirty="0">
              <a:latin typeface="Century Gothic" charset="0"/>
              <a:ea typeface="Century Gothic" charset="0"/>
              <a:cs typeface="Century Gothic" charset="0"/>
            </a:endParaRPr>
          </a:p>
          <a:p>
            <a:pPr lvl="1"/>
            <a:r>
              <a:rPr lang="en-US" dirty="0">
                <a:latin typeface="Century Gothic" charset="0"/>
                <a:ea typeface="Century Gothic" charset="0"/>
                <a:cs typeface="Century Gothic" charset="0"/>
              </a:rPr>
              <a:t>Have state-certified public school teachers</a:t>
            </a:r>
          </a:p>
          <a:p>
            <a:pPr lvl="1"/>
            <a:r>
              <a:rPr lang="en-US" dirty="0">
                <a:latin typeface="Century Gothic" charset="0"/>
                <a:ea typeface="Century Gothic" charset="0"/>
                <a:cs typeface="Century Gothic" charset="0"/>
              </a:rPr>
              <a:t>Have state assessment tests</a:t>
            </a:r>
          </a:p>
          <a:p>
            <a:pPr lvl="1"/>
            <a:r>
              <a:rPr lang="en-US" dirty="0">
                <a:latin typeface="Century Gothic" charset="0"/>
                <a:ea typeface="Century Gothic" charset="0"/>
                <a:cs typeface="Century Gothic" charset="0"/>
              </a:rPr>
              <a:t>Have attendance policy and academic progress requirements</a:t>
            </a:r>
          </a:p>
          <a:p>
            <a:pPr lvl="1"/>
            <a:r>
              <a:rPr lang="en-US" dirty="0">
                <a:latin typeface="Century Gothic" charset="0"/>
                <a:ea typeface="Century Gothic" charset="0"/>
                <a:cs typeface="Century Gothic" charset="0"/>
              </a:rPr>
              <a:t>Require a school office for staff</a:t>
            </a:r>
          </a:p>
          <a:p>
            <a:pPr lvl="1"/>
            <a:r>
              <a:rPr lang="en-US" dirty="0">
                <a:latin typeface="Century Gothic" charset="0"/>
                <a:ea typeface="Century Gothic" charset="0"/>
                <a:cs typeface="Century Gothic" charset="0"/>
              </a:rPr>
              <a:t>Have an established curriculum determined by the school that students must follow – (families cannot pick and choose, or eliminate subjects)</a:t>
            </a:r>
          </a:p>
          <a:p>
            <a:pPr lvl="1"/>
            <a:r>
              <a:rPr lang="en-US" dirty="0">
                <a:latin typeface="Century Gothic" charset="0"/>
                <a:ea typeface="Century Gothic" charset="0"/>
                <a:cs typeface="Century Gothic" charset="0"/>
              </a:rPr>
              <a:t>Require school grades, transcripts, report cards and parent conferences</a:t>
            </a:r>
          </a:p>
          <a:p>
            <a:pPr lvl="1"/>
            <a:r>
              <a:rPr lang="en-US" dirty="0">
                <a:latin typeface="Century Gothic" charset="0"/>
                <a:ea typeface="Century Gothic" charset="0"/>
                <a:cs typeface="Century Gothic" charset="0"/>
              </a:rPr>
              <a:t>Require strong </a:t>
            </a:r>
            <a:r>
              <a:rPr lang="en-US" dirty="0" smtClean="0">
                <a:latin typeface="Century Gothic" charset="0"/>
                <a:ea typeface="Century Gothic" charset="0"/>
                <a:cs typeface="Century Gothic" charset="0"/>
              </a:rPr>
              <a:t>school administrators </a:t>
            </a:r>
            <a:endParaRPr lang="en-US" dirty="0">
              <a:latin typeface="Century Gothic" charset="0"/>
              <a:ea typeface="Century Gothic" charset="0"/>
              <a:cs typeface="Century Gothic" charset="0"/>
            </a:endParaRPr>
          </a:p>
          <a:p>
            <a:pPr lvl="1"/>
            <a:r>
              <a:rPr lang="en-US" dirty="0">
                <a:latin typeface="Century Gothic" charset="0"/>
                <a:ea typeface="Century Gothic" charset="0"/>
                <a:cs typeface="Century Gothic" charset="0"/>
              </a:rPr>
              <a:t>Are subject to academic and fiscal accountability requirements</a:t>
            </a:r>
          </a:p>
          <a:p>
            <a:pPr lvl="1"/>
            <a:r>
              <a:rPr lang="en-US" dirty="0">
                <a:latin typeface="Century Gothic" charset="0"/>
                <a:ea typeface="Century Gothic" charset="0"/>
                <a:cs typeface="Century Gothic" charset="0"/>
              </a:rPr>
              <a:t>Strictly adhere to school policies and procedures by way of discipline and due </a:t>
            </a:r>
            <a:r>
              <a:rPr lang="en-US" dirty="0" smtClean="0">
                <a:latin typeface="Century Gothic" charset="0"/>
                <a:ea typeface="Century Gothic" charset="0"/>
                <a:cs typeface="Century Gothic" charset="0"/>
              </a:rPr>
              <a:t>process</a:t>
            </a:r>
          </a:p>
          <a:p>
            <a:pPr marL="457200" lvl="1" indent="0">
              <a:buNone/>
            </a:pPr>
            <a:endParaRPr lang="en-US" dirty="0" smtClean="0">
              <a:latin typeface="Century Gothic" charset="0"/>
              <a:ea typeface="Century Gothic" charset="0"/>
              <a:cs typeface="Century Gothic" charset="0"/>
            </a:endParaRPr>
          </a:p>
          <a:p>
            <a:pPr marL="457200" lvl="1" indent="0" algn="r">
              <a:buNone/>
            </a:pPr>
            <a:r>
              <a:rPr lang="en-US" dirty="0">
                <a:latin typeface="Century Gothic" charset="0"/>
                <a:ea typeface="Century Gothic" charset="0"/>
                <a:cs typeface="Century Gothic" charset="0"/>
                <a:hlinkClick r:id="rId2"/>
              </a:rPr>
              <a:t>http://</a:t>
            </a:r>
            <a:r>
              <a:rPr lang="en-US" dirty="0" smtClean="0">
                <a:latin typeface="Century Gothic" charset="0"/>
                <a:ea typeface="Century Gothic" charset="0"/>
                <a:cs typeface="Century Gothic" charset="0"/>
                <a:hlinkClick r:id="rId2"/>
              </a:rPr>
              <a:t>www.k12.com/facts-about-k12-public-virtual-schools.html</a:t>
            </a:r>
            <a:endParaRPr lang="en-US" dirty="0" smtClean="0">
              <a:latin typeface="Century Gothic" charset="0"/>
              <a:ea typeface="Century Gothic" charset="0"/>
              <a:cs typeface="Century Gothic" charset="0"/>
            </a:endParaRPr>
          </a:p>
          <a:p>
            <a:pPr lvl="1" algn="r"/>
            <a:endParaRPr lang="en-US" dirty="0">
              <a:latin typeface="Century Gothic" charset="0"/>
              <a:ea typeface="Century Gothic" charset="0"/>
              <a:cs typeface="Century Gothic" charset="0"/>
            </a:endParaRPr>
          </a:p>
        </p:txBody>
      </p:sp>
      <p:pic>
        <p:nvPicPr>
          <p:cNvPr id="30722" name="Picture 2" descr="http://tse1.mm.bing.net/th?id=OIP.M2cab4fa236194f8242ac30bd18c68c7bo0&amp;w=146&amp;h=11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1655" y="838200"/>
            <a:ext cx="139065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83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charset="0"/>
                <a:ea typeface="Century Gothic" charset="0"/>
                <a:cs typeface="Century Gothic" charset="0"/>
              </a:rPr>
              <a:t>Virtual Public Schools</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0" y="2133600"/>
            <a:ext cx="9144000" cy="4495800"/>
          </a:xfrm>
        </p:spPr>
        <p:txBody>
          <a:bodyPr>
            <a:noAutofit/>
          </a:bodyPr>
          <a:lstStyle/>
          <a:p>
            <a:pPr marL="0" indent="0">
              <a:buNone/>
            </a:pPr>
            <a:r>
              <a:rPr lang="en-US" sz="1800" dirty="0">
                <a:latin typeface="Century Gothic" charset="0"/>
                <a:ea typeface="Century Gothic" charset="0"/>
                <a:cs typeface="Century Gothic" charset="0"/>
              </a:rPr>
              <a:t>What is the role of the virtual school </a:t>
            </a:r>
            <a:r>
              <a:rPr lang="en-US" sz="1800" dirty="0" smtClean="0">
                <a:latin typeface="Century Gothic" charset="0"/>
                <a:ea typeface="Century Gothic" charset="0"/>
                <a:cs typeface="Century Gothic" charset="0"/>
              </a:rPr>
              <a:t>teacher?</a:t>
            </a:r>
          </a:p>
          <a:p>
            <a:pPr marL="0" indent="0">
              <a:buNone/>
            </a:pPr>
            <a:r>
              <a:rPr lang="en-US" sz="1350" dirty="0" smtClean="0">
                <a:latin typeface="Century Gothic" charset="0"/>
                <a:ea typeface="Century Gothic" charset="0"/>
                <a:cs typeface="Century Gothic" charset="0"/>
              </a:rPr>
              <a:t>Every </a:t>
            </a:r>
            <a:r>
              <a:rPr lang="en-US" sz="1350" dirty="0">
                <a:latin typeface="Century Gothic" charset="0"/>
                <a:ea typeface="Century Gothic" charset="0"/>
                <a:cs typeface="Century Gothic" charset="0"/>
              </a:rPr>
              <a:t>student is assigned to a state-certified public school teacher </a:t>
            </a:r>
            <a:r>
              <a:rPr lang="en-US" sz="1350" dirty="0" smtClean="0">
                <a:latin typeface="Century Gothic" charset="0"/>
                <a:ea typeface="Century Gothic" charset="0"/>
                <a:cs typeface="Century Gothic" charset="0"/>
              </a:rPr>
              <a:t>who:</a:t>
            </a:r>
          </a:p>
          <a:p>
            <a:pPr marL="0" indent="0">
              <a:buNone/>
            </a:pPr>
            <a:endParaRPr lang="en-US" sz="1350" dirty="0">
              <a:latin typeface="Century Gothic" charset="0"/>
              <a:ea typeface="Century Gothic" charset="0"/>
              <a:cs typeface="Century Gothic" charset="0"/>
            </a:endParaRPr>
          </a:p>
          <a:p>
            <a:pPr lvl="1"/>
            <a:r>
              <a:rPr lang="en-US" sz="1350" dirty="0" smtClean="0">
                <a:latin typeface="Century Gothic" charset="0"/>
                <a:ea typeface="Century Gothic" charset="0"/>
                <a:cs typeface="Century Gothic" charset="0"/>
              </a:rPr>
              <a:t>works </a:t>
            </a:r>
            <a:r>
              <a:rPr lang="en-US" sz="1350" dirty="0">
                <a:latin typeface="Century Gothic" charset="0"/>
                <a:ea typeface="Century Gothic" charset="0"/>
                <a:cs typeface="Century Gothic" charset="0"/>
              </a:rPr>
              <a:t>remotely and </a:t>
            </a:r>
            <a:r>
              <a:rPr lang="en-US" sz="1350" dirty="0" smtClean="0">
                <a:latin typeface="Century Gothic" charset="0"/>
                <a:ea typeface="Century Gothic" charset="0"/>
                <a:cs typeface="Century Gothic" charset="0"/>
              </a:rPr>
              <a:t>is </a:t>
            </a:r>
            <a:r>
              <a:rPr lang="en-US" sz="1350" dirty="0">
                <a:latin typeface="Century Gothic" charset="0"/>
                <a:ea typeface="Century Gothic" charset="0"/>
                <a:cs typeface="Century Gothic" charset="0"/>
              </a:rPr>
              <a:t>responsible for overseeing and managing student learning</a:t>
            </a:r>
          </a:p>
          <a:p>
            <a:pPr lvl="1"/>
            <a:r>
              <a:rPr lang="en-US" sz="1350" dirty="0" smtClean="0">
                <a:latin typeface="Century Gothic" charset="0"/>
                <a:ea typeface="Century Gothic" charset="0"/>
                <a:cs typeface="Century Gothic" charset="0"/>
              </a:rPr>
              <a:t>provides </a:t>
            </a:r>
            <a:r>
              <a:rPr lang="en-US" sz="1350" dirty="0">
                <a:latin typeface="Century Gothic" charset="0"/>
                <a:ea typeface="Century Gothic" charset="0"/>
                <a:cs typeface="Century Gothic" charset="0"/>
              </a:rPr>
              <a:t>instruction, guidance, and support</a:t>
            </a:r>
          </a:p>
          <a:p>
            <a:pPr lvl="1"/>
            <a:r>
              <a:rPr lang="en-US" sz="1350" dirty="0" smtClean="0">
                <a:latin typeface="Century Gothic" charset="0"/>
                <a:ea typeface="Century Gothic" charset="0"/>
                <a:cs typeface="Century Gothic" charset="0"/>
              </a:rPr>
              <a:t>tracks </a:t>
            </a:r>
            <a:r>
              <a:rPr lang="en-US" sz="1350" dirty="0">
                <a:latin typeface="Century Gothic" charset="0"/>
                <a:ea typeface="Century Gothic" charset="0"/>
                <a:cs typeface="Century Gothic" charset="0"/>
              </a:rPr>
              <a:t>student attendance and academic progress</a:t>
            </a:r>
          </a:p>
          <a:p>
            <a:pPr lvl="1"/>
            <a:r>
              <a:rPr lang="en-US" sz="1350" dirty="0" smtClean="0">
                <a:latin typeface="Century Gothic" charset="0"/>
                <a:ea typeface="Century Gothic" charset="0"/>
                <a:cs typeface="Century Gothic" charset="0"/>
              </a:rPr>
              <a:t>evaluates </a:t>
            </a:r>
            <a:r>
              <a:rPr lang="en-US" sz="1350" dirty="0">
                <a:latin typeface="Century Gothic" charset="0"/>
                <a:ea typeface="Century Gothic" charset="0"/>
                <a:cs typeface="Century Gothic" charset="0"/>
              </a:rPr>
              <a:t>student work</a:t>
            </a:r>
          </a:p>
          <a:p>
            <a:pPr lvl="1"/>
            <a:r>
              <a:rPr lang="en-US" sz="1350" dirty="0" smtClean="0">
                <a:latin typeface="Century Gothic" charset="0"/>
                <a:ea typeface="Century Gothic" charset="0"/>
                <a:cs typeface="Century Gothic" charset="0"/>
              </a:rPr>
              <a:t>develops </a:t>
            </a:r>
            <a:r>
              <a:rPr lang="en-US" sz="1350" dirty="0">
                <a:latin typeface="Century Gothic" charset="0"/>
                <a:ea typeface="Century Gothic" charset="0"/>
                <a:cs typeface="Century Gothic" charset="0"/>
              </a:rPr>
              <a:t>a strong partnership with parents or responsible adults</a:t>
            </a:r>
          </a:p>
          <a:p>
            <a:pPr lvl="1"/>
            <a:r>
              <a:rPr lang="en-US" sz="1350" dirty="0" smtClean="0">
                <a:latin typeface="Century Gothic" charset="0"/>
                <a:ea typeface="Century Gothic" charset="0"/>
                <a:cs typeface="Century Gothic" charset="0"/>
              </a:rPr>
              <a:t>works </a:t>
            </a:r>
            <a:r>
              <a:rPr lang="en-US" sz="1350" dirty="0">
                <a:latin typeface="Century Gothic" charset="0"/>
                <a:ea typeface="Century Gothic" charset="0"/>
                <a:cs typeface="Century Gothic" charset="0"/>
              </a:rPr>
              <a:t>in consultation with parents to recommend remedial or enrichment programs and make placement and promotion decisions</a:t>
            </a:r>
          </a:p>
          <a:p>
            <a:pPr lvl="1"/>
            <a:r>
              <a:rPr lang="en-US" sz="1350" dirty="0" smtClean="0">
                <a:latin typeface="Century Gothic" charset="0"/>
                <a:ea typeface="Century Gothic" charset="0"/>
                <a:cs typeface="Century Gothic" charset="0"/>
              </a:rPr>
              <a:t>communicates </a:t>
            </a:r>
            <a:r>
              <a:rPr lang="en-US" sz="1350" dirty="0">
                <a:latin typeface="Century Gothic" charset="0"/>
                <a:ea typeface="Century Gothic" charset="0"/>
                <a:cs typeface="Century Gothic" charset="0"/>
              </a:rPr>
              <a:t>regularly with their students via phone, e-mail, and face-to-face meetings, including academic workshops</a:t>
            </a:r>
          </a:p>
          <a:p>
            <a:pPr lvl="1"/>
            <a:r>
              <a:rPr lang="en-US" sz="1350" dirty="0" smtClean="0">
                <a:latin typeface="Century Gothic" charset="0"/>
                <a:ea typeface="Century Gothic" charset="0"/>
                <a:cs typeface="Century Gothic" charset="0"/>
              </a:rPr>
              <a:t>organizes </a:t>
            </a:r>
            <a:r>
              <a:rPr lang="en-US" sz="1350" dirty="0">
                <a:latin typeface="Century Gothic" charset="0"/>
                <a:ea typeface="Century Gothic" charset="0"/>
                <a:cs typeface="Century Gothic" charset="0"/>
              </a:rPr>
              <a:t>social and academic outings; promote school community</a:t>
            </a:r>
          </a:p>
          <a:p>
            <a:pPr lvl="1"/>
            <a:r>
              <a:rPr lang="en-US" sz="1350" dirty="0" smtClean="0">
                <a:latin typeface="Century Gothic" charset="0"/>
                <a:ea typeface="Century Gothic" charset="0"/>
                <a:cs typeface="Century Gothic" charset="0"/>
              </a:rPr>
              <a:t>participates </a:t>
            </a:r>
            <a:r>
              <a:rPr lang="en-US" sz="1350" dirty="0">
                <a:latin typeface="Century Gothic" charset="0"/>
                <a:ea typeface="Century Gothic" charset="0"/>
                <a:cs typeface="Century Gothic" charset="0"/>
              </a:rPr>
              <a:t>in regular training and professional </a:t>
            </a:r>
            <a:r>
              <a:rPr lang="en-US" sz="1350" dirty="0" smtClean="0">
                <a:latin typeface="Century Gothic" charset="0"/>
                <a:ea typeface="Century Gothic" charset="0"/>
                <a:cs typeface="Century Gothic" charset="0"/>
              </a:rPr>
              <a:t>development</a:t>
            </a:r>
          </a:p>
          <a:p>
            <a:pPr lvl="1"/>
            <a:endParaRPr lang="en-US" sz="1350" dirty="0">
              <a:latin typeface="Century Gothic" charset="0"/>
              <a:ea typeface="Century Gothic" charset="0"/>
              <a:cs typeface="Century Gothic" charset="0"/>
            </a:endParaRPr>
          </a:p>
          <a:p>
            <a:pPr marL="457200" lvl="1" indent="0">
              <a:buNone/>
            </a:pPr>
            <a:endParaRPr lang="en-US" sz="1350" dirty="0">
              <a:latin typeface="Century Gothic" charset="0"/>
              <a:ea typeface="Century Gothic" charset="0"/>
              <a:cs typeface="Century Gothic" charset="0"/>
            </a:endParaRPr>
          </a:p>
          <a:p>
            <a:pPr marL="457200" lvl="1" indent="0" algn="r">
              <a:buNone/>
            </a:pPr>
            <a:r>
              <a:rPr lang="en-US" sz="1350" dirty="0">
                <a:latin typeface="Century Gothic" charset="0"/>
                <a:ea typeface="Century Gothic" charset="0"/>
                <a:cs typeface="Century Gothic" charset="0"/>
                <a:hlinkClick r:id="rId2"/>
              </a:rPr>
              <a:t>http://www.k12.com/facts-about-k12-public-virtual-schools.html</a:t>
            </a:r>
            <a:endParaRPr lang="en-US" sz="1350" dirty="0">
              <a:latin typeface="Century Gothic" charset="0"/>
              <a:ea typeface="Century Gothic" charset="0"/>
              <a:cs typeface="Century Gothic" charset="0"/>
            </a:endParaRPr>
          </a:p>
          <a:p>
            <a:pPr lvl="1" algn="r"/>
            <a:endParaRPr lang="en-US" sz="1050" dirty="0">
              <a:latin typeface="Century Gothic" charset="0"/>
              <a:ea typeface="Century Gothic" charset="0"/>
              <a:cs typeface="Century Gothic" charset="0"/>
            </a:endParaRPr>
          </a:p>
          <a:p>
            <a:pPr lvl="1" algn="r"/>
            <a:endParaRPr lang="en-US" sz="1050" dirty="0">
              <a:latin typeface="Century Gothic" charset="0"/>
              <a:ea typeface="Century Gothic" charset="0"/>
              <a:cs typeface="Century Gothic" charset="0"/>
            </a:endParaRPr>
          </a:p>
        </p:txBody>
      </p:sp>
      <p:pic>
        <p:nvPicPr>
          <p:cNvPr id="31746" name="Picture 2" descr="http://tse1.mm.bing.net/th?id=OIP.M4bd890ddf32e8e38469078d93e44d4a8o0&amp;w=121&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838200"/>
            <a:ext cx="11525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211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charset="0"/>
                <a:ea typeface="Century Gothic" charset="0"/>
                <a:cs typeface="Century Gothic" charset="0"/>
              </a:rPr>
              <a:t>Virtual Public Schools</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457200" y="2133600"/>
            <a:ext cx="8058150" cy="4419600"/>
          </a:xfrm>
        </p:spPr>
        <p:txBody>
          <a:bodyPr>
            <a:noAutofit/>
          </a:bodyPr>
          <a:lstStyle/>
          <a:p>
            <a:r>
              <a:rPr lang="en-US" sz="1600" dirty="0" smtClean="0">
                <a:latin typeface="Century Gothic" charset="0"/>
                <a:ea typeface="Century Gothic" charset="0"/>
                <a:cs typeface="Century Gothic" charset="0"/>
              </a:rPr>
              <a:t>How do public virtual school students socialize?</a:t>
            </a:r>
          </a:p>
          <a:p>
            <a:pPr marL="0" indent="0">
              <a:buNone/>
            </a:pPr>
            <a:endParaRPr lang="en-US" sz="1600" dirty="0" smtClean="0">
              <a:latin typeface="Century Gothic" charset="0"/>
              <a:ea typeface="Century Gothic" charset="0"/>
              <a:cs typeface="Century Gothic" charset="0"/>
            </a:endParaRPr>
          </a:p>
          <a:p>
            <a:pPr lvl="1"/>
            <a:r>
              <a:rPr lang="en-US" sz="1400" dirty="0" smtClean="0">
                <a:latin typeface="Century Gothic" charset="0"/>
                <a:ea typeface="Century Gothic" charset="0"/>
                <a:cs typeface="Century Gothic" charset="0"/>
              </a:rPr>
              <a:t>Public virtual schools offer many opportunities for students, parents, and teachers to come together (offline) to build friendships and lasting relationships within the school community</a:t>
            </a:r>
          </a:p>
          <a:p>
            <a:pPr marL="457200" lvl="1" indent="0">
              <a:buNone/>
            </a:pPr>
            <a:endParaRPr lang="en-US" sz="1400" dirty="0" smtClean="0">
              <a:latin typeface="Century Gothic" charset="0"/>
              <a:ea typeface="Century Gothic" charset="0"/>
              <a:cs typeface="Century Gothic" charset="0"/>
            </a:endParaRPr>
          </a:p>
          <a:p>
            <a:r>
              <a:rPr lang="en-US" sz="1600" dirty="0" smtClean="0">
                <a:latin typeface="Century Gothic" charset="0"/>
                <a:ea typeface="Century Gothic" charset="0"/>
                <a:cs typeface="Century Gothic" charset="0"/>
              </a:rPr>
              <a:t>Teachers conduct monthly outings—social and academic—for students and their families</a:t>
            </a:r>
          </a:p>
          <a:p>
            <a:pPr marL="0" indent="0">
              <a:buNone/>
            </a:pPr>
            <a:endParaRPr lang="en-US" sz="1600" dirty="0" smtClean="0">
              <a:latin typeface="Century Gothic" charset="0"/>
              <a:ea typeface="Century Gothic" charset="0"/>
              <a:cs typeface="Century Gothic" charset="0"/>
            </a:endParaRPr>
          </a:p>
          <a:p>
            <a:pPr lvl="1"/>
            <a:r>
              <a:rPr lang="en-US" sz="1400" dirty="0" smtClean="0">
                <a:latin typeface="Century Gothic" charset="0"/>
                <a:ea typeface="Century Gothic" charset="0"/>
                <a:cs typeface="Century Gothic" charset="0"/>
              </a:rPr>
              <a:t>Teachers workshops and parent workshops</a:t>
            </a:r>
          </a:p>
          <a:p>
            <a:pPr lvl="1"/>
            <a:r>
              <a:rPr lang="en-US" sz="1400" dirty="0" smtClean="0">
                <a:latin typeface="Century Gothic" charset="0"/>
                <a:ea typeface="Century Gothic" charset="0"/>
                <a:cs typeface="Century Gothic" charset="0"/>
              </a:rPr>
              <a:t>Community service projects</a:t>
            </a:r>
          </a:p>
          <a:p>
            <a:pPr lvl="1"/>
            <a:r>
              <a:rPr lang="en-US" sz="1400" dirty="0" smtClean="0">
                <a:latin typeface="Century Gothic" charset="0"/>
                <a:ea typeface="Century Gothic" charset="0"/>
                <a:cs typeface="Century Gothic" charset="0"/>
              </a:rPr>
              <a:t>Clubs</a:t>
            </a:r>
          </a:p>
          <a:p>
            <a:pPr lvl="1"/>
            <a:r>
              <a:rPr lang="en-US" sz="1400" dirty="0" smtClean="0">
                <a:latin typeface="Century Gothic" charset="0"/>
                <a:ea typeface="Century Gothic" charset="0"/>
                <a:cs typeface="Century Gothic" charset="0"/>
              </a:rPr>
              <a:t>Field trips</a:t>
            </a:r>
          </a:p>
          <a:p>
            <a:pPr lvl="1"/>
            <a:r>
              <a:rPr lang="en-US" sz="1400" dirty="0" smtClean="0">
                <a:latin typeface="Century Gothic" charset="0"/>
                <a:ea typeface="Century Gothic" charset="0"/>
                <a:cs typeface="Century Gothic" charset="0"/>
              </a:rPr>
              <a:t>School academic events (spelling bees, science fairs, visits to historical sites)</a:t>
            </a:r>
          </a:p>
          <a:p>
            <a:pPr marL="457200" lvl="1" indent="0">
              <a:buNone/>
            </a:pPr>
            <a:endParaRPr lang="en-US" sz="1400" dirty="0" smtClean="0">
              <a:latin typeface="Century Gothic" charset="0"/>
              <a:ea typeface="Century Gothic" charset="0"/>
              <a:cs typeface="Century Gothic" charset="0"/>
            </a:endParaRPr>
          </a:p>
          <a:p>
            <a:r>
              <a:rPr lang="en-US" sz="1600" dirty="0" smtClean="0">
                <a:latin typeface="Century Gothic" charset="0"/>
                <a:ea typeface="Century Gothic" charset="0"/>
                <a:cs typeface="Century Gothic" charset="0"/>
              </a:rPr>
              <a:t>Students are involved in a variety of extracurricular activities</a:t>
            </a:r>
          </a:p>
          <a:p>
            <a:pPr marL="0" indent="0">
              <a:buNone/>
            </a:pPr>
            <a:endParaRPr lang="en-US" sz="1600" dirty="0" smtClean="0">
              <a:latin typeface="Century Gothic" charset="0"/>
              <a:ea typeface="Century Gothic" charset="0"/>
              <a:cs typeface="Century Gothic" charset="0"/>
            </a:endParaRPr>
          </a:p>
          <a:p>
            <a:pPr marL="0" lvl="1" indent="0" algn="r">
              <a:spcBef>
                <a:spcPts val="750"/>
              </a:spcBef>
              <a:buNone/>
            </a:pPr>
            <a:r>
              <a:rPr lang="en-US" sz="1000" dirty="0">
                <a:latin typeface="Century Gothic" charset="0"/>
                <a:ea typeface="Century Gothic" charset="0"/>
                <a:cs typeface="Century Gothic" charset="0"/>
                <a:hlinkClick r:id="rId2"/>
              </a:rPr>
              <a:t>http://www.k12.com/facts-about-k12-public-virtual-schools.html</a:t>
            </a:r>
            <a:endParaRPr lang="en-US" sz="1000" dirty="0">
              <a:latin typeface="Century Gothic" charset="0"/>
              <a:ea typeface="Century Gothic" charset="0"/>
              <a:cs typeface="Century Gothic" charset="0"/>
            </a:endParaRPr>
          </a:p>
        </p:txBody>
      </p:sp>
      <p:pic>
        <p:nvPicPr>
          <p:cNvPr id="32770" name="Picture 2" descr="http://tse1.mm.bing.net/th?id=OIP.M72866e7edbdb0cb4ca599ffd61f51f26o0&amp;w=196&amp;h=11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061" y="609600"/>
            <a:ext cx="244393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575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charset="0"/>
                <a:ea typeface="Century Gothic" charset="0"/>
                <a:cs typeface="Century Gothic" charset="0"/>
              </a:rPr>
              <a:t>Virtual Public Schools</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0" y="2057400"/>
            <a:ext cx="9144000" cy="4800600"/>
          </a:xfrm>
        </p:spPr>
        <p:txBody>
          <a:bodyPr>
            <a:normAutofit fontScale="92500" lnSpcReduction="20000"/>
          </a:bodyPr>
          <a:lstStyle/>
          <a:p>
            <a:r>
              <a:rPr lang="en-US" dirty="0">
                <a:latin typeface="Century Gothic" charset="0"/>
                <a:ea typeface="Century Gothic" charset="0"/>
                <a:cs typeface="Century Gothic" charset="0"/>
              </a:rPr>
              <a:t>What is the role of the public virtual school parent</a:t>
            </a:r>
            <a:r>
              <a:rPr lang="en-US" dirty="0" smtClean="0">
                <a:latin typeface="Century Gothic" charset="0"/>
                <a:ea typeface="Century Gothic" charset="0"/>
                <a:cs typeface="Century Gothic" charset="0"/>
              </a:rPr>
              <a:t>?</a:t>
            </a:r>
          </a:p>
          <a:p>
            <a:pPr marL="0" indent="0">
              <a:buNone/>
            </a:pPr>
            <a:endParaRPr lang="en-US" dirty="0">
              <a:latin typeface="Century Gothic" charset="0"/>
              <a:ea typeface="Century Gothic" charset="0"/>
              <a:cs typeface="Century Gothic" charset="0"/>
            </a:endParaRPr>
          </a:p>
          <a:p>
            <a:r>
              <a:rPr lang="en-US" dirty="0" smtClean="0">
                <a:latin typeface="Century Gothic" charset="0"/>
                <a:ea typeface="Century Gothic" charset="0"/>
                <a:cs typeface="Century Gothic" charset="0"/>
              </a:rPr>
              <a:t>Strong parental </a:t>
            </a:r>
            <a:r>
              <a:rPr lang="en-US" dirty="0">
                <a:latin typeface="Century Gothic" charset="0"/>
                <a:ea typeface="Century Gothic" charset="0"/>
                <a:cs typeface="Century Gothic" charset="0"/>
              </a:rPr>
              <a:t>involvement is extremely important to a child's academic </a:t>
            </a:r>
            <a:r>
              <a:rPr lang="en-US" dirty="0" smtClean="0">
                <a:latin typeface="Century Gothic" charset="0"/>
                <a:ea typeface="Century Gothic" charset="0"/>
                <a:cs typeface="Century Gothic" charset="0"/>
              </a:rPr>
              <a:t>success</a:t>
            </a:r>
          </a:p>
          <a:p>
            <a:pPr marL="0" indent="0">
              <a:buNone/>
            </a:pPr>
            <a:endParaRPr lang="en-US" dirty="0" smtClean="0">
              <a:latin typeface="Century Gothic" charset="0"/>
              <a:ea typeface="Century Gothic" charset="0"/>
              <a:cs typeface="Century Gothic" charset="0"/>
            </a:endParaRPr>
          </a:p>
          <a:p>
            <a:r>
              <a:rPr lang="en-US" dirty="0" smtClean="0">
                <a:latin typeface="Century Gothic" charset="0"/>
                <a:ea typeface="Century Gothic" charset="0"/>
                <a:cs typeface="Century Gothic" charset="0"/>
              </a:rPr>
              <a:t>In </a:t>
            </a:r>
            <a:r>
              <a:rPr lang="en-US" dirty="0">
                <a:latin typeface="Century Gothic" charset="0"/>
                <a:ea typeface="Century Gothic" charset="0"/>
                <a:cs typeface="Century Gothic" charset="0"/>
              </a:rPr>
              <a:t>public virtual schools, </a:t>
            </a:r>
            <a:r>
              <a:rPr lang="en-US" dirty="0" smtClean="0">
                <a:latin typeface="Century Gothic" charset="0"/>
                <a:ea typeface="Century Gothic" charset="0"/>
                <a:cs typeface="Century Gothic" charset="0"/>
              </a:rPr>
              <a:t>working </a:t>
            </a:r>
            <a:r>
              <a:rPr lang="en-US" dirty="0">
                <a:latin typeface="Century Gothic" charset="0"/>
                <a:ea typeface="Century Gothic" charset="0"/>
                <a:cs typeface="Century Gothic" charset="0"/>
              </a:rPr>
              <a:t>in close partnership with </a:t>
            </a:r>
            <a:r>
              <a:rPr lang="en-US" dirty="0" smtClean="0">
                <a:latin typeface="Century Gothic" charset="0"/>
                <a:ea typeface="Century Gothic" charset="0"/>
                <a:cs typeface="Century Gothic" charset="0"/>
              </a:rPr>
              <a:t>teachers, parents: </a:t>
            </a:r>
          </a:p>
          <a:p>
            <a:pPr lvl="1"/>
            <a:r>
              <a:rPr lang="en-US" dirty="0" smtClean="0">
                <a:latin typeface="Century Gothic" charset="0"/>
                <a:ea typeface="Century Gothic" charset="0"/>
                <a:cs typeface="Century Gothic" charset="0"/>
              </a:rPr>
              <a:t>work </a:t>
            </a:r>
            <a:r>
              <a:rPr lang="en-US" dirty="0">
                <a:latin typeface="Century Gothic" charset="0"/>
                <a:ea typeface="Century Gothic" charset="0"/>
                <a:cs typeface="Century Gothic" charset="0"/>
              </a:rPr>
              <a:t>closely with their </a:t>
            </a:r>
            <a:r>
              <a:rPr lang="en-US" dirty="0" smtClean="0">
                <a:latin typeface="Century Gothic" charset="0"/>
                <a:ea typeface="Century Gothic" charset="0"/>
                <a:cs typeface="Century Gothic" charset="0"/>
              </a:rPr>
              <a:t>children</a:t>
            </a:r>
          </a:p>
          <a:p>
            <a:pPr lvl="1"/>
            <a:r>
              <a:rPr lang="en-US" dirty="0" smtClean="0">
                <a:latin typeface="Century Gothic" charset="0"/>
                <a:ea typeface="Century Gothic" charset="0"/>
                <a:cs typeface="Century Gothic" charset="0"/>
              </a:rPr>
              <a:t>guiding </a:t>
            </a:r>
            <a:r>
              <a:rPr lang="en-US" dirty="0">
                <a:latin typeface="Century Gothic" charset="0"/>
                <a:ea typeface="Century Gothic" charset="0"/>
                <a:cs typeface="Century Gothic" charset="0"/>
              </a:rPr>
              <a:t>them through daily lessons</a:t>
            </a:r>
          </a:p>
          <a:p>
            <a:pPr lvl="1"/>
            <a:r>
              <a:rPr lang="en-US" dirty="0" smtClean="0">
                <a:latin typeface="Century Gothic" charset="0"/>
                <a:ea typeface="Century Gothic" charset="0"/>
                <a:cs typeface="Century Gothic" charset="0"/>
              </a:rPr>
              <a:t>actively </a:t>
            </a:r>
            <a:r>
              <a:rPr lang="en-US" dirty="0">
                <a:latin typeface="Century Gothic" charset="0"/>
                <a:ea typeface="Century Gothic" charset="0"/>
                <a:cs typeface="Century Gothic" charset="0"/>
              </a:rPr>
              <a:t>participate in their children's daily learning</a:t>
            </a:r>
          </a:p>
          <a:p>
            <a:pPr lvl="1"/>
            <a:r>
              <a:rPr lang="en-US" dirty="0" smtClean="0">
                <a:latin typeface="Century Gothic" charset="0"/>
                <a:ea typeface="Century Gothic" charset="0"/>
                <a:cs typeface="Century Gothic" charset="0"/>
              </a:rPr>
              <a:t>record </a:t>
            </a:r>
            <a:r>
              <a:rPr lang="en-US" dirty="0">
                <a:latin typeface="Century Gothic" charset="0"/>
                <a:ea typeface="Century Gothic" charset="0"/>
                <a:cs typeface="Century Gothic" charset="0"/>
              </a:rPr>
              <a:t>student academic progress</a:t>
            </a:r>
          </a:p>
          <a:p>
            <a:pPr lvl="1"/>
            <a:r>
              <a:rPr lang="en-US" dirty="0" smtClean="0">
                <a:latin typeface="Century Gothic" charset="0"/>
                <a:ea typeface="Century Gothic" charset="0"/>
                <a:cs typeface="Century Gothic" charset="0"/>
              </a:rPr>
              <a:t>communicate </a:t>
            </a:r>
            <a:r>
              <a:rPr lang="en-US" dirty="0">
                <a:latin typeface="Century Gothic" charset="0"/>
                <a:ea typeface="Century Gothic" charset="0"/>
                <a:cs typeface="Century Gothic" charset="0"/>
              </a:rPr>
              <a:t>with teachers on a regular basis to assess children's learning, academic </a:t>
            </a:r>
            <a:r>
              <a:rPr lang="en-US" dirty="0" smtClean="0">
                <a:latin typeface="Century Gothic" charset="0"/>
                <a:ea typeface="Century Gothic" charset="0"/>
                <a:cs typeface="Century Gothic" charset="0"/>
              </a:rPr>
              <a:t>achievement</a:t>
            </a:r>
            <a:endParaRPr lang="en-US" dirty="0">
              <a:latin typeface="Century Gothic" charset="0"/>
              <a:ea typeface="Century Gothic" charset="0"/>
              <a:cs typeface="Century Gothic" charset="0"/>
            </a:endParaRPr>
          </a:p>
          <a:p>
            <a:pPr lvl="1"/>
            <a:r>
              <a:rPr lang="en-US" dirty="0" smtClean="0">
                <a:latin typeface="Century Gothic" charset="0"/>
                <a:ea typeface="Century Gothic" charset="0"/>
                <a:cs typeface="Century Gothic" charset="0"/>
              </a:rPr>
              <a:t>become </a:t>
            </a:r>
            <a:r>
              <a:rPr lang="en-US" dirty="0">
                <a:latin typeface="Century Gothic" charset="0"/>
                <a:ea typeface="Century Gothic" charset="0"/>
                <a:cs typeface="Century Gothic" charset="0"/>
              </a:rPr>
              <a:t>actively involved in parent groups, workshops, school functions and events, and student activities</a:t>
            </a:r>
          </a:p>
          <a:p>
            <a:pPr marL="0" lvl="1" indent="0" algn="r">
              <a:spcBef>
                <a:spcPts val="750"/>
              </a:spcBef>
              <a:buNone/>
            </a:pPr>
            <a:r>
              <a:rPr lang="en-US" sz="1425" dirty="0">
                <a:latin typeface="Century Gothic" charset="0"/>
                <a:ea typeface="Century Gothic" charset="0"/>
                <a:cs typeface="Century Gothic" charset="0"/>
                <a:hlinkClick r:id="rId2"/>
              </a:rPr>
              <a:t>http://www.k12.com/facts-about-k12-public-virtual-schools.html</a:t>
            </a:r>
            <a:endParaRPr lang="en-US" sz="1425" dirty="0">
              <a:latin typeface="Century Gothic" charset="0"/>
              <a:ea typeface="Century Gothic" charset="0"/>
              <a:cs typeface="Century Gothic" charset="0"/>
            </a:endParaRPr>
          </a:p>
          <a:p>
            <a:pPr algn="r"/>
            <a:endParaRPr lang="en-US" dirty="0"/>
          </a:p>
        </p:txBody>
      </p:sp>
      <p:pic>
        <p:nvPicPr>
          <p:cNvPr id="33794" name="Picture 2" descr="http://tse1.mm.bing.net/th?id=OIP.M948a76b87798bc840b4b5bf454476547o0&amp;w=161&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296" y="623858"/>
            <a:ext cx="2185321" cy="135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604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charset="0"/>
                <a:ea typeface="Century Gothic" charset="0"/>
                <a:cs typeface="Century Gothic" charset="0"/>
              </a:rPr>
              <a:t>Virtual Public Schools</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0" y="1981200"/>
            <a:ext cx="9144000" cy="4876800"/>
          </a:xfrm>
        </p:spPr>
        <p:txBody>
          <a:bodyPr>
            <a:normAutofit fontScale="92500" lnSpcReduction="10000"/>
          </a:bodyPr>
          <a:lstStyle/>
          <a:p>
            <a:r>
              <a:rPr lang="en-US" dirty="0">
                <a:latin typeface="Century Gothic" charset="0"/>
                <a:ea typeface="Century Gothic" charset="0"/>
                <a:cs typeface="Century Gothic" charset="0"/>
              </a:rPr>
              <a:t>How are public virtual schools funded</a:t>
            </a:r>
            <a:r>
              <a:rPr lang="en-US" dirty="0" smtClean="0">
                <a:latin typeface="Century Gothic" charset="0"/>
                <a:ea typeface="Century Gothic" charset="0"/>
                <a:cs typeface="Century Gothic" charset="0"/>
              </a:rPr>
              <a:t>?</a:t>
            </a:r>
          </a:p>
          <a:p>
            <a:pPr marL="0" indent="0">
              <a:buNone/>
            </a:pPr>
            <a:endParaRPr lang="en-US" dirty="0">
              <a:latin typeface="Century Gothic" charset="0"/>
              <a:ea typeface="Century Gothic" charset="0"/>
              <a:cs typeface="Century Gothic" charset="0"/>
            </a:endParaRPr>
          </a:p>
          <a:p>
            <a:r>
              <a:rPr lang="en-US" dirty="0">
                <a:latin typeface="Century Gothic" charset="0"/>
                <a:ea typeface="Century Gothic" charset="0"/>
                <a:cs typeface="Century Gothic" charset="0"/>
              </a:rPr>
              <a:t>S</a:t>
            </a:r>
            <a:r>
              <a:rPr lang="en-US" dirty="0" smtClean="0">
                <a:latin typeface="Century Gothic" charset="0"/>
                <a:ea typeface="Century Gothic" charset="0"/>
                <a:cs typeface="Century Gothic" charset="0"/>
              </a:rPr>
              <a:t>ignificant </a:t>
            </a:r>
            <a:r>
              <a:rPr lang="en-US" dirty="0">
                <a:latin typeface="Century Gothic" charset="0"/>
                <a:ea typeface="Century Gothic" charset="0"/>
                <a:cs typeface="Century Gothic" charset="0"/>
              </a:rPr>
              <a:t>costs to operating a high-quality public virtual </a:t>
            </a:r>
            <a:r>
              <a:rPr lang="en-US" dirty="0" smtClean="0">
                <a:latin typeface="Century Gothic" charset="0"/>
                <a:ea typeface="Century Gothic" charset="0"/>
                <a:cs typeface="Century Gothic" charset="0"/>
              </a:rPr>
              <a:t>school</a:t>
            </a:r>
            <a:endParaRPr lang="en-US" dirty="0">
              <a:latin typeface="Century Gothic" charset="0"/>
              <a:ea typeface="Century Gothic" charset="0"/>
              <a:cs typeface="Century Gothic" charset="0"/>
            </a:endParaRPr>
          </a:p>
          <a:p>
            <a:pPr lvl="1"/>
            <a:r>
              <a:rPr lang="en-US" dirty="0" smtClean="0">
                <a:latin typeface="Century Gothic" charset="0"/>
                <a:ea typeface="Century Gothic" charset="0"/>
                <a:cs typeface="Century Gothic" charset="0"/>
              </a:rPr>
              <a:t>Public virtual </a:t>
            </a:r>
            <a:r>
              <a:rPr lang="en-US" dirty="0">
                <a:latin typeface="Century Gothic" charset="0"/>
                <a:ea typeface="Century Gothic" charset="0"/>
                <a:cs typeface="Century Gothic" charset="0"/>
              </a:rPr>
              <a:t>schools receive approximately 30% less funding than traditional </a:t>
            </a:r>
            <a:r>
              <a:rPr lang="en-US" dirty="0" smtClean="0">
                <a:latin typeface="Century Gothic" charset="0"/>
                <a:ea typeface="Century Gothic" charset="0"/>
                <a:cs typeface="Century Gothic" charset="0"/>
              </a:rPr>
              <a:t>schools</a:t>
            </a:r>
            <a:endParaRPr lang="en-US" dirty="0">
              <a:latin typeface="Century Gothic" charset="0"/>
              <a:ea typeface="Century Gothic" charset="0"/>
              <a:cs typeface="Century Gothic" charset="0"/>
            </a:endParaRPr>
          </a:p>
          <a:p>
            <a:pPr lvl="1"/>
            <a:r>
              <a:rPr lang="en-US" dirty="0" smtClean="0">
                <a:latin typeface="Century Gothic" charset="0"/>
                <a:ea typeface="Century Gothic" charset="0"/>
                <a:cs typeface="Century Gothic" charset="0"/>
              </a:rPr>
              <a:t>Most public </a:t>
            </a:r>
            <a:r>
              <a:rPr lang="en-US" dirty="0">
                <a:latin typeface="Century Gothic" charset="0"/>
                <a:ea typeface="Century Gothic" charset="0"/>
                <a:cs typeface="Century Gothic" charset="0"/>
              </a:rPr>
              <a:t>virtual schools do not receive local property </a:t>
            </a:r>
            <a:r>
              <a:rPr lang="en-US" dirty="0" smtClean="0">
                <a:latin typeface="Century Gothic" charset="0"/>
                <a:ea typeface="Century Gothic" charset="0"/>
                <a:cs typeface="Century Gothic" charset="0"/>
              </a:rPr>
              <a:t>taxes</a:t>
            </a:r>
            <a:endParaRPr lang="en-US" dirty="0">
              <a:latin typeface="Century Gothic" charset="0"/>
              <a:ea typeface="Century Gothic" charset="0"/>
              <a:cs typeface="Century Gothic" charset="0"/>
            </a:endParaRPr>
          </a:p>
          <a:p>
            <a:pPr lvl="1"/>
            <a:r>
              <a:rPr lang="en-US" dirty="0">
                <a:latin typeface="Century Gothic" charset="0"/>
                <a:ea typeface="Century Gothic" charset="0"/>
                <a:cs typeface="Century Gothic" charset="0"/>
              </a:rPr>
              <a:t>The majority of costs in a high-quality public virtual school go directly to student </a:t>
            </a:r>
            <a:r>
              <a:rPr lang="en-US" dirty="0" smtClean="0">
                <a:latin typeface="Century Gothic" charset="0"/>
                <a:ea typeface="Century Gothic" charset="0"/>
                <a:cs typeface="Century Gothic" charset="0"/>
              </a:rPr>
              <a:t>instruction</a:t>
            </a:r>
            <a:endParaRPr lang="en-US" dirty="0">
              <a:latin typeface="Century Gothic" charset="0"/>
              <a:ea typeface="Century Gothic" charset="0"/>
              <a:cs typeface="Century Gothic" charset="0"/>
            </a:endParaRPr>
          </a:p>
          <a:p>
            <a:pPr lvl="1"/>
            <a:r>
              <a:rPr lang="en-US" dirty="0">
                <a:latin typeface="Century Gothic" charset="0"/>
                <a:ea typeface="Century Gothic" charset="0"/>
                <a:cs typeface="Century Gothic" charset="0"/>
              </a:rPr>
              <a:t>Teachers are often the highest expense </a:t>
            </a:r>
            <a:r>
              <a:rPr lang="en-US" dirty="0" smtClean="0">
                <a:latin typeface="Century Gothic" charset="0"/>
                <a:ea typeface="Century Gothic" charset="0"/>
                <a:cs typeface="Century Gothic" charset="0"/>
              </a:rPr>
              <a:t>category</a:t>
            </a:r>
            <a:endParaRPr lang="en-US" dirty="0">
              <a:latin typeface="Century Gothic" charset="0"/>
              <a:ea typeface="Century Gothic" charset="0"/>
              <a:cs typeface="Century Gothic" charset="0"/>
            </a:endParaRPr>
          </a:p>
          <a:p>
            <a:pPr lvl="1"/>
            <a:r>
              <a:rPr lang="en-US" dirty="0" smtClean="0">
                <a:latin typeface="Century Gothic" charset="0"/>
                <a:ea typeface="Century Gothic" charset="0"/>
                <a:cs typeface="Century Gothic" charset="0"/>
              </a:rPr>
              <a:t>Public virtual </a:t>
            </a:r>
            <a:r>
              <a:rPr lang="en-US" dirty="0">
                <a:latin typeface="Century Gothic" charset="0"/>
                <a:ea typeface="Century Gothic" charset="0"/>
                <a:cs typeface="Century Gothic" charset="0"/>
              </a:rPr>
              <a:t>schools do not have high facility </a:t>
            </a:r>
            <a:r>
              <a:rPr lang="en-US" dirty="0" smtClean="0">
                <a:latin typeface="Century Gothic" charset="0"/>
                <a:ea typeface="Century Gothic" charset="0"/>
                <a:cs typeface="Century Gothic" charset="0"/>
              </a:rPr>
              <a:t>costs</a:t>
            </a:r>
          </a:p>
          <a:p>
            <a:pPr lvl="2"/>
            <a:r>
              <a:rPr lang="en-US" dirty="0" smtClean="0">
                <a:latin typeface="Century Gothic" charset="0"/>
                <a:ea typeface="Century Gothic" charset="0"/>
                <a:cs typeface="Century Gothic" charset="0"/>
              </a:rPr>
              <a:t> Technology and </a:t>
            </a:r>
            <a:r>
              <a:rPr lang="en-US" dirty="0">
                <a:latin typeface="Century Gothic" charset="0"/>
                <a:ea typeface="Century Gothic" charset="0"/>
                <a:cs typeface="Century Gothic" charset="0"/>
              </a:rPr>
              <a:t>curriculum costs in quality public virtual schools are much higher than in traditional </a:t>
            </a:r>
            <a:r>
              <a:rPr lang="en-US" dirty="0" smtClean="0">
                <a:latin typeface="Century Gothic" charset="0"/>
                <a:ea typeface="Century Gothic" charset="0"/>
                <a:cs typeface="Century Gothic" charset="0"/>
              </a:rPr>
              <a:t>schools</a:t>
            </a:r>
            <a:endParaRPr lang="en-US" dirty="0">
              <a:latin typeface="Century Gothic" charset="0"/>
              <a:ea typeface="Century Gothic" charset="0"/>
              <a:cs typeface="Century Gothic" charset="0"/>
            </a:endParaRPr>
          </a:p>
          <a:p>
            <a:pPr lvl="1"/>
            <a:r>
              <a:rPr lang="en-US" dirty="0">
                <a:latin typeface="Century Gothic" charset="0"/>
                <a:ea typeface="Century Gothic" charset="0"/>
                <a:cs typeface="Century Gothic" charset="0"/>
              </a:rPr>
              <a:t>Curriculum costs can vary, depending on the quality, depth, rigor, and technological sophistication of the learning program used by the public virtual </a:t>
            </a:r>
            <a:r>
              <a:rPr lang="en-US" dirty="0" smtClean="0">
                <a:latin typeface="Century Gothic" charset="0"/>
                <a:ea typeface="Century Gothic" charset="0"/>
                <a:cs typeface="Century Gothic" charset="0"/>
              </a:rPr>
              <a:t>school</a:t>
            </a:r>
          </a:p>
          <a:p>
            <a:pPr marL="0" lvl="1" indent="0" algn="r">
              <a:spcBef>
                <a:spcPts val="750"/>
              </a:spcBef>
              <a:buNone/>
            </a:pPr>
            <a:r>
              <a:rPr lang="en-US" sz="2175" dirty="0">
                <a:latin typeface="Century Gothic" charset="0"/>
                <a:ea typeface="Century Gothic" charset="0"/>
                <a:cs typeface="Century Gothic" charset="0"/>
                <a:hlinkClick r:id="rId2"/>
              </a:rPr>
              <a:t>http://www.k12.com/facts-about-k12-public-virtual-schools.html</a:t>
            </a:r>
            <a:endParaRPr lang="en-US" sz="2175" dirty="0">
              <a:latin typeface="Century Gothic" charset="0"/>
              <a:ea typeface="Century Gothic" charset="0"/>
              <a:cs typeface="Century Gothic" charset="0"/>
            </a:endParaRPr>
          </a:p>
          <a:p>
            <a:pPr algn="r"/>
            <a:endParaRPr lang="en-US" dirty="0"/>
          </a:p>
        </p:txBody>
      </p:sp>
      <p:pic>
        <p:nvPicPr>
          <p:cNvPr id="34818" name="Picture 2" descr="http://tse1.mm.bing.net/th?id=OIP.M81f94dde57b690e4d41ffac789375a9ao0&amp;w=134&amp;h=106&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7756" y="838200"/>
            <a:ext cx="127635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6577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 schools priority list</a:t>
            </a:r>
            <a:br>
              <a:rPr lang="en-US" dirty="0"/>
            </a:br>
            <a:endParaRPr lang="en-US" dirty="0"/>
          </a:p>
        </p:txBody>
      </p:sp>
      <p:sp>
        <p:nvSpPr>
          <p:cNvPr id="3" name="Content Placeholder 2"/>
          <p:cNvSpPr>
            <a:spLocks noGrp="1"/>
          </p:cNvSpPr>
          <p:nvPr>
            <p:ph idx="1"/>
          </p:nvPr>
        </p:nvSpPr>
        <p:spPr>
          <a:xfrm>
            <a:off x="0" y="1981200"/>
            <a:ext cx="9144000" cy="4876800"/>
          </a:xfrm>
        </p:spPr>
        <p:txBody>
          <a:bodyPr>
            <a:normAutofit/>
          </a:bodyPr>
          <a:lstStyle/>
          <a:p>
            <a:pPr marL="0" indent="0">
              <a:buNone/>
            </a:pPr>
            <a:r>
              <a:rPr lang="en-US" i="1" dirty="0" smtClean="0"/>
              <a:t>T.C.A. 49-13-122(a): </a:t>
            </a:r>
          </a:p>
          <a:p>
            <a:pPr marL="0" indent="0">
              <a:buNone/>
            </a:pPr>
            <a:r>
              <a:rPr lang="en-US" dirty="0" smtClean="0"/>
              <a:t>Charter </a:t>
            </a:r>
            <a:r>
              <a:rPr lang="en-US" dirty="0"/>
              <a:t>Schools </a:t>
            </a:r>
            <a:r>
              <a:rPr lang="en-US" dirty="0" smtClean="0"/>
              <a:t>shall be revoked or denied renewal by the final chartering authority if on the Dept. of Ed’s 2015 </a:t>
            </a:r>
            <a:r>
              <a:rPr lang="en-US" dirty="0"/>
              <a:t>Priority </a:t>
            </a:r>
            <a:r>
              <a:rPr lang="en-US" dirty="0" smtClean="0"/>
              <a:t>List</a:t>
            </a:r>
          </a:p>
          <a:p>
            <a:pPr marL="0" indent="0">
              <a:buNone/>
            </a:pPr>
            <a:r>
              <a:rPr lang="en-US" dirty="0" smtClean="0"/>
              <a:t>Exception: A </a:t>
            </a:r>
            <a:r>
              <a:rPr lang="en-US" dirty="0"/>
              <a:t>2 year </a:t>
            </a:r>
            <a:r>
              <a:rPr lang="en-US" dirty="0" smtClean="0"/>
              <a:t>reprieve shall be granted to the charter schools identified as a 2015 priority school in which case that school will not be revoked or denied unless identified again on the 2017 priority list. </a:t>
            </a:r>
            <a:endParaRPr lang="en-US" dirty="0"/>
          </a:p>
          <a:p>
            <a:endParaRPr lang="en-US" dirty="0"/>
          </a:p>
        </p:txBody>
      </p:sp>
      <p:pic>
        <p:nvPicPr>
          <p:cNvPr id="35842" name="Picture 2" descr="http://tse1.mm.bing.net/th?id=OIP.M4228efa3e458b3f51f0d83916e2ff8dao0&amp;w=151&amp;h=105&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779" y="838200"/>
            <a:ext cx="1438275"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84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7543799" cy="1143000"/>
          </a:xfrm>
        </p:spPr>
        <p:txBody>
          <a:bodyPr>
            <a:noAutofit/>
          </a:bodyPr>
          <a:lstStyle/>
          <a:p>
            <a:pPr lvl="1" algn="ctr" rtl="0">
              <a:spcBef>
                <a:spcPct val="0"/>
              </a:spcBef>
            </a:pPr>
            <a:r>
              <a:rPr lang="en-US" sz="3600" dirty="0" smtClean="0">
                <a:solidFill>
                  <a:schemeClr val="tx1"/>
                </a:solidFill>
              </a:rPr>
              <a:t>Release of non-identifying information to adoptive families </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1981200"/>
            <a:ext cx="9144000" cy="4800600"/>
          </a:xfrm>
        </p:spPr>
        <p:txBody>
          <a:bodyPr/>
          <a:lstStyle/>
          <a:p>
            <a:pPr marL="0" indent="0">
              <a:buNone/>
            </a:pPr>
            <a:r>
              <a:rPr lang="en-US" i="1" dirty="0" smtClean="0"/>
              <a:t>T.C.A. 36-1-144:</a:t>
            </a:r>
          </a:p>
          <a:p>
            <a:pPr marL="0" indent="0">
              <a:buNone/>
            </a:pPr>
            <a:r>
              <a:rPr lang="en-US" dirty="0" smtClean="0"/>
              <a:t>To the extent it is available, the state shall provide to the adoptive family:</a:t>
            </a:r>
          </a:p>
          <a:p>
            <a:pPr marL="457200" lvl="1" indent="0">
              <a:buNone/>
            </a:pPr>
            <a:r>
              <a:rPr lang="en-US" sz="2400" dirty="0" smtClean="0"/>
              <a:t>Non-identifying </a:t>
            </a:r>
            <a:r>
              <a:rPr lang="en-US" sz="2400" dirty="0"/>
              <a:t>historical &amp; current </a:t>
            </a:r>
            <a:r>
              <a:rPr lang="en-US" sz="2400" dirty="0" smtClean="0"/>
              <a:t>information about:</a:t>
            </a:r>
          </a:p>
          <a:p>
            <a:pPr lvl="2"/>
            <a:r>
              <a:rPr lang="en-US" sz="2400" dirty="0" smtClean="0"/>
              <a:t> the child’s &amp; the child’s biological family’s: health, mental &amp; behavioral, nationality, ethnicity, race, religion, general physical descriptions </a:t>
            </a:r>
          </a:p>
          <a:p>
            <a:pPr lvl="2"/>
            <a:r>
              <a:rPr lang="en-US" sz="2400" dirty="0" smtClean="0"/>
              <a:t>the child’s foster care history, prenatal &amp; birth details, &amp; relevant information required for the adoption family  to make adoptive decisions &amp; to assist them in caring for the child</a:t>
            </a:r>
          </a:p>
          <a:p>
            <a:endParaRPr lang="en-US" dirty="0"/>
          </a:p>
        </p:txBody>
      </p:sp>
      <p:pic>
        <p:nvPicPr>
          <p:cNvPr id="4" name="emb2" descr="http://tse1.mm.bing.net/th?id=OIP.M221722212354b83e94dd685a0b67f171H0&amp;w=106&amp;h=106&amp;c=7&amp;rs=1&amp;qlt=90&amp;pid=3.1&amp;rm=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09600"/>
            <a:ext cx="1828799" cy="1371600"/>
          </a:xfrm>
          <a:prstGeom prst="rect">
            <a:avLst/>
          </a:prstGeom>
          <a:noFill/>
          <a:ln>
            <a:noFill/>
          </a:ln>
        </p:spPr>
      </p:pic>
    </p:spTree>
    <p:extLst>
      <p:ext uri="{BB962C8B-B14F-4D97-AF65-F5344CB8AC3E}">
        <p14:creationId xmlns:p14="http://schemas.microsoft.com/office/powerpoint/2010/main" val="37822102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Priority Schools</a:t>
            </a:r>
            <a:endParaRPr lang="en-US" dirty="0"/>
          </a:p>
        </p:txBody>
      </p:sp>
      <p:sp>
        <p:nvSpPr>
          <p:cNvPr id="3" name="Content Placeholder 2"/>
          <p:cNvSpPr>
            <a:spLocks noGrp="1"/>
          </p:cNvSpPr>
          <p:nvPr>
            <p:ph idx="1"/>
          </p:nvPr>
        </p:nvSpPr>
        <p:spPr>
          <a:xfrm>
            <a:off x="0" y="2057400"/>
            <a:ext cx="9144000" cy="4800600"/>
          </a:xfrm>
        </p:spPr>
        <p:txBody>
          <a:bodyPr>
            <a:normAutofit fontScale="92500" lnSpcReduction="10000"/>
          </a:bodyPr>
          <a:lstStyle/>
          <a:p>
            <a:r>
              <a:rPr lang="en-US" dirty="0"/>
              <a:t>Priority Schools are the lowest-performing 5 percent of schools in Tennessee in terms of academic </a:t>
            </a:r>
            <a:r>
              <a:rPr lang="en-US" dirty="0" smtClean="0"/>
              <a:t>achievement</a:t>
            </a:r>
          </a:p>
          <a:p>
            <a:r>
              <a:rPr lang="en-US" dirty="0" smtClean="0"/>
              <a:t>Priority </a:t>
            </a:r>
            <a:r>
              <a:rPr lang="en-US" dirty="0"/>
              <a:t>schools demonstrating growth in </a:t>
            </a:r>
            <a:r>
              <a:rPr lang="en-US" dirty="0" smtClean="0"/>
              <a:t>achievement based </a:t>
            </a:r>
            <a:r>
              <a:rPr lang="en-US" dirty="0"/>
              <a:t>on a one-year success </a:t>
            </a:r>
            <a:r>
              <a:rPr lang="en-US" dirty="0" smtClean="0"/>
              <a:t>rate such that they are </a:t>
            </a:r>
            <a:r>
              <a:rPr lang="en-US" dirty="0"/>
              <a:t>no longer in the lowest-performing 15 percent of schools are labeled Priority </a:t>
            </a:r>
            <a:r>
              <a:rPr lang="en-US" dirty="0" smtClean="0"/>
              <a:t>Exit, not priority schools</a:t>
            </a:r>
          </a:p>
          <a:p>
            <a:r>
              <a:rPr lang="en-US" dirty="0" smtClean="0"/>
              <a:t>Priority </a:t>
            </a:r>
            <a:r>
              <a:rPr lang="en-US" dirty="0"/>
              <a:t>Schools demonstrating growth in academic achievement such that they are no longer in the lowest-performing 10 percent of schools (but remain in the lowest-performing 15 percent of schools) are labeled Priority </a:t>
            </a:r>
            <a:r>
              <a:rPr lang="en-US" dirty="0" smtClean="0"/>
              <a:t>Improving</a:t>
            </a:r>
          </a:p>
          <a:p>
            <a:r>
              <a:rPr lang="en-US" dirty="0" smtClean="0"/>
              <a:t>Priority </a:t>
            </a:r>
            <a:r>
              <a:rPr lang="en-US" dirty="0"/>
              <a:t>Improving Schools are still considered Priority Schools but may exit in a subsequent year if they continue to demonstrate </a:t>
            </a:r>
            <a:r>
              <a:rPr lang="en-US" dirty="0" smtClean="0"/>
              <a:t>growth</a:t>
            </a:r>
            <a:endParaRPr lang="en-US" dirty="0"/>
          </a:p>
          <a:p>
            <a:pPr marL="0" indent="0">
              <a:buNone/>
            </a:pPr>
            <a:endParaRPr lang="en-US" dirty="0"/>
          </a:p>
          <a:p>
            <a:pPr marL="0" indent="0" algn="r">
              <a:buNone/>
            </a:pPr>
            <a:r>
              <a:rPr lang="en-US" dirty="0" smtClean="0">
                <a:hlinkClick r:id="rId2"/>
              </a:rPr>
              <a:t>https://www.tn.gov/education/article/2015-school-accountability</a:t>
            </a:r>
            <a:endParaRPr lang="en-US" dirty="0" smtClean="0"/>
          </a:p>
          <a:p>
            <a:pPr marL="0" indent="0" algn="r">
              <a:buNone/>
            </a:pPr>
            <a:endParaRPr lang="en-US" dirty="0"/>
          </a:p>
        </p:txBody>
      </p:sp>
      <p:pic>
        <p:nvPicPr>
          <p:cNvPr id="37890" name="Picture 2" descr="http://tse1.mm.bing.net/th?id=OIP.Mc6385353b7383d9fcfdbd8982d3879f2H0&amp;w=142&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838200"/>
            <a:ext cx="12001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1910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600" cy="1371600"/>
          </a:xfrm>
        </p:spPr>
        <p:txBody>
          <a:bodyPr/>
          <a:lstStyle/>
          <a:p>
            <a:r>
              <a:rPr lang="en-US" dirty="0" smtClean="0"/>
              <a:t>The LPSC in Tennessee </a:t>
            </a:r>
            <a:br>
              <a:rPr lang="en-US" dirty="0" smtClean="0"/>
            </a:br>
            <a:r>
              <a:rPr lang="en-US" dirty="0" smtClean="0"/>
              <a:t>Charter Schools</a:t>
            </a:r>
            <a:endParaRPr lang="en-US" dirty="0"/>
          </a:p>
        </p:txBody>
      </p:sp>
      <p:sp>
        <p:nvSpPr>
          <p:cNvPr id="3" name="Content Placeholder 2"/>
          <p:cNvSpPr>
            <a:spLocks noGrp="1"/>
          </p:cNvSpPr>
          <p:nvPr>
            <p:ph idx="1"/>
          </p:nvPr>
        </p:nvSpPr>
        <p:spPr>
          <a:xfrm>
            <a:off x="0" y="2057400"/>
            <a:ext cx="9144000" cy="4800600"/>
          </a:xfrm>
        </p:spPr>
        <p:txBody>
          <a:bodyPr/>
          <a:lstStyle/>
          <a:p>
            <a:pPr marL="0" indent="0">
              <a:buNone/>
            </a:pPr>
            <a:r>
              <a:rPr lang="en-US" dirty="0" smtClean="0"/>
              <a:t>Many Tennessee charter schools employ non-licensed people with varying degrees of training and refer to them as “School Counselors.”</a:t>
            </a:r>
          </a:p>
          <a:p>
            <a:pPr marL="0" indent="0">
              <a:buNone/>
            </a:pPr>
            <a:r>
              <a:rPr lang="en-US" dirty="0" smtClean="0"/>
              <a:t>Remember the purposes of licensure include:</a:t>
            </a:r>
          </a:p>
          <a:p>
            <a:pPr marL="0" indent="0">
              <a:buNone/>
            </a:pPr>
            <a:r>
              <a:rPr lang="en-US" dirty="0"/>
              <a:t>	</a:t>
            </a:r>
            <a:r>
              <a:rPr lang="en-US" dirty="0" smtClean="0"/>
              <a:t>protect the public</a:t>
            </a:r>
          </a:p>
          <a:p>
            <a:pPr marL="0" indent="0">
              <a:buNone/>
            </a:pPr>
            <a:r>
              <a:rPr lang="en-US" dirty="0"/>
              <a:t>	</a:t>
            </a:r>
            <a:r>
              <a:rPr lang="en-US" dirty="0" smtClean="0"/>
              <a:t>define a minimum standard met by all using the title</a:t>
            </a:r>
          </a:p>
          <a:p>
            <a:pPr marL="0" indent="0">
              <a:buNone/>
            </a:pPr>
            <a:r>
              <a:rPr lang="en-US" dirty="0"/>
              <a:t>	</a:t>
            </a:r>
            <a:r>
              <a:rPr lang="en-US" dirty="0" smtClean="0"/>
              <a:t>prevent confusion regarding what a title means</a:t>
            </a:r>
          </a:p>
          <a:p>
            <a:pPr marL="0" indent="0">
              <a:buNone/>
            </a:pPr>
            <a:r>
              <a:rPr lang="en-US" dirty="0" smtClean="0"/>
              <a:t>	identify a scope of practice</a:t>
            </a:r>
          </a:p>
          <a:p>
            <a:pPr marL="0" indent="0">
              <a:buNone/>
            </a:pPr>
            <a:r>
              <a:rPr lang="en-US" dirty="0"/>
              <a:t>	</a:t>
            </a:r>
            <a:r>
              <a:rPr lang="en-US" dirty="0" smtClean="0"/>
              <a:t>separate those who earned the title from those who </a:t>
            </a:r>
          </a:p>
          <a:p>
            <a:pPr marL="0" indent="0">
              <a:buNone/>
            </a:pPr>
            <a:r>
              <a:rPr lang="en-US" dirty="0"/>
              <a:t>	</a:t>
            </a:r>
            <a:r>
              <a:rPr lang="en-US" dirty="0" smtClean="0"/>
              <a:t>	have not    </a:t>
            </a:r>
            <a:endParaRPr lang="en-US" dirty="0"/>
          </a:p>
        </p:txBody>
      </p:sp>
      <p:pic>
        <p:nvPicPr>
          <p:cNvPr id="38914" name="Picture 2" descr="http://tse1.mm.bing.net/th?id=OIP.Mb1c1a1f8c48f06f3bae4d83364b2fe4eo0&amp;w=86&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838200"/>
            <a:ext cx="9715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6323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latin typeface="Century Gothic" charset="0"/>
                <a:ea typeface="Century Gothic" charset="0"/>
                <a:cs typeface="Century Gothic" charset="0"/>
              </a:rPr>
              <a:t>Washington State Supreme Court Rules Charter Schools Unconstitutional</a:t>
            </a:r>
          </a:p>
        </p:txBody>
      </p:sp>
      <p:sp>
        <p:nvSpPr>
          <p:cNvPr id="3" name="Content Placeholder 2"/>
          <p:cNvSpPr>
            <a:spLocks noGrp="1"/>
          </p:cNvSpPr>
          <p:nvPr>
            <p:ph idx="1"/>
          </p:nvPr>
        </p:nvSpPr>
        <p:spPr>
          <a:xfrm>
            <a:off x="1" y="1981201"/>
            <a:ext cx="9120554" cy="4847492"/>
          </a:xfrm>
        </p:spPr>
        <p:txBody>
          <a:bodyPr>
            <a:normAutofit fontScale="85000" lnSpcReduction="20000"/>
          </a:bodyPr>
          <a:lstStyle/>
          <a:p>
            <a:pPr marL="0" indent="0">
              <a:buNone/>
            </a:pPr>
            <a:r>
              <a:rPr lang="en-US" dirty="0" smtClean="0">
                <a:latin typeface="Century Gothic" charset="0"/>
                <a:ea typeface="Century Gothic" charset="0"/>
                <a:cs typeface="Century Gothic" charset="0"/>
              </a:rPr>
              <a:t>September 2015 </a:t>
            </a:r>
          </a:p>
          <a:p>
            <a:pPr marL="0" indent="0">
              <a:buNone/>
            </a:pPr>
            <a:endParaRPr lang="en-US" dirty="0" smtClean="0">
              <a:latin typeface="Century Gothic" charset="0"/>
              <a:ea typeface="Century Gothic" charset="0"/>
              <a:cs typeface="Century Gothic" charset="0"/>
            </a:endParaRPr>
          </a:p>
          <a:p>
            <a:pPr marL="0" indent="0">
              <a:buNone/>
            </a:pPr>
            <a:r>
              <a:rPr lang="en-US" dirty="0" smtClean="0">
                <a:latin typeface="Century Gothic" charset="0"/>
                <a:ea typeface="Century Gothic" charset="0"/>
                <a:cs typeface="Century Gothic" charset="0"/>
              </a:rPr>
              <a:t>Chief </a:t>
            </a:r>
            <a:r>
              <a:rPr lang="en-US" dirty="0">
                <a:latin typeface="Century Gothic" charset="0"/>
                <a:ea typeface="Century Gothic" charset="0"/>
                <a:cs typeface="Century Gothic" charset="0"/>
              </a:rPr>
              <a:t>Justice Barbara </a:t>
            </a:r>
            <a:r>
              <a:rPr lang="en-US" dirty="0" smtClean="0">
                <a:latin typeface="Century Gothic" charset="0"/>
                <a:ea typeface="Century Gothic" charset="0"/>
                <a:cs typeface="Century Gothic" charset="0"/>
              </a:rPr>
              <a:t>Madsen: </a:t>
            </a:r>
          </a:p>
          <a:p>
            <a:pPr marL="0" indent="0">
              <a:buNone/>
            </a:pPr>
            <a:r>
              <a:rPr lang="en-US" dirty="0" smtClean="0">
                <a:latin typeface="Century Gothic" charset="0"/>
                <a:ea typeface="Century Gothic" charset="0"/>
                <a:cs typeface="Century Gothic" charset="0"/>
              </a:rPr>
              <a:t>Charter </a:t>
            </a:r>
            <a:r>
              <a:rPr lang="en-US" dirty="0">
                <a:latin typeface="Century Gothic" charset="0"/>
                <a:ea typeface="Century Gothic" charset="0"/>
                <a:cs typeface="Century Gothic" charset="0"/>
              </a:rPr>
              <a:t>schools aren’t </a:t>
            </a:r>
            <a:r>
              <a:rPr lang="en-US" dirty="0" smtClean="0">
                <a:latin typeface="Century Gothic" charset="0"/>
                <a:ea typeface="Century Gothic" charset="0"/>
                <a:cs typeface="Century Gothic" charset="0"/>
              </a:rPr>
              <a:t>“common </a:t>
            </a:r>
            <a:r>
              <a:rPr lang="en-US" dirty="0">
                <a:latin typeface="Century Gothic" charset="0"/>
                <a:ea typeface="Century Gothic" charset="0"/>
                <a:cs typeface="Century Gothic" charset="0"/>
              </a:rPr>
              <a:t>schools” because they’re </a:t>
            </a:r>
            <a:r>
              <a:rPr lang="en-US" dirty="0" smtClean="0">
                <a:latin typeface="Century Gothic" charset="0"/>
                <a:ea typeface="Century Gothic" charset="0"/>
                <a:cs typeface="Century Gothic" charset="0"/>
              </a:rPr>
              <a:t>governed </a:t>
            </a:r>
            <a:r>
              <a:rPr lang="en-US" dirty="0">
                <a:latin typeface="Century Gothic" charset="0"/>
                <a:ea typeface="Century Gothic" charset="0"/>
                <a:cs typeface="Century Gothic" charset="0"/>
              </a:rPr>
              <a:t>by appointed rather than elected </a:t>
            </a:r>
            <a:r>
              <a:rPr lang="en-US" dirty="0" smtClean="0">
                <a:latin typeface="Century Gothic" charset="0"/>
                <a:ea typeface="Century Gothic" charset="0"/>
                <a:cs typeface="Century Gothic" charset="0"/>
              </a:rPr>
              <a:t>boards. Money </a:t>
            </a:r>
            <a:r>
              <a:rPr lang="en-US" dirty="0">
                <a:latin typeface="Century Gothic" charset="0"/>
                <a:ea typeface="Century Gothic" charset="0"/>
                <a:cs typeface="Century Gothic" charset="0"/>
              </a:rPr>
              <a:t>that is dedicated to common schools is </a:t>
            </a:r>
            <a:r>
              <a:rPr lang="en-US" dirty="0" smtClean="0">
                <a:latin typeface="Century Gothic" charset="0"/>
                <a:ea typeface="Century Gothic" charset="0"/>
                <a:cs typeface="Century Gothic" charset="0"/>
              </a:rPr>
              <a:t>unconstitutionally </a:t>
            </a:r>
            <a:r>
              <a:rPr lang="en-US" dirty="0">
                <a:latin typeface="Century Gothic" charset="0"/>
                <a:ea typeface="Century Gothic" charset="0"/>
                <a:cs typeface="Century Gothic" charset="0"/>
              </a:rPr>
              <a:t>diverted to charter </a:t>
            </a:r>
            <a:r>
              <a:rPr lang="en-US" dirty="0" smtClean="0">
                <a:latin typeface="Century Gothic" charset="0"/>
                <a:ea typeface="Century Gothic" charset="0"/>
                <a:cs typeface="Century Gothic" charset="0"/>
              </a:rPr>
              <a:t>schools”</a:t>
            </a:r>
          </a:p>
          <a:p>
            <a:pPr marL="457200" lvl="1" indent="0">
              <a:buNone/>
            </a:pPr>
            <a:endParaRPr lang="en-US" dirty="0" smtClean="0">
              <a:latin typeface="Century Gothic" charset="0"/>
              <a:ea typeface="Century Gothic" charset="0"/>
              <a:cs typeface="Century Gothic" charset="0"/>
            </a:endParaRPr>
          </a:p>
          <a:p>
            <a:pPr marL="0" indent="0">
              <a:buNone/>
            </a:pPr>
            <a:r>
              <a:rPr lang="en-US" sz="4300" dirty="0" smtClean="0">
                <a:latin typeface="Century Gothic" charset="0"/>
                <a:ea typeface="Century Gothic" charset="0"/>
                <a:cs typeface="Century Gothic" charset="0"/>
              </a:rPr>
              <a:t>Determined unconstitutional for “improperly diverting public-school funds to private organizations that are not subject to local voter control”</a:t>
            </a:r>
          </a:p>
          <a:p>
            <a:pPr marL="0" indent="0">
              <a:buNone/>
            </a:pPr>
            <a:endParaRPr lang="en-US" dirty="0">
              <a:latin typeface="Century Gothic" charset="0"/>
              <a:ea typeface="Century Gothic" charset="0"/>
              <a:cs typeface="Century Gothic" charset="0"/>
            </a:endParaRPr>
          </a:p>
          <a:p>
            <a:pPr marL="0" indent="0">
              <a:buNone/>
            </a:pPr>
            <a:endParaRPr lang="en-US" dirty="0" smtClean="0">
              <a:latin typeface="Century Gothic" charset="0"/>
              <a:ea typeface="Century Gothic" charset="0"/>
              <a:cs typeface="Century Gothic" charset="0"/>
            </a:endParaRPr>
          </a:p>
          <a:p>
            <a:pPr marL="0" indent="0" algn="r">
              <a:buNone/>
            </a:pPr>
            <a:r>
              <a:rPr lang="en-US" sz="1600" dirty="0" smtClean="0">
                <a:latin typeface="Century Gothic" charset="0"/>
                <a:ea typeface="Century Gothic" charset="0"/>
                <a:cs typeface="Century Gothic" charset="0"/>
                <a:hlinkClick r:id="rId2"/>
              </a:rPr>
              <a:t>http</a:t>
            </a:r>
            <a:r>
              <a:rPr lang="en-US" sz="1600" dirty="0">
                <a:latin typeface="Century Gothic" charset="0"/>
                <a:ea typeface="Century Gothic" charset="0"/>
                <a:cs typeface="Century Gothic" charset="0"/>
                <a:hlinkClick r:id="rId2"/>
              </a:rPr>
              <a:t>://www.seattletimes.com/seattle-news/education/state-supreme-court-charter-schools-are-unconstitutional</a:t>
            </a:r>
            <a:r>
              <a:rPr lang="en-US" sz="1600" dirty="0" smtClean="0">
                <a:latin typeface="Century Gothic" charset="0"/>
                <a:ea typeface="Century Gothic" charset="0"/>
                <a:cs typeface="Century Gothic" charset="0"/>
                <a:hlinkClick r:id="rId2"/>
              </a:rPr>
              <a:t>/</a:t>
            </a:r>
            <a:endParaRPr lang="en-US" sz="1600" dirty="0" smtClean="0">
              <a:latin typeface="Century Gothic" charset="0"/>
              <a:ea typeface="Century Gothic" charset="0"/>
              <a:cs typeface="Century Gothic" charset="0"/>
            </a:endParaRPr>
          </a:p>
          <a:p>
            <a:pPr marL="0" indent="0" algn="r">
              <a:buNone/>
            </a:pPr>
            <a:endParaRPr lang="en-US" sz="2600" dirty="0">
              <a:latin typeface="Century Gothic" charset="0"/>
              <a:ea typeface="Century Gothic" charset="0"/>
              <a:cs typeface="Century Gothic" charset="0"/>
            </a:endParaRPr>
          </a:p>
        </p:txBody>
      </p:sp>
      <p:pic>
        <p:nvPicPr>
          <p:cNvPr id="39938" name="Picture 2" descr="http://tse1.mm.bing.net/th?id=OIP.M79e13cc989338186824c01addf13c340o0&amp;w=163&amp;h=108&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564" y="838200"/>
            <a:ext cx="1552575"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2393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Century Gothic" charset="0"/>
                <a:ea typeface="Century Gothic" charset="0"/>
                <a:cs typeface="Century Gothic" charset="0"/>
              </a:rPr>
              <a:t>Washington State Supreme Court Rules Charter Schools Unconstitutional</a:t>
            </a:r>
            <a:endParaRPr lang="en-US" sz="3200" dirty="0"/>
          </a:p>
        </p:txBody>
      </p:sp>
      <p:sp>
        <p:nvSpPr>
          <p:cNvPr id="3" name="Content Placeholder 2"/>
          <p:cNvSpPr>
            <a:spLocks noGrp="1"/>
          </p:cNvSpPr>
          <p:nvPr>
            <p:ph idx="1"/>
          </p:nvPr>
        </p:nvSpPr>
        <p:spPr>
          <a:xfrm>
            <a:off x="0" y="2057400"/>
            <a:ext cx="9067800" cy="4800600"/>
          </a:xfrm>
        </p:spPr>
        <p:txBody>
          <a:bodyPr>
            <a:normAutofit/>
          </a:bodyPr>
          <a:lstStyle/>
          <a:p>
            <a:pPr marL="0" indent="0">
              <a:buNone/>
            </a:pPr>
            <a:r>
              <a:rPr lang="en-US" dirty="0">
                <a:latin typeface="Century Gothic" charset="0"/>
                <a:ea typeface="Century Gothic" charset="0"/>
                <a:cs typeface="Century Gothic" charset="0"/>
              </a:rPr>
              <a:t>2012 law: 40 new charter schools could have opened in Washington over a five-year </a:t>
            </a:r>
            <a:r>
              <a:rPr lang="en-US" dirty="0" smtClean="0">
                <a:latin typeface="Century Gothic" charset="0"/>
                <a:ea typeface="Century Gothic" charset="0"/>
                <a:cs typeface="Century Gothic" charset="0"/>
              </a:rPr>
              <a:t>period</a:t>
            </a:r>
          </a:p>
          <a:p>
            <a:pPr marL="0" indent="0">
              <a:buNone/>
            </a:pPr>
            <a:endParaRPr lang="en-US" dirty="0">
              <a:latin typeface="Century Gothic" charset="0"/>
              <a:ea typeface="Century Gothic" charset="0"/>
              <a:cs typeface="Century Gothic" charset="0"/>
            </a:endParaRPr>
          </a:p>
          <a:p>
            <a:pPr marL="0" indent="0">
              <a:buNone/>
            </a:pPr>
            <a:r>
              <a:rPr lang="en-US" dirty="0">
                <a:latin typeface="Century Gothic" charset="0"/>
                <a:ea typeface="Century Gothic" charset="0"/>
                <a:cs typeface="Century Gothic" charset="0"/>
              </a:rPr>
              <a:t>December 2013: King County Superior Court Judge struck down the part of the law that would have made charter schools eligible for state construction </a:t>
            </a:r>
            <a:r>
              <a:rPr lang="en-US" dirty="0" smtClean="0">
                <a:latin typeface="Century Gothic" charset="0"/>
                <a:ea typeface="Century Gothic" charset="0"/>
                <a:cs typeface="Century Gothic" charset="0"/>
              </a:rPr>
              <a:t>money</a:t>
            </a:r>
          </a:p>
          <a:p>
            <a:pPr marL="0" indent="0">
              <a:buNone/>
            </a:pPr>
            <a:endParaRPr lang="en-US" dirty="0" smtClean="0">
              <a:latin typeface="Century Gothic" charset="0"/>
              <a:ea typeface="Century Gothic" charset="0"/>
              <a:cs typeface="Century Gothic" charset="0"/>
            </a:endParaRPr>
          </a:p>
          <a:p>
            <a:pPr marL="457200" lvl="1" indent="0" algn="r">
              <a:buNone/>
            </a:pPr>
            <a:r>
              <a:rPr lang="en-US" sz="1200" dirty="0" smtClean="0">
                <a:latin typeface="Century Gothic" charset="0"/>
                <a:ea typeface="Century Gothic" charset="0"/>
                <a:cs typeface="Century Gothic" charset="0"/>
                <a:hlinkClick r:id="rId2"/>
              </a:rPr>
              <a:t>http</a:t>
            </a:r>
            <a:r>
              <a:rPr lang="en-US" sz="1200" dirty="0">
                <a:latin typeface="Century Gothic" charset="0"/>
                <a:ea typeface="Century Gothic" charset="0"/>
                <a:cs typeface="Century Gothic" charset="0"/>
                <a:hlinkClick r:id="rId2"/>
              </a:rPr>
              <a:t>://www.seattletimes.com/seattle-news/education/state-supreme-court-charter-schools-are-unconstitutional/</a:t>
            </a:r>
            <a:endParaRPr lang="en-US" sz="1200" dirty="0">
              <a:latin typeface="Century Gothic" charset="0"/>
              <a:ea typeface="Century Gothic" charset="0"/>
              <a:cs typeface="Century Gothic" charset="0"/>
            </a:endParaRPr>
          </a:p>
          <a:p>
            <a:pPr marL="457200" lvl="1" indent="0" algn="r">
              <a:buNone/>
            </a:pPr>
            <a:endParaRPr lang="en-US" dirty="0">
              <a:latin typeface="Century Gothic" charset="0"/>
              <a:ea typeface="Century Gothic" charset="0"/>
              <a:cs typeface="Century Gothic" charset="0"/>
            </a:endParaRPr>
          </a:p>
        </p:txBody>
      </p:sp>
      <p:pic>
        <p:nvPicPr>
          <p:cNvPr id="40962" name="Picture 2" descr="http://tse1.mm.bing.net/th?id=OIP.M81521dee12d4ee7853ceae7ccaa3398ao0&amp;w=148&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838200"/>
            <a:ext cx="14097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97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Century Gothic" charset="0"/>
                <a:ea typeface="Century Gothic" charset="0"/>
                <a:cs typeface="Century Gothic" charset="0"/>
              </a:rPr>
              <a:t>Washington State </a:t>
            </a:r>
            <a:r>
              <a:rPr lang="en-US" sz="3200" dirty="0">
                <a:latin typeface="Century Gothic" charset="0"/>
                <a:ea typeface="Century Gothic" charset="0"/>
                <a:cs typeface="Century Gothic" charset="0"/>
              </a:rPr>
              <a:t>Supreme </a:t>
            </a:r>
            <a:r>
              <a:rPr lang="en-US" sz="3200" dirty="0" smtClean="0">
                <a:latin typeface="Century Gothic" charset="0"/>
                <a:ea typeface="Century Gothic" charset="0"/>
                <a:cs typeface="Century Gothic" charset="0"/>
              </a:rPr>
              <a:t>Court Rules </a:t>
            </a:r>
            <a:r>
              <a:rPr lang="en-US" sz="3200" dirty="0">
                <a:latin typeface="Century Gothic" charset="0"/>
                <a:ea typeface="Century Gothic" charset="0"/>
                <a:cs typeface="Century Gothic" charset="0"/>
              </a:rPr>
              <a:t>Charter </a:t>
            </a:r>
            <a:r>
              <a:rPr lang="en-US" sz="3200" dirty="0" smtClean="0">
                <a:latin typeface="Century Gothic" charset="0"/>
                <a:ea typeface="Century Gothic" charset="0"/>
                <a:cs typeface="Century Gothic" charset="0"/>
              </a:rPr>
              <a:t>Schools Unconstitutional</a:t>
            </a:r>
            <a:endParaRPr lang="en-US" sz="3200" dirty="0">
              <a:latin typeface="Century Gothic" charset="0"/>
              <a:ea typeface="Century Gothic" charset="0"/>
              <a:cs typeface="Century Gothic" charset="0"/>
            </a:endParaRPr>
          </a:p>
        </p:txBody>
      </p:sp>
      <p:sp>
        <p:nvSpPr>
          <p:cNvPr id="3" name="Content Placeholder 2"/>
          <p:cNvSpPr>
            <a:spLocks noGrp="1"/>
          </p:cNvSpPr>
          <p:nvPr>
            <p:ph idx="1"/>
          </p:nvPr>
        </p:nvSpPr>
        <p:spPr>
          <a:xfrm>
            <a:off x="29308" y="1905000"/>
            <a:ext cx="9114692" cy="4953000"/>
          </a:xfrm>
        </p:spPr>
        <p:txBody>
          <a:bodyPr>
            <a:normAutofit lnSpcReduction="10000"/>
          </a:bodyPr>
          <a:lstStyle/>
          <a:p>
            <a:pPr marL="0" indent="0">
              <a:buNone/>
            </a:pPr>
            <a:r>
              <a:rPr lang="en-US" dirty="0" smtClean="0">
                <a:latin typeface="Century Gothic" charset="0"/>
                <a:ea typeface="Century Gothic" charset="0"/>
                <a:cs typeface="Century Gothic" charset="0"/>
              </a:rPr>
              <a:t>Similar cases</a:t>
            </a:r>
          </a:p>
          <a:p>
            <a:pPr marL="0" indent="0">
              <a:buNone/>
            </a:pPr>
            <a:r>
              <a:rPr lang="en-US" dirty="0" smtClean="0">
                <a:latin typeface="Century Gothic" charset="0"/>
                <a:ea typeface="Century Gothic" charset="0"/>
                <a:cs typeface="Century Gothic" charset="0"/>
              </a:rPr>
              <a:t>2011: Georgia </a:t>
            </a:r>
            <a:r>
              <a:rPr lang="en-US" dirty="0">
                <a:latin typeface="Century Gothic" charset="0"/>
                <a:ea typeface="Century Gothic" charset="0"/>
                <a:cs typeface="Century Gothic" charset="0"/>
              </a:rPr>
              <a:t>Supreme Court struck down a 2008 law that created a state commission to authorize charter </a:t>
            </a:r>
            <a:r>
              <a:rPr lang="en-US" dirty="0" smtClean="0">
                <a:latin typeface="Century Gothic" charset="0"/>
                <a:ea typeface="Century Gothic" charset="0"/>
                <a:cs typeface="Century Gothic" charset="0"/>
              </a:rPr>
              <a:t>schools</a:t>
            </a:r>
          </a:p>
          <a:p>
            <a:pPr lvl="2"/>
            <a:r>
              <a:rPr lang="en-US" dirty="0" smtClean="0">
                <a:latin typeface="Century Gothic" charset="0"/>
                <a:ea typeface="Century Gothic" charset="0"/>
                <a:cs typeface="Century Gothic" charset="0"/>
              </a:rPr>
              <a:t>Previously legal </a:t>
            </a:r>
            <a:r>
              <a:rPr lang="en-US" dirty="0">
                <a:latin typeface="Century Gothic" charset="0"/>
                <a:ea typeface="Century Gothic" charset="0"/>
                <a:cs typeface="Century Gothic" charset="0"/>
              </a:rPr>
              <a:t>in the state since </a:t>
            </a:r>
            <a:r>
              <a:rPr lang="en-US" dirty="0" smtClean="0">
                <a:latin typeface="Century Gothic" charset="0"/>
                <a:ea typeface="Century Gothic" charset="0"/>
                <a:cs typeface="Century Gothic" charset="0"/>
              </a:rPr>
              <a:t>1993</a:t>
            </a:r>
          </a:p>
          <a:p>
            <a:pPr lvl="2"/>
            <a:endParaRPr lang="en-US" sz="3600" dirty="0">
              <a:latin typeface="Century Gothic" charset="0"/>
              <a:ea typeface="Century Gothic" charset="0"/>
              <a:cs typeface="Century Gothic" charset="0"/>
            </a:endParaRPr>
          </a:p>
          <a:p>
            <a:pPr marL="914400" lvl="2" indent="0">
              <a:buNone/>
            </a:pPr>
            <a:r>
              <a:rPr lang="en-US" sz="3600" dirty="0" smtClean="0">
                <a:latin typeface="Century Gothic" charset="0"/>
                <a:ea typeface="Century Gothic" charset="0"/>
                <a:cs typeface="Century Gothic" charset="0"/>
              </a:rPr>
              <a:t>This decision </a:t>
            </a:r>
            <a:r>
              <a:rPr lang="en-US" sz="3600" dirty="0">
                <a:latin typeface="Century Gothic" charset="0"/>
                <a:ea typeface="Century Gothic" charset="0"/>
                <a:cs typeface="Century Gothic" charset="0"/>
              </a:rPr>
              <a:t>didn’t affect the vast majority of Georgia’s charter schools, according to the Georgia Charter Schools </a:t>
            </a:r>
            <a:r>
              <a:rPr lang="en-US" sz="3600" dirty="0" smtClean="0">
                <a:latin typeface="Century Gothic" charset="0"/>
                <a:ea typeface="Century Gothic" charset="0"/>
                <a:cs typeface="Century Gothic" charset="0"/>
              </a:rPr>
              <a:t>Association</a:t>
            </a:r>
          </a:p>
          <a:p>
            <a:pPr marL="914400" lvl="2" indent="0">
              <a:buNone/>
            </a:pPr>
            <a:endParaRPr lang="en-US" dirty="0" smtClean="0">
              <a:latin typeface="Century Gothic" charset="0"/>
              <a:ea typeface="Century Gothic" charset="0"/>
              <a:cs typeface="Century Gothic" charset="0"/>
            </a:endParaRPr>
          </a:p>
          <a:p>
            <a:pPr lvl="2"/>
            <a:r>
              <a:rPr lang="en-US" dirty="0" smtClean="0">
                <a:latin typeface="Century Gothic" charset="0"/>
                <a:ea typeface="Century Gothic" charset="0"/>
                <a:cs typeface="Century Gothic" charset="0"/>
              </a:rPr>
              <a:t> 2012</a:t>
            </a:r>
            <a:r>
              <a:rPr lang="en-US" dirty="0">
                <a:latin typeface="Century Gothic" charset="0"/>
                <a:ea typeface="Century Gothic" charset="0"/>
                <a:cs typeface="Century Gothic" charset="0"/>
              </a:rPr>
              <a:t>, voters approved a constitutional amendment that reinstated the state </a:t>
            </a:r>
            <a:r>
              <a:rPr lang="en-US" dirty="0" smtClean="0">
                <a:latin typeface="Century Gothic" charset="0"/>
                <a:ea typeface="Century Gothic" charset="0"/>
                <a:cs typeface="Century Gothic" charset="0"/>
              </a:rPr>
              <a:t>commission</a:t>
            </a:r>
          </a:p>
          <a:p>
            <a:pPr marL="914400" lvl="2" indent="0" algn="r">
              <a:buNone/>
            </a:pPr>
            <a:r>
              <a:rPr lang="en-US" sz="1100" dirty="0">
                <a:latin typeface="Century Gothic" charset="0"/>
                <a:ea typeface="Century Gothic" charset="0"/>
                <a:cs typeface="Century Gothic" charset="0"/>
                <a:hlinkClick r:id="rId2"/>
              </a:rPr>
              <a:t>http://www.seattletimes.com/seattle-news/education/state-supreme-court-charter-schools-are-unconstitutional/</a:t>
            </a:r>
            <a:endParaRPr lang="en-US" sz="1100" dirty="0">
              <a:latin typeface="Century Gothic" charset="0"/>
              <a:ea typeface="Century Gothic" charset="0"/>
              <a:cs typeface="Century Gothic" charset="0"/>
            </a:endParaRPr>
          </a:p>
          <a:p>
            <a:pPr lvl="2" algn="r"/>
            <a:endParaRPr lang="en-US" dirty="0">
              <a:latin typeface="Century Gothic" charset="0"/>
              <a:ea typeface="Century Gothic" charset="0"/>
              <a:cs typeface="Century Gothic" charset="0"/>
            </a:endParaRPr>
          </a:p>
        </p:txBody>
      </p:sp>
      <p:pic>
        <p:nvPicPr>
          <p:cNvPr id="41986" name="Picture 2" descr="http://tse1.mm.bing.net/th?id=OIP.M03455009b34c7e6685279fe2539b53bao0&amp;w=141&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20210"/>
            <a:ext cx="1600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5066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latin typeface="Century Gothic" charset="0"/>
                <a:ea typeface="Century Gothic" charset="0"/>
                <a:cs typeface="Century Gothic" charset="0"/>
              </a:rPr>
              <a:t>“Book Sparks Latest Chapter In Fight Over Charter Schools”</a:t>
            </a:r>
            <a:br>
              <a:rPr lang="en-US" sz="2400" dirty="0">
                <a:latin typeface="Century Gothic" charset="0"/>
                <a:ea typeface="Century Gothic" charset="0"/>
                <a:cs typeface="Century Gothic" charset="0"/>
              </a:rPr>
            </a:br>
            <a:r>
              <a:rPr lang="en-US" sz="2400" dirty="0">
                <a:latin typeface="Century Gothic" charset="0"/>
                <a:ea typeface="Century Gothic" charset="0"/>
                <a:cs typeface="Century Gothic" charset="0"/>
              </a:rPr>
              <a:t>Andrea </a:t>
            </a:r>
            <a:r>
              <a:rPr lang="en-US" sz="2400" dirty="0" err="1">
                <a:latin typeface="Century Gothic" charset="0"/>
                <a:ea typeface="Century Gothic" charset="0"/>
                <a:cs typeface="Century Gothic" charset="0"/>
              </a:rPr>
              <a:t>Zelinski</a:t>
            </a:r>
            <a:endParaRPr lang="en-US" sz="2400" dirty="0">
              <a:latin typeface="Century Gothic" charset="0"/>
              <a:ea typeface="Century Gothic" charset="0"/>
              <a:cs typeface="Century Gothic" charset="0"/>
            </a:endParaRPr>
          </a:p>
        </p:txBody>
      </p:sp>
      <p:sp>
        <p:nvSpPr>
          <p:cNvPr id="3" name="Content Placeholder 2"/>
          <p:cNvSpPr>
            <a:spLocks noGrp="1"/>
          </p:cNvSpPr>
          <p:nvPr>
            <p:ph idx="1"/>
          </p:nvPr>
        </p:nvSpPr>
        <p:spPr>
          <a:xfrm>
            <a:off x="17584" y="1981200"/>
            <a:ext cx="9126415" cy="4876800"/>
          </a:xfrm>
        </p:spPr>
        <p:txBody>
          <a:bodyPr>
            <a:noAutofit/>
          </a:bodyPr>
          <a:lstStyle/>
          <a:p>
            <a:pPr marL="0" indent="0">
              <a:buNone/>
            </a:pPr>
            <a:r>
              <a:rPr lang="en-US" sz="1800" dirty="0">
                <a:latin typeface="Century Gothic" charset="0"/>
                <a:ea typeface="Century Gothic" charset="0"/>
                <a:cs typeface="Century Gothic" charset="0"/>
              </a:rPr>
              <a:t>September 2015 </a:t>
            </a:r>
          </a:p>
          <a:p>
            <a:pPr marL="0" indent="0">
              <a:buNone/>
            </a:pPr>
            <a:r>
              <a:rPr lang="en-US" sz="1800" dirty="0">
                <a:latin typeface="Century Gothic" charset="0"/>
                <a:ea typeface="Century Gothic" charset="0"/>
                <a:cs typeface="Century Gothic" charset="0"/>
              </a:rPr>
              <a:t>Nashville Prep charter school teaching </a:t>
            </a:r>
            <a:r>
              <a:rPr lang="en-US" sz="1800" b="1" i="1" dirty="0">
                <a:latin typeface="Century Gothic" charset="0"/>
                <a:ea typeface="Century Gothic" charset="0"/>
                <a:cs typeface="Century Gothic" charset="0"/>
              </a:rPr>
              <a:t>City of </a:t>
            </a:r>
            <a:r>
              <a:rPr lang="en-US" sz="1800" b="1" i="1" dirty="0" smtClean="0">
                <a:latin typeface="Century Gothic" charset="0"/>
                <a:ea typeface="Century Gothic" charset="0"/>
                <a:cs typeface="Century Gothic" charset="0"/>
              </a:rPr>
              <a:t>Thieves, </a:t>
            </a:r>
            <a:r>
              <a:rPr lang="en-US" sz="1600" dirty="0" smtClean="0">
                <a:latin typeface="Century Gothic" charset="0"/>
                <a:ea typeface="Century Gothic" charset="0"/>
                <a:cs typeface="Century Gothic" charset="0"/>
              </a:rPr>
              <a:t>2008 </a:t>
            </a:r>
            <a:r>
              <a:rPr lang="en-US" sz="1600" dirty="0">
                <a:latin typeface="Century Gothic" charset="0"/>
                <a:ea typeface="Century Gothic" charset="0"/>
                <a:cs typeface="Century Gothic" charset="0"/>
              </a:rPr>
              <a:t>book by David </a:t>
            </a:r>
            <a:r>
              <a:rPr lang="en-US" sz="1600" dirty="0" err="1">
                <a:latin typeface="Century Gothic" charset="0"/>
                <a:ea typeface="Century Gothic" charset="0"/>
                <a:cs typeface="Century Gothic" charset="0"/>
              </a:rPr>
              <a:t>Benioff</a:t>
            </a:r>
            <a:endParaRPr lang="en-US" sz="1600" dirty="0">
              <a:latin typeface="Century Gothic" charset="0"/>
              <a:ea typeface="Century Gothic" charset="0"/>
              <a:cs typeface="Century Gothic" charset="0"/>
            </a:endParaRPr>
          </a:p>
          <a:p>
            <a:pPr marL="0" indent="0">
              <a:buNone/>
            </a:pPr>
            <a:r>
              <a:rPr lang="en-US" sz="1800" dirty="0">
                <a:latin typeface="Century Gothic" charset="0"/>
                <a:ea typeface="Century Gothic" charset="0"/>
                <a:cs typeface="Century Gothic" charset="0"/>
              </a:rPr>
              <a:t>Metro Nashville Public Schools board member Amy </a:t>
            </a:r>
            <a:r>
              <a:rPr lang="en-US" sz="1800" dirty="0" err="1" smtClean="0">
                <a:latin typeface="Century Gothic" charset="0"/>
                <a:ea typeface="Century Gothic" charset="0"/>
                <a:cs typeface="Century Gothic" charset="0"/>
              </a:rPr>
              <a:t>Frogge</a:t>
            </a:r>
            <a:r>
              <a:rPr lang="en-US" sz="1800" dirty="0" smtClean="0">
                <a:latin typeface="Century Gothic" charset="0"/>
                <a:ea typeface="Century Gothic" charset="0"/>
                <a:cs typeface="Century Gothic" charset="0"/>
              </a:rPr>
              <a:t>:</a:t>
            </a:r>
            <a:endParaRPr lang="en-US" sz="1800" dirty="0">
              <a:latin typeface="Century Gothic" charset="0"/>
              <a:ea typeface="Century Gothic" charset="0"/>
              <a:cs typeface="Century Gothic" charset="0"/>
            </a:endParaRPr>
          </a:p>
          <a:p>
            <a:pPr lvl="1"/>
            <a:r>
              <a:rPr lang="en-US" sz="1600" dirty="0">
                <a:latin typeface="Century Gothic" charset="0"/>
                <a:ea typeface="Century Gothic" charset="0"/>
                <a:cs typeface="Century Gothic" charset="0"/>
              </a:rPr>
              <a:t>The book is “wildly inappropriate,” “quite stunning in its rhetoric and descriptions of explicit sexual encounters,” and “the middle school having students read it should be closed.” </a:t>
            </a:r>
            <a:endParaRPr lang="en-US" sz="1800" dirty="0">
              <a:latin typeface="Century Gothic" charset="0"/>
              <a:ea typeface="Century Gothic" charset="0"/>
              <a:cs typeface="Century Gothic" charset="0"/>
            </a:endParaRPr>
          </a:p>
          <a:p>
            <a:pPr marL="0" indent="0">
              <a:buNone/>
            </a:pPr>
            <a:r>
              <a:rPr lang="en-US" sz="1800" dirty="0">
                <a:latin typeface="Century Gothic" charset="0"/>
                <a:ea typeface="Century Gothic" charset="0"/>
                <a:cs typeface="Century Gothic" charset="0"/>
              </a:rPr>
              <a:t>In reaction to </a:t>
            </a:r>
            <a:r>
              <a:rPr lang="en-US" sz="1800" dirty="0" err="1">
                <a:latin typeface="Century Gothic" charset="0"/>
                <a:ea typeface="Century Gothic" charset="0"/>
                <a:cs typeface="Century Gothic" charset="0"/>
              </a:rPr>
              <a:t>Frogge</a:t>
            </a:r>
            <a:r>
              <a:rPr lang="en-US" sz="1800" dirty="0">
                <a:latin typeface="Century Gothic" charset="0"/>
                <a:ea typeface="Century Gothic" charset="0"/>
                <a:cs typeface="Century Gothic" charset="0"/>
              </a:rPr>
              <a:t>, charter school leader and CEO of </a:t>
            </a:r>
            <a:r>
              <a:rPr lang="en-US" sz="1800" dirty="0" err="1">
                <a:latin typeface="Century Gothic" charset="0"/>
                <a:ea typeface="Century Gothic" charset="0"/>
                <a:cs typeface="Century Gothic" charset="0"/>
              </a:rPr>
              <a:t>RePublic</a:t>
            </a:r>
            <a:r>
              <a:rPr lang="en-US" sz="1800" dirty="0">
                <a:latin typeface="Century Gothic" charset="0"/>
                <a:ea typeface="Century Gothic" charset="0"/>
                <a:cs typeface="Century Gothic" charset="0"/>
              </a:rPr>
              <a:t>  Ravi Gupta countered the email to </a:t>
            </a:r>
            <a:r>
              <a:rPr lang="en-US" sz="1800" dirty="0" smtClean="0">
                <a:latin typeface="Century Gothic" charset="0"/>
                <a:ea typeface="Century Gothic" charset="0"/>
                <a:cs typeface="Century Gothic" charset="0"/>
              </a:rPr>
              <a:t>administrators, arguing that: </a:t>
            </a:r>
            <a:endParaRPr lang="en-US" sz="1800" dirty="0">
              <a:latin typeface="Century Gothic" charset="0"/>
              <a:ea typeface="Century Gothic" charset="0"/>
              <a:cs typeface="Century Gothic" charset="0"/>
            </a:endParaRPr>
          </a:p>
          <a:p>
            <a:pPr lvl="1"/>
            <a:r>
              <a:rPr lang="en-US" sz="1600" dirty="0" smtClean="0">
                <a:latin typeface="Century Gothic" charset="0"/>
                <a:ea typeface="Century Gothic" charset="0"/>
                <a:cs typeface="Century Gothic" charset="0"/>
              </a:rPr>
              <a:t>complaints against </a:t>
            </a:r>
            <a:r>
              <a:rPr lang="en-US" sz="1600" dirty="0">
                <a:latin typeface="Century Gothic" charset="0"/>
                <a:ea typeface="Century Gothic" charset="0"/>
                <a:cs typeface="Century Gothic" charset="0"/>
              </a:rPr>
              <a:t>the book are </a:t>
            </a:r>
            <a:r>
              <a:rPr lang="en-US" sz="1600" dirty="0" smtClean="0">
                <a:latin typeface="Century Gothic" charset="0"/>
                <a:ea typeface="Century Gothic" charset="0"/>
                <a:cs typeface="Century Gothic" charset="0"/>
              </a:rPr>
              <a:t>unfounded;</a:t>
            </a:r>
            <a:endParaRPr lang="en-US" sz="1600" dirty="0">
              <a:latin typeface="Century Gothic" charset="0"/>
              <a:ea typeface="Century Gothic" charset="0"/>
              <a:cs typeface="Century Gothic" charset="0"/>
            </a:endParaRPr>
          </a:p>
          <a:p>
            <a:pPr lvl="1"/>
            <a:r>
              <a:rPr lang="en-US" sz="1600" dirty="0" smtClean="0">
                <a:latin typeface="Century Gothic" charset="0"/>
                <a:ea typeface="Century Gothic" charset="0"/>
                <a:cs typeface="Century Gothic" charset="0"/>
              </a:rPr>
              <a:t>the </a:t>
            </a:r>
            <a:r>
              <a:rPr lang="en-US" sz="1600" dirty="0">
                <a:latin typeface="Century Gothic" charset="0"/>
                <a:ea typeface="Century Gothic" charset="0"/>
                <a:cs typeface="Century Gothic" charset="0"/>
              </a:rPr>
              <a:t>book is of reasonable readability for a seventh </a:t>
            </a:r>
            <a:r>
              <a:rPr lang="en-US" sz="1600" dirty="0" smtClean="0">
                <a:latin typeface="Century Gothic" charset="0"/>
                <a:ea typeface="Century Gothic" charset="0"/>
                <a:cs typeface="Century Gothic" charset="0"/>
              </a:rPr>
              <a:t>grader; and </a:t>
            </a:r>
            <a:endParaRPr lang="en-US" sz="1600" dirty="0">
              <a:latin typeface="Century Gothic" charset="0"/>
              <a:ea typeface="Century Gothic" charset="0"/>
              <a:cs typeface="Century Gothic" charset="0"/>
            </a:endParaRPr>
          </a:p>
          <a:p>
            <a:pPr lvl="1"/>
            <a:r>
              <a:rPr lang="en-US" sz="1600" dirty="0" smtClean="0">
                <a:latin typeface="Century Gothic" charset="0"/>
                <a:ea typeface="Century Gothic" charset="0"/>
                <a:cs typeface="Century Gothic" charset="0"/>
              </a:rPr>
              <a:t>his </a:t>
            </a:r>
            <a:r>
              <a:rPr lang="en-US" sz="1600" dirty="0">
                <a:latin typeface="Century Gothic" charset="0"/>
                <a:ea typeface="Century Gothic" charset="0"/>
                <a:cs typeface="Century Gothic" charset="0"/>
              </a:rPr>
              <a:t>staff cut out inappropriate passages and replaced swear words with milquetoast terms (violating copyright laws</a:t>
            </a:r>
            <a:r>
              <a:rPr lang="en-US" sz="1600" dirty="0" smtClean="0">
                <a:latin typeface="Century Gothic" charset="0"/>
                <a:ea typeface="Century Gothic" charset="0"/>
                <a:cs typeface="Century Gothic" charset="0"/>
              </a:rPr>
              <a:t>)?</a:t>
            </a:r>
          </a:p>
          <a:p>
            <a:pPr lvl="1"/>
            <a:endParaRPr lang="en-US" sz="1600" dirty="0">
              <a:latin typeface="Century Gothic" charset="0"/>
              <a:ea typeface="Century Gothic" charset="0"/>
              <a:cs typeface="Century Gothic" charset="0"/>
            </a:endParaRPr>
          </a:p>
          <a:p>
            <a:pPr lvl="1"/>
            <a:endParaRPr lang="en-US" sz="1600" dirty="0" smtClean="0">
              <a:latin typeface="Century Gothic" charset="0"/>
              <a:ea typeface="Century Gothic" charset="0"/>
              <a:cs typeface="Century Gothic" charset="0"/>
            </a:endParaRPr>
          </a:p>
          <a:p>
            <a:pPr marL="457200" lvl="1" indent="0" algn="r">
              <a:buNone/>
            </a:pPr>
            <a:r>
              <a:rPr lang="en-US" sz="1050" dirty="0">
                <a:latin typeface="Century Gothic" charset="0"/>
                <a:ea typeface="Century Gothic" charset="0"/>
                <a:cs typeface="Century Gothic" charset="0"/>
                <a:hlinkClick r:id="rId2"/>
              </a:rPr>
              <a:t>http://</a:t>
            </a:r>
            <a:r>
              <a:rPr lang="en-US" sz="1050" dirty="0" smtClean="0">
                <a:latin typeface="Century Gothic" charset="0"/>
                <a:ea typeface="Century Gothic" charset="0"/>
                <a:cs typeface="Century Gothic" charset="0"/>
                <a:hlinkClick r:id="rId2"/>
              </a:rPr>
              <a:t>www.nashvillescene.com/pitw/archives/2015/09/08/book-sparks-latest-chapter-in-fight-over-charter-schools</a:t>
            </a:r>
            <a:endParaRPr lang="en-US" sz="1050" dirty="0" smtClean="0">
              <a:latin typeface="Century Gothic" charset="0"/>
              <a:ea typeface="Century Gothic" charset="0"/>
              <a:cs typeface="Century Gothic" charset="0"/>
            </a:endParaRPr>
          </a:p>
          <a:p>
            <a:pPr marL="457200" lvl="1" indent="0" algn="r">
              <a:buNone/>
            </a:pPr>
            <a:endParaRPr lang="en-US" sz="1800" dirty="0">
              <a:latin typeface="Century Gothic" charset="0"/>
              <a:ea typeface="Century Gothic" charset="0"/>
              <a:cs typeface="Century Gothic" charset="0"/>
            </a:endParaRPr>
          </a:p>
        </p:txBody>
      </p:sp>
      <p:pic>
        <p:nvPicPr>
          <p:cNvPr id="4" name="Picture 2" descr="http://tse1.mm.bing.net/th?id=OIP.Mb1c1a1f8c48f06f3bae4d83364b2fe4eo0&amp;w=86&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838200"/>
            <a:ext cx="9715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5786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latin typeface="Century Gothic" charset="0"/>
                <a:ea typeface="Century Gothic" charset="0"/>
                <a:cs typeface="Century Gothic" charset="0"/>
              </a:rPr>
              <a:t>“</a:t>
            </a:r>
            <a:r>
              <a:rPr lang="en-US" sz="2400" dirty="0">
                <a:latin typeface="Century Gothic" charset="0"/>
                <a:ea typeface="Century Gothic" charset="0"/>
                <a:cs typeface="Century Gothic" charset="0"/>
              </a:rPr>
              <a:t>Book Sparks Latest Chapter In Fight Over Charter Schools”</a:t>
            </a:r>
            <a:br>
              <a:rPr lang="en-US" sz="2400" dirty="0">
                <a:latin typeface="Century Gothic" charset="0"/>
                <a:ea typeface="Century Gothic" charset="0"/>
                <a:cs typeface="Century Gothic" charset="0"/>
              </a:rPr>
            </a:br>
            <a:r>
              <a:rPr lang="en-US" sz="2400" dirty="0">
                <a:latin typeface="Century Gothic" charset="0"/>
                <a:ea typeface="Century Gothic" charset="0"/>
                <a:cs typeface="Century Gothic" charset="0"/>
              </a:rPr>
              <a:t>Andrea </a:t>
            </a:r>
            <a:r>
              <a:rPr lang="en-US" sz="2400" dirty="0" err="1">
                <a:latin typeface="Century Gothic" charset="0"/>
                <a:ea typeface="Century Gothic" charset="0"/>
                <a:cs typeface="Century Gothic" charset="0"/>
              </a:rPr>
              <a:t>Zelinski</a:t>
            </a:r>
            <a:endParaRPr lang="en-US" sz="2400" dirty="0">
              <a:latin typeface="Century Gothic" charset="0"/>
              <a:ea typeface="Century Gothic" charset="0"/>
              <a:cs typeface="Century Gothic" charset="0"/>
            </a:endParaRPr>
          </a:p>
        </p:txBody>
      </p:sp>
      <p:sp>
        <p:nvSpPr>
          <p:cNvPr id="3" name="Content Placeholder 2"/>
          <p:cNvSpPr>
            <a:spLocks noGrp="1"/>
          </p:cNvSpPr>
          <p:nvPr>
            <p:ph idx="1"/>
          </p:nvPr>
        </p:nvSpPr>
        <p:spPr>
          <a:xfrm>
            <a:off x="0" y="1981200"/>
            <a:ext cx="9067800" cy="4876800"/>
          </a:xfrm>
        </p:spPr>
        <p:txBody>
          <a:bodyPr>
            <a:normAutofit fontScale="32500" lnSpcReduction="20000"/>
          </a:bodyPr>
          <a:lstStyle/>
          <a:p>
            <a:pPr marL="0" indent="0">
              <a:buNone/>
            </a:pPr>
            <a:r>
              <a:rPr lang="en-US" sz="7200" dirty="0" smtClean="0">
                <a:latin typeface="Century Gothic" charset="0"/>
                <a:ea typeface="Century Gothic" charset="0"/>
                <a:cs typeface="Century Gothic" charset="0"/>
              </a:rPr>
              <a:t>Nashville Prep has been criticized by </a:t>
            </a:r>
            <a:r>
              <a:rPr lang="en-US" sz="7200" dirty="0" err="1" smtClean="0">
                <a:latin typeface="Century Gothic" charset="0"/>
                <a:ea typeface="Century Gothic" charset="0"/>
                <a:cs typeface="Century Gothic" charset="0"/>
              </a:rPr>
              <a:t>Frogge</a:t>
            </a:r>
            <a:r>
              <a:rPr lang="en-US" sz="7200" dirty="0" smtClean="0">
                <a:latin typeface="Century Gothic" charset="0"/>
                <a:ea typeface="Century Gothic" charset="0"/>
                <a:cs typeface="Century Gothic" charset="0"/>
              </a:rPr>
              <a:t> and the school board and been subject to investigations in the past.  </a:t>
            </a:r>
          </a:p>
          <a:p>
            <a:pPr marL="0" indent="0">
              <a:buNone/>
            </a:pPr>
            <a:r>
              <a:rPr lang="en-US" sz="7200" dirty="0" smtClean="0">
                <a:latin typeface="Century Gothic" charset="0"/>
                <a:ea typeface="Century Gothic" charset="0"/>
                <a:cs typeface="Century Gothic" charset="0"/>
              </a:rPr>
              <a:t>Allegations stated the </a:t>
            </a:r>
            <a:r>
              <a:rPr lang="en-US" sz="7200" dirty="0">
                <a:latin typeface="Century Gothic" charset="0"/>
                <a:ea typeface="Century Gothic" charset="0"/>
                <a:cs typeface="Century Gothic" charset="0"/>
              </a:rPr>
              <a:t>middle </a:t>
            </a:r>
            <a:r>
              <a:rPr lang="en-US" sz="7200" dirty="0" smtClean="0">
                <a:latin typeface="Century Gothic" charset="0"/>
                <a:ea typeface="Century Gothic" charset="0"/>
                <a:cs typeface="Century Gothic" charset="0"/>
              </a:rPr>
              <a:t>school was “authoritative</a:t>
            </a:r>
            <a:r>
              <a:rPr lang="en-US" sz="7200" dirty="0">
                <a:latin typeface="Century Gothic" charset="0"/>
                <a:ea typeface="Century Gothic" charset="0"/>
                <a:cs typeface="Century Gothic" charset="0"/>
              </a:rPr>
              <a:t>, inflexible and </a:t>
            </a:r>
            <a:r>
              <a:rPr lang="en-US" sz="7200" dirty="0" smtClean="0">
                <a:latin typeface="Century Gothic" charset="0"/>
                <a:ea typeface="Century Gothic" charset="0"/>
                <a:cs typeface="Century Gothic" charset="0"/>
              </a:rPr>
              <a:t>uniform,” needlessly handed </a:t>
            </a:r>
            <a:r>
              <a:rPr lang="en-US" sz="7200" dirty="0">
                <a:latin typeface="Century Gothic" charset="0"/>
                <a:ea typeface="Century Gothic" charset="0"/>
                <a:cs typeface="Century Gothic" charset="0"/>
              </a:rPr>
              <a:t>out demerits </a:t>
            </a:r>
            <a:r>
              <a:rPr lang="en-US" sz="7200" dirty="0" smtClean="0">
                <a:latin typeface="Century Gothic" charset="0"/>
                <a:ea typeface="Century Gothic" charset="0"/>
                <a:cs typeface="Century Gothic" charset="0"/>
              </a:rPr>
              <a:t>&amp; enforced </a:t>
            </a:r>
            <a:r>
              <a:rPr lang="en-US" sz="7200" dirty="0">
                <a:latin typeface="Century Gothic" charset="0"/>
                <a:ea typeface="Century Gothic" charset="0"/>
                <a:cs typeface="Century Gothic" charset="0"/>
              </a:rPr>
              <a:t>policies that </a:t>
            </a:r>
            <a:r>
              <a:rPr lang="en-US" sz="7200" dirty="0" smtClean="0">
                <a:latin typeface="Century Gothic" charset="0"/>
                <a:ea typeface="Century Gothic" charset="0"/>
                <a:cs typeface="Century Gothic" charset="0"/>
              </a:rPr>
              <a:t>discouraged emotion</a:t>
            </a:r>
          </a:p>
          <a:p>
            <a:pPr marL="457200" lvl="1" indent="0">
              <a:buNone/>
            </a:pPr>
            <a:endParaRPr lang="en-US" sz="7200" dirty="0" smtClean="0">
              <a:latin typeface="Century Gothic" charset="0"/>
              <a:ea typeface="Century Gothic" charset="0"/>
              <a:cs typeface="Century Gothic" charset="0"/>
            </a:endParaRPr>
          </a:p>
          <a:p>
            <a:pPr marL="0" indent="0">
              <a:buNone/>
            </a:pPr>
            <a:r>
              <a:rPr lang="en-US" sz="7200" dirty="0" smtClean="0">
                <a:latin typeface="Century Gothic" charset="0"/>
                <a:ea typeface="Century Gothic" charset="0"/>
                <a:cs typeface="Century Gothic" charset="0"/>
              </a:rPr>
              <a:t>Nashville </a:t>
            </a:r>
            <a:r>
              <a:rPr lang="en-US" sz="7200" dirty="0">
                <a:latin typeface="Century Gothic" charset="0"/>
                <a:ea typeface="Century Gothic" charset="0"/>
                <a:cs typeface="Century Gothic" charset="0"/>
              </a:rPr>
              <a:t>Prep and </a:t>
            </a:r>
            <a:r>
              <a:rPr lang="en-US" sz="7200" dirty="0" smtClean="0">
                <a:latin typeface="Century Gothic" charset="0"/>
                <a:ea typeface="Century Gothic" charset="0"/>
                <a:cs typeface="Century Gothic" charset="0"/>
              </a:rPr>
              <a:t>its </a:t>
            </a:r>
            <a:r>
              <a:rPr lang="en-US" sz="7200" dirty="0">
                <a:latin typeface="Century Gothic" charset="0"/>
                <a:ea typeface="Century Gothic" charset="0"/>
                <a:cs typeface="Century Gothic" charset="0"/>
              </a:rPr>
              <a:t>partner school </a:t>
            </a:r>
            <a:r>
              <a:rPr lang="en-US" sz="7200" dirty="0" smtClean="0">
                <a:latin typeface="Century Gothic" charset="0"/>
                <a:ea typeface="Century Gothic" charset="0"/>
                <a:cs typeface="Century Gothic" charset="0"/>
              </a:rPr>
              <a:t>Liberty Collegiate ranked </a:t>
            </a:r>
            <a:r>
              <a:rPr lang="en-US" sz="7200" dirty="0">
                <a:latin typeface="Century Gothic" charset="0"/>
                <a:ea typeface="Century Gothic" charset="0"/>
                <a:cs typeface="Century Gothic" charset="0"/>
              </a:rPr>
              <a:t>as “Reward Schools” by the Tennessee Department of Education in the last two </a:t>
            </a:r>
            <a:r>
              <a:rPr lang="en-US" sz="7200" dirty="0" smtClean="0">
                <a:latin typeface="Century Gothic" charset="0"/>
                <a:ea typeface="Century Gothic" charset="0"/>
                <a:cs typeface="Century Gothic" charset="0"/>
              </a:rPr>
              <a:t>years &amp; were in the </a:t>
            </a:r>
            <a:r>
              <a:rPr lang="en-US" sz="7200" dirty="0">
                <a:latin typeface="Century Gothic" charset="0"/>
                <a:ea typeface="Century Gothic" charset="0"/>
                <a:cs typeface="Century Gothic" charset="0"/>
              </a:rPr>
              <a:t>top 5 percent in the state for both academic growth and raw </a:t>
            </a:r>
            <a:r>
              <a:rPr lang="en-US" sz="7200" dirty="0" smtClean="0">
                <a:latin typeface="Century Gothic" charset="0"/>
                <a:ea typeface="Century Gothic" charset="0"/>
                <a:cs typeface="Century Gothic" charset="0"/>
              </a:rPr>
              <a:t>performance</a:t>
            </a:r>
          </a:p>
          <a:p>
            <a:pPr marL="457200" lvl="1" indent="0" algn="r">
              <a:buNone/>
            </a:pPr>
            <a:endParaRPr lang="en-US" sz="4000" dirty="0" smtClean="0">
              <a:hlinkClick r:id="rId2"/>
            </a:endParaRPr>
          </a:p>
          <a:p>
            <a:pPr marL="457200" lvl="1" indent="0" algn="r">
              <a:buNone/>
            </a:pPr>
            <a:endParaRPr lang="en-US" sz="4000" dirty="0">
              <a:hlinkClick r:id="rId2"/>
            </a:endParaRPr>
          </a:p>
          <a:p>
            <a:pPr marL="457200" lvl="1" indent="0" algn="r">
              <a:buNone/>
            </a:pPr>
            <a:endParaRPr lang="en-US" sz="1400" dirty="0" smtClean="0">
              <a:hlinkClick r:id="rId2"/>
            </a:endParaRPr>
          </a:p>
          <a:p>
            <a:pPr marL="457200" lvl="1" indent="0" algn="r">
              <a:buNone/>
            </a:pPr>
            <a:endParaRPr lang="en-US" sz="1400" dirty="0">
              <a:hlinkClick r:id="rId2"/>
            </a:endParaRPr>
          </a:p>
          <a:p>
            <a:pPr marL="457200" lvl="1" indent="0" algn="r">
              <a:buNone/>
            </a:pPr>
            <a:endParaRPr lang="en-US" sz="1400" dirty="0" smtClean="0">
              <a:hlinkClick r:id="rId2"/>
            </a:endParaRPr>
          </a:p>
          <a:p>
            <a:pPr marL="457200" lvl="1" indent="0" algn="r">
              <a:buNone/>
            </a:pPr>
            <a:r>
              <a:rPr lang="en-US" sz="4800" dirty="0" smtClean="0">
                <a:hlinkClick r:id="rId2"/>
              </a:rPr>
              <a:t>http</a:t>
            </a:r>
            <a:r>
              <a:rPr lang="en-US" sz="4800" dirty="0">
                <a:hlinkClick r:id="rId2"/>
              </a:rPr>
              <a:t>://</a:t>
            </a:r>
            <a:r>
              <a:rPr lang="en-US" sz="4800" dirty="0" smtClean="0">
                <a:hlinkClick r:id="rId2"/>
              </a:rPr>
              <a:t>www.nashvillescene.com/pitw/archives/2015/09/08/book-sparks-latest-chapter-in-fight-over-charter-schools</a:t>
            </a:r>
            <a:endParaRPr lang="en-US" sz="4800" dirty="0" smtClean="0"/>
          </a:p>
          <a:p>
            <a:pPr marL="457200" lvl="1" indent="0" algn="r">
              <a:buNone/>
            </a:pPr>
            <a:endParaRPr lang="en-US" sz="5600" dirty="0"/>
          </a:p>
          <a:p>
            <a:endParaRPr lang="en-US" dirty="0"/>
          </a:p>
        </p:txBody>
      </p:sp>
      <p:pic>
        <p:nvPicPr>
          <p:cNvPr id="4" name="Picture 2" descr="http://tse1.mm.bing.net/th?id=OIP.Mb1c1a1f8c48f06f3bae4d83364b2fe4eo0&amp;w=86&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838200"/>
            <a:ext cx="9715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0892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TN Teaching Evaluation Enhancement Act</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smtClean="0"/>
              <a:t>T.C.A. 49-1-302(d)(2)( E ):  </a:t>
            </a:r>
          </a:p>
          <a:p>
            <a:pPr marL="0" indent="0">
              <a:buNone/>
            </a:pPr>
            <a:r>
              <a:rPr lang="en-US" sz="4400" dirty="0" smtClean="0"/>
              <a:t>changes how teachers are evaluated </a:t>
            </a:r>
            <a:r>
              <a:rPr lang="en-US" sz="4400" dirty="0"/>
              <a:t>by </a:t>
            </a:r>
            <a:r>
              <a:rPr lang="en-US" sz="4400" dirty="0" smtClean="0"/>
              <a:t>reducing </a:t>
            </a:r>
            <a:r>
              <a:rPr lang="en-US" sz="4400" dirty="0"/>
              <a:t>the impact of student test results on teacher evaluations</a:t>
            </a:r>
            <a:br>
              <a:rPr lang="en-US" sz="4400" dirty="0"/>
            </a:br>
            <a:endParaRPr lang="en-US" sz="4400" dirty="0"/>
          </a:p>
          <a:p>
            <a:pPr marL="0" indent="0">
              <a:buNone/>
            </a:pPr>
            <a:endParaRPr lang="en-US" dirty="0"/>
          </a:p>
        </p:txBody>
      </p:sp>
      <p:pic>
        <p:nvPicPr>
          <p:cNvPr id="43010" name="Picture 2" descr="http://tse1.mm.bing.net/th?id=OIP.Mdd26aa5f35d316d81eb9f9e948a0cc74H0&amp;w=186&amp;h=206&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33400"/>
            <a:ext cx="18288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224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Tennessee Teaching Evaluation Enhancement </a:t>
            </a:r>
            <a:r>
              <a:rPr lang="en-US" dirty="0" smtClean="0"/>
              <a:t>Act</a:t>
            </a:r>
            <a:endParaRPr lang="en-US" dirty="0"/>
          </a:p>
        </p:txBody>
      </p:sp>
      <p:sp>
        <p:nvSpPr>
          <p:cNvPr id="3" name="Content Placeholder 2"/>
          <p:cNvSpPr>
            <a:spLocks noGrp="1"/>
          </p:cNvSpPr>
          <p:nvPr>
            <p:ph idx="1"/>
          </p:nvPr>
        </p:nvSpPr>
        <p:spPr>
          <a:xfrm>
            <a:off x="0" y="1981200"/>
            <a:ext cx="9249589" cy="4865077"/>
          </a:xfrm>
        </p:spPr>
        <p:txBody>
          <a:bodyPr>
            <a:normAutofit lnSpcReduction="10000"/>
          </a:bodyPr>
          <a:lstStyle/>
          <a:p>
            <a:pPr marL="0" indent="0">
              <a:buNone/>
            </a:pPr>
            <a:r>
              <a:rPr lang="en-US" dirty="0" smtClean="0"/>
              <a:t>Adjusts </a:t>
            </a:r>
            <a:r>
              <a:rPr lang="en-US" dirty="0"/>
              <a:t>the current weighting of student growth data in a teacher’s evaluation to lessen the evaluation score impact of new assessments in English language </a:t>
            </a:r>
            <a:r>
              <a:rPr lang="en-US" dirty="0" smtClean="0"/>
              <a:t>arts and math (</a:t>
            </a:r>
            <a:r>
              <a:rPr lang="en-US" dirty="0"/>
              <a:t>called </a:t>
            </a:r>
            <a:r>
              <a:rPr lang="en-US" dirty="0" err="1" smtClean="0"/>
              <a:t>TNReady</a:t>
            </a:r>
            <a:r>
              <a:rPr lang="en-US" dirty="0" smtClean="0"/>
              <a:t>), social </a:t>
            </a:r>
            <a:r>
              <a:rPr lang="en-US" dirty="0"/>
              <a:t>studies and </a:t>
            </a:r>
            <a:r>
              <a:rPr lang="en-US" dirty="0" smtClean="0"/>
              <a:t>science</a:t>
            </a:r>
          </a:p>
          <a:p>
            <a:r>
              <a:rPr lang="en-US" dirty="0" smtClean="0"/>
              <a:t>New </a:t>
            </a:r>
            <a:r>
              <a:rPr lang="en-US" dirty="0"/>
              <a:t>assessments (those administered in school years 2015-16 through 2017-18) will factor in a teacher’s evaluation as follows:</a:t>
            </a:r>
          </a:p>
          <a:p>
            <a:pPr lvl="1"/>
            <a:r>
              <a:rPr lang="en-US" dirty="0" smtClean="0"/>
              <a:t>10 </a:t>
            </a:r>
            <a:r>
              <a:rPr lang="en-US" dirty="0"/>
              <a:t>percent of the overall evaluation in the first year of administration (2015-16),</a:t>
            </a:r>
          </a:p>
          <a:p>
            <a:pPr lvl="1"/>
            <a:r>
              <a:rPr lang="en-US" dirty="0" smtClean="0"/>
              <a:t>20 </a:t>
            </a:r>
            <a:r>
              <a:rPr lang="en-US" dirty="0"/>
              <a:t>percent of the overall evaluation in year two (2016-17), and</a:t>
            </a:r>
          </a:p>
          <a:p>
            <a:pPr lvl="1"/>
            <a:r>
              <a:rPr lang="en-US" dirty="0" smtClean="0"/>
              <a:t>35 </a:t>
            </a:r>
            <a:r>
              <a:rPr lang="en-US" dirty="0"/>
              <a:t>percent of the overall evaluation in year three (2017-18</a:t>
            </a:r>
            <a:r>
              <a:rPr lang="en-US" dirty="0" smtClean="0"/>
              <a:t>)</a:t>
            </a:r>
          </a:p>
          <a:p>
            <a:pPr marL="0" indent="0">
              <a:buNone/>
            </a:pPr>
            <a:endParaRPr lang="en-US" dirty="0"/>
          </a:p>
          <a:p>
            <a:pPr marL="0" indent="0" algn="r">
              <a:buNone/>
            </a:pPr>
            <a:r>
              <a:rPr lang="en-US" dirty="0" smtClean="0">
                <a:hlinkClick r:id="rId2"/>
              </a:rPr>
              <a:t>http://share.tn.gov/governor/legislation/teaching-evaluation.shtml</a:t>
            </a:r>
            <a:endParaRPr lang="en-US" dirty="0" smtClean="0"/>
          </a:p>
          <a:p>
            <a:endParaRPr lang="en-US" dirty="0"/>
          </a:p>
        </p:txBody>
      </p:sp>
      <p:pic>
        <p:nvPicPr>
          <p:cNvPr id="46082" name="Picture 2" descr="http://tse1.mm.bing.net/th?id=OIP.Mac2b89a135c676566b9d351fffb4087dH0&amp;w=114&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838200"/>
            <a:ext cx="10858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156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90600"/>
            <a:ext cx="5448300" cy="600595"/>
          </a:xfrm>
        </p:spPr>
        <p:txBody>
          <a:bodyPr>
            <a:normAutofit fontScale="90000"/>
          </a:bodyPr>
          <a:lstStyle/>
          <a:p>
            <a:pPr algn="ctr"/>
            <a:r>
              <a:rPr lang="en-US" sz="3200" dirty="0" smtClean="0"/>
              <a:t>Tennessee Teaching Evaluation Enhancement Act</a:t>
            </a:r>
            <a:endParaRPr lang="en-US" sz="3200" dirty="0"/>
          </a:p>
        </p:txBody>
      </p:sp>
      <p:pic>
        <p:nvPicPr>
          <p:cNvPr id="4" name="Content Placeholder 3"/>
          <p:cNvPicPr>
            <a:picLocks noGrp="1" noChangeAspect="1"/>
          </p:cNvPicPr>
          <p:nvPr>
            <p:ph idx="1"/>
          </p:nvPr>
        </p:nvPicPr>
        <p:blipFill>
          <a:blip r:embed="rId2"/>
          <a:stretch>
            <a:fillRect/>
          </a:stretch>
        </p:blipFill>
        <p:spPr>
          <a:xfrm>
            <a:off x="0" y="533400"/>
            <a:ext cx="9144000" cy="4989341"/>
          </a:xfrm>
          <a:prstGeom prst="rect">
            <a:avLst/>
          </a:prstGeom>
        </p:spPr>
      </p:pic>
      <p:sp>
        <p:nvSpPr>
          <p:cNvPr id="5" name="TextBox 4"/>
          <p:cNvSpPr txBox="1"/>
          <p:nvPr/>
        </p:nvSpPr>
        <p:spPr>
          <a:xfrm>
            <a:off x="1" y="5675264"/>
            <a:ext cx="9143999" cy="830997"/>
          </a:xfrm>
          <a:prstGeom prst="rect">
            <a:avLst/>
          </a:prstGeom>
          <a:noFill/>
        </p:spPr>
        <p:txBody>
          <a:bodyPr wrap="square" rtlCol="0">
            <a:spAutoFit/>
          </a:bodyPr>
          <a:lstStyle/>
          <a:p>
            <a:r>
              <a:rPr lang="en-US" sz="2400" b="1" dirty="0" smtClean="0"/>
              <a:t>Example of weight </a:t>
            </a:r>
            <a:r>
              <a:rPr lang="en-US" sz="2400" b="1" dirty="0"/>
              <a:t>adjustments for the first three years of </a:t>
            </a:r>
            <a:r>
              <a:rPr lang="en-US" sz="2400" b="1" dirty="0" err="1" smtClean="0"/>
              <a:t>TNReady</a:t>
            </a:r>
            <a:r>
              <a:rPr lang="en-US" sz="2400" b="1" dirty="0" smtClean="0"/>
              <a:t> assessment</a:t>
            </a:r>
            <a:endParaRPr lang="en-US" sz="2400" b="1" dirty="0"/>
          </a:p>
        </p:txBody>
      </p:sp>
      <p:sp>
        <p:nvSpPr>
          <p:cNvPr id="6" name="TextBox 5"/>
          <p:cNvSpPr txBox="1"/>
          <p:nvPr/>
        </p:nvSpPr>
        <p:spPr>
          <a:xfrm>
            <a:off x="1752600" y="6174422"/>
            <a:ext cx="7189127" cy="646331"/>
          </a:xfrm>
          <a:prstGeom prst="rect">
            <a:avLst/>
          </a:prstGeom>
          <a:noFill/>
        </p:spPr>
        <p:txBody>
          <a:bodyPr wrap="square" rtlCol="0">
            <a:spAutoFit/>
          </a:bodyPr>
          <a:lstStyle/>
          <a:p>
            <a:pPr algn="r"/>
            <a:r>
              <a:rPr lang="en-US" dirty="0" smtClean="0">
                <a:hlinkClick r:id="rId3"/>
              </a:rPr>
              <a:t>http://share.tn.gov/governor/legislation/teaching-evaluation.shtml</a:t>
            </a:r>
            <a:endParaRPr lang="en-US" dirty="0" smtClean="0"/>
          </a:p>
        </p:txBody>
      </p:sp>
    </p:spTree>
    <p:extLst>
      <p:ext uri="{BB962C8B-B14F-4D97-AF65-F5344CB8AC3E}">
        <p14:creationId xmlns:p14="http://schemas.microsoft.com/office/powerpoint/2010/main" val="4074598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7620000" cy="1371600"/>
          </a:xfrm>
        </p:spPr>
        <p:txBody>
          <a:bodyPr>
            <a:normAutofit fontScale="90000"/>
          </a:bodyPr>
          <a:lstStyle/>
          <a:p>
            <a:pPr lvl="1" algn="ctr" rtl="0">
              <a:spcBef>
                <a:spcPct val="0"/>
              </a:spcBef>
            </a:pPr>
            <a:r>
              <a:rPr lang="en-US" sz="4000" b="1" dirty="0" smtClean="0">
                <a:solidFill>
                  <a:schemeClr val="tx1"/>
                </a:solidFill>
              </a:rPr>
              <a:t>Visitation for parents </a:t>
            </a:r>
            <a:br>
              <a:rPr lang="en-US" sz="4000" b="1" dirty="0" smtClean="0">
                <a:solidFill>
                  <a:schemeClr val="tx1"/>
                </a:solidFill>
              </a:rPr>
            </a:br>
            <a:r>
              <a:rPr lang="en-US" sz="4000" b="1" dirty="0" smtClean="0">
                <a:solidFill>
                  <a:schemeClr val="tx1"/>
                </a:solidFill>
              </a:rPr>
              <a:t>who are drug abusers </a:t>
            </a:r>
            <a:r>
              <a:rPr lang="en-US" dirty="0" smtClean="0"/>
              <a:t/>
            </a:r>
            <a:br>
              <a:rPr lang="en-US" dirty="0" smtClean="0"/>
            </a:br>
            <a:endParaRPr lang="en-US" dirty="0"/>
          </a:p>
        </p:txBody>
      </p:sp>
      <p:sp>
        <p:nvSpPr>
          <p:cNvPr id="3" name="Content Placeholder 2"/>
          <p:cNvSpPr>
            <a:spLocks noGrp="1"/>
          </p:cNvSpPr>
          <p:nvPr>
            <p:ph idx="1"/>
          </p:nvPr>
        </p:nvSpPr>
        <p:spPr>
          <a:xfrm>
            <a:off x="0" y="1981200"/>
            <a:ext cx="9144000" cy="4876800"/>
          </a:xfrm>
        </p:spPr>
        <p:txBody>
          <a:bodyPr>
            <a:normAutofit lnSpcReduction="10000"/>
          </a:bodyPr>
          <a:lstStyle/>
          <a:p>
            <a:pPr marL="0" indent="0">
              <a:buNone/>
            </a:pPr>
            <a:r>
              <a:rPr lang="en-US" sz="2800" dirty="0" smtClean="0"/>
              <a:t>T.C.A. 36-6-115:</a:t>
            </a:r>
          </a:p>
          <a:p>
            <a:pPr marL="0" indent="0">
              <a:buNone/>
            </a:pPr>
            <a:r>
              <a:rPr lang="en-US" sz="2800" dirty="0" smtClean="0"/>
              <a:t>In non-DCS or child-placing agency cases of private custody, when a child is removed from the parent’s custody for drug abuse, the court shall not return the child to the parent’s custody until  the parent demonstrates sustained commitment to responsible parenting by:</a:t>
            </a:r>
          </a:p>
          <a:p>
            <a:pPr lvl="1"/>
            <a:r>
              <a:rPr lang="en-US" sz="2800" dirty="0" smtClean="0"/>
              <a:t>Having no criminal investigation or charges for 90 days;</a:t>
            </a:r>
          </a:p>
          <a:p>
            <a:pPr lvl="1"/>
            <a:r>
              <a:rPr lang="en-US" sz="2800" dirty="0" smtClean="0"/>
              <a:t>Resolving any pending investigations by CPS; and</a:t>
            </a:r>
          </a:p>
          <a:p>
            <a:pPr lvl="1"/>
            <a:r>
              <a:rPr lang="en-US" sz="2800" dirty="0" smtClean="0"/>
              <a:t>Passing 2 consecutive monthly drug screens, paid for by the parent</a:t>
            </a:r>
          </a:p>
          <a:p>
            <a:endParaRPr lang="en-US" sz="2800" dirty="0"/>
          </a:p>
        </p:txBody>
      </p:sp>
      <p:pic>
        <p:nvPicPr>
          <p:cNvPr id="4" name="Picture 3" descr="http://tse1.mm.bing.net/th?&amp;id=OIP.M4134c3d0245de243e8dad5a167a5a1c9H0&amp;w=300&amp;h=300&amp;c=0&amp;pid=1.9&amp;rs=0&amp;p=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
            <a:ext cx="2209800" cy="1371600"/>
          </a:xfrm>
          <a:prstGeom prst="rect">
            <a:avLst/>
          </a:prstGeom>
          <a:noFill/>
          <a:ln>
            <a:noFill/>
          </a:ln>
        </p:spPr>
      </p:pic>
    </p:spTree>
    <p:extLst>
      <p:ext uri="{BB962C8B-B14F-4D97-AF65-F5344CB8AC3E}">
        <p14:creationId xmlns:p14="http://schemas.microsoft.com/office/powerpoint/2010/main" val="32559310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Tennessee Teaching Evaluation Enhancement Act</a:t>
            </a:r>
          </a:p>
        </p:txBody>
      </p:sp>
      <p:sp>
        <p:nvSpPr>
          <p:cNvPr id="3" name="Content Placeholder 2"/>
          <p:cNvSpPr>
            <a:spLocks noGrp="1"/>
          </p:cNvSpPr>
          <p:nvPr>
            <p:ph idx="1"/>
          </p:nvPr>
        </p:nvSpPr>
        <p:spPr/>
        <p:txBody>
          <a:bodyPr/>
          <a:lstStyle/>
          <a:p>
            <a:r>
              <a:rPr lang="en-US" dirty="0">
                <a:hlinkClick r:id="rId2"/>
              </a:rPr>
              <a:t>http://www.tennessean.com/story/news/politics/2015/01/15/bill-haslam-student-test-scores-teacher-evaluations/21833849</a:t>
            </a:r>
            <a:r>
              <a:rPr lang="en-US" dirty="0" smtClean="0">
                <a:hlinkClick r:id="rId2"/>
              </a:rPr>
              <a:t>/</a:t>
            </a:r>
            <a:r>
              <a:rPr lang="en-US" dirty="0" smtClean="0"/>
              <a:t> </a:t>
            </a:r>
          </a:p>
          <a:p>
            <a:endParaRPr lang="en-US" dirty="0"/>
          </a:p>
          <a:p>
            <a:r>
              <a:rPr lang="en-US" dirty="0">
                <a:hlinkClick r:id="rId3"/>
              </a:rPr>
              <a:t>https://</a:t>
            </a:r>
            <a:r>
              <a:rPr lang="en-US" dirty="0" smtClean="0">
                <a:hlinkClick r:id="rId3"/>
              </a:rPr>
              <a:t>trackbill.com/bill/TN/109/SB119/education-as-enacted-enacts-the-tennessee-teaching</a:t>
            </a:r>
            <a:r>
              <a:rPr lang="en-US" dirty="0" smtClean="0"/>
              <a:t> </a:t>
            </a:r>
            <a:endParaRPr lang="en-US" dirty="0"/>
          </a:p>
        </p:txBody>
      </p:sp>
    </p:spTree>
    <p:extLst>
      <p:ext uri="{BB962C8B-B14F-4D97-AF65-F5344CB8AC3E}">
        <p14:creationId xmlns:p14="http://schemas.microsoft.com/office/powerpoint/2010/main" val="3125687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questions must you ask to assess client lethality?</a:t>
            </a:r>
            <a:endParaRPr lang="en-US" dirty="0"/>
          </a:p>
        </p:txBody>
      </p:sp>
      <p:sp>
        <p:nvSpPr>
          <p:cNvPr id="3" name="Content Placeholder 2"/>
          <p:cNvSpPr>
            <a:spLocks noGrp="1"/>
          </p:cNvSpPr>
          <p:nvPr>
            <p:ph idx="1"/>
          </p:nvPr>
        </p:nvSpPr>
        <p:spPr/>
        <p:txBody>
          <a:bodyPr/>
          <a:lstStyle/>
          <a:p>
            <a:r>
              <a:rPr lang="en-US" dirty="0" smtClean="0"/>
              <a:t>.</a:t>
            </a:r>
            <a:endParaRPr lang="en-US" dirty="0"/>
          </a:p>
        </p:txBody>
      </p:sp>
    </p:spTree>
    <p:extLst>
      <p:ext uri="{BB962C8B-B14F-4D97-AF65-F5344CB8AC3E}">
        <p14:creationId xmlns:p14="http://schemas.microsoft.com/office/powerpoint/2010/main" val="24384911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Firearm ownership identification in the schools</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T.C.A. 49-2-129: </a:t>
            </a:r>
          </a:p>
          <a:p>
            <a:pPr marL="0" indent="0">
              <a:buNone/>
            </a:pPr>
            <a:r>
              <a:rPr lang="en-US" sz="4800" dirty="0" smtClean="0"/>
              <a:t>School employees cannot require a student to provide information on family’s firearm ownership.</a:t>
            </a:r>
            <a:endParaRPr lang="en-US" sz="4800" dirty="0"/>
          </a:p>
        </p:txBody>
      </p:sp>
      <p:pic>
        <p:nvPicPr>
          <p:cNvPr id="47106" name="Picture 2" descr="http://tse1.mm.bing.net/th?id=OIP.Md18ee2125290233c457fd6a29319e91fH0&amp;w=126&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838200"/>
            <a:ext cx="12001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0048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Educator </a:t>
            </a:r>
            <a:r>
              <a:rPr lang="en-US" dirty="0"/>
              <a:t>Protection Act of 2015</a:t>
            </a:r>
            <a:br>
              <a:rPr lang="en-US" dirty="0"/>
            </a:br>
            <a:endParaRPr lang="en-US" dirty="0"/>
          </a:p>
        </p:txBody>
      </p:sp>
      <p:sp>
        <p:nvSpPr>
          <p:cNvPr id="3" name="Content Placeholder 2"/>
          <p:cNvSpPr>
            <a:spLocks noGrp="1"/>
          </p:cNvSpPr>
          <p:nvPr>
            <p:ph idx="1"/>
          </p:nvPr>
        </p:nvSpPr>
        <p:spPr>
          <a:xfrm>
            <a:off x="0" y="2057400"/>
            <a:ext cx="9144000" cy="4800600"/>
          </a:xfrm>
        </p:spPr>
        <p:txBody>
          <a:bodyPr>
            <a:normAutofit/>
          </a:bodyPr>
          <a:lstStyle/>
          <a:p>
            <a:pPr marL="0" indent="0">
              <a:buNone/>
            </a:pPr>
            <a:r>
              <a:rPr lang="en-US" sz="3200" i="1" dirty="0" smtClean="0"/>
              <a:t>T.C.A. 9-8-501-506</a:t>
            </a:r>
            <a:r>
              <a:rPr lang="en-US" sz="3200" dirty="0" smtClean="0"/>
              <a:t>: creates the Tennessee Educator Liability Fund to provide excess professional liability insurance coverage for all teachers &amp; student teachers, subject to the appropriations of the general assembly, to protect against damages for claims arising out of the performance of duties within the scope of employment or assignment, administered by Board of Claims. </a:t>
            </a:r>
            <a:endParaRPr lang="en-US" sz="3200" dirty="0"/>
          </a:p>
        </p:txBody>
      </p:sp>
      <p:pic>
        <p:nvPicPr>
          <p:cNvPr id="48130" name="Picture 2" descr="http://tse1.mm.bing.net/th?id=OIP.M51810879ec40cf320e5b891e029e421dH0&amp;w=149&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838200"/>
            <a:ext cx="14192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admission:</a:t>
            </a:r>
            <a:br>
              <a:rPr lang="en-US" dirty="0"/>
            </a:br>
            <a:endParaRPr lang="en-US" dirty="0"/>
          </a:p>
        </p:txBody>
      </p:sp>
      <p:sp>
        <p:nvSpPr>
          <p:cNvPr id="3" name="Content Placeholder 2"/>
          <p:cNvSpPr>
            <a:spLocks noGrp="1"/>
          </p:cNvSpPr>
          <p:nvPr>
            <p:ph idx="1"/>
          </p:nvPr>
        </p:nvSpPr>
        <p:spPr>
          <a:xfrm>
            <a:off x="0" y="2057400"/>
            <a:ext cx="8915400" cy="4648200"/>
          </a:xfrm>
        </p:spPr>
        <p:txBody>
          <a:bodyPr>
            <a:normAutofit fontScale="77500" lnSpcReduction="20000"/>
          </a:bodyPr>
          <a:lstStyle/>
          <a:p>
            <a:pPr marL="457200" lvl="1" indent="0">
              <a:buNone/>
            </a:pPr>
            <a:r>
              <a:rPr lang="en-US" sz="5400" dirty="0" err="1"/>
              <a:t>HiSET</a:t>
            </a:r>
            <a:r>
              <a:rPr lang="en-US" sz="5400" dirty="0"/>
              <a:t> </a:t>
            </a:r>
            <a:r>
              <a:rPr lang="en-US" sz="5400" dirty="0" smtClean="0"/>
              <a:t>= acceptable </a:t>
            </a:r>
            <a:r>
              <a:rPr lang="en-US" sz="5400" dirty="0"/>
              <a:t>criteria </a:t>
            </a:r>
            <a:r>
              <a:rPr lang="en-US" sz="5400" dirty="0" smtClean="0"/>
              <a:t>for</a:t>
            </a:r>
          </a:p>
          <a:p>
            <a:pPr marL="457200" lvl="1" indent="0">
              <a:buNone/>
            </a:pPr>
            <a:r>
              <a:rPr lang="en-US" sz="5400" dirty="0"/>
              <a:t>	</a:t>
            </a:r>
            <a:r>
              <a:rPr lang="en-US" sz="5400" dirty="0" smtClean="0"/>
              <a:t>	   HOPE </a:t>
            </a:r>
            <a:r>
              <a:rPr lang="en-US" sz="5400" dirty="0"/>
              <a:t>access grant</a:t>
            </a:r>
          </a:p>
          <a:p>
            <a:pPr marL="457200" lvl="1" indent="0">
              <a:buNone/>
            </a:pPr>
            <a:endParaRPr lang="en-US" sz="5400" dirty="0" smtClean="0"/>
          </a:p>
          <a:p>
            <a:pPr marL="457200" lvl="1" indent="0">
              <a:buNone/>
            </a:pPr>
            <a:r>
              <a:rPr lang="en-US" sz="5400" dirty="0" smtClean="0"/>
              <a:t>Lower </a:t>
            </a:r>
            <a:r>
              <a:rPr lang="en-US" sz="5400" dirty="0"/>
              <a:t>residency establishment standards for military dependents</a:t>
            </a:r>
          </a:p>
          <a:p>
            <a:pPr marL="457200" lvl="1" indent="0">
              <a:buNone/>
            </a:pPr>
            <a:endParaRPr lang="en-US" sz="5400" dirty="0" smtClean="0"/>
          </a:p>
          <a:p>
            <a:pPr marL="457200" lvl="1" indent="0">
              <a:buNone/>
            </a:pPr>
            <a:r>
              <a:rPr lang="en-US" sz="5400" dirty="0" smtClean="0"/>
              <a:t>Community </a:t>
            </a:r>
            <a:r>
              <a:rPr lang="en-US" sz="5400" dirty="0"/>
              <a:t>College Reconnect Grant</a:t>
            </a:r>
          </a:p>
          <a:p>
            <a:endParaRPr lang="en-US" sz="5400" dirty="0"/>
          </a:p>
          <a:p>
            <a:endParaRPr lang="en-US" dirty="0"/>
          </a:p>
        </p:txBody>
      </p:sp>
      <p:pic>
        <p:nvPicPr>
          <p:cNvPr id="49154" name="Picture 2" descr="http://tse1.mm.bing.net/th?id=OIP.M94f1fcd8b97dc23cd515de911a7a5ac9o0&amp;w=129&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914400"/>
            <a:ext cx="1228725"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46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dirty="0" err="1" smtClean="0">
                <a:solidFill>
                  <a:schemeClr val="tx1"/>
                </a:solidFill>
              </a:rPr>
              <a:t>HiSET</a:t>
            </a:r>
            <a:r>
              <a:rPr lang="en-US" dirty="0" smtClean="0">
                <a:solidFill>
                  <a:schemeClr val="tx1"/>
                </a:solidFill>
              </a:rPr>
              <a:t> acceptable criteria for HOPE access grant</a:t>
            </a:r>
            <a:r>
              <a:rPr lang="en-US" dirty="0" smtClean="0"/>
              <a:t/>
            </a:r>
            <a:br>
              <a:rPr lang="en-US" dirty="0" smtClean="0"/>
            </a:br>
            <a:endParaRPr lang="en-US" dirty="0"/>
          </a:p>
        </p:txBody>
      </p:sp>
      <p:sp>
        <p:nvSpPr>
          <p:cNvPr id="3" name="Content Placeholder 2"/>
          <p:cNvSpPr>
            <a:spLocks noGrp="1"/>
          </p:cNvSpPr>
          <p:nvPr>
            <p:ph idx="1"/>
          </p:nvPr>
        </p:nvSpPr>
        <p:spPr>
          <a:xfrm>
            <a:off x="1" y="2133601"/>
            <a:ext cx="9120554" cy="4724400"/>
          </a:xfrm>
        </p:spPr>
        <p:txBody>
          <a:bodyPr/>
          <a:lstStyle/>
          <a:p>
            <a:pPr marL="0" indent="0">
              <a:buNone/>
            </a:pPr>
            <a:r>
              <a:rPr lang="en-US" i="1" dirty="0" smtClean="0"/>
              <a:t>T.C.A. 49-4-902-905: </a:t>
            </a:r>
          </a:p>
          <a:p>
            <a:pPr marL="0" indent="0">
              <a:buNone/>
            </a:pPr>
            <a:r>
              <a:rPr lang="en-US" sz="3200" dirty="0" smtClean="0"/>
              <a:t>For purposes of qualifying for the Tennessee HOPE scholarship, a student shall have:</a:t>
            </a:r>
          </a:p>
          <a:p>
            <a:pPr lvl="1"/>
            <a:r>
              <a:rPr lang="en-US" sz="3200" dirty="0" smtClean="0"/>
              <a:t>Graduated from an eligible high school;</a:t>
            </a:r>
          </a:p>
          <a:p>
            <a:pPr lvl="1"/>
            <a:r>
              <a:rPr lang="en-US" sz="3200" dirty="0" smtClean="0"/>
              <a:t>Graduated from a  high school in Tennessee that is not an eligible high school;</a:t>
            </a:r>
          </a:p>
          <a:p>
            <a:pPr lvl="1"/>
            <a:r>
              <a:rPr lang="en-US" sz="3200" dirty="0" smtClean="0"/>
              <a:t>Completed high school in a Tennessee home school program; or</a:t>
            </a:r>
          </a:p>
          <a:p>
            <a:pPr lvl="1"/>
            <a:r>
              <a:rPr lang="en-US" sz="3200" dirty="0" smtClean="0"/>
              <a:t>Obtained a GED OR </a:t>
            </a:r>
            <a:r>
              <a:rPr lang="en-US" sz="3200" b="1" i="1" dirty="0" err="1" smtClean="0"/>
              <a:t>HiSET</a:t>
            </a:r>
            <a:endParaRPr lang="en-US" sz="3200" b="1" i="1" dirty="0"/>
          </a:p>
        </p:txBody>
      </p:sp>
      <p:pic>
        <p:nvPicPr>
          <p:cNvPr id="50178" name="Picture 2" descr="http://tse1.mm.bing.net/th?id=OIP.M94f1fcd8b97dc23cd515de911a7a5ac9o0&amp;w=129&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762000"/>
            <a:ext cx="10763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2562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charset="0"/>
                <a:ea typeface="Century Gothic" charset="0"/>
                <a:cs typeface="Century Gothic" charset="0"/>
              </a:rPr>
              <a:t>HiSET Exam in Tennessee</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29308" y="2057400"/>
            <a:ext cx="9173308" cy="4648200"/>
          </a:xfrm>
        </p:spPr>
        <p:txBody>
          <a:bodyPr>
            <a:noAutofit/>
          </a:bodyPr>
          <a:lstStyle/>
          <a:p>
            <a:pPr marL="0" indent="0">
              <a:buNone/>
            </a:pPr>
            <a:r>
              <a:rPr lang="en-US" sz="2000" dirty="0">
                <a:latin typeface="Century Gothic" charset="0"/>
                <a:ea typeface="Century Gothic" charset="0"/>
                <a:cs typeface="Century Gothic" charset="0"/>
              </a:rPr>
              <a:t>Designed by Educational Testing </a:t>
            </a:r>
            <a:r>
              <a:rPr lang="en-US" sz="2000" dirty="0" smtClean="0">
                <a:latin typeface="Century Gothic" charset="0"/>
                <a:ea typeface="Century Gothic" charset="0"/>
                <a:cs typeface="Century Gothic" charset="0"/>
              </a:rPr>
              <a:t>Services &amp; introduced in January </a:t>
            </a:r>
            <a:r>
              <a:rPr lang="en-US" sz="2000" dirty="0">
                <a:latin typeface="Century Gothic" charset="0"/>
                <a:ea typeface="Century Gothic" charset="0"/>
                <a:cs typeface="Century Gothic" charset="0"/>
              </a:rPr>
              <a:t>2, </a:t>
            </a:r>
            <a:r>
              <a:rPr lang="en-US" sz="2000" dirty="0" smtClean="0">
                <a:latin typeface="Century Gothic" charset="0"/>
                <a:ea typeface="Century Gothic" charset="0"/>
                <a:cs typeface="Century Gothic" charset="0"/>
              </a:rPr>
              <a:t>2014 as another high school equivalency test </a:t>
            </a:r>
            <a:r>
              <a:rPr lang="en-US" sz="2000" dirty="0">
                <a:latin typeface="Century Gothic" charset="0"/>
                <a:ea typeface="Century Gothic" charset="0"/>
                <a:cs typeface="Century Gothic" charset="0"/>
              </a:rPr>
              <a:t>option </a:t>
            </a:r>
            <a:r>
              <a:rPr lang="en-US" sz="2000" dirty="0" smtClean="0">
                <a:latin typeface="Century Gothic" charset="0"/>
                <a:ea typeface="Century Gothic" charset="0"/>
                <a:cs typeface="Century Gothic" charset="0"/>
              </a:rPr>
              <a:t>to be awarded by state-approved institutions/organizations to improve earnings potential</a:t>
            </a:r>
          </a:p>
          <a:p>
            <a:pPr marL="457200" lvl="1" indent="0">
              <a:buNone/>
            </a:pPr>
            <a:endParaRPr lang="en-US" dirty="0">
              <a:latin typeface="Century Gothic" charset="0"/>
              <a:ea typeface="Century Gothic" charset="0"/>
              <a:cs typeface="Century Gothic" charset="0"/>
            </a:endParaRPr>
          </a:p>
          <a:p>
            <a:pPr marL="0" indent="0">
              <a:buNone/>
            </a:pPr>
            <a:r>
              <a:rPr lang="en-US" sz="2000" dirty="0" smtClean="0">
                <a:latin typeface="Century Gothic" charset="0"/>
                <a:ea typeface="Century Gothic" charset="0"/>
                <a:cs typeface="Century Gothic" charset="0"/>
              </a:rPr>
              <a:t>Tennessee </a:t>
            </a:r>
            <a:r>
              <a:rPr lang="en-US" sz="2000" dirty="0">
                <a:latin typeface="Century Gothic" charset="0"/>
                <a:ea typeface="Century Gothic" charset="0"/>
                <a:cs typeface="Century Gothic" charset="0"/>
              </a:rPr>
              <a:t>is one of several states </a:t>
            </a:r>
            <a:r>
              <a:rPr lang="en-US" sz="2000" dirty="0" smtClean="0">
                <a:latin typeface="Century Gothic" charset="0"/>
                <a:ea typeface="Century Gothic" charset="0"/>
                <a:cs typeface="Century Gothic" charset="0"/>
              </a:rPr>
              <a:t>adopting </a:t>
            </a:r>
            <a:r>
              <a:rPr lang="en-US" sz="2000" dirty="0">
                <a:latin typeface="Century Gothic" charset="0"/>
                <a:ea typeface="Century Gothic" charset="0"/>
                <a:cs typeface="Century Gothic" charset="0"/>
              </a:rPr>
              <a:t>the new test due to changes in the GED Exam</a:t>
            </a:r>
          </a:p>
          <a:p>
            <a:pPr lvl="1"/>
            <a:r>
              <a:rPr lang="en-US" dirty="0">
                <a:latin typeface="Century Gothic" charset="0"/>
                <a:ea typeface="Century Gothic" charset="0"/>
                <a:cs typeface="Century Gothic" charset="0"/>
              </a:rPr>
              <a:t>As of January of 2014, the new GED test will only be offered via </a:t>
            </a:r>
            <a:r>
              <a:rPr lang="en-US" dirty="0" smtClean="0">
                <a:latin typeface="Century Gothic" charset="0"/>
                <a:ea typeface="Century Gothic" charset="0"/>
                <a:cs typeface="Century Gothic" charset="0"/>
              </a:rPr>
              <a:t>computer</a:t>
            </a:r>
          </a:p>
          <a:p>
            <a:pPr marL="0" indent="0">
              <a:buNone/>
            </a:pPr>
            <a:r>
              <a:rPr lang="en-US" sz="2000" dirty="0" smtClean="0">
                <a:latin typeface="Century Gothic" charset="0"/>
                <a:ea typeface="Century Gothic" charset="0"/>
                <a:cs typeface="Century Gothic" charset="0"/>
              </a:rPr>
              <a:t>The </a:t>
            </a:r>
            <a:r>
              <a:rPr lang="en-US" sz="2000" dirty="0">
                <a:latin typeface="Century Gothic" charset="0"/>
                <a:ea typeface="Century Gothic" charset="0"/>
                <a:cs typeface="Century Gothic" charset="0"/>
              </a:rPr>
              <a:t>HiSET will allow for either computer or paper-based </a:t>
            </a:r>
            <a:r>
              <a:rPr lang="en-US" sz="2000" dirty="0" smtClean="0">
                <a:latin typeface="Century Gothic" charset="0"/>
                <a:ea typeface="Century Gothic" charset="0"/>
                <a:cs typeface="Century Gothic" charset="0"/>
              </a:rPr>
              <a:t>testing</a:t>
            </a:r>
          </a:p>
          <a:p>
            <a:pPr marL="0" indent="0">
              <a:buNone/>
            </a:pPr>
            <a:r>
              <a:rPr lang="en-US" sz="2000" dirty="0" smtClean="0">
                <a:latin typeface="Century Gothic" charset="0"/>
                <a:ea typeface="Century Gothic" charset="0"/>
                <a:cs typeface="Century Gothic" charset="0"/>
              </a:rPr>
              <a:t>Passing </a:t>
            </a:r>
            <a:r>
              <a:rPr lang="en-US" sz="2000" dirty="0">
                <a:latin typeface="Century Gothic" charset="0"/>
                <a:ea typeface="Century Gothic" charset="0"/>
                <a:cs typeface="Century Gothic" charset="0"/>
              </a:rPr>
              <a:t>either test will lead to a high school equivalency diploma issued by the State of Tennessee and accepted </a:t>
            </a:r>
            <a:r>
              <a:rPr lang="en-US" sz="2000" dirty="0" smtClean="0">
                <a:latin typeface="Century Gothic" charset="0"/>
                <a:ea typeface="Century Gothic" charset="0"/>
                <a:cs typeface="Century Gothic" charset="0"/>
              </a:rPr>
              <a:t>nationally</a:t>
            </a:r>
          </a:p>
          <a:p>
            <a:pPr marL="457200" lvl="1" indent="0">
              <a:buNone/>
            </a:pPr>
            <a:endParaRPr lang="en-US" sz="1400" dirty="0" smtClean="0">
              <a:latin typeface="Century Gothic" charset="0"/>
              <a:ea typeface="Century Gothic" charset="0"/>
              <a:cs typeface="Century Gothic" charset="0"/>
            </a:endParaRPr>
          </a:p>
          <a:p>
            <a:pPr lvl="1"/>
            <a:endParaRPr lang="en-US" sz="1400" dirty="0">
              <a:latin typeface="Century Gothic" charset="0"/>
              <a:ea typeface="Century Gothic" charset="0"/>
              <a:cs typeface="Century Gothic" charset="0"/>
            </a:endParaRPr>
          </a:p>
          <a:p>
            <a:pPr marL="0" indent="0" algn="r">
              <a:buNone/>
            </a:pPr>
            <a:r>
              <a:rPr lang="en-US" sz="1200" dirty="0" smtClean="0">
                <a:latin typeface="Century Gothic" charset="0"/>
                <a:ea typeface="Century Gothic" charset="0"/>
                <a:cs typeface="Century Gothic" charset="0"/>
                <a:hlinkClick r:id="rId2"/>
              </a:rPr>
              <a:t>https</a:t>
            </a:r>
            <a:r>
              <a:rPr lang="en-US" sz="1200" dirty="0">
                <a:latin typeface="Century Gothic" charset="0"/>
                <a:ea typeface="Century Gothic" charset="0"/>
                <a:cs typeface="Century Gothic" charset="0"/>
                <a:hlinkClick r:id="rId2"/>
              </a:rPr>
              <a:t>://news.tn.gov/node/11340</a:t>
            </a:r>
            <a:endParaRPr lang="en-US" sz="1200" dirty="0">
              <a:latin typeface="Century Gothic" charset="0"/>
              <a:ea typeface="Century Gothic" charset="0"/>
              <a:cs typeface="Century Gothic" charset="0"/>
            </a:endParaRPr>
          </a:p>
          <a:p>
            <a:pPr algn="r"/>
            <a:endParaRPr lang="en-US" sz="1200" dirty="0">
              <a:latin typeface="Century Gothic" charset="0"/>
              <a:ea typeface="Century Gothic" charset="0"/>
              <a:cs typeface="Century Gothic" charset="0"/>
            </a:endParaRPr>
          </a:p>
        </p:txBody>
      </p:sp>
      <p:pic>
        <p:nvPicPr>
          <p:cNvPr id="51202" name="Picture 2" descr="http://tse1.mm.bing.net/th?id=OIP.M94f1fcd8b97dc23cd515de911a7a5ac9o0&amp;w=129&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762000"/>
            <a:ext cx="12287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261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charset="0"/>
                <a:ea typeface="Century Gothic" charset="0"/>
                <a:cs typeface="Century Gothic" charset="0"/>
              </a:rPr>
              <a:t>HiSET Exam</a:t>
            </a:r>
            <a:endParaRPr lang="en-US" dirty="0">
              <a:latin typeface="Century Gothic" charset="0"/>
              <a:ea typeface="Century Gothic" charset="0"/>
              <a:cs typeface="Century Gothic" charset="0"/>
            </a:endParaRPr>
          </a:p>
        </p:txBody>
      </p:sp>
      <p:sp>
        <p:nvSpPr>
          <p:cNvPr id="3" name="Content Placeholder 2"/>
          <p:cNvSpPr>
            <a:spLocks noGrp="1"/>
          </p:cNvSpPr>
          <p:nvPr>
            <p:ph idx="1"/>
          </p:nvPr>
        </p:nvSpPr>
        <p:spPr>
          <a:xfrm>
            <a:off x="0" y="2057400"/>
            <a:ext cx="9144000" cy="4800600"/>
          </a:xfrm>
        </p:spPr>
        <p:txBody>
          <a:bodyPr>
            <a:normAutofit fontScale="32500" lnSpcReduction="20000"/>
          </a:bodyPr>
          <a:lstStyle/>
          <a:p>
            <a:pPr marL="0" indent="0">
              <a:buNone/>
            </a:pPr>
            <a:r>
              <a:rPr lang="en-US" sz="7400" dirty="0" smtClean="0">
                <a:latin typeface="Times New Roman" panose="02020603050405020304" pitchFamily="18" charset="0"/>
                <a:ea typeface="Century Gothic" charset="0"/>
                <a:cs typeface="Times New Roman" panose="02020603050405020304" pitchFamily="18" charset="0"/>
              </a:rPr>
              <a:t>In 2012, 10,142 </a:t>
            </a:r>
            <a:r>
              <a:rPr lang="en-US" sz="7400" dirty="0">
                <a:latin typeface="Times New Roman" panose="02020603050405020304" pitchFamily="18" charset="0"/>
                <a:ea typeface="Century Gothic" charset="0"/>
                <a:cs typeface="Times New Roman" panose="02020603050405020304" pitchFamily="18" charset="0"/>
              </a:rPr>
              <a:t>Tennesseans earned GEDs </a:t>
            </a:r>
            <a:endParaRPr lang="en-US" sz="7400" dirty="0" smtClean="0">
              <a:latin typeface="Times New Roman" panose="02020603050405020304" pitchFamily="18" charset="0"/>
              <a:ea typeface="Century Gothic" charset="0"/>
              <a:cs typeface="Times New Roman" panose="02020603050405020304" pitchFamily="18" charset="0"/>
            </a:endParaRPr>
          </a:p>
          <a:p>
            <a:pPr marL="457200" lvl="1" indent="0">
              <a:buNone/>
            </a:pPr>
            <a:r>
              <a:rPr lang="en-US" sz="7400" dirty="0" smtClean="0">
                <a:latin typeface="Times New Roman" panose="02020603050405020304" pitchFamily="18" charset="0"/>
                <a:ea typeface="Century Gothic" charset="0"/>
                <a:cs typeface="Times New Roman" panose="02020603050405020304" pitchFamily="18" charset="0"/>
              </a:rPr>
              <a:t>930,000 Tennessee adults </a:t>
            </a:r>
            <a:r>
              <a:rPr lang="en-US" sz="7400" dirty="0">
                <a:latin typeface="Times New Roman" panose="02020603050405020304" pitchFamily="18" charset="0"/>
                <a:ea typeface="Century Gothic" charset="0"/>
                <a:cs typeface="Times New Roman" panose="02020603050405020304" pitchFamily="18" charset="0"/>
              </a:rPr>
              <a:t>without a high school diploma or its equivalent</a:t>
            </a:r>
          </a:p>
          <a:p>
            <a:pPr marL="457200" lvl="1" indent="0">
              <a:buNone/>
            </a:pPr>
            <a:r>
              <a:rPr lang="en-US" sz="7400" dirty="0" smtClean="0">
                <a:latin typeface="Times New Roman" panose="02020603050405020304" pitchFamily="18" charset="0"/>
                <a:ea typeface="Century Gothic" charset="0"/>
                <a:cs typeface="Times New Roman" panose="02020603050405020304" pitchFamily="18" charset="0"/>
              </a:rPr>
              <a:t>A </a:t>
            </a:r>
            <a:r>
              <a:rPr lang="en-US" sz="7400" dirty="0">
                <a:latin typeface="Times New Roman" panose="02020603050405020304" pitchFamily="18" charset="0"/>
                <a:ea typeface="Century Gothic" charset="0"/>
                <a:cs typeface="Times New Roman" panose="02020603050405020304" pitchFamily="18" charset="0"/>
              </a:rPr>
              <a:t>high school </a:t>
            </a:r>
            <a:r>
              <a:rPr lang="en-US" sz="7400" dirty="0" smtClean="0">
                <a:latin typeface="Times New Roman" panose="02020603050405020304" pitchFamily="18" charset="0"/>
                <a:ea typeface="Century Gothic" charset="0"/>
                <a:cs typeface="Times New Roman" panose="02020603050405020304" pitchFamily="18" charset="0"/>
              </a:rPr>
              <a:t>credentialed worker earns </a:t>
            </a:r>
            <a:r>
              <a:rPr lang="en-US" sz="7400" dirty="0">
                <a:latin typeface="Times New Roman" panose="02020603050405020304" pitchFamily="18" charset="0"/>
                <a:ea typeface="Century Gothic" charset="0"/>
                <a:cs typeface="Times New Roman" panose="02020603050405020304" pitchFamily="18" charset="0"/>
              </a:rPr>
              <a:t>$181 more weekly </a:t>
            </a:r>
            <a:r>
              <a:rPr lang="en-US" sz="7400" dirty="0" smtClean="0">
                <a:latin typeface="Times New Roman" panose="02020603050405020304" pitchFamily="18" charset="0"/>
                <a:ea typeface="Century Gothic" charset="0"/>
                <a:cs typeface="Times New Roman" panose="02020603050405020304" pitchFamily="18" charset="0"/>
              </a:rPr>
              <a:t> &amp; is 4% less likely to be employed than </a:t>
            </a:r>
            <a:r>
              <a:rPr lang="en-US" sz="7400" dirty="0">
                <a:latin typeface="Times New Roman" panose="02020603050405020304" pitchFamily="18" charset="0"/>
                <a:ea typeface="Century Gothic" charset="0"/>
                <a:cs typeface="Times New Roman" panose="02020603050405020304" pitchFamily="18" charset="0"/>
              </a:rPr>
              <a:t>those </a:t>
            </a:r>
            <a:r>
              <a:rPr lang="en-US" sz="7400" dirty="0" smtClean="0">
                <a:latin typeface="Times New Roman" panose="02020603050405020304" pitchFamily="18" charset="0"/>
                <a:ea typeface="Century Gothic" charset="0"/>
                <a:cs typeface="Times New Roman" panose="02020603050405020304" pitchFamily="18" charset="0"/>
              </a:rPr>
              <a:t>without a high school credential</a:t>
            </a:r>
            <a:endParaRPr lang="en-US" sz="7400" dirty="0">
              <a:latin typeface="Times New Roman" panose="02020603050405020304" pitchFamily="18" charset="0"/>
              <a:ea typeface="Century Gothic" charset="0"/>
              <a:cs typeface="Times New Roman" panose="02020603050405020304" pitchFamily="18" charset="0"/>
            </a:endParaRPr>
          </a:p>
          <a:p>
            <a:endParaRPr lang="en-US" sz="7400" dirty="0" smtClean="0">
              <a:latin typeface="Times New Roman" panose="02020603050405020304" pitchFamily="18" charset="0"/>
              <a:ea typeface="Century Gothic" charset="0"/>
              <a:cs typeface="Times New Roman" panose="02020603050405020304" pitchFamily="18" charset="0"/>
            </a:endParaRPr>
          </a:p>
          <a:p>
            <a:pPr marL="0" indent="0">
              <a:buNone/>
            </a:pPr>
            <a:r>
              <a:rPr lang="en-US" sz="7400" dirty="0" smtClean="0">
                <a:latin typeface="Times New Roman" panose="02020603050405020304" pitchFamily="18" charset="0"/>
                <a:ea typeface="Century Gothic" charset="0"/>
                <a:cs typeface="Times New Roman" panose="02020603050405020304" pitchFamily="18" charset="0"/>
              </a:rPr>
              <a:t>The </a:t>
            </a:r>
            <a:r>
              <a:rPr lang="en-US" sz="7400" dirty="0">
                <a:latin typeface="Times New Roman" panose="02020603050405020304" pitchFamily="18" charset="0"/>
                <a:ea typeface="Century Gothic" charset="0"/>
                <a:cs typeface="Times New Roman" panose="02020603050405020304" pitchFamily="18" charset="0"/>
              </a:rPr>
              <a:t>HiSET </a:t>
            </a:r>
            <a:r>
              <a:rPr lang="en-US" sz="7400" dirty="0" smtClean="0">
                <a:latin typeface="Times New Roman" panose="02020603050405020304" pitchFamily="18" charset="0"/>
                <a:ea typeface="Century Gothic" charset="0"/>
                <a:cs typeface="Times New Roman" panose="02020603050405020304" pitchFamily="18" charset="0"/>
              </a:rPr>
              <a:t>measures academic </a:t>
            </a:r>
            <a:r>
              <a:rPr lang="en-US" sz="7400" dirty="0">
                <a:latin typeface="Times New Roman" panose="02020603050405020304" pitchFamily="18" charset="0"/>
                <a:ea typeface="Century Gothic" charset="0"/>
                <a:cs typeface="Times New Roman" panose="02020603050405020304" pitchFamily="18" charset="0"/>
              </a:rPr>
              <a:t>knowledge and proficiency equivalent to those of a high school </a:t>
            </a:r>
            <a:r>
              <a:rPr lang="en-US" sz="7400" dirty="0" smtClean="0">
                <a:latin typeface="Times New Roman" panose="02020603050405020304" pitchFamily="18" charset="0"/>
                <a:ea typeface="Century Gothic" charset="0"/>
                <a:cs typeface="Times New Roman" panose="02020603050405020304" pitchFamily="18" charset="0"/>
              </a:rPr>
              <a:t>graduate in five </a:t>
            </a:r>
            <a:r>
              <a:rPr lang="en-US" sz="7400" dirty="0">
                <a:latin typeface="Times New Roman" panose="02020603050405020304" pitchFamily="18" charset="0"/>
                <a:ea typeface="Century Gothic" charset="0"/>
                <a:cs typeface="Times New Roman" panose="02020603050405020304" pitchFamily="18" charset="0"/>
              </a:rPr>
              <a:t>content areas:</a:t>
            </a:r>
          </a:p>
          <a:p>
            <a:pPr lvl="2"/>
            <a:r>
              <a:rPr lang="en-US" sz="7400" dirty="0">
                <a:latin typeface="Times New Roman" panose="02020603050405020304" pitchFamily="18" charset="0"/>
                <a:ea typeface="Century Gothic" charset="0"/>
                <a:cs typeface="Times New Roman" panose="02020603050405020304" pitchFamily="18" charset="0"/>
              </a:rPr>
              <a:t>Language Arts – Reading</a:t>
            </a:r>
          </a:p>
          <a:p>
            <a:pPr lvl="2"/>
            <a:r>
              <a:rPr lang="en-US" sz="7400" dirty="0">
                <a:latin typeface="Times New Roman" panose="02020603050405020304" pitchFamily="18" charset="0"/>
                <a:ea typeface="Century Gothic" charset="0"/>
                <a:cs typeface="Times New Roman" panose="02020603050405020304" pitchFamily="18" charset="0"/>
              </a:rPr>
              <a:t>Language Arts – Writing</a:t>
            </a:r>
          </a:p>
          <a:p>
            <a:pPr lvl="2"/>
            <a:r>
              <a:rPr lang="en-US" sz="7400" dirty="0">
                <a:latin typeface="Times New Roman" panose="02020603050405020304" pitchFamily="18" charset="0"/>
                <a:ea typeface="Century Gothic" charset="0"/>
                <a:cs typeface="Times New Roman" panose="02020603050405020304" pitchFamily="18" charset="0"/>
              </a:rPr>
              <a:t>Mathematics</a:t>
            </a:r>
          </a:p>
          <a:p>
            <a:pPr lvl="2"/>
            <a:r>
              <a:rPr lang="en-US" sz="7400" dirty="0">
                <a:latin typeface="Times New Roman" panose="02020603050405020304" pitchFamily="18" charset="0"/>
                <a:ea typeface="Century Gothic" charset="0"/>
                <a:cs typeface="Times New Roman" panose="02020603050405020304" pitchFamily="18" charset="0"/>
              </a:rPr>
              <a:t>Social Studies</a:t>
            </a:r>
          </a:p>
          <a:p>
            <a:pPr lvl="2"/>
            <a:r>
              <a:rPr lang="en-US" sz="7400" dirty="0" smtClean="0">
                <a:latin typeface="Times New Roman" panose="02020603050405020304" pitchFamily="18" charset="0"/>
                <a:ea typeface="Century Gothic" charset="0"/>
                <a:cs typeface="Times New Roman" panose="02020603050405020304" pitchFamily="18" charset="0"/>
              </a:rPr>
              <a:t>Science</a:t>
            </a:r>
          </a:p>
          <a:p>
            <a:pPr marL="914400" lvl="2" indent="0" algn="r">
              <a:buNone/>
            </a:pPr>
            <a:r>
              <a:rPr lang="en-US" sz="6400" dirty="0">
                <a:latin typeface="Century Gothic" charset="0"/>
                <a:ea typeface="Century Gothic" charset="0"/>
                <a:cs typeface="Century Gothic" charset="0"/>
                <a:hlinkClick r:id="rId2"/>
              </a:rPr>
              <a:t>http://</a:t>
            </a:r>
            <a:r>
              <a:rPr lang="en-US" sz="6400" dirty="0" smtClean="0">
                <a:latin typeface="Century Gothic" charset="0"/>
                <a:ea typeface="Century Gothic" charset="0"/>
                <a:cs typeface="Century Gothic" charset="0"/>
                <a:hlinkClick r:id="rId2"/>
              </a:rPr>
              <a:t>hiset.ets.org/faq</a:t>
            </a:r>
            <a:endParaRPr lang="en-US" sz="6400" dirty="0" smtClean="0">
              <a:latin typeface="Century Gothic" charset="0"/>
              <a:ea typeface="Century Gothic" charset="0"/>
              <a:cs typeface="Century Gothic" charset="0"/>
            </a:endParaRPr>
          </a:p>
        </p:txBody>
      </p:sp>
      <p:pic>
        <p:nvPicPr>
          <p:cNvPr id="6" name="Picture 2" descr="http://tse1.mm.bing.net/th?id=OIP.M94f1fcd8b97dc23cd515de911a7a5ac9o0&amp;w=129&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762000"/>
            <a:ext cx="12287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606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charset="0"/>
                <a:ea typeface="Century Gothic" charset="0"/>
                <a:cs typeface="Century Gothic" charset="0"/>
              </a:rPr>
              <a:t>HiSET Exam</a:t>
            </a:r>
            <a:endParaRPr lang="en-US" dirty="0"/>
          </a:p>
        </p:txBody>
      </p:sp>
      <p:sp>
        <p:nvSpPr>
          <p:cNvPr id="3" name="Content Placeholder 2"/>
          <p:cNvSpPr>
            <a:spLocks noGrp="1"/>
          </p:cNvSpPr>
          <p:nvPr>
            <p:ph idx="1"/>
          </p:nvPr>
        </p:nvSpPr>
        <p:spPr>
          <a:xfrm>
            <a:off x="0" y="1981200"/>
            <a:ext cx="9144000" cy="4876800"/>
          </a:xfrm>
        </p:spPr>
        <p:txBody>
          <a:bodyPr>
            <a:normAutofit fontScale="32500" lnSpcReduction="20000"/>
          </a:bodyPr>
          <a:lstStyle/>
          <a:p>
            <a:pPr marL="0" indent="0">
              <a:buNone/>
            </a:pPr>
            <a:r>
              <a:rPr lang="en-US" sz="7000" dirty="0">
                <a:latin typeface="Times New Roman" panose="02020603050405020304" pitchFamily="18" charset="0"/>
                <a:ea typeface="Century Gothic" charset="0"/>
                <a:cs typeface="Times New Roman" panose="02020603050405020304" pitchFamily="18" charset="0"/>
              </a:rPr>
              <a:t>You must be at least 18 years of age without a high school diploma or high school equivalency </a:t>
            </a:r>
            <a:r>
              <a:rPr lang="en-US" sz="7000" dirty="0" smtClean="0">
                <a:latin typeface="Times New Roman" panose="02020603050405020304" pitchFamily="18" charset="0"/>
                <a:ea typeface="Century Gothic" charset="0"/>
                <a:cs typeface="Times New Roman" panose="02020603050405020304" pitchFamily="18" charset="0"/>
              </a:rPr>
              <a:t>certificate but if </a:t>
            </a:r>
            <a:r>
              <a:rPr lang="en-US" sz="7000" dirty="0">
                <a:latin typeface="Times New Roman" panose="02020603050405020304" pitchFamily="18" charset="0"/>
                <a:ea typeface="Century Gothic" charset="0"/>
                <a:cs typeface="Times New Roman" panose="02020603050405020304" pitchFamily="18" charset="0"/>
              </a:rPr>
              <a:t>you are </a:t>
            </a:r>
            <a:r>
              <a:rPr lang="en-US" sz="7000" dirty="0" smtClean="0">
                <a:latin typeface="Times New Roman" panose="02020603050405020304" pitchFamily="18" charset="0"/>
                <a:ea typeface="Century Gothic" charset="0"/>
                <a:cs typeface="Times New Roman" panose="02020603050405020304" pitchFamily="18" charset="0"/>
              </a:rPr>
              <a:t>17 you </a:t>
            </a:r>
            <a:r>
              <a:rPr lang="en-US" sz="7000" dirty="0">
                <a:latin typeface="Times New Roman" panose="02020603050405020304" pitchFamily="18" charset="0"/>
                <a:ea typeface="Century Gothic" charset="0"/>
                <a:cs typeface="Times New Roman" panose="02020603050405020304" pitchFamily="18" charset="0"/>
              </a:rPr>
              <a:t>must have an age waiver signed by the Director of Schools before you can </a:t>
            </a:r>
            <a:r>
              <a:rPr lang="en-US" sz="7000" dirty="0" smtClean="0">
                <a:latin typeface="Times New Roman" panose="02020603050405020304" pitchFamily="18" charset="0"/>
                <a:ea typeface="Century Gothic" charset="0"/>
                <a:cs typeface="Times New Roman" panose="02020603050405020304" pitchFamily="18" charset="0"/>
              </a:rPr>
              <a:t>test</a:t>
            </a:r>
          </a:p>
          <a:p>
            <a:pPr marL="0" indent="0">
              <a:buNone/>
            </a:pPr>
            <a:r>
              <a:rPr lang="en-US" sz="7000" dirty="0" smtClean="0">
                <a:latin typeface="Times New Roman" panose="02020603050405020304" pitchFamily="18" charset="0"/>
                <a:ea typeface="Century Gothic" charset="0"/>
                <a:cs typeface="Times New Roman" panose="02020603050405020304" pitchFamily="18" charset="0"/>
              </a:rPr>
              <a:t>You </a:t>
            </a:r>
            <a:r>
              <a:rPr lang="en-US" sz="7000" dirty="0">
                <a:latin typeface="Times New Roman" panose="02020603050405020304" pitchFamily="18" charset="0"/>
                <a:ea typeface="Century Gothic" charset="0"/>
                <a:cs typeface="Times New Roman" panose="02020603050405020304" pitchFamily="18" charset="0"/>
              </a:rPr>
              <a:t>do not have to be a resident of Tennessee to take the </a:t>
            </a:r>
            <a:r>
              <a:rPr lang="en-US" sz="7000" dirty="0" err="1">
                <a:latin typeface="Times New Roman" panose="02020603050405020304" pitchFamily="18" charset="0"/>
                <a:ea typeface="Century Gothic" charset="0"/>
                <a:cs typeface="Times New Roman" panose="02020603050405020304" pitchFamily="18" charset="0"/>
              </a:rPr>
              <a:t>HiSET</a:t>
            </a:r>
            <a:r>
              <a:rPr lang="en-US" sz="7000" dirty="0">
                <a:latin typeface="Times New Roman" panose="02020603050405020304" pitchFamily="18" charset="0"/>
                <a:ea typeface="Century Gothic" charset="0"/>
                <a:cs typeface="Times New Roman" panose="02020603050405020304" pitchFamily="18" charset="0"/>
              </a:rPr>
              <a:t> </a:t>
            </a:r>
            <a:r>
              <a:rPr lang="en-US" sz="7000" dirty="0" smtClean="0">
                <a:latin typeface="Times New Roman" panose="02020603050405020304" pitchFamily="18" charset="0"/>
                <a:ea typeface="Century Gothic" charset="0"/>
                <a:cs typeface="Times New Roman" panose="02020603050405020304" pitchFamily="18" charset="0"/>
              </a:rPr>
              <a:t>exam</a:t>
            </a:r>
          </a:p>
          <a:p>
            <a:pPr marL="0" indent="0">
              <a:buNone/>
            </a:pPr>
            <a:r>
              <a:rPr lang="en-US" sz="7000" dirty="0" smtClean="0">
                <a:latin typeface="Times New Roman" panose="02020603050405020304" pitchFamily="18" charset="0"/>
                <a:ea typeface="Century Gothic" charset="0"/>
                <a:cs typeface="Times New Roman" panose="02020603050405020304" pitchFamily="18" charset="0"/>
              </a:rPr>
              <a:t>Tennessee </a:t>
            </a:r>
            <a:r>
              <a:rPr lang="en-US" sz="7000" dirty="0">
                <a:latin typeface="Times New Roman" panose="02020603050405020304" pitchFamily="18" charset="0"/>
                <a:ea typeface="Century Gothic" charset="0"/>
                <a:cs typeface="Times New Roman" panose="02020603050405020304" pitchFamily="18" charset="0"/>
              </a:rPr>
              <a:t>requires all test takers to complete an official HiSET Practice </a:t>
            </a:r>
            <a:r>
              <a:rPr lang="en-US" sz="7000" dirty="0" smtClean="0">
                <a:latin typeface="Times New Roman" panose="02020603050405020304" pitchFamily="18" charset="0"/>
                <a:ea typeface="Century Gothic" charset="0"/>
                <a:cs typeface="Times New Roman" panose="02020603050405020304" pitchFamily="18" charset="0"/>
              </a:rPr>
              <a:t>Test &amp; you </a:t>
            </a:r>
            <a:r>
              <a:rPr lang="en-US" sz="7000" dirty="0">
                <a:latin typeface="Times New Roman" panose="02020603050405020304" pitchFamily="18" charset="0"/>
                <a:ea typeface="Century Gothic" charset="0"/>
                <a:cs typeface="Times New Roman" panose="02020603050405020304" pitchFamily="18" charset="0"/>
              </a:rPr>
              <a:t>will be required to show proof of completion prior to </a:t>
            </a:r>
            <a:r>
              <a:rPr lang="en-US" sz="7000" dirty="0" smtClean="0">
                <a:latin typeface="Times New Roman" panose="02020603050405020304" pitchFamily="18" charset="0"/>
                <a:ea typeface="Century Gothic" charset="0"/>
                <a:cs typeface="Times New Roman" panose="02020603050405020304" pitchFamily="18" charset="0"/>
              </a:rPr>
              <a:t>testing</a:t>
            </a:r>
          </a:p>
          <a:p>
            <a:pPr marL="457200" lvl="1" indent="0">
              <a:buNone/>
            </a:pPr>
            <a:endParaRPr lang="en-US" sz="7000" dirty="0">
              <a:latin typeface="Times New Roman" panose="02020603050405020304" pitchFamily="18" charset="0"/>
              <a:ea typeface="Century Gothic" charset="0"/>
              <a:cs typeface="Times New Roman" panose="02020603050405020304" pitchFamily="18" charset="0"/>
            </a:endParaRPr>
          </a:p>
          <a:p>
            <a:pPr marL="0" indent="0">
              <a:buNone/>
            </a:pPr>
            <a:r>
              <a:rPr lang="en-US" sz="7000" dirty="0">
                <a:latin typeface="Times New Roman" panose="02020603050405020304" pitchFamily="18" charset="0"/>
                <a:ea typeface="Century Gothic" charset="0"/>
                <a:cs typeface="Times New Roman" panose="02020603050405020304" pitchFamily="18" charset="0"/>
              </a:rPr>
              <a:t>You must present identification on test day at the HiSET test </a:t>
            </a:r>
            <a:r>
              <a:rPr lang="en-US" sz="7000" dirty="0" smtClean="0">
                <a:latin typeface="Times New Roman" panose="02020603050405020304" pitchFamily="18" charset="0"/>
                <a:ea typeface="Century Gothic" charset="0"/>
                <a:cs typeface="Times New Roman" panose="02020603050405020304" pitchFamily="18" charset="0"/>
              </a:rPr>
              <a:t>center: A </a:t>
            </a:r>
            <a:r>
              <a:rPr lang="en-US" sz="7000" dirty="0">
                <a:latin typeface="Times New Roman" panose="02020603050405020304" pitchFamily="18" charset="0"/>
                <a:ea typeface="Century Gothic" charset="0"/>
                <a:cs typeface="Times New Roman" panose="02020603050405020304" pitchFamily="18" charset="0"/>
              </a:rPr>
              <a:t>valid driver's license, passport, military ID, or other form of government issued (national or foreign) identification that shows name, address, date of birth, signature and photograph are acceptable forms of identification</a:t>
            </a:r>
          </a:p>
          <a:p>
            <a:endParaRPr lang="en-US" sz="5400" dirty="0">
              <a:latin typeface="Century Gothic" charset="0"/>
              <a:ea typeface="Century Gothic" charset="0"/>
              <a:cs typeface="Century Gothic" charset="0"/>
            </a:endParaRPr>
          </a:p>
          <a:p>
            <a:pPr marL="0" indent="0">
              <a:buNone/>
            </a:pPr>
            <a:endParaRPr lang="en-US" dirty="0"/>
          </a:p>
          <a:p>
            <a:endParaRPr lang="en-US" dirty="0" smtClean="0"/>
          </a:p>
          <a:p>
            <a:endParaRPr lang="en-US" dirty="0"/>
          </a:p>
          <a:p>
            <a:pPr marL="0" indent="0" algn="r">
              <a:buNone/>
            </a:pPr>
            <a:r>
              <a:rPr lang="en-US" sz="5400" dirty="0">
                <a:latin typeface="Century Gothic" charset="0"/>
                <a:ea typeface="Century Gothic" charset="0"/>
                <a:cs typeface="Century Gothic" charset="0"/>
                <a:hlinkClick r:id="rId2"/>
              </a:rPr>
              <a:t>http://hiset.ets.org/requirements/tn</a:t>
            </a:r>
            <a:endParaRPr lang="en-US" sz="5400" dirty="0">
              <a:latin typeface="Century Gothic" charset="0"/>
              <a:ea typeface="Century Gothic" charset="0"/>
              <a:cs typeface="Century Gothic" charset="0"/>
            </a:endParaRPr>
          </a:p>
          <a:p>
            <a:pPr algn="r"/>
            <a:endParaRPr lang="en-US" dirty="0"/>
          </a:p>
        </p:txBody>
      </p:sp>
      <p:pic>
        <p:nvPicPr>
          <p:cNvPr id="4" name="Picture 2" descr="http://tse1.mm.bing.net/th?id=OIP.M94f1fcd8b97dc23cd515de911a7a5ac9o0&amp;w=129&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762000"/>
            <a:ext cx="12287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0007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dirty="0" smtClean="0">
                <a:solidFill>
                  <a:schemeClr val="tx1"/>
                </a:solidFill>
              </a:rPr>
              <a:t>Lower residency establishment standards for military dependents</a:t>
            </a:r>
            <a:r>
              <a:rPr lang="en-US" dirty="0" smtClean="0"/>
              <a:t/>
            </a:r>
            <a:br>
              <a:rPr lang="en-US" dirty="0" smtClean="0"/>
            </a:br>
            <a:endParaRPr lang="en-US" dirty="0"/>
          </a:p>
        </p:txBody>
      </p:sp>
      <p:sp>
        <p:nvSpPr>
          <p:cNvPr id="3" name="Content Placeholder 2"/>
          <p:cNvSpPr>
            <a:spLocks noGrp="1"/>
          </p:cNvSpPr>
          <p:nvPr>
            <p:ph idx="1"/>
          </p:nvPr>
        </p:nvSpPr>
        <p:spPr>
          <a:xfrm>
            <a:off x="0" y="1981200"/>
            <a:ext cx="9144000" cy="4876800"/>
          </a:xfrm>
        </p:spPr>
        <p:txBody>
          <a:bodyPr>
            <a:normAutofit lnSpcReduction="10000"/>
          </a:bodyPr>
          <a:lstStyle/>
          <a:p>
            <a:pPr marL="0" indent="0">
              <a:buNone/>
            </a:pPr>
            <a:r>
              <a:rPr lang="en-US" i="1" dirty="0" smtClean="0"/>
              <a:t>T.C.A. 49-4-926</a:t>
            </a:r>
            <a:r>
              <a:rPr lang="en-US" dirty="0" smtClean="0"/>
              <a:t>: </a:t>
            </a:r>
          </a:p>
          <a:p>
            <a:pPr marL="0" indent="0">
              <a:buNone/>
            </a:pPr>
            <a:r>
              <a:rPr lang="en-US" dirty="0" smtClean="0"/>
              <a:t>A military member’s dependent children are determined to be Tennessee residents when:</a:t>
            </a:r>
          </a:p>
          <a:p>
            <a:pPr marL="0" indent="0">
              <a:buNone/>
            </a:pPr>
            <a:r>
              <a:rPr lang="en-US" dirty="0"/>
              <a:t>	</a:t>
            </a:r>
            <a:r>
              <a:rPr lang="en-US" dirty="0" smtClean="0"/>
              <a:t>their parent’s home of record at time of entry into the </a:t>
            </a:r>
            <a:r>
              <a:rPr lang="en-US" dirty="0"/>
              <a:t>military is Tennessee OR </a:t>
            </a:r>
            <a:endParaRPr lang="en-US" dirty="0" smtClean="0"/>
          </a:p>
          <a:p>
            <a:pPr marL="0" indent="0">
              <a:buNone/>
            </a:pPr>
            <a:r>
              <a:rPr lang="en-US" dirty="0"/>
              <a:t>	</a:t>
            </a:r>
            <a:r>
              <a:rPr lang="en-US" dirty="0" smtClean="0"/>
              <a:t>when their children qualify to be classified as an in-state student under </a:t>
            </a:r>
            <a:r>
              <a:rPr lang="en-US" i="1" dirty="0" smtClean="0"/>
              <a:t>T.C.A. 49-8-104 </a:t>
            </a:r>
            <a:r>
              <a:rPr lang="en-US" dirty="0" smtClean="0"/>
              <a:t>(which states that the state </a:t>
            </a:r>
            <a:r>
              <a:rPr lang="en-US" dirty="0"/>
              <a:t>university </a:t>
            </a:r>
            <a:r>
              <a:rPr lang="en-US" dirty="0" smtClean="0"/>
              <a:t>&amp; </a:t>
            </a:r>
            <a:r>
              <a:rPr lang="en-US" dirty="0"/>
              <a:t>community college system is authorized to establish </a:t>
            </a:r>
            <a:r>
              <a:rPr lang="en-US" dirty="0" smtClean="0"/>
              <a:t>rules &amp; regulations </a:t>
            </a:r>
            <a:r>
              <a:rPr lang="en-US" dirty="0"/>
              <a:t>defining residency of students, which, when approved by the chancellor of the state university </a:t>
            </a:r>
            <a:r>
              <a:rPr lang="en-US" dirty="0" smtClean="0"/>
              <a:t>&amp; </a:t>
            </a:r>
            <a:r>
              <a:rPr lang="en-US" dirty="0"/>
              <a:t>community college system and the governor, shall be used for the purpose of determining whether or not out-of-state tuition shall be charged to a student enrolling in a state college or university operated under the state university and community college </a:t>
            </a:r>
            <a:r>
              <a:rPr lang="en-US" dirty="0" smtClean="0"/>
              <a:t>system) </a:t>
            </a:r>
            <a:endParaRPr lang="en-US" dirty="0"/>
          </a:p>
        </p:txBody>
      </p:sp>
      <p:pic>
        <p:nvPicPr>
          <p:cNvPr id="52226" name="Picture 2" descr="http://tse1.mm.bing.net/th?id=OIP.Mef44e7ed9eacd92292f444d878c76b5fH0&amp;w=125&amp;h=10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838200"/>
            <a:ext cx="11906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05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POLL_EMBED_ID" val="d70f98e2-a11f-4c6a-b811-79c4f5427617"/>
  <p:tag name="__PE_ORIG_SIZE" val="268"/>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POLL_EMBED_ID" val="2750cd64-c656-4c9a-b75f-7a2ccb119ede"/>
  <p:tag name="__PE_ORIG_SIZE" val="292.8"/>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POLL_EMBED_ID" val="b2d1ed0c-49e9-4553-a476-a119129f816a"/>
  <p:tag name="__PE_ORIG_SIZE" val="312"/>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POLL_EMBED_ID" val="25f60cbe-4d01-4e67-a1da-8bf4675e8b7c"/>
  <p:tag name="__PE_ORIG_SIZE" val="280"/>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POLL_EMBED_ID" val="11bee746-733d-4e98-b147-8a4cd26a17ee"/>
  <p:tag name="__PE_ORIG_SIZE" val="310"/>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POLL_EMBED_ID" val="074f47cb-121e-4192-b91f-ccfcee16c43f"/>
  <p:tag name="__PE_ORIG_SIZE" val="310"/>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POLL_EMBED_ID" val="09a0debd-ad97-4bf0-855d-4cdb19f64344"/>
  <p:tag name="__PE_ORIG_SIZE" val="276"/>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2872</TotalTime>
  <Words>14213</Words>
  <Application>Microsoft Office PowerPoint</Application>
  <PresentationFormat>On-screen Show (4:3)</PresentationFormat>
  <Paragraphs>1309</Paragraphs>
  <Slides>203</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203</vt:i4>
      </vt:variant>
    </vt:vector>
  </HeadingPairs>
  <TitlesOfParts>
    <vt:vector size="214" baseType="lpstr">
      <vt:lpstr>American Typewriter</vt:lpstr>
      <vt:lpstr>Andalus</vt:lpstr>
      <vt:lpstr>Arial</vt:lpstr>
      <vt:lpstr>Baskerville Old Face</vt:lpstr>
      <vt:lpstr>Brush Script MT</vt:lpstr>
      <vt:lpstr>Calibri</vt:lpstr>
      <vt:lpstr>Century Gothic</vt:lpstr>
      <vt:lpstr>Copperplate Gothic Bold</vt:lpstr>
      <vt:lpstr>Times New Roman</vt:lpstr>
      <vt:lpstr>Trebuchet MS</vt:lpstr>
      <vt:lpstr>Berlin</vt:lpstr>
      <vt:lpstr>The 2015 Update on Statutes  &amp; Court Decisions  Impacting Professional Counselors  </vt:lpstr>
      <vt:lpstr>Legislative and Case Law Update for Professional Counselors </vt:lpstr>
      <vt:lpstr>Some interesting new laws:                 2015</vt:lpstr>
      <vt:lpstr>New Tennessee Laws Effective 2015  Affecting Professional Counselors</vt:lpstr>
      <vt:lpstr>Family Statutory Law </vt:lpstr>
      <vt:lpstr>Sex trafficking as grounds for parental rights termination</vt:lpstr>
      <vt:lpstr>Father of a child conceived as a result of rape does not have parental rights, just financial responsibility </vt:lpstr>
      <vt:lpstr>Release of non-identifying information to adoptive families  </vt:lpstr>
      <vt:lpstr>Visitation for parents  who are drug abusers  </vt:lpstr>
      <vt:lpstr>Visitation for parents indicted for child sexual abuse</vt:lpstr>
      <vt:lpstr>Great grandparents’ rights </vt:lpstr>
      <vt:lpstr>Correcting arrearage for child support </vt:lpstr>
      <vt:lpstr>Family Law Court Decisions</vt:lpstr>
      <vt:lpstr>PowerPoint Presentation</vt:lpstr>
      <vt:lpstr>Same sex  marriage </vt:lpstr>
      <vt:lpstr>Rational</vt:lpstr>
      <vt:lpstr>(1) 14th Amendment of US Constitution (Equal Protection Clause):</vt:lpstr>
      <vt:lpstr>(2) 4 principles demonstrating marriage     is a fundamental right for all citizens: </vt:lpstr>
      <vt:lpstr>#2</vt:lpstr>
      <vt:lpstr>#3</vt:lpstr>
      <vt:lpstr>#4</vt:lpstr>
      <vt:lpstr>Why discuss the court’s reasoning for same sex marriage?</vt:lpstr>
      <vt:lpstr>MTSU Poll: TN voters oppose gay marriage, abortion</vt:lpstr>
      <vt:lpstr>PowerPoint Presentation</vt:lpstr>
      <vt:lpstr>Anti-recognition of out of state marriage is unconstitutional  so same-sex couples may divorce </vt:lpstr>
      <vt:lpstr>Termination of parental rights no longer            requires reunification efforts </vt:lpstr>
      <vt:lpstr>Traditional surrogacy  parental rights </vt:lpstr>
      <vt:lpstr>In re. Amadi A</vt:lpstr>
      <vt:lpstr>No More Tender Years Doctrine in Tennessee to Justify Less Visitation Time for Fathers </vt:lpstr>
      <vt:lpstr>How does the shift away from the tender years doctrine…</vt:lpstr>
      <vt:lpstr>TN Supreme Court Decision:  Kelly v. Kelly</vt:lpstr>
      <vt:lpstr>PowerPoint Presentation</vt:lpstr>
      <vt:lpstr>Does any portion of this testimony cause you concern?</vt:lpstr>
      <vt:lpstr>Is a PSC…</vt:lpstr>
      <vt:lpstr>School Counselors are Fact Witnesses,  Not Expert Witnesses</vt:lpstr>
      <vt:lpstr>What is a good reply when asked to testify in a child custody case? </vt:lpstr>
      <vt:lpstr>Confusing parenting plan  state form </vt:lpstr>
      <vt:lpstr>Low threshold in “change in circumstances”; no neutral time in TN </vt:lpstr>
      <vt:lpstr>Child support calculation </vt:lpstr>
      <vt:lpstr>What happens when…</vt:lpstr>
      <vt:lpstr>Exceptions for not paying child support through the court </vt:lpstr>
      <vt:lpstr>PowerPoint Presentation</vt:lpstr>
      <vt:lpstr>How many genders are there?</vt:lpstr>
      <vt:lpstr>Let’s talk about LGBTQIA+ concerns because all of us likely identify with at least one category.</vt:lpstr>
      <vt:lpstr>PowerPoint Presentation</vt:lpstr>
      <vt:lpstr>Lesbian</vt:lpstr>
      <vt:lpstr>Gay </vt:lpstr>
      <vt:lpstr>Bisexual </vt:lpstr>
      <vt:lpstr>Transsexual/Transgender </vt:lpstr>
      <vt:lpstr>Queer </vt:lpstr>
      <vt:lpstr>*Cisgender (often abbreviated to simply cis)</vt:lpstr>
      <vt:lpstr>Intersex </vt:lpstr>
      <vt:lpstr>Ally </vt:lpstr>
      <vt:lpstr>Lambda v. Kerry</vt:lpstr>
      <vt:lpstr>They/Them</vt:lpstr>
      <vt:lpstr>Education Statutory Law</vt:lpstr>
      <vt:lpstr>Suspected sex abuse in the schools </vt:lpstr>
      <vt:lpstr>How many of you…</vt:lpstr>
      <vt:lpstr>Cursive writing </vt:lpstr>
      <vt:lpstr>STEM program expansion </vt:lpstr>
      <vt:lpstr>Adoption included in family life curriculum </vt:lpstr>
      <vt:lpstr>TN standards to replace common core </vt:lpstr>
      <vt:lpstr>Common Core</vt:lpstr>
      <vt:lpstr>Common Core</vt:lpstr>
      <vt:lpstr>Common Core</vt:lpstr>
      <vt:lpstr>PowerPoint Presentation</vt:lpstr>
      <vt:lpstr>Civics test required for graduating </vt:lpstr>
      <vt:lpstr>Sample Questions to  Become a US Citizen</vt:lpstr>
      <vt:lpstr>Dear Principal</vt:lpstr>
      <vt:lpstr>Excused absence for non school sponsored extracurricular activity </vt:lpstr>
      <vt:lpstr>Virtual public schools extended to 2019 </vt:lpstr>
      <vt:lpstr>Virtual Public Schools</vt:lpstr>
      <vt:lpstr>Virtual Public Schools</vt:lpstr>
      <vt:lpstr>Virtual Public Schools</vt:lpstr>
      <vt:lpstr>Virtual Public Schools</vt:lpstr>
      <vt:lpstr>Virtual Public Schools</vt:lpstr>
      <vt:lpstr>Virtual Public Schools</vt:lpstr>
      <vt:lpstr>Virtual Public Schools</vt:lpstr>
      <vt:lpstr>Charter schools priority list </vt:lpstr>
      <vt:lpstr>Priority Schools</vt:lpstr>
      <vt:lpstr>The LPSC in Tennessee  Charter Schools</vt:lpstr>
      <vt:lpstr>Washington State Supreme Court Rules Charter Schools Unconstitutional</vt:lpstr>
      <vt:lpstr>Washington State Supreme Court Rules Charter Schools Unconstitutional</vt:lpstr>
      <vt:lpstr>Washington State Supreme Court Rules Charter Schools Unconstitutional</vt:lpstr>
      <vt:lpstr>“Book Sparks Latest Chapter In Fight Over Charter Schools” Andrea Zelinski</vt:lpstr>
      <vt:lpstr>“Book Sparks Latest Chapter In Fight Over Charter Schools” Andrea Zelinski</vt:lpstr>
      <vt:lpstr>TN Teaching Evaluation Enhancement Act </vt:lpstr>
      <vt:lpstr>Tennessee Teaching Evaluation Enhancement Act</vt:lpstr>
      <vt:lpstr>Tennessee Teaching Evaluation Enhancement Act</vt:lpstr>
      <vt:lpstr>Tennessee Teaching Evaluation Enhancement Act</vt:lpstr>
      <vt:lpstr>What questions must you ask to assess client lethality?</vt:lpstr>
      <vt:lpstr>Firearm ownership identification in the schools </vt:lpstr>
      <vt:lpstr>Educator Protection Act of 2015 </vt:lpstr>
      <vt:lpstr>College admission: </vt:lpstr>
      <vt:lpstr>HiSET acceptable criteria for HOPE access grant </vt:lpstr>
      <vt:lpstr>HiSET Exam in Tennessee</vt:lpstr>
      <vt:lpstr>HiSET Exam</vt:lpstr>
      <vt:lpstr>HiSET Exam</vt:lpstr>
      <vt:lpstr>Lower residency establishment standards for military dependents </vt:lpstr>
      <vt:lpstr>Community College Reconnect Grant </vt:lpstr>
      <vt:lpstr>Education Court Decisions</vt:lpstr>
      <vt:lpstr>Drug-Free School Zone Act &amp; Judicial Diversion </vt:lpstr>
      <vt:lpstr>Teacher Testifying to Non-Testimonial Victim’s Statement:</vt:lpstr>
      <vt:lpstr>Ohio v. Clark: U.S. Supreme Court ruled in a case challenging a preschool teacher’s 911 testimony. </vt:lpstr>
      <vt:lpstr>Child Discloses Abuse to Counselor </vt:lpstr>
      <vt:lpstr>Constitutional Law:  Tennessee Religious  Exemption Bill    </vt:lpstr>
      <vt:lpstr>Tennessee schools are faced with students entering school events with confederate flags waving</vt:lpstr>
      <vt:lpstr>Protesters in Hendersonville (June 24, 2015) just after church shootings</vt:lpstr>
      <vt:lpstr>Protester said he and his friends wanted to show support for their Southern heritage </vt:lpstr>
      <vt:lpstr>Walker v. Texas Division, Sons of Confederate Veterans:  US Supreme Court rules on confederate flag specialty plates </vt:lpstr>
      <vt:lpstr>South Carolina Declaration of Causes of Secession Convention of South Carolina December 20, 1860 </vt:lpstr>
      <vt:lpstr>Religious exemption bill threatening state university counseling program accreditation   </vt:lpstr>
      <vt:lpstr>TCA opposed this bill due to the potential damage to clients and because it violated ACA ethical and practice guidelines for treating diversity populations.</vt:lpstr>
      <vt:lpstr>Juvenile &amp; Criminal Statutory Law</vt:lpstr>
      <vt:lpstr>Investigating Child Sexual Abuse of Child with Hearing Impairment </vt:lpstr>
      <vt:lpstr>Tennessee Racial Profiling Prevention Act </vt:lpstr>
      <vt:lpstr>Drug Related Updates </vt:lpstr>
      <vt:lpstr>Increased Statute of Limitations for Prosecuting the Promotion of Prostitution of a Child </vt:lpstr>
      <vt:lpstr>Wiretaps for Human Sex Trafficking </vt:lpstr>
      <vt:lpstr>Registry To Now Include Violent Juvenile Sex Offenders </vt:lpstr>
      <vt:lpstr>Minors Not Allowed at  Dogfights/Cockfights </vt:lpstr>
      <vt:lpstr>Chapter 396: First Pass Free for Drug Emergency Assistance </vt:lpstr>
      <vt:lpstr>The 2015 Update on Statutes  &amp; Court Decisions  Impacting Professional Counselors </vt:lpstr>
      <vt:lpstr>PowerPoint Presentation</vt:lpstr>
      <vt:lpstr>Violent, Mentally Ill Suspect(s)  </vt:lpstr>
      <vt:lpstr>Mental Health Court Decisions</vt:lpstr>
      <vt:lpstr>Prison Suicide Protocol  (July 6, 2015) </vt:lpstr>
      <vt:lpstr>PowerPoint Presentation</vt:lpstr>
      <vt:lpstr>Accommodation for Armed, Violent, Mentally Ill Suspect in Custody  (May, 2015) </vt:lpstr>
      <vt:lpstr>PowerPoint Presentation</vt:lpstr>
      <vt:lpstr>Spiritual Treatment Exception to Child Abuse By Denying Medical Treatment to Child (February, 2015) </vt:lpstr>
      <vt:lpstr>Wesley v Campbell</vt:lpstr>
      <vt:lpstr>Wesley v Campbell</vt:lpstr>
      <vt:lpstr>Wesley v Campbell</vt:lpstr>
      <vt:lpstr>PowerPoint Presentation</vt:lpstr>
      <vt:lpstr>College Student v Oregon Univ.</vt:lpstr>
      <vt:lpstr>College Student v Oregon Univ.</vt:lpstr>
      <vt:lpstr>Students in Need and the Courts </vt:lpstr>
      <vt:lpstr>PowerPoint Presentation</vt:lpstr>
      <vt:lpstr>In re Roxanne B. (2015)</vt:lpstr>
      <vt:lpstr>In re Roxanne B. (2015)</vt:lpstr>
      <vt:lpstr> State of Vermont v. Thomas A. Tatro:   </vt:lpstr>
      <vt:lpstr>In re Francisco T.</vt:lpstr>
      <vt:lpstr>In re Francisco T.</vt:lpstr>
      <vt:lpstr>In re Francisco T.</vt:lpstr>
      <vt:lpstr>Vidovic v. Mentor Pub. Sch. Dist. Bd. of Educ</vt:lpstr>
      <vt:lpstr>Vidovic v. Mentor Pub. Sch. Dist. Bd. of Educ</vt:lpstr>
      <vt:lpstr>Vidovic v. Mentor Pub. Sch. Dist. Bd. of Educc</vt:lpstr>
      <vt:lpstr>Vidovic v. Mentor Pub. Sch. Dist. Bd. of Educ</vt:lpstr>
      <vt:lpstr>Vidovic v. Mentor Pub. Sch. Dist. Bd. of Educ</vt:lpstr>
      <vt:lpstr>MICHIGAN v. LATTA</vt:lpstr>
      <vt:lpstr>The Victim Testified that…….</vt:lpstr>
      <vt:lpstr>The victim was scared and called her high school counselor. </vt:lpstr>
      <vt:lpstr>STATE OF NEW JERSEY v. MERCADO</vt:lpstr>
      <vt:lpstr>STATE OF NEW JERSEY v. MERCADO</vt:lpstr>
      <vt:lpstr>SCHWEIKHARDT v. THE SCHOOL BOARD  OF COLLIER COUNTY, FLORIDA</vt:lpstr>
      <vt:lpstr>North Jersey teachers learn social media’s traps the hard way  By HANNAN ADELY, Staff Writer, The Record, May 17, 2015</vt:lpstr>
      <vt:lpstr>North Jersey teachers learn social media’s traps the hard way  By HANNAN ADELY, Staff Writer, The Record, May 17, 2015</vt:lpstr>
      <vt:lpstr>North Jersey teachers learn social media’s traps the hard way  By HANNAN ADELY, Staff Writer, The Record, May 17, 2015</vt:lpstr>
      <vt:lpstr>But civil libertarians say schools have gone too far, infringing on teachers’ rights to free speech and privacy.</vt:lpstr>
      <vt:lpstr>“The First Amendment is certainly a strong privilege for all of us, </vt:lpstr>
      <vt:lpstr>North Jersey teachers learn social media’s traps the hard way  By HANNAN ADELY, Staff Writer, The Record, May 17, 2015</vt:lpstr>
      <vt:lpstr>North Jersey teachers learn social media’s traps the hard way  By HANNAN ADELY, Staff Writer, The Record, May 17, 2015</vt:lpstr>
      <vt:lpstr>So where is the line between an insensitive comment and a punishable offense?</vt:lpstr>
      <vt:lpstr>If the online activity impacts morale, trust with the community or the school’s operations, that could be grounds for discipline.  “In a classroom setting, the ability to teach children and to have the faith of the public is a paramount value,” Hart said. “The government will probably always win with the legal argument.” </vt:lpstr>
      <vt:lpstr>So where is the line between an insensitive comment and a punishable offense?</vt:lpstr>
      <vt:lpstr>Alliance Defending Freedom spoke out in defense of:</vt:lpstr>
      <vt:lpstr>A judge said the comments were “inexcusable” and made cooperation with parents impossible.    A state appeals court upheld the firing.</vt:lpstr>
      <vt:lpstr>The social media conflicts come as schools are stepping up efforts to discourage bullying and teasing and promote respect and tolerance. </vt:lpstr>
      <vt:lpstr>Mocking or prejudicial comments are usually a red flag for a pattern of behavior.</vt:lpstr>
      <vt:lpstr>Michael Ferguson, et. al., v. JONAH (Decided 6/25/2015)</vt:lpstr>
      <vt:lpstr>Michael Ferguson, et. al., v. JONAH (Decided 6/25/2015)</vt:lpstr>
      <vt:lpstr>Some of the practices included</vt:lpstr>
      <vt:lpstr>Conversion therapy</vt:lpstr>
      <vt:lpstr>Michael Ferguson, et. al., v. JONAH (Decided 6/25/2015)</vt:lpstr>
      <vt:lpstr>The 2015 Update on Statutes  &amp; Court Decisions  Impacting Professional Counselors </vt:lpstr>
      <vt:lpstr>Kristan Seibert v. Jackson County, Mississippi</vt:lpstr>
      <vt:lpstr>Kristan Seibert v. Jackson County, Mississippi</vt:lpstr>
      <vt:lpstr>Kristan Seibert v. Jackson County, Mississippi</vt:lpstr>
      <vt:lpstr>Jean Robert Paul v. Postgraduate Center For Mental Health </vt:lpstr>
      <vt:lpstr>Jean Robert Paul v. Postgraduate Center For Mental Health </vt:lpstr>
      <vt:lpstr>Texas Medical Association v. Texas State Board of Examiners of Marriage and Family Therapists</vt:lpstr>
      <vt:lpstr>Employment cases</vt:lpstr>
      <vt:lpstr>Glen A. Fox v. New York City Department of Education And P.S. 150</vt:lpstr>
      <vt:lpstr>Glen A. Fox v. New York City Department of Education And P.S. 150</vt:lpstr>
      <vt:lpstr>Patricia Hawkins v. Maury County Board OF Education </vt:lpstr>
      <vt:lpstr> Patricia Hawkins v. Maury County Board of Education </vt:lpstr>
      <vt:lpstr> Patricia Hawkins v. Maury County Board of Education </vt:lpstr>
      <vt:lpstr> Patricia Hawkins v. Maury County Board of Education </vt:lpstr>
      <vt:lpstr>Recently PSCs have inquired about schools’ requests for them to teach satiation to classroom teachers </vt:lpstr>
      <vt:lpstr>What is Satiation?</vt:lpstr>
      <vt:lpstr>Is Satiation Safe/Effective?</vt:lpstr>
      <vt:lpstr>What if the Behavior is unsafe?</vt:lpstr>
      <vt:lpstr> Satiation may Cause an Increase in a Student’s Challenging Behavior </vt:lpstr>
      <vt:lpstr> Satiation may cause Non-Compliance or an Excessive Delay in Responding </vt:lpstr>
      <vt:lpstr> Motivation </vt:lpstr>
      <vt:lpstr>Conclusion </vt:lpstr>
      <vt:lpstr>References </vt:lpstr>
      <vt:lpstr>References</vt:lpstr>
      <vt:lpstr>References </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and Case Law Update for Professional School Counselors</dc:title>
  <dc:creator>Lee, Jeri</dc:creator>
  <cp:lastModifiedBy>Carin Smith</cp:lastModifiedBy>
  <cp:revision>241</cp:revision>
  <cp:lastPrinted>2015-11-19T22:38:02Z</cp:lastPrinted>
  <dcterms:created xsi:type="dcterms:W3CDTF">2006-08-16T00:00:00Z</dcterms:created>
  <dcterms:modified xsi:type="dcterms:W3CDTF">2015-11-20T06:12:44Z</dcterms:modified>
</cp:coreProperties>
</file>