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7" r:id="rId2"/>
    <p:sldId id="258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3" r:id="rId12"/>
    <p:sldId id="281" r:id="rId13"/>
    <p:sldId id="282" r:id="rId14"/>
    <p:sldId id="294" r:id="rId15"/>
    <p:sldId id="295" r:id="rId16"/>
    <p:sldId id="296" r:id="rId17"/>
    <p:sldId id="259" r:id="rId18"/>
    <p:sldId id="260" r:id="rId19"/>
    <p:sldId id="261" r:id="rId20"/>
    <p:sldId id="262" r:id="rId21"/>
    <p:sldId id="271" r:id="rId22"/>
    <p:sldId id="285" r:id="rId23"/>
    <p:sldId id="292" r:id="rId24"/>
    <p:sldId id="293" r:id="rId25"/>
    <p:sldId id="297" r:id="rId26"/>
    <p:sldId id="265" r:id="rId27"/>
    <p:sldId id="286" r:id="rId28"/>
    <p:sldId id="287" r:id="rId29"/>
    <p:sldId id="289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2014" autoAdjust="0"/>
  </p:normalViewPr>
  <p:slideViewPr>
    <p:cSldViewPr>
      <p:cViewPr varScale="1">
        <p:scale>
          <a:sx n="50" d="100"/>
          <a:sy n="50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8B166-C384-4F79-8BB6-E8677379393B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603DC-F47D-4449-BBC1-C242959D2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2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the group and what SIR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2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1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1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72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95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the different topics of discussion- please do not simply read the slide. These people can 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5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population remains the same size for the basic SIR model, until birth/death are introduced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one is immune to infection until vaccination is incorporated</a:t>
            </a:r>
          </a:p>
          <a:p>
            <a:r>
              <a:rPr lang="en-US" dirty="0" smtClean="0"/>
              <a:t>Talk about these assumptions, paying special attention to how demographics is not incorporated in this model</a:t>
            </a:r>
          </a:p>
          <a:p>
            <a:r>
              <a:rPr lang="en-US" dirty="0" smtClean="0"/>
              <a:t>Talk about how we will attempt to eliminate most of these assumptions by adding in birth/death, vaccination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 these formulas and what they mean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changing rate of the susceptible population is proportional to </a:t>
            </a:r>
            <a:r>
              <a:rPr lang="el-GR" dirty="0" smtClean="0"/>
              <a:t>α</a:t>
            </a:r>
            <a:r>
              <a:rPr lang="en-US" dirty="0" smtClean="0"/>
              <a:t>, the transmission rate of the disease. Why?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 changing rate of the infected population is proportional to the transmission rate, </a:t>
            </a:r>
            <a:r>
              <a:rPr lang="el-GR" b="0" dirty="0" smtClean="0"/>
              <a:t>α</a:t>
            </a:r>
            <a:r>
              <a:rPr lang="en-US" b="0" dirty="0" smtClean="0"/>
              <a:t>, and the recovery rate, </a:t>
            </a:r>
            <a:r>
              <a:rPr lang="el-GR" b="0" dirty="0" smtClean="0"/>
              <a:t>β</a:t>
            </a:r>
            <a:r>
              <a:rPr lang="en-US" b="0" dirty="0" smtClean="0"/>
              <a:t>. </a:t>
            </a:r>
          </a:p>
          <a:p>
            <a:r>
              <a:rPr lang="en-US" dirty="0" smtClean="0"/>
              <a:t>Initially,</a:t>
            </a:r>
            <a:r>
              <a:rPr lang="en-US" baseline="0" dirty="0" smtClean="0"/>
              <a:t> this is a closed system: the population may only be moved from S to I to R. Later, we will incorporate a certain % of newborns being vaccinated, moving them directly into the Recovered pool.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about R_0</a:t>
            </a:r>
            <a:r>
              <a:rPr lang="en-US" baseline="0" dirty="0" smtClean="0"/>
              <a:t> and why it is important for our model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</a:t>
            </a:r>
            <a:r>
              <a:rPr lang="en-US" baseline="0" dirty="0" smtClean="0"/>
              <a:t> about what it means for an epidemic to occur- if the rate of infection is positive, people are infected at a positive rate, therefore epidemic.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1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does</a:t>
            </a:r>
            <a:r>
              <a:rPr lang="en-US" baseline="0" dirty="0" smtClean="0"/>
              <a:t> it mean to have a stable solution and unstable solution?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603DC-F47D-4449-BBC1-C242959D2F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A08CC8-F4C6-458B-BE3E-9717586CAFB0}" type="datetimeFigureOut">
              <a:rPr lang="en-US" smtClean="0"/>
              <a:t>6/20/2013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5BAC57-8FEC-45CF-B867-BDA6EDA2DE3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4419599" cy="1752600"/>
          </a:xfrm>
        </p:spPr>
        <p:txBody>
          <a:bodyPr>
            <a:normAutofit/>
          </a:bodyPr>
          <a:lstStyle/>
          <a:p>
            <a:pPr algn="l"/>
            <a:r>
              <a:rPr lang="en-US" sz="6600" dirty="0" err="1" smtClean="0"/>
              <a:t>S.i.r</a:t>
            </a:r>
            <a:r>
              <a:rPr lang="en-US" sz="6600" dirty="0" smtClean="0"/>
              <a:t>. </a:t>
            </a:r>
            <a:endParaRPr lang="en-US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Modeling Epidemics with Differential Equations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1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sz="1400" dirty="0" smtClean="0"/>
              <a:t>Ross Beckley, </a:t>
            </a:r>
            <a:r>
              <a:rPr lang="en-US" sz="1400" dirty="0" err="1" smtClean="0"/>
              <a:t>Cametria</a:t>
            </a:r>
            <a:r>
              <a:rPr lang="en-US" sz="1400" dirty="0" smtClean="0"/>
              <a:t> </a:t>
            </a:r>
            <a:r>
              <a:rPr lang="en-US" sz="1400" dirty="0" err="1" smtClean="0"/>
              <a:t>Weatherspoon</a:t>
            </a:r>
            <a:r>
              <a:rPr lang="en-US" sz="1400" dirty="0" smtClean="0"/>
              <a:t>, Michael Alexander, Marissa Chandler, Anthony Johnson, </a:t>
            </a:r>
            <a:r>
              <a:rPr lang="en-US" sz="1400" dirty="0" err="1" smtClean="0"/>
              <a:t>Ghan</a:t>
            </a:r>
            <a:r>
              <a:rPr lang="en-US" sz="1400" dirty="0" smtClean="0"/>
              <a:t> Bhatt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1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Solution Techniques</a:t>
            </a:r>
            <a:endParaRPr lang="en-US" sz="5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198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Evaluate the Data:</a:t>
            </a:r>
          </a:p>
          <a:p>
            <a:pPr lvl="1"/>
            <a:r>
              <a:rPr lang="en-US" dirty="0" smtClean="0"/>
              <a:t>Phase portraits are generated via </a:t>
            </a:r>
            <a:r>
              <a:rPr lang="en-US" dirty="0" err="1" smtClean="0"/>
              <a:t>Mathematica</a:t>
            </a:r>
            <a:r>
              <a:rPr lang="en-US" dirty="0" smtClean="0"/>
              <a:t>.</a:t>
            </a:r>
            <a:endParaRPr lang="en-US" dirty="0"/>
          </a:p>
          <a:p>
            <a:pPr marL="448056" lvl="1" indent="0">
              <a:buNone/>
            </a:pPr>
            <a:endParaRPr lang="en-US" dirty="0" smtClean="0"/>
          </a:p>
          <a:p>
            <a:pPr marL="448056" lvl="1" indent="0" algn="ctr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1"/>
            <a:ext cx="43434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08286" y="3057524"/>
            <a:ext cx="4419600" cy="37242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Susceptible Vs. Infected Graph</a:t>
            </a:r>
          </a:p>
          <a:p>
            <a:r>
              <a:rPr lang="en-US" sz="2000" dirty="0" smtClean="0"/>
              <a:t>Unstable Solutions deplete the susceptible population</a:t>
            </a:r>
          </a:p>
          <a:p>
            <a:r>
              <a:rPr lang="en-US" sz="2000" dirty="0" smtClean="0"/>
              <a:t>There are 2 equilibrium solutions</a:t>
            </a:r>
          </a:p>
          <a:p>
            <a:r>
              <a:rPr lang="en-US" sz="2000" dirty="0" smtClean="0"/>
              <a:t>One equilibrium solution is stable, while the other is unstable</a:t>
            </a:r>
          </a:p>
          <a:p>
            <a:r>
              <a:rPr lang="en-US" sz="2000" dirty="0" smtClean="0"/>
              <a:t>The Phase Portrait converges to the stable solution, and diverges from the unstable solution</a:t>
            </a:r>
          </a:p>
          <a:p>
            <a:pPr lvl="1"/>
            <a:endParaRPr lang="en-US" dirty="0" smtClean="0"/>
          </a:p>
          <a:p>
            <a:pPr marL="448056" lvl="1" indent="0">
              <a:buFont typeface="Wingdings 2"/>
              <a:buNone/>
            </a:pPr>
            <a:endParaRPr lang="en-US" dirty="0" smtClean="0"/>
          </a:p>
          <a:p>
            <a:pPr marL="448056" lvl="1" indent="0" algn="ctr">
              <a:buFont typeface="Wingdings 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53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Solution Techniques</a:t>
            </a:r>
            <a:endParaRPr lang="en-US" sz="5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19812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Evaluate the Data:</a:t>
                </a:r>
              </a:p>
              <a:p>
                <a:pPr lvl="1"/>
                <a:r>
                  <a:rPr lang="en-US" dirty="0" smtClean="0"/>
                  <a:t>Another example of an S vs. I graph with different values of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].</a:t>
                </a:r>
              </a:p>
              <a:p>
                <a:pPr marL="448056" lvl="1" indent="0">
                  <a:buNone/>
                </a:pPr>
                <a:endParaRPr lang="en-US" dirty="0" smtClean="0"/>
              </a:p>
              <a:p>
                <a:pPr marL="448056" lvl="1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1981200"/>
              </a:xfrm>
              <a:blipFill rotWithShape="1">
                <a:blip r:embed="rId3"/>
                <a:stretch>
                  <a:fillRect l="-333" b="-7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5" t="32000" r="41625" b="36000"/>
          <a:stretch/>
        </p:blipFill>
        <p:spPr bwMode="auto">
          <a:xfrm>
            <a:off x="228600" y="3145971"/>
            <a:ext cx="573405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891785" y="4114800"/>
            <a:ext cx="5334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91785" y="3886200"/>
            <a:ext cx="533400" cy="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91785" y="3657600"/>
            <a:ext cx="533400" cy="0"/>
          </a:xfrm>
          <a:prstGeom prst="line">
            <a:avLst/>
          </a:prstGeom>
          <a:ln w="412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91785" y="3429000"/>
            <a:ext cx="5334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21160" y="3510840"/>
                <a:ext cx="6318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160" y="3510840"/>
                <a:ext cx="63184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434584" y="3242436"/>
            <a:ext cx="1432815" cy="11009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83731" y="3226527"/>
            <a:ext cx="4122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9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5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5962650" y="3124200"/>
                <a:ext cx="3181350" cy="3733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420624" indent="-38404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"/>
                  <a:defRPr kumimoji="0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2376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56032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Arial"/>
                  <a:buChar char="○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37744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0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9047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Arial"/>
                  <a:buChar char="-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3504" indent="-457200"/>
                <a:r>
                  <a:rPr lang="en-US" sz="2400" dirty="0" smtClean="0"/>
                  <a:t>Typical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Values</a:t>
                </a:r>
              </a:p>
              <a:p>
                <a:pPr marL="905256" lvl="1" indent="-457200"/>
                <a:r>
                  <a:rPr lang="en-US" sz="2400" dirty="0" smtClean="0"/>
                  <a:t>Flu: 2</a:t>
                </a:r>
              </a:p>
              <a:p>
                <a:pPr marL="905256" lvl="1" indent="-457200"/>
                <a:r>
                  <a:rPr lang="en-US" sz="2400" dirty="0" smtClean="0"/>
                  <a:t>Mumps: 5</a:t>
                </a:r>
              </a:p>
              <a:p>
                <a:pPr marL="905256" lvl="1" indent="-457200"/>
                <a:r>
                  <a:rPr lang="en-US" sz="2400" dirty="0" smtClean="0"/>
                  <a:t>Pertussis: 9</a:t>
                </a:r>
              </a:p>
              <a:p>
                <a:pPr marL="905256" lvl="1" indent="-457200"/>
                <a:r>
                  <a:rPr lang="en-US" sz="2400" dirty="0" smtClean="0"/>
                  <a:t>Measles: 12-18</a:t>
                </a:r>
              </a:p>
              <a:p>
                <a:pPr marL="448056" lvl="1" indent="0" algn="ctr">
                  <a:buFont typeface="Wingdings 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650" y="3124200"/>
                <a:ext cx="3181350" cy="3733800"/>
              </a:xfrm>
              <a:prstGeom prst="rect">
                <a:avLst/>
              </a:prstGeom>
              <a:blipFill rotWithShape="1">
                <a:blip r:embed="rId6"/>
                <a:stretch>
                  <a:fillRect t="-1144" r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7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Herd Immunity</a:t>
            </a:r>
            <a:endParaRPr lang="en-US" sz="5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Herd Immunity assumes that a portion [p</a:t>
                </a:r>
                <a:r>
                  <a:rPr lang="en-US" dirty="0"/>
                  <a:t>]</a:t>
                </a:r>
                <a:r>
                  <a:rPr lang="en-US" dirty="0" smtClean="0"/>
                  <a:t> of the population is vaccinated prior to the outbreak of an epidemic.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New Equations Accommodating Vaccination: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α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𝑆𝐼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α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𝑆𝐼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β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An outbreak occurs if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b="0" dirty="0" smtClean="0"/>
                  <a:t>, 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36576" indent="0">
                  <a:buNone/>
                </a:pPr>
                <a:endParaRPr lang="en-US" dirty="0" smtClean="0"/>
              </a:p>
              <a:p>
                <a:pPr marL="448056" lvl="1" indent="0">
                  <a:buNone/>
                </a:pPr>
                <a:endParaRPr lang="en-US" dirty="0" smtClean="0"/>
              </a:p>
              <a:p>
                <a:pPr marL="448056" lvl="1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  <a:blipFill rotWithShape="1">
                <a:blip r:embed="rId3"/>
                <a:stretch>
                  <a:fillRect l="-333" t="-2239" r="-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3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Critical Vaccination</a:t>
            </a:r>
            <a:endParaRPr lang="en-US" sz="5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Herd Immunity implies that an epidemic can be prevented</a:t>
                </a:r>
                <a:r>
                  <a:rPr lang="en-US" dirty="0"/>
                  <a:t> </a:t>
                </a:r>
                <a:r>
                  <a:rPr lang="en-US" dirty="0" smtClean="0"/>
                  <a:t>if a portion [p</a:t>
                </a:r>
                <a:r>
                  <a:rPr lang="en-US" dirty="0"/>
                  <a:t>]</a:t>
                </a:r>
                <a:r>
                  <a:rPr lang="en-US" dirty="0" smtClean="0"/>
                  <a:t> of the population is vaccinated.</a:t>
                </a:r>
              </a:p>
              <a:p>
                <a:pPr lvl="1"/>
                <a:r>
                  <a:rPr lang="en-US" dirty="0" smtClean="0"/>
                  <a:t>Epidemic: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No Epidemic: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Therefore the critical vaccination occurs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=1 −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In this context,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] is also known as the bifurcation point.</a:t>
                </a:r>
              </a:p>
              <a:p>
                <a:pPr marL="36576" indent="0">
                  <a:buNone/>
                </a:pPr>
                <a:endParaRPr lang="en-US" dirty="0" smtClean="0"/>
              </a:p>
              <a:p>
                <a:pPr marL="36576" indent="0">
                  <a:buNone/>
                </a:pPr>
                <a:endParaRPr lang="en-US" dirty="0" smtClean="0"/>
              </a:p>
              <a:p>
                <a:pPr marL="448056" lvl="1" indent="0">
                  <a:buNone/>
                </a:pPr>
                <a:endParaRPr lang="en-US" dirty="0" smtClean="0"/>
              </a:p>
              <a:p>
                <a:pPr marL="448056" lvl="1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  <a:blipFill rotWithShape="1">
                <a:blip r:embed="rId3"/>
                <a:stretch>
                  <a:fillRect l="-333" t="-1386" r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5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/>
          <a:lstStyle/>
          <a:p>
            <a:pPr algn="ctr"/>
            <a:r>
              <a:rPr lang="en-US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Sir with birth and death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Birth and death is introduced to our model as:</a:t>
                </a:r>
              </a:p>
              <a:p>
                <a:pPr marL="36576" lvl="1" indent="0">
                  <a:buSzPct val="80000"/>
                  <a:buNone/>
                </a:pPr>
                <a:r>
                  <a:rPr lang="en-US" sz="1800" dirty="0" smtClean="0"/>
                  <a:t>                   </a:t>
                </a:r>
              </a:p>
              <a:p>
                <a:pPr marL="36576" lvl="1" indent="0" algn="ctr">
                  <a:buSzPct val="80000"/>
                  <a:buNone/>
                </a:pPr>
                <a:r>
                  <a:rPr lang="en-US" sz="1800" i="1" dirty="0"/>
                  <a:t> </a:t>
                </a:r>
                <a:r>
                  <a:rPr lang="en-US" sz="1800" i="1" dirty="0" smtClean="0"/>
                  <a:t>  </a:t>
                </a:r>
                <a:r>
                  <a:rPr lang="en-US" sz="2400" i="1" dirty="0" smtClean="0"/>
                  <a:t>The birth and death rate is a constant rate [m] </a:t>
                </a:r>
                <a:endParaRPr lang="en-US" sz="2400" i="1" dirty="0"/>
              </a:p>
              <a:p>
                <a:endParaRPr lang="en-US" dirty="0" smtClean="0"/>
              </a:p>
              <a:p>
                <a:pPr marL="36576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The basic reproduction number is now given by:</a:t>
                </a:r>
              </a:p>
              <a:p>
                <a:pPr marL="36576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i="1" dirty="0" smtClean="0"/>
              </a:p>
              <a:p>
                <a:pPr marL="36576" indent="0">
                  <a:buNone/>
                </a:pPr>
                <a:r>
                  <a:rPr lang="en-US" dirty="0" smtClean="0"/>
                  <a:t>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1259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9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Sir with birth and death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493720" cy="2590800"/>
          </a:xfrm>
          <a:prstGeom prst="rect">
            <a:avLst/>
          </a:prstGeom>
        </p:spPr>
      </p:pic>
      <p:pic>
        <p:nvPicPr>
          <p:cNvPr id="8" name="Picture 2" descr="C:\Users\lab support.TNSTATE\Desktop\Birth and Death in an Epidem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48" y="1752600"/>
            <a:ext cx="454245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700317"/>
                <a:ext cx="4419600" cy="93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Disease free equilibrium</a:t>
                </a:r>
              </a:p>
              <a:p>
                <a:pPr algn="ctr"/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1,0</m:t>
                        </m:r>
                      </m:e>
                    </m:d>
                  </m:oMath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00317"/>
                <a:ext cx="4419600" cy="935513"/>
              </a:xfrm>
              <a:prstGeom prst="rect">
                <a:avLst/>
              </a:prstGeom>
              <a:blipFill rotWithShape="1">
                <a:blip r:embed="rId4"/>
                <a:stretch>
                  <a:fillRect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62217"/>
                <a:ext cx="4495800" cy="77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Epidemic equilibrium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𝓂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𝓂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𝛼</m:t>
                        </m:r>
                      </m:den>
                    </m:f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62217"/>
                <a:ext cx="4495800" cy="776303"/>
              </a:xfrm>
              <a:prstGeom prst="rect">
                <a:avLst/>
              </a:prstGeom>
              <a:blipFill rotWithShape="1">
                <a:blip r:embed="rId5"/>
                <a:stretch>
                  <a:fillRect t="-3937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9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Sir with birth and death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u="sng" dirty="0" err="1" smtClean="0"/>
                  <a:t>Jacobian</a:t>
                </a:r>
                <a:r>
                  <a:rPr lang="en-US" u="sng" dirty="0" smtClean="0"/>
                  <a:t> matrix</a:t>
                </a:r>
              </a:p>
              <a:p>
                <a:pPr algn="ctr"/>
                <a:endParaRPr lang="en-US" u="sng" dirty="0" smtClean="0"/>
              </a:p>
              <a:p>
                <a:pPr marL="36576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)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mr>
                        </m:m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marL="36576" indent="0" algn="ctr">
                  <a:buNone/>
                </a:pPr>
                <a:endParaRPr lang="en-US" sz="2000" dirty="0"/>
              </a:p>
              <a:p>
                <a:pPr marL="36576" indent="0" algn="ctr">
                  <a:buNone/>
                </a:pPr>
                <a:endParaRPr lang="en-US" sz="2000" dirty="0" smtClean="0"/>
              </a:p>
              <a:p>
                <a:pPr marL="36576" indent="0" algn="ctr">
                  <a:buNone/>
                </a:pPr>
                <a:endParaRPr lang="en-US" sz="20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0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)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dirty="0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  <m:r>
                                    <a:rPr lang="en-US" sz="2000" b="0" i="1" dirty="0" smtClean="0">
                                      <a:latin typeface="Cambria Math"/>
                                      <a:ea typeface="Cambria Math"/>
                                    </a:rPr>
                                    <m:t>𝑜</m:t>
                                  </m:r>
                                  <m:r>
                                    <a:rPr lang="en-US" sz="2000" b="0" i="1" dirty="0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dirty="0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dirty="0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/>
                                      <a:ea typeface="Cambria Math"/>
                                    </a:rPr>
                                    <m:t>𝑅𝑜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000" b="0" i="1" dirty="0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latin typeface="Cambria Math"/>
                                      <a:ea typeface="Cambria Math"/>
                                    </a:rPr>
                                    <m:t>𝑅𝑜</m:t>
                                  </m:r>
                                  <m:r>
                                    <a:rPr lang="en-US" sz="2000" b="0" i="1" dirty="0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/>
              </a:p>
              <a:p>
                <a:pPr algn="ctr"/>
                <a:endParaRPr lang="en-US" sz="1800" dirty="0" smtClean="0"/>
              </a:p>
              <a:p>
                <a:pPr algn="ctr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Constant Vaccination At Birth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9144000" cy="3429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New Assumptions</a:t>
            </a:r>
          </a:p>
          <a:p>
            <a:pPr marL="36576" indent="0">
              <a:buNone/>
            </a:pPr>
            <a:r>
              <a:rPr lang="en-US" sz="3600" dirty="0" smtClean="0"/>
              <a:t> </a:t>
            </a:r>
            <a:endParaRPr lang="en-US" sz="3600" dirty="0"/>
          </a:p>
          <a:p>
            <a:pPr lvl="1"/>
            <a:r>
              <a:rPr lang="en-US" dirty="0" smtClean="0"/>
              <a:t>A portion [p] </a:t>
            </a:r>
            <a:r>
              <a:rPr lang="en-US" dirty="0"/>
              <a:t>of the new born population has the </a:t>
            </a:r>
            <a:r>
              <a:rPr lang="en-US" dirty="0" smtClean="0"/>
              <a:t>vaccination</a:t>
            </a:r>
            <a:r>
              <a:rPr lang="en-US" dirty="0"/>
              <a:t>, while others will enter the population susceptible to </a:t>
            </a:r>
            <a:r>
              <a:rPr lang="en-US" dirty="0" smtClean="0"/>
              <a:t>infection.</a:t>
            </a:r>
          </a:p>
          <a:p>
            <a:pPr marL="44805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birth and death rate is a constant rate [m]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362"/>
            <a:ext cx="9144000" cy="1249362"/>
          </a:xfrm>
        </p:spPr>
        <p:txBody>
          <a:bodyPr>
            <a:normAutofit/>
          </a:bodyPr>
          <a:lstStyle/>
          <a:p>
            <a:pPr algn="ctr"/>
            <a:r>
              <a:rPr lang="en-US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Constant Vaccination At Birth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7391400" cy="4572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600" dirty="0" smtClean="0"/>
                  <a:t>Parameters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𝑝</m:t>
                    </m:r>
                    <m:r>
                      <a:rPr lang="en-US" sz="3200" i="1">
                        <a:latin typeface="Cambria Math"/>
                      </a:rPr>
                      <m:t>= % </m:t>
                    </m:r>
                    <m:r>
                      <a:rPr lang="en-US" sz="3200" i="1">
                        <a:latin typeface="Cambria Math"/>
                      </a:rPr>
                      <m:t>𝑜𝑓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𝑛𝑒𝑤𝑏𝑜𝑟𝑛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𝑝𝑜𝑝𝑢𝑙𝑎𝑡𝑖𝑜𝑛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𝑣𝑎𝑐𝑐𝑖𝑛𝑎𝑡𝑒𝑑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endParaRPr lang="en-US" sz="32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𝑚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𝑟𝑎𝑡𝑒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𝑜𝑓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𝑛𝑒𝑤𝑏𝑜𝑟𝑛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𝑎𝑛𝑑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𝑑𝑒𝑎𝑡h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  <m:r>
                      <a:rPr lang="en-US" sz="3600" i="1">
                        <a:latin typeface="Cambria Math"/>
                      </a:rPr>
                      <m:t>𝑟𝑎𝑡𝑒</m:t>
                    </m:r>
                    <m:r>
                      <a:rPr lang="en-US" sz="3600" i="1">
                        <a:latin typeface="Cambria Math"/>
                      </a:rPr>
                      <m:t>  </m:t>
                    </m:r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" indent="0">
                  <a:buNone/>
                </a:pPr>
                <a:endParaRPr lang="en-US" sz="3600" dirty="0" smtClean="0"/>
              </a:p>
              <a:p>
                <a:r>
                  <a:rPr lang="en-US" sz="3600" dirty="0" smtClean="0"/>
                  <a:t>Susceptible </a:t>
                </a:r>
                <a:endParaRPr lang="en-US" sz="3600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𝑆</m:t>
                    </m:r>
                    <m:r>
                      <a:rPr lang="en-US" sz="3200" b="0" i="1" smtClean="0">
                        <a:latin typeface="Cambria Math"/>
                      </a:rPr>
                      <m:t>′=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𝑚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/>
                            <a:ea typeface="Cambria Math"/>
                          </a:rPr>
                          <m:t>α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𝐼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3200" dirty="0" smtClean="0">
                  <a:ea typeface="Cambria Math"/>
                </a:endParaRPr>
              </a:p>
              <a:p>
                <a:pPr marL="36576" indent="0">
                  <a:buNone/>
                </a:pPr>
                <a:endParaRPr lang="en-US" sz="3600" dirty="0" smtClean="0">
                  <a:ea typeface="Cambria Math"/>
                </a:endParaRPr>
              </a:p>
              <a:p>
                <a:r>
                  <a:rPr lang="en-US" sz="3600" dirty="0" smtClean="0"/>
                  <a:t>Infected</a:t>
                </a:r>
                <a:endParaRPr lang="en-US" sz="36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I</m:t>
                    </m:r>
                    <m:r>
                      <a:rPr lang="en-US" sz="3200" b="0" i="0" smtClean="0">
                        <a:latin typeface="Cambria Math"/>
                      </a:rPr>
                      <m:t>′=</m:t>
                    </m:r>
                    <m:r>
                      <m:rPr>
                        <m:sty m:val="p"/>
                      </m:rPr>
                      <a:rPr lang="el-GR" sz="3200" i="1">
                        <a:latin typeface="Cambria Math"/>
                        <a:ea typeface="Cambria Math"/>
                      </a:rPr>
                      <m:t>α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𝑠𝐼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𝑚𝐼</m:t>
                    </m:r>
                    <m:r>
                      <a:rPr lang="en-US" sz="3200">
                        <a:latin typeface="Cambria Math"/>
                      </a:rPr>
                      <m:t> </m:t>
                    </m:r>
                  </m:oMath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7391400" cy="4572000"/>
              </a:xfrm>
              <a:blipFill rotWithShape="1">
                <a:blip r:embed="rId3"/>
                <a:stretch>
                  <a:fillRect l="-330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3162"/>
          </a:xfrm>
        </p:spPr>
        <p:txBody>
          <a:bodyPr>
            <a:normAutofit/>
          </a:bodyPr>
          <a:lstStyle/>
          <a:p>
            <a:pPr algn="ctr"/>
            <a:r>
              <a:rPr lang="en-US" sz="43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Parameters of the Model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The initial rate at which a disease is spread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when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one infected enters into the population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p = number of newborn with vaccination</a:t>
                </a:r>
              </a:p>
              <a:p>
                <a:pPr marL="44805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20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𝑚</m:t>
                      </m:r>
                    </m:oMath>
                  </m:oMathPara>
                </a14:m>
                <a:endParaRPr lang="en-US" sz="24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US" sz="24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" indent="0"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&lt; 1     Unlikely Epidemic</a:t>
                </a:r>
              </a:p>
              <a:p>
                <a:pPr marL="36576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1−</m:t>
                        </m:r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&gt; 1     Probable Epidemic</a:t>
                </a: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" indent="0">
                  <a:buNone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382000" cy="4876800"/>
              </a:xfrm>
              <a:blipFill rotWithShape="1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algn="ctr"/>
            <a:r>
              <a:rPr lang="en-US" sz="6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Topics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15000"/>
          </a:xfrm>
        </p:spPr>
        <p:txBody>
          <a:bodyPr>
            <a:normAutofit/>
          </a:bodyPr>
          <a:lstStyle/>
          <a:p>
            <a:r>
              <a:rPr lang="en-US" spc="300" dirty="0" smtClean="0"/>
              <a:t>The Model</a:t>
            </a:r>
          </a:p>
          <a:p>
            <a:pPr lvl="1"/>
            <a:r>
              <a:rPr lang="en-US" spc="300" dirty="0" smtClean="0"/>
              <a:t>Variables &amp; Parameters, Analysis, Assumptions</a:t>
            </a:r>
          </a:p>
          <a:p>
            <a:r>
              <a:rPr lang="en-US" spc="300" dirty="0" smtClean="0"/>
              <a:t>Solution Techniques</a:t>
            </a:r>
          </a:p>
          <a:p>
            <a:r>
              <a:rPr lang="en-US" spc="300" dirty="0" smtClean="0"/>
              <a:t>Vaccination</a:t>
            </a:r>
          </a:p>
          <a:p>
            <a:r>
              <a:rPr lang="en-US" spc="300" dirty="0" smtClean="0"/>
              <a:t>Birth/Death</a:t>
            </a:r>
          </a:p>
          <a:p>
            <a:r>
              <a:rPr lang="en-US" spc="300" dirty="0" smtClean="0"/>
              <a:t>Constant Vaccination with Birth/Death</a:t>
            </a:r>
          </a:p>
          <a:p>
            <a:r>
              <a:rPr lang="en-US" spc="300" dirty="0" smtClean="0"/>
              <a:t>Saturation of the Susceptible Population</a:t>
            </a:r>
          </a:p>
          <a:p>
            <a:r>
              <a:rPr lang="en-US" spc="300" dirty="0" smtClean="0"/>
              <a:t>Infection Delay</a:t>
            </a:r>
          </a:p>
          <a:p>
            <a:r>
              <a:rPr lang="en-US" spc="300" dirty="0" smtClean="0"/>
              <a:t>Future of SIR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Parameters of the Model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critical vaccination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value </a:t>
                </a:r>
              </a:p>
              <a:p>
                <a:pPr marL="3657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20624" lvl="1" indent="-384048">
                  <a:buSzPct val="80000"/>
                  <a:buFont typeface="Wingdings 2"/>
                  <a:buChar char=""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For measles, the accepted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=18</m:t>
                    </m:r>
                  </m:oMath>
                </a14:m>
                <a:r>
                  <a:rPr lang="en-US" dirty="0"/>
                  <a:t>, therefore to stymy the epidemic, we must vaccinate 94.5% of the population.</a:t>
                </a: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" indent="0">
                  <a:buNone/>
                </a:pP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	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" indent="0">
                  <a:buNone/>
                </a:pP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71" t="-2965" r="-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5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3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Constant Vaccination Graphs 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5163370" cy="45783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7400" y="1723180"/>
                <a:ext cx="3200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600" dirty="0" smtClean="0"/>
                  <a:t>Non epidemic  </a:t>
                </a:r>
              </a:p>
              <a:p>
                <a:r>
                  <a:rPr lang="en-US" sz="3600" b="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/>
                  <a:t> &lt; 1</a:t>
                </a:r>
              </a:p>
              <a:p>
                <a:r>
                  <a:rPr lang="en-US" sz="3600" dirty="0" smtClean="0"/>
                  <a:t>	  p &gt; 95 %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723180"/>
                <a:ext cx="32004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5333" t="-3968" r="-4762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14400" y="1346591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Susceptible Vs. Infected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01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8920"/>
            <a:ext cx="54864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373743"/>
            <a:ext cx="821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Constant Vaccination Graphs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286000"/>
                <a:ext cx="25908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Epidemic  </a:t>
                </a:r>
              </a:p>
              <a:p>
                <a:r>
                  <a:rPr lang="en-US" sz="28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&gt; </a:t>
                </a:r>
                <a:r>
                  <a:rPr lang="en-US" sz="2800" dirty="0"/>
                  <a:t>1</a:t>
                </a:r>
              </a:p>
              <a:p>
                <a:r>
                  <a:rPr lang="en-US" sz="2800" dirty="0"/>
                  <a:t>     </a:t>
                </a:r>
                <a:r>
                  <a:rPr lang="en-US" sz="28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&lt; 95 </a:t>
                </a:r>
                <a:r>
                  <a:rPr lang="en-US" sz="2800" dirty="0"/>
                  <a:t>%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0"/>
                <a:ext cx="2590800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4235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0400" y="1143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Susceptible Vs. Infected </a:t>
            </a:r>
          </a:p>
        </p:txBody>
      </p:sp>
    </p:spTree>
    <p:extLst>
      <p:ext uri="{BB962C8B-B14F-4D97-AF65-F5344CB8AC3E}">
        <p14:creationId xmlns:p14="http://schemas.microsoft.com/office/powerpoint/2010/main" val="21111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8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Constant Vaccination Graphs </a:t>
            </a: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828800"/>
            <a:ext cx="74485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Constant Vaccination Graphs</a:t>
            </a:r>
            <a:endParaRPr lang="en-US" dirty="0"/>
          </a:p>
        </p:txBody>
      </p:sp>
      <p:pic>
        <p:nvPicPr>
          <p:cNvPr id="2050" name="Picture 2" descr="C:\Users\lab support.TNSTATE\Desktop\Disease Free for constant Vacc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6850"/>
            <a:ext cx="828027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492250"/>
            <a:ext cx="6400800" cy="285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Constant Vaccination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oving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owards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isease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ree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saturation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>
                <a:normAutofit/>
              </a:bodyPr>
              <a:lstStyle/>
              <a:p>
                <a:pPr marL="36576" indent="0">
                  <a:buNone/>
                </a:pPr>
                <a:r>
                  <a:rPr lang="en-US" sz="3600" dirty="0" smtClean="0"/>
                  <a:t>New Assumption</a:t>
                </a:r>
              </a:p>
              <a:p>
                <a:r>
                  <a:rPr lang="en-US" dirty="0" smtClean="0"/>
                  <a:t> We introduce a population that is not constant. </a:t>
                </a:r>
              </a:p>
              <a:p>
                <a:pPr marL="36576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			S + I + R ≠ 1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 growth rate of the susceptible</a:t>
                </a:r>
              </a:p>
              <a:p>
                <a:r>
                  <a:rPr lang="en-US" dirty="0" smtClean="0"/>
                  <a:t>K is represented as the capacity of the susceptible population.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153400" cy="4525963"/>
              </a:xfrm>
              <a:blipFill rotWithShape="1">
                <a:blip r:embed="rId2"/>
                <a:stretch>
                  <a:fillRect l="-1794" t="-2022" r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1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/>
            <a:r>
              <a:rPr lang="en-US" sz="4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saturation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3058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Equations 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381000" y="2286000"/>
                <a:ext cx="7696200" cy="3941763"/>
              </a:xfrm>
            </p:spPr>
            <p:txBody>
              <a:bodyPr/>
              <a:lstStyle/>
              <a:p>
                <a:r>
                  <a:rPr lang="en-US" dirty="0" smtClean="0"/>
                  <a:t>Susceptible </a:t>
                </a:r>
              </a:p>
              <a:p>
                <a:pPr marL="36576" indent="0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𝑟𝑠</m:t>
                    </m:r>
                    <m:r>
                      <a:rPr lang="en-US" b="0" i="1" smtClean="0">
                        <a:latin typeface="Cambria Math"/>
                      </a:rPr>
                      <m:t>(1−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ea typeface="Cambria Math"/>
                      </a:rPr>
                      <m:t>sI</m:t>
                    </m:r>
                  </m:oMath>
                </a14:m>
                <a:endParaRPr lang="en-US" dirty="0" smtClean="0"/>
              </a:p>
              <a:p>
                <a:pPr marL="36576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= growth rate of birth </a:t>
                </a:r>
              </a:p>
              <a:p>
                <a:pPr marL="36576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capacity of susceptible population </a:t>
                </a:r>
              </a:p>
              <a:p>
                <a:r>
                  <a:rPr lang="en-US" dirty="0" smtClean="0"/>
                  <a:t>Infected </a:t>
                </a:r>
              </a:p>
              <a:p>
                <a:pPr marL="36576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I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𝑠𝐼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𝑚𝐼</m:t>
                    </m:r>
                  </m:oMath>
                </a14:m>
                <a:endParaRPr lang="en-US" dirty="0" smtClean="0"/>
              </a:p>
              <a:p>
                <a:pPr marL="36576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= death rate 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381000" y="2286000"/>
                <a:ext cx="7696200" cy="3941763"/>
              </a:xfrm>
              <a:blipFill rotWithShape="1">
                <a:blip r:embed="rId2"/>
                <a:stretch>
                  <a:fillRect l="-79" t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7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pPr algn="ctr"/>
            <a:r>
              <a:rPr lang="en-US" sz="43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The Delay Model </a:t>
            </a:r>
            <a:endParaRPr lang="en-US" sz="43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19200"/>
                <a:ext cx="8382000" cy="56388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People in the susceptible group carry the disease, but become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infectious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at a later time.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[r] is the rate of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susceptible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population growth.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[k] is the maximum saturation that S(t) may achieve.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[T] is the length of time to become infectious.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[σ]  is the constant of Mass-Action Kinetic Law.</a:t>
                </a:r>
              </a:p>
              <a:p>
                <a:pPr lvl="1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constant rate at which humans interact with one another</a:t>
                </a:r>
              </a:p>
              <a:p>
                <a:pPr lvl="1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“Saturation factor that measures inhibitory effect”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          1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Saturation remains in the Delay model.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The population is not constant; birth and death occur.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19200"/>
                <a:ext cx="8382000" cy="5638800"/>
              </a:xfrm>
              <a:blipFill rotWithShape="1">
                <a:blip r:embed="rId2"/>
                <a:stretch>
                  <a:fillRect l="-291" t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qual 3"/>
          <p:cNvSpPr/>
          <p:nvPr/>
        </p:nvSpPr>
        <p:spPr>
          <a:xfrm>
            <a:off x="2590800" y="5105400"/>
            <a:ext cx="457200" cy="457200"/>
          </a:xfrm>
          <a:prstGeom prst="mathEqual">
            <a:avLst/>
          </a:prstGeom>
          <a:solidFill>
            <a:schemeClr val="tx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43200" y="5105400"/>
            <a:ext cx="152400" cy="457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0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pPr algn="ctr"/>
            <a:r>
              <a:rPr lang="en-US" sz="43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The Delay Model </a:t>
            </a:r>
            <a:endParaRPr lang="en-US" sz="43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𝑟𝑆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𝐾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l-GR" sz="3600" b="0" i="1" smtClean="0"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𝑆𝐼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/>
                                <a:cs typeface="Times New Roman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/>
                            <a:cs typeface="Times New Roman" pitchFamily="18" charset="0"/>
                          </a:rPr>
                          <m:t>σ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36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6576" indent="0">
                  <a:buNone/>
                </a:pPr>
                <a:endParaRPr lang="en-US" sz="36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/>
                            <a:cs typeface="Times New Roman" pitchFamily="18" charset="0"/>
                          </a:rPr>
                          <m:t>α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𝑆𝐼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/>
                            <a:cs typeface="Times New Roman" pitchFamily="18" charset="0"/>
                          </a:rPr>
                          <m:t>σ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𝑚𝐼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3600" b="0" i="1" smtClean="0">
                        <a:latin typeface="Cambria Math"/>
                        <a:cs typeface="Times New Roman" pitchFamily="18" charset="0"/>
                      </a:rPr>
                      <m:t>β</m:t>
                    </m:r>
                    <m:r>
                      <a:rPr lang="en-US" sz="3600" b="0" i="1" smtClean="0">
                        <a:latin typeface="Cambria Math"/>
                        <a:cs typeface="Times New Roman" pitchFamily="18" charset="0"/>
                      </a:rPr>
                      <m:t>𝐼</m:t>
                    </m:r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4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pPr algn="ctr"/>
            <a:r>
              <a:rPr lang="en-US" sz="43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The Delay Model </a:t>
            </a:r>
            <a:endParaRPr lang="en-US" sz="43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0" t="27333" r="15625" b="18889"/>
          <a:stretch/>
        </p:blipFill>
        <p:spPr bwMode="auto">
          <a:xfrm>
            <a:off x="838200" y="1524000"/>
            <a:ext cx="75628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2496" y="647700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U.S. Center for Disease Control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26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Variables &amp;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[S] is the susceptible population</a:t>
                </a:r>
              </a:p>
              <a:p>
                <a:pPr lvl="1"/>
                <a:r>
                  <a:rPr lang="en-US" dirty="0" smtClean="0"/>
                  <a:t>[I] is the infected population</a:t>
                </a:r>
              </a:p>
              <a:p>
                <a:pPr lvl="1"/>
                <a:r>
                  <a:rPr lang="en-US" dirty="0" smtClean="0"/>
                  <a:t>[R] is the recovered population</a:t>
                </a:r>
              </a:p>
              <a:p>
                <a:pPr lvl="1"/>
                <a:r>
                  <a:rPr lang="en-US" dirty="0" smtClean="0"/>
                  <a:t>1 is the normalized total population in the system</a:t>
                </a:r>
              </a:p>
              <a:p>
                <a:pPr marL="448056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The population remains the same size</a:t>
                </a:r>
              </a:p>
              <a:p>
                <a:r>
                  <a:rPr lang="en-US" dirty="0" smtClean="0"/>
                  <a:t>No one is immune to infection </a:t>
                </a:r>
              </a:p>
              <a:p>
                <a:r>
                  <a:rPr lang="en-US" dirty="0" smtClean="0"/>
                  <a:t>Recovered individuals may not be infected again</a:t>
                </a:r>
              </a:p>
              <a:p>
                <a:r>
                  <a:rPr lang="en-US" dirty="0" smtClean="0"/>
                  <a:t>Demographics do not affect probability of infection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  <a:blipFill rotWithShape="1">
                <a:blip r:embed="rId3"/>
                <a:stretch>
                  <a:fillRect l="-333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1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pPr algn="ctr"/>
            <a:r>
              <a:rPr lang="en-US" sz="43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Future S.I.R. Work</a:t>
            </a:r>
            <a:endParaRPr lang="en-US" sz="43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Eliminate Assumptions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Population Density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Age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Gender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Emigration and Immigration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Economics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Race</a:t>
            </a:r>
          </a:p>
        </p:txBody>
      </p:sp>
    </p:spTree>
    <p:extLst>
      <p:ext uri="{BB962C8B-B14F-4D97-AF65-F5344CB8AC3E}">
        <p14:creationId xmlns:p14="http://schemas.microsoft.com/office/powerpoint/2010/main" val="37768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Variables &amp;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α</m:t>
                    </m:r>
                    <m:r>
                      <a:rPr lang="en-US" b="0" i="1" smtClean="0">
                        <a:latin typeface="Cambria Math"/>
                      </a:rPr>
                      <m:t>𝑆𝐼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[</a:t>
                </a:r>
                <a:r>
                  <a:rPr lang="el-GR" dirty="0" smtClean="0"/>
                  <a:t>α</a:t>
                </a:r>
                <a:r>
                  <a:rPr lang="en-US" dirty="0" smtClean="0"/>
                  <a:t>] is the transmission rate of the disease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α</m:t>
                    </m:r>
                    <m:r>
                      <a:rPr lang="en-US" b="0" i="1" smtClean="0">
                        <a:latin typeface="Cambria Math"/>
                      </a:rPr>
                      <m:t>𝑆𝐼</m:t>
                    </m:r>
                    <m:r>
                      <a:rPr lang="en-US" b="0" i="1" smtClean="0">
                        <a:latin typeface="Cambria Math"/>
                      </a:rPr>
                      <m:t> −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β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[</a:t>
                </a:r>
                <a:r>
                  <a:rPr lang="el-GR" dirty="0" smtClean="0"/>
                  <a:t>β</a:t>
                </a:r>
                <a:r>
                  <a:rPr lang="en-US" dirty="0" smtClean="0"/>
                  <a:t>] is the recovery rate</a:t>
                </a:r>
                <a:r>
                  <a:rPr lang="en-US" b="0" dirty="0" smtClean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β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b="0" dirty="0" smtClean="0"/>
              </a:p>
              <a:p>
                <a:pPr marL="36576" indent="0">
                  <a:buNone/>
                </a:pPr>
                <a:endParaRPr lang="en-US" b="0" dirty="0" smtClean="0"/>
              </a:p>
              <a:p>
                <a:r>
                  <a:rPr lang="en-US" b="0" dirty="0" smtClean="0"/>
                  <a:t>The population may only move from being susceptible to infected, infected to recovered:</a:t>
                </a:r>
              </a:p>
              <a:p>
                <a:pPr marL="36576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  <a:blipFill rotWithShape="1">
                <a:blip r:embed="rId3"/>
                <a:stretch>
                  <a:fillRect l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Variables &amp; </a:t>
            </a:r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Parameters</a:t>
            </a:r>
            <a:endParaRPr lang="en-US" sz="5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the Basic Reproductive Number- the average number of people infected by one person.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Initially,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α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β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β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u="sng" dirty="0" smtClean="0"/>
                  <a:t>The representation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u="sng" dirty="0" smtClean="0"/>
                  <a:t> will change as the model is improved and becomes more developed.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] is the metric that most easily represents how infectious a disease is, with respect to that disease’s recovery rate.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  <a:blipFill rotWithShape="1">
                <a:blip r:embed="rId3"/>
                <a:stretch>
                  <a:fillRect l="-267" t="-1066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Conditions for Epidemic</a:t>
            </a:r>
            <a:endParaRPr lang="en-US" sz="5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</p:spPr>
            <p:txBody>
              <a:bodyPr>
                <a:normAutofit/>
              </a:bodyPr>
              <a:lstStyle/>
              <a:p>
                <a:pPr marL="36576" indent="0">
                  <a:buNone/>
                </a:pP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An epidemic occurs if the rate of infection is &gt; 0</a:t>
                </a:r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β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48056" lvl="1" indent="0">
                  <a:buNone/>
                </a:pP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α</m:t>
                    </m:r>
                    <m:r>
                      <a:rPr lang="en-US" b="0" i="1" smtClean="0">
                        <a:latin typeface="Cambria Math"/>
                      </a:rPr>
                      <m:t>𝑆𝐼</m:t>
                    </m:r>
                    <m:r>
                      <a:rPr lang="en-US" b="0" i="1" smtClean="0">
                        <a:latin typeface="Cambria Math"/>
                      </a:rPr>
                      <m:t> −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β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b="0" dirty="0" smtClean="0"/>
              </a:p>
              <a:p>
                <a:pPr lvl="2"/>
                <a:endParaRPr lang="en-US" b="0" dirty="0" smtClean="0"/>
              </a:p>
              <a:p>
                <a:pPr lvl="2"/>
                <a:r>
                  <a:rPr lang="en-US" dirty="0"/>
                  <a:t>It follows that an epidemic occurs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&gt;1</m:t>
                    </m:r>
                  </m:oMath>
                </a14:m>
                <a:endParaRPr lang="en-US" dirty="0"/>
              </a:p>
              <a:p>
                <a:pPr marL="749808" lvl="2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Moreover, an epidemic occurs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&gt;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α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  <a:blipFill rotWithShape="1">
                <a:blip r:embed="rId3"/>
                <a:stretch>
                  <a:fillRect l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0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Solution Techniques</a:t>
            </a:r>
            <a:endParaRPr lang="en-US" sz="5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Determine equilibrium solutions for [I’] and [S’]. Equilibrium occurs when [S’] and [I’] are 0:</a:t>
                </a:r>
              </a:p>
              <a:p>
                <a:pPr marL="36576" indent="0">
                  <a:buNone/>
                </a:pP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α</m:t>
                    </m:r>
                    <m:r>
                      <a:rPr lang="en-US" b="0" i="1" smtClean="0">
                        <a:latin typeface="Cambria Math"/>
                      </a:rPr>
                      <m:t>𝑆𝐼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α</m:t>
                    </m:r>
                    <m:r>
                      <a:rPr lang="en-US" b="0" i="1" smtClean="0">
                        <a:latin typeface="Cambria Math"/>
                      </a:rPr>
                      <m:t>𝑆𝐼</m:t>
                    </m:r>
                    <m:r>
                      <a:rPr lang="en-US" b="0" i="1" smtClean="0">
                        <a:latin typeface="Cambria Math"/>
                      </a:rPr>
                      <m:t> −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β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pPr lvl="1"/>
                <a:r>
                  <a:rPr lang="en-US" dirty="0" smtClean="0"/>
                  <a:t>Equilibrium solutions in the form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48056" lvl="1" indent="0">
                  <a:buNone/>
                </a:pP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0,0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α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 0)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  <a:blipFill rotWithShape="1">
                <a:blip r:embed="rId3"/>
                <a:stretch>
                  <a:fillRect l="-333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7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Solution Techniques</a:t>
            </a:r>
            <a:endParaRPr lang="en-US" sz="5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Compute the </a:t>
                </a:r>
                <a:r>
                  <a:rPr lang="en-US" dirty="0" err="1" smtClean="0"/>
                  <a:t>Jacobian</a:t>
                </a:r>
                <a:r>
                  <a:rPr lang="en-US" dirty="0" smtClean="0"/>
                  <a:t> Transformation:</a:t>
                </a:r>
              </a:p>
              <a:p>
                <a:endParaRPr lang="en-US" dirty="0" smtClean="0"/>
              </a:p>
              <a:p>
                <a:pPr marL="448056" lvl="1" indent="0">
                  <a:buNone/>
                </a:pPr>
                <a:r>
                  <a:rPr lang="en-US" b="0" dirty="0" smtClean="0"/>
                  <a:t>General Form: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448056" lvl="1" indent="0" algn="ctr">
                  <a:buNone/>
                </a:pPr>
                <a:endParaRPr lang="en-US" dirty="0"/>
              </a:p>
              <a:p>
                <a:pPr marL="448056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</a:rPr>
                                  <m:t>α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</a:rPr>
                                  <m:t>α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</a:rPr>
                                  <m:t>α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</a:rPr>
                                  <m:t>α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</a:rPr>
                                  <m:t>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48056" lvl="1" indent="0" algn="ctr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  <a:blipFill rotWithShape="1">
                <a:blip r:embed="rId3"/>
                <a:stretch>
                  <a:fillRect l="-333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3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Solution Techniques</a:t>
            </a:r>
            <a:endParaRPr lang="en-US" sz="54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Evaluate the Eigenvalues.</a:t>
            </a:r>
          </a:p>
          <a:p>
            <a:pPr marL="36576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Our </a:t>
            </a:r>
            <a:r>
              <a:rPr lang="en-US" dirty="0" err="1" smtClean="0"/>
              <a:t>Jacobian</a:t>
            </a:r>
            <a:r>
              <a:rPr lang="en-US" dirty="0" smtClean="0"/>
              <a:t> Transformation reveals what the signs of the Eigenvalues will be.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stable solution yields Eigenvalues of signs (-, -)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 unstable solution yields Eigenvalues of signs (+,+)</a:t>
            </a:r>
          </a:p>
          <a:p>
            <a:pPr marL="44805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An unstable “saddle” yields Eigenvalues of (+,-)</a:t>
            </a:r>
          </a:p>
          <a:p>
            <a:pPr marL="448056" lvl="1" indent="0">
              <a:buNone/>
            </a:pPr>
            <a:endParaRPr lang="en-US" dirty="0" smtClean="0"/>
          </a:p>
          <a:p>
            <a:pPr marL="448056" lvl="1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53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988</TotalTime>
  <Words>1696</Words>
  <Application>Microsoft Office PowerPoint</Application>
  <PresentationFormat>On-screen Show (4:3)</PresentationFormat>
  <Paragraphs>258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Technic</vt:lpstr>
      <vt:lpstr>S.i.r. </vt:lpstr>
      <vt:lpstr>Topics </vt:lpstr>
      <vt:lpstr>Variables &amp; Parameters</vt:lpstr>
      <vt:lpstr>Variables &amp; Parameters</vt:lpstr>
      <vt:lpstr>Variables &amp; Parameters</vt:lpstr>
      <vt:lpstr>Conditions for Epidemic</vt:lpstr>
      <vt:lpstr>Solution Techniques</vt:lpstr>
      <vt:lpstr>Solution Techniques</vt:lpstr>
      <vt:lpstr>Solution Techniques</vt:lpstr>
      <vt:lpstr>Solution Techniques</vt:lpstr>
      <vt:lpstr>Solution Techniques</vt:lpstr>
      <vt:lpstr>Herd Immunity</vt:lpstr>
      <vt:lpstr>Critical Vaccination</vt:lpstr>
      <vt:lpstr>Sir with birth and death</vt:lpstr>
      <vt:lpstr>Sir with birth and death</vt:lpstr>
      <vt:lpstr>Sir with birth and death</vt:lpstr>
      <vt:lpstr>Constant Vaccination At Birth</vt:lpstr>
      <vt:lpstr>Constant Vaccination At Birth</vt:lpstr>
      <vt:lpstr>Parameters of the Model </vt:lpstr>
      <vt:lpstr>Parameters of the Model </vt:lpstr>
      <vt:lpstr>Constant Vaccination Graphs </vt:lpstr>
      <vt:lpstr>PowerPoint Presentation</vt:lpstr>
      <vt:lpstr>Constant Vaccination Graphs  </vt:lpstr>
      <vt:lpstr>Constant Vaccination Graphs</vt:lpstr>
      <vt:lpstr>saturation</vt:lpstr>
      <vt:lpstr>saturation</vt:lpstr>
      <vt:lpstr>The Delay Model </vt:lpstr>
      <vt:lpstr>The Delay Model </vt:lpstr>
      <vt:lpstr>The Delay Model </vt:lpstr>
      <vt:lpstr>Future S.I.R.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 model</dc:title>
  <dc:creator>acad - lab support</dc:creator>
  <cp:lastModifiedBy>acad - lab support</cp:lastModifiedBy>
  <cp:revision>83</cp:revision>
  <dcterms:created xsi:type="dcterms:W3CDTF">2013-06-17T16:20:24Z</dcterms:created>
  <dcterms:modified xsi:type="dcterms:W3CDTF">2013-06-20T21:43:37Z</dcterms:modified>
</cp:coreProperties>
</file>