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0" r:id="rId3"/>
    <p:sldId id="258" r:id="rId4"/>
    <p:sldId id="259" r:id="rId5"/>
    <p:sldId id="257" r:id="rId6"/>
    <p:sldId id="260" r:id="rId7"/>
    <p:sldId id="261" r:id="rId8"/>
    <p:sldId id="262" r:id="rId9"/>
    <p:sldId id="263" r:id="rId10"/>
    <p:sldId id="264" r:id="rId11"/>
    <p:sldId id="265" r:id="rId12"/>
    <p:sldId id="266" r:id="rId13"/>
    <p:sldId id="267" r:id="rId14"/>
    <p:sldId id="268" r:id="rId15"/>
    <p:sldId id="271" r:id="rId16"/>
    <p:sldId id="272" r:id="rId17"/>
    <p:sldId id="273" r:id="rId18"/>
    <p:sldId id="269"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863"/>
    <p:restoredTop sz="94727"/>
  </p:normalViewPr>
  <p:slideViewPr>
    <p:cSldViewPr>
      <p:cViewPr varScale="1">
        <p:scale>
          <a:sx n="59" d="100"/>
          <a:sy n="59" d="100"/>
        </p:scale>
        <p:origin x="200" y="7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91B6D7EF-A7DC-43BE-856E-5493C71ACC0A}" type="datetimeFigureOut">
              <a:rPr lang="en-US" smtClean="0"/>
              <a:t>5/22/20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FD76B0E-0327-4271-98D3-B27A7D515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1B6D7EF-A7DC-43BE-856E-5493C71ACC0A}" type="datetimeFigureOut">
              <a:rPr lang="en-US" smtClean="0"/>
              <a:t>5/22/20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D76B0E-0327-4271-98D3-B27A7D515F3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1B6D7EF-A7DC-43BE-856E-5493C71ACC0A}" type="datetimeFigureOut">
              <a:rPr lang="en-US" smtClean="0"/>
              <a:t>5/22/20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D76B0E-0327-4271-98D3-B27A7D515F3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1B6D7EF-A7DC-43BE-856E-5493C71ACC0A}" type="datetimeFigureOut">
              <a:rPr lang="en-US" smtClean="0"/>
              <a:t>5/22/20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D76B0E-0327-4271-98D3-B27A7D515F3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1B6D7EF-A7DC-43BE-856E-5493C71ACC0A}" type="datetimeFigureOut">
              <a:rPr lang="en-US" smtClean="0"/>
              <a:t>5/22/20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D76B0E-0327-4271-98D3-B27A7D515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1B6D7EF-A7DC-43BE-856E-5493C71ACC0A}" type="datetimeFigureOut">
              <a:rPr lang="en-US" smtClean="0"/>
              <a:t>5/22/20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D76B0E-0327-4271-98D3-B27A7D515F3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1B6D7EF-A7DC-43BE-856E-5493C71ACC0A}" type="datetimeFigureOut">
              <a:rPr lang="en-US" smtClean="0"/>
              <a:t>5/22/20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D76B0E-0327-4271-98D3-B27A7D515F3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91B6D7EF-A7DC-43BE-856E-5493C71ACC0A}" type="datetimeFigureOut">
              <a:rPr lang="en-US" smtClean="0"/>
              <a:t>5/22/20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D76B0E-0327-4271-98D3-B27A7D515F3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B6D7EF-A7DC-43BE-856E-5493C71ACC0A}" type="datetimeFigureOut">
              <a:rPr lang="en-US" smtClean="0"/>
              <a:t>5/22/20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D76B0E-0327-4271-98D3-B27A7D515F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1B6D7EF-A7DC-43BE-856E-5493C71ACC0A}" type="datetimeFigureOut">
              <a:rPr lang="en-US" smtClean="0"/>
              <a:t>5/22/20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D76B0E-0327-4271-98D3-B27A7D515F3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1B6D7EF-A7DC-43BE-856E-5493C71ACC0A}" type="datetimeFigureOut">
              <a:rPr lang="en-US" smtClean="0"/>
              <a:t>5/22/20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FD76B0E-0327-4271-98D3-B27A7D515F3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1B6D7EF-A7DC-43BE-856E-5493C71ACC0A}" type="datetimeFigureOut">
              <a:rPr lang="en-US" smtClean="0"/>
              <a:t>5/22/20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FD76B0E-0327-4271-98D3-B27A7D515F3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eatrightpro.org/ndep" TargetMode="External"/><Relationship Id="rId2" Type="http://schemas.openxmlformats.org/officeDocument/2006/relationships/hyperlink" Target="https://www.cdrnet.org/news/online-dietetics-preceptor-training-course-free-of-charg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71600" y="1371600"/>
            <a:ext cx="7620000" cy="1143000"/>
          </a:xfrm>
        </p:spPr>
        <p:txBody>
          <a:bodyPr/>
          <a:lstStyle/>
          <a:p>
            <a:pPr algn="ctr"/>
            <a:r>
              <a:rPr lang="en-US" b="1" dirty="0">
                <a:solidFill>
                  <a:srgbClr val="002060"/>
                </a:solidFill>
                <a:latin typeface="Garamond" pitchFamily="18" charset="0"/>
              </a:rPr>
              <a:t>Preceptor Training</a:t>
            </a: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56881" y="5636012"/>
            <a:ext cx="2402437" cy="601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193386" y="5206623"/>
            <a:ext cx="4800600" cy="1200329"/>
          </a:xfrm>
          <a:prstGeom prst="rect">
            <a:avLst/>
          </a:prstGeom>
          <a:noFill/>
        </p:spPr>
        <p:txBody>
          <a:bodyPr wrap="square" rtlCol="0">
            <a:spAutoFit/>
          </a:bodyPr>
          <a:lstStyle/>
          <a:p>
            <a:r>
              <a:rPr lang="en-US" dirty="0">
                <a:solidFill>
                  <a:srgbClr val="002060"/>
                </a:solidFill>
              </a:rPr>
              <a:t>Elyse Shearer, PhD, RDN, LDN</a:t>
            </a:r>
          </a:p>
          <a:p>
            <a:r>
              <a:rPr lang="en-US" dirty="0">
                <a:solidFill>
                  <a:srgbClr val="002060"/>
                </a:solidFill>
              </a:rPr>
              <a:t>Director, DPD Program</a:t>
            </a:r>
          </a:p>
          <a:p>
            <a:r>
              <a:rPr lang="en-US" dirty="0">
                <a:solidFill>
                  <a:srgbClr val="002060"/>
                </a:solidFill>
              </a:rPr>
              <a:t>Department of Human Sciences</a:t>
            </a:r>
          </a:p>
          <a:p>
            <a:r>
              <a:rPr lang="en-US" dirty="0" err="1">
                <a:solidFill>
                  <a:srgbClr val="002060"/>
                </a:solidFill>
              </a:rPr>
              <a:t>www.tnstate.edu</a:t>
            </a:r>
            <a:endParaRPr lang="en-US" dirty="0">
              <a:solidFill>
                <a:srgbClr val="002060"/>
              </a:solidFill>
            </a:endParaRPr>
          </a:p>
        </p:txBody>
      </p:sp>
      <p:sp>
        <p:nvSpPr>
          <p:cNvPr id="9" name="TextBox 8"/>
          <p:cNvSpPr txBox="1"/>
          <p:nvPr/>
        </p:nvSpPr>
        <p:spPr>
          <a:xfrm>
            <a:off x="6781800" y="6237675"/>
            <a:ext cx="2209800" cy="338554"/>
          </a:xfrm>
          <a:prstGeom prst="rect">
            <a:avLst/>
          </a:prstGeom>
          <a:noFill/>
        </p:spPr>
        <p:txBody>
          <a:bodyPr wrap="square" rtlCol="0">
            <a:spAutoFit/>
          </a:bodyPr>
          <a:lstStyle/>
          <a:p>
            <a:r>
              <a:rPr lang="en-US" sz="1600" b="1" i="1" dirty="0">
                <a:solidFill>
                  <a:schemeClr val="tx2"/>
                </a:solidFill>
                <a:latin typeface="Garamond" pitchFamily="18" charset="0"/>
              </a:rPr>
              <a:t>“Think. Work. Serve.”</a:t>
            </a:r>
          </a:p>
        </p:txBody>
      </p:sp>
      <p:sp>
        <p:nvSpPr>
          <p:cNvPr id="12" name="Title 3"/>
          <p:cNvSpPr txBox="1">
            <a:spLocks/>
          </p:cNvSpPr>
          <p:nvPr/>
        </p:nvSpPr>
        <p:spPr>
          <a:xfrm>
            <a:off x="2785254" y="2362200"/>
            <a:ext cx="4969164" cy="1143000"/>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endParaRPr lang="en-US" b="1" dirty="0">
              <a:solidFill>
                <a:srgbClr val="002060"/>
              </a:solidFill>
              <a:latin typeface="Garamond" pitchFamily="18" charset="0"/>
            </a:endParaRPr>
          </a:p>
        </p:txBody>
      </p:sp>
    </p:spTree>
    <p:extLst>
      <p:ext uri="{BB962C8B-B14F-4D97-AF65-F5344CB8AC3E}">
        <p14:creationId xmlns:p14="http://schemas.microsoft.com/office/powerpoint/2010/main" val="4002812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3BEE6-955A-CF43-B906-4DD40CC587B0}"/>
              </a:ext>
            </a:extLst>
          </p:cNvPr>
          <p:cNvSpPr>
            <a:spLocks noGrp="1"/>
          </p:cNvSpPr>
          <p:nvPr>
            <p:ph type="title"/>
          </p:nvPr>
        </p:nvSpPr>
        <p:spPr/>
        <p:txBody>
          <a:bodyPr>
            <a:noAutofit/>
          </a:bodyPr>
          <a:lstStyle/>
          <a:p>
            <a:r>
              <a:rPr lang="en-US" sz="4400" dirty="0"/>
              <a:t>Standard 7 – Faculty and Preceptors</a:t>
            </a:r>
          </a:p>
        </p:txBody>
      </p:sp>
      <p:sp>
        <p:nvSpPr>
          <p:cNvPr id="3" name="Content Placeholder 2">
            <a:extLst>
              <a:ext uri="{FF2B5EF4-FFF2-40B4-BE49-F238E27FC236}">
                <a16:creationId xmlns:a16="http://schemas.microsoft.com/office/drawing/2014/main" id="{3B4E9EFA-14EE-6044-B798-DDA7526BCC96}"/>
              </a:ext>
            </a:extLst>
          </p:cNvPr>
          <p:cNvSpPr>
            <a:spLocks noGrp="1"/>
          </p:cNvSpPr>
          <p:nvPr>
            <p:ph idx="1"/>
          </p:nvPr>
        </p:nvSpPr>
        <p:spPr/>
        <p:txBody>
          <a:bodyPr>
            <a:normAutofit fontScale="92500" lnSpcReduction="10000"/>
          </a:bodyPr>
          <a:lstStyle/>
          <a:p>
            <a:r>
              <a:rPr lang="en-US" sz="3200" dirty="0">
                <a:solidFill>
                  <a:schemeClr val="tx2">
                    <a:lumMod val="50000"/>
                  </a:schemeClr>
                </a:solidFill>
              </a:rPr>
              <a:t>Required Element 7.1: Qualified Faculty and Preceptors</a:t>
            </a:r>
          </a:p>
          <a:p>
            <a:pPr lvl="1"/>
            <a:r>
              <a:rPr lang="en-US" sz="2800" dirty="0"/>
              <a:t>“The program must provide evidence that qualified and appropriately credentialed faculty and preceptors are sufficient to ensure implementation of the program’s curriculum and the achievement of the program objectives and student learning outcomes”</a:t>
            </a:r>
            <a:endParaRPr lang="en-US" sz="2800" dirty="0">
              <a:solidFill>
                <a:schemeClr val="tx2">
                  <a:lumMod val="50000"/>
                </a:schemeClr>
              </a:solidFill>
            </a:endParaRPr>
          </a:p>
          <a:p>
            <a:pPr lvl="1"/>
            <a:r>
              <a:rPr lang="en-US" sz="2800" dirty="0">
                <a:solidFill>
                  <a:schemeClr val="tx2">
                    <a:lumMod val="50000"/>
                  </a:schemeClr>
                </a:solidFill>
              </a:rPr>
              <a:t>Faculty and preceptors do not need to be RDNs or NDTRs, if experience and credentialing are appropriate</a:t>
            </a:r>
          </a:p>
          <a:p>
            <a:endParaRPr lang="en-US" dirty="0"/>
          </a:p>
        </p:txBody>
      </p:sp>
    </p:spTree>
    <p:extLst>
      <p:ext uri="{BB962C8B-B14F-4D97-AF65-F5344CB8AC3E}">
        <p14:creationId xmlns:p14="http://schemas.microsoft.com/office/powerpoint/2010/main" val="3641645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3BEE6-955A-CF43-B906-4DD40CC587B0}"/>
              </a:ext>
            </a:extLst>
          </p:cNvPr>
          <p:cNvSpPr>
            <a:spLocks noGrp="1"/>
          </p:cNvSpPr>
          <p:nvPr>
            <p:ph type="title"/>
          </p:nvPr>
        </p:nvSpPr>
        <p:spPr/>
        <p:txBody>
          <a:bodyPr>
            <a:noAutofit/>
          </a:bodyPr>
          <a:lstStyle/>
          <a:p>
            <a:r>
              <a:rPr lang="en-US" sz="4400" dirty="0"/>
              <a:t>Standard 7 – Faculty and Preceptors</a:t>
            </a:r>
          </a:p>
        </p:txBody>
      </p:sp>
      <p:sp>
        <p:nvSpPr>
          <p:cNvPr id="3" name="Content Placeholder 2">
            <a:extLst>
              <a:ext uri="{FF2B5EF4-FFF2-40B4-BE49-F238E27FC236}">
                <a16:creationId xmlns:a16="http://schemas.microsoft.com/office/drawing/2014/main" id="{3B4E9EFA-14EE-6044-B798-DDA7526BCC96}"/>
              </a:ext>
            </a:extLst>
          </p:cNvPr>
          <p:cNvSpPr>
            <a:spLocks noGrp="1"/>
          </p:cNvSpPr>
          <p:nvPr>
            <p:ph idx="1"/>
          </p:nvPr>
        </p:nvSpPr>
        <p:spPr/>
        <p:txBody>
          <a:bodyPr>
            <a:normAutofit fontScale="92500" lnSpcReduction="10000"/>
          </a:bodyPr>
          <a:lstStyle/>
          <a:p>
            <a:r>
              <a:rPr lang="en-US" sz="3000" dirty="0">
                <a:solidFill>
                  <a:schemeClr val="tx2">
                    <a:lumMod val="50000"/>
                  </a:schemeClr>
                </a:solidFill>
              </a:rPr>
              <a:t>Required Element 7.2: Continued Competency and Evaluation</a:t>
            </a:r>
          </a:p>
          <a:p>
            <a:pPr lvl="1"/>
            <a:r>
              <a:rPr lang="en-US" sz="2800" dirty="0"/>
              <a:t>Preceptors must: </a:t>
            </a:r>
          </a:p>
          <a:p>
            <a:pPr lvl="2"/>
            <a:r>
              <a:rPr lang="en-US" sz="2600" dirty="0"/>
              <a:t>Meet rules for appointment to their positions</a:t>
            </a:r>
          </a:p>
          <a:p>
            <a:pPr lvl="2"/>
            <a:r>
              <a:rPr lang="en-US" sz="2600" dirty="0"/>
              <a:t>Have appropriate licensure and/or credentialing for their position and meet any state or federal regulations</a:t>
            </a:r>
          </a:p>
          <a:p>
            <a:pPr lvl="2"/>
            <a:r>
              <a:rPr lang="en-US" sz="2600" dirty="0"/>
              <a:t>Show that they have the most recent knowledge in the topic they are teaching. </a:t>
            </a:r>
          </a:p>
          <a:p>
            <a:pPr lvl="2"/>
            <a:r>
              <a:rPr lang="en-US" sz="2600" dirty="0"/>
              <a:t>Be reviewed periodically by the program, including input by students and interns</a:t>
            </a:r>
          </a:p>
        </p:txBody>
      </p:sp>
    </p:spTree>
    <p:extLst>
      <p:ext uri="{BB962C8B-B14F-4D97-AF65-F5344CB8AC3E}">
        <p14:creationId xmlns:p14="http://schemas.microsoft.com/office/powerpoint/2010/main" val="2510586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3BEE6-955A-CF43-B906-4DD40CC587B0}"/>
              </a:ext>
            </a:extLst>
          </p:cNvPr>
          <p:cNvSpPr>
            <a:spLocks noGrp="1"/>
          </p:cNvSpPr>
          <p:nvPr>
            <p:ph type="title"/>
          </p:nvPr>
        </p:nvSpPr>
        <p:spPr/>
        <p:txBody>
          <a:bodyPr>
            <a:noAutofit/>
          </a:bodyPr>
          <a:lstStyle/>
          <a:p>
            <a:r>
              <a:rPr lang="en-US" sz="4400" dirty="0"/>
              <a:t>Standard 7 – Faculty and Preceptors</a:t>
            </a:r>
          </a:p>
        </p:txBody>
      </p:sp>
      <p:sp>
        <p:nvSpPr>
          <p:cNvPr id="3" name="Content Placeholder 2">
            <a:extLst>
              <a:ext uri="{FF2B5EF4-FFF2-40B4-BE49-F238E27FC236}">
                <a16:creationId xmlns:a16="http://schemas.microsoft.com/office/drawing/2014/main" id="{3B4E9EFA-14EE-6044-B798-DDA7526BCC96}"/>
              </a:ext>
            </a:extLst>
          </p:cNvPr>
          <p:cNvSpPr>
            <a:spLocks noGrp="1"/>
          </p:cNvSpPr>
          <p:nvPr>
            <p:ph idx="1"/>
          </p:nvPr>
        </p:nvSpPr>
        <p:spPr/>
        <p:txBody>
          <a:bodyPr>
            <a:normAutofit/>
          </a:bodyPr>
          <a:lstStyle/>
          <a:p>
            <a:r>
              <a:rPr lang="en-US" sz="3000" dirty="0">
                <a:solidFill>
                  <a:schemeClr val="tx2">
                    <a:lumMod val="50000"/>
                  </a:schemeClr>
                </a:solidFill>
              </a:rPr>
              <a:t>Required Element 7.2: Continued Competency and Evaluation</a:t>
            </a:r>
          </a:p>
        </p:txBody>
      </p:sp>
      <p:pic>
        <p:nvPicPr>
          <p:cNvPr id="4" name="Picture 3">
            <a:extLst>
              <a:ext uri="{FF2B5EF4-FFF2-40B4-BE49-F238E27FC236}">
                <a16:creationId xmlns:a16="http://schemas.microsoft.com/office/drawing/2014/main" id="{DBECB556-E265-0D45-87CC-4E06E7459835}"/>
              </a:ext>
            </a:extLst>
          </p:cNvPr>
          <p:cNvPicPr>
            <a:picLocks noChangeAspect="1"/>
          </p:cNvPicPr>
          <p:nvPr/>
        </p:nvPicPr>
        <p:blipFill>
          <a:blip r:embed="rId2"/>
          <a:stretch>
            <a:fillRect/>
          </a:stretch>
        </p:blipFill>
        <p:spPr>
          <a:xfrm>
            <a:off x="179306" y="3101774"/>
            <a:ext cx="8832641" cy="3052137"/>
          </a:xfrm>
          <a:prstGeom prst="rect">
            <a:avLst/>
          </a:prstGeom>
        </p:spPr>
      </p:pic>
    </p:spTree>
    <p:extLst>
      <p:ext uri="{BB962C8B-B14F-4D97-AF65-F5344CB8AC3E}">
        <p14:creationId xmlns:p14="http://schemas.microsoft.com/office/powerpoint/2010/main" val="2888807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3BEE6-955A-CF43-B906-4DD40CC587B0}"/>
              </a:ext>
            </a:extLst>
          </p:cNvPr>
          <p:cNvSpPr>
            <a:spLocks noGrp="1"/>
          </p:cNvSpPr>
          <p:nvPr>
            <p:ph type="title"/>
          </p:nvPr>
        </p:nvSpPr>
        <p:spPr/>
        <p:txBody>
          <a:bodyPr>
            <a:noAutofit/>
          </a:bodyPr>
          <a:lstStyle/>
          <a:p>
            <a:r>
              <a:rPr lang="en-US" sz="4400" dirty="0"/>
              <a:t>Standard 7 – Faculty and Preceptors</a:t>
            </a:r>
          </a:p>
        </p:txBody>
      </p:sp>
      <p:sp>
        <p:nvSpPr>
          <p:cNvPr id="3" name="Content Placeholder 2">
            <a:extLst>
              <a:ext uri="{FF2B5EF4-FFF2-40B4-BE49-F238E27FC236}">
                <a16:creationId xmlns:a16="http://schemas.microsoft.com/office/drawing/2014/main" id="{3B4E9EFA-14EE-6044-B798-DDA7526BCC96}"/>
              </a:ext>
            </a:extLst>
          </p:cNvPr>
          <p:cNvSpPr>
            <a:spLocks noGrp="1"/>
          </p:cNvSpPr>
          <p:nvPr>
            <p:ph idx="1"/>
          </p:nvPr>
        </p:nvSpPr>
        <p:spPr/>
        <p:txBody>
          <a:bodyPr>
            <a:normAutofit fontScale="92500" lnSpcReduction="10000"/>
          </a:bodyPr>
          <a:lstStyle/>
          <a:p>
            <a:r>
              <a:rPr lang="en-US" sz="3000" dirty="0">
                <a:solidFill>
                  <a:schemeClr val="tx2">
                    <a:lumMod val="50000"/>
                  </a:schemeClr>
                </a:solidFill>
              </a:rPr>
              <a:t>Required Element </a:t>
            </a:r>
            <a:r>
              <a:rPr lang="en-US" sz="2800" dirty="0">
                <a:solidFill>
                  <a:schemeClr val="tx2">
                    <a:lumMod val="50000"/>
                  </a:schemeClr>
                </a:solidFill>
              </a:rPr>
              <a:t>7.3: Orientation and Training Requirements</a:t>
            </a:r>
          </a:p>
          <a:p>
            <a:pPr lvl="1"/>
            <a:r>
              <a:rPr lang="en-US" sz="3000" dirty="0"/>
              <a:t>Faculty and preceptors must be trained on the: </a:t>
            </a:r>
          </a:p>
          <a:p>
            <a:pPr lvl="2"/>
            <a:r>
              <a:rPr lang="en-US" sz="2700" dirty="0"/>
              <a:t>Program’s mission, goals, and objectives</a:t>
            </a:r>
          </a:p>
          <a:p>
            <a:pPr lvl="2"/>
            <a:r>
              <a:rPr lang="en-US" sz="2700" dirty="0"/>
              <a:t>Program’s educational philosophy</a:t>
            </a:r>
          </a:p>
          <a:p>
            <a:pPr lvl="2"/>
            <a:r>
              <a:rPr lang="en-US" sz="2700" dirty="0"/>
              <a:t>ACEND standards and curriculum requirements</a:t>
            </a:r>
          </a:p>
          <a:p>
            <a:pPr lvl="1"/>
            <a:r>
              <a:rPr lang="en-US" sz="3000" dirty="0"/>
              <a:t>The goal of this training is to ensure continued competence and improvement among all those who participate in teaching students and interns.</a:t>
            </a:r>
            <a:endParaRPr lang="en-US" sz="2800" dirty="0">
              <a:solidFill>
                <a:schemeClr val="tx2">
                  <a:lumMod val="50000"/>
                </a:schemeClr>
              </a:solidFill>
            </a:endParaRPr>
          </a:p>
        </p:txBody>
      </p:sp>
    </p:spTree>
    <p:extLst>
      <p:ext uri="{BB962C8B-B14F-4D97-AF65-F5344CB8AC3E}">
        <p14:creationId xmlns:p14="http://schemas.microsoft.com/office/powerpoint/2010/main" val="636545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3BEE6-955A-CF43-B906-4DD40CC587B0}"/>
              </a:ext>
            </a:extLst>
          </p:cNvPr>
          <p:cNvSpPr>
            <a:spLocks noGrp="1"/>
          </p:cNvSpPr>
          <p:nvPr>
            <p:ph type="title"/>
          </p:nvPr>
        </p:nvSpPr>
        <p:spPr/>
        <p:txBody>
          <a:bodyPr>
            <a:noAutofit/>
          </a:bodyPr>
          <a:lstStyle/>
          <a:p>
            <a:r>
              <a:rPr lang="en-US" sz="4000" dirty="0"/>
              <a:t>Standard 8 – Supervised Practice Sites</a:t>
            </a:r>
          </a:p>
        </p:txBody>
      </p:sp>
      <p:sp>
        <p:nvSpPr>
          <p:cNvPr id="3" name="Content Placeholder 2">
            <a:extLst>
              <a:ext uri="{FF2B5EF4-FFF2-40B4-BE49-F238E27FC236}">
                <a16:creationId xmlns:a16="http://schemas.microsoft.com/office/drawing/2014/main" id="{3B4E9EFA-14EE-6044-B798-DDA7526BCC96}"/>
              </a:ext>
            </a:extLst>
          </p:cNvPr>
          <p:cNvSpPr>
            <a:spLocks noGrp="1"/>
          </p:cNvSpPr>
          <p:nvPr>
            <p:ph idx="1"/>
          </p:nvPr>
        </p:nvSpPr>
        <p:spPr/>
        <p:txBody>
          <a:bodyPr>
            <a:normAutofit fontScale="77500" lnSpcReduction="20000"/>
          </a:bodyPr>
          <a:lstStyle/>
          <a:p>
            <a:r>
              <a:rPr lang="en-US" sz="3200" dirty="0"/>
              <a:t>If students are required by the program to complete experiential learning activities at facilities outside the sponsoring institution, the program must have policies and procedures to maintain </a:t>
            </a:r>
            <a:r>
              <a:rPr lang="en-US" sz="3200" b="1" i="1" dirty="0"/>
              <a:t>written agreements </a:t>
            </a:r>
            <a:r>
              <a:rPr lang="en-US" sz="3200" dirty="0"/>
              <a:t>with the institutions, organizations and/or agencies providing those experiential learning activities. </a:t>
            </a:r>
          </a:p>
          <a:p>
            <a:r>
              <a:rPr lang="en-US" sz="3200" dirty="0"/>
              <a:t>The policies and procedures must address the </a:t>
            </a:r>
            <a:r>
              <a:rPr lang="en-US" sz="3200" b="1" i="1" dirty="0"/>
              <a:t>selection and periodic evaluation </a:t>
            </a:r>
            <a:r>
              <a:rPr lang="en-US" sz="3200" dirty="0"/>
              <a:t>of adequacy and appropriateness of facilities, to ensure that sites are able to </a:t>
            </a:r>
            <a:r>
              <a:rPr lang="en-US" sz="3200" b="1" i="1" dirty="0"/>
              <a:t>provide learning experiences compatible with the learning</a:t>
            </a:r>
            <a:r>
              <a:rPr lang="en-US" sz="3200" dirty="0"/>
              <a:t> that students are expected to achieve.</a:t>
            </a:r>
          </a:p>
        </p:txBody>
      </p:sp>
    </p:spTree>
    <p:extLst>
      <p:ext uri="{BB962C8B-B14F-4D97-AF65-F5344CB8AC3E}">
        <p14:creationId xmlns:p14="http://schemas.microsoft.com/office/powerpoint/2010/main" val="111137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B0A19-F57E-F244-825D-6CF29FA3C024}"/>
              </a:ext>
            </a:extLst>
          </p:cNvPr>
          <p:cNvSpPr>
            <a:spLocks noGrp="1"/>
          </p:cNvSpPr>
          <p:nvPr>
            <p:ph type="title"/>
          </p:nvPr>
        </p:nvSpPr>
        <p:spPr/>
        <p:txBody>
          <a:bodyPr>
            <a:noAutofit/>
          </a:bodyPr>
          <a:lstStyle/>
          <a:p>
            <a:r>
              <a:rPr lang="en-US" sz="5400" dirty="0"/>
              <a:t>TSU DPD Program Mission</a:t>
            </a:r>
          </a:p>
        </p:txBody>
      </p:sp>
      <p:sp>
        <p:nvSpPr>
          <p:cNvPr id="3" name="Content Placeholder 2">
            <a:extLst>
              <a:ext uri="{FF2B5EF4-FFF2-40B4-BE49-F238E27FC236}">
                <a16:creationId xmlns:a16="http://schemas.microsoft.com/office/drawing/2014/main" id="{7FF92E96-83D8-5C44-98BA-D649DF4A68E7}"/>
              </a:ext>
            </a:extLst>
          </p:cNvPr>
          <p:cNvSpPr>
            <a:spLocks noGrp="1"/>
          </p:cNvSpPr>
          <p:nvPr>
            <p:ph idx="1"/>
          </p:nvPr>
        </p:nvSpPr>
        <p:spPr/>
        <p:txBody>
          <a:bodyPr>
            <a:normAutofit lnSpcReduction="10000"/>
          </a:bodyPr>
          <a:lstStyle/>
          <a:p>
            <a:r>
              <a:rPr lang="en-US" dirty="0"/>
              <a:t>The mission of the TSU Didactic Program in Dietetics (DPD) is to support the mission and goals of the University, College and Department by providing a progressive and effective academic curriculum that prepares students to be scientifically competent, accountable, and ethically responsible professionals who are prepared for supervised practice, a health or science-related profession, and/or graduate school, and advancing as self-educating dietetics professionals who are eligible for the CDR credentialing exam to become Registered Dietitian Nutritionists.</a:t>
            </a:r>
          </a:p>
        </p:txBody>
      </p:sp>
    </p:spTree>
    <p:extLst>
      <p:ext uri="{BB962C8B-B14F-4D97-AF65-F5344CB8AC3E}">
        <p14:creationId xmlns:p14="http://schemas.microsoft.com/office/powerpoint/2010/main" val="16799722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7C413-06AF-C249-A123-361D5E4476B2}"/>
              </a:ext>
            </a:extLst>
          </p:cNvPr>
          <p:cNvSpPr>
            <a:spLocks noGrp="1"/>
          </p:cNvSpPr>
          <p:nvPr>
            <p:ph type="title"/>
          </p:nvPr>
        </p:nvSpPr>
        <p:spPr/>
        <p:txBody>
          <a:bodyPr>
            <a:noAutofit/>
          </a:bodyPr>
          <a:lstStyle/>
          <a:p>
            <a:r>
              <a:rPr lang="en-US" sz="4000" dirty="0"/>
              <a:t>TSU DPD Program Goals and Objectives</a:t>
            </a:r>
          </a:p>
        </p:txBody>
      </p:sp>
      <p:sp>
        <p:nvSpPr>
          <p:cNvPr id="3" name="Content Placeholder 2">
            <a:extLst>
              <a:ext uri="{FF2B5EF4-FFF2-40B4-BE49-F238E27FC236}">
                <a16:creationId xmlns:a16="http://schemas.microsoft.com/office/drawing/2014/main" id="{FC2CFE06-A523-DF47-99B1-92CD928D687A}"/>
              </a:ext>
            </a:extLst>
          </p:cNvPr>
          <p:cNvSpPr>
            <a:spLocks noGrp="1"/>
          </p:cNvSpPr>
          <p:nvPr>
            <p:ph idx="1"/>
          </p:nvPr>
        </p:nvSpPr>
        <p:spPr/>
        <p:txBody>
          <a:bodyPr/>
          <a:lstStyle/>
          <a:p>
            <a:r>
              <a:rPr lang="en-US" b="1" dirty="0"/>
              <a:t>Goal 1: </a:t>
            </a:r>
            <a:r>
              <a:rPr lang="en-US" dirty="0"/>
              <a:t>The program will prepare graduates for acceptance and successful completion of a supervised dietetics program and to successfully pass the registration exam. </a:t>
            </a:r>
          </a:p>
          <a:p>
            <a:endParaRPr lang="en-US" b="1" dirty="0"/>
          </a:p>
          <a:p>
            <a:r>
              <a:rPr lang="en-US" b="1" dirty="0"/>
              <a:t>Goal 2:</a:t>
            </a:r>
            <a:r>
              <a:rPr lang="en-US" dirty="0"/>
              <a:t> Graduates will have the foundation, knowledge, and skills needed to be competent in a supervised practice, graduate program, and/or dietetics-related employment. </a:t>
            </a:r>
          </a:p>
        </p:txBody>
      </p:sp>
    </p:spTree>
    <p:extLst>
      <p:ext uri="{BB962C8B-B14F-4D97-AF65-F5344CB8AC3E}">
        <p14:creationId xmlns:p14="http://schemas.microsoft.com/office/powerpoint/2010/main" val="491901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EB540-A7AE-5643-878A-0708C599E7D6}"/>
              </a:ext>
            </a:extLst>
          </p:cNvPr>
          <p:cNvSpPr>
            <a:spLocks noGrp="1"/>
          </p:cNvSpPr>
          <p:nvPr>
            <p:ph type="title"/>
          </p:nvPr>
        </p:nvSpPr>
        <p:spPr/>
        <p:txBody>
          <a:bodyPr>
            <a:normAutofit fontScale="90000"/>
          </a:bodyPr>
          <a:lstStyle/>
          <a:p>
            <a:r>
              <a:rPr lang="en-US" dirty="0"/>
              <a:t>Requirements for Field Experience</a:t>
            </a:r>
          </a:p>
        </p:txBody>
      </p:sp>
      <p:sp>
        <p:nvSpPr>
          <p:cNvPr id="3" name="Content Placeholder 2">
            <a:extLst>
              <a:ext uri="{FF2B5EF4-FFF2-40B4-BE49-F238E27FC236}">
                <a16:creationId xmlns:a16="http://schemas.microsoft.com/office/drawing/2014/main" id="{3BC345DE-A347-4F43-8F1E-3FBEEA38E8A6}"/>
              </a:ext>
            </a:extLst>
          </p:cNvPr>
          <p:cNvSpPr>
            <a:spLocks noGrp="1"/>
          </p:cNvSpPr>
          <p:nvPr>
            <p:ph idx="1"/>
          </p:nvPr>
        </p:nvSpPr>
        <p:spPr>
          <a:xfrm>
            <a:off x="457200" y="1935480"/>
            <a:ext cx="8229600" cy="4693920"/>
          </a:xfrm>
        </p:spPr>
        <p:txBody>
          <a:bodyPr>
            <a:normAutofit lnSpcReduction="10000"/>
          </a:bodyPr>
          <a:lstStyle/>
          <a:p>
            <a:r>
              <a:rPr lang="en-US" dirty="0"/>
              <a:t>FACS 4600 – Field Experience in Nutrition Requirements</a:t>
            </a:r>
          </a:p>
          <a:p>
            <a:pPr lvl="1"/>
            <a:r>
              <a:rPr lang="en-US" dirty="0"/>
              <a:t>120 hours of experiential learning required </a:t>
            </a:r>
          </a:p>
          <a:p>
            <a:pPr lvl="2"/>
            <a:r>
              <a:rPr lang="en-US" dirty="0"/>
              <a:t>Split between 2-3 sites in clinical, community, and food service management</a:t>
            </a:r>
          </a:p>
          <a:p>
            <a:pPr lvl="1"/>
            <a:r>
              <a:rPr lang="en-US" dirty="0"/>
              <a:t>Complete at least 20 activities from checklist provided in the syllabus</a:t>
            </a:r>
          </a:p>
          <a:p>
            <a:pPr lvl="1"/>
            <a:r>
              <a:rPr lang="en-US" dirty="0"/>
              <a:t>Students should not routinely replace regular employees outside of professional staff experience</a:t>
            </a:r>
          </a:p>
          <a:p>
            <a:r>
              <a:rPr lang="en-US" dirty="0"/>
              <a:t>Please see Preceptor Information Packet provided by the course instructor for more information on requirements of students and preceptors. </a:t>
            </a:r>
          </a:p>
        </p:txBody>
      </p:sp>
    </p:spTree>
    <p:extLst>
      <p:ext uri="{BB962C8B-B14F-4D97-AF65-F5344CB8AC3E}">
        <p14:creationId xmlns:p14="http://schemas.microsoft.com/office/powerpoint/2010/main" val="1450610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1DE84-F1E8-104C-9669-9C6DDDBBB9B9}"/>
              </a:ext>
            </a:extLst>
          </p:cNvPr>
          <p:cNvSpPr>
            <a:spLocks noGrp="1"/>
          </p:cNvSpPr>
          <p:nvPr>
            <p:ph type="title"/>
          </p:nvPr>
        </p:nvSpPr>
        <p:spPr/>
        <p:txBody>
          <a:bodyPr>
            <a:noAutofit/>
          </a:bodyPr>
          <a:lstStyle/>
          <a:p>
            <a:r>
              <a:rPr lang="en-US" sz="4400" dirty="0"/>
              <a:t>CPEUs and Resources for Preceptors</a:t>
            </a:r>
          </a:p>
        </p:txBody>
      </p:sp>
      <p:sp>
        <p:nvSpPr>
          <p:cNvPr id="3" name="Content Placeholder 2">
            <a:extLst>
              <a:ext uri="{FF2B5EF4-FFF2-40B4-BE49-F238E27FC236}">
                <a16:creationId xmlns:a16="http://schemas.microsoft.com/office/drawing/2014/main" id="{803E29B8-DA38-E842-BF67-66A1E4A0144B}"/>
              </a:ext>
            </a:extLst>
          </p:cNvPr>
          <p:cNvSpPr>
            <a:spLocks noGrp="1"/>
          </p:cNvSpPr>
          <p:nvPr>
            <p:ph idx="1"/>
          </p:nvPr>
        </p:nvSpPr>
        <p:spPr/>
        <p:txBody>
          <a:bodyPr/>
          <a:lstStyle/>
          <a:p>
            <a:r>
              <a:rPr lang="en-US" dirty="0">
                <a:hlinkClick r:id="rId2"/>
              </a:rPr>
              <a:t>CDR Online Dietetics Preceptor Training Course</a:t>
            </a:r>
            <a:endParaRPr lang="en-US" dirty="0"/>
          </a:p>
          <a:p>
            <a:pPr lvl="1"/>
            <a:r>
              <a:rPr lang="en-US" dirty="0"/>
              <a:t>Free of charge</a:t>
            </a:r>
          </a:p>
          <a:p>
            <a:pPr lvl="1"/>
            <a:r>
              <a:rPr lang="en-US" dirty="0"/>
              <a:t>8 CPEUs</a:t>
            </a:r>
          </a:p>
          <a:p>
            <a:r>
              <a:rPr lang="en-US" dirty="0"/>
              <a:t>Preceptors can receive up to 15 CPEUs per 5 year cycle</a:t>
            </a:r>
          </a:p>
          <a:p>
            <a:pPr lvl="1"/>
            <a:r>
              <a:rPr lang="en-US" dirty="0"/>
              <a:t>See the CDR PDP Guide for how to log </a:t>
            </a:r>
            <a:r>
              <a:rPr lang="en-US"/>
              <a:t>these credits</a:t>
            </a:r>
            <a:endParaRPr lang="en-US" dirty="0"/>
          </a:p>
          <a:p>
            <a:r>
              <a:rPr lang="en-US" dirty="0"/>
              <a:t>Join </a:t>
            </a:r>
            <a:r>
              <a:rPr lang="en-US" dirty="0">
                <a:hlinkClick r:id="rId3"/>
              </a:rPr>
              <a:t>NDEP </a:t>
            </a:r>
            <a:r>
              <a:rPr lang="en-US" dirty="0"/>
              <a:t>(Nutrition and Dietetic Educators and Preceptors)</a:t>
            </a:r>
          </a:p>
        </p:txBody>
      </p:sp>
    </p:spTree>
    <p:extLst>
      <p:ext uri="{BB962C8B-B14F-4D97-AF65-F5344CB8AC3E}">
        <p14:creationId xmlns:p14="http://schemas.microsoft.com/office/powerpoint/2010/main" val="12258640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CD387-DA86-5646-AE95-5FECC0F27D4C}"/>
              </a:ext>
            </a:extLst>
          </p:cNvPr>
          <p:cNvSpPr>
            <a:spLocks noGrp="1"/>
          </p:cNvSpPr>
          <p:nvPr>
            <p:ph type="title"/>
          </p:nvPr>
        </p:nvSpPr>
        <p:spPr>
          <a:xfrm>
            <a:off x="457200" y="2857500"/>
            <a:ext cx="8229600" cy="1143000"/>
          </a:xfrm>
        </p:spPr>
        <p:txBody>
          <a:bodyPr/>
          <a:lstStyle/>
          <a:p>
            <a:pPr algn="ctr"/>
            <a:r>
              <a:rPr lang="en-US" dirty="0"/>
              <a:t>Thank you!</a:t>
            </a:r>
          </a:p>
        </p:txBody>
      </p:sp>
    </p:spTree>
    <p:extLst>
      <p:ext uri="{BB962C8B-B14F-4D97-AF65-F5344CB8AC3E}">
        <p14:creationId xmlns:p14="http://schemas.microsoft.com/office/powerpoint/2010/main" val="1638091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516A-1BF6-4540-B946-9F5443FC2524}"/>
              </a:ext>
            </a:extLst>
          </p:cNvPr>
          <p:cNvSpPr>
            <a:spLocks noGrp="1"/>
          </p:cNvSpPr>
          <p:nvPr>
            <p:ph type="title"/>
          </p:nvPr>
        </p:nvSpPr>
        <p:spPr/>
        <p:txBody>
          <a:bodyPr/>
          <a:lstStyle/>
          <a:p>
            <a:r>
              <a:rPr lang="en-US" dirty="0"/>
              <a:t>Thank You to Preceptors</a:t>
            </a:r>
          </a:p>
        </p:txBody>
      </p:sp>
      <p:sp>
        <p:nvSpPr>
          <p:cNvPr id="3" name="Content Placeholder 2">
            <a:extLst>
              <a:ext uri="{FF2B5EF4-FFF2-40B4-BE49-F238E27FC236}">
                <a16:creationId xmlns:a16="http://schemas.microsoft.com/office/drawing/2014/main" id="{F5B96490-0CA3-644A-9E61-0B5D5C596136}"/>
              </a:ext>
            </a:extLst>
          </p:cNvPr>
          <p:cNvSpPr>
            <a:spLocks noGrp="1"/>
          </p:cNvSpPr>
          <p:nvPr>
            <p:ph idx="1"/>
          </p:nvPr>
        </p:nvSpPr>
        <p:spPr/>
        <p:txBody>
          <a:bodyPr/>
          <a:lstStyle/>
          <a:p>
            <a:r>
              <a:rPr lang="en-US" dirty="0"/>
              <a:t>Thank you for agreeing to serve as a preceptor to the Food and Nutritional Sciences students at TSU!</a:t>
            </a:r>
          </a:p>
          <a:p>
            <a:r>
              <a:rPr lang="en-US" dirty="0"/>
              <a:t>TSU’s DPD program is accredited by ACEND to prepare students to complete a dietetic internship and become registered dietitians. </a:t>
            </a:r>
          </a:p>
          <a:p>
            <a:r>
              <a:rPr lang="en-US" dirty="0"/>
              <a:t>While experiential learning is not required for DPD students, the hands-on experience in dietetics students gain from their Field Experience is invaluable to their preparation as future RDNs. </a:t>
            </a:r>
          </a:p>
        </p:txBody>
      </p:sp>
    </p:spTree>
    <p:extLst>
      <p:ext uri="{BB962C8B-B14F-4D97-AF65-F5344CB8AC3E}">
        <p14:creationId xmlns:p14="http://schemas.microsoft.com/office/powerpoint/2010/main" val="3832016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5FCF0-F371-CC4B-BE6B-61AA06F1F117}"/>
              </a:ext>
            </a:extLst>
          </p:cNvPr>
          <p:cNvSpPr>
            <a:spLocks noGrp="1"/>
          </p:cNvSpPr>
          <p:nvPr>
            <p:ph type="title"/>
          </p:nvPr>
        </p:nvSpPr>
        <p:spPr/>
        <p:txBody>
          <a:bodyPr/>
          <a:lstStyle/>
          <a:p>
            <a:r>
              <a:rPr lang="en-US" dirty="0"/>
              <a:t>Role of Program Director</a:t>
            </a:r>
          </a:p>
        </p:txBody>
      </p:sp>
      <p:sp>
        <p:nvSpPr>
          <p:cNvPr id="3" name="Content Placeholder 2">
            <a:extLst>
              <a:ext uri="{FF2B5EF4-FFF2-40B4-BE49-F238E27FC236}">
                <a16:creationId xmlns:a16="http://schemas.microsoft.com/office/drawing/2014/main" id="{ECCD6ED0-75E7-0E46-9F12-88FEB27C4BDF}"/>
              </a:ext>
            </a:extLst>
          </p:cNvPr>
          <p:cNvSpPr>
            <a:spLocks noGrp="1"/>
          </p:cNvSpPr>
          <p:nvPr>
            <p:ph idx="1"/>
          </p:nvPr>
        </p:nvSpPr>
        <p:spPr/>
        <p:txBody>
          <a:bodyPr/>
          <a:lstStyle/>
          <a:p>
            <a:pPr>
              <a:spcAft>
                <a:spcPts val="600"/>
              </a:spcAft>
            </a:pPr>
            <a:r>
              <a:rPr lang="en-US" sz="2800" dirty="0">
                <a:solidFill>
                  <a:schemeClr val="tx2">
                    <a:lumMod val="50000"/>
                  </a:schemeClr>
                </a:solidFill>
              </a:rPr>
              <a:t>Delegates data collection to preceptors</a:t>
            </a:r>
          </a:p>
          <a:p>
            <a:pPr>
              <a:spcAft>
                <a:spcPts val="600"/>
              </a:spcAft>
            </a:pPr>
            <a:r>
              <a:rPr lang="en-US" sz="2800" dirty="0">
                <a:solidFill>
                  <a:schemeClr val="tx2">
                    <a:lumMod val="50000"/>
                  </a:schemeClr>
                </a:solidFill>
              </a:rPr>
              <a:t>Compiles and analyzes student outcome data</a:t>
            </a:r>
          </a:p>
          <a:p>
            <a:pPr>
              <a:spcAft>
                <a:spcPts val="600"/>
              </a:spcAft>
            </a:pPr>
            <a:r>
              <a:rPr lang="en-US" sz="2800" dirty="0">
                <a:solidFill>
                  <a:schemeClr val="tx2">
                    <a:lumMod val="50000"/>
                  </a:schemeClr>
                </a:solidFill>
              </a:rPr>
              <a:t>Coordinates submission of all ACEND reports</a:t>
            </a:r>
          </a:p>
          <a:p>
            <a:pPr>
              <a:spcAft>
                <a:spcPts val="600"/>
              </a:spcAft>
            </a:pPr>
            <a:r>
              <a:rPr lang="en-US" sz="2800" dirty="0">
                <a:solidFill>
                  <a:schemeClr val="tx2">
                    <a:lumMod val="50000"/>
                  </a:schemeClr>
                </a:solidFill>
              </a:rPr>
              <a:t>Ensures preceptors are appropriate for subject area</a:t>
            </a:r>
          </a:p>
          <a:p>
            <a:pPr>
              <a:spcAft>
                <a:spcPts val="600"/>
              </a:spcAft>
            </a:pPr>
            <a:r>
              <a:rPr lang="en-US" sz="2800" dirty="0">
                <a:solidFill>
                  <a:schemeClr val="tx2">
                    <a:lumMod val="50000"/>
                  </a:schemeClr>
                </a:solidFill>
              </a:rPr>
              <a:t>Ensure preceptors are trained on program procedures and ACEND standards</a:t>
            </a:r>
          </a:p>
          <a:p>
            <a:endParaRPr lang="en-US" dirty="0"/>
          </a:p>
        </p:txBody>
      </p:sp>
    </p:spTree>
    <p:extLst>
      <p:ext uri="{BB962C8B-B14F-4D97-AF65-F5344CB8AC3E}">
        <p14:creationId xmlns:p14="http://schemas.microsoft.com/office/powerpoint/2010/main" val="1733788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25E87-806F-0D41-905D-81133F390D16}"/>
              </a:ext>
            </a:extLst>
          </p:cNvPr>
          <p:cNvSpPr>
            <a:spLocks noGrp="1"/>
          </p:cNvSpPr>
          <p:nvPr>
            <p:ph type="title"/>
          </p:nvPr>
        </p:nvSpPr>
        <p:spPr/>
        <p:txBody>
          <a:bodyPr/>
          <a:lstStyle/>
          <a:p>
            <a:r>
              <a:rPr lang="en-US" dirty="0"/>
              <a:t>Role of Preceptors</a:t>
            </a:r>
          </a:p>
        </p:txBody>
      </p:sp>
      <p:sp>
        <p:nvSpPr>
          <p:cNvPr id="3" name="Content Placeholder 2">
            <a:extLst>
              <a:ext uri="{FF2B5EF4-FFF2-40B4-BE49-F238E27FC236}">
                <a16:creationId xmlns:a16="http://schemas.microsoft.com/office/drawing/2014/main" id="{7CF7123D-00AF-4B4D-B621-4416771F437C}"/>
              </a:ext>
            </a:extLst>
          </p:cNvPr>
          <p:cNvSpPr>
            <a:spLocks noGrp="1"/>
          </p:cNvSpPr>
          <p:nvPr>
            <p:ph idx="1"/>
          </p:nvPr>
        </p:nvSpPr>
        <p:spPr/>
        <p:txBody>
          <a:bodyPr>
            <a:normAutofit/>
          </a:bodyPr>
          <a:lstStyle/>
          <a:p>
            <a:pPr lvl="0"/>
            <a:r>
              <a:rPr lang="en-US" dirty="0"/>
              <a:t>Broaden the student’s insights to the profession of dietetics and gain knowledge in the field of dietetics.</a:t>
            </a:r>
          </a:p>
          <a:p>
            <a:pPr lvl="0"/>
            <a:r>
              <a:rPr lang="en-US" dirty="0"/>
              <a:t>Help the student complete food and nutrition-related activities relevant to the facility.</a:t>
            </a:r>
          </a:p>
          <a:p>
            <a:pPr lvl="0"/>
            <a:r>
              <a:rPr lang="en-US" dirty="0"/>
              <a:t>Keep student informed of their progress and performance level. </a:t>
            </a:r>
          </a:p>
          <a:p>
            <a:r>
              <a:rPr lang="en-US" dirty="0"/>
              <a:t>Evaluate student at at the completion of the field experience</a:t>
            </a:r>
          </a:p>
          <a:p>
            <a:r>
              <a:rPr lang="en-US" dirty="0"/>
              <a:t>Make suggestions and/or recommendations for improvement as needed.</a:t>
            </a:r>
          </a:p>
          <a:p>
            <a:endParaRPr lang="en-US" dirty="0"/>
          </a:p>
          <a:p>
            <a:endParaRPr lang="en-US" dirty="0"/>
          </a:p>
        </p:txBody>
      </p:sp>
    </p:spTree>
    <p:extLst>
      <p:ext uri="{BB962C8B-B14F-4D97-AF65-F5344CB8AC3E}">
        <p14:creationId xmlns:p14="http://schemas.microsoft.com/office/powerpoint/2010/main" val="2417211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8229600" cy="533400"/>
          </a:xfrm>
        </p:spPr>
        <p:txBody>
          <a:bodyPr>
            <a:normAutofit fontScale="90000"/>
          </a:bodyPr>
          <a:lstStyle/>
          <a:p>
            <a:pPr algn="ctr"/>
            <a:r>
              <a:rPr lang="en-US" sz="3600" b="1" dirty="0">
                <a:latin typeface="Garamond" pitchFamily="18" charset="0"/>
              </a:rPr>
              <a:t>ACEND</a:t>
            </a:r>
            <a:br>
              <a:rPr lang="en-US" sz="3600" b="1" dirty="0">
                <a:latin typeface="Garamond" pitchFamily="18" charset="0"/>
              </a:rPr>
            </a:br>
            <a:r>
              <a:rPr lang="en-US" sz="3600" b="1" dirty="0">
                <a:latin typeface="Garamond" pitchFamily="18" charset="0"/>
              </a:rPr>
              <a:t>Accreditation Council for Education in Nutrition and Dietetics</a:t>
            </a:r>
          </a:p>
        </p:txBody>
      </p:sp>
      <p:sp>
        <p:nvSpPr>
          <p:cNvPr id="3" name="Content Placeholder 2"/>
          <p:cNvSpPr>
            <a:spLocks noGrp="1"/>
          </p:cNvSpPr>
          <p:nvPr>
            <p:ph idx="1"/>
          </p:nvPr>
        </p:nvSpPr>
        <p:spPr>
          <a:xfrm>
            <a:off x="457200" y="2286000"/>
            <a:ext cx="8229600" cy="4038600"/>
          </a:xfrm>
        </p:spPr>
        <p:txBody>
          <a:bodyPr>
            <a:normAutofit lnSpcReduction="10000"/>
          </a:bodyPr>
          <a:lstStyle/>
          <a:p>
            <a:r>
              <a:rPr lang="en-US" sz="2400" dirty="0"/>
              <a:t>Accrediting agency for education programs preparing student for careers as registered dietitian nutritionists (RDN) and dietetics technicians, registered (DTR)</a:t>
            </a:r>
          </a:p>
          <a:p>
            <a:pPr lvl="1"/>
            <a:r>
              <a:rPr lang="en-US" sz="2200" dirty="0"/>
              <a:t>USDE recognizes ACEND as the accrediting body for nutrition and dietetics education programs</a:t>
            </a:r>
          </a:p>
          <a:p>
            <a:r>
              <a:rPr lang="en-US" sz="2400" dirty="0"/>
              <a:t>Functions autonomously from the Academy of Nutrition and Dietetics (AND) and the Commission on Dietetic Registration (CDR)</a:t>
            </a:r>
          </a:p>
          <a:p>
            <a:r>
              <a:rPr lang="en-US" sz="2400" dirty="0">
                <a:solidFill>
                  <a:schemeClr val="tx2">
                    <a:lumMod val="50000"/>
                  </a:schemeClr>
                </a:solidFill>
              </a:rPr>
              <a:t>All accreditation decisions are made by a board of directors, comprised of educators, practitioners, student members and public members</a:t>
            </a:r>
            <a:endParaRPr lang="en-US" sz="2400" dirty="0"/>
          </a:p>
          <a:p>
            <a:endParaRPr lang="en-US"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77000" y="5838825"/>
            <a:ext cx="2402437" cy="601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05952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1AC87-622F-2549-81F6-EFED9C525216}"/>
              </a:ext>
            </a:extLst>
          </p:cNvPr>
          <p:cNvSpPr>
            <a:spLocks noGrp="1"/>
          </p:cNvSpPr>
          <p:nvPr>
            <p:ph type="title"/>
          </p:nvPr>
        </p:nvSpPr>
        <p:spPr/>
        <p:txBody>
          <a:bodyPr>
            <a:noAutofit/>
          </a:bodyPr>
          <a:lstStyle/>
          <a:p>
            <a:r>
              <a:rPr lang="en-US" sz="4000" dirty="0"/>
              <a:t>2017 ACEND Accreditation Standards</a:t>
            </a:r>
          </a:p>
        </p:txBody>
      </p:sp>
      <p:sp>
        <p:nvSpPr>
          <p:cNvPr id="3" name="Content Placeholder 2">
            <a:extLst>
              <a:ext uri="{FF2B5EF4-FFF2-40B4-BE49-F238E27FC236}">
                <a16:creationId xmlns:a16="http://schemas.microsoft.com/office/drawing/2014/main" id="{93AB5591-D8C2-5746-9F35-650605BD1377}"/>
              </a:ext>
            </a:extLst>
          </p:cNvPr>
          <p:cNvSpPr>
            <a:spLocks noGrp="1"/>
          </p:cNvSpPr>
          <p:nvPr>
            <p:ph idx="1"/>
          </p:nvPr>
        </p:nvSpPr>
        <p:spPr/>
        <p:txBody>
          <a:bodyPr>
            <a:normAutofit fontScale="77500" lnSpcReduction="20000"/>
          </a:bodyPr>
          <a:lstStyle/>
          <a:p>
            <a:r>
              <a:rPr lang="en-US" dirty="0"/>
              <a:t>Standard and Required Elements:</a:t>
            </a:r>
          </a:p>
          <a:p>
            <a:pPr marL="0" indent="0">
              <a:buNone/>
            </a:pPr>
            <a:r>
              <a:rPr lang="en-US" sz="2800" dirty="0">
                <a:solidFill>
                  <a:schemeClr val="tx2">
                    <a:lumMod val="50000"/>
                  </a:schemeClr>
                </a:solidFill>
              </a:rPr>
              <a:t>	1:  Program Characteristics and Resources</a:t>
            </a:r>
          </a:p>
          <a:p>
            <a:pPr marL="0" indent="0">
              <a:buNone/>
            </a:pPr>
            <a:r>
              <a:rPr lang="en-US" sz="2800" dirty="0">
                <a:solidFill>
                  <a:schemeClr val="tx2">
                    <a:lumMod val="50000"/>
                  </a:schemeClr>
                </a:solidFill>
              </a:rPr>
              <a:t>	2:  Consortia </a:t>
            </a:r>
          </a:p>
          <a:p>
            <a:pPr marL="0" indent="0">
              <a:buNone/>
            </a:pPr>
            <a:r>
              <a:rPr lang="en-US" sz="2800" dirty="0">
                <a:solidFill>
                  <a:schemeClr val="tx2">
                    <a:lumMod val="50000"/>
                  </a:schemeClr>
                </a:solidFill>
              </a:rPr>
              <a:t>	3:  Program Mission, Goals and Objectives</a:t>
            </a:r>
          </a:p>
          <a:p>
            <a:pPr marL="0" indent="0">
              <a:buNone/>
            </a:pPr>
            <a:r>
              <a:rPr lang="en-US" sz="2800" dirty="0">
                <a:solidFill>
                  <a:schemeClr val="tx2">
                    <a:lumMod val="50000"/>
                  </a:schemeClr>
                </a:solidFill>
              </a:rPr>
              <a:t>	4:  Program Evaluation and Improvement  </a:t>
            </a:r>
          </a:p>
          <a:p>
            <a:pPr marL="0" indent="0">
              <a:buNone/>
            </a:pPr>
            <a:r>
              <a:rPr lang="en-US" sz="2800" b="1" dirty="0">
                <a:solidFill>
                  <a:srgbClr val="FC6D4B"/>
                </a:solidFill>
              </a:rPr>
              <a:t>	</a:t>
            </a:r>
            <a:r>
              <a:rPr lang="en-US" sz="2800" dirty="0"/>
              <a:t>5:  Curriculum and Learning Activities	</a:t>
            </a:r>
          </a:p>
          <a:p>
            <a:pPr marL="0" indent="0">
              <a:buNone/>
            </a:pPr>
            <a:r>
              <a:rPr lang="en-US" sz="2800" dirty="0"/>
              <a:t>	6: Student Learning Outcomes Assessment and 	Curriculum Improvement</a:t>
            </a:r>
          </a:p>
          <a:p>
            <a:pPr marL="0" indent="0">
              <a:buNone/>
            </a:pPr>
            <a:r>
              <a:rPr lang="en-US" sz="2800" b="1" dirty="0">
                <a:solidFill>
                  <a:srgbClr val="FC6D4B"/>
                </a:solidFill>
              </a:rPr>
              <a:t>	</a:t>
            </a:r>
            <a:r>
              <a:rPr lang="en-US" sz="2800" b="1" dirty="0">
                <a:solidFill>
                  <a:schemeClr val="bg2">
                    <a:lumMod val="75000"/>
                  </a:schemeClr>
                </a:solidFill>
              </a:rPr>
              <a:t>7:  Faculty and Preceptors </a:t>
            </a:r>
            <a:r>
              <a:rPr lang="en-US" sz="2800" dirty="0">
                <a:solidFill>
                  <a:schemeClr val="bg2">
                    <a:lumMod val="75000"/>
                  </a:schemeClr>
                </a:solidFill>
              </a:rPr>
              <a:t>	</a:t>
            </a:r>
          </a:p>
          <a:p>
            <a:pPr marL="0" indent="0">
              <a:buNone/>
            </a:pPr>
            <a:r>
              <a:rPr lang="en-US" sz="2800" dirty="0">
                <a:solidFill>
                  <a:schemeClr val="bg2">
                    <a:lumMod val="75000"/>
                  </a:schemeClr>
                </a:solidFill>
              </a:rPr>
              <a:t>	</a:t>
            </a:r>
            <a:r>
              <a:rPr lang="en-US" sz="2800" b="1" dirty="0">
                <a:solidFill>
                  <a:schemeClr val="bg2">
                    <a:lumMod val="75000"/>
                  </a:schemeClr>
                </a:solidFill>
              </a:rPr>
              <a:t>8:  Supervised Practice/Experiential Learning Sites</a:t>
            </a:r>
          </a:p>
          <a:p>
            <a:pPr marL="0" indent="0">
              <a:buNone/>
            </a:pPr>
            <a:r>
              <a:rPr lang="en-US" sz="2800" dirty="0">
                <a:solidFill>
                  <a:schemeClr val="tx2">
                    <a:lumMod val="50000"/>
                  </a:schemeClr>
                </a:solidFill>
              </a:rPr>
              <a:t>	9:  Information to Prospective Students and the Public</a:t>
            </a:r>
          </a:p>
          <a:p>
            <a:pPr marL="0" indent="0">
              <a:buNone/>
            </a:pPr>
            <a:r>
              <a:rPr lang="en-US" sz="2800" dirty="0">
                <a:solidFill>
                  <a:schemeClr val="tx2">
                    <a:lumMod val="50000"/>
                  </a:schemeClr>
                </a:solidFill>
              </a:rPr>
              <a:t>	10:  Policies and Procedures  </a:t>
            </a:r>
          </a:p>
          <a:p>
            <a:endParaRPr lang="en-US" dirty="0"/>
          </a:p>
        </p:txBody>
      </p:sp>
    </p:spTree>
    <p:extLst>
      <p:ext uri="{BB962C8B-B14F-4D97-AF65-F5344CB8AC3E}">
        <p14:creationId xmlns:p14="http://schemas.microsoft.com/office/powerpoint/2010/main" val="1373191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CA6F5-87FC-B34A-A1D4-8CCDD7C11685}"/>
              </a:ext>
            </a:extLst>
          </p:cNvPr>
          <p:cNvSpPr>
            <a:spLocks noGrp="1"/>
          </p:cNvSpPr>
          <p:nvPr>
            <p:ph type="title"/>
          </p:nvPr>
        </p:nvSpPr>
        <p:spPr/>
        <p:txBody>
          <a:bodyPr/>
          <a:lstStyle/>
          <a:p>
            <a:r>
              <a:rPr lang="en-US" dirty="0"/>
              <a:t>Standards</a:t>
            </a:r>
          </a:p>
        </p:txBody>
      </p:sp>
      <p:sp>
        <p:nvSpPr>
          <p:cNvPr id="3" name="Content Placeholder 2">
            <a:extLst>
              <a:ext uri="{FF2B5EF4-FFF2-40B4-BE49-F238E27FC236}">
                <a16:creationId xmlns:a16="http://schemas.microsoft.com/office/drawing/2014/main" id="{990913FE-8DEE-7546-AAE7-C68C59C2749D}"/>
              </a:ext>
            </a:extLst>
          </p:cNvPr>
          <p:cNvSpPr>
            <a:spLocks noGrp="1"/>
          </p:cNvSpPr>
          <p:nvPr>
            <p:ph idx="1"/>
          </p:nvPr>
        </p:nvSpPr>
        <p:spPr/>
        <p:txBody>
          <a:bodyPr/>
          <a:lstStyle/>
          <a:p>
            <a:r>
              <a:rPr lang="en-US" sz="2800" dirty="0">
                <a:solidFill>
                  <a:schemeClr val="tx2">
                    <a:lumMod val="50000"/>
                  </a:schemeClr>
                </a:solidFill>
              </a:rPr>
              <a:t>Define minimum levels of quality</a:t>
            </a:r>
          </a:p>
          <a:p>
            <a:r>
              <a:rPr lang="en-US" sz="2800" dirty="0">
                <a:solidFill>
                  <a:schemeClr val="tx2">
                    <a:lumMod val="50000"/>
                  </a:schemeClr>
                </a:solidFill>
              </a:rPr>
              <a:t>Basis for accreditation decisions</a:t>
            </a:r>
          </a:p>
          <a:p>
            <a:r>
              <a:rPr lang="en-US" sz="2800" dirty="0">
                <a:solidFill>
                  <a:schemeClr val="tx2">
                    <a:lumMod val="50000"/>
                  </a:schemeClr>
                </a:solidFill>
              </a:rPr>
              <a:t>Applied equally to all programs</a:t>
            </a:r>
          </a:p>
          <a:p>
            <a:r>
              <a:rPr lang="en-US" sz="2800" dirty="0">
                <a:solidFill>
                  <a:schemeClr val="tx2">
                    <a:lumMod val="50000"/>
                  </a:schemeClr>
                </a:solidFill>
              </a:rPr>
              <a:t>Revised on a routine basis</a:t>
            </a:r>
          </a:p>
          <a:p>
            <a:r>
              <a:rPr lang="en-US" sz="2800" dirty="0">
                <a:solidFill>
                  <a:schemeClr val="tx2">
                    <a:lumMod val="50000"/>
                  </a:schemeClr>
                </a:solidFill>
              </a:rPr>
              <a:t>2017 Standards implementation: June 1, 2017</a:t>
            </a:r>
          </a:p>
          <a:p>
            <a:r>
              <a:rPr lang="en-US" sz="2800" dirty="0">
                <a:solidFill>
                  <a:schemeClr val="tx2">
                    <a:lumMod val="50000"/>
                  </a:schemeClr>
                </a:solidFill>
              </a:rPr>
              <a:t>Revised 2017 Standards implementation: July 1, 2018</a:t>
            </a:r>
            <a:endParaRPr lang="en-US" dirty="0"/>
          </a:p>
        </p:txBody>
      </p:sp>
    </p:spTree>
    <p:extLst>
      <p:ext uri="{BB962C8B-B14F-4D97-AF65-F5344CB8AC3E}">
        <p14:creationId xmlns:p14="http://schemas.microsoft.com/office/powerpoint/2010/main" val="2307626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0D515-9361-674F-B220-1ABC26F5140F}"/>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68C9C693-911B-2745-B191-9E83B1172113}"/>
              </a:ext>
            </a:extLst>
          </p:cNvPr>
          <p:cNvSpPr>
            <a:spLocks noGrp="1"/>
          </p:cNvSpPr>
          <p:nvPr>
            <p:ph idx="1"/>
          </p:nvPr>
        </p:nvSpPr>
        <p:spPr/>
        <p:txBody>
          <a:bodyPr>
            <a:normAutofit fontScale="92500" lnSpcReduction="10000"/>
          </a:bodyPr>
          <a:lstStyle/>
          <a:p>
            <a:r>
              <a:rPr lang="en-US" dirty="0"/>
              <a:t>DPD – Didactic program in dietetics</a:t>
            </a:r>
          </a:p>
          <a:p>
            <a:pPr lvl="1"/>
            <a:r>
              <a:rPr lang="en-US" dirty="0"/>
              <a:t>Focuses on knowledge (KRDNs)</a:t>
            </a:r>
          </a:p>
          <a:p>
            <a:pPr lvl="1"/>
            <a:endParaRPr lang="en-US" dirty="0"/>
          </a:p>
          <a:p>
            <a:r>
              <a:rPr lang="en-US" dirty="0"/>
              <a:t>KRDN – Knowledge requirement for RDN</a:t>
            </a:r>
          </a:p>
          <a:p>
            <a:endParaRPr lang="en-US" dirty="0"/>
          </a:p>
          <a:p>
            <a:r>
              <a:rPr lang="en-US" dirty="0"/>
              <a:t>SLO – Student Learning Outcome</a:t>
            </a:r>
          </a:p>
          <a:p>
            <a:endParaRPr lang="en-US" dirty="0"/>
          </a:p>
          <a:p>
            <a:r>
              <a:rPr lang="en-US" dirty="0"/>
              <a:t>Preceptor – A practitioner who serves as faculty for interns and students during supervised practice by overseeing practical experiences, providing one-on-one training, and modeling professional behaviors and attitudes</a:t>
            </a:r>
          </a:p>
          <a:p>
            <a:endParaRPr lang="en-US" dirty="0"/>
          </a:p>
        </p:txBody>
      </p:sp>
    </p:spTree>
    <p:extLst>
      <p:ext uri="{BB962C8B-B14F-4D97-AF65-F5344CB8AC3E}">
        <p14:creationId xmlns:p14="http://schemas.microsoft.com/office/powerpoint/2010/main" val="2929752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1D7C2-7DDE-784A-855C-56E890EDEA19}"/>
              </a:ext>
            </a:extLst>
          </p:cNvPr>
          <p:cNvSpPr>
            <a:spLocks noGrp="1"/>
          </p:cNvSpPr>
          <p:nvPr>
            <p:ph type="title"/>
          </p:nvPr>
        </p:nvSpPr>
        <p:spPr/>
        <p:txBody>
          <a:bodyPr>
            <a:noAutofit/>
          </a:bodyPr>
          <a:lstStyle/>
          <a:p>
            <a:r>
              <a:rPr lang="en-US" sz="4400" dirty="0"/>
              <a:t>Standard 7 – Faculty and Preceptors</a:t>
            </a:r>
          </a:p>
        </p:txBody>
      </p:sp>
      <p:sp>
        <p:nvSpPr>
          <p:cNvPr id="3" name="Content Placeholder 2">
            <a:extLst>
              <a:ext uri="{FF2B5EF4-FFF2-40B4-BE49-F238E27FC236}">
                <a16:creationId xmlns:a16="http://schemas.microsoft.com/office/drawing/2014/main" id="{53BA3A29-8EC9-934F-BEB3-DE3C4E2F60CB}"/>
              </a:ext>
            </a:extLst>
          </p:cNvPr>
          <p:cNvSpPr>
            <a:spLocks noGrp="1"/>
          </p:cNvSpPr>
          <p:nvPr>
            <p:ph idx="1"/>
          </p:nvPr>
        </p:nvSpPr>
        <p:spPr/>
        <p:txBody>
          <a:bodyPr/>
          <a:lstStyle/>
          <a:p>
            <a:pPr marL="0" indent="0">
              <a:spcAft>
                <a:spcPts val="600"/>
              </a:spcAft>
              <a:buNone/>
            </a:pPr>
            <a:r>
              <a:rPr lang="en-US" sz="2800" dirty="0">
                <a:solidFill>
                  <a:schemeClr val="tx2">
                    <a:lumMod val="50000"/>
                  </a:schemeClr>
                </a:solidFill>
              </a:rPr>
              <a:t>Required Element 7.1: Qualified Faculty and Preceptors</a:t>
            </a:r>
          </a:p>
          <a:p>
            <a:pPr marL="0" indent="0">
              <a:spcAft>
                <a:spcPts val="600"/>
              </a:spcAft>
              <a:buNone/>
            </a:pPr>
            <a:r>
              <a:rPr lang="en-US" sz="2800" dirty="0">
                <a:solidFill>
                  <a:schemeClr val="tx2">
                    <a:lumMod val="50000"/>
                  </a:schemeClr>
                </a:solidFill>
              </a:rPr>
              <a:t>Required Element 7.2: Continued Competency and Evaluation</a:t>
            </a:r>
          </a:p>
          <a:p>
            <a:pPr marL="0" indent="0">
              <a:spcAft>
                <a:spcPts val="600"/>
              </a:spcAft>
              <a:buNone/>
            </a:pPr>
            <a:r>
              <a:rPr lang="en-US" sz="2800" dirty="0">
                <a:solidFill>
                  <a:schemeClr val="tx2">
                    <a:lumMod val="50000"/>
                  </a:schemeClr>
                </a:solidFill>
              </a:rPr>
              <a:t>Required Element 7.3: Orientation and Training Requirements</a:t>
            </a:r>
          </a:p>
          <a:p>
            <a:endParaRPr lang="en-US" dirty="0"/>
          </a:p>
        </p:txBody>
      </p:sp>
    </p:spTree>
    <p:extLst>
      <p:ext uri="{BB962C8B-B14F-4D97-AF65-F5344CB8AC3E}">
        <p14:creationId xmlns:p14="http://schemas.microsoft.com/office/powerpoint/2010/main" val="19689830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{50E6478D-7E01-A046-B8A0-646BD2586C03}tf10001120</Template>
  <TotalTime>1443</TotalTime>
  <Words>1084</Words>
  <Application>Microsoft Macintosh PowerPoint</Application>
  <PresentationFormat>On-screen Show (4:3)</PresentationFormat>
  <Paragraphs>103</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Calibri</vt:lpstr>
      <vt:lpstr>Constantia</vt:lpstr>
      <vt:lpstr>Garamond</vt:lpstr>
      <vt:lpstr>Wingdings 2</vt:lpstr>
      <vt:lpstr>Flow</vt:lpstr>
      <vt:lpstr>Preceptor Training</vt:lpstr>
      <vt:lpstr>Thank You to Preceptors</vt:lpstr>
      <vt:lpstr>Role of Program Director</vt:lpstr>
      <vt:lpstr>Role of Preceptors</vt:lpstr>
      <vt:lpstr>ACEND Accreditation Council for Education in Nutrition and Dietetics</vt:lpstr>
      <vt:lpstr>2017 ACEND Accreditation Standards</vt:lpstr>
      <vt:lpstr>Standards</vt:lpstr>
      <vt:lpstr>Definitions</vt:lpstr>
      <vt:lpstr>Standard 7 – Faculty and Preceptors</vt:lpstr>
      <vt:lpstr>Standard 7 – Faculty and Preceptors</vt:lpstr>
      <vt:lpstr>Standard 7 – Faculty and Preceptors</vt:lpstr>
      <vt:lpstr>Standard 7 – Faculty and Preceptors</vt:lpstr>
      <vt:lpstr>Standard 7 – Faculty and Preceptors</vt:lpstr>
      <vt:lpstr>Standard 8 – Supervised Practice Sites</vt:lpstr>
      <vt:lpstr>TSU DPD Program Mission</vt:lpstr>
      <vt:lpstr>TSU DPD Program Goals and Objectives</vt:lpstr>
      <vt:lpstr>Requirements for Field Experience</vt:lpstr>
      <vt:lpstr>CPEUs and Resources for Preceptors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Tennessee State University</dc:title>
  <dc:creator>Rutledge, Karla</dc:creator>
  <cp:lastModifiedBy>Shearer, Elyse (eshearer)</cp:lastModifiedBy>
  <cp:revision>27</cp:revision>
  <dcterms:created xsi:type="dcterms:W3CDTF">2013-03-29T16:27:39Z</dcterms:created>
  <dcterms:modified xsi:type="dcterms:W3CDTF">2020-05-22T14:58:26Z</dcterms:modified>
</cp:coreProperties>
</file>