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29" r:id="rId5"/>
  </p:sldMasterIdLst>
  <p:notesMasterIdLst>
    <p:notesMasterId r:id="rId53"/>
  </p:notesMasterIdLst>
  <p:handoutMasterIdLst>
    <p:handoutMasterId r:id="rId54"/>
  </p:handoutMasterIdLst>
  <p:sldIdLst>
    <p:sldId id="306" r:id="rId6"/>
    <p:sldId id="307" r:id="rId7"/>
    <p:sldId id="259" r:id="rId8"/>
    <p:sldId id="260" r:id="rId9"/>
    <p:sldId id="261" r:id="rId10"/>
    <p:sldId id="262" r:id="rId11"/>
    <p:sldId id="263" r:id="rId12"/>
    <p:sldId id="264" r:id="rId13"/>
    <p:sldId id="265" r:id="rId14"/>
    <p:sldId id="308"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6" r:id="rId35"/>
    <p:sldId id="288" r:id="rId36"/>
    <p:sldId id="289" r:id="rId37"/>
    <p:sldId id="290"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558" autoAdjust="0"/>
  </p:normalViewPr>
  <p:slideViewPr>
    <p:cSldViewPr snapToGrid="0">
      <p:cViewPr varScale="1">
        <p:scale>
          <a:sx n="54" d="100"/>
          <a:sy n="54" d="100"/>
        </p:scale>
        <p:origin x="1806" y="66"/>
      </p:cViewPr>
      <p:guideLst/>
    </p:cSldViewPr>
  </p:slideViewPr>
  <p:notesTextViewPr>
    <p:cViewPr>
      <p:scale>
        <a:sx n="1" d="1"/>
        <a:sy n="1" d="1"/>
      </p:scale>
      <p:origin x="0" y="-144"/>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b="0" dirty="0" smtClean="0">
              <a:ln>
                <a:solidFill>
                  <a:schemeClr val="bg1"/>
                </a:solidFill>
              </a:ln>
              <a:solidFill>
                <a:schemeClr val="bg1"/>
              </a:solidFill>
              <a:effectLst>
                <a:outerShdw blurRad="38100" dist="38100" dir="2700000" algn="tl">
                  <a:srgbClr val="000000">
                    <a:alpha val="43137"/>
                  </a:srgbClr>
                </a:outerShdw>
              </a:effectLst>
            </a:rPr>
            <a:t>Maximize Soil Cover</a:t>
          </a:r>
          <a:endParaRPr lang="en-US" b="0" dirty="0">
            <a:ln>
              <a:solidFill>
                <a:schemeClr val="bg1"/>
              </a:solidFill>
            </a:ln>
            <a:solidFill>
              <a:schemeClr val="bg1"/>
            </a:solidFill>
            <a:effectLst>
              <a:outerShdw blurRad="38100" dist="38100" dir="2700000" algn="tl">
                <a:srgbClr val="000000">
                  <a:alpha val="43137"/>
                </a:srgbClr>
              </a:outerShdw>
            </a:effectLst>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smtClean="0">
              <a:ln>
                <a:solidFill>
                  <a:schemeClr val="bg1"/>
                </a:solidFill>
              </a:ln>
              <a:solidFill>
                <a:schemeClr val="bg1"/>
              </a:solidFill>
              <a:effectLst>
                <a:outerShdw blurRad="38100" dist="38100" dir="2700000" algn="tl">
                  <a:srgbClr val="000000">
                    <a:alpha val="43137"/>
                  </a:srgbClr>
                </a:outerShdw>
              </a:effectLst>
            </a:rPr>
            <a:t>Maximize Presence of Living Roots</a:t>
          </a:r>
          <a:endParaRPr lang="en-US" dirty="0">
            <a:ln>
              <a:solidFill>
                <a:schemeClr val="bg1"/>
              </a:solidFill>
            </a:ln>
            <a:solidFill>
              <a:schemeClr val="bg1"/>
            </a:solidFill>
            <a:effectLst>
              <a:outerShdw blurRad="38100" dist="38100" dir="2700000" algn="tl">
                <a:srgbClr val="000000">
                  <a:alpha val="43137"/>
                </a:srgbClr>
              </a:outerShdw>
            </a:effectLst>
          </a:endParaRP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pt>
  </dgm:ptLst>
  <dgm:cxnLst>
    <dgm:cxn modelId="{D16F7735-5474-494B-A1DB-26A00A25710C}" type="presOf" srcId="{370E4728-E14D-400F-8E1E-C49B9110725F}" destId="{4DADB67C-5F35-4C0A-98D4-DC1D39910A48}" srcOrd="1" destOrd="0" presId="urn:microsoft.com/office/officeart/2005/8/layout/cycle8"/>
    <dgm:cxn modelId="{BEF6C828-40CD-4E8D-B95C-ADCBA2C838CF}" type="presOf" srcId="{F1A65BB7-88DE-455E-8CA2-F1E61103BB2F}" destId="{045619E4-5A93-4049-89D4-CE916229C6FF}" srcOrd="1" destOrd="0" presId="urn:microsoft.com/office/officeart/2005/8/layout/cycle8"/>
    <dgm:cxn modelId="{E2455D0A-7BC7-4DB3-BDAD-FA2C237F6175}" type="presOf" srcId="{18553E45-2FA0-435A-A126-C5239ABFF465}" destId="{9361F71A-9339-4A93-A9B7-7CB42CDF4D6A}" srcOrd="0"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5EC511BF-81B2-4F3A-ADA0-43E538926890}" type="presOf" srcId="{73A9A3C7-92B6-42E8-90C2-66DE4F3CBC11}" destId="{DCE63EC1-4624-42BA-9972-40D90F5B1DA3}" srcOrd="0" destOrd="0" presId="urn:microsoft.com/office/officeart/2005/8/layout/cycle8"/>
    <dgm:cxn modelId="{FCF0104D-6A69-44B0-8A8D-B77F02635D0D}" type="presOf" srcId="{370E4728-E14D-400F-8E1E-C49B9110725F}" destId="{C6495F30-2FBE-4758-B074-C9F74F8DF51A}" srcOrd="0" destOrd="0" presId="urn:microsoft.com/office/officeart/2005/8/layout/cycle8"/>
    <dgm:cxn modelId="{60B84139-9CC8-435B-8464-E97CE5816272}" type="presOf" srcId="{109C8B57-4191-4726-B8E3-211204CE3C06}" destId="{60074771-2266-432E-A6F9-ED02553D3E4A}" srcOrd="0" destOrd="0" presId="urn:microsoft.com/office/officeart/2005/8/layout/cycle8"/>
    <dgm:cxn modelId="{FA6D677B-AAAE-48BB-8B57-E8E215E28F47}" type="presOf" srcId="{73A9A3C7-92B6-42E8-90C2-66DE4F3CBC11}" destId="{323C4F7E-45A6-41B3-9C2C-16A4ACD779ED}" srcOrd="1" destOrd="0" presId="urn:microsoft.com/office/officeart/2005/8/layout/cycle8"/>
    <dgm:cxn modelId="{424B9F95-5F30-4D12-99E8-06433C04E3F6}" type="presOf" srcId="{109C8B57-4191-4726-B8E3-211204CE3C06}" destId="{14DE8389-8F52-4966-9C71-062686EB6FD0}" srcOrd="1"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185CDAD3-AE68-4DEA-A887-65038F075AEF}" srcId="{18553E45-2FA0-435A-A126-C5239ABFF465}" destId="{109C8B57-4191-4726-B8E3-211204CE3C06}" srcOrd="1" destOrd="0" parTransId="{2A2825F3-1B39-4026-BF3B-F767516C0795}" sibTransId="{21715145-1E15-4664-B96E-E30A4CA8ACA4}"/>
    <dgm:cxn modelId="{D8EF93F5-F540-4CC4-9C25-B65BF6993E14}" srcId="{18553E45-2FA0-435A-A126-C5239ABFF465}" destId="{73A9A3C7-92B6-42E8-90C2-66DE4F3CBC11}" srcOrd="2" destOrd="0" parTransId="{835426CE-41BE-4935-A6D8-3843AE19D5CC}" sibTransId="{94156754-C3F2-48CA-98B3-6FE92CA43820}"/>
    <dgm:cxn modelId="{06139F9D-53C0-41DD-AC86-608E78DE0DF8}" type="presOf" srcId="{F1A65BB7-88DE-455E-8CA2-F1E61103BB2F}" destId="{07E0DDB7-ED38-4678-BF91-22278FBF3796}" srcOrd="0" destOrd="0" presId="urn:microsoft.com/office/officeart/2005/8/layout/cycle8"/>
    <dgm:cxn modelId="{1FB129E7-2ABB-41C6-9CB8-08314261845D}" type="presParOf" srcId="{9361F71A-9339-4A93-A9B7-7CB42CDF4D6A}" destId="{C6495F30-2FBE-4758-B074-C9F74F8DF51A}" srcOrd="0" destOrd="0" presId="urn:microsoft.com/office/officeart/2005/8/layout/cycle8"/>
    <dgm:cxn modelId="{90A19EAA-4EC3-4D36-9EEC-580E0275D3BD}" type="presParOf" srcId="{9361F71A-9339-4A93-A9B7-7CB42CDF4D6A}" destId="{2D563EC6-3341-436A-B7AD-6BC39915308A}" srcOrd="1" destOrd="0" presId="urn:microsoft.com/office/officeart/2005/8/layout/cycle8"/>
    <dgm:cxn modelId="{F20D986F-1E3B-4DF4-8CB4-29F0B4F33D65}" type="presParOf" srcId="{9361F71A-9339-4A93-A9B7-7CB42CDF4D6A}" destId="{DDB8AD78-F12B-45E0-959C-061294B398ED}" srcOrd="2" destOrd="0" presId="urn:microsoft.com/office/officeart/2005/8/layout/cycle8"/>
    <dgm:cxn modelId="{3A021131-4CE1-4B21-9887-306EB402F5B8}" type="presParOf" srcId="{9361F71A-9339-4A93-A9B7-7CB42CDF4D6A}" destId="{4DADB67C-5F35-4C0A-98D4-DC1D39910A48}" srcOrd="3" destOrd="0" presId="urn:microsoft.com/office/officeart/2005/8/layout/cycle8"/>
    <dgm:cxn modelId="{5074D59B-84EF-44C4-8CF6-A3AF83205141}" type="presParOf" srcId="{9361F71A-9339-4A93-A9B7-7CB42CDF4D6A}" destId="{60074771-2266-432E-A6F9-ED02553D3E4A}" srcOrd="4" destOrd="0" presId="urn:microsoft.com/office/officeart/2005/8/layout/cycle8"/>
    <dgm:cxn modelId="{3E2A29D4-A67E-4CC1-8527-A5D72DF2FE0F}" type="presParOf" srcId="{9361F71A-9339-4A93-A9B7-7CB42CDF4D6A}" destId="{4899DA72-F50B-47CA-A608-42BE310A4839}" srcOrd="5" destOrd="0" presId="urn:microsoft.com/office/officeart/2005/8/layout/cycle8"/>
    <dgm:cxn modelId="{08813A32-59B7-400B-B692-3907F7BBCF62}" type="presParOf" srcId="{9361F71A-9339-4A93-A9B7-7CB42CDF4D6A}" destId="{6B43E83A-4133-4197-B6B2-2BF7AA1A5857}" srcOrd="6" destOrd="0" presId="urn:microsoft.com/office/officeart/2005/8/layout/cycle8"/>
    <dgm:cxn modelId="{57C7F9A8-166F-43AF-9F1F-BF2FE14B9FB4}" type="presParOf" srcId="{9361F71A-9339-4A93-A9B7-7CB42CDF4D6A}" destId="{14DE8389-8F52-4966-9C71-062686EB6FD0}" srcOrd="7" destOrd="0" presId="urn:microsoft.com/office/officeart/2005/8/layout/cycle8"/>
    <dgm:cxn modelId="{741D2DE6-5695-457C-80D7-57326D3679DA}" type="presParOf" srcId="{9361F71A-9339-4A93-A9B7-7CB42CDF4D6A}" destId="{DCE63EC1-4624-42BA-9972-40D90F5B1DA3}" srcOrd="8" destOrd="0" presId="urn:microsoft.com/office/officeart/2005/8/layout/cycle8"/>
    <dgm:cxn modelId="{33EADB69-4BF3-4B5F-B634-6F53B2B4CA19}" type="presParOf" srcId="{9361F71A-9339-4A93-A9B7-7CB42CDF4D6A}" destId="{C7D9B8F8-9B1D-434D-933B-0F766F04018E}" srcOrd="9" destOrd="0" presId="urn:microsoft.com/office/officeart/2005/8/layout/cycle8"/>
    <dgm:cxn modelId="{FA93F5D4-6C74-4A97-B0AD-3AFC8F9446BB}" type="presParOf" srcId="{9361F71A-9339-4A93-A9B7-7CB42CDF4D6A}" destId="{E904C26E-439E-4D4B-8070-802E17F93C89}" srcOrd="10" destOrd="0" presId="urn:microsoft.com/office/officeart/2005/8/layout/cycle8"/>
    <dgm:cxn modelId="{576503BD-9CA4-403E-96EA-E278195EFB13}" type="presParOf" srcId="{9361F71A-9339-4A93-A9B7-7CB42CDF4D6A}" destId="{323C4F7E-45A6-41B3-9C2C-16A4ACD779ED}" srcOrd="11" destOrd="0" presId="urn:microsoft.com/office/officeart/2005/8/layout/cycle8"/>
    <dgm:cxn modelId="{53A67AA5-E9FF-4E82-8AD0-C845424B49AC}" type="presParOf" srcId="{9361F71A-9339-4A93-A9B7-7CB42CDF4D6A}" destId="{07E0DDB7-ED38-4678-BF91-22278FBF3796}" srcOrd="12" destOrd="0" presId="urn:microsoft.com/office/officeart/2005/8/layout/cycle8"/>
    <dgm:cxn modelId="{630720D3-06B7-4C2E-97B5-E4B754C062C7}" type="presParOf" srcId="{9361F71A-9339-4A93-A9B7-7CB42CDF4D6A}" destId="{3CB86B75-7F2E-46BE-AD41-99A3C930AC80}" srcOrd="13" destOrd="0" presId="urn:microsoft.com/office/officeart/2005/8/layout/cycle8"/>
    <dgm:cxn modelId="{4F49685E-D745-49B9-BE8A-05F381B7D3A1}" type="presParOf" srcId="{9361F71A-9339-4A93-A9B7-7CB42CDF4D6A}" destId="{D8C9053F-FE97-458D-BBAC-296A49FAE373}" srcOrd="14" destOrd="0" presId="urn:microsoft.com/office/officeart/2005/8/layout/cycle8"/>
    <dgm:cxn modelId="{4D47BE9A-E4B3-4338-8631-16F0E9AFD1FE}" type="presParOf" srcId="{9361F71A-9339-4A93-A9B7-7CB42CDF4D6A}" destId="{045619E4-5A93-4049-89D4-CE916229C6FF}" srcOrd="15" destOrd="0" presId="urn:microsoft.com/office/officeart/2005/8/layout/cycle8"/>
    <dgm:cxn modelId="{F188BD1E-6432-4258-862F-8D9D36CEA734}" type="presParOf" srcId="{9361F71A-9339-4A93-A9B7-7CB42CDF4D6A}" destId="{9257D1C2-4F52-431F-8AC3-850610B1BED9}" srcOrd="16" destOrd="0" presId="urn:microsoft.com/office/officeart/2005/8/layout/cycle8"/>
    <dgm:cxn modelId="{6C6B3AF1-AE14-4E6D-9D72-0136B117BFE0}" type="presParOf" srcId="{9361F71A-9339-4A93-A9B7-7CB42CDF4D6A}" destId="{4B08F06B-60C7-4265-80A7-B413E79398D4}" srcOrd="17" destOrd="0" presId="urn:microsoft.com/office/officeart/2005/8/layout/cycle8"/>
    <dgm:cxn modelId="{3CC402EE-1D3D-4751-B617-40F7F22DFCE7}" type="presParOf" srcId="{9361F71A-9339-4A93-A9B7-7CB42CDF4D6A}" destId="{E30AF71E-6395-46AE-88FC-1BEDC14AE77D}" srcOrd="18" destOrd="0" presId="urn:microsoft.com/office/officeart/2005/8/layout/cycle8"/>
    <dgm:cxn modelId="{701C7483-EE26-4699-81C3-EBF769990E6E}"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95F30-2FBE-4758-B074-C9F74F8DF51A}">
      <dsp:nvSpPr>
        <dsp:cNvPr id="0" name=""/>
        <dsp:cNvSpPr/>
      </dsp:nvSpPr>
      <dsp:spPr>
        <a:xfrm>
          <a:off x="525897" y="299042"/>
          <a:ext cx="4041213" cy="4041213"/>
        </a:xfrm>
        <a:prstGeom prst="pie">
          <a:avLst>
            <a:gd name="adj1" fmla="val 16200000"/>
            <a:gd name="adj2" fmla="val 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ln>
                <a:solidFill>
                  <a:schemeClr val="bg1"/>
                </a:solidFill>
              </a:ln>
              <a:solidFill>
                <a:schemeClr val="bg1"/>
              </a:solidFill>
              <a:effectLst>
                <a:outerShdw blurRad="38100" dist="38100" dir="2700000" algn="tl">
                  <a:srgbClr val="000000">
                    <a:alpha val="43137"/>
                  </a:srgbClr>
                </a:outerShdw>
              </a:effectLst>
            </a:rPr>
            <a:t>Minimize Disturbance</a:t>
          </a:r>
          <a:endParaRPr lang="en-US" sz="2300" kern="1200" dirty="0">
            <a:ln>
              <a:solidFill>
                <a:schemeClr val="bg1"/>
              </a:solidFill>
            </a:ln>
            <a:solidFill>
              <a:schemeClr val="bg1"/>
            </a:solidFill>
            <a:effectLst>
              <a:outerShdw blurRad="38100" dist="38100" dir="2700000" algn="tl">
                <a:srgbClr val="000000">
                  <a:alpha val="43137"/>
                </a:srgbClr>
              </a:outerShdw>
            </a:effectLst>
          </a:endParaRPr>
        </a:p>
      </dsp:txBody>
      <dsp:txXfrm>
        <a:off x="2671108" y="1136632"/>
        <a:ext cx="1491400" cy="1106522"/>
      </dsp:txXfrm>
    </dsp:sp>
    <dsp:sp modelId="{60074771-2266-432E-A6F9-ED02553D3E4A}">
      <dsp:nvSpPr>
        <dsp:cNvPr id="0" name=""/>
        <dsp:cNvSpPr/>
      </dsp:nvSpPr>
      <dsp:spPr>
        <a:xfrm>
          <a:off x="525897" y="434712"/>
          <a:ext cx="4041213" cy="4041213"/>
        </a:xfrm>
        <a:prstGeom prst="pie">
          <a:avLst>
            <a:gd name="adj1" fmla="val 0"/>
            <a:gd name="adj2" fmla="val 540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0" kern="1200" dirty="0" smtClean="0">
              <a:ln>
                <a:solidFill>
                  <a:schemeClr val="bg1"/>
                </a:solidFill>
              </a:ln>
              <a:solidFill>
                <a:schemeClr val="bg1"/>
              </a:solidFill>
              <a:effectLst>
                <a:outerShdw blurRad="38100" dist="38100" dir="2700000" algn="tl">
                  <a:srgbClr val="000000">
                    <a:alpha val="43137"/>
                  </a:srgbClr>
                </a:outerShdw>
              </a:effectLst>
            </a:rPr>
            <a:t>Maximize Soil Cover</a:t>
          </a:r>
          <a:endParaRPr lang="en-US" sz="2300" b="0" kern="1200" dirty="0">
            <a:ln>
              <a:solidFill>
                <a:schemeClr val="bg1"/>
              </a:solidFill>
            </a:ln>
            <a:solidFill>
              <a:schemeClr val="bg1"/>
            </a:solidFill>
            <a:effectLst>
              <a:outerShdw blurRad="38100" dist="38100" dir="2700000" algn="tl">
                <a:srgbClr val="000000">
                  <a:alpha val="43137"/>
                </a:srgbClr>
              </a:outerShdw>
            </a:effectLst>
          </a:endParaRPr>
        </a:p>
      </dsp:txBody>
      <dsp:txXfrm>
        <a:off x="2671108" y="2531813"/>
        <a:ext cx="1491400" cy="1106522"/>
      </dsp:txXfrm>
    </dsp:sp>
    <dsp:sp modelId="{DCE63EC1-4624-42BA-9972-40D90F5B1DA3}">
      <dsp:nvSpPr>
        <dsp:cNvPr id="0" name=""/>
        <dsp:cNvSpPr/>
      </dsp:nvSpPr>
      <dsp:spPr>
        <a:xfrm>
          <a:off x="390228" y="434712"/>
          <a:ext cx="4041213" cy="4041213"/>
        </a:xfrm>
        <a:prstGeom prst="pie">
          <a:avLst>
            <a:gd name="adj1" fmla="val 5400000"/>
            <a:gd name="adj2" fmla="val 10800000"/>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ln>
                <a:solidFill>
                  <a:schemeClr val="bg1"/>
                </a:solidFill>
              </a:ln>
              <a:solidFill>
                <a:schemeClr val="bg1"/>
              </a:solidFill>
              <a:effectLst>
                <a:outerShdw blurRad="38100" dist="38100" dir="2700000" algn="tl">
                  <a:srgbClr val="000000">
                    <a:alpha val="43137"/>
                  </a:srgbClr>
                </a:outerShdw>
              </a:effectLst>
            </a:rPr>
            <a:t>Maximize Biodiversity</a:t>
          </a:r>
          <a:endParaRPr lang="en-US" sz="2300" kern="1200" dirty="0">
            <a:ln>
              <a:solidFill>
                <a:schemeClr val="bg1"/>
              </a:solidFill>
            </a:ln>
            <a:solidFill>
              <a:schemeClr val="bg1"/>
            </a:solidFill>
            <a:effectLst>
              <a:outerShdw blurRad="38100" dist="38100" dir="2700000" algn="tl">
                <a:srgbClr val="000000">
                  <a:alpha val="43137"/>
                </a:srgbClr>
              </a:outerShdw>
            </a:effectLst>
          </a:endParaRPr>
        </a:p>
      </dsp:txBody>
      <dsp:txXfrm>
        <a:off x="794830" y="2531813"/>
        <a:ext cx="1491400" cy="1106522"/>
      </dsp:txXfrm>
    </dsp:sp>
    <dsp:sp modelId="{07E0DDB7-ED38-4678-BF91-22278FBF3796}">
      <dsp:nvSpPr>
        <dsp:cNvPr id="0" name=""/>
        <dsp:cNvSpPr/>
      </dsp:nvSpPr>
      <dsp:spPr>
        <a:xfrm>
          <a:off x="390228" y="299042"/>
          <a:ext cx="4041213" cy="4041213"/>
        </a:xfrm>
        <a:prstGeom prst="pie">
          <a:avLst>
            <a:gd name="adj1" fmla="val 10800000"/>
            <a:gd name="adj2" fmla="val 1620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ln>
                <a:solidFill>
                  <a:schemeClr val="bg1"/>
                </a:solidFill>
              </a:ln>
              <a:solidFill>
                <a:schemeClr val="bg1"/>
              </a:solidFill>
              <a:effectLst>
                <a:outerShdw blurRad="38100" dist="38100" dir="2700000" algn="tl">
                  <a:srgbClr val="000000">
                    <a:alpha val="43137"/>
                  </a:srgbClr>
                </a:outerShdw>
              </a:effectLst>
            </a:rPr>
            <a:t>Maximize Presence of Living Roots</a:t>
          </a:r>
          <a:endParaRPr lang="en-US" sz="2300" kern="1200" dirty="0">
            <a:ln>
              <a:solidFill>
                <a:schemeClr val="bg1"/>
              </a:solidFill>
            </a:ln>
            <a:solidFill>
              <a:schemeClr val="bg1"/>
            </a:solidFill>
            <a:effectLst>
              <a:outerShdw blurRad="38100" dist="38100" dir="2700000" algn="tl">
                <a:srgbClr val="000000">
                  <a:alpha val="43137"/>
                </a:srgbClr>
              </a:outerShdw>
            </a:effectLst>
          </a:endParaRPr>
        </a:p>
      </dsp:txBody>
      <dsp:txXfrm>
        <a:off x="794830" y="1136632"/>
        <a:ext cx="1491400" cy="1106522"/>
      </dsp:txXfrm>
    </dsp:sp>
    <dsp:sp modelId="{9257D1C2-4F52-431F-8AC3-850610B1BED9}">
      <dsp:nvSpPr>
        <dsp:cNvPr id="0" name=""/>
        <dsp:cNvSpPr/>
      </dsp:nvSpPr>
      <dsp:spPr>
        <a:xfrm>
          <a:off x="275727" y="48872"/>
          <a:ext cx="4541554" cy="4541554"/>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4B08F06B-60C7-4265-80A7-B413E79398D4}">
      <dsp:nvSpPr>
        <dsp:cNvPr id="0" name=""/>
        <dsp:cNvSpPr/>
      </dsp:nvSpPr>
      <dsp:spPr>
        <a:xfrm>
          <a:off x="275727" y="184541"/>
          <a:ext cx="4541554" cy="4541554"/>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E30AF71E-6395-46AE-88FC-1BEDC14AE77D}">
      <dsp:nvSpPr>
        <dsp:cNvPr id="0" name=""/>
        <dsp:cNvSpPr/>
      </dsp:nvSpPr>
      <dsp:spPr>
        <a:xfrm>
          <a:off x="140057" y="184541"/>
          <a:ext cx="4541554" cy="4541554"/>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2C594982-68F8-4A40-8309-512728789B44}">
      <dsp:nvSpPr>
        <dsp:cNvPr id="0" name=""/>
        <dsp:cNvSpPr/>
      </dsp:nvSpPr>
      <dsp:spPr>
        <a:xfrm>
          <a:off x="140057" y="48872"/>
          <a:ext cx="4541554" cy="4541554"/>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solidFill>
            <a:schemeClr val="tx1"/>
          </a:solid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52399FE-EA13-49BD-AC8C-CFF4945861F6}"/>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 xmlns:a16="http://schemas.microsoft.com/office/drawing/2014/main" id="{E875D7F1-3560-4CB5-9D8C-4F8A7EC90B03}"/>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004CB63-1C83-4952-BAA9-5C10749978E2}" type="datetimeFigureOut">
              <a:rPr lang="en-US" smtClean="0"/>
              <a:t>9/4/2018</a:t>
            </a:fld>
            <a:endParaRPr lang="en-US"/>
          </a:p>
        </p:txBody>
      </p:sp>
      <p:sp>
        <p:nvSpPr>
          <p:cNvPr id="4" name="Footer Placeholder 3">
            <a:extLst>
              <a:ext uri="{FF2B5EF4-FFF2-40B4-BE49-F238E27FC236}">
                <a16:creationId xmlns="" xmlns:a16="http://schemas.microsoft.com/office/drawing/2014/main" id="{BDD27D57-6774-4A84-B418-7505272C4C5C}"/>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9FC811FD-3E69-496B-A10D-5F03DF4FAFF0}"/>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9657CF7-3360-4EF6-8C08-332C284D05B2}" type="slidenum">
              <a:rPr lang="en-US" smtClean="0"/>
              <a:t>‹#›</a:t>
            </a:fld>
            <a:endParaRPr lang="en-US"/>
          </a:p>
        </p:txBody>
      </p:sp>
    </p:spTree>
    <p:extLst>
      <p:ext uri="{BB962C8B-B14F-4D97-AF65-F5344CB8AC3E}">
        <p14:creationId xmlns:p14="http://schemas.microsoft.com/office/powerpoint/2010/main" val="3607547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C276A03-D857-4C79-92B6-81182C936D02}" type="datetimeFigureOut">
              <a:rPr lang="en-US" smtClean="0"/>
              <a:t>9/4/2018</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43BA882-FE08-498B-9D28-080EC9D7E855}" type="slidenum">
              <a:rPr lang="en-US" smtClean="0"/>
              <a:t>‹#›</a:t>
            </a:fld>
            <a:endParaRPr lang="en-US"/>
          </a:p>
        </p:txBody>
      </p:sp>
    </p:spTree>
    <p:extLst>
      <p:ext uri="{BB962C8B-B14F-4D97-AF65-F5344CB8AC3E}">
        <p14:creationId xmlns:p14="http://schemas.microsoft.com/office/powerpoint/2010/main" val="71665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module we will be identifying</a:t>
            </a:r>
            <a:r>
              <a:rPr lang="en-US" baseline="0" dirty="0" smtClean="0"/>
              <a:t> soil health indicators that can be identified in the field to determine how well the soil health principles are being applied.</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1</a:t>
            </a:fld>
            <a:endParaRPr lang="en-US"/>
          </a:p>
        </p:txBody>
      </p:sp>
    </p:spTree>
    <p:extLst>
      <p:ext uri="{BB962C8B-B14F-4D97-AF65-F5344CB8AC3E}">
        <p14:creationId xmlns:p14="http://schemas.microsoft.com/office/powerpoint/2010/main" val="265262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r>
              <a:rPr lang="en-US" baseline="0" dirty="0" smtClean="0"/>
              <a:t> of other soil health score cards (they vary by state) which provides a qualitative measure of soil health.  An example for Tennessee is included in the Appendix of your curriculum binder.</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10</a:t>
            </a:fld>
            <a:endParaRPr lang="en-US"/>
          </a:p>
        </p:txBody>
      </p:sp>
    </p:spTree>
    <p:extLst>
      <p:ext uri="{BB962C8B-B14F-4D97-AF65-F5344CB8AC3E}">
        <p14:creationId xmlns:p14="http://schemas.microsoft.com/office/powerpoint/2010/main" val="127996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In reality, producers who implement conservation cropping systems build soil rather than sustain or degrade it – our goal is for producers to go beyond sustainability.</a:t>
            </a:r>
          </a:p>
          <a:p>
            <a:endParaRPr lang="en-US" altLang="en-US" dirty="0">
              <a:ea typeface="ＭＳ Ｐゴシック" pitchFamily="34" charset="-128"/>
            </a:endParaRPr>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4A83523E-3DDF-4992-A04B-1F68F448E981}" type="slidenum">
              <a:rPr lang="en-US" altLang="en-US">
                <a:solidFill>
                  <a:srgbClr val="000000"/>
                </a:solidFill>
              </a:rPr>
              <a:pPr>
                <a:spcBef>
                  <a:spcPct val="0"/>
                </a:spcBef>
              </a:pPr>
              <a:t>11</a:t>
            </a:fld>
            <a:endParaRPr lang="en-US" altLang="en-US">
              <a:solidFill>
                <a:srgbClr val="000000"/>
              </a:solidFill>
            </a:endParaRPr>
          </a:p>
        </p:txBody>
      </p:sp>
    </p:spTree>
    <p:extLst>
      <p:ext uri="{BB962C8B-B14F-4D97-AF65-F5344CB8AC3E}">
        <p14:creationId xmlns:p14="http://schemas.microsoft.com/office/powerpoint/2010/main" val="57591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The first soil health indicator we will focus on is organic matter.</a:t>
            </a:r>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12</a:t>
            </a:fld>
            <a:endParaRPr lang="en-US" altLang="en-US">
              <a:solidFill>
                <a:srgbClr val="000000"/>
              </a:solidFill>
            </a:endParaRPr>
          </a:p>
        </p:txBody>
      </p:sp>
    </p:spTree>
    <p:extLst>
      <p:ext uri="{BB962C8B-B14F-4D97-AF65-F5344CB8AC3E}">
        <p14:creationId xmlns:p14="http://schemas.microsoft.com/office/powerpoint/2010/main" val="3452710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Increasing </a:t>
            </a:r>
            <a:r>
              <a:rPr lang="en-US" altLang="en-US" dirty="0" smtClean="0">
                <a:latin typeface="Arial" panose="020B0604020202020204" pitchFamily="34" charset="0"/>
              </a:rPr>
              <a:t>organic matter</a:t>
            </a:r>
            <a:r>
              <a:rPr lang="en-US" altLang="en-US" baseline="0" dirty="0" smtClean="0">
                <a:latin typeface="Arial" panose="020B0604020202020204" pitchFamily="34" charset="0"/>
              </a:rPr>
              <a:t> (</a:t>
            </a:r>
            <a:r>
              <a:rPr lang="en-US" altLang="en-US" dirty="0" smtClean="0">
                <a:latin typeface="Arial" panose="020B0604020202020204" pitchFamily="34" charset="0"/>
              </a:rPr>
              <a:t>OM) </a:t>
            </a:r>
            <a:r>
              <a:rPr lang="en-US" altLang="en-US" dirty="0">
                <a:latin typeface="Arial" panose="020B0604020202020204" pitchFamily="34" charset="0"/>
              </a:rPr>
              <a:t>is the foundation of improved </a:t>
            </a:r>
            <a:r>
              <a:rPr lang="en-US" altLang="en-US" dirty="0" smtClean="0">
                <a:latin typeface="Arial" panose="020B0604020202020204" pitchFamily="34" charset="0"/>
              </a:rPr>
              <a:t>soil </a:t>
            </a:r>
            <a:r>
              <a:rPr lang="en-US" altLang="en-US" dirty="0">
                <a:latin typeface="Arial" panose="020B0604020202020204" pitchFamily="34" charset="0"/>
              </a:rPr>
              <a:t>h</a:t>
            </a:r>
            <a:r>
              <a:rPr lang="en-US" altLang="en-US" dirty="0" smtClean="0">
                <a:latin typeface="Arial" panose="020B0604020202020204" pitchFamily="34" charset="0"/>
              </a:rPr>
              <a:t>ealth</a:t>
            </a:r>
            <a:r>
              <a:rPr lang="en-US" altLang="en-US" dirty="0">
                <a:latin typeface="Arial" panose="020B0604020202020204" pitchFamily="34" charset="0"/>
              </a:rPr>
              <a:t>. All OM isn’t the </a:t>
            </a:r>
            <a:r>
              <a:rPr lang="en-US" altLang="en-US" dirty="0" smtClean="0">
                <a:latin typeface="Arial" panose="020B0604020202020204" pitchFamily="34" charset="0"/>
              </a:rPr>
              <a:t>same, however.  Newer, </a:t>
            </a:r>
            <a:r>
              <a:rPr lang="en-US" altLang="en-US" u="sng" dirty="0">
                <a:latin typeface="Arial" panose="020B0604020202020204" pitchFamily="34" charset="0"/>
              </a:rPr>
              <a:t>more reactive carbon is referred to as </a:t>
            </a:r>
            <a:r>
              <a:rPr lang="en-US" altLang="en-US" u="sng" dirty="0" smtClean="0">
                <a:latin typeface="Arial" panose="020B0604020202020204" pitchFamily="34" charset="0"/>
              </a:rPr>
              <a:t>labile </a:t>
            </a:r>
            <a:r>
              <a:rPr lang="en-US" altLang="en-US" dirty="0">
                <a:latin typeface="Arial" panose="020B0604020202020204" pitchFamily="34" charset="0"/>
              </a:rPr>
              <a:t>and </a:t>
            </a:r>
            <a:r>
              <a:rPr lang="en-US" altLang="en-US" u="sng" dirty="0">
                <a:latin typeface="Arial" panose="020B0604020202020204" pitchFamily="34" charset="0"/>
              </a:rPr>
              <a:t>o</a:t>
            </a:r>
            <a:r>
              <a:rPr lang="en-US" altLang="en-US" u="sng" dirty="0" smtClean="0">
                <a:latin typeface="Arial" panose="020B0604020202020204" pitchFamily="34" charset="0"/>
              </a:rPr>
              <a:t>lder</a:t>
            </a:r>
            <a:r>
              <a:rPr lang="en-US" altLang="en-US" u="sng" dirty="0">
                <a:latin typeface="Arial" panose="020B0604020202020204" pitchFamily="34" charset="0"/>
              </a:rPr>
              <a:t>, more </a:t>
            </a:r>
            <a:r>
              <a:rPr lang="en-US" altLang="en-US" u="sng" dirty="0" smtClean="0">
                <a:latin typeface="Arial" panose="020B0604020202020204" pitchFamily="34" charset="0"/>
              </a:rPr>
              <a:t>stable OM is </a:t>
            </a:r>
            <a:r>
              <a:rPr lang="en-US" altLang="en-US" u="sng" dirty="0">
                <a:latin typeface="Arial" panose="020B0604020202020204" pitchFamily="34" charset="0"/>
              </a:rPr>
              <a:t>referred to as </a:t>
            </a:r>
            <a:r>
              <a:rPr lang="en-US" altLang="en-US" u="sng" dirty="0" smtClean="0">
                <a:latin typeface="Arial" panose="020B0604020202020204" pitchFamily="34" charset="0"/>
              </a:rPr>
              <a:t>humus.  </a:t>
            </a:r>
            <a:r>
              <a:rPr lang="en-US" altLang="en-US" dirty="0" smtClean="0">
                <a:latin typeface="Arial" panose="020B0604020202020204" pitchFamily="34" charset="0"/>
              </a:rPr>
              <a:t>Labile OM is </a:t>
            </a:r>
            <a:r>
              <a:rPr lang="en-US" altLang="en-US" dirty="0">
                <a:latin typeface="Arial" panose="020B0604020202020204" pitchFamily="34" charset="0"/>
              </a:rPr>
              <a:t>closer to the </a:t>
            </a:r>
            <a:r>
              <a:rPr lang="en-US" altLang="en-US" dirty="0" smtClean="0">
                <a:latin typeface="Arial" panose="020B0604020202020204" pitchFamily="34" charset="0"/>
              </a:rPr>
              <a:t>surface while humus</a:t>
            </a:r>
            <a:r>
              <a:rPr lang="en-US" altLang="en-US" baseline="0" dirty="0" smtClean="0">
                <a:latin typeface="Arial" panose="020B0604020202020204" pitchFamily="34" charset="0"/>
              </a:rPr>
              <a:t> </a:t>
            </a:r>
            <a:r>
              <a:rPr lang="en-US" altLang="en-US" baseline="0" dirty="0">
                <a:latin typeface="Arial" panose="020B0604020202020204" pitchFamily="34" charset="0"/>
              </a:rPr>
              <a:t>is distributed </a:t>
            </a:r>
            <a:r>
              <a:rPr lang="en-US" altLang="en-US" baseline="0" dirty="0" smtClean="0">
                <a:latin typeface="Arial" panose="020B0604020202020204" pitchFamily="34" charset="0"/>
              </a:rPr>
              <a:t>throughout </a:t>
            </a:r>
            <a:r>
              <a:rPr lang="en-US" altLang="en-US" baseline="0" dirty="0">
                <a:latin typeface="Arial" panose="020B0604020202020204" pitchFamily="34" charset="0"/>
              </a:rPr>
              <a:t>the profile more </a:t>
            </a:r>
            <a:r>
              <a:rPr lang="en-US" altLang="en-US" baseline="0" dirty="0" smtClean="0">
                <a:latin typeface="Arial" panose="020B0604020202020204" pitchFamily="34" charset="0"/>
              </a:rPr>
              <a:t>evenly.</a:t>
            </a: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5610" indent="-294465">
              <a:spcBef>
                <a:spcPct val="30000"/>
              </a:spcBef>
              <a:defRPr sz="1200">
                <a:solidFill>
                  <a:schemeClr val="tx1"/>
                </a:solidFill>
                <a:latin typeface="Arial" panose="020B0604020202020204" pitchFamily="34" charset="0"/>
                <a:ea typeface="MS PGothic" panose="020B0600070205080204" pitchFamily="34" charset="-128"/>
              </a:defRPr>
            </a:lvl2pPr>
            <a:lvl3pPr marL="1177862" indent="-235572">
              <a:spcBef>
                <a:spcPct val="30000"/>
              </a:spcBef>
              <a:defRPr sz="1200">
                <a:solidFill>
                  <a:schemeClr val="tx1"/>
                </a:solidFill>
                <a:latin typeface="Arial" panose="020B0604020202020204" pitchFamily="34" charset="0"/>
                <a:ea typeface="MS PGothic" panose="020B0600070205080204" pitchFamily="34" charset="-128"/>
              </a:defRPr>
            </a:lvl3pPr>
            <a:lvl4pPr marL="1649006" indent="-235572">
              <a:spcBef>
                <a:spcPct val="30000"/>
              </a:spcBef>
              <a:defRPr sz="1200">
                <a:solidFill>
                  <a:schemeClr val="tx1"/>
                </a:solidFill>
                <a:latin typeface="Arial" panose="020B0604020202020204" pitchFamily="34" charset="0"/>
                <a:ea typeface="MS PGothic" panose="020B0600070205080204" pitchFamily="34" charset="-128"/>
              </a:defRPr>
            </a:lvl4pPr>
            <a:lvl5pPr marL="2120151" indent="-235572">
              <a:spcBef>
                <a:spcPct val="30000"/>
              </a:spcBef>
              <a:defRPr sz="12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9165D9B-0997-44E1-9FD2-DD3287170902}" type="slidenum">
              <a:rPr lang="en-US" altLang="en-US">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3797475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This slide depicts the different types of organic matter related to labile</a:t>
            </a:r>
            <a:r>
              <a:rPr lang="en-US" u="none" baseline="0" dirty="0" smtClean="0"/>
              <a:t> OM and humus.  </a:t>
            </a:r>
            <a:r>
              <a:rPr lang="en-US" u="none" dirty="0" smtClean="0"/>
              <a:t>Labile</a:t>
            </a:r>
            <a:r>
              <a:rPr lang="en-US" dirty="0" smtClean="0"/>
              <a:t> OM is the most </a:t>
            </a:r>
            <a:r>
              <a:rPr lang="en-US" dirty="0"/>
              <a:t>readily available</a:t>
            </a:r>
            <a:r>
              <a:rPr lang="en-US" baseline="0" dirty="0"/>
              <a:t> for use by soil </a:t>
            </a:r>
            <a:r>
              <a:rPr lang="en-US" baseline="0" dirty="0" smtClean="0"/>
              <a:t>microbes.  It is the</a:t>
            </a:r>
            <a:r>
              <a:rPr lang="en-US" u="none" baseline="0" dirty="0" smtClean="0"/>
              <a:t> first </a:t>
            </a:r>
            <a:r>
              <a:rPr lang="en-US" u="none" baseline="0" dirty="0"/>
              <a:t>to be </a:t>
            </a:r>
            <a:r>
              <a:rPr lang="en-US" u="none" baseline="0" dirty="0" smtClean="0"/>
              <a:t>lost and is affected </a:t>
            </a:r>
            <a:r>
              <a:rPr lang="en-US" u="none" baseline="0" dirty="0"/>
              <a:t>more by management, e.g. tillage</a:t>
            </a:r>
          </a:p>
          <a:p>
            <a:r>
              <a:rPr lang="en-US" u="none" baseline="0" dirty="0" smtClean="0"/>
              <a:t>Humus </a:t>
            </a:r>
            <a:r>
              <a:rPr lang="en-US" u="none" baseline="0" dirty="0"/>
              <a:t>is more protected</a:t>
            </a:r>
          </a:p>
          <a:p>
            <a:r>
              <a:rPr lang="en-US" baseline="0" dirty="0" smtClean="0"/>
              <a:t>Some </a:t>
            </a:r>
            <a:r>
              <a:rPr lang="en-US" baseline="0" dirty="0"/>
              <a:t>of these pools do not show up in standard soil test conducted in the lab</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14</a:t>
            </a:fld>
            <a:endParaRPr lang="en-US"/>
          </a:p>
        </p:txBody>
      </p:sp>
    </p:spTree>
    <p:extLst>
      <p:ext uri="{BB962C8B-B14F-4D97-AF65-F5344CB8AC3E}">
        <p14:creationId xmlns:p14="http://schemas.microsoft.com/office/powerpoint/2010/main" val="345407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Historically, most studies and measurements of SOM have been </a:t>
            </a:r>
            <a:r>
              <a:rPr lang="en-US" altLang="en-US" dirty="0" smtClean="0">
                <a:latin typeface="Arial" panose="020B0604020202020204" pitchFamily="34" charset="0"/>
              </a:rPr>
              <a:t>performed</a:t>
            </a:r>
            <a:r>
              <a:rPr lang="en-US" altLang="en-US" baseline="0" dirty="0" smtClean="0">
                <a:latin typeface="Arial" panose="020B0604020202020204" pitchFamily="34" charset="0"/>
              </a:rPr>
              <a:t> using samples from the</a:t>
            </a:r>
            <a:r>
              <a:rPr lang="en-US" altLang="en-US" dirty="0" smtClean="0">
                <a:latin typeface="Arial" panose="020B0604020202020204" pitchFamily="34" charset="0"/>
              </a:rPr>
              <a:t> </a:t>
            </a:r>
            <a:r>
              <a:rPr lang="en-US" altLang="en-US" dirty="0">
                <a:latin typeface="Arial" panose="020B0604020202020204" pitchFamily="34" charset="0"/>
              </a:rPr>
              <a:t>6-8” </a:t>
            </a:r>
            <a:r>
              <a:rPr lang="en-US" altLang="en-US" dirty="0" smtClean="0">
                <a:latin typeface="Arial" panose="020B0604020202020204" pitchFamily="34" charset="0"/>
              </a:rPr>
              <a:t>depth. </a:t>
            </a:r>
            <a:r>
              <a:rPr lang="en-US" altLang="en-US" dirty="0">
                <a:latin typeface="Arial" panose="020B0604020202020204" pitchFamily="34" charset="0"/>
              </a:rPr>
              <a:t>Spend much time </a:t>
            </a:r>
            <a:r>
              <a:rPr lang="en-US" altLang="en-US" dirty="0" smtClean="0">
                <a:latin typeface="Arial" panose="020B0604020202020204" pitchFamily="34" charset="0"/>
              </a:rPr>
              <a:t>at </a:t>
            </a:r>
            <a:r>
              <a:rPr lang="en-US" altLang="en-US" dirty="0">
                <a:latin typeface="Arial" panose="020B0604020202020204" pitchFamily="34" charset="0"/>
              </a:rPr>
              <a:t>soil health field </a:t>
            </a:r>
            <a:r>
              <a:rPr lang="en-US" altLang="en-US" dirty="0" smtClean="0">
                <a:latin typeface="Arial" panose="020B0604020202020204" pitchFamily="34" charset="0"/>
              </a:rPr>
              <a:t>days - </a:t>
            </a:r>
            <a:r>
              <a:rPr lang="en-US" altLang="en-US" dirty="0">
                <a:latin typeface="Arial" panose="020B0604020202020204" pitchFamily="34" charset="0"/>
              </a:rPr>
              <a:t>in soil pits that are in long term SHMS and you’ll</a:t>
            </a:r>
            <a:r>
              <a:rPr lang="en-US" altLang="en-US" baseline="0" dirty="0">
                <a:latin typeface="Arial" panose="020B0604020202020204" pitchFamily="34" charset="0"/>
              </a:rPr>
              <a:t> find there is more to the story.  </a:t>
            </a:r>
            <a:r>
              <a:rPr lang="en-US" altLang="en-US" baseline="0" dirty="0" smtClean="0">
                <a:latin typeface="Arial" panose="020B0604020202020204" pitchFamily="34" charset="0"/>
              </a:rPr>
              <a:t>Wherever </a:t>
            </a:r>
            <a:r>
              <a:rPr lang="en-US" altLang="en-US" baseline="0" dirty="0">
                <a:latin typeface="Arial" panose="020B0604020202020204" pitchFamily="34" charset="0"/>
              </a:rPr>
              <a:t>SOM pools are being built, those new additions are very fragile.</a:t>
            </a:r>
            <a:r>
              <a:rPr lang="en-US" altLang="en-US" dirty="0">
                <a:latin typeface="Arial" panose="020B0604020202020204" pitchFamily="34" charset="0"/>
              </a:rPr>
              <a:t> If we do even shallow </a:t>
            </a:r>
            <a:r>
              <a:rPr lang="en-US" altLang="en-US" dirty="0" smtClean="0">
                <a:latin typeface="Arial" panose="020B0604020202020204" pitchFamily="34" charset="0"/>
              </a:rPr>
              <a:t>tillage, </a:t>
            </a:r>
            <a:r>
              <a:rPr lang="en-US" altLang="en-US" dirty="0">
                <a:latin typeface="Arial" panose="020B0604020202020204" pitchFamily="34" charset="0"/>
              </a:rPr>
              <a:t>most reactive carbon will be lost.  If we do no tillage and add cover, then over time we can built a bank of reactive carbon deep in the soil profile as we expand the rhizosphere and </a:t>
            </a:r>
            <a:r>
              <a:rPr lang="en-US" altLang="en-US" dirty="0" err="1">
                <a:latin typeface="Arial" panose="020B0604020202020204" pitchFamily="34" charset="0"/>
              </a:rPr>
              <a:t>drillosphere</a:t>
            </a:r>
            <a:r>
              <a:rPr lang="en-US" altLang="en-US" dirty="0">
                <a:latin typeface="Arial" panose="020B0604020202020204" pitchFamily="34" charset="0"/>
              </a:rPr>
              <a:t>. This can eventually become more stable </a:t>
            </a:r>
            <a:r>
              <a:rPr lang="en-US" altLang="en-US" dirty="0" smtClean="0">
                <a:latin typeface="Arial" panose="020B0604020202020204" pitchFamily="34" charset="0"/>
              </a:rPr>
              <a:t>over</a:t>
            </a:r>
            <a:r>
              <a:rPr lang="en-US" altLang="en-US" baseline="0" dirty="0" smtClean="0">
                <a:latin typeface="Arial" panose="020B0604020202020204" pitchFamily="34" charset="0"/>
              </a:rPr>
              <a:t> time by transforming into</a:t>
            </a:r>
            <a:r>
              <a:rPr lang="en-US" altLang="en-US" dirty="0" smtClean="0">
                <a:latin typeface="Arial" panose="020B0604020202020204" pitchFamily="34" charset="0"/>
              </a:rPr>
              <a:t> humus.</a:t>
            </a:r>
            <a:endParaRPr lang="en-US" altLang="en-US" dirty="0">
              <a:latin typeface="Arial" panose="020B0604020202020204"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5610" indent="-294465">
              <a:spcBef>
                <a:spcPct val="30000"/>
              </a:spcBef>
              <a:defRPr sz="1200">
                <a:solidFill>
                  <a:schemeClr val="tx1"/>
                </a:solidFill>
                <a:latin typeface="Arial" panose="020B0604020202020204" pitchFamily="34" charset="0"/>
                <a:ea typeface="MS PGothic" panose="020B0600070205080204" pitchFamily="34" charset="-128"/>
              </a:defRPr>
            </a:lvl2pPr>
            <a:lvl3pPr marL="1177862" indent="-235572">
              <a:spcBef>
                <a:spcPct val="30000"/>
              </a:spcBef>
              <a:defRPr sz="1200">
                <a:solidFill>
                  <a:schemeClr val="tx1"/>
                </a:solidFill>
                <a:latin typeface="Arial" panose="020B0604020202020204" pitchFamily="34" charset="0"/>
                <a:ea typeface="MS PGothic" panose="020B0600070205080204" pitchFamily="34" charset="-128"/>
              </a:defRPr>
            </a:lvl3pPr>
            <a:lvl4pPr marL="1649006" indent="-235572">
              <a:spcBef>
                <a:spcPct val="30000"/>
              </a:spcBef>
              <a:defRPr sz="1200">
                <a:solidFill>
                  <a:schemeClr val="tx1"/>
                </a:solidFill>
                <a:latin typeface="Arial" panose="020B0604020202020204" pitchFamily="34" charset="0"/>
                <a:ea typeface="MS PGothic" panose="020B0600070205080204" pitchFamily="34" charset="-128"/>
              </a:defRPr>
            </a:lvl4pPr>
            <a:lvl5pPr marL="2120151" indent="-235572">
              <a:spcBef>
                <a:spcPct val="30000"/>
              </a:spcBef>
              <a:defRPr sz="12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2CF8283-D319-4B66-8123-7D2CD26F176E}" type="slidenum">
              <a:rPr lang="en-US" altLang="en-US">
                <a:solidFill>
                  <a:srgbClr val="000000"/>
                </a:solidFill>
              </a:rPr>
              <a:pPr>
                <a:spcBef>
                  <a:spcPct val="0"/>
                </a:spcBef>
              </a:pPr>
              <a:t>15</a:t>
            </a:fld>
            <a:endParaRPr lang="en-US" altLang="en-US">
              <a:solidFill>
                <a:srgbClr val="000000"/>
              </a:solidFill>
            </a:endParaRPr>
          </a:p>
        </p:txBody>
      </p:sp>
    </p:spTree>
    <p:extLst>
      <p:ext uri="{BB962C8B-B14F-4D97-AF65-F5344CB8AC3E}">
        <p14:creationId xmlns:p14="http://schemas.microsoft.com/office/powerpoint/2010/main" val="1478742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artificial and systematic options are available for improving soil function.  </a:t>
            </a:r>
            <a:r>
              <a:rPr lang="en-US" baseline="0" dirty="0" smtClean="0"/>
              <a:t>We need </a:t>
            </a:r>
            <a:r>
              <a:rPr lang="en-US" baseline="0" dirty="0"/>
              <a:t>to know more about </a:t>
            </a:r>
            <a:r>
              <a:rPr lang="en-US" baseline="0" dirty="0" smtClean="0"/>
              <a:t>sources to </a:t>
            </a:r>
            <a:r>
              <a:rPr lang="en-US" baseline="0" dirty="0"/>
              <a:t>make sure we do no harm.  </a:t>
            </a:r>
          </a:p>
          <a:p>
            <a:pPr marL="176679" indent="-176679">
              <a:buFont typeface="Arial" panose="020B0604020202020204" pitchFamily="34" charset="0"/>
              <a:buChar char="•"/>
            </a:pPr>
            <a:r>
              <a:rPr lang="en-US" baseline="0" dirty="0" smtClean="0"/>
              <a:t>Artificial improvements are usually </a:t>
            </a:r>
            <a:r>
              <a:rPr lang="en-US" baseline="0" dirty="0"/>
              <a:t>associated with applying amendments or hauling in biomass.  </a:t>
            </a:r>
            <a:r>
              <a:rPr lang="en-US" baseline="0" dirty="0" smtClean="0"/>
              <a:t>They can </a:t>
            </a:r>
            <a:r>
              <a:rPr lang="en-US" baseline="0" dirty="0"/>
              <a:t>be easily over applied, or in some cases contain undesirable </a:t>
            </a:r>
            <a:r>
              <a:rPr lang="en-US" baseline="0" dirty="0" smtClean="0"/>
              <a:t>materials. </a:t>
            </a:r>
            <a:endParaRPr lang="en-US" baseline="0" dirty="0"/>
          </a:p>
          <a:p>
            <a:pPr marL="176679" indent="-176679">
              <a:buFont typeface="Arial" panose="020B0604020202020204" pitchFamily="34" charset="0"/>
              <a:buChar char="•"/>
            </a:pPr>
            <a:endParaRPr lang="en-US" baseline="0" dirty="0"/>
          </a:p>
          <a:p>
            <a:pPr marL="176679" indent="-176679">
              <a:buFont typeface="Arial" panose="020B0604020202020204" pitchFamily="34" charset="0"/>
              <a:buChar char="•"/>
            </a:pPr>
            <a:r>
              <a:rPr lang="en-US" baseline="0" dirty="0"/>
              <a:t>Systematic tends more toward using management (Soil Health Management Principles) to enhance natural process like photosynthesis and biodiversity to enhance function.  The </a:t>
            </a:r>
            <a:r>
              <a:rPr lang="en-US" baseline="0" dirty="0" smtClean="0"/>
              <a:t>latter </a:t>
            </a:r>
            <a:r>
              <a:rPr lang="en-US" baseline="0" dirty="0"/>
              <a:t>tends to be more sustainable over the long haul.</a:t>
            </a:r>
            <a:endParaRPr lang="en-US" dirty="0"/>
          </a:p>
        </p:txBody>
      </p:sp>
      <p:sp>
        <p:nvSpPr>
          <p:cNvPr id="4" name="Slide Number Placeholder 3"/>
          <p:cNvSpPr>
            <a:spLocks noGrp="1"/>
          </p:cNvSpPr>
          <p:nvPr>
            <p:ph type="sldNum" sz="quarter" idx="10"/>
          </p:nvPr>
        </p:nvSpPr>
        <p:spPr/>
        <p:txBody>
          <a:bodyPr/>
          <a:lstStyle/>
          <a:p>
            <a:fld id="{B9A8A15F-62BF-4152-8D1F-142FEDD51E0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1057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We will now</a:t>
            </a:r>
            <a:r>
              <a:rPr lang="en-US" altLang="en-US" baseline="0" dirty="0" smtClean="0">
                <a:ea typeface="ＭＳ Ｐゴシック" pitchFamily="34" charset="-128"/>
              </a:rPr>
              <a:t> focus on the importance of aggregate stability as a soil health indicator.</a:t>
            </a:r>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17</a:t>
            </a:fld>
            <a:endParaRPr lang="en-US" altLang="en-US">
              <a:solidFill>
                <a:srgbClr val="000000"/>
              </a:solidFill>
            </a:endParaRPr>
          </a:p>
        </p:txBody>
      </p:sp>
    </p:spTree>
    <p:extLst>
      <p:ext uri="{BB962C8B-B14F-4D97-AF65-F5344CB8AC3E}">
        <p14:creationId xmlns:p14="http://schemas.microsoft.com/office/powerpoint/2010/main" val="4128809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Aggregate </a:t>
            </a:r>
            <a:r>
              <a:rPr lang="en-US" altLang="en-US" dirty="0" smtClean="0">
                <a:latin typeface="Arial" panose="020B0604020202020204" pitchFamily="34" charset="0"/>
              </a:rPr>
              <a:t>stability </a:t>
            </a:r>
            <a:r>
              <a:rPr lang="en-US" altLang="en-US" dirty="0">
                <a:latin typeface="Arial" panose="020B0604020202020204" pitchFamily="34" charset="0"/>
              </a:rPr>
              <a:t>is critical for infiltration, water holding </a:t>
            </a:r>
            <a:r>
              <a:rPr lang="en-US" altLang="en-US" dirty="0" smtClean="0">
                <a:latin typeface="Arial" panose="020B0604020202020204" pitchFamily="34" charset="0"/>
              </a:rPr>
              <a:t>capacity, </a:t>
            </a:r>
            <a:r>
              <a:rPr lang="en-US" altLang="en-US" dirty="0">
                <a:latin typeface="Arial" panose="020B0604020202020204" pitchFamily="34" charset="0"/>
              </a:rPr>
              <a:t>and nutrient cycling. It allows the soil to </a:t>
            </a:r>
            <a:r>
              <a:rPr lang="en-US" altLang="en-US" dirty="0" smtClean="0">
                <a:latin typeface="Arial" panose="020B0604020202020204" pitchFamily="34" charset="0"/>
              </a:rPr>
              <a:t>breathe, </a:t>
            </a:r>
            <a:r>
              <a:rPr lang="en-US" altLang="en-US" dirty="0">
                <a:latin typeface="Arial" panose="020B0604020202020204" pitchFamily="34" charset="0"/>
              </a:rPr>
              <a:t>giving oxygen to diverse organisms. Field investigation with a shovel or maybe a </a:t>
            </a:r>
            <a:r>
              <a:rPr lang="en-US" altLang="en-US" dirty="0" smtClean="0">
                <a:latin typeface="Arial" panose="020B0604020202020204" pitchFamily="34" charset="0"/>
              </a:rPr>
              <a:t>field</a:t>
            </a:r>
            <a:r>
              <a:rPr lang="en-US" altLang="en-US" baseline="0" dirty="0" smtClean="0">
                <a:latin typeface="Arial" panose="020B0604020202020204" pitchFamily="34" charset="0"/>
              </a:rPr>
              <a:t> micro</a:t>
            </a:r>
            <a:r>
              <a:rPr lang="en-US" altLang="en-US" dirty="0" smtClean="0">
                <a:latin typeface="Arial" panose="020B0604020202020204" pitchFamily="34" charset="0"/>
              </a:rPr>
              <a:t>scope </a:t>
            </a:r>
            <a:r>
              <a:rPr lang="en-US" altLang="en-US" dirty="0">
                <a:latin typeface="Arial" panose="020B0604020202020204" pitchFamily="34" charset="0"/>
              </a:rPr>
              <a:t>can be very </a:t>
            </a:r>
            <a:r>
              <a:rPr lang="en-US" altLang="en-US" dirty="0" smtClean="0">
                <a:latin typeface="Arial" panose="020B0604020202020204" pitchFamily="34" charset="0"/>
              </a:rPr>
              <a:t>revealing.</a:t>
            </a:r>
            <a:r>
              <a:rPr lang="en-US" altLang="en-US" baseline="0" dirty="0" smtClean="0">
                <a:latin typeface="Arial" panose="020B0604020202020204" pitchFamily="34" charset="0"/>
              </a:rPr>
              <a:t>  The </a:t>
            </a:r>
            <a:r>
              <a:rPr lang="en-US" altLang="en-US" b="0" i="0" u="none" baseline="0" dirty="0" smtClean="0">
                <a:latin typeface="Arial" panose="020B0604020202020204" pitchFamily="34" charset="0"/>
              </a:rPr>
              <a:t>o</a:t>
            </a:r>
            <a:r>
              <a:rPr lang="en-US" altLang="en-US" b="0" i="0" u="none" dirty="0" smtClean="0">
                <a:latin typeface="Arial" panose="020B0604020202020204" pitchFamily="34" charset="0"/>
              </a:rPr>
              <a:t>nly </a:t>
            </a:r>
            <a:r>
              <a:rPr lang="en-US" altLang="en-US" b="0" i="0" u="none" dirty="0">
                <a:latin typeface="Arial" panose="020B0604020202020204" pitchFamily="34" charset="0"/>
              </a:rPr>
              <a:t>way to truly improve</a:t>
            </a:r>
            <a:r>
              <a:rPr lang="en-US" altLang="en-US" b="0" i="0" u="none" baseline="0" dirty="0">
                <a:latin typeface="Arial" panose="020B0604020202020204" pitchFamily="34" charset="0"/>
              </a:rPr>
              <a:t> </a:t>
            </a:r>
            <a:r>
              <a:rPr lang="en-US" altLang="en-US" b="0" i="0" u="none" baseline="0" dirty="0" smtClean="0">
                <a:latin typeface="Arial" panose="020B0604020202020204" pitchFamily="34" charset="0"/>
              </a:rPr>
              <a:t>aggregate stability is </a:t>
            </a:r>
            <a:r>
              <a:rPr lang="en-US" altLang="en-US" b="0" i="0" u="none" baseline="0" dirty="0">
                <a:latin typeface="Arial" panose="020B0604020202020204" pitchFamily="34" charset="0"/>
              </a:rPr>
              <a:t>by </a:t>
            </a:r>
            <a:r>
              <a:rPr lang="en-US" altLang="en-US" b="0" i="0" u="none" baseline="0" dirty="0" smtClean="0">
                <a:latin typeface="Arial" panose="020B0604020202020204" pitchFamily="34" charset="0"/>
              </a:rPr>
              <a:t>improving </a:t>
            </a:r>
            <a:r>
              <a:rPr lang="en-US" altLang="en-US" b="0" i="0" u="none" baseline="0" dirty="0">
                <a:latin typeface="Arial" panose="020B0604020202020204" pitchFamily="34" charset="0"/>
              </a:rPr>
              <a:t>the </a:t>
            </a:r>
            <a:r>
              <a:rPr lang="en-US" altLang="en-US" b="0" i="0" u="none" baseline="0" dirty="0" smtClean="0">
                <a:latin typeface="Arial" panose="020B0604020202020204" pitchFamily="34" charset="0"/>
              </a:rPr>
              <a:t>soil biology.</a:t>
            </a:r>
            <a:endParaRPr lang="en-US" altLang="en-US" b="0" i="0" u="none"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5610" indent="-294465">
              <a:spcBef>
                <a:spcPct val="30000"/>
              </a:spcBef>
              <a:defRPr sz="1200">
                <a:solidFill>
                  <a:schemeClr val="tx1"/>
                </a:solidFill>
                <a:latin typeface="Arial" panose="020B0604020202020204" pitchFamily="34" charset="0"/>
                <a:ea typeface="MS PGothic" panose="020B0600070205080204" pitchFamily="34" charset="-128"/>
              </a:defRPr>
            </a:lvl2pPr>
            <a:lvl3pPr marL="1177862" indent="-235572">
              <a:spcBef>
                <a:spcPct val="30000"/>
              </a:spcBef>
              <a:defRPr sz="1200">
                <a:solidFill>
                  <a:schemeClr val="tx1"/>
                </a:solidFill>
                <a:latin typeface="Arial" panose="020B0604020202020204" pitchFamily="34" charset="0"/>
                <a:ea typeface="MS PGothic" panose="020B0600070205080204" pitchFamily="34" charset="-128"/>
              </a:defRPr>
            </a:lvl3pPr>
            <a:lvl4pPr marL="1649006" indent="-235572">
              <a:spcBef>
                <a:spcPct val="30000"/>
              </a:spcBef>
              <a:defRPr sz="1200">
                <a:solidFill>
                  <a:schemeClr val="tx1"/>
                </a:solidFill>
                <a:latin typeface="Arial" panose="020B0604020202020204" pitchFamily="34" charset="0"/>
                <a:ea typeface="MS PGothic" panose="020B0600070205080204" pitchFamily="34" charset="-128"/>
              </a:defRPr>
            </a:lvl4pPr>
            <a:lvl5pPr marL="2120151" indent="-235572">
              <a:spcBef>
                <a:spcPct val="30000"/>
              </a:spcBef>
              <a:defRPr sz="12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580AF16-F610-484C-AB69-5A5B5F36BAEB}" type="slidenum">
              <a:rPr lang="en-US" altLang="en-US">
                <a:solidFill>
                  <a:srgbClr val="000000"/>
                </a:solidFill>
              </a:rPr>
              <a:pPr>
                <a:spcBef>
                  <a:spcPct val="0"/>
                </a:spcBef>
              </a:pPr>
              <a:t>18</a:t>
            </a:fld>
            <a:endParaRPr lang="en-US" altLang="en-US">
              <a:solidFill>
                <a:srgbClr val="000000"/>
              </a:solidFill>
            </a:endParaRPr>
          </a:p>
        </p:txBody>
      </p:sp>
    </p:spTree>
    <p:extLst>
      <p:ext uri="{BB962C8B-B14F-4D97-AF65-F5344CB8AC3E}">
        <p14:creationId xmlns:p14="http://schemas.microsoft.com/office/powerpoint/2010/main" val="286030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 saturated for long periods lose soil structure, especially at the </a:t>
            </a:r>
            <a:r>
              <a:rPr lang="en-US" dirty="0" smtClean="0"/>
              <a:t>surface.</a:t>
            </a:r>
            <a:r>
              <a:rPr lang="en-US" baseline="0" dirty="0" smtClean="0"/>
              <a:t>  </a:t>
            </a:r>
            <a:r>
              <a:rPr lang="en-US" u="none" dirty="0" smtClean="0"/>
              <a:t>No-till </a:t>
            </a:r>
            <a:r>
              <a:rPr lang="en-US" u="none" dirty="0"/>
              <a:t>by it</a:t>
            </a:r>
            <a:r>
              <a:rPr lang="en-US" u="none" baseline="0" dirty="0"/>
              <a:t>self doesn’t increase aggregate stability, </a:t>
            </a:r>
            <a:r>
              <a:rPr lang="en-US" u="none" baseline="0" dirty="0" smtClean="0"/>
              <a:t>you </a:t>
            </a:r>
            <a:r>
              <a:rPr lang="en-US" baseline="0" dirty="0" smtClean="0"/>
              <a:t>need </a:t>
            </a:r>
            <a:r>
              <a:rPr lang="en-US" baseline="0" dirty="0"/>
              <a:t>the roots and biological </a:t>
            </a:r>
            <a:r>
              <a:rPr lang="en-US" baseline="0" dirty="0" smtClean="0"/>
              <a:t>organisms </a:t>
            </a:r>
            <a:r>
              <a:rPr lang="en-US" baseline="0" dirty="0"/>
              <a:t>to achieve water stable </a:t>
            </a:r>
            <a:r>
              <a:rPr lang="en-US" baseline="0" dirty="0" smtClean="0"/>
              <a:t>aggregates.</a:t>
            </a:r>
            <a:r>
              <a:rPr lang="en-US" baseline="0" dirty="0"/>
              <a:t> </a:t>
            </a:r>
            <a:r>
              <a:rPr lang="en-US" baseline="0" dirty="0" smtClean="0"/>
              <a:t> </a:t>
            </a:r>
            <a:r>
              <a:rPr lang="en-US" u="none" baseline="0" dirty="0" smtClean="0"/>
              <a:t>Stable </a:t>
            </a:r>
            <a:r>
              <a:rPr lang="en-US" u="none" baseline="0" dirty="0"/>
              <a:t>aggregates </a:t>
            </a:r>
            <a:r>
              <a:rPr lang="en-US" baseline="0" dirty="0"/>
              <a:t>can withstand the impact of a </a:t>
            </a:r>
            <a:r>
              <a:rPr lang="en-US" baseline="0" dirty="0" smtClean="0"/>
              <a:t>raindrop</a:t>
            </a:r>
            <a:r>
              <a:rPr lang="en-US" baseline="0" dirty="0"/>
              <a:t> </a:t>
            </a:r>
            <a:r>
              <a:rPr lang="en-US" baseline="0" dirty="0" smtClean="0"/>
              <a:t>and </a:t>
            </a:r>
            <a:r>
              <a:rPr lang="en-US" u="none" baseline="0" dirty="0"/>
              <a:t>individual soil particles (sands, silts, clays) stay </a:t>
            </a:r>
            <a:r>
              <a:rPr lang="en-US" u="none" baseline="0" dirty="0" smtClean="0"/>
              <a:t>together.</a:t>
            </a:r>
            <a:endParaRPr lang="en-US" u="none" baseline="0" dirty="0"/>
          </a:p>
          <a:p>
            <a:r>
              <a:rPr lang="en-US" u="none" baseline="0" dirty="0"/>
              <a:t>Erosion </a:t>
            </a:r>
            <a:r>
              <a:rPr lang="en-US" u="none" baseline="0" dirty="0" smtClean="0"/>
              <a:t>problems occur </a:t>
            </a:r>
            <a:r>
              <a:rPr lang="en-US" u="none" baseline="0" dirty="0"/>
              <a:t>when these particles are separated and can be </a:t>
            </a:r>
            <a:r>
              <a:rPr lang="en-US" u="none" baseline="0" dirty="0" smtClean="0"/>
              <a:t>transported by wind or water.</a:t>
            </a:r>
            <a:endParaRPr lang="en-US" u="none" dirty="0"/>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5599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learning objectives for this module.</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2</a:t>
            </a:fld>
            <a:endParaRPr lang="en-US"/>
          </a:p>
        </p:txBody>
      </p:sp>
    </p:spTree>
    <p:extLst>
      <p:ext uri="{BB962C8B-B14F-4D97-AF65-F5344CB8AC3E}">
        <p14:creationId xmlns:p14="http://schemas.microsoft.com/office/powerpoint/2010/main" val="131379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how much more easily water can infiltrate</a:t>
            </a:r>
            <a:r>
              <a:rPr lang="en-US" baseline="0" dirty="0" smtClean="0"/>
              <a:t> into the soil when there is good aggregate stability (right).  When there is not, the aggregates fall apart and plug pore spaces, leading to runoff under rain events where any kind of slope occurs (left).</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20</a:t>
            </a:fld>
            <a:endParaRPr lang="en-US"/>
          </a:p>
        </p:txBody>
      </p:sp>
    </p:spTree>
    <p:extLst>
      <p:ext uri="{BB962C8B-B14F-4D97-AF65-F5344CB8AC3E}">
        <p14:creationId xmlns:p14="http://schemas.microsoft.com/office/powerpoint/2010/main" val="1823639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Rebuilding water stable aggregates must be a top priority.  Rebuild the house</a:t>
            </a:r>
            <a:r>
              <a:rPr lang="en-US" baseline="0" dirty="0"/>
              <a:t> as </a:t>
            </a:r>
            <a:r>
              <a:rPr lang="en-US" baseline="0" dirty="0" smtClean="0"/>
              <a:t>opposed </a:t>
            </a:r>
            <a:r>
              <a:rPr lang="en-US" baseline="0" dirty="0"/>
              <a:t>to cutting all the 2x4s into 6” pieces and </a:t>
            </a:r>
            <a:r>
              <a:rPr lang="en-US" baseline="0" dirty="0" smtClean="0"/>
              <a:t>tearing </a:t>
            </a:r>
            <a:r>
              <a:rPr lang="en-US" baseline="0" dirty="0"/>
              <a:t>off the </a:t>
            </a:r>
            <a:r>
              <a:rPr lang="en-US" baseline="0" dirty="0" smtClean="0"/>
              <a:t>roof (i.e. tillage).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92223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 interrelationship between the amount of fines (silt and clay) in a soil and the amount of organic</a:t>
            </a:r>
            <a:r>
              <a:rPr lang="en-US" baseline="0" dirty="0" smtClean="0"/>
              <a:t> </a:t>
            </a:r>
            <a:r>
              <a:rPr lang="en-US" dirty="0" smtClean="0"/>
              <a:t>matter needed to produce stable aggregates. </a:t>
            </a:r>
            <a:r>
              <a:rPr lang="en-US" u="none" dirty="0" smtClean="0"/>
              <a:t>The higher</a:t>
            </a:r>
          </a:p>
          <a:p>
            <a:r>
              <a:rPr lang="en-US" u="none" dirty="0" smtClean="0"/>
              <a:t>the clay and silt content, the more organic matter is</a:t>
            </a:r>
            <a:r>
              <a:rPr lang="en-US" u="none" baseline="0" dirty="0" smtClean="0"/>
              <a:t> </a:t>
            </a:r>
            <a:r>
              <a:rPr lang="en-US" u="none" dirty="0" smtClean="0"/>
              <a:t>needed to produce stable aggregates.</a:t>
            </a:r>
            <a:r>
              <a:rPr lang="en-US" u="none" baseline="0" dirty="0" smtClean="0"/>
              <a:t>  This is because clay and silt have more surface area so more OM</a:t>
            </a:r>
            <a:r>
              <a:rPr lang="en-US" u="none" dirty="0" smtClean="0"/>
              <a:t> is</a:t>
            </a:r>
            <a:r>
              <a:rPr lang="en-US" u="none" baseline="0" dirty="0" smtClean="0"/>
              <a:t> </a:t>
            </a:r>
            <a:r>
              <a:rPr lang="en-US" u="none" dirty="0" smtClean="0"/>
              <a:t>needed to occupy the surface sites on the minerals during</a:t>
            </a:r>
            <a:r>
              <a:rPr lang="en-US" u="none" baseline="0" dirty="0" smtClean="0"/>
              <a:t> </a:t>
            </a:r>
            <a:r>
              <a:rPr lang="en-US" u="none" dirty="0" smtClean="0"/>
              <a:t>the process of organic matter accumulation.  </a:t>
            </a:r>
            <a:r>
              <a:rPr lang="en-US" dirty="0" smtClean="0"/>
              <a:t>In order</a:t>
            </a:r>
            <a:r>
              <a:rPr lang="en-US" baseline="0" dirty="0" smtClean="0"/>
              <a:t> </a:t>
            </a:r>
            <a:r>
              <a:rPr lang="en-US" dirty="0" smtClean="0"/>
              <a:t>to have more than half of the soil composed of water stable</a:t>
            </a:r>
            <a:r>
              <a:rPr lang="en-US" baseline="0" dirty="0" smtClean="0"/>
              <a:t> </a:t>
            </a:r>
            <a:r>
              <a:rPr lang="en-US" dirty="0" smtClean="0"/>
              <a:t>aggregates, a soil with 50% clay may need twice as</a:t>
            </a:r>
            <a:r>
              <a:rPr lang="en-US" baseline="0" dirty="0" smtClean="0"/>
              <a:t> </a:t>
            </a:r>
            <a:r>
              <a:rPr lang="en-US" dirty="0" smtClean="0"/>
              <a:t>much </a:t>
            </a:r>
            <a:r>
              <a:rPr lang="en-US" dirty="0"/>
              <a:t>organic matter as a soil with 10% clay (Building Soils for Better Crops).</a:t>
            </a:r>
          </a:p>
          <a:p>
            <a:endParaRPr lang="en-US" dirty="0"/>
          </a:p>
          <a:p>
            <a:r>
              <a:rPr lang="en-US" u="none" dirty="0"/>
              <a:t>You</a:t>
            </a:r>
            <a:r>
              <a:rPr lang="en-US" u="none" baseline="0" dirty="0"/>
              <a:t> can’t improve aggregate stability with a piece of tillage equipment, </a:t>
            </a:r>
            <a:r>
              <a:rPr lang="en-US" u="none" baseline="0" dirty="0" smtClean="0"/>
              <a:t>you </a:t>
            </a:r>
            <a:r>
              <a:rPr lang="en-US" baseline="0" dirty="0" smtClean="0"/>
              <a:t>need </a:t>
            </a:r>
            <a:r>
              <a:rPr lang="en-US" baseline="0" dirty="0"/>
              <a:t>to create a favorable habitat for those soil microbes that play a role in this </a:t>
            </a:r>
            <a:r>
              <a:rPr lang="en-US" baseline="0" dirty="0" smtClean="0"/>
              <a:t>process.</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68686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Symbol"/>
              <a:buNone/>
            </a:pPr>
            <a:r>
              <a:rPr lang="en-US" dirty="0" smtClean="0">
                <a:latin typeface="+mn-lt"/>
                <a:ea typeface="ＭＳ Ｐゴシック" pitchFamily="34" charset="-128"/>
                <a:cs typeface="+mn-cs"/>
              </a:rPr>
              <a:t>Next,</a:t>
            </a:r>
            <a:r>
              <a:rPr lang="en-US" baseline="0" dirty="0" smtClean="0">
                <a:latin typeface="+mn-lt"/>
                <a:ea typeface="ＭＳ Ｐゴシック" pitchFamily="34" charset="-128"/>
                <a:cs typeface="+mn-cs"/>
              </a:rPr>
              <a:t> we will discuss water infiltration as an important soil health indicator.</a:t>
            </a:r>
            <a:endParaRPr lang="en-US" dirty="0">
              <a:latin typeface="Times"/>
              <a:ea typeface="Times"/>
              <a:cs typeface="Times New Roman"/>
            </a:endParaRPr>
          </a:p>
          <a:p>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23</a:t>
            </a:fld>
            <a:endParaRPr lang="en-US" altLang="en-US">
              <a:solidFill>
                <a:srgbClr val="000000"/>
              </a:solidFill>
            </a:endParaRPr>
          </a:p>
        </p:txBody>
      </p:sp>
    </p:spTree>
    <p:extLst>
      <p:ext uri="{BB962C8B-B14F-4D97-AF65-F5344CB8AC3E}">
        <p14:creationId xmlns:p14="http://schemas.microsoft.com/office/powerpoint/2010/main" val="1673476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remember, aggregate stability is directly related to water infiltration.  We</a:t>
            </a:r>
            <a:r>
              <a:rPr lang="en-US" baseline="0" dirty="0" smtClean="0"/>
              <a:t> can measure water infiltration rate in the field (using equipment in your soil health test kit) which can help us assess this.</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24</a:t>
            </a:fld>
            <a:endParaRPr lang="en-US"/>
          </a:p>
        </p:txBody>
      </p:sp>
    </p:spTree>
    <p:extLst>
      <p:ext uri="{BB962C8B-B14F-4D97-AF65-F5344CB8AC3E}">
        <p14:creationId xmlns:p14="http://schemas.microsoft.com/office/powerpoint/2010/main" val="353708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Now we will focus on available water capacity as a soil health indicator.</a:t>
            </a:r>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25</a:t>
            </a:fld>
            <a:endParaRPr lang="en-US" altLang="en-US">
              <a:solidFill>
                <a:srgbClr val="000000"/>
              </a:solidFill>
            </a:endParaRPr>
          </a:p>
        </p:txBody>
      </p:sp>
    </p:spTree>
    <p:extLst>
      <p:ext uri="{BB962C8B-B14F-4D97-AF65-F5344CB8AC3E}">
        <p14:creationId xmlns:p14="http://schemas.microsoft.com/office/powerpoint/2010/main" val="1062714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a:t>
            </a:r>
            <a:r>
              <a:rPr lang="en-US" baseline="0" dirty="0" smtClean="0"/>
              <a:t> health management systems</a:t>
            </a:r>
            <a:r>
              <a:rPr lang="en-US" dirty="0" smtClean="0"/>
              <a:t> </a:t>
            </a:r>
            <a:r>
              <a:rPr lang="en-US" dirty="0"/>
              <a:t>can increase available water in several </a:t>
            </a:r>
            <a:r>
              <a:rPr lang="en-US" dirty="0" smtClean="0"/>
              <a:t>ways.</a:t>
            </a:r>
            <a:r>
              <a:rPr lang="en-US" baseline="0" dirty="0"/>
              <a:t> </a:t>
            </a:r>
            <a:r>
              <a:rPr lang="en-US" baseline="0" dirty="0" smtClean="0"/>
              <a:t> </a:t>
            </a:r>
            <a:r>
              <a:rPr lang="en-US" dirty="0" smtClean="0"/>
              <a:t>Even </a:t>
            </a:r>
            <a:r>
              <a:rPr lang="en-US" dirty="0"/>
              <a:t>old data confirms that more OM increases available </a:t>
            </a:r>
            <a:r>
              <a:rPr lang="en-US" dirty="0" smtClean="0"/>
              <a:t>water.</a:t>
            </a:r>
            <a:endParaRPr lang="en-US" dirty="0"/>
          </a:p>
          <a:p>
            <a:r>
              <a:rPr lang="en-US" dirty="0"/>
              <a:t>Studies looked</a:t>
            </a:r>
            <a:r>
              <a:rPr lang="en-US" baseline="0" dirty="0"/>
              <a:t> only at top 6 </a:t>
            </a:r>
            <a:r>
              <a:rPr lang="en-US" baseline="0" dirty="0" smtClean="0"/>
              <a:t>inches and </a:t>
            </a:r>
            <a:r>
              <a:rPr lang="en-US" baseline="0" dirty="0"/>
              <a:t>don’t account for plants being able to access deeper in the soil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84977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Soil fungi can also help to increase the amount</a:t>
            </a:r>
            <a:r>
              <a:rPr lang="en-US" baseline="0" dirty="0" smtClean="0"/>
              <a:t> of water available to plant roots.  On the slide, t</a:t>
            </a:r>
            <a:r>
              <a:rPr lang="en-US" dirty="0" smtClean="0"/>
              <a:t>he fungi that were added in the first two containers</a:t>
            </a:r>
            <a:r>
              <a:rPr lang="en-US" baseline="0" dirty="0" smtClean="0"/>
              <a:t> could </a:t>
            </a:r>
            <a:r>
              <a:rPr lang="en-US" baseline="0" dirty="0"/>
              <a:t>access water </a:t>
            </a:r>
            <a:r>
              <a:rPr lang="en-US" baseline="0" dirty="0" smtClean="0"/>
              <a:t>that the plant roots couldn’t, thereby bringing water up the soil profile</a:t>
            </a:r>
            <a:r>
              <a:rPr lang="en-US" dirty="0" smtClean="0"/>
              <a:t>. </a:t>
            </a:r>
            <a:r>
              <a:rPr lang="en-US" baseline="0" dirty="0" smtClean="0"/>
              <a:t> This lead to greater water availability and greater fresh weight than in the container on the right that had no added fungi.</a:t>
            </a:r>
            <a:endParaRPr lang="en-US" dirty="0"/>
          </a:p>
        </p:txBody>
      </p:sp>
      <p:sp>
        <p:nvSpPr>
          <p:cNvPr id="4" name="Slide Number Placeholder 3"/>
          <p:cNvSpPr>
            <a:spLocks noGrp="1"/>
          </p:cNvSpPr>
          <p:nvPr>
            <p:ph type="sldNum" sz="quarter" idx="10"/>
          </p:nvPr>
        </p:nvSpPr>
        <p:spPr/>
        <p:txBody>
          <a:bodyPr/>
          <a:lstStyle/>
          <a:p>
            <a:fld id="{45CBCB9A-2BA3-4DBA-A552-9CE544551ED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44700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Example: The </a:t>
            </a:r>
            <a:r>
              <a:rPr lang="en-US" altLang="en-US" dirty="0" smtClean="0">
                <a:latin typeface="Arial" panose="020B0604020202020204" pitchFamily="34" charset="0"/>
                <a:ea typeface="ＭＳ Ｐゴシック" panose="020B0600070205080204" pitchFamily="34" charset="-128"/>
              </a:rPr>
              <a:t>minimum-till</a:t>
            </a:r>
            <a:r>
              <a:rPr lang="en-US" altLang="en-US" baseline="0" dirty="0" smtClean="0">
                <a:latin typeface="Arial" panose="020B0604020202020204" pitchFamily="34" charset="0"/>
                <a:ea typeface="ＭＳ Ｐゴシック" panose="020B0600070205080204" pitchFamily="34" charset="-128"/>
              </a:rPr>
              <a:t> </a:t>
            </a:r>
            <a:r>
              <a:rPr lang="en-US" altLang="en-US" dirty="0" smtClean="0">
                <a:latin typeface="Arial" panose="020B0604020202020204" pitchFamily="34" charset="0"/>
                <a:ea typeface="ＭＳ Ｐゴシック" panose="020B0600070205080204" pitchFamily="34" charset="-128"/>
              </a:rPr>
              <a:t>field </a:t>
            </a:r>
            <a:r>
              <a:rPr lang="en-US" altLang="en-US" dirty="0">
                <a:latin typeface="Arial" panose="020B0604020202020204" pitchFamily="34" charset="0"/>
                <a:ea typeface="ＭＳ Ｐゴシック" panose="020B0600070205080204" pitchFamily="34" charset="-128"/>
              </a:rPr>
              <a:t>on the right actually looked better early in the growing season but lacked the resilience to make it to the end.  2012 was the </a:t>
            </a:r>
            <a:r>
              <a:rPr lang="en-US" altLang="en-US" dirty="0" smtClean="0">
                <a:latin typeface="Arial" panose="020B0604020202020204" pitchFamily="34" charset="0"/>
                <a:ea typeface="ＭＳ Ｐゴシック" panose="020B0600070205080204" pitchFamily="34" charset="-128"/>
              </a:rPr>
              <a:t>worst </a:t>
            </a:r>
            <a:r>
              <a:rPr lang="en-US" altLang="en-US" dirty="0">
                <a:latin typeface="Arial" panose="020B0604020202020204" pitchFamily="34" charset="0"/>
                <a:ea typeface="ＭＳ Ｐゴシック" panose="020B0600070205080204" pitchFamily="34" charset="-128"/>
              </a:rPr>
              <a:t>drought on record</a:t>
            </a:r>
            <a:r>
              <a:rPr lang="en-US" altLang="en-US" baseline="0" dirty="0">
                <a:latin typeface="Arial" panose="020B0604020202020204" pitchFamily="34" charset="0"/>
                <a:ea typeface="ＭＳ Ｐゴシック" panose="020B0600070205080204" pitchFamily="34" charset="-128"/>
              </a:rPr>
              <a:t> in </a:t>
            </a:r>
            <a:r>
              <a:rPr lang="en-US" altLang="en-US" baseline="0" dirty="0" smtClean="0">
                <a:latin typeface="Arial" panose="020B0604020202020204" pitchFamily="34" charset="0"/>
                <a:ea typeface="ＭＳ Ｐゴシック" panose="020B0600070205080204" pitchFamily="34" charset="-128"/>
              </a:rPr>
              <a:t>Indiana (this drought also occurred here in Tennessee).  In the end, the field </a:t>
            </a:r>
            <a:r>
              <a:rPr lang="en-US" altLang="en-US" baseline="0" dirty="0">
                <a:latin typeface="Arial" panose="020B0604020202020204" pitchFamily="34" charset="0"/>
                <a:ea typeface="ＭＳ Ｐゴシック" panose="020B0600070205080204" pitchFamily="34" charset="-128"/>
              </a:rPr>
              <a:t>on the left </a:t>
            </a:r>
            <a:r>
              <a:rPr lang="en-US" altLang="en-US" baseline="0" dirty="0" smtClean="0">
                <a:latin typeface="Arial" panose="020B0604020202020204" pitchFamily="34" charset="0"/>
                <a:ea typeface="ＭＳ Ｐゴシック" panose="020B0600070205080204" pitchFamily="34" charset="-128"/>
              </a:rPr>
              <a:t>out-yielded </a:t>
            </a:r>
            <a:r>
              <a:rPr lang="en-US" altLang="en-US" baseline="0" dirty="0">
                <a:latin typeface="Arial" panose="020B0604020202020204" pitchFamily="34" charset="0"/>
                <a:ea typeface="ＭＳ Ｐゴシック" panose="020B0600070205080204" pitchFamily="34" charset="-128"/>
              </a:rPr>
              <a:t>the </a:t>
            </a:r>
            <a:r>
              <a:rPr lang="en-US" altLang="en-US" baseline="0" dirty="0" smtClean="0">
                <a:latin typeface="Arial" panose="020B0604020202020204" pitchFamily="34" charset="0"/>
                <a:ea typeface="ＭＳ Ｐゴシック" panose="020B0600070205080204" pitchFamily="34" charset="-128"/>
              </a:rPr>
              <a:t>minimum-till </a:t>
            </a:r>
            <a:r>
              <a:rPr lang="en-US" altLang="en-US" baseline="0" dirty="0">
                <a:latin typeface="Arial" panose="020B0604020202020204" pitchFamily="34" charset="0"/>
                <a:ea typeface="ＭＳ Ｐゴシック" panose="020B0600070205080204" pitchFamily="34" charset="-128"/>
              </a:rPr>
              <a:t>field by 70 bu.</a:t>
            </a:r>
            <a:endParaRPr lang="en-US" altLang="en-US" dirty="0">
              <a:latin typeface="Arial" panose="020B0604020202020204" pitchFamily="34" charset="0"/>
              <a:ea typeface="ＭＳ Ｐゴシック" panose="020B0600070205080204" pitchFamily="34" charset="-128"/>
            </a:endParaRPr>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b="1">
                <a:solidFill>
                  <a:schemeClr val="tx1"/>
                </a:solidFill>
                <a:latin typeface="Arial" panose="020B0604020202020204" pitchFamily="34" charset="0"/>
                <a:ea typeface="ＭＳ Ｐゴシック" panose="020B0600070205080204" pitchFamily="34" charset="-128"/>
              </a:defRPr>
            </a:lvl1pPr>
            <a:lvl2pPr marL="765610" indent="-294465" eaLnBrk="0" hangingPunct="0">
              <a:defRPr sz="2500" b="1">
                <a:solidFill>
                  <a:schemeClr val="tx1"/>
                </a:solidFill>
                <a:latin typeface="Arial" panose="020B0604020202020204" pitchFamily="34" charset="0"/>
                <a:ea typeface="ＭＳ Ｐゴシック" panose="020B0600070205080204" pitchFamily="34" charset="-128"/>
              </a:defRPr>
            </a:lvl2pPr>
            <a:lvl3pPr marL="1177862" indent="-235572" eaLnBrk="0" hangingPunct="0">
              <a:defRPr sz="2500" b="1">
                <a:solidFill>
                  <a:schemeClr val="tx1"/>
                </a:solidFill>
                <a:latin typeface="Arial" panose="020B0604020202020204" pitchFamily="34" charset="0"/>
                <a:ea typeface="ＭＳ Ｐゴシック" panose="020B0600070205080204" pitchFamily="34" charset="-128"/>
              </a:defRPr>
            </a:lvl3pPr>
            <a:lvl4pPr marL="1649006" indent="-235572" eaLnBrk="0" hangingPunct="0">
              <a:defRPr sz="2500" b="1">
                <a:solidFill>
                  <a:schemeClr val="tx1"/>
                </a:solidFill>
                <a:latin typeface="Arial" panose="020B0604020202020204" pitchFamily="34" charset="0"/>
                <a:ea typeface="ＭＳ Ｐゴシック" panose="020B0600070205080204" pitchFamily="34" charset="-128"/>
              </a:defRPr>
            </a:lvl4pPr>
            <a:lvl5pPr marL="2120151" indent="-235572" eaLnBrk="0" hangingPunct="0">
              <a:defRPr sz="2500" b="1">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0"/>
              </a:spcBef>
              <a:spcAft>
                <a:spcPct val="0"/>
              </a:spcAft>
              <a:defRPr sz="2500" b="1">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0"/>
              </a:spcBef>
              <a:spcAft>
                <a:spcPct val="0"/>
              </a:spcAft>
              <a:defRPr sz="2500" b="1">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0"/>
              </a:spcBef>
              <a:spcAft>
                <a:spcPct val="0"/>
              </a:spcAft>
              <a:defRPr sz="2500" b="1">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0"/>
              </a:spcBef>
              <a:spcAft>
                <a:spcPct val="0"/>
              </a:spcAft>
              <a:defRPr sz="2500" b="1">
                <a:solidFill>
                  <a:schemeClr val="tx1"/>
                </a:solidFill>
                <a:latin typeface="Arial" panose="020B0604020202020204" pitchFamily="34" charset="0"/>
                <a:ea typeface="ＭＳ Ｐゴシック" panose="020B0600070205080204" pitchFamily="34" charset="-128"/>
              </a:defRPr>
            </a:lvl9pPr>
          </a:lstStyle>
          <a:p>
            <a:fld id="{3BCA52D1-B998-494C-8B82-735A5FC144B9}" type="slidenum">
              <a:rPr lang="en-US" altLang="en-US" sz="1200" b="0">
                <a:solidFill>
                  <a:prstClr val="black"/>
                </a:solidFill>
              </a:rPr>
              <a:pPr/>
              <a:t>28</a:t>
            </a:fld>
            <a:endParaRPr lang="en-US" altLang="en-US" sz="1200" b="0">
              <a:solidFill>
                <a:prstClr val="black"/>
              </a:solidFill>
            </a:endParaRPr>
          </a:p>
        </p:txBody>
      </p:sp>
    </p:spTree>
    <p:extLst>
      <p:ext uri="{BB962C8B-B14F-4D97-AF65-F5344CB8AC3E}">
        <p14:creationId xmlns:p14="http://schemas.microsoft.com/office/powerpoint/2010/main" val="412406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The soil on</a:t>
            </a:r>
            <a:r>
              <a:rPr lang="en-US" altLang="en-US" baseline="0" dirty="0" smtClean="0">
                <a:latin typeface="Arial" panose="020B0604020202020204" pitchFamily="34" charset="0"/>
                <a:ea typeface="ＭＳ Ｐゴシック" panose="020B0600070205080204" pitchFamily="34" charset="-128"/>
              </a:rPr>
              <a:t> the slide was put into no-till for 10 years and cover crops for 2 years.  This helped to “</a:t>
            </a:r>
            <a:r>
              <a:rPr lang="en-US" altLang="en-US" baseline="0" dirty="0" err="1" smtClean="0">
                <a:latin typeface="Arial" panose="020B0604020202020204" pitchFamily="34" charset="0"/>
                <a:ea typeface="ＭＳ Ｐゴシック" panose="020B0600070205080204" pitchFamily="34" charset="-128"/>
              </a:rPr>
              <a:t>r</a:t>
            </a:r>
            <a:r>
              <a:rPr lang="en-US" altLang="en-US" dirty="0" err="1" smtClean="0">
                <a:latin typeface="Arial" panose="020B0604020202020204" pitchFamily="34" charset="0"/>
                <a:ea typeface="ＭＳ Ｐゴシック" panose="020B0600070205080204" pitchFamily="34" charset="-128"/>
              </a:rPr>
              <a:t>hizo</a:t>
            </a:r>
            <a:r>
              <a:rPr lang="en-US" altLang="en-US" dirty="0" smtClean="0">
                <a:latin typeface="Arial" panose="020B0604020202020204" pitchFamily="34" charset="0"/>
                <a:ea typeface="ＭＳ Ｐゴシック" panose="020B0600070205080204" pitchFamily="34" charset="-128"/>
              </a:rPr>
              <a:t>-engineer” the soil at </a:t>
            </a:r>
            <a:r>
              <a:rPr lang="en-US" altLang="en-US" dirty="0">
                <a:latin typeface="Arial" panose="020B0604020202020204" pitchFamily="34" charset="0"/>
                <a:ea typeface="ＭＳ Ｐゴシック" panose="020B0600070205080204" pitchFamily="34" charset="-128"/>
              </a:rPr>
              <a:t>the sublevel, following similar processes that formed the deep rich prairie soils by using the 4</a:t>
            </a:r>
            <a:r>
              <a:rPr lang="en-US" altLang="en-US" baseline="0" dirty="0">
                <a:latin typeface="Arial" panose="020B0604020202020204" pitchFamily="34" charset="0"/>
                <a:ea typeface="ＭＳ Ｐゴシック" panose="020B0600070205080204" pitchFamily="34" charset="-128"/>
              </a:rPr>
              <a:t> soil health </a:t>
            </a:r>
            <a:r>
              <a:rPr lang="en-US" altLang="en-US" baseline="0" dirty="0" smtClean="0">
                <a:latin typeface="Arial" panose="020B0604020202020204" pitchFamily="34" charset="0"/>
                <a:ea typeface="ＭＳ Ｐゴシック" panose="020B0600070205080204" pitchFamily="34" charset="-128"/>
              </a:rPr>
              <a:t>principles.</a:t>
            </a:r>
            <a:endParaRPr lang="en-US" altLang="en-US" dirty="0">
              <a:latin typeface="Arial" panose="020B0604020202020204" pitchFamily="34" charset="0"/>
              <a:ea typeface="ＭＳ Ｐゴシック" panose="020B0600070205080204" pitchFamily="34" charset="-128"/>
            </a:endParaRPr>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0F65509-BDBF-41FD-BDB5-5028A143A37D}" type="slidenum">
              <a:rPr lang="en-US" altLang="en-US">
                <a:solidFill>
                  <a:prstClr val="black"/>
                </a:solidFill>
              </a:rPr>
              <a:pPr>
                <a:spcBef>
                  <a:spcPct val="0"/>
                </a:spcBef>
              </a:pPr>
              <a:t>29</a:t>
            </a:fld>
            <a:endParaRPr lang="en-US" altLang="en-US">
              <a:solidFill>
                <a:prstClr val="black"/>
              </a:solidFill>
            </a:endParaRPr>
          </a:p>
        </p:txBody>
      </p:sp>
    </p:spTree>
    <p:extLst>
      <p:ext uri="{BB962C8B-B14F-4D97-AF65-F5344CB8AC3E}">
        <p14:creationId xmlns:p14="http://schemas.microsoft.com/office/powerpoint/2010/main" val="26775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Symbol"/>
              <a:buNone/>
            </a:pPr>
            <a:r>
              <a:rPr lang="en-US" altLang="en-US" dirty="0">
                <a:ea typeface="ＭＳ Ｐゴシック" pitchFamily="34" charset="-128"/>
              </a:rPr>
              <a:t>There are many indicators of soil health and soil quality.  Most</a:t>
            </a:r>
            <a:r>
              <a:rPr lang="en-US" altLang="en-US" baseline="0" dirty="0">
                <a:ea typeface="ＭＳ Ｐゴシック" pitchFamily="34" charset="-128"/>
              </a:rPr>
              <a:t> of these can be measured and quantified in a lab or a field assessment</a:t>
            </a:r>
            <a:r>
              <a:rPr lang="en-US" altLang="en-US" baseline="0" dirty="0" smtClean="0">
                <a:ea typeface="ＭＳ Ｐゴシック" pitchFamily="34" charset="-128"/>
              </a:rPr>
              <a:t>.  For example, indicators like organic matter content and water stable aggregates need to be measured in a lab but soil morphological features that relate to soil health along with testing for water infiltration or pH/EC can be done in the field with the right equipment.  (This is the equipment that is part of your soil health test kits!).</a:t>
            </a:r>
          </a:p>
          <a:p>
            <a:pPr marL="0" indent="0">
              <a:buFont typeface="Symbol"/>
              <a:buNone/>
            </a:pPr>
            <a:r>
              <a:rPr lang="en-US" altLang="en-US" dirty="0" smtClean="0">
                <a:ea typeface="ＭＳ Ｐゴシック" pitchFamily="34" charset="-128"/>
              </a:rPr>
              <a:t>Qualitative measurements are based more on observation and professional judgment whereas quantitative measurements are usually done with laboratory or field equipment.</a:t>
            </a:r>
          </a:p>
          <a:p>
            <a:pPr marL="0" indent="0">
              <a:buFont typeface="Symbol"/>
              <a:buNone/>
            </a:pPr>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3</a:t>
            </a:fld>
            <a:endParaRPr lang="en-US" altLang="en-US">
              <a:solidFill>
                <a:srgbClr val="000000"/>
              </a:solidFill>
            </a:endParaRPr>
          </a:p>
        </p:txBody>
      </p:sp>
    </p:spTree>
    <p:extLst>
      <p:ext uri="{BB962C8B-B14F-4D97-AF65-F5344CB8AC3E}">
        <p14:creationId xmlns:p14="http://schemas.microsoft.com/office/powerpoint/2010/main" val="2570495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Symbol"/>
              <a:buNone/>
            </a:pPr>
            <a:r>
              <a:rPr lang="en-US" altLang="en-US" dirty="0" smtClean="0">
                <a:ea typeface="ＭＳ Ｐゴシック" pitchFamily="34" charset="-128"/>
              </a:rPr>
              <a:t>Next, we will discuss</a:t>
            </a:r>
            <a:r>
              <a:rPr lang="en-US" altLang="en-US" baseline="0" dirty="0" smtClean="0">
                <a:ea typeface="ＭＳ Ｐゴシック" pitchFamily="34" charset="-128"/>
              </a:rPr>
              <a:t> nutrient cycling as an important soil health indicator.</a:t>
            </a:r>
            <a:endParaRPr lang="en-US" dirty="0">
              <a:latin typeface="Times"/>
              <a:ea typeface="Times"/>
              <a:cs typeface="Times New Roman"/>
            </a:endParaRPr>
          </a:p>
          <a:p>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30</a:t>
            </a:fld>
            <a:endParaRPr lang="en-US" altLang="en-US">
              <a:solidFill>
                <a:srgbClr val="000000"/>
              </a:solidFill>
            </a:endParaRPr>
          </a:p>
        </p:txBody>
      </p:sp>
    </p:spTree>
    <p:extLst>
      <p:ext uri="{BB962C8B-B14F-4D97-AF65-F5344CB8AC3E}">
        <p14:creationId xmlns:p14="http://schemas.microsoft.com/office/powerpoint/2010/main" val="2035192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Highly disturbed soil will continue to lose basic </a:t>
            </a:r>
            <a:r>
              <a:rPr lang="en-US" dirty="0" smtClean="0"/>
              <a:t>functions.</a:t>
            </a:r>
            <a:r>
              <a:rPr lang="en-US" baseline="0" dirty="0" smtClean="0"/>
              <a:t>  W</a:t>
            </a:r>
            <a:r>
              <a:rPr lang="en-US" dirty="0" smtClean="0"/>
              <a:t>e </a:t>
            </a:r>
            <a:r>
              <a:rPr lang="en-US" dirty="0"/>
              <a:t>often </a:t>
            </a:r>
            <a:r>
              <a:rPr lang="en-US" dirty="0" smtClean="0"/>
              <a:t>overlook </a:t>
            </a:r>
            <a:r>
              <a:rPr lang="en-US" dirty="0"/>
              <a:t>the offsite impact of loss</a:t>
            </a:r>
            <a:r>
              <a:rPr lang="en-US" baseline="0" dirty="0"/>
              <a:t> of soil function on soils that have no erosion problems.  Loss of nutrient cycling can lead to excess </a:t>
            </a:r>
            <a:r>
              <a:rPr lang="en-US" baseline="0" dirty="0" smtClean="0"/>
              <a:t>nutrients </a:t>
            </a:r>
            <a:r>
              <a:rPr lang="en-US" baseline="0" dirty="0"/>
              <a:t>in </a:t>
            </a:r>
            <a:r>
              <a:rPr lang="en-US" baseline="0" dirty="0" smtClean="0"/>
              <a:t>water.</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910920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t>
            </a:r>
            <a:r>
              <a:rPr lang="en-US" dirty="0"/>
              <a:t>take a look at the important soil functions/processes that </a:t>
            </a:r>
            <a:r>
              <a:rPr lang="en-US" dirty="0" smtClean="0"/>
              <a:t>are </a:t>
            </a:r>
            <a:r>
              <a:rPr lang="en-US" dirty="0"/>
              <a:t>affected by these saturated conditions</a:t>
            </a:r>
            <a:r>
              <a:rPr lang="en-US" dirty="0" smtClean="0"/>
              <a:t>.  We can have losses</a:t>
            </a:r>
            <a:r>
              <a:rPr lang="en-US" baseline="0" dirty="0" smtClean="0"/>
              <a:t> of N from the field when they are saturated through the processes of denitrification and leaching.  Under denitrification, N is lost as a gas whereas with leaching it is lost through the water.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76220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90A08D-0AD9-4F6B-B6A6-70CAA752D96D}" type="slidenum">
              <a:rPr lang="en-US" altLang="en-US" smtClean="0">
                <a:solidFill>
                  <a:srgbClr val="000000"/>
                </a:solidFill>
              </a:rPr>
              <a:pPr>
                <a:spcBef>
                  <a:spcPct val="0"/>
                </a:spcBef>
              </a:pPr>
              <a:t>33</a:t>
            </a:fld>
            <a:endParaRPr lang="en-US" altLang="en-US">
              <a:solidFill>
                <a:srgbClr val="000000"/>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aseline="0" dirty="0" smtClean="0">
                <a:latin typeface="Arial" panose="020B0604020202020204" pitchFamily="34" charset="0"/>
                <a:ea typeface="ＭＳ Ｐゴシック" panose="020B0600070205080204" pitchFamily="34" charset="-128"/>
              </a:rPr>
              <a:t>Over </a:t>
            </a:r>
            <a:r>
              <a:rPr lang="en-US" altLang="en-US" baseline="0" dirty="0">
                <a:latin typeface="Arial" panose="020B0604020202020204" pitchFamily="34" charset="0"/>
                <a:ea typeface="ＭＳ Ｐゴシック" panose="020B0600070205080204" pitchFamily="34" charset="-128"/>
              </a:rPr>
              <a:t>much of our cropland, we have been living off the annual withdrawal of nutrients from SOM.  </a:t>
            </a:r>
            <a:r>
              <a:rPr lang="en-US" altLang="en-US" dirty="0">
                <a:latin typeface="Arial" panose="020B0604020202020204" pitchFamily="34" charset="0"/>
                <a:ea typeface="ＭＳ Ｐゴシック" panose="020B0600070205080204" pitchFamily="34" charset="-128"/>
              </a:rPr>
              <a:t>We cannot afford to burn off our organic soil carbon if we intend to be sustainable. This is our production </a:t>
            </a:r>
            <a:r>
              <a:rPr lang="en-US" altLang="en-US" dirty="0" smtClean="0">
                <a:latin typeface="Arial" panose="020B0604020202020204" pitchFamily="34" charset="0"/>
                <a:ea typeface="ＭＳ Ｐゴシック" panose="020B0600070205080204" pitchFamily="34" charset="-128"/>
              </a:rPr>
              <a:t>bank account.</a:t>
            </a:r>
            <a:r>
              <a:rPr lang="en-US" altLang="en-US" baseline="0" dirty="0" smtClean="0">
                <a:latin typeface="Arial" panose="020B0604020202020204" pitchFamily="34" charset="0"/>
                <a:ea typeface="ＭＳ Ｐゴシック" panose="020B0600070205080204" pitchFamily="34" charset="-128"/>
              </a:rPr>
              <a:t>  I</a:t>
            </a:r>
            <a:r>
              <a:rPr lang="en-US" altLang="en-US" dirty="0" smtClean="0">
                <a:latin typeface="Arial" panose="020B0604020202020204" pitchFamily="34" charset="0"/>
                <a:ea typeface="ＭＳ Ｐゴシック" panose="020B0600070205080204" pitchFamily="34" charset="-128"/>
              </a:rPr>
              <a:t>t </a:t>
            </a:r>
            <a:r>
              <a:rPr lang="en-US" altLang="en-US" dirty="0">
                <a:latin typeface="Arial" panose="020B0604020202020204" pitchFamily="34" charset="0"/>
                <a:ea typeface="ＭＳ Ｐゴシック" panose="020B0600070205080204" pitchFamily="34" charset="-128"/>
              </a:rPr>
              <a:t>is </a:t>
            </a:r>
            <a:r>
              <a:rPr lang="en-US" altLang="en-US" dirty="0" smtClean="0">
                <a:latin typeface="Arial" panose="020B0604020202020204" pitchFamily="34" charset="0"/>
                <a:ea typeface="ＭＳ Ｐゴシック" panose="020B0600070205080204" pitchFamily="34" charset="-128"/>
              </a:rPr>
              <a:t>also our </a:t>
            </a:r>
            <a:r>
              <a:rPr lang="en-US" altLang="en-US" dirty="0">
                <a:latin typeface="Arial" panose="020B0604020202020204" pitchFamily="34" charset="0"/>
                <a:ea typeface="ＭＳ Ｐゴシック" panose="020B0600070205080204" pitchFamily="34" charset="-128"/>
              </a:rPr>
              <a:t>water </a:t>
            </a:r>
            <a:r>
              <a:rPr lang="en-US" altLang="en-US" dirty="0" smtClean="0">
                <a:latin typeface="Arial" panose="020B0604020202020204" pitchFamily="34" charset="0"/>
                <a:ea typeface="ＭＳ Ｐゴシック" panose="020B0600070205080204" pitchFamily="34" charset="-128"/>
              </a:rPr>
              <a:t>bank due</a:t>
            </a:r>
            <a:r>
              <a:rPr lang="en-US" altLang="en-US" baseline="0" dirty="0" smtClean="0">
                <a:latin typeface="Arial" panose="020B0604020202020204" pitchFamily="34" charset="0"/>
                <a:ea typeface="ＭＳ Ｐゴシック" panose="020B0600070205080204" pitchFamily="34" charset="-128"/>
              </a:rPr>
              <a:t> to its ability to retain moisture in the soil.</a:t>
            </a:r>
            <a:r>
              <a:rPr lang="en-US" altLang="en-US" baseline="0" dirty="0">
                <a:latin typeface="Arial" panose="020B0604020202020204" pitchFamily="34" charset="0"/>
                <a:ea typeface="ＭＳ Ｐゴシック" panose="020B0600070205080204" pitchFamily="34" charset="-128"/>
              </a:rPr>
              <a:t> </a:t>
            </a:r>
            <a:r>
              <a:rPr lang="en-US" altLang="en-US" baseline="0" dirty="0" smtClean="0">
                <a:latin typeface="Arial" panose="020B0604020202020204" pitchFamily="34" charset="0"/>
                <a:ea typeface="ＭＳ Ｐゴシック" panose="020B0600070205080204" pitchFamily="34" charset="-128"/>
              </a:rPr>
              <a:t> </a:t>
            </a:r>
            <a:r>
              <a:rPr lang="en-US" altLang="en-US" dirty="0" smtClean="0">
                <a:latin typeface="Arial" panose="020B0604020202020204" pitchFamily="34" charset="0"/>
                <a:ea typeface="ＭＳ Ｐゴシック" panose="020B0600070205080204" pitchFamily="34" charset="-128"/>
              </a:rPr>
              <a:t>When SOM </a:t>
            </a:r>
            <a:r>
              <a:rPr lang="en-US" altLang="en-US" dirty="0">
                <a:latin typeface="Arial" panose="020B0604020202020204" pitchFamily="34" charset="0"/>
                <a:ea typeface="ＭＳ Ｐゴシック" panose="020B0600070205080204" pitchFamily="34" charset="-128"/>
              </a:rPr>
              <a:t>is removed (erosion, volatilization, etc.), the elements needed to increase yields are at risk of being </a:t>
            </a:r>
            <a:r>
              <a:rPr lang="en-US" altLang="en-US" dirty="0" smtClean="0">
                <a:latin typeface="Arial" panose="020B0604020202020204" pitchFamily="34" charset="0"/>
                <a:ea typeface="ＭＳ Ｐゴシック" panose="020B0600070205080204" pitchFamily="34" charset="-128"/>
              </a:rPr>
              <a:t>lost.</a:t>
            </a:r>
            <a:r>
              <a:rPr lang="en-US" altLang="en-US" baseline="0" dirty="0" smtClean="0">
                <a:latin typeface="Arial" panose="020B0604020202020204" pitchFamily="34" charset="0"/>
                <a:ea typeface="ＭＳ Ｐゴシック" panose="020B0600070205080204" pitchFamily="34" charset="-128"/>
              </a:rPr>
              <a:t>  T</a:t>
            </a:r>
            <a:r>
              <a:rPr lang="en-US" altLang="en-US" dirty="0" smtClean="0">
                <a:latin typeface="Arial" panose="020B0604020202020204" pitchFamily="34" charset="0"/>
                <a:ea typeface="ＭＳ Ｐゴシック" panose="020B0600070205080204" pitchFamily="34" charset="-128"/>
              </a:rPr>
              <a:t>hese are also some </a:t>
            </a:r>
            <a:r>
              <a:rPr lang="en-US" altLang="en-US" dirty="0">
                <a:latin typeface="Arial" panose="020B0604020202020204" pitchFamily="34" charset="0"/>
                <a:ea typeface="ＭＳ Ｐゴシック" panose="020B0600070205080204" pitchFamily="34" charset="-128"/>
              </a:rPr>
              <a:t>of our most troublesome elements that impact air and water quality.</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94047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75DF1D-B9B2-4CB9-95B9-A7E84ED76DAE}" type="slidenum">
              <a:rPr lang="en-US" altLang="en-US" smtClean="0">
                <a:solidFill>
                  <a:srgbClr val="000000"/>
                </a:solidFill>
              </a:rPr>
              <a:pPr>
                <a:spcBef>
                  <a:spcPct val="0"/>
                </a:spcBef>
              </a:pPr>
              <a:t>34</a:t>
            </a:fld>
            <a:endParaRPr lang="en-US" altLang="en-US">
              <a:solidFill>
                <a:srgbClr val="000000"/>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As organic carbon </a:t>
            </a:r>
            <a:r>
              <a:rPr lang="en-US" altLang="en-US" dirty="0">
                <a:latin typeface="Arial" panose="020B0604020202020204" pitchFamily="34" charset="0"/>
                <a:ea typeface="ＭＳ Ｐゴシック" panose="020B0600070205080204" pitchFamily="34" charset="-128"/>
              </a:rPr>
              <a:t>increases in the soil, total soil </a:t>
            </a:r>
            <a:r>
              <a:rPr lang="en-US" altLang="en-US" dirty="0" smtClean="0">
                <a:latin typeface="Arial" panose="020B0604020202020204" pitchFamily="34" charset="0"/>
                <a:ea typeface="ＭＳ Ｐゴシック" panose="020B0600070205080204" pitchFamily="34" charset="-128"/>
              </a:rPr>
              <a:t>nitrogen </a:t>
            </a:r>
            <a:r>
              <a:rPr lang="en-US" altLang="en-US" dirty="0">
                <a:latin typeface="Arial" panose="020B0604020202020204" pitchFamily="34" charset="0"/>
                <a:ea typeface="ＭＳ Ｐゴシック" panose="020B0600070205080204" pitchFamily="34" charset="-128"/>
              </a:rPr>
              <a:t>content also increases. </a:t>
            </a:r>
            <a:r>
              <a:rPr lang="en-US" altLang="en-US" u="none" dirty="0">
                <a:latin typeface="Arial" panose="020B0604020202020204" pitchFamily="34" charset="0"/>
                <a:ea typeface="ＭＳ Ｐゴシック" panose="020B0600070205080204" pitchFamily="34" charset="-128"/>
              </a:rPr>
              <a:t>Bottom line, it takes protein to increase life in the soil. </a:t>
            </a:r>
            <a:r>
              <a:rPr lang="en-US" altLang="en-US" dirty="0">
                <a:latin typeface="Arial" panose="020B0604020202020204" pitchFamily="34" charset="0"/>
                <a:ea typeface="ＭＳ Ｐゴシック" panose="020B0600070205080204" pitchFamily="34" charset="-128"/>
              </a:rPr>
              <a:t>Consider this your </a:t>
            </a:r>
            <a:r>
              <a:rPr lang="en-US" altLang="en-US" dirty="0" smtClean="0">
                <a:latin typeface="Arial" panose="020B0604020202020204" pitchFamily="34" charset="0"/>
                <a:ea typeface="ＭＳ Ｐゴシック" panose="020B0600070205080204" pitchFamily="34" charset="-128"/>
              </a:rPr>
              <a:t>nitrogen </a:t>
            </a:r>
            <a:r>
              <a:rPr lang="en-US" altLang="en-US" dirty="0">
                <a:latin typeface="Arial" panose="020B0604020202020204" pitchFamily="34" charset="0"/>
                <a:ea typeface="ＭＳ Ｐゴシック" panose="020B0600070205080204" pitchFamily="34" charset="-128"/>
              </a:rPr>
              <a:t>bank </a:t>
            </a:r>
            <a:r>
              <a:rPr lang="en-US" altLang="en-US" dirty="0" smtClean="0">
                <a:latin typeface="Arial" panose="020B0604020202020204" pitchFamily="34" charset="0"/>
                <a:ea typeface="ＭＳ Ｐゴシック" panose="020B0600070205080204" pitchFamily="34" charset="-128"/>
              </a:rPr>
              <a:t>account where </a:t>
            </a:r>
            <a:r>
              <a:rPr lang="en-US" altLang="en-US" dirty="0">
                <a:latin typeface="Arial" panose="020B0604020202020204" pitchFamily="34" charset="0"/>
                <a:ea typeface="ＭＳ Ｐゴシック" panose="020B0600070205080204" pitchFamily="34" charset="-128"/>
              </a:rPr>
              <a:t>every pound saved is quite literally one that didn’t </a:t>
            </a:r>
            <a:r>
              <a:rPr lang="en-US" altLang="en-US" dirty="0" smtClean="0">
                <a:latin typeface="Arial" panose="020B0604020202020204" pitchFamily="34" charset="0"/>
                <a:ea typeface="ＭＳ Ｐゴシック" panose="020B0600070205080204" pitchFamily="34" charset="-128"/>
              </a:rPr>
              <a:t>get lost through erosion.  </a:t>
            </a:r>
            <a:r>
              <a:rPr lang="en-US" altLang="en-US" u="none" dirty="0">
                <a:latin typeface="Arial" panose="020B0604020202020204" pitchFamily="34" charset="0"/>
                <a:ea typeface="ＭＳ Ｐゴシック" panose="020B0600070205080204" pitchFamily="34" charset="-128"/>
              </a:rPr>
              <a:t>There’s no better contamination filter than carbon, </a:t>
            </a:r>
            <a:r>
              <a:rPr lang="en-US" altLang="en-US" dirty="0">
                <a:latin typeface="Arial" panose="020B0604020202020204" pitchFamily="34" charset="0"/>
                <a:ea typeface="ＭＳ Ｐゴシック" panose="020B0600070205080204" pitchFamily="34" charset="-128"/>
              </a:rPr>
              <a:t>so we all benefit when we install the conservation practices that improve the earth’s filtration system.  </a:t>
            </a:r>
          </a:p>
        </p:txBody>
      </p:sp>
    </p:spTree>
    <p:extLst>
      <p:ext uri="{BB962C8B-B14F-4D97-AF65-F5344CB8AC3E}">
        <p14:creationId xmlns:p14="http://schemas.microsoft.com/office/powerpoint/2010/main" val="3274389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165E7A4-D7FC-406D-AA6F-B5B295FC5C84}" type="slidenum">
              <a:rPr lang="en-US" altLang="en-US" smtClean="0">
                <a:solidFill>
                  <a:srgbClr val="000000"/>
                </a:solidFill>
              </a:rPr>
              <a:pPr>
                <a:spcBef>
                  <a:spcPct val="0"/>
                </a:spcBef>
              </a:pPr>
              <a:t>35</a:t>
            </a:fld>
            <a:endParaRPr lang="en-US" altLang="en-US">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olidFill>
                  <a:srgbClr val="FFFF00"/>
                </a:solidFill>
                <a:latin typeface="Arial" panose="020B0604020202020204" pitchFamily="34" charset="0"/>
                <a:ea typeface="ＭＳ Ｐゴシック" panose="020B0600070205080204" pitchFamily="34" charset="-128"/>
              </a:rPr>
              <a:t>As</a:t>
            </a:r>
            <a:r>
              <a:rPr lang="en-US" altLang="en-US" baseline="0" dirty="0" smtClean="0">
                <a:solidFill>
                  <a:srgbClr val="FFFF00"/>
                </a:solidFill>
                <a:latin typeface="Arial" panose="020B0604020202020204" pitchFamily="34" charset="0"/>
                <a:ea typeface="ＭＳ Ｐゴシック" panose="020B0600070205080204" pitchFamily="34" charset="-128"/>
              </a:rPr>
              <a:t> depicted in the slide, i</a:t>
            </a:r>
            <a:r>
              <a:rPr lang="en-US" altLang="en-US" dirty="0" smtClean="0">
                <a:solidFill>
                  <a:srgbClr val="FFFF00"/>
                </a:solidFill>
                <a:latin typeface="Arial" panose="020B0604020202020204" pitchFamily="34" charset="0"/>
                <a:ea typeface="ＭＳ Ｐゴシック" panose="020B0600070205080204" pitchFamily="34" charset="-128"/>
              </a:rPr>
              <a:t>mproving </a:t>
            </a:r>
            <a:r>
              <a:rPr lang="en-US" altLang="en-US" dirty="0">
                <a:solidFill>
                  <a:srgbClr val="FFFF00"/>
                </a:solidFill>
                <a:latin typeface="Arial" panose="020B0604020202020204" pitchFamily="34" charset="0"/>
                <a:ea typeface="ＭＳ Ｐゴシック" panose="020B0600070205080204" pitchFamily="34" charset="-128"/>
              </a:rPr>
              <a:t>soil function is about optimizing and understanding all aspects of the conservation cropping system such that soil health is the central focus with every operation.  Each practice should complement and enhance the others of the system</a:t>
            </a:r>
            <a:r>
              <a:rPr lang="en-US" altLang="en-US" dirty="0" smtClean="0">
                <a:solidFill>
                  <a:srgbClr val="FFFF00"/>
                </a:solidFill>
                <a:latin typeface="Arial" panose="020B0604020202020204" pitchFamily="34" charset="0"/>
                <a:ea typeface="ＭＳ Ｐゴシック" panose="020B0600070205080204" pitchFamily="34" charset="-128"/>
              </a:rPr>
              <a:t>.</a:t>
            </a:r>
            <a:endParaRPr lang="en-US" altLang="en-US" dirty="0">
              <a:solidFill>
                <a:srgbClr val="FFFF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49334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As</a:t>
            </a:r>
            <a:r>
              <a:rPr lang="en-US" altLang="en-US" baseline="0" dirty="0" smtClean="0">
                <a:latin typeface="Arial" panose="020B0604020202020204" pitchFamily="34" charset="0"/>
                <a:ea typeface="ＭＳ Ｐゴシック" panose="020B0600070205080204" pitchFamily="34" charset="-128"/>
              </a:rPr>
              <a:t> mentioned previously, i</a:t>
            </a:r>
            <a:r>
              <a:rPr lang="en-US" altLang="en-US" dirty="0" smtClean="0">
                <a:latin typeface="Arial" panose="020B0604020202020204" pitchFamily="34" charset="0"/>
                <a:ea typeface="ＭＳ Ｐゴシック" panose="020B0600070205080204" pitchFamily="34" charset="-128"/>
              </a:rPr>
              <a:t>f </a:t>
            </a:r>
            <a:r>
              <a:rPr lang="en-US" altLang="en-US" dirty="0">
                <a:latin typeface="Arial" panose="020B0604020202020204" pitchFamily="34" charset="0"/>
                <a:ea typeface="ＭＳ Ｐゴシック" panose="020B0600070205080204" pitchFamily="34" charset="-128"/>
              </a:rPr>
              <a:t>we do </a:t>
            </a:r>
            <a:r>
              <a:rPr lang="en-US" altLang="en-US" dirty="0" smtClean="0">
                <a:latin typeface="Arial" panose="020B0604020202020204" pitchFamily="34" charset="0"/>
                <a:ea typeface="ＭＳ Ｐゴシック" panose="020B0600070205080204" pitchFamily="34" charset="-128"/>
              </a:rPr>
              <a:t>no-till </a:t>
            </a:r>
            <a:r>
              <a:rPr lang="en-US" altLang="en-US" dirty="0">
                <a:latin typeface="Arial" panose="020B0604020202020204" pitchFamily="34" charset="0"/>
                <a:ea typeface="ＭＳ Ｐゴシック" panose="020B0600070205080204" pitchFamily="34" charset="-128"/>
              </a:rPr>
              <a:t>and add cover, then over time we can built a bank of reactive carbon deep in the soil profile as we expand the </a:t>
            </a:r>
            <a:r>
              <a:rPr lang="en-US" altLang="en-US" dirty="0" smtClean="0">
                <a:latin typeface="Arial" panose="020B0604020202020204" pitchFamily="34" charset="0"/>
                <a:ea typeface="ＭＳ Ｐゴシック" panose="020B0600070205080204" pitchFamily="34" charset="-128"/>
              </a:rPr>
              <a:t>rhizosphere.  This will allow</a:t>
            </a:r>
            <a:r>
              <a:rPr lang="en-US" altLang="en-US" baseline="0" dirty="0" smtClean="0">
                <a:latin typeface="Arial" panose="020B0604020202020204" pitchFamily="34" charset="0"/>
                <a:ea typeface="ＭＳ Ｐゴシック" panose="020B0600070205080204" pitchFamily="34" charset="-128"/>
              </a:rPr>
              <a:t> for better nutrient cycling.</a:t>
            </a:r>
            <a:endParaRPr lang="en-US" altLang="en-US" dirty="0">
              <a:latin typeface="Arial" panose="020B0604020202020204" pitchFamily="34" charset="0"/>
              <a:ea typeface="ＭＳ Ｐゴシック" panose="020B0600070205080204" pitchFamily="34" charset="-128"/>
            </a:endParaRP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FC5068-32A7-4B92-AE1F-8747C3F996AB}" type="slidenum">
              <a:rPr lang="en-US" altLang="en-US">
                <a:solidFill>
                  <a:srgbClr val="000000"/>
                </a:solidFill>
              </a:rPr>
              <a:pPr>
                <a:spcBef>
                  <a:spcPct val="0"/>
                </a:spcBef>
              </a:pPr>
              <a:t>36</a:t>
            </a:fld>
            <a:endParaRPr lang="en-US" altLang="en-US">
              <a:solidFill>
                <a:srgbClr val="000000"/>
              </a:solidFill>
            </a:endParaRPr>
          </a:p>
        </p:txBody>
      </p:sp>
    </p:spTree>
    <p:extLst>
      <p:ext uri="{BB962C8B-B14F-4D97-AF65-F5344CB8AC3E}">
        <p14:creationId xmlns:p14="http://schemas.microsoft.com/office/powerpoint/2010/main" val="1662488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Symbol"/>
              <a:buNone/>
            </a:pPr>
            <a:r>
              <a:rPr lang="en-US" dirty="0" smtClean="0">
                <a:latin typeface="+mn-lt"/>
                <a:ea typeface="ＭＳ Ｐゴシック" pitchFamily="34" charset="-128"/>
                <a:cs typeface="+mn-cs"/>
              </a:rPr>
              <a:t>We</a:t>
            </a:r>
            <a:r>
              <a:rPr lang="en-US" baseline="0" dirty="0" smtClean="0">
                <a:latin typeface="+mn-lt"/>
                <a:ea typeface="ＭＳ Ｐゴシック" pitchFamily="34" charset="-128"/>
                <a:cs typeface="+mn-cs"/>
              </a:rPr>
              <a:t> will now revisit the importance of soil biology briefly since this was mentioned in greater detail in Module #2.</a:t>
            </a:r>
            <a:endParaRPr lang="en-US" dirty="0">
              <a:latin typeface="Times"/>
              <a:ea typeface="Times"/>
              <a:cs typeface="Times New Roman"/>
            </a:endParaRPr>
          </a:p>
          <a:p>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37</a:t>
            </a:fld>
            <a:endParaRPr lang="en-US" altLang="en-US">
              <a:solidFill>
                <a:srgbClr val="000000"/>
              </a:solidFill>
            </a:endParaRPr>
          </a:p>
        </p:txBody>
      </p:sp>
    </p:spTree>
    <p:extLst>
      <p:ext uri="{BB962C8B-B14F-4D97-AF65-F5344CB8AC3E}">
        <p14:creationId xmlns:p14="http://schemas.microsoft.com/office/powerpoint/2010/main" val="2571967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As we’ve already mentioned, soil biology is greatly</a:t>
            </a:r>
            <a:r>
              <a:rPr lang="en-US" altLang="en-US" baseline="0" dirty="0" smtClean="0">
                <a:latin typeface="Arial" panose="020B0604020202020204" pitchFamily="34" charset="0"/>
                <a:ea typeface="ＭＳ Ｐゴシック" panose="020B0600070205080204" pitchFamily="34" charset="-128"/>
              </a:rPr>
              <a:t> important for creating/maintaining stable soil aggregates and increasing available water which provide important soil health functions.  The slide shows a hyphae involved in “</a:t>
            </a:r>
            <a:r>
              <a:rPr lang="en-US" altLang="en-US" baseline="0" dirty="0" err="1" smtClean="0">
                <a:latin typeface="Arial" panose="020B0604020202020204" pitchFamily="34" charset="0"/>
                <a:ea typeface="ＭＳ Ｐゴシック" panose="020B0600070205080204" pitchFamily="34" charset="-128"/>
              </a:rPr>
              <a:t>r</a:t>
            </a:r>
            <a:r>
              <a:rPr lang="en-US" altLang="en-US" dirty="0" err="1" smtClean="0">
                <a:latin typeface="Arial" panose="020B0604020202020204" pitchFamily="34" charset="0"/>
                <a:ea typeface="ＭＳ Ｐゴシック" panose="020B0600070205080204" pitchFamily="34" charset="-128"/>
              </a:rPr>
              <a:t>hizo</a:t>
            </a:r>
            <a:r>
              <a:rPr lang="en-US" altLang="en-US" dirty="0" smtClean="0">
                <a:latin typeface="Arial" panose="020B0604020202020204" pitchFamily="34" charset="0"/>
                <a:ea typeface="ＭＳ Ｐゴシック" panose="020B0600070205080204" pitchFamily="34" charset="-128"/>
              </a:rPr>
              <a:t>-engineering” </a:t>
            </a:r>
            <a:r>
              <a:rPr lang="en-US" altLang="en-US" dirty="0">
                <a:latin typeface="Arial" panose="020B0604020202020204" pitchFamily="34" charset="0"/>
                <a:ea typeface="ＭＳ Ｐゴシック" panose="020B0600070205080204" pitchFamily="34" charset="-128"/>
              </a:rPr>
              <a:t>at the </a:t>
            </a:r>
            <a:r>
              <a:rPr lang="en-US" altLang="en-US" dirty="0" smtClean="0">
                <a:latin typeface="Arial" panose="020B0604020202020204" pitchFamily="34" charset="0"/>
                <a:ea typeface="ＭＳ Ｐゴシック" panose="020B0600070205080204" pitchFamily="34" charset="-128"/>
              </a:rPr>
              <a:t>sublevel through its symbiotic relationship with plant roots and </a:t>
            </a:r>
            <a:r>
              <a:rPr lang="en-US" altLang="en-US" baseline="0" dirty="0" smtClean="0">
                <a:latin typeface="Arial" panose="020B0604020202020204" pitchFamily="34" charset="0"/>
                <a:ea typeface="ＭＳ Ｐゴシック" panose="020B0600070205080204" pitchFamily="34" charset="-128"/>
              </a:rPr>
              <a:t>binding ability within the soil.</a:t>
            </a:r>
            <a:endParaRPr lang="en-US" altLang="en-US" dirty="0">
              <a:latin typeface="Arial" panose="020B0604020202020204" pitchFamily="34" charset="0"/>
              <a:ea typeface="ＭＳ Ｐゴシック" panose="020B0600070205080204" pitchFamily="34" charset="-128"/>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4E315A-6923-48AC-92C4-60FE3085246D}" type="slidenum">
              <a:rPr lang="en-US" altLang="en-US" smtClean="0">
                <a:solidFill>
                  <a:srgbClr val="000000"/>
                </a:solidFill>
              </a:rPr>
              <a:pPr>
                <a:spcBef>
                  <a:spcPct val="0"/>
                </a:spcBef>
              </a:pPr>
              <a:t>38</a:t>
            </a:fld>
            <a:endParaRPr lang="en-US" altLang="en-US">
              <a:solidFill>
                <a:srgbClr val="000000"/>
              </a:solidFill>
            </a:endParaRPr>
          </a:p>
        </p:txBody>
      </p:sp>
    </p:spTree>
    <p:extLst>
      <p:ext uri="{BB962C8B-B14F-4D97-AF65-F5344CB8AC3E}">
        <p14:creationId xmlns:p14="http://schemas.microsoft.com/office/powerpoint/2010/main" val="2879777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latin typeface="Arial" panose="020B0604020202020204" pitchFamily="34" charset="0"/>
                <a:ea typeface="ＭＳ Ｐゴシック" panose="020B0600070205080204" pitchFamily="34" charset="-128"/>
              </a:rPr>
              <a:t>Plant roots and microbes also engage in this “</a:t>
            </a:r>
            <a:r>
              <a:rPr lang="en-US" altLang="en-US" baseline="0" dirty="0" err="1" smtClean="0">
                <a:latin typeface="Arial" panose="020B0604020202020204" pitchFamily="34" charset="0"/>
                <a:ea typeface="ＭＳ Ｐゴシック" panose="020B0600070205080204" pitchFamily="34" charset="-128"/>
              </a:rPr>
              <a:t>r</a:t>
            </a:r>
            <a:r>
              <a:rPr lang="en-US" altLang="en-US" dirty="0" err="1" smtClean="0">
                <a:latin typeface="Arial" panose="020B0604020202020204" pitchFamily="34" charset="0"/>
                <a:ea typeface="ＭＳ Ｐゴシック" panose="020B0600070205080204" pitchFamily="34" charset="-128"/>
              </a:rPr>
              <a:t>hizo</a:t>
            </a:r>
            <a:r>
              <a:rPr lang="en-US" altLang="en-US" dirty="0" smtClean="0">
                <a:latin typeface="Arial" panose="020B0604020202020204" pitchFamily="34" charset="0"/>
                <a:ea typeface="ＭＳ Ｐゴシック" panose="020B0600070205080204" pitchFamily="34" charset="-128"/>
              </a:rPr>
              <a:t>-engineering” </a:t>
            </a:r>
            <a:r>
              <a:rPr lang="en-US" altLang="en-US" dirty="0">
                <a:latin typeface="Arial" panose="020B0604020202020204" pitchFamily="34" charset="0"/>
                <a:ea typeface="ＭＳ Ｐゴシック" panose="020B0600070205080204" pitchFamily="34" charset="-128"/>
              </a:rPr>
              <a:t>at the </a:t>
            </a:r>
            <a:r>
              <a:rPr lang="en-US" altLang="en-US" dirty="0" smtClean="0">
                <a:latin typeface="Arial" panose="020B0604020202020204" pitchFamily="34" charset="0"/>
                <a:ea typeface="ＭＳ Ｐゴシック" panose="020B0600070205080204" pitchFamily="34" charset="-128"/>
              </a:rPr>
              <a:t>sublevel by producing carbon compounds that can chemically bind soil to form aggregates.</a:t>
            </a:r>
            <a:endParaRPr lang="en-US" altLang="en-US" dirty="0">
              <a:latin typeface="Arial" panose="020B0604020202020204" pitchFamily="34" charset="0"/>
              <a:ea typeface="ＭＳ Ｐゴシック" panose="020B0600070205080204" pitchFamily="34" charset="-128"/>
            </a:endParaRP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91F899-85DF-41B9-AD07-1B06FDA7B6FC}" type="slidenum">
              <a:rPr lang="en-US" altLang="en-US" smtClean="0">
                <a:solidFill>
                  <a:srgbClr val="000000"/>
                </a:solidFill>
              </a:rPr>
              <a:pPr>
                <a:spcBef>
                  <a:spcPct val="0"/>
                </a:spcBef>
              </a:pPr>
              <a:t>39</a:t>
            </a:fld>
            <a:endParaRPr lang="en-US" altLang="en-US">
              <a:solidFill>
                <a:srgbClr val="000000"/>
              </a:solidFill>
            </a:endParaRPr>
          </a:p>
        </p:txBody>
      </p:sp>
    </p:spTree>
    <p:extLst>
      <p:ext uri="{BB962C8B-B14F-4D97-AF65-F5344CB8AC3E}">
        <p14:creationId xmlns:p14="http://schemas.microsoft.com/office/powerpoint/2010/main" val="213831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Again,</a:t>
            </a:r>
            <a:r>
              <a:rPr lang="en-US" altLang="en-US" baseline="0" dirty="0" smtClean="0">
                <a:latin typeface="Arial" panose="020B0604020202020204" pitchFamily="34" charset="0"/>
                <a:ea typeface="ＭＳ Ｐゴシック" panose="020B0600070205080204" pitchFamily="34" charset="-128"/>
              </a:rPr>
              <a:t> these soil health indicators relate to how well the soil health principles are being applied.</a:t>
            </a:r>
            <a:endParaRPr lang="en-US" altLang="en-US" dirty="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5610" indent="-29446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7862" indent="-235572">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9006" indent="-235572">
              <a:spcBef>
                <a:spcPct val="30000"/>
              </a:spcBef>
              <a:defRPr sz="1200">
                <a:solidFill>
                  <a:schemeClr val="tx1"/>
                </a:solidFill>
                <a:latin typeface="Arial" panose="020B0604020202020204" pitchFamily="34" charset="0"/>
                <a:ea typeface="ＭＳ Ｐゴシック" panose="020B0600070205080204" pitchFamily="34" charset="-128"/>
              </a:defRPr>
            </a:lvl4pPr>
            <a:lvl5pPr marL="2120151" indent="-235572">
              <a:spcBef>
                <a:spcPct val="30000"/>
              </a:spcBef>
              <a:defRPr sz="1200">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4</a:t>
            </a:fld>
            <a:endParaRPr lang="en-US" altLang="en-US">
              <a:solidFill>
                <a:srgbClr val="000000"/>
              </a:solidFill>
            </a:endParaRPr>
          </a:p>
        </p:txBody>
      </p:sp>
    </p:spTree>
    <p:extLst>
      <p:ext uri="{BB962C8B-B14F-4D97-AF65-F5344CB8AC3E}">
        <p14:creationId xmlns:p14="http://schemas.microsoft.com/office/powerpoint/2010/main" val="3848420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Symbol"/>
              <a:buNone/>
            </a:pPr>
            <a:r>
              <a:rPr lang="en-US" dirty="0" smtClean="0">
                <a:latin typeface="+mn-lt"/>
                <a:ea typeface="ＭＳ Ｐゴシック" pitchFamily="34" charset="-128"/>
                <a:cs typeface="+mn-cs"/>
              </a:rPr>
              <a:t>Lastly,</a:t>
            </a:r>
            <a:r>
              <a:rPr lang="en-US" baseline="0" dirty="0" smtClean="0">
                <a:latin typeface="+mn-lt"/>
                <a:ea typeface="ＭＳ Ｐゴシック" pitchFamily="34" charset="-128"/>
                <a:cs typeface="+mn-cs"/>
              </a:rPr>
              <a:t> erosion is another soil health indicator whose complete elimination is part of the goals of soil health management systems.</a:t>
            </a:r>
            <a:endParaRPr lang="en-US" dirty="0">
              <a:latin typeface="Times"/>
              <a:ea typeface="Times"/>
              <a:cs typeface="Times New Roman"/>
            </a:endParaRPr>
          </a:p>
          <a:p>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40</a:t>
            </a:fld>
            <a:endParaRPr lang="en-US" altLang="en-US">
              <a:solidFill>
                <a:srgbClr val="000000"/>
              </a:solidFill>
            </a:endParaRPr>
          </a:p>
        </p:txBody>
      </p:sp>
    </p:spTree>
    <p:extLst>
      <p:ext uri="{BB962C8B-B14F-4D97-AF65-F5344CB8AC3E}">
        <p14:creationId xmlns:p14="http://schemas.microsoft.com/office/powerpoint/2010/main" val="2880071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refers to the soil loss tolerance</a:t>
            </a:r>
            <a:r>
              <a:rPr lang="en-US" baseline="0" dirty="0" smtClean="0"/>
              <a:t> rate which is the maximum rate of annual soil loss that will still allow sustainable crop productivity now and in the future.  </a:t>
            </a:r>
            <a:r>
              <a:rPr lang="en-US" dirty="0" smtClean="0"/>
              <a:t>In </a:t>
            </a:r>
            <a:r>
              <a:rPr lang="en-US" dirty="0"/>
              <a:t>the minds</a:t>
            </a:r>
            <a:r>
              <a:rPr lang="en-US" baseline="0" dirty="0"/>
              <a:t> of many soil health </a:t>
            </a:r>
            <a:r>
              <a:rPr lang="en-US" baseline="0" dirty="0" smtClean="0"/>
              <a:t>producers </a:t>
            </a:r>
            <a:r>
              <a:rPr lang="en-US" baseline="0" dirty="0"/>
              <a:t>there is no “tolerable” soil loss, they have moved beyond </a:t>
            </a:r>
            <a:r>
              <a:rPr lang="en-US" baseline="0" dirty="0" smtClean="0"/>
              <a:t>this.  Identification of erosion in the field can involve evidence of disintegrated aggregates across a change in slope as well as </a:t>
            </a:r>
            <a:r>
              <a:rPr lang="en-US" baseline="0" dirty="0" err="1" smtClean="0"/>
              <a:t>rilling</a:t>
            </a:r>
            <a:r>
              <a:rPr lang="en-US" baseline="0" dirty="0" smtClean="0"/>
              <a:t> or gully formation on the soil surface.</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41</a:t>
            </a:fld>
            <a:endParaRPr lang="en-US"/>
          </a:p>
        </p:txBody>
      </p:sp>
    </p:spTree>
    <p:extLst>
      <p:ext uri="{BB962C8B-B14F-4D97-AF65-F5344CB8AC3E}">
        <p14:creationId xmlns:p14="http://schemas.microsoft.com/office/powerpoint/2010/main" val="2363382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a:t>
            </a:r>
            <a:r>
              <a:rPr lang="en-US" dirty="0"/>
              <a:t>logical order of </a:t>
            </a:r>
            <a:r>
              <a:rPr lang="en-US" dirty="0" smtClean="0"/>
              <a:t>regeneration.</a:t>
            </a:r>
            <a:endParaRPr lang="en-US" dirty="0"/>
          </a:p>
        </p:txBody>
      </p:sp>
      <p:sp>
        <p:nvSpPr>
          <p:cNvPr id="4" name="Slide Number Placeholder 3"/>
          <p:cNvSpPr>
            <a:spLocks noGrp="1"/>
          </p:cNvSpPr>
          <p:nvPr>
            <p:ph type="sldNum" sz="quarter" idx="10"/>
          </p:nvPr>
        </p:nvSpPr>
        <p:spPr/>
        <p:txBody>
          <a:bodyPr/>
          <a:lstStyle/>
          <a:p>
            <a:pPr>
              <a:defRPr/>
            </a:pPr>
            <a:fld id="{BB7C496B-62F0-425F-BBC9-7EDD2B2EFE98}"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2202340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high </a:t>
            </a:r>
            <a:r>
              <a:rPr lang="en-US" dirty="0" smtClean="0"/>
              <a:t>biomass </a:t>
            </a:r>
            <a:r>
              <a:rPr lang="en-US" dirty="0"/>
              <a:t>cover crop mixes will help rebuild organic matter in the topsoil.  Cover crops, especially if part of a quality no-till system, will add organic biomass both above and below ground to rebuild topsoil quicker than if left to grow weeds, and especially if managed for no cover. The growing roots also feed the biology in the soil that is responsible for forming stable aggregates. This response can happen faster than you might think</a:t>
            </a:r>
            <a:r>
              <a:rPr lang="en-US" baseline="0" dirty="0"/>
              <a:t> as shown </a:t>
            </a:r>
            <a:r>
              <a:rPr lang="en-US" baseline="0" dirty="0" smtClean="0"/>
              <a:t>in the slide </a:t>
            </a:r>
            <a:r>
              <a:rPr lang="en-US" baseline="0" dirty="0"/>
              <a:t>after one season.</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787100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management strategies that could bring us a long way back to full production potential </a:t>
            </a:r>
            <a:r>
              <a:rPr lang="en-US" dirty="0" smtClean="0"/>
              <a:t>even</a:t>
            </a:r>
            <a:r>
              <a:rPr lang="en-US" baseline="0" dirty="0" smtClean="0"/>
              <a:t> under extreme conditions (see slide)</a:t>
            </a:r>
            <a:r>
              <a:rPr lang="en-US" dirty="0" smtClean="0"/>
              <a:t> </a:t>
            </a:r>
            <a:r>
              <a:rPr lang="en-US" dirty="0"/>
              <a:t>and, if continued, </a:t>
            </a:r>
            <a:r>
              <a:rPr lang="en-US" dirty="0" smtClean="0"/>
              <a:t>soil </a:t>
            </a:r>
            <a:r>
              <a:rPr lang="en-US" dirty="0"/>
              <a:t>health regeneration can be the path to greatly improved production, efficiency</a:t>
            </a:r>
            <a:r>
              <a:rPr lang="en-US" baseline="0" dirty="0"/>
              <a:t> and resilience.</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710734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Preparation is key and there are a number of resources that can help.</a:t>
            </a:r>
            <a:endParaRPr lang="en-US"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2041409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examples of available</a:t>
            </a:r>
            <a:r>
              <a:rPr lang="en-US" baseline="0" dirty="0" smtClean="0"/>
              <a:t> resources</a:t>
            </a:r>
            <a:r>
              <a:rPr lang="en-US" dirty="0" smtClean="0"/>
              <a:t> from the</a:t>
            </a:r>
            <a:r>
              <a:rPr lang="en-US" baseline="0" dirty="0" smtClean="0"/>
              <a:t> Natural Resources Conservation Service (NRCS) and Sustainable Agriculture Research and Education (SARE) Program among others.</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46</a:t>
            </a:fld>
            <a:endParaRPr lang="en-US"/>
          </a:p>
        </p:txBody>
      </p:sp>
    </p:spTree>
    <p:extLst>
      <p:ext uri="{BB962C8B-B14F-4D97-AF65-F5344CB8AC3E}">
        <p14:creationId xmlns:p14="http://schemas.microsoft.com/office/powerpoint/2010/main" val="3553521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additional information from the NRCS on soil health, search online for “NRCS Soil Health”.</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47</a:t>
            </a:fld>
            <a:endParaRPr lang="en-US"/>
          </a:p>
        </p:txBody>
      </p:sp>
    </p:spTree>
    <p:extLst>
      <p:ext uri="{BB962C8B-B14F-4D97-AF65-F5344CB8AC3E}">
        <p14:creationId xmlns:p14="http://schemas.microsoft.com/office/powerpoint/2010/main" val="153101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There are many indicators of soil health and soil quality.  Key indicators are broadly understood as important soil characteristics for production and ecosystem services.  </a:t>
            </a: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5</a:t>
            </a:fld>
            <a:endParaRPr lang="en-US" altLang="en-US">
              <a:solidFill>
                <a:srgbClr val="000000"/>
              </a:solidFill>
            </a:endParaRPr>
          </a:p>
        </p:txBody>
      </p:sp>
    </p:spTree>
    <p:extLst>
      <p:ext uri="{BB962C8B-B14F-4D97-AF65-F5344CB8AC3E}">
        <p14:creationId xmlns:p14="http://schemas.microsoft.com/office/powerpoint/2010/main" val="119363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 Soil health assessments are important to know where</a:t>
            </a:r>
            <a:r>
              <a:rPr lang="en-US" altLang="en-US" baseline="0" dirty="0">
                <a:ea typeface="ＭＳ Ｐゴシック" pitchFamily="34" charset="-128"/>
              </a:rPr>
              <a:t> you are (a baseline).  A soil quality assessment can also tell you what are the inherited soil traits as well as current levels of dynamic soil properties.  </a:t>
            </a:r>
          </a:p>
          <a:p>
            <a:r>
              <a:rPr lang="en-US" dirty="0">
                <a:latin typeface="Times"/>
                <a:ea typeface="ＭＳ Ｐゴシック" pitchFamily="34" charset="-128"/>
                <a:cs typeface="Times New Roman"/>
              </a:rPr>
              <a:t>Standard soil </a:t>
            </a:r>
            <a:r>
              <a:rPr lang="en-US" dirty="0" smtClean="0">
                <a:latin typeface="Times"/>
                <a:ea typeface="ＭＳ Ｐゴシック" pitchFamily="34" charset="-128"/>
                <a:cs typeface="Times New Roman"/>
              </a:rPr>
              <a:t>tests </a:t>
            </a:r>
            <a:r>
              <a:rPr lang="en-US" dirty="0">
                <a:latin typeface="Times"/>
                <a:ea typeface="ＭＳ Ｐゴシック" pitchFamily="34" charset="-128"/>
                <a:cs typeface="Times New Roman"/>
              </a:rPr>
              <a:t>provide some indicators related to the chemical side of the soils, but don’t give a complete analysis of what is taking place with the </a:t>
            </a:r>
            <a:r>
              <a:rPr lang="en-US" dirty="0" smtClean="0">
                <a:latin typeface="Times"/>
                <a:ea typeface="ＭＳ Ｐゴシック" pitchFamily="34" charset="-128"/>
                <a:cs typeface="Times New Roman"/>
              </a:rPr>
              <a:t>biology or the physical nature of the soil.</a:t>
            </a:r>
            <a:r>
              <a:rPr lang="en-US" dirty="0">
                <a:latin typeface="Times"/>
                <a:ea typeface="ＭＳ Ｐゴシック" pitchFamily="34" charset="-128"/>
                <a:cs typeface="Times New Roman"/>
              </a:rPr>
              <a:t>	</a:t>
            </a:r>
            <a:endParaRPr lang="en-US" dirty="0">
              <a:latin typeface="Times"/>
              <a:ea typeface="Times"/>
              <a:cs typeface="Times New Roman"/>
            </a:endParaRPr>
          </a:p>
          <a:p>
            <a:endParaRPr lang="en-US" altLang="en-US"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6</a:t>
            </a:fld>
            <a:endParaRPr lang="en-US" altLang="en-US">
              <a:solidFill>
                <a:srgbClr val="000000"/>
              </a:solidFill>
            </a:endParaRPr>
          </a:p>
        </p:txBody>
      </p:sp>
    </p:spTree>
    <p:extLst>
      <p:ext uri="{BB962C8B-B14F-4D97-AF65-F5344CB8AC3E}">
        <p14:creationId xmlns:p14="http://schemas.microsoft.com/office/powerpoint/2010/main" val="412816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Symbol"/>
              <a:buNone/>
            </a:pPr>
            <a:r>
              <a:rPr lang="en-US" dirty="0" smtClean="0">
                <a:latin typeface="+mn-lt"/>
                <a:ea typeface="ＭＳ Ｐゴシック" pitchFamily="34" charset="-128"/>
                <a:cs typeface="+mn-cs"/>
              </a:rPr>
              <a:t>S</a:t>
            </a:r>
            <a:r>
              <a:rPr lang="en-US" dirty="0" smtClean="0">
                <a:latin typeface="Times New Roman"/>
                <a:ea typeface="Times"/>
                <a:cs typeface="Times New Roman"/>
              </a:rPr>
              <a:t>oil </a:t>
            </a:r>
            <a:r>
              <a:rPr lang="en-US" dirty="0">
                <a:latin typeface="Times New Roman"/>
                <a:ea typeface="Times"/>
                <a:cs typeface="Times New Roman"/>
              </a:rPr>
              <a:t>health is a constant building process, and implementing conservation cropping and grazing systems that improve soil health should meet or fulfill all the </a:t>
            </a:r>
            <a:r>
              <a:rPr lang="en-US" dirty="0" smtClean="0">
                <a:latin typeface="Times New Roman"/>
                <a:ea typeface="Times"/>
                <a:cs typeface="Times New Roman"/>
              </a:rPr>
              <a:t>objectives</a:t>
            </a:r>
            <a:r>
              <a:rPr lang="en-US" baseline="0" dirty="0">
                <a:latin typeface="Times New Roman"/>
                <a:ea typeface="Times"/>
                <a:cs typeface="Times New Roman"/>
              </a:rPr>
              <a:t> </a:t>
            </a:r>
            <a:r>
              <a:rPr lang="en-US" baseline="0" dirty="0" smtClean="0">
                <a:latin typeface="Times New Roman"/>
                <a:ea typeface="Times"/>
                <a:cs typeface="Times New Roman"/>
              </a:rPr>
              <a:t>identified on the slide.</a:t>
            </a:r>
            <a:r>
              <a:rPr lang="en-US" dirty="0" smtClean="0">
                <a:latin typeface="Times New Roman"/>
                <a:ea typeface="Times"/>
                <a:cs typeface="Times New Roman"/>
              </a:rPr>
              <a:t>  </a:t>
            </a:r>
            <a:r>
              <a:rPr lang="en-US" dirty="0">
                <a:latin typeface="Times New Roman"/>
                <a:ea typeface="Times"/>
                <a:cs typeface="Times New Roman"/>
              </a:rPr>
              <a:t>These objectives will be relevant to farmers and most landowners.  Looking at ways to “constantly” improve.  These are actions that don’t stop.  They build on </a:t>
            </a:r>
            <a:r>
              <a:rPr lang="en-US" dirty="0" smtClean="0">
                <a:latin typeface="Times New Roman"/>
                <a:ea typeface="Times"/>
                <a:cs typeface="Times New Roman"/>
              </a:rPr>
              <a:t>each </a:t>
            </a:r>
            <a:r>
              <a:rPr lang="en-US" dirty="0">
                <a:latin typeface="Times New Roman"/>
                <a:ea typeface="Times"/>
                <a:cs typeface="Times New Roman"/>
              </a:rPr>
              <a:t>other</a:t>
            </a:r>
            <a:r>
              <a:rPr lang="en-US" dirty="0" smtClean="0">
                <a:latin typeface="Times New Roman"/>
                <a:ea typeface="Times"/>
                <a:cs typeface="Times New Roman"/>
              </a:rPr>
              <a:t>.</a:t>
            </a:r>
          </a:p>
          <a:p>
            <a:pPr marL="0" indent="0">
              <a:buFont typeface="Symbol"/>
              <a:buNone/>
            </a:pPr>
            <a:endParaRPr lang="en-US" dirty="0" smtClean="0">
              <a:latin typeface="Times New Roman"/>
              <a:ea typeface="Times"/>
              <a:cs typeface="Times New Roman"/>
            </a:endParaRPr>
          </a:p>
          <a:p>
            <a:pPr marL="0" indent="0">
              <a:buFont typeface="Symbol"/>
              <a:buNone/>
            </a:pPr>
            <a:r>
              <a:rPr lang="en-US" dirty="0" smtClean="0">
                <a:latin typeface="Times New Roman"/>
                <a:ea typeface="Times"/>
                <a:cs typeface="Times New Roman"/>
              </a:rPr>
              <a:t>Each one of these indicators relate</a:t>
            </a:r>
            <a:r>
              <a:rPr lang="en-US" baseline="0" dirty="0" smtClean="0">
                <a:latin typeface="Times New Roman"/>
                <a:ea typeface="Times"/>
                <a:cs typeface="Times New Roman"/>
              </a:rPr>
              <a:t> to the soil health principles of 1) Minimizing disturbance, 2) Maximizing soil cover, 3) Maximizing biodiversity, and 4) Maximizing the presence of living roots.  Measuring these indicators will </a:t>
            </a:r>
            <a:r>
              <a:rPr lang="en-US" i="1" baseline="0" dirty="0" smtClean="0">
                <a:latin typeface="Times New Roman"/>
                <a:ea typeface="Times"/>
                <a:cs typeface="Times New Roman"/>
              </a:rPr>
              <a:t>indicate </a:t>
            </a:r>
            <a:r>
              <a:rPr lang="en-US" i="0" baseline="0" dirty="0" smtClean="0">
                <a:latin typeface="Times New Roman"/>
                <a:ea typeface="Times"/>
                <a:cs typeface="Times New Roman"/>
              </a:rPr>
              <a:t>how well the soil health principles are being followed.</a:t>
            </a:r>
            <a:endParaRPr lang="en-US" i="1" dirty="0" smtClean="0">
              <a:latin typeface="Times New Roman"/>
              <a:ea typeface="Times"/>
              <a:cs typeface="Times New Roman"/>
            </a:endParaRPr>
          </a:p>
          <a:p>
            <a:pPr marL="0" indent="0">
              <a:buFont typeface="Symbol"/>
              <a:buNone/>
            </a:pPr>
            <a:endParaRPr lang="en-US" dirty="0" smtClean="0">
              <a:latin typeface="Times New Roman"/>
              <a:ea typeface="Times"/>
              <a:cs typeface="Times New Roman"/>
            </a:endParaRPr>
          </a:p>
          <a:p>
            <a:pPr marL="0" indent="0">
              <a:buFont typeface="Symbol"/>
              <a:buNone/>
            </a:pPr>
            <a:endParaRPr lang="en-US" dirty="0">
              <a:latin typeface="Times New Roman"/>
              <a:ea typeface="Times"/>
              <a:cs typeface="Times New Roman"/>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59C88046-0E8B-4594-98C0-B478AA5DAC5C}" type="slidenum">
              <a:rPr lang="en-US" altLang="en-US">
                <a:solidFill>
                  <a:srgbClr val="000000"/>
                </a:solidFill>
              </a:rPr>
              <a:pPr>
                <a:spcBef>
                  <a:spcPct val="0"/>
                </a:spcBef>
              </a:pPr>
              <a:t>7</a:t>
            </a:fld>
            <a:endParaRPr lang="en-US" altLang="en-US">
              <a:solidFill>
                <a:srgbClr val="000000"/>
              </a:solidFill>
            </a:endParaRPr>
          </a:p>
        </p:txBody>
      </p:sp>
    </p:spTree>
    <p:extLst>
      <p:ext uri="{BB962C8B-B14F-4D97-AF65-F5344CB8AC3E}">
        <p14:creationId xmlns:p14="http://schemas.microsoft.com/office/powerpoint/2010/main" val="385065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While there is little scientific literature found </a:t>
            </a:r>
            <a:r>
              <a:rPr lang="en-US" altLang="en-US" dirty="0" smtClean="0">
                <a:ea typeface="ＭＳ Ｐゴシック" pitchFamily="34" charset="-128"/>
              </a:rPr>
              <a:t>that </a:t>
            </a:r>
            <a:r>
              <a:rPr lang="en-US" altLang="en-US" dirty="0">
                <a:ea typeface="ＭＳ Ｐゴシック" pitchFamily="34" charset="-128"/>
              </a:rPr>
              <a:t>quantify the benefits of </a:t>
            </a:r>
            <a:r>
              <a:rPr lang="en-US" altLang="en-US" dirty="0" smtClean="0">
                <a:ea typeface="ＭＳ Ｐゴシック" pitchFamily="34" charset="-128"/>
              </a:rPr>
              <a:t>soil Health, journals contain</a:t>
            </a:r>
            <a:r>
              <a:rPr lang="en-US" altLang="en-US" baseline="0" dirty="0" smtClean="0">
                <a:ea typeface="ＭＳ Ｐゴシック" pitchFamily="34" charset="-128"/>
              </a:rPr>
              <a:t> a lot of</a:t>
            </a:r>
            <a:r>
              <a:rPr lang="en-US" altLang="en-US" dirty="0" smtClean="0">
                <a:ea typeface="ＭＳ Ｐゴシック" pitchFamily="34" charset="-128"/>
              </a:rPr>
              <a:t> </a:t>
            </a:r>
            <a:r>
              <a:rPr lang="en-US" altLang="en-US" dirty="0">
                <a:ea typeface="ＭＳ Ｐゴシック" pitchFamily="34" charset="-128"/>
              </a:rPr>
              <a:t>evidence of benefits (production and environment) observed from the soil health indicators. </a:t>
            </a:r>
            <a:r>
              <a:rPr lang="en-US" altLang="en-US" dirty="0">
                <a:solidFill>
                  <a:prstClr val="black"/>
                </a:solidFill>
                <a:ea typeface="ＭＳ Ｐゴシック" pitchFamily="34" charset="-128"/>
              </a:rPr>
              <a:t>  The scientific basis for the pursuit of soil health is mostly found within the key indicators</a:t>
            </a:r>
            <a:r>
              <a:rPr lang="en-US" altLang="en-US" dirty="0" smtClean="0">
                <a:solidFill>
                  <a:prstClr val="black"/>
                </a:solidFill>
                <a:ea typeface="ＭＳ Ｐゴシック" pitchFamily="34" charset="-128"/>
              </a:rPr>
              <a:t>.  The slide shows how these indicators are linked to these benefits.</a:t>
            </a:r>
            <a:endParaRPr lang="en-US" altLang="en-US" dirty="0">
              <a:ea typeface="ＭＳ Ｐゴシック" pitchFamily="34" charset="-128"/>
            </a:endParaRP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65610" indent="-294465" eaLnBrk="0" hangingPunct="0">
              <a:spcBef>
                <a:spcPct val="30000"/>
              </a:spcBef>
              <a:defRPr sz="1200">
                <a:solidFill>
                  <a:schemeClr val="tx1"/>
                </a:solidFill>
                <a:latin typeface="Arial" charset="0"/>
                <a:ea typeface="ＭＳ Ｐゴシック" pitchFamily="34" charset="-128"/>
              </a:defRPr>
            </a:lvl2pPr>
            <a:lvl3pPr marL="1177862" indent="-235572" eaLnBrk="0" hangingPunct="0">
              <a:spcBef>
                <a:spcPct val="30000"/>
              </a:spcBef>
              <a:defRPr sz="1200">
                <a:solidFill>
                  <a:schemeClr val="tx1"/>
                </a:solidFill>
                <a:latin typeface="Arial" charset="0"/>
                <a:ea typeface="ＭＳ Ｐゴシック" pitchFamily="34" charset="-128"/>
              </a:defRPr>
            </a:lvl3pPr>
            <a:lvl4pPr marL="1649006" indent="-235572" eaLnBrk="0" hangingPunct="0">
              <a:spcBef>
                <a:spcPct val="30000"/>
              </a:spcBef>
              <a:defRPr sz="1200">
                <a:solidFill>
                  <a:schemeClr val="tx1"/>
                </a:solidFill>
                <a:latin typeface="Arial" charset="0"/>
                <a:ea typeface="ＭＳ Ｐゴシック" pitchFamily="34" charset="-128"/>
              </a:defRPr>
            </a:lvl4pPr>
            <a:lvl5pPr marL="2120151" indent="-235572" eaLnBrk="0" hangingPunct="0">
              <a:spcBef>
                <a:spcPct val="30000"/>
              </a:spcBef>
              <a:defRPr sz="1200">
                <a:solidFill>
                  <a:schemeClr val="tx1"/>
                </a:solidFill>
                <a:latin typeface="Arial" charset="0"/>
                <a:ea typeface="ＭＳ Ｐゴシック" pitchFamily="34" charset="-128"/>
              </a:defRPr>
            </a:lvl5pPr>
            <a:lvl6pPr marL="2591295" indent="-235572" eaLnBrk="0" fontAlgn="base" hangingPunct="0">
              <a:spcBef>
                <a:spcPct val="30000"/>
              </a:spcBef>
              <a:spcAft>
                <a:spcPct val="0"/>
              </a:spcAft>
              <a:defRPr sz="1200">
                <a:solidFill>
                  <a:schemeClr val="tx1"/>
                </a:solidFill>
                <a:latin typeface="Arial" charset="0"/>
                <a:ea typeface="ＭＳ Ｐゴシック" pitchFamily="34" charset="-128"/>
              </a:defRPr>
            </a:lvl6pPr>
            <a:lvl7pPr marL="3062440" indent="-235572" eaLnBrk="0" fontAlgn="base" hangingPunct="0">
              <a:spcBef>
                <a:spcPct val="30000"/>
              </a:spcBef>
              <a:spcAft>
                <a:spcPct val="0"/>
              </a:spcAft>
              <a:defRPr sz="1200">
                <a:solidFill>
                  <a:schemeClr val="tx1"/>
                </a:solidFill>
                <a:latin typeface="Arial" charset="0"/>
                <a:ea typeface="ＭＳ Ｐゴシック" pitchFamily="34" charset="-128"/>
              </a:defRPr>
            </a:lvl7pPr>
            <a:lvl8pPr marL="3533585" indent="-235572" eaLnBrk="0" fontAlgn="base" hangingPunct="0">
              <a:spcBef>
                <a:spcPct val="30000"/>
              </a:spcBef>
              <a:spcAft>
                <a:spcPct val="0"/>
              </a:spcAft>
              <a:defRPr sz="1200">
                <a:solidFill>
                  <a:schemeClr val="tx1"/>
                </a:solidFill>
                <a:latin typeface="Arial" charset="0"/>
                <a:ea typeface="ＭＳ Ｐゴシック" pitchFamily="34" charset="-128"/>
              </a:defRPr>
            </a:lvl8pPr>
            <a:lvl9pPr marL="4004729" indent="-23557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9292310A-53E4-4364-8D09-8DBA8564FC80}" type="slidenum">
              <a:rPr lang="en-US" altLang="en-US">
                <a:solidFill>
                  <a:srgbClr val="000000"/>
                </a:solidFill>
              </a:rPr>
              <a:pPr>
                <a:spcBef>
                  <a:spcPct val="0"/>
                </a:spcBef>
              </a:pPr>
              <a:t>8</a:t>
            </a:fld>
            <a:endParaRPr lang="en-US" altLang="en-US">
              <a:solidFill>
                <a:srgbClr val="000000"/>
              </a:solidFill>
            </a:endParaRPr>
          </a:p>
        </p:txBody>
      </p:sp>
    </p:spTree>
    <p:extLst>
      <p:ext uri="{BB962C8B-B14F-4D97-AF65-F5344CB8AC3E}">
        <p14:creationId xmlns:p14="http://schemas.microsoft.com/office/powerpoint/2010/main" val="103521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indicators are found in both qualitative and quantitative field assessments.  </a:t>
            </a:r>
            <a:r>
              <a:rPr lang="en-US" dirty="0" smtClean="0"/>
              <a:t>Examples shown in the slide include lab </a:t>
            </a:r>
            <a:r>
              <a:rPr lang="en-US" dirty="0"/>
              <a:t>analysis</a:t>
            </a:r>
            <a:r>
              <a:rPr lang="en-US" baseline="0" dirty="0"/>
              <a:t> and field </a:t>
            </a:r>
            <a:r>
              <a:rPr lang="en-US" baseline="0" dirty="0" smtClean="0"/>
              <a:t>Soil Health </a:t>
            </a:r>
            <a:r>
              <a:rPr lang="en-US" baseline="0" dirty="0"/>
              <a:t>Score </a:t>
            </a:r>
            <a:r>
              <a:rPr lang="en-US" baseline="0" dirty="0" smtClean="0"/>
              <a:t>Cards.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8061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25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62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061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100013" y="6492875"/>
            <a:ext cx="2133600" cy="365125"/>
          </a:xfrm>
        </p:spPr>
        <p:txBody>
          <a:bodyPr/>
          <a:lstStyle>
            <a:lvl1pPr eaLnBrk="0" fontAlgn="base" hangingPunct="0">
              <a:spcBef>
                <a:spcPct val="0"/>
              </a:spcBef>
              <a:spcAft>
                <a:spcPct val="0"/>
              </a:spcAft>
              <a:defRPr sz="1000">
                <a:latin typeface="Tw Cen MT" pitchFamily="34" charset="0"/>
              </a:defRPr>
            </a:lvl1pPr>
          </a:lstStyle>
          <a:p>
            <a:pPr>
              <a:defRPr/>
            </a:pPr>
            <a:fld id="{0D72D45D-1699-4561-BE42-932F5E315AED}" type="datetime1">
              <a:rPr lang="en-US">
                <a:solidFill>
                  <a:prstClr val="black">
                    <a:tint val="75000"/>
                  </a:prstClr>
                </a:solidFill>
              </a:rPr>
              <a:pPr>
                <a:defRPr/>
              </a:pPr>
              <a:t>9/4/2018</a:t>
            </a:fld>
            <a:endParaRPr lang="en-US" dirty="0">
              <a:solidFill>
                <a:prstClr val="black">
                  <a:tint val="75000"/>
                </a:prstClr>
              </a:solidFill>
            </a:endParaRPr>
          </a:p>
        </p:txBody>
      </p:sp>
      <p:sp>
        <p:nvSpPr>
          <p:cNvPr id="4" name="Slide Number Placeholder 5"/>
          <p:cNvSpPr>
            <a:spLocks noGrp="1"/>
          </p:cNvSpPr>
          <p:nvPr>
            <p:ph type="sldNum" sz="quarter" idx="11"/>
          </p:nvPr>
        </p:nvSpPr>
        <p:spPr>
          <a:xfrm>
            <a:off x="6923088" y="6492875"/>
            <a:ext cx="2133600" cy="365125"/>
          </a:xfrm>
        </p:spPr>
        <p:txBody>
          <a:bodyPr/>
          <a:lstStyle>
            <a:lvl1pPr eaLnBrk="0" fontAlgn="base" hangingPunct="0">
              <a:spcBef>
                <a:spcPct val="0"/>
              </a:spcBef>
              <a:spcAft>
                <a:spcPct val="0"/>
              </a:spcAft>
              <a:defRPr sz="1000">
                <a:latin typeface="Tw Cen MT" pitchFamily="34" charset="0"/>
              </a:defRPr>
            </a:lvl1pPr>
          </a:lstStyle>
          <a:p>
            <a:pPr>
              <a:defRPr/>
            </a:pPr>
            <a:fld id="{E809DE2F-7CDC-4985-801F-3B58921393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280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9496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49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280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194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436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380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59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826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39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035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178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32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74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899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9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06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6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91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59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B6C05-E65C-404D-9F8A-9AEA878204ED}" type="datetimeFigureOut">
              <a:rPr lang="en-US" smtClean="0">
                <a:solidFill>
                  <a:prstClr val="black">
                    <a:tint val="75000"/>
                  </a:prstClr>
                </a:solidFill>
              </a:rPr>
              <a:pPr/>
              <a:t>9/4/2018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D82C6-A6A1-4800-B8FC-D5CF7748E749}" type="slidenum">
              <a:rPr lang="en-US" smtClean="0">
                <a:solidFill>
                  <a:prstClr val="black">
                    <a:tint val="75000"/>
                  </a:prstClr>
                </a:solidFill>
              </a:rPr>
              <a:pPr/>
              <a:t>‹#›</a:t>
            </a:fld>
            <a:endParaRPr lang="en-US">
              <a:solidFill>
                <a:prstClr val="black">
                  <a:tint val="75000"/>
                </a:prstClr>
              </a:solidFill>
            </a:endParaRPr>
          </a:p>
        </p:txBody>
      </p:sp>
      <p:pic>
        <p:nvPicPr>
          <p:cNvPr id="8" name="Picture 7" descr=" SigLockup Master PwPt.4c-whitebg.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654" y="162114"/>
            <a:ext cx="2883429" cy="432863"/>
          </a:xfrm>
          <a:prstGeom prst="rect">
            <a:avLst/>
          </a:prstGeom>
        </p:spPr>
      </p:pic>
    </p:spTree>
    <p:extLst>
      <p:ext uri="{BB962C8B-B14F-4D97-AF65-F5344CB8AC3E}">
        <p14:creationId xmlns:p14="http://schemas.microsoft.com/office/powerpoint/2010/main" val="227436201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DEFDC-B1E3-4718-9367-D2658A56C195}" type="datetimeFigureOut">
              <a:rPr lang="en-US" smtClean="0"/>
              <a:t>9/4/2018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D11B8-E811-4B47-AE73-F93BD380F818}" type="slidenum">
              <a:rPr lang="en-US" smtClean="0"/>
              <a:t>‹#›</a:t>
            </a:fld>
            <a:endParaRPr lang="en-US"/>
          </a:p>
        </p:txBody>
      </p:sp>
      <p:sp>
        <p:nvSpPr>
          <p:cNvPr id="7" name="Rectangle 6"/>
          <p:cNvSpPr/>
          <p:nvPr/>
        </p:nvSpPr>
        <p:spPr>
          <a:xfrm>
            <a:off x="30512" y="6504181"/>
            <a:ext cx="896577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fontAlgn="auto">
              <a:spcBef>
                <a:spcPts val="0"/>
              </a:spcBef>
              <a:spcAft>
                <a:spcPts val="0"/>
              </a:spcAft>
              <a:defRPr/>
            </a:pPr>
            <a:r>
              <a:rPr lang="en-US" sz="1200" spc="100" dirty="0">
                <a:solidFill>
                  <a:schemeClr val="bg1"/>
                </a:solidFill>
                <a:effectLst/>
                <a:latin typeface="Arial" pitchFamily="34" charset="0"/>
                <a:cs typeface="Arial" pitchFamily="34" charset="0"/>
              </a:rPr>
              <a:t>  </a:t>
            </a:r>
            <a:r>
              <a:rPr lang="en-US" sz="1200" b="0" spc="100" dirty="0">
                <a:solidFill>
                  <a:srgbClr val="000000"/>
                </a:solidFill>
                <a:effectLst/>
                <a:latin typeface="Arial" pitchFamily="34" charset="0"/>
                <a:cs typeface="Arial" pitchFamily="34" charset="0"/>
              </a:rPr>
              <a:t>USDA | NRCS | </a:t>
            </a:r>
            <a:r>
              <a:rPr lang="en-US" sz="1200" b="0" spc="100" dirty="0">
                <a:solidFill>
                  <a:srgbClr val="000000"/>
                </a:solidFill>
                <a:effectLst/>
              </a:rPr>
              <a:t>Module Name</a:t>
            </a:r>
            <a:r>
              <a:rPr lang="en-US" sz="1200" b="1" spc="100" dirty="0">
                <a:solidFill>
                  <a:schemeClr val="accent6">
                    <a:lumMod val="50000"/>
                  </a:schemeClr>
                </a:solidFill>
                <a:effectLst/>
              </a:rPr>
              <a:t>			  	     </a:t>
            </a:r>
            <a:r>
              <a:rPr lang="en-US" sz="1200" b="1" spc="100" dirty="0">
                <a:solidFill>
                  <a:schemeClr val="accent6">
                    <a:lumMod val="50000"/>
                  </a:schemeClr>
                </a:solidFill>
                <a:effectLst/>
                <a:latin typeface="Arial" pitchFamily="34" charset="0"/>
                <a:cs typeface="Arial" pitchFamily="34" charset="0"/>
              </a:rPr>
              <a:t>	</a:t>
            </a:r>
            <a:r>
              <a:rPr lang="en-US" sz="1200" b="1" spc="100" baseline="0" dirty="0">
                <a:solidFill>
                  <a:schemeClr val="accent6">
                    <a:lumMod val="50000"/>
                  </a:schemeClr>
                </a:solidFill>
                <a:effectLst/>
                <a:latin typeface="Arial" pitchFamily="34" charset="0"/>
                <a:cs typeface="Arial" pitchFamily="34" charset="0"/>
              </a:rPr>
              <a:t>                                  </a:t>
            </a:r>
            <a:fld id="{2A258DD2-8BB7-4618-B949-B01D44109D13}" type="slidenum">
              <a:rPr lang="en-US" sz="1200" b="1" spc="100" smtClean="0">
                <a:solidFill>
                  <a:srgbClr val="000000"/>
                </a:solidFill>
                <a:effectLst/>
                <a:latin typeface="Arial" pitchFamily="34" charset="0"/>
                <a:cs typeface="Arial" pitchFamily="34" charset="0"/>
              </a:rPr>
              <a:pPr algn="l" fontAlgn="auto">
                <a:spcBef>
                  <a:spcPts val="0"/>
                </a:spcBef>
                <a:spcAft>
                  <a:spcPts val="0"/>
                </a:spcAft>
                <a:defRPr/>
              </a:pPr>
              <a:t>‹#›</a:t>
            </a:fld>
            <a:r>
              <a:rPr lang="en-US" sz="1200" b="1" spc="100" dirty="0">
                <a:solidFill>
                  <a:srgbClr val="000000"/>
                </a:solidFill>
                <a:effectLst/>
                <a:latin typeface="Arial" pitchFamily="34" charset="0"/>
                <a:cs typeface="Arial" pitchFamily="34" charset="0"/>
              </a:rPr>
              <a:t> </a:t>
            </a:r>
          </a:p>
        </p:txBody>
      </p:sp>
      <p:pic>
        <p:nvPicPr>
          <p:cNvPr id="8" name="Picture 7" descr=" SigLockup Master PwPt.4c-whitebg.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654" y="162114"/>
            <a:ext cx="2883429" cy="432863"/>
          </a:xfrm>
          <a:prstGeom prst="rect">
            <a:avLst/>
          </a:prstGeom>
        </p:spPr>
      </p:pic>
    </p:spTree>
    <p:extLst>
      <p:ext uri="{BB962C8B-B14F-4D97-AF65-F5344CB8AC3E}">
        <p14:creationId xmlns:p14="http://schemas.microsoft.com/office/powerpoint/2010/main" val="376824400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3.emf"/><Relationship Id="rId5" Type="http://schemas.openxmlformats.org/officeDocument/2006/relationships/package" Target="../embeddings/Microsoft_PowerPoint_Presentation1.pptx"/><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gif"/><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7001" y="1873046"/>
            <a:ext cx="3992847" cy="3004143"/>
          </a:xfrm>
          <a:prstGeom prst="rect">
            <a:avLst/>
          </a:prstGeom>
        </p:spPr>
      </p:pic>
      <p:sp>
        <p:nvSpPr>
          <p:cNvPr id="4" name="Title 3"/>
          <p:cNvSpPr>
            <a:spLocks noGrp="1"/>
          </p:cNvSpPr>
          <p:nvPr>
            <p:ph type="ctrTitle"/>
          </p:nvPr>
        </p:nvSpPr>
        <p:spPr>
          <a:xfrm>
            <a:off x="4619848" y="1652161"/>
            <a:ext cx="4524152" cy="2374148"/>
          </a:xfrm>
        </p:spPr>
        <p:txBody>
          <a:bodyPr>
            <a:normAutofit/>
          </a:bodyPr>
          <a:lstStyle/>
          <a:p>
            <a:pPr algn="l"/>
            <a:r>
              <a:rPr lang="en-US" sz="4400" dirty="0"/>
              <a:t>Module </a:t>
            </a:r>
            <a:r>
              <a:rPr lang="en-US" sz="4400" dirty="0" smtClean="0"/>
              <a:t>4: Soil Health Indicators</a:t>
            </a:r>
            <a:endParaRPr lang="en-US" sz="4400" dirty="0"/>
          </a:p>
        </p:txBody>
      </p:sp>
    </p:spTree>
    <p:extLst>
      <p:ext uri="{BB962C8B-B14F-4D97-AF65-F5344CB8AC3E}">
        <p14:creationId xmlns:p14="http://schemas.microsoft.com/office/powerpoint/2010/main" val="168485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2B071E7-590E-4159-8BEE-4AD206065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95" y="744515"/>
            <a:ext cx="4568868" cy="3426651"/>
          </a:xfrm>
          <a:prstGeom prst="rect">
            <a:avLst/>
          </a:prstGeom>
        </p:spPr>
      </p:pic>
      <p:pic>
        <p:nvPicPr>
          <p:cNvPr id="9" name="Picture 8">
            <a:extLst>
              <a:ext uri="{FF2B5EF4-FFF2-40B4-BE49-F238E27FC236}">
                <a16:creationId xmlns="" xmlns:a16="http://schemas.microsoft.com/office/drawing/2014/main" id="{06A0450B-7CF1-4171-A6AE-C0536166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710" y="744515"/>
            <a:ext cx="8151313" cy="6113485"/>
          </a:xfrm>
          <a:prstGeom prst="rect">
            <a:avLst/>
          </a:prstGeom>
        </p:spPr>
      </p:pic>
    </p:spTree>
    <p:extLst>
      <p:ext uri="{BB962C8B-B14F-4D97-AF65-F5344CB8AC3E}">
        <p14:creationId xmlns:p14="http://schemas.microsoft.com/office/powerpoint/2010/main" val="2216020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3873" y="2491920"/>
            <a:ext cx="4127500" cy="3095625"/>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261374"/>
            <a:ext cx="9143999" cy="918258"/>
          </a:xfrm>
        </p:spPr>
        <p:txBody>
          <a:bodyPr>
            <a:normAutofit fontScale="90000"/>
          </a:bodyPr>
          <a:lstStyle/>
          <a:p>
            <a:pPr algn="ctr" eaLnBrk="1" hangingPunct="1">
              <a:defRPr/>
            </a:pPr>
            <a:r>
              <a:rPr lang="en-US" sz="3600" kern="1200" dirty="0">
                <a:ea typeface="+mn-ea"/>
                <a:cs typeface="Times New Roman"/>
              </a:rPr>
              <a:t>Building </a:t>
            </a:r>
            <a:r>
              <a:rPr lang="en-US" sz="3600" kern="1200" dirty="0" smtClean="0">
                <a:ea typeface="+mn-ea"/>
                <a:cs typeface="Times New Roman"/>
              </a:rPr>
              <a:t>Management</a:t>
            </a:r>
            <a:r>
              <a:rPr lang="en-US" sz="3600" dirty="0">
                <a:ea typeface="+mn-ea"/>
                <a:cs typeface="Times New Roman"/>
              </a:rPr>
              <a:t> A</a:t>
            </a:r>
            <a:r>
              <a:rPr lang="en-US" sz="3600" kern="1200" dirty="0" smtClean="0">
                <a:ea typeface="+mn-ea"/>
                <a:cs typeface="Times New Roman"/>
              </a:rPr>
              <a:t>round Soil Health Principles</a:t>
            </a:r>
            <a:endParaRPr lang="en-US" sz="3600" kern="1200" dirty="0">
              <a:ea typeface="+mn-ea"/>
              <a:cs typeface="Times New Roman"/>
            </a:endParaRPr>
          </a:p>
        </p:txBody>
      </p:sp>
      <p:sp>
        <p:nvSpPr>
          <p:cNvPr id="15" name="Text Placeholder 14"/>
          <p:cNvSpPr>
            <a:spLocks noGrp="1"/>
          </p:cNvSpPr>
          <p:nvPr>
            <p:ph type="body" sz="half" idx="2"/>
          </p:nvPr>
        </p:nvSpPr>
        <p:spPr>
          <a:xfrm>
            <a:off x="275640" y="1846591"/>
            <a:ext cx="4340246" cy="4061817"/>
          </a:xfrm>
        </p:spPr>
        <p:txBody>
          <a:bodyPr>
            <a:noAutofit/>
          </a:bodyPr>
          <a:lstStyle/>
          <a:p>
            <a:pPr marL="342900" indent="-342900">
              <a:buFont typeface="Arial" pitchFamily="34" charset="0"/>
              <a:buChar char="•"/>
              <a:defRPr/>
            </a:pPr>
            <a:r>
              <a:rPr lang="en-US" sz="2400" dirty="0">
                <a:latin typeface="+mj-lt"/>
                <a:cs typeface="Times New Roman" pitchFamily="18" charset="0"/>
              </a:rPr>
              <a:t>We </a:t>
            </a:r>
            <a:r>
              <a:rPr lang="en-US" sz="2400" dirty="0">
                <a:cs typeface="Times New Roman" pitchFamily="18" charset="0"/>
              </a:rPr>
              <a:t>shouldn’t</a:t>
            </a:r>
            <a:r>
              <a:rPr lang="en-US" sz="2400" dirty="0">
                <a:latin typeface="+mj-lt"/>
                <a:cs typeface="Times New Roman" pitchFamily="18" charset="0"/>
              </a:rPr>
              <a:t> consider Soil Health a destination,</a:t>
            </a:r>
          </a:p>
          <a:p>
            <a:pPr marL="342900" indent="-342900">
              <a:buFont typeface="Arial" pitchFamily="34" charset="0"/>
              <a:buChar char="•"/>
              <a:defRPr/>
            </a:pPr>
            <a:r>
              <a:rPr lang="en-US" sz="2400" dirty="0">
                <a:latin typeface="+mj-lt"/>
                <a:cs typeface="Times New Roman" pitchFamily="18" charset="0"/>
              </a:rPr>
              <a:t>…but more of a journey.</a:t>
            </a:r>
          </a:p>
          <a:p>
            <a:pPr marL="342900" indent="-342900">
              <a:buFont typeface="Arial" pitchFamily="34" charset="0"/>
              <a:buChar char="•"/>
              <a:defRPr/>
            </a:pPr>
            <a:r>
              <a:rPr lang="en-US" sz="2400" dirty="0" smtClean="0">
                <a:latin typeface="+mj-lt"/>
                <a:cs typeface="Times New Roman" pitchFamily="18" charset="0"/>
              </a:rPr>
              <a:t>Most </a:t>
            </a:r>
            <a:r>
              <a:rPr lang="en-US" sz="2400" dirty="0">
                <a:latin typeface="+mj-lt"/>
                <a:cs typeface="Times New Roman" pitchFamily="18" charset="0"/>
              </a:rPr>
              <a:t>soils aren’t in need of sustainability</a:t>
            </a:r>
          </a:p>
          <a:p>
            <a:pPr marL="342900" indent="-342900">
              <a:buFont typeface="Arial" pitchFamily="34" charset="0"/>
              <a:buChar char="•"/>
              <a:defRPr/>
            </a:pPr>
            <a:r>
              <a:rPr lang="en-US" sz="2400" dirty="0">
                <a:latin typeface="+mj-lt"/>
                <a:cs typeface="Times New Roman" pitchFamily="18" charset="0"/>
              </a:rPr>
              <a:t>…they must be </a:t>
            </a:r>
            <a:r>
              <a:rPr lang="en-US" sz="2400" u="sng" dirty="0">
                <a:latin typeface="+mj-lt"/>
                <a:cs typeface="Times New Roman" pitchFamily="18" charset="0"/>
              </a:rPr>
              <a:t>regenerated</a:t>
            </a:r>
            <a:r>
              <a:rPr lang="en-US" sz="2400" dirty="0">
                <a:latin typeface="+mj-lt"/>
                <a:cs typeface="Times New Roman" pitchFamily="18" charset="0"/>
              </a:rPr>
              <a:t>.</a:t>
            </a:r>
          </a:p>
          <a:p>
            <a:pPr marL="342900" indent="-342900">
              <a:buFont typeface="Arial" pitchFamily="34" charset="0"/>
              <a:buChar char="•"/>
              <a:defRPr/>
            </a:pPr>
            <a:r>
              <a:rPr lang="en-US" sz="2400" dirty="0">
                <a:latin typeface="+mj-lt"/>
                <a:cs typeface="Times New Roman" pitchFamily="18" charset="0"/>
              </a:rPr>
              <a:t>As professionals….</a:t>
            </a:r>
          </a:p>
          <a:p>
            <a:pPr lvl="1">
              <a:defRPr/>
            </a:pPr>
            <a:r>
              <a:rPr lang="en-US" sz="2200" dirty="0">
                <a:latin typeface="+mj-lt"/>
                <a:cs typeface="Times New Roman" pitchFamily="18" charset="0"/>
              </a:rPr>
              <a:t>first and foremost…DO NO HARM!</a:t>
            </a:r>
          </a:p>
          <a:p>
            <a:pPr marL="342900" indent="-342900">
              <a:buFont typeface="Arial" pitchFamily="34" charset="0"/>
              <a:buChar char="•"/>
              <a:defRPr/>
            </a:pPr>
            <a:r>
              <a:rPr lang="en-US" sz="2400" dirty="0">
                <a:latin typeface="+mj-lt"/>
                <a:cs typeface="Times New Roman" pitchFamily="18" charset="0"/>
              </a:rPr>
              <a:t>You may need to remind them that a </a:t>
            </a:r>
            <a:r>
              <a:rPr lang="en-US" sz="2400" u="sng" dirty="0">
                <a:latin typeface="+mj-lt"/>
                <a:cs typeface="Times New Roman" pitchFamily="18" charset="0"/>
              </a:rPr>
              <a:t>worthy goal </a:t>
            </a:r>
            <a:r>
              <a:rPr lang="en-US" sz="2400" dirty="0">
                <a:latin typeface="+mj-lt"/>
                <a:cs typeface="Times New Roman" pitchFamily="18" charset="0"/>
              </a:rPr>
              <a:t>is improving soil health</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spTree>
    <p:extLst>
      <p:ext uri="{BB962C8B-B14F-4D97-AF65-F5344CB8AC3E}">
        <p14:creationId xmlns:p14="http://schemas.microsoft.com/office/powerpoint/2010/main" val="367787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32919" y="2135448"/>
            <a:ext cx="3551238" cy="2355850"/>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123822"/>
            <a:ext cx="9157996" cy="1219424"/>
          </a:xfrm>
        </p:spPr>
        <p:txBody>
          <a:bodyPr>
            <a:normAutofit/>
          </a:bodyPr>
          <a:lstStyle/>
          <a:p>
            <a:pPr algn="ctr" eaLnBrk="1" hangingPunct="1">
              <a:defRPr/>
            </a:pPr>
            <a:r>
              <a:rPr lang="en-US" sz="3600" kern="1200" dirty="0">
                <a:ea typeface="+mn-ea"/>
                <a:cs typeface="Times New Roman"/>
              </a:rPr>
              <a:t>Making Soil Health A </a:t>
            </a:r>
            <a:r>
              <a:rPr lang="en-US" sz="3600" kern="1200" dirty="0" smtClean="0">
                <a:ea typeface="+mn-ea"/>
                <a:cs typeface="Times New Roman"/>
              </a:rPr>
              <a:t>Priority = Taking </a:t>
            </a:r>
            <a:r>
              <a:rPr lang="en-US" sz="3600" kern="1200" dirty="0">
                <a:ea typeface="+mn-ea"/>
                <a:cs typeface="Times New Roman"/>
              </a:rPr>
              <a:t>a Soil Health Journey  </a:t>
            </a:r>
          </a:p>
        </p:txBody>
      </p:sp>
      <p:sp>
        <p:nvSpPr>
          <p:cNvPr id="15" name="Text Placeholder 14"/>
          <p:cNvSpPr>
            <a:spLocks noGrp="1"/>
          </p:cNvSpPr>
          <p:nvPr>
            <p:ph type="body" sz="half" idx="2"/>
          </p:nvPr>
        </p:nvSpPr>
        <p:spPr>
          <a:xfrm>
            <a:off x="261220" y="1633648"/>
            <a:ext cx="5120989" cy="4267200"/>
          </a:xfrm>
        </p:spPr>
        <p:txBody>
          <a:bodyPr>
            <a:noAutofit/>
          </a:bodyPr>
          <a:lstStyle/>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What does </a:t>
            </a:r>
            <a:r>
              <a:rPr lang="en-US" sz="2400" b="1" i="1" dirty="0">
                <a:effectLst>
                  <a:outerShdw blurRad="38100" dist="38100" dir="2700000" algn="tl">
                    <a:srgbClr val="000000">
                      <a:alpha val="43137"/>
                    </a:srgbClr>
                  </a:outerShdw>
                </a:effectLst>
                <a:latin typeface="+mj-lt"/>
                <a:cs typeface="Times New Roman" pitchFamily="18" charset="0"/>
              </a:rPr>
              <a:t>Soil Health</a:t>
            </a:r>
            <a:r>
              <a:rPr lang="en-US" sz="2400" b="1" dirty="0">
                <a:effectLst>
                  <a:outerShdw blurRad="38100" dist="38100" dir="2700000" algn="tl">
                    <a:srgbClr val="000000">
                      <a:alpha val="43137"/>
                    </a:srgbClr>
                  </a:outerShdw>
                </a:effectLst>
                <a:latin typeface="+mj-lt"/>
                <a:cs typeface="Times New Roman" pitchFamily="18" charset="0"/>
              </a:rPr>
              <a:t> mean</a:t>
            </a:r>
            <a:r>
              <a:rPr lang="en-US" sz="2400" b="1" dirty="0" smtClean="0">
                <a:effectLst>
                  <a:outerShdw blurRad="38100" dist="38100" dir="2700000" algn="tl">
                    <a:srgbClr val="000000">
                      <a:alpha val="43137"/>
                    </a:srgbClr>
                  </a:outerShdw>
                </a:effectLst>
                <a:latin typeface="+mj-lt"/>
                <a:cs typeface="Times New Roman" pitchFamily="18" charset="0"/>
              </a:rPr>
              <a:t>?</a:t>
            </a:r>
          </a:p>
          <a:p>
            <a:pPr marL="342900" indent="-342900">
              <a:buFont typeface="Arial" pitchFamily="34" charset="0"/>
              <a:buChar char="•"/>
              <a:defRPr/>
            </a:pPr>
            <a:endParaRPr lang="en-US" sz="2400" b="1" dirty="0">
              <a:effectLst>
                <a:outerShdw blurRad="38100" dist="38100" dir="2700000" algn="tl">
                  <a:srgbClr val="000000">
                    <a:alpha val="43137"/>
                  </a:srgbClr>
                </a:outerShdw>
              </a:effectLst>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b="1" u="sng" dirty="0">
                <a:solidFill>
                  <a:srgbClr val="FF0000"/>
                </a:solidFill>
                <a:latin typeface="+mj-lt"/>
                <a:cs typeface="Times New Roman" pitchFamily="18" charset="0"/>
              </a:rPr>
              <a:t>Improv</a:t>
            </a:r>
            <a:r>
              <a:rPr lang="en-US" sz="2400" b="1" u="sng" dirty="0">
                <a:solidFill>
                  <a:srgbClr val="FF0000"/>
                </a:solidFill>
                <a:effectLst>
                  <a:outerShdw blurRad="38100" dist="38100" dir="2700000" algn="tl">
                    <a:srgbClr val="000000">
                      <a:alpha val="43137"/>
                    </a:srgbClr>
                  </a:outerShdw>
                </a:effectLst>
                <a:latin typeface="+mj-lt"/>
                <a:cs typeface="Times New Roman" pitchFamily="18" charset="0"/>
              </a:rPr>
              <a:t>ing</a:t>
            </a:r>
            <a:r>
              <a:rPr lang="en-US" sz="2400" b="1" u="sng" dirty="0">
                <a:solidFill>
                  <a:srgbClr val="FF0000"/>
                </a:solidFill>
                <a:latin typeface="+mj-lt"/>
                <a:cs typeface="Times New Roman" pitchFamily="18" charset="0"/>
              </a:rPr>
              <a:t> organic matter</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aggregate stability</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spTree>
    <p:extLst>
      <p:ext uri="{BB962C8B-B14F-4D97-AF65-F5344CB8AC3E}">
        <p14:creationId xmlns:p14="http://schemas.microsoft.com/office/powerpoint/2010/main" val="1191271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4313" y="461963"/>
            <a:ext cx="3429000" cy="6096000"/>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
        <p:nvSpPr>
          <p:cNvPr id="18" name="Title 17"/>
          <p:cNvSpPr>
            <a:spLocks noGrp="1"/>
          </p:cNvSpPr>
          <p:nvPr>
            <p:ph type="title"/>
          </p:nvPr>
        </p:nvSpPr>
        <p:spPr>
          <a:xfrm>
            <a:off x="1" y="830690"/>
            <a:ext cx="5294312" cy="749300"/>
          </a:xfrm>
        </p:spPr>
        <p:txBody>
          <a:bodyPr>
            <a:normAutofit fontScale="90000"/>
          </a:bodyPr>
          <a:lstStyle/>
          <a:p>
            <a:pPr algn="ctr" eaLnBrk="1" hangingPunct="1">
              <a:defRPr/>
            </a:pPr>
            <a:r>
              <a:rPr lang="en-US" sz="3600" kern="1200" dirty="0">
                <a:ea typeface="+mn-ea"/>
                <a:cs typeface="Times New Roman"/>
              </a:rPr>
              <a:t>Taking the Soil Health Journey</a:t>
            </a:r>
          </a:p>
        </p:txBody>
      </p:sp>
      <p:sp>
        <p:nvSpPr>
          <p:cNvPr id="15" name="Text Placeholder 14"/>
          <p:cNvSpPr>
            <a:spLocks noGrp="1"/>
          </p:cNvSpPr>
          <p:nvPr>
            <p:ph type="body" sz="half" idx="2"/>
          </p:nvPr>
        </p:nvSpPr>
        <p:spPr>
          <a:xfrm>
            <a:off x="94500" y="3126302"/>
            <a:ext cx="3235049" cy="2438400"/>
          </a:xfrm>
        </p:spPr>
        <p:txBody>
          <a:bodyPr>
            <a:noAutofit/>
          </a:bodyPr>
          <a:lstStyle/>
          <a:p>
            <a:pPr lvl="1">
              <a:defRPr/>
            </a:pPr>
            <a:r>
              <a:rPr lang="en-US" sz="2400" b="1" dirty="0">
                <a:latin typeface="+mj-lt"/>
                <a:ea typeface="+mn-ea"/>
                <a:cs typeface="Times New Roman" pitchFamily="18" charset="0"/>
              </a:rPr>
              <a:t>Increas</a:t>
            </a:r>
            <a:r>
              <a:rPr lang="en-US" sz="2400" b="1" dirty="0">
                <a:effectLst>
                  <a:outerShdw blurRad="38100" dist="38100" dir="2700000" algn="tl">
                    <a:srgbClr val="000000">
                      <a:alpha val="43137"/>
                    </a:srgbClr>
                  </a:outerShdw>
                </a:effectLst>
                <a:latin typeface="+mj-lt"/>
                <a:ea typeface="+mn-ea"/>
                <a:cs typeface="Times New Roman" pitchFamily="18" charset="0"/>
              </a:rPr>
              <a:t>ing</a:t>
            </a:r>
            <a:r>
              <a:rPr lang="en-US" sz="2400" b="1" dirty="0">
                <a:latin typeface="+mj-lt"/>
                <a:ea typeface="+mn-ea"/>
                <a:cs typeface="Times New Roman" pitchFamily="18" charset="0"/>
              </a:rPr>
              <a:t> organic matter</a:t>
            </a:r>
          </a:p>
          <a:p>
            <a:pPr marL="800100" lvl="1" indent="-342900">
              <a:buFont typeface="Arial" pitchFamily="34" charset="0"/>
              <a:buChar char="•"/>
              <a:defRPr/>
            </a:pPr>
            <a:r>
              <a:rPr lang="en-US" sz="2400" b="1" dirty="0">
                <a:latin typeface="+mj-lt"/>
                <a:ea typeface="+mn-ea"/>
                <a:cs typeface="Times New Roman" pitchFamily="18" charset="0"/>
              </a:rPr>
              <a:t>What kind</a:t>
            </a:r>
          </a:p>
          <a:p>
            <a:pPr marL="800100" lvl="1" indent="-342900">
              <a:buFont typeface="Arial" pitchFamily="34" charset="0"/>
              <a:buChar char="•"/>
              <a:defRPr/>
            </a:pPr>
            <a:r>
              <a:rPr lang="en-US" sz="2400" b="1" dirty="0">
                <a:latin typeface="+mj-lt"/>
                <a:ea typeface="+mn-ea"/>
                <a:cs typeface="Times New Roman" pitchFamily="18" charset="0"/>
              </a:rPr>
              <a:t>Where</a:t>
            </a:r>
          </a:p>
          <a:p>
            <a:pPr marL="800100" lvl="1" indent="-342900">
              <a:buFont typeface="Arial" pitchFamily="34" charset="0"/>
              <a:buChar char="•"/>
              <a:defRPr/>
            </a:pPr>
            <a:endParaRPr lang="en-US" sz="800" dirty="0">
              <a:latin typeface="+mj-lt"/>
              <a:ea typeface="+mn-ea"/>
              <a:cs typeface="Times New Roman" pitchFamily="18" charset="0"/>
            </a:endParaRPr>
          </a:p>
          <a:p>
            <a:pPr>
              <a:defRPr/>
            </a:pPr>
            <a:endParaRPr lang="en-US" sz="2000" dirty="0">
              <a:latin typeface="+mj-lt"/>
              <a:ea typeface="+mn-ea"/>
            </a:endParaRPr>
          </a:p>
        </p:txBody>
      </p:sp>
      <p:sp>
        <p:nvSpPr>
          <p:cNvPr id="121864" name="TextBox 1"/>
          <p:cNvSpPr txBox="1">
            <a:spLocks noChangeArrowheads="1"/>
          </p:cNvSpPr>
          <p:nvPr/>
        </p:nvSpPr>
        <p:spPr bwMode="auto">
          <a:xfrm>
            <a:off x="3040911" y="3160212"/>
            <a:ext cx="1871330" cy="461665"/>
          </a:xfrm>
          <a:prstGeom prst="rect">
            <a:avLst/>
          </a:prstGeom>
          <a:solidFill>
            <a:schemeClr val="accent6"/>
          </a:solidFill>
          <a:ln>
            <a:solidFill>
              <a:schemeClr val="tx1"/>
            </a:solidFill>
          </a:ln>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400" dirty="0">
                <a:solidFill>
                  <a:srgbClr val="000000"/>
                </a:solidFill>
              </a:rPr>
              <a:t>Humus</a:t>
            </a:r>
          </a:p>
        </p:txBody>
      </p:sp>
      <p:sp>
        <p:nvSpPr>
          <p:cNvPr id="121866" name="TextBox 10"/>
          <p:cNvSpPr txBox="1">
            <a:spLocks noChangeArrowheads="1"/>
          </p:cNvSpPr>
          <p:nvPr/>
        </p:nvSpPr>
        <p:spPr bwMode="auto">
          <a:xfrm>
            <a:off x="3040911" y="1902479"/>
            <a:ext cx="1775637" cy="461665"/>
          </a:xfrm>
          <a:prstGeom prst="rect">
            <a:avLst/>
          </a:prstGeom>
          <a:solidFill>
            <a:schemeClr val="accent6"/>
          </a:solidFill>
          <a:ln w="9525">
            <a:solidFill>
              <a:schemeClr val="tx1"/>
            </a:solidFill>
            <a:miter lim="800000"/>
            <a:headEnd/>
            <a:tailEnd/>
          </a:ln>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400" dirty="0">
                <a:solidFill>
                  <a:srgbClr val="000000"/>
                </a:solidFill>
              </a:rPr>
              <a:t>Labile</a:t>
            </a:r>
          </a:p>
        </p:txBody>
      </p:sp>
      <p:cxnSp>
        <p:nvCxnSpPr>
          <p:cNvPr id="3" name="Straight Arrow Connector 2"/>
          <p:cNvCxnSpPr/>
          <p:nvPr/>
        </p:nvCxnSpPr>
        <p:spPr>
          <a:xfrm flipV="1">
            <a:off x="4837814" y="1052623"/>
            <a:ext cx="1382233" cy="8755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37813" y="2626242"/>
            <a:ext cx="1297173" cy="768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860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126"/>
            <a:ext cx="9144000" cy="1163640"/>
          </a:xfrm>
          <a:noFill/>
        </p:spPr>
        <p:txBody>
          <a:bodyPr/>
          <a:lstStyle/>
          <a:p>
            <a:pPr algn="ctr"/>
            <a:r>
              <a:rPr lang="en-US" sz="3600" dirty="0">
                <a:cs typeface="Arial" panose="020B0604020202020204" pitchFamily="34" charset="0"/>
              </a:rPr>
              <a:t>New(?) Classification of SOM Pools and Fractions</a:t>
            </a:r>
          </a:p>
        </p:txBody>
      </p:sp>
      <p:sp>
        <p:nvSpPr>
          <p:cNvPr id="7" name="Content Placeholder 6"/>
          <p:cNvSpPr>
            <a:spLocks noGrp="1"/>
          </p:cNvSpPr>
          <p:nvPr>
            <p:ph idx="1"/>
          </p:nvPr>
        </p:nvSpPr>
        <p:spPr>
          <a:xfrm>
            <a:off x="1266825" y="2914650"/>
            <a:ext cx="2705100" cy="781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0"/>
              </a:spcAft>
              <a:buNone/>
            </a:pPr>
            <a:r>
              <a:rPr lang="en-US" sz="1600" b="1" dirty="0">
                <a:solidFill>
                  <a:schemeClr val="tx1"/>
                </a:solidFill>
                <a:latin typeface="Arial" panose="020B0604020202020204" pitchFamily="34" charset="0"/>
                <a:cs typeface="Arial" panose="020B0604020202020204" pitchFamily="34" charset="0"/>
              </a:rPr>
              <a:t>Labile Organic Matter</a:t>
            </a:r>
          </a:p>
          <a:p>
            <a:pPr marL="0" indent="0" algn="ctr">
              <a:spcBef>
                <a:spcPts val="0"/>
              </a:spcBef>
              <a:spcAft>
                <a:spcPts val="0"/>
              </a:spcAft>
              <a:buNone/>
            </a:pPr>
            <a:r>
              <a:rPr lang="en-US" sz="1600" dirty="0">
                <a:solidFill>
                  <a:schemeClr val="tx1"/>
                </a:solidFill>
                <a:latin typeface="Arial" panose="020B0604020202020204" pitchFamily="34" charset="0"/>
                <a:cs typeface="Arial" panose="020B0604020202020204" pitchFamily="34" charset="0"/>
              </a:rPr>
              <a:t>Rapid Turnover</a:t>
            </a:r>
          </a:p>
        </p:txBody>
      </p:sp>
      <p:sp>
        <p:nvSpPr>
          <p:cNvPr id="8" name="Content Placeholder 6"/>
          <p:cNvSpPr txBox="1">
            <a:spLocks/>
          </p:cNvSpPr>
          <p:nvPr/>
        </p:nvSpPr>
        <p:spPr bwMode="auto">
          <a:xfrm>
            <a:off x="5810250" y="2914650"/>
            <a:ext cx="2705100" cy="781049"/>
          </a:xfrm>
          <a:prstGeom prst="rect">
            <a:avLst/>
          </a:prstGeom>
          <a:solidFill>
            <a:srgbClr val="FFC000"/>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*Humus </a:t>
            </a:r>
          </a:p>
          <a:p>
            <a:pPr marL="0" indent="0" algn="ctr">
              <a:spcBef>
                <a:spcPts val="0"/>
              </a:spcBef>
              <a:spcAft>
                <a:spcPts val="0"/>
              </a:spcAft>
              <a:buFont typeface="Arial" panose="020B0604020202020204" pitchFamily="34" charset="0"/>
              <a:buNone/>
            </a:pPr>
            <a:r>
              <a:rPr lang="en-US" sz="1600" dirty="0">
                <a:solidFill>
                  <a:prstClr val="black"/>
                </a:solidFill>
                <a:latin typeface="Arial" panose="020B0604020202020204" pitchFamily="34" charset="0"/>
                <a:cs typeface="Arial" panose="020B0604020202020204" pitchFamily="34" charset="0"/>
              </a:rPr>
              <a:t>Protected or Slow Turnover C</a:t>
            </a:r>
          </a:p>
        </p:txBody>
      </p:sp>
      <p:sp>
        <p:nvSpPr>
          <p:cNvPr id="9" name="Content Placeholder 6"/>
          <p:cNvSpPr txBox="1">
            <a:spLocks/>
          </p:cNvSpPr>
          <p:nvPr/>
        </p:nvSpPr>
        <p:spPr bwMode="auto">
          <a:xfrm>
            <a:off x="2962275" y="1933575"/>
            <a:ext cx="3109912" cy="609600"/>
          </a:xfrm>
          <a:prstGeom prst="rect">
            <a:avLst/>
          </a:prstGeom>
          <a:solidFill>
            <a:srgbClr val="FFC000"/>
          </a:solidFill>
          <a:ln>
            <a:solidFill>
              <a:srgbClr val="663300"/>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228600" indent="0" algn="ctr">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Soil Organic Matter</a:t>
            </a:r>
          </a:p>
        </p:txBody>
      </p:sp>
      <p:sp>
        <p:nvSpPr>
          <p:cNvPr id="10" name="Content Placeholder 6"/>
          <p:cNvSpPr txBox="1">
            <a:spLocks/>
          </p:cNvSpPr>
          <p:nvPr/>
        </p:nvSpPr>
        <p:spPr bwMode="auto">
          <a:xfrm>
            <a:off x="85725" y="4267200"/>
            <a:ext cx="1095375" cy="1238249"/>
          </a:xfrm>
          <a:prstGeom prst="rect">
            <a:avLst/>
          </a:prstGeom>
          <a:solidFill>
            <a:schemeClr val="accent2">
              <a:lumMod val="40000"/>
              <a:lumOff val="60000"/>
            </a:schemeClr>
          </a:solidFill>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Biomass</a:t>
            </a:r>
          </a:p>
          <a:p>
            <a:pPr marL="0" indent="0" algn="ctr">
              <a:spcBef>
                <a:spcPts val="0"/>
              </a:spcBef>
              <a:spcAft>
                <a:spcPts val="0"/>
              </a:spcAft>
              <a:buFont typeface="Arial" panose="020B0604020202020204" pitchFamily="34" charset="0"/>
              <a:buNone/>
            </a:pPr>
            <a:r>
              <a:rPr lang="en-US" sz="1400" dirty="0">
                <a:solidFill>
                  <a:prstClr val="black"/>
                </a:solidFill>
                <a:latin typeface="Arial" panose="020B0604020202020204" pitchFamily="34" charset="0"/>
                <a:cs typeface="Arial" panose="020B0604020202020204" pitchFamily="34" charset="0"/>
              </a:rPr>
              <a:t>Living Organisms</a:t>
            </a:r>
          </a:p>
        </p:txBody>
      </p:sp>
      <p:sp>
        <p:nvSpPr>
          <p:cNvPr id="11" name="Content Placeholder 6"/>
          <p:cNvSpPr txBox="1">
            <a:spLocks/>
          </p:cNvSpPr>
          <p:nvPr/>
        </p:nvSpPr>
        <p:spPr bwMode="auto">
          <a:xfrm>
            <a:off x="1266825" y="4267200"/>
            <a:ext cx="1047750" cy="1238249"/>
          </a:xfrm>
          <a:prstGeom prst="rect">
            <a:avLst/>
          </a:prstGeom>
          <a:solidFill>
            <a:schemeClr val="accent3">
              <a:lumMod val="60000"/>
              <a:lumOff val="40000"/>
            </a:schemeClr>
          </a:solidFill>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Detritus</a:t>
            </a:r>
          </a:p>
          <a:p>
            <a:pPr marL="0" indent="0" algn="ctr">
              <a:spcBef>
                <a:spcPts val="0"/>
              </a:spcBef>
              <a:spcAft>
                <a:spcPts val="0"/>
              </a:spcAft>
              <a:buFont typeface="Arial" panose="020B0604020202020204" pitchFamily="34" charset="0"/>
              <a:buNone/>
            </a:pPr>
            <a:r>
              <a:rPr lang="en-US" sz="1400" dirty="0">
                <a:solidFill>
                  <a:prstClr val="black"/>
                </a:solidFill>
                <a:latin typeface="Arial" panose="020B0604020202020204" pitchFamily="34" charset="0"/>
                <a:cs typeface="Arial" panose="020B0604020202020204" pitchFamily="34" charset="0"/>
              </a:rPr>
              <a:t>Free Identifiable dead plant material</a:t>
            </a:r>
          </a:p>
        </p:txBody>
      </p:sp>
      <p:sp>
        <p:nvSpPr>
          <p:cNvPr id="12" name="Content Placeholder 6"/>
          <p:cNvSpPr txBox="1">
            <a:spLocks/>
          </p:cNvSpPr>
          <p:nvPr/>
        </p:nvSpPr>
        <p:spPr bwMode="auto">
          <a:xfrm>
            <a:off x="2390774" y="4267199"/>
            <a:ext cx="1323976" cy="1238249"/>
          </a:xfrm>
          <a:prstGeom prst="rect">
            <a:avLst/>
          </a:prstGeom>
          <a:solidFill>
            <a:schemeClr val="accent5">
              <a:lumMod val="40000"/>
              <a:lumOff val="60000"/>
            </a:schemeClr>
          </a:solidFill>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P</a:t>
            </a:r>
            <a:r>
              <a:rPr lang="en-US" sz="1400" dirty="0">
                <a:solidFill>
                  <a:prstClr val="black"/>
                </a:solidFill>
                <a:latin typeface="Arial" panose="020B0604020202020204" pitchFamily="34" charset="0"/>
                <a:cs typeface="Arial" panose="020B0604020202020204" pitchFamily="34" charset="0"/>
              </a:rPr>
              <a:t>articulate</a:t>
            </a:r>
            <a:r>
              <a:rPr lang="en-US" sz="1600" dirty="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OM</a:t>
            </a:r>
          </a:p>
          <a:p>
            <a:pPr marL="0" indent="0" algn="ctr">
              <a:spcBef>
                <a:spcPts val="0"/>
              </a:spcBef>
              <a:spcAft>
                <a:spcPts val="0"/>
              </a:spcAft>
              <a:buFont typeface="Arial" panose="020B0604020202020204" pitchFamily="34" charset="0"/>
              <a:buNone/>
            </a:pPr>
            <a:r>
              <a:rPr lang="en-US" sz="1400" dirty="0">
                <a:solidFill>
                  <a:prstClr val="black"/>
                </a:solidFill>
                <a:latin typeface="Arial" panose="020B0604020202020204" pitchFamily="34" charset="0"/>
                <a:cs typeface="Arial" panose="020B0604020202020204" pitchFamily="34" charset="0"/>
              </a:rPr>
              <a:t>Free partially degraded plant material</a:t>
            </a:r>
          </a:p>
        </p:txBody>
      </p:sp>
      <p:sp>
        <p:nvSpPr>
          <p:cNvPr id="13" name="Content Placeholder 6"/>
          <p:cNvSpPr txBox="1">
            <a:spLocks/>
          </p:cNvSpPr>
          <p:nvPr/>
        </p:nvSpPr>
        <p:spPr bwMode="auto">
          <a:xfrm>
            <a:off x="3800475" y="4267199"/>
            <a:ext cx="1295400" cy="1238250"/>
          </a:xfrm>
          <a:prstGeom prst="rect">
            <a:avLst/>
          </a:prstGeom>
          <a:solidFill>
            <a:schemeClr val="accent6">
              <a:lumMod val="60000"/>
              <a:lumOff val="40000"/>
            </a:schemeClr>
          </a:solidFill>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400" dirty="0">
                <a:solidFill>
                  <a:prstClr val="black"/>
                </a:solidFill>
                <a:latin typeface="Arial" panose="020B0604020202020204" pitchFamily="34" charset="0"/>
                <a:cs typeface="Arial" panose="020B0604020202020204" pitchFamily="34" charset="0"/>
              </a:rPr>
              <a:t>Free or dissolved biomolecules, degradation products</a:t>
            </a:r>
          </a:p>
        </p:txBody>
      </p:sp>
      <p:sp>
        <p:nvSpPr>
          <p:cNvPr id="14" name="Content Placeholder 6"/>
          <p:cNvSpPr txBox="1">
            <a:spLocks/>
          </p:cNvSpPr>
          <p:nvPr/>
        </p:nvSpPr>
        <p:spPr bwMode="auto">
          <a:xfrm>
            <a:off x="5229224" y="4257672"/>
            <a:ext cx="1323972" cy="1323978"/>
          </a:xfrm>
          <a:prstGeom prst="rect">
            <a:avLst/>
          </a:prstGeom>
          <a:solidFill>
            <a:schemeClr val="bg1">
              <a:lumMod val="85000"/>
            </a:schemeClr>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defTabSz="914400" eaLnBrk="1" fontAlgn="auto" hangingPunct="1">
              <a:spcBef>
                <a:spcPts val="0"/>
              </a:spcBef>
              <a:spcAft>
                <a:spcPts val="0"/>
              </a:spcAft>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P</a:t>
            </a:r>
            <a:r>
              <a:rPr lang="en-US" sz="1400" dirty="0">
                <a:solidFill>
                  <a:prstClr val="black"/>
                </a:solidFill>
                <a:latin typeface="Arial" panose="020B0604020202020204" pitchFamily="34" charset="0"/>
                <a:cs typeface="Arial" panose="020B0604020202020204" pitchFamily="34" charset="0"/>
              </a:rPr>
              <a:t>articulate</a:t>
            </a:r>
            <a:r>
              <a:rPr lang="en-US" sz="1600" dirty="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OM</a:t>
            </a:r>
          </a:p>
          <a:p>
            <a:pPr marL="0" indent="0" algn="ctr" defTabSz="914400" eaLnBrk="1" fontAlgn="auto" hangingPunct="1">
              <a:spcBef>
                <a:spcPts val="0"/>
              </a:spcBef>
              <a:spcAft>
                <a:spcPts val="0"/>
              </a:spcAft>
              <a:buFont typeface="Arial" panose="020B0604020202020204" pitchFamily="34" charset="0"/>
              <a:buNone/>
            </a:pPr>
            <a:r>
              <a:rPr lang="en-US" sz="1400" dirty="0">
                <a:solidFill>
                  <a:prstClr val="black"/>
                </a:solidFill>
                <a:latin typeface="Arial" panose="020B0604020202020204" pitchFamily="34" charset="0"/>
                <a:cs typeface="Arial" panose="020B0604020202020204" pitchFamily="34" charset="0"/>
              </a:rPr>
              <a:t>Protected bits of plant mat. &amp; microbial cell walls</a:t>
            </a:r>
          </a:p>
        </p:txBody>
      </p:sp>
      <p:sp>
        <p:nvSpPr>
          <p:cNvPr id="15" name="Content Placeholder 6"/>
          <p:cNvSpPr txBox="1">
            <a:spLocks/>
          </p:cNvSpPr>
          <p:nvPr/>
        </p:nvSpPr>
        <p:spPr bwMode="auto">
          <a:xfrm>
            <a:off x="6610347" y="4267199"/>
            <a:ext cx="1304928" cy="1314452"/>
          </a:xfrm>
          <a:prstGeom prst="rect">
            <a:avLst/>
          </a:prstGeom>
          <a:solidFill>
            <a:schemeClr val="bg2">
              <a:lumMod val="75000"/>
            </a:schemeClr>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400" b="1" dirty="0">
                <a:solidFill>
                  <a:prstClr val="black"/>
                </a:solidFill>
                <a:latin typeface="Arial" panose="020B0604020202020204" pitchFamily="34" charset="0"/>
                <a:cs typeface="Arial" panose="020B0604020202020204" pitchFamily="34" charset="0"/>
              </a:rPr>
              <a:t>P</a:t>
            </a:r>
            <a:r>
              <a:rPr lang="en-US" sz="1400" dirty="0">
                <a:solidFill>
                  <a:prstClr val="black"/>
                </a:solidFill>
                <a:latin typeface="Arial" panose="020B0604020202020204" pitchFamily="34" charset="0"/>
                <a:cs typeface="Arial" panose="020B0604020202020204" pitchFamily="34" charset="0"/>
              </a:rPr>
              <a:t>rotected biomolecules, degradation products</a:t>
            </a:r>
            <a:endParaRPr lang="en-US" sz="1600" dirty="0">
              <a:solidFill>
                <a:prstClr val="black"/>
              </a:solidFill>
              <a:latin typeface="Arial" panose="020B0604020202020204" pitchFamily="34" charset="0"/>
              <a:cs typeface="Arial" panose="020B0604020202020204" pitchFamily="34" charset="0"/>
            </a:endParaRPr>
          </a:p>
        </p:txBody>
      </p:sp>
      <p:sp>
        <p:nvSpPr>
          <p:cNvPr id="16" name="Content Placeholder 6"/>
          <p:cNvSpPr txBox="1">
            <a:spLocks/>
          </p:cNvSpPr>
          <p:nvPr/>
        </p:nvSpPr>
        <p:spPr bwMode="auto">
          <a:xfrm>
            <a:off x="7972425" y="4267199"/>
            <a:ext cx="1085850" cy="1314451"/>
          </a:xfrm>
          <a:prstGeom prst="rect">
            <a:avLst/>
          </a:prstGeom>
          <a:solidFill>
            <a:srgbClr val="FFEAA7"/>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lt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lt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lt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lt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600" b="1" dirty="0">
                <a:solidFill>
                  <a:prstClr val="black"/>
                </a:solidFill>
                <a:latin typeface="Arial" panose="020B0604020202020204" pitchFamily="34" charset="0"/>
                <a:cs typeface="Arial" panose="020B0604020202020204" pitchFamily="34" charset="0"/>
              </a:rPr>
              <a:t>Char</a:t>
            </a:r>
            <a:r>
              <a:rPr lang="en-US" sz="1600" dirty="0">
                <a:solidFill>
                  <a:prstClr val="black"/>
                </a:solidFill>
                <a:latin typeface="Arial" panose="020B0604020202020204" pitchFamily="34" charset="0"/>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Black aromatic products of fire</a:t>
            </a:r>
          </a:p>
        </p:txBody>
      </p:sp>
      <p:cxnSp>
        <p:nvCxnSpPr>
          <p:cNvPr id="18" name="Straight Connector 17"/>
          <p:cNvCxnSpPr>
            <a:endCxn id="10" idx="0"/>
          </p:cNvCxnSpPr>
          <p:nvPr/>
        </p:nvCxnSpPr>
        <p:spPr>
          <a:xfrm flipH="1">
            <a:off x="633413" y="3867150"/>
            <a:ext cx="4762" cy="4000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790700" y="3867150"/>
            <a:ext cx="4762" cy="4000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78957" y="3867150"/>
            <a:ext cx="4762" cy="4000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55318" y="3867148"/>
            <a:ext cx="4762" cy="4000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78880" y="3695698"/>
            <a:ext cx="4762" cy="1714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903116" y="3867148"/>
            <a:ext cx="4762" cy="400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279477" y="3867148"/>
            <a:ext cx="4762" cy="400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503442" y="3867148"/>
            <a:ext cx="4762" cy="400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290188" y="3705221"/>
            <a:ext cx="4762" cy="171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38175" y="3867148"/>
            <a:ext cx="381714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91210" y="3867148"/>
            <a:ext cx="2624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078957" y="2686050"/>
            <a:ext cx="0" cy="219073"/>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84082" y="2695577"/>
            <a:ext cx="0" cy="219073"/>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067051" y="2676526"/>
            <a:ext cx="2917031" cy="19051"/>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562475" y="2543175"/>
            <a:ext cx="2382" cy="152402"/>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0" y="6271916"/>
            <a:ext cx="9143999" cy="369332"/>
          </a:xfrm>
          <a:prstGeom prst="rect">
            <a:avLst/>
          </a:prstGeom>
          <a:noFill/>
        </p:spPr>
        <p:txBody>
          <a:bodyPr wrap="square" rtlCol="0">
            <a:spAutoFit/>
          </a:bodyPr>
          <a:lstStyle/>
          <a:p>
            <a:r>
              <a:rPr lang="en-US" dirty="0">
                <a:solidFill>
                  <a:prstClr val="black"/>
                </a:solidFill>
              </a:rPr>
              <a:t>Adapted from: The Nature and Properties of Soils 15th </a:t>
            </a:r>
            <a:r>
              <a:rPr lang="en-US" dirty="0" smtClean="0">
                <a:solidFill>
                  <a:prstClr val="black"/>
                </a:solidFill>
              </a:rPr>
              <a:t>Edition - Weil </a:t>
            </a:r>
            <a:r>
              <a:rPr lang="en-US" dirty="0">
                <a:solidFill>
                  <a:prstClr val="black"/>
                </a:solidFill>
              </a:rPr>
              <a:t>and Brady</a:t>
            </a:r>
          </a:p>
        </p:txBody>
      </p:sp>
      <p:sp>
        <p:nvSpPr>
          <p:cNvPr id="43" name="TextBox 42"/>
          <p:cNvSpPr txBox="1"/>
          <p:nvPr/>
        </p:nvSpPr>
        <p:spPr>
          <a:xfrm>
            <a:off x="1" y="5657850"/>
            <a:ext cx="8972550" cy="461665"/>
          </a:xfrm>
          <a:prstGeom prst="rect">
            <a:avLst/>
          </a:prstGeom>
          <a:noFill/>
        </p:spPr>
        <p:txBody>
          <a:bodyPr wrap="square" rtlCol="0">
            <a:spAutoFit/>
          </a:bodyPr>
          <a:lstStyle/>
          <a:p>
            <a:r>
              <a:rPr lang="en-US" sz="2400" dirty="0">
                <a:solidFill>
                  <a:prstClr val="black"/>
                </a:solidFill>
              </a:rPr>
              <a:t>*Protected on clay surfaces, soil aggregates and in ultramicropores</a:t>
            </a:r>
          </a:p>
        </p:txBody>
      </p:sp>
    </p:spTree>
    <p:extLst>
      <p:ext uri="{BB962C8B-B14F-4D97-AF65-F5344CB8AC3E}">
        <p14:creationId xmlns:p14="http://schemas.microsoft.com/office/powerpoint/2010/main" val="4091491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9197"/>
            <a:ext cx="9143999" cy="400665"/>
          </a:xfrm>
        </p:spPr>
        <p:txBody>
          <a:bodyPr>
            <a:normAutofit fontScale="90000"/>
          </a:bodyPr>
          <a:lstStyle/>
          <a:p>
            <a:pPr algn="ctr">
              <a:defRPr/>
            </a:pPr>
            <a:r>
              <a:rPr lang="en-US" sz="3600" dirty="0"/>
              <a:t>Where are Carbon Pools Building? </a:t>
            </a:r>
            <a:r>
              <a:rPr lang="en-US" sz="6000" dirty="0"/>
              <a:t/>
            </a:r>
            <a:br>
              <a:rPr lang="en-US" sz="6000" dirty="0"/>
            </a:br>
            <a:endParaRPr lang="en-US" dirty="0"/>
          </a:p>
        </p:txBody>
      </p:sp>
      <p:sp>
        <p:nvSpPr>
          <p:cNvPr id="3" name="Content Placeholder 2"/>
          <p:cNvSpPr>
            <a:spLocks noGrp="1"/>
          </p:cNvSpPr>
          <p:nvPr>
            <p:ph idx="1"/>
          </p:nvPr>
        </p:nvSpPr>
        <p:spPr>
          <a:xfrm>
            <a:off x="409021" y="1709021"/>
            <a:ext cx="4350304" cy="500779"/>
          </a:xfrm>
        </p:spPr>
        <p:txBody>
          <a:bodyPr>
            <a:normAutofit/>
          </a:bodyPr>
          <a:lstStyle/>
          <a:p>
            <a:pPr>
              <a:buFontTx/>
              <a:buNone/>
              <a:defRPr/>
            </a:pPr>
            <a:r>
              <a:rPr lang="en-US" dirty="0"/>
              <a:t>Most occurs 0-6 cm (2.36”)</a:t>
            </a:r>
          </a:p>
        </p:txBody>
      </p:sp>
      <p:pic>
        <p:nvPicPr>
          <p:cNvPr id="123908" name="Picture 3" descr="Seinie @ Ray McC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39963"/>
            <a:ext cx="4530725" cy="3398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02710" y="1295400"/>
            <a:ext cx="2831690" cy="990600"/>
          </a:xfrm>
          <a:prstGeom prst="rect">
            <a:avLst/>
          </a:prstGeom>
          <a:noFill/>
          <a:ln w="9525">
            <a:noFill/>
            <a:miter lim="800000"/>
            <a:headEnd/>
            <a:tailEnd/>
          </a:ln>
        </p:spPr>
        <p:txBody>
          <a:bodyPr/>
          <a:lstStyle/>
          <a:p>
            <a:pPr marL="342900" indent="-342900">
              <a:defRPr/>
            </a:pPr>
            <a:r>
              <a:rPr lang="en-US" sz="2800" kern="0" dirty="0"/>
              <a:t>Maybe it occurs </a:t>
            </a:r>
            <a:endParaRPr lang="en-US" sz="2800" kern="0" dirty="0" smtClean="0"/>
          </a:p>
          <a:p>
            <a:pPr marL="342900" indent="-342900">
              <a:defRPr/>
            </a:pPr>
            <a:r>
              <a:rPr lang="en-US" sz="2800" kern="0" dirty="0" smtClean="0"/>
              <a:t>6- </a:t>
            </a:r>
            <a:r>
              <a:rPr lang="en-US" sz="2800" kern="0" dirty="0"/>
              <a:t>40 </a:t>
            </a:r>
            <a:r>
              <a:rPr lang="en-US" sz="2800" kern="0" dirty="0" smtClean="0"/>
              <a:t>cm (16”)?</a:t>
            </a:r>
            <a:endParaRPr lang="en-US" sz="2800" kern="0" dirty="0"/>
          </a:p>
        </p:txBody>
      </p:sp>
      <p:pic>
        <p:nvPicPr>
          <p:cNvPr id="123910" name="Picture 5" descr="NewtonStrole-201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57800" y="2286000"/>
            <a:ext cx="3276600" cy="4368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23911" name="Group 8"/>
          <p:cNvGrpSpPr>
            <a:grpSpLocks/>
          </p:cNvGrpSpPr>
          <p:nvPr/>
        </p:nvGrpSpPr>
        <p:grpSpPr bwMode="auto">
          <a:xfrm>
            <a:off x="6629400" y="3733802"/>
            <a:ext cx="2514600" cy="923330"/>
            <a:chOff x="6629400" y="3733800"/>
            <a:chExt cx="2514600" cy="924743"/>
          </a:xfrm>
        </p:grpSpPr>
        <p:sp>
          <p:nvSpPr>
            <p:cNvPr id="123912" name="TextBox 6"/>
            <p:cNvSpPr txBox="1">
              <a:spLocks noChangeArrowheads="1"/>
            </p:cNvSpPr>
            <p:nvPr/>
          </p:nvSpPr>
          <p:spPr bwMode="auto">
            <a:xfrm>
              <a:off x="7010400" y="3733800"/>
              <a:ext cx="2133600" cy="924743"/>
            </a:xfrm>
            <a:prstGeom prst="rect">
              <a:avLst/>
            </a:prstGeom>
            <a:solidFill>
              <a:schemeClr val="bg2"/>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previous bean root</a:t>
              </a:r>
            </a:p>
            <a:p>
              <a:pPr>
                <a:spcBef>
                  <a:spcPct val="0"/>
                </a:spcBef>
                <a:buFontTx/>
                <a:buNone/>
              </a:pPr>
              <a:r>
                <a:rPr lang="en-US" altLang="en-US" sz="1800" dirty="0"/>
                <a:t> rye root </a:t>
              </a:r>
            </a:p>
            <a:p>
              <a:pPr>
                <a:spcBef>
                  <a:spcPct val="0"/>
                </a:spcBef>
                <a:buFontTx/>
                <a:buNone/>
              </a:pPr>
              <a:r>
                <a:rPr lang="en-US" altLang="en-US" sz="1800" dirty="0"/>
                <a:t>and earthworm</a:t>
              </a:r>
            </a:p>
          </p:txBody>
        </p:sp>
        <p:sp>
          <p:nvSpPr>
            <p:cNvPr id="8" name="Left Arrow 7"/>
            <p:cNvSpPr/>
            <p:nvPr/>
          </p:nvSpPr>
          <p:spPr>
            <a:xfrm>
              <a:off x="6629400" y="3886433"/>
              <a:ext cx="381000" cy="457900"/>
            </a:xfrm>
            <a:prstGeom prst="lef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75522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243907"/>
            <a:ext cx="7086600" cy="4543425"/>
          </a:xfrm>
          <a:prstGeom prst="rect">
            <a:avLst/>
          </a:prstGeom>
          <a:ln w="19050">
            <a:solidFill>
              <a:schemeClr val="tx1"/>
            </a:solidFill>
          </a:ln>
        </p:spPr>
      </p:pic>
      <p:sp>
        <p:nvSpPr>
          <p:cNvPr id="3" name="Title 17"/>
          <p:cNvSpPr txBox="1">
            <a:spLocks/>
          </p:cNvSpPr>
          <p:nvPr/>
        </p:nvSpPr>
        <p:spPr>
          <a:xfrm>
            <a:off x="0" y="545690"/>
            <a:ext cx="9144000" cy="684136"/>
          </a:xfrm>
          <a:prstGeom prst="roundRect">
            <a:avLst>
              <a:gd name="adj" fmla="val 21667"/>
            </a:avLst>
          </a:prstGeom>
        </p:spPr>
        <p:txBody>
          <a:bodyPr>
            <a:normAutofit lnSpcReduction="10000"/>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pitchFamily="4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8" charset="-128"/>
              </a:defRPr>
            </a:lvl9pPr>
          </a:lstStyle>
          <a:p>
            <a:pPr eaLnBrk="1" hangingPunct="1">
              <a:defRPr/>
            </a:pPr>
            <a:r>
              <a:rPr lang="en-US" sz="3600" dirty="0">
                <a:solidFill>
                  <a:schemeClr val="tx1"/>
                </a:solidFill>
                <a:cs typeface="Times New Roman"/>
              </a:rPr>
              <a:t>Artificial vs Systematic </a:t>
            </a:r>
            <a:r>
              <a:rPr lang="en-US" sz="3600" dirty="0" smtClean="0">
                <a:solidFill>
                  <a:schemeClr val="tx1"/>
                </a:solidFill>
                <a:cs typeface="Times New Roman"/>
              </a:rPr>
              <a:t>Improvements</a:t>
            </a:r>
            <a:endParaRPr lang="en-US" sz="3600" dirty="0">
              <a:solidFill>
                <a:schemeClr val="tx1"/>
              </a:solidFill>
              <a:cs typeface="Times New Roman"/>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6239" y="2293373"/>
            <a:ext cx="6620933" cy="4432195"/>
          </a:xfrm>
          <a:prstGeom prst="rect">
            <a:avLst/>
          </a:prstGeom>
          <a:ln w="19050">
            <a:solidFill>
              <a:schemeClr val="tx1"/>
            </a:solidFill>
          </a:ln>
        </p:spPr>
      </p:pic>
    </p:spTree>
    <p:extLst>
      <p:ext uri="{BB962C8B-B14F-4D97-AF65-F5344CB8AC3E}">
        <p14:creationId xmlns:p14="http://schemas.microsoft.com/office/powerpoint/2010/main" val="7385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6962" y="2898569"/>
            <a:ext cx="3980032" cy="2640307"/>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350874"/>
            <a:ext cx="9144000" cy="1219424"/>
          </a:xfrm>
        </p:spPr>
        <p:txBody>
          <a:bodyPr>
            <a:normAutofit/>
          </a:bodyPr>
          <a:lstStyle/>
          <a:p>
            <a:pPr algn="ctr" eaLnBrk="1" hangingPunct="1">
              <a:defRPr/>
            </a:pPr>
            <a:r>
              <a:rPr lang="en-US" sz="3600" kern="1200" dirty="0">
                <a:ea typeface="+mn-ea"/>
                <a:cs typeface="Times New Roman"/>
              </a:rPr>
              <a:t>Making Soil Health </a:t>
            </a:r>
            <a:r>
              <a:rPr lang="en-US" sz="3600" dirty="0">
                <a:ea typeface="+mn-ea"/>
                <a:cs typeface="Times New Roman"/>
              </a:rPr>
              <a:t>a</a:t>
            </a:r>
            <a:r>
              <a:rPr lang="en-US" sz="3600" kern="1200" dirty="0" smtClean="0">
                <a:ea typeface="+mn-ea"/>
                <a:cs typeface="Times New Roman"/>
              </a:rPr>
              <a:t> Priority = Taking </a:t>
            </a:r>
            <a:r>
              <a:rPr lang="en-US" sz="3600" kern="1200" dirty="0">
                <a:ea typeface="+mn-ea"/>
                <a:cs typeface="Times New Roman"/>
              </a:rPr>
              <a:t>a Soil Health Journey  </a:t>
            </a:r>
          </a:p>
        </p:txBody>
      </p:sp>
      <p:sp>
        <p:nvSpPr>
          <p:cNvPr id="15" name="Text Placeholder 14"/>
          <p:cNvSpPr>
            <a:spLocks noGrp="1"/>
          </p:cNvSpPr>
          <p:nvPr>
            <p:ph type="body" sz="half" idx="2"/>
          </p:nvPr>
        </p:nvSpPr>
        <p:spPr>
          <a:xfrm>
            <a:off x="147083" y="1747174"/>
            <a:ext cx="5092996"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b="1" dirty="0">
              <a:effectLst>
                <a:outerShdw blurRad="38100" dist="38100" dir="2700000" algn="tl">
                  <a:srgbClr val="000000">
                    <a:alpha val="43137"/>
                  </a:srgbClr>
                </a:outerShdw>
              </a:effectLst>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organic matter</a:t>
            </a:r>
          </a:p>
          <a:p>
            <a:pPr marL="800100" lvl="1" indent="-342900">
              <a:buFont typeface="Arial" pitchFamily="34" charset="0"/>
              <a:buChar char="•"/>
              <a:defRPr/>
            </a:pPr>
            <a:r>
              <a:rPr lang="en-US" sz="2400" b="1" dirty="0">
                <a:solidFill>
                  <a:srgbClr val="FF0000"/>
                </a:solidFill>
                <a:latin typeface="+mj-lt"/>
                <a:cs typeface="Times New Roman" pitchFamily="18" charset="0"/>
              </a:rPr>
              <a:t>Improv</a:t>
            </a:r>
            <a:r>
              <a:rPr lang="en-US" sz="2400" b="1" dirty="0">
                <a:solidFill>
                  <a:srgbClr val="FF0000"/>
                </a:solidFill>
                <a:effectLst>
                  <a:outerShdw blurRad="38100" dist="38100" dir="2700000" algn="tl">
                    <a:srgbClr val="000000">
                      <a:alpha val="43137"/>
                    </a:srgbClr>
                  </a:outerShdw>
                </a:effectLst>
                <a:latin typeface="+mj-lt"/>
                <a:cs typeface="Times New Roman" pitchFamily="18" charset="0"/>
              </a:rPr>
              <a:t>ing</a:t>
            </a:r>
            <a:r>
              <a:rPr lang="en-US" sz="2400" b="1" dirty="0">
                <a:solidFill>
                  <a:srgbClr val="FF0000"/>
                </a:solidFill>
                <a:latin typeface="+mj-lt"/>
                <a:cs typeface="Times New Roman" pitchFamily="18" charset="0"/>
              </a:rPr>
              <a:t> aggregate stability</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spTree>
    <p:extLst>
      <p:ext uri="{BB962C8B-B14F-4D97-AF65-F5344CB8AC3E}">
        <p14:creationId xmlns:p14="http://schemas.microsoft.com/office/powerpoint/2010/main" val="659188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3188" y="2785949"/>
            <a:ext cx="4113071" cy="383333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itle 17"/>
          <p:cNvSpPr>
            <a:spLocks noGrp="1"/>
          </p:cNvSpPr>
          <p:nvPr>
            <p:ph type="title"/>
          </p:nvPr>
        </p:nvSpPr>
        <p:spPr>
          <a:xfrm>
            <a:off x="0" y="580465"/>
            <a:ext cx="9143999" cy="749300"/>
          </a:xfrm>
        </p:spPr>
        <p:txBody>
          <a:bodyPr>
            <a:normAutofit/>
          </a:bodyPr>
          <a:lstStyle/>
          <a:p>
            <a:pPr algn="ctr" eaLnBrk="1" hangingPunct="1">
              <a:defRPr/>
            </a:pPr>
            <a:r>
              <a:rPr lang="en-US" sz="3600" kern="1200" dirty="0">
                <a:ea typeface="+mn-ea"/>
                <a:cs typeface="Times New Roman"/>
              </a:rPr>
              <a:t>Making Soil Health A Priority!  </a:t>
            </a:r>
          </a:p>
        </p:txBody>
      </p:sp>
      <p:sp>
        <p:nvSpPr>
          <p:cNvPr id="15" name="Text Placeholder 14"/>
          <p:cNvSpPr>
            <a:spLocks noGrp="1"/>
          </p:cNvSpPr>
          <p:nvPr>
            <p:ph type="body" sz="half" idx="2"/>
          </p:nvPr>
        </p:nvSpPr>
        <p:spPr>
          <a:xfrm>
            <a:off x="0" y="1326632"/>
            <a:ext cx="8699907" cy="1703387"/>
          </a:xfrm>
        </p:spPr>
        <p:txBody>
          <a:bodyPr>
            <a:noAutofit/>
          </a:bodyPr>
          <a:lstStyle/>
          <a:p>
            <a:pPr>
              <a:defRPr/>
            </a:pPr>
            <a:r>
              <a:rPr lang="en-US" sz="2800" dirty="0">
                <a:ea typeface="+mn-ea"/>
                <a:cs typeface="Times New Roman" pitchFamily="18" charset="0"/>
              </a:rPr>
              <a:t>Soil Health Key Indicators = Improving aggregate stability</a:t>
            </a:r>
          </a:p>
          <a:p>
            <a:pPr marL="914400" lvl="1" indent="-457200">
              <a:buFont typeface="Arial" panose="020B0604020202020204" pitchFamily="34" charset="0"/>
              <a:buChar char="•"/>
              <a:defRPr/>
            </a:pPr>
            <a:r>
              <a:rPr lang="en-US" sz="2600" dirty="0">
                <a:cs typeface="Times New Roman" pitchFamily="18" charset="0"/>
              </a:rPr>
              <a:t>Critical for infiltration</a:t>
            </a:r>
          </a:p>
          <a:p>
            <a:pPr marL="914400" lvl="1" indent="-457200">
              <a:buFont typeface="Arial" panose="020B0604020202020204" pitchFamily="34" charset="0"/>
              <a:buChar char="•"/>
              <a:defRPr/>
            </a:pPr>
            <a:r>
              <a:rPr lang="en-US" sz="2600" dirty="0">
                <a:ea typeface="+mn-ea"/>
                <a:cs typeface="Times New Roman" pitchFamily="18" charset="0"/>
              </a:rPr>
              <a:t>Water holding </a:t>
            </a:r>
            <a:r>
              <a:rPr lang="en-US" sz="2600" dirty="0" smtClean="0">
                <a:ea typeface="+mn-ea"/>
                <a:cs typeface="Times New Roman" pitchFamily="18" charset="0"/>
              </a:rPr>
              <a:t>capacity</a:t>
            </a:r>
            <a:endParaRPr lang="en-US" sz="2600" dirty="0">
              <a:ea typeface="+mn-ea"/>
              <a:cs typeface="Times New Roman" pitchFamily="18" charset="0"/>
            </a:endParaRPr>
          </a:p>
          <a:p>
            <a:pPr marL="914400" lvl="1" indent="-457200">
              <a:buFont typeface="Arial" panose="020B0604020202020204" pitchFamily="34" charset="0"/>
              <a:buChar char="•"/>
              <a:defRPr/>
            </a:pPr>
            <a:r>
              <a:rPr lang="en-US" sz="2600" dirty="0">
                <a:cs typeface="Times New Roman" pitchFamily="18" charset="0"/>
              </a:rPr>
              <a:t>Nutrient cycling</a:t>
            </a:r>
          </a:p>
          <a:p>
            <a:pPr marL="914400" lvl="1" indent="-457200">
              <a:buFont typeface="Arial" panose="020B0604020202020204" pitchFamily="34" charset="0"/>
              <a:buChar char="•"/>
              <a:defRPr/>
            </a:pPr>
            <a:r>
              <a:rPr lang="en-US" sz="2600" dirty="0">
                <a:ea typeface="+mn-ea"/>
                <a:cs typeface="Times New Roman" pitchFamily="18" charset="0"/>
              </a:rPr>
              <a:t>Needs biology to improve</a:t>
            </a:r>
          </a:p>
        </p:txBody>
      </p:sp>
      <p:pic>
        <p:nvPicPr>
          <p:cNvPr id="128007"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3283" t="5528" r="9278" b="11437"/>
          <a:stretch/>
        </p:blipFill>
        <p:spPr bwMode="auto">
          <a:xfrm>
            <a:off x="350872" y="3557105"/>
            <a:ext cx="4125433" cy="306217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0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78172"/>
            <a:ext cx="9144000" cy="646331"/>
          </a:xfrm>
          <a:prstGeom prst="rect">
            <a:avLst/>
          </a:prstGeom>
        </p:spPr>
        <p:txBody>
          <a:bodyPr wrap="square">
            <a:spAutoFit/>
          </a:bodyPr>
          <a:lstStyle/>
          <a:p>
            <a:pPr algn="ctr"/>
            <a:r>
              <a:rPr lang="en-US" sz="3600" dirty="0">
                <a:solidFill>
                  <a:srgbClr val="000000"/>
                </a:solidFill>
                <a:latin typeface="+mj-lt"/>
              </a:rPr>
              <a:t>Structure</a:t>
            </a:r>
            <a:r>
              <a:rPr lang="en-US" sz="3200" dirty="0">
                <a:solidFill>
                  <a:srgbClr val="000000"/>
                </a:solidFill>
                <a:latin typeface="+mj-lt"/>
              </a:rPr>
              <a:t> </a:t>
            </a:r>
            <a:r>
              <a:rPr lang="en-US" sz="3600" dirty="0">
                <a:solidFill>
                  <a:srgbClr val="000000"/>
                </a:solidFill>
                <a:latin typeface="+mj-lt"/>
              </a:rPr>
              <a:t>and Compaction</a:t>
            </a:r>
          </a:p>
        </p:txBody>
      </p:sp>
      <p:sp>
        <p:nvSpPr>
          <p:cNvPr id="3" name="Rectangle 2"/>
          <p:cNvSpPr/>
          <p:nvPr/>
        </p:nvSpPr>
        <p:spPr>
          <a:xfrm>
            <a:off x="282989" y="1365503"/>
            <a:ext cx="4535375" cy="5262979"/>
          </a:xfrm>
          <a:prstGeom prst="rect">
            <a:avLst/>
          </a:prstGeom>
        </p:spPr>
        <p:txBody>
          <a:bodyPr wrap="square">
            <a:spAutoFit/>
          </a:bodyPr>
          <a:lstStyle/>
          <a:p>
            <a:r>
              <a:rPr lang="en-US" sz="3200" dirty="0">
                <a:solidFill>
                  <a:srgbClr val="000000"/>
                </a:solidFill>
                <a:ea typeface="Times New Roman" panose="02020603050405020304" pitchFamily="18" charset="0"/>
              </a:rPr>
              <a:t>Without these biological organisms, and the absence of </a:t>
            </a:r>
            <a:r>
              <a:rPr lang="en-US" sz="3200" dirty="0" smtClean="0">
                <a:solidFill>
                  <a:srgbClr val="000000"/>
                </a:solidFill>
                <a:ea typeface="Times New Roman" panose="02020603050405020304" pitchFamily="18" charset="0"/>
              </a:rPr>
              <a:t>roots, soils </a:t>
            </a:r>
            <a:r>
              <a:rPr lang="en-US" sz="3200" dirty="0">
                <a:solidFill>
                  <a:srgbClr val="000000"/>
                </a:solidFill>
                <a:ea typeface="Times New Roman" panose="02020603050405020304" pitchFamily="18" charset="0"/>
              </a:rPr>
              <a:t>are subject to:</a:t>
            </a:r>
          </a:p>
          <a:p>
            <a:endParaRPr lang="en-US" sz="2400" dirty="0">
              <a:solidFill>
                <a:srgbClr val="000000"/>
              </a:solidFill>
              <a:ea typeface="Times New Roman" panose="02020603050405020304" pitchFamily="18" charset="0"/>
            </a:endParaRPr>
          </a:p>
          <a:p>
            <a:pPr marL="342900" indent="-342900">
              <a:buFont typeface="Arial" panose="020B0604020202020204" pitchFamily="34" charset="0"/>
              <a:buChar char="•"/>
            </a:pPr>
            <a:r>
              <a:rPr lang="en-US" sz="3200" dirty="0">
                <a:solidFill>
                  <a:srgbClr val="000000"/>
                </a:solidFill>
                <a:ea typeface="Times New Roman" panose="02020603050405020304" pitchFamily="18" charset="0"/>
              </a:rPr>
              <a:t>compaction </a:t>
            </a:r>
          </a:p>
          <a:p>
            <a:pPr marL="342900" indent="-342900">
              <a:buFont typeface="Arial" panose="020B0604020202020204" pitchFamily="34" charset="0"/>
              <a:buChar char="•"/>
            </a:pPr>
            <a:r>
              <a:rPr lang="en-US" sz="3200" dirty="0">
                <a:solidFill>
                  <a:srgbClr val="000000"/>
                </a:solidFill>
                <a:ea typeface="Times New Roman" panose="02020603050405020304" pitchFamily="18" charset="0"/>
              </a:rPr>
              <a:t>crusting </a:t>
            </a:r>
          </a:p>
          <a:p>
            <a:pPr marL="342900" indent="-342900">
              <a:buFont typeface="Arial" panose="020B0604020202020204" pitchFamily="34" charset="0"/>
              <a:buChar char="•"/>
            </a:pPr>
            <a:r>
              <a:rPr lang="en-US" sz="3200" dirty="0">
                <a:solidFill>
                  <a:srgbClr val="000000"/>
                </a:solidFill>
                <a:ea typeface="Times New Roman" panose="02020603050405020304" pitchFamily="18" charset="0"/>
              </a:rPr>
              <a:t>high bulk </a:t>
            </a:r>
            <a:r>
              <a:rPr lang="en-US" sz="3200" dirty="0" smtClean="0">
                <a:solidFill>
                  <a:srgbClr val="000000"/>
                </a:solidFill>
                <a:ea typeface="Times New Roman" panose="02020603050405020304" pitchFamily="18" charset="0"/>
              </a:rPr>
              <a:t>density</a:t>
            </a:r>
            <a:endParaRPr lang="en-US" sz="3200" dirty="0">
              <a:solidFill>
                <a:srgbClr val="000000"/>
              </a:solidFill>
              <a:ea typeface="Times New Roman" panose="02020603050405020304" pitchFamily="18" charset="0"/>
            </a:endParaRPr>
          </a:p>
          <a:p>
            <a:pPr marL="342900" indent="-342900">
              <a:buFont typeface="Arial" panose="020B0604020202020204" pitchFamily="34" charset="0"/>
              <a:buChar char="•"/>
            </a:pPr>
            <a:r>
              <a:rPr lang="en-US" sz="3200" b="1" dirty="0">
                <a:solidFill>
                  <a:srgbClr val="000000"/>
                </a:solidFill>
                <a:ea typeface="Times New Roman" panose="02020603050405020304" pitchFamily="18" charset="0"/>
              </a:rPr>
              <a:t>Loss of aggregate stability</a:t>
            </a:r>
          </a:p>
          <a:p>
            <a:endParaRPr lang="en-US" sz="2400" dirty="0">
              <a:solidFill>
                <a:srgbClr val="000000"/>
              </a:solidFill>
              <a:ea typeface="Times New Roman" panose="02020603050405020304" pitchFamily="18"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3337" y="2998363"/>
            <a:ext cx="4543125" cy="3407344"/>
          </a:xfrm>
          <a:prstGeom prst="rect">
            <a:avLst/>
          </a:prstGeom>
          <a:ln w="19050">
            <a:solidFill>
              <a:schemeClr val="tx1"/>
            </a:solidFill>
          </a:ln>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681213" y="2190458"/>
            <a:ext cx="4817427" cy="3613070"/>
          </a:xfrm>
          <a:prstGeom prst="rect">
            <a:avLst/>
          </a:prstGeom>
          <a:ln w="19050">
            <a:solidFill>
              <a:schemeClr val="tx1"/>
            </a:solidFill>
          </a:ln>
        </p:spPr>
      </p:pic>
    </p:spTree>
    <p:extLst>
      <p:ext uri="{BB962C8B-B14F-4D97-AF65-F5344CB8AC3E}">
        <p14:creationId xmlns:p14="http://schemas.microsoft.com/office/powerpoint/2010/main" val="32490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a:t>
            </a:r>
            <a:endParaRPr lang="en-US" dirty="0"/>
          </a:p>
        </p:txBody>
      </p:sp>
      <p:sp>
        <p:nvSpPr>
          <p:cNvPr id="3" name="Content Placeholder 2"/>
          <p:cNvSpPr>
            <a:spLocks noGrp="1"/>
          </p:cNvSpPr>
          <p:nvPr>
            <p:ph idx="1"/>
          </p:nvPr>
        </p:nvSpPr>
        <p:spPr>
          <a:xfrm>
            <a:off x="478465" y="1403498"/>
            <a:ext cx="8036885" cy="4975483"/>
          </a:xfrm>
        </p:spPr>
        <p:txBody>
          <a:bodyPr>
            <a:normAutofit fontScale="85000" lnSpcReduction="20000"/>
          </a:bodyPr>
          <a:lstStyle/>
          <a:p>
            <a:pPr marL="0" indent="0">
              <a:buNone/>
            </a:pPr>
            <a:r>
              <a:rPr lang="en-US" dirty="0"/>
              <a:t>By the end of this lesson you will be able to: </a:t>
            </a:r>
          </a:p>
          <a:p>
            <a:pPr marL="514350" indent="-514350">
              <a:buFont typeface="+mj-lt"/>
              <a:buAutoNum type="arabicPeriod"/>
            </a:pPr>
            <a:r>
              <a:rPr lang="en-US" dirty="0"/>
              <a:t>Describe what </a:t>
            </a:r>
            <a:r>
              <a:rPr lang="en-US" u="sng" dirty="0"/>
              <a:t>soil health indicators </a:t>
            </a:r>
            <a:r>
              <a:rPr lang="en-US" dirty="0"/>
              <a:t>are and which ones are used to evaluate soil health in the field and/or laboratory.</a:t>
            </a:r>
          </a:p>
          <a:p>
            <a:pPr marL="514350" indent="-514350">
              <a:buFont typeface="+mj-lt"/>
              <a:buAutoNum type="arabicPeriod"/>
            </a:pPr>
            <a:r>
              <a:rPr lang="en-US" dirty="0"/>
              <a:t>Describe how soil health indicators provide information about a range of critical </a:t>
            </a:r>
            <a:r>
              <a:rPr lang="en-US" u="sng" dirty="0"/>
              <a:t>soil processes</a:t>
            </a:r>
            <a:r>
              <a:rPr lang="en-US" dirty="0"/>
              <a:t>, and build upon each other for an understanding of soil health status</a:t>
            </a:r>
          </a:p>
          <a:p>
            <a:pPr marL="514350" indent="-514350">
              <a:buFont typeface="+mj-lt"/>
              <a:buAutoNum type="arabicPeriod"/>
            </a:pPr>
            <a:r>
              <a:rPr lang="en-US" dirty="0"/>
              <a:t>Describe how key </a:t>
            </a:r>
            <a:r>
              <a:rPr lang="en-US" u="sng" dirty="0"/>
              <a:t>soil health indicators are linked to the soil health principles</a:t>
            </a:r>
            <a:r>
              <a:rPr lang="en-US" dirty="0"/>
              <a:t>.</a:t>
            </a:r>
          </a:p>
          <a:p>
            <a:pPr marL="514350" indent="-514350">
              <a:buFont typeface="+mj-lt"/>
              <a:buAutoNum type="arabicPeriod"/>
            </a:pPr>
            <a:r>
              <a:rPr lang="en-US" dirty="0"/>
              <a:t>Discuss soil organic matter, the </a:t>
            </a:r>
            <a:r>
              <a:rPr lang="en-US" u="sng" dirty="0"/>
              <a:t>various SOM pools </a:t>
            </a:r>
            <a:r>
              <a:rPr lang="en-US" dirty="0"/>
              <a:t>and their role in soil health.</a:t>
            </a:r>
          </a:p>
          <a:p>
            <a:pPr marL="514350" indent="-514350">
              <a:buFont typeface="+mj-lt"/>
              <a:buAutoNum type="arabicPeriod"/>
            </a:pPr>
            <a:r>
              <a:rPr lang="en-US" dirty="0"/>
              <a:t>Discuss </a:t>
            </a:r>
            <a:r>
              <a:rPr lang="en-US" u="sng" dirty="0"/>
              <a:t>aggregate stability</a:t>
            </a:r>
            <a:r>
              <a:rPr lang="en-US" dirty="0"/>
              <a:t>, its role in soil function and how it can be affected by management.</a:t>
            </a:r>
          </a:p>
          <a:p>
            <a:pPr marL="514350" indent="-514350">
              <a:buFont typeface="+mj-lt"/>
              <a:buAutoNum type="arabicPeriod"/>
            </a:pPr>
            <a:r>
              <a:rPr lang="en-US" dirty="0"/>
              <a:t>Discuss how </a:t>
            </a:r>
            <a:r>
              <a:rPr lang="en-US" u="sng" dirty="0"/>
              <a:t>nutrient cycling </a:t>
            </a:r>
            <a:r>
              <a:rPr lang="en-US" dirty="0"/>
              <a:t>is affected by degraded soil function</a:t>
            </a:r>
          </a:p>
          <a:p>
            <a:pPr marL="514350" indent="-514350">
              <a:buFont typeface="+mj-lt"/>
              <a:buAutoNum type="arabicPeriod"/>
            </a:pPr>
            <a:r>
              <a:rPr lang="en-US" dirty="0"/>
              <a:t>Describe the “</a:t>
            </a:r>
            <a:r>
              <a:rPr lang="en-US" u="sng" dirty="0"/>
              <a:t>Regenerative Systems</a:t>
            </a:r>
            <a:r>
              <a:rPr lang="en-US" dirty="0"/>
              <a:t>” for healthy soils</a:t>
            </a:r>
          </a:p>
          <a:p>
            <a:endParaRPr lang="en-US" dirty="0"/>
          </a:p>
        </p:txBody>
      </p:sp>
    </p:spTree>
    <p:extLst>
      <p:ext uri="{BB962C8B-B14F-4D97-AF65-F5344CB8AC3E}">
        <p14:creationId xmlns:p14="http://schemas.microsoft.com/office/powerpoint/2010/main" val="787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538"/>
            <a:ext cx="9144000" cy="1143000"/>
          </a:xfrm>
        </p:spPr>
        <p:txBody>
          <a:bodyPr/>
          <a:lstStyle/>
          <a:p>
            <a:pPr algn="ctr"/>
            <a:r>
              <a:rPr lang="en-US" dirty="0"/>
              <a:t>Aggregate Stability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0941" y="2233819"/>
            <a:ext cx="4518976" cy="3060700"/>
          </a:xfrm>
          <a:prstGeom prst="rect">
            <a:avLst/>
          </a:prstGeom>
          <a:ln w="1905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9917" y="2217598"/>
            <a:ext cx="4347591" cy="3093142"/>
          </a:xfrm>
          <a:prstGeom prst="rect">
            <a:avLst/>
          </a:prstGeom>
          <a:ln w="1905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9900" y="6527800"/>
            <a:ext cx="2234100" cy="330200"/>
          </a:xfrm>
          <a:prstGeom prst="rect">
            <a:avLst/>
          </a:prstGeom>
        </p:spPr>
      </p:pic>
    </p:spTree>
    <p:extLst>
      <p:ext uri="{BB962C8B-B14F-4D97-AF65-F5344CB8AC3E}">
        <p14:creationId xmlns:p14="http://schemas.microsoft.com/office/powerpoint/2010/main" val="1789386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9810" y="1073888"/>
            <a:ext cx="5368618" cy="5579737"/>
          </a:xfrm>
          <a:prstGeom prst="rect">
            <a:avLst/>
          </a:prstGeom>
          <a:noFill/>
          <a:ln w="19050">
            <a:solidFill>
              <a:schemeClr val="tx1"/>
            </a:solidFill>
            <a:miter lim="800000"/>
            <a:headEnd/>
            <a:tailEnd/>
          </a:ln>
        </p:spPr>
      </p:pic>
      <p:sp>
        <p:nvSpPr>
          <p:cNvPr id="10250" name="Text Box 992"/>
          <p:cNvSpPr txBox="1">
            <a:spLocks noChangeArrowheads="1"/>
          </p:cNvSpPr>
          <p:nvPr/>
        </p:nvSpPr>
        <p:spPr bwMode="auto">
          <a:xfrm>
            <a:off x="910099" y="5358809"/>
            <a:ext cx="4108469" cy="523220"/>
          </a:xfrm>
          <a:prstGeom prst="rect">
            <a:avLst/>
          </a:prstGeom>
          <a:solidFill>
            <a:srgbClr val="F2EBD6"/>
          </a:solidFill>
          <a:ln w="9525">
            <a:noFill/>
            <a:miter lim="800000"/>
            <a:headEnd/>
            <a:tailEnd/>
          </a:ln>
        </p:spPr>
        <p:txBody>
          <a:bodyPr wrap="square">
            <a:spAutoFit/>
          </a:bodyPr>
          <a:lstStyle/>
          <a:p>
            <a:pPr algn="ctr" eaLnBrk="0" fontAlgn="base" hangingPunct="0">
              <a:spcBef>
                <a:spcPct val="0"/>
              </a:spcBef>
              <a:spcAft>
                <a:spcPct val="0"/>
              </a:spcAft>
            </a:pPr>
            <a:r>
              <a:rPr lang="en-US" altLang="en-US" dirty="0">
                <a:solidFill>
                  <a:srgbClr val="000000"/>
                </a:solidFill>
                <a:latin typeface="Times" charset="0"/>
                <a:cs typeface="Times" charset="0"/>
              </a:rPr>
              <a:t>Aggregate (crumb</a:t>
            </a:r>
            <a:r>
              <a:rPr lang="en-US" altLang="en-US" sz="2800" dirty="0">
                <a:solidFill>
                  <a:srgbClr val="000000"/>
                </a:solidFill>
                <a:latin typeface="Times" charset="0"/>
                <a:cs typeface="Times" charset="0"/>
              </a:rPr>
              <a:t>)</a:t>
            </a:r>
          </a:p>
        </p:txBody>
      </p:sp>
      <p:sp>
        <p:nvSpPr>
          <p:cNvPr id="10" name="Rectangle 2"/>
          <p:cNvSpPr txBox="1">
            <a:spLocks noChangeArrowheads="1"/>
          </p:cNvSpPr>
          <p:nvPr/>
        </p:nvSpPr>
        <p:spPr bwMode="auto">
          <a:xfrm>
            <a:off x="2884503" y="91648"/>
            <a:ext cx="6152707"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US" sz="3600" kern="0" dirty="0">
                <a:latin typeface="+mj-lt"/>
              </a:rPr>
              <a:t>An Aggregate is like a House</a:t>
            </a:r>
          </a:p>
          <a:p>
            <a:pPr algn="ctr" eaLnBrk="0" fontAlgn="base" hangingPunct="0">
              <a:spcBef>
                <a:spcPct val="0"/>
              </a:spcBef>
              <a:spcAft>
                <a:spcPct val="0"/>
              </a:spcAft>
              <a:defRPr/>
            </a:pPr>
            <a:r>
              <a:rPr lang="en-US" sz="2000" kern="0" dirty="0">
                <a:latin typeface="Garamond" pitchFamily="18" charset="0"/>
              </a:rPr>
              <a:t>The interesting stuff is going on in the “empty” spaces!</a:t>
            </a:r>
          </a:p>
          <a:p>
            <a:pPr algn="r" eaLnBrk="0" fontAlgn="base" hangingPunct="0">
              <a:spcBef>
                <a:spcPct val="0"/>
              </a:spcBef>
              <a:spcAft>
                <a:spcPct val="0"/>
              </a:spcAft>
              <a:defRPr/>
            </a:pPr>
            <a:r>
              <a:rPr lang="en-US" sz="1200" kern="0" dirty="0">
                <a:latin typeface="Garamond" pitchFamily="18" charset="0"/>
              </a:rPr>
              <a:t>Bianca Moebius-Clune</a:t>
            </a:r>
          </a:p>
        </p:txBody>
      </p:sp>
      <p:pic>
        <p:nvPicPr>
          <p:cNvPr id="8" name="Picture 4" descr="https://encrypted-tbn0.gstatic.com/images?q=tbn:ANd9GcS-0gVNxLppJ4ZU-fYex-FgOKpV236shSW_jkQUv-z0T5lWjpP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95940" y="1900831"/>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encrypted-tbn0.gstatic.com/images?q=tbn:ANd9GcS-0gVNxLppJ4ZU-fYex-FgOKpV236shSW_jkQUv-z0T5lWjpP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800000">
            <a:off x="6570234" y="3783642"/>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bwMode="auto">
          <a:xfrm>
            <a:off x="6021648" y="3713722"/>
            <a:ext cx="3015561" cy="2971800"/>
          </a:xfrm>
          <a:custGeom>
            <a:avLst/>
            <a:gdLst>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264228 w 3015561"/>
              <a:gd name="connsiteY53" fmla="*/ 111527 h 2245127"/>
              <a:gd name="connsiteX54" fmla="*/ 2144485 w 3015561"/>
              <a:gd name="connsiteY54" fmla="*/ 133298 h 2245127"/>
              <a:gd name="connsiteX55" fmla="*/ 1905000 w 3015561"/>
              <a:gd name="connsiteY55" fmla="*/ 155070 h 2245127"/>
              <a:gd name="connsiteX56" fmla="*/ 1785257 w 3015561"/>
              <a:gd name="connsiteY56" fmla="*/ 165956 h 2245127"/>
              <a:gd name="connsiteX57" fmla="*/ 1360714 w 3015561"/>
              <a:gd name="connsiteY57" fmla="*/ 155070 h 2245127"/>
              <a:gd name="connsiteX58" fmla="*/ 1088571 w 3015561"/>
              <a:gd name="connsiteY58" fmla="*/ 133298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264228 w 3015561"/>
              <a:gd name="connsiteY53" fmla="*/ 111527 h 2245127"/>
              <a:gd name="connsiteX54" fmla="*/ 2144485 w 3015561"/>
              <a:gd name="connsiteY54" fmla="*/ 133298 h 2245127"/>
              <a:gd name="connsiteX55" fmla="*/ 1905000 w 3015561"/>
              <a:gd name="connsiteY55" fmla="*/ 155070 h 2245127"/>
              <a:gd name="connsiteX56" fmla="*/ 1785257 w 3015561"/>
              <a:gd name="connsiteY56" fmla="*/ 165956 h 2245127"/>
              <a:gd name="connsiteX57" fmla="*/ 1360714 w 3015561"/>
              <a:gd name="connsiteY57" fmla="*/ 155070 h 2245127"/>
              <a:gd name="connsiteX58" fmla="*/ 1197428 w 3015561"/>
              <a:gd name="connsiteY58" fmla="*/ 89755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264228 w 3015561"/>
              <a:gd name="connsiteY53" fmla="*/ 111527 h 2245127"/>
              <a:gd name="connsiteX54" fmla="*/ 2144485 w 3015561"/>
              <a:gd name="connsiteY54" fmla="*/ 133298 h 2245127"/>
              <a:gd name="connsiteX55" fmla="*/ 1905000 w 3015561"/>
              <a:gd name="connsiteY55" fmla="*/ 155070 h 2245127"/>
              <a:gd name="connsiteX56" fmla="*/ 1785257 w 3015561"/>
              <a:gd name="connsiteY56" fmla="*/ 165956 h 2245127"/>
              <a:gd name="connsiteX57" fmla="*/ 1469571 w 3015561"/>
              <a:gd name="connsiteY57" fmla="*/ 89756 h 2245127"/>
              <a:gd name="connsiteX58" fmla="*/ 1197428 w 3015561"/>
              <a:gd name="connsiteY58" fmla="*/ 89755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264228 w 3015561"/>
              <a:gd name="connsiteY53" fmla="*/ 111527 h 2245127"/>
              <a:gd name="connsiteX54" fmla="*/ 2144485 w 3015561"/>
              <a:gd name="connsiteY54" fmla="*/ 133298 h 2245127"/>
              <a:gd name="connsiteX55" fmla="*/ 1905000 w 3015561"/>
              <a:gd name="connsiteY55" fmla="*/ 155070 h 2245127"/>
              <a:gd name="connsiteX56" fmla="*/ 1839686 w 3015561"/>
              <a:gd name="connsiteY56" fmla="*/ 35328 h 2245127"/>
              <a:gd name="connsiteX57" fmla="*/ 1469571 w 3015561"/>
              <a:gd name="connsiteY57" fmla="*/ 89756 h 2245127"/>
              <a:gd name="connsiteX58" fmla="*/ 1197428 w 3015561"/>
              <a:gd name="connsiteY58" fmla="*/ 89755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264228 w 3015561"/>
              <a:gd name="connsiteY53" fmla="*/ 111527 h 2245127"/>
              <a:gd name="connsiteX54" fmla="*/ 2144485 w 3015561"/>
              <a:gd name="connsiteY54" fmla="*/ 133298 h 2245127"/>
              <a:gd name="connsiteX55" fmla="*/ 2035628 w 3015561"/>
              <a:gd name="connsiteY55" fmla="*/ 78870 h 2245127"/>
              <a:gd name="connsiteX56" fmla="*/ 1839686 w 3015561"/>
              <a:gd name="connsiteY56" fmla="*/ 35328 h 2245127"/>
              <a:gd name="connsiteX57" fmla="*/ 1469571 w 3015561"/>
              <a:gd name="connsiteY57" fmla="*/ 89756 h 2245127"/>
              <a:gd name="connsiteX58" fmla="*/ 1197428 w 3015561"/>
              <a:gd name="connsiteY58" fmla="*/ 89755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264228 w 3015561"/>
              <a:gd name="connsiteY53" fmla="*/ 111527 h 2245127"/>
              <a:gd name="connsiteX54" fmla="*/ 2188028 w 3015561"/>
              <a:gd name="connsiteY54" fmla="*/ 89755 h 2245127"/>
              <a:gd name="connsiteX55" fmla="*/ 2035628 w 3015561"/>
              <a:gd name="connsiteY55" fmla="*/ 78870 h 2245127"/>
              <a:gd name="connsiteX56" fmla="*/ 1839686 w 3015561"/>
              <a:gd name="connsiteY56" fmla="*/ 35328 h 2245127"/>
              <a:gd name="connsiteX57" fmla="*/ 1469571 w 3015561"/>
              <a:gd name="connsiteY57" fmla="*/ 89756 h 2245127"/>
              <a:gd name="connsiteX58" fmla="*/ 1197428 w 3015561"/>
              <a:gd name="connsiteY58" fmla="*/ 89755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 name="connsiteX0" fmla="*/ 108857 w 3015561"/>
              <a:gd name="connsiteY0" fmla="*/ 2070956 h 2245127"/>
              <a:gd name="connsiteX1" fmla="*/ 108857 w 3015561"/>
              <a:gd name="connsiteY1" fmla="*/ 2070956 h 2245127"/>
              <a:gd name="connsiteX2" fmla="*/ 391885 w 3015561"/>
              <a:gd name="connsiteY2" fmla="*/ 2103613 h 2245127"/>
              <a:gd name="connsiteX3" fmla="*/ 489857 w 3015561"/>
              <a:gd name="connsiteY3" fmla="*/ 2114498 h 2245127"/>
              <a:gd name="connsiteX4" fmla="*/ 729343 w 3015561"/>
              <a:gd name="connsiteY4" fmla="*/ 2168927 h 2245127"/>
              <a:gd name="connsiteX5" fmla="*/ 881743 w 3015561"/>
              <a:gd name="connsiteY5" fmla="*/ 2201584 h 2245127"/>
              <a:gd name="connsiteX6" fmla="*/ 1012371 w 3015561"/>
              <a:gd name="connsiteY6" fmla="*/ 2212470 h 2245127"/>
              <a:gd name="connsiteX7" fmla="*/ 1197428 w 3015561"/>
              <a:gd name="connsiteY7" fmla="*/ 2245127 h 2245127"/>
              <a:gd name="connsiteX8" fmla="*/ 1230085 w 3015561"/>
              <a:gd name="connsiteY8" fmla="*/ 2234241 h 2245127"/>
              <a:gd name="connsiteX9" fmla="*/ 1273628 w 3015561"/>
              <a:gd name="connsiteY9" fmla="*/ 2201584 h 2245127"/>
              <a:gd name="connsiteX10" fmla="*/ 1317171 w 3015561"/>
              <a:gd name="connsiteY10" fmla="*/ 2158041 h 2245127"/>
              <a:gd name="connsiteX11" fmla="*/ 1349828 w 3015561"/>
              <a:gd name="connsiteY11" fmla="*/ 2147156 h 2245127"/>
              <a:gd name="connsiteX12" fmla="*/ 1382485 w 3015561"/>
              <a:gd name="connsiteY12" fmla="*/ 2125384 h 2245127"/>
              <a:gd name="connsiteX13" fmla="*/ 1447800 w 3015561"/>
              <a:gd name="connsiteY13" fmla="*/ 2114498 h 2245127"/>
              <a:gd name="connsiteX14" fmla="*/ 1611085 w 3015561"/>
              <a:gd name="connsiteY14" fmla="*/ 2092727 h 2245127"/>
              <a:gd name="connsiteX15" fmla="*/ 1992085 w 3015561"/>
              <a:gd name="connsiteY15" fmla="*/ 2125384 h 2245127"/>
              <a:gd name="connsiteX16" fmla="*/ 2090057 w 3015561"/>
              <a:gd name="connsiteY16" fmla="*/ 2147156 h 2245127"/>
              <a:gd name="connsiteX17" fmla="*/ 2177143 w 3015561"/>
              <a:gd name="connsiteY17" fmla="*/ 2179813 h 2245127"/>
              <a:gd name="connsiteX18" fmla="*/ 2329543 w 3015561"/>
              <a:gd name="connsiteY18" fmla="*/ 2212470 h 2245127"/>
              <a:gd name="connsiteX19" fmla="*/ 2394857 w 3015561"/>
              <a:gd name="connsiteY19" fmla="*/ 2201584 h 2245127"/>
              <a:gd name="connsiteX20" fmla="*/ 2449285 w 3015561"/>
              <a:gd name="connsiteY20" fmla="*/ 2147156 h 2245127"/>
              <a:gd name="connsiteX21" fmla="*/ 2481943 w 3015561"/>
              <a:gd name="connsiteY21" fmla="*/ 2125384 h 2245127"/>
              <a:gd name="connsiteX22" fmla="*/ 2525485 w 3015561"/>
              <a:gd name="connsiteY22" fmla="*/ 2092727 h 2245127"/>
              <a:gd name="connsiteX23" fmla="*/ 2558143 w 3015561"/>
              <a:gd name="connsiteY23" fmla="*/ 2060070 h 2245127"/>
              <a:gd name="connsiteX24" fmla="*/ 2590800 w 3015561"/>
              <a:gd name="connsiteY24" fmla="*/ 2049184 h 2245127"/>
              <a:gd name="connsiteX25" fmla="*/ 2688771 w 3015561"/>
              <a:gd name="connsiteY25" fmla="*/ 2038298 h 2245127"/>
              <a:gd name="connsiteX26" fmla="*/ 2732314 w 3015561"/>
              <a:gd name="connsiteY26" fmla="*/ 2016527 h 2245127"/>
              <a:gd name="connsiteX27" fmla="*/ 2775857 w 3015561"/>
              <a:gd name="connsiteY27" fmla="*/ 1983870 h 2245127"/>
              <a:gd name="connsiteX28" fmla="*/ 2841171 w 3015561"/>
              <a:gd name="connsiteY28" fmla="*/ 1962098 h 2245127"/>
              <a:gd name="connsiteX29" fmla="*/ 3004457 w 3015561"/>
              <a:gd name="connsiteY29" fmla="*/ 1940327 h 2245127"/>
              <a:gd name="connsiteX30" fmla="*/ 2982685 w 3015561"/>
              <a:gd name="connsiteY30" fmla="*/ 1918556 h 2245127"/>
              <a:gd name="connsiteX31" fmla="*/ 2960914 w 3015561"/>
              <a:gd name="connsiteY31" fmla="*/ 1853241 h 2245127"/>
              <a:gd name="connsiteX32" fmla="*/ 2950028 w 3015561"/>
              <a:gd name="connsiteY32" fmla="*/ 1798813 h 2245127"/>
              <a:gd name="connsiteX33" fmla="*/ 2928257 w 3015561"/>
              <a:gd name="connsiteY33" fmla="*/ 1733498 h 2245127"/>
              <a:gd name="connsiteX34" fmla="*/ 2917371 w 3015561"/>
              <a:gd name="connsiteY34" fmla="*/ 1602870 h 2245127"/>
              <a:gd name="connsiteX35" fmla="*/ 2895600 w 3015561"/>
              <a:gd name="connsiteY35" fmla="*/ 1472241 h 2245127"/>
              <a:gd name="connsiteX36" fmla="*/ 2873828 w 3015561"/>
              <a:gd name="connsiteY36" fmla="*/ 1406927 h 2245127"/>
              <a:gd name="connsiteX37" fmla="*/ 2862943 w 3015561"/>
              <a:gd name="connsiteY37" fmla="*/ 1374270 h 2245127"/>
              <a:gd name="connsiteX38" fmla="*/ 2873828 w 3015561"/>
              <a:gd name="connsiteY38" fmla="*/ 1210984 h 2245127"/>
              <a:gd name="connsiteX39" fmla="*/ 2928257 w 3015561"/>
              <a:gd name="connsiteY39" fmla="*/ 1058584 h 2245127"/>
              <a:gd name="connsiteX40" fmla="*/ 2939143 w 3015561"/>
              <a:gd name="connsiteY40" fmla="*/ 1015041 h 2245127"/>
              <a:gd name="connsiteX41" fmla="*/ 2950028 w 3015561"/>
              <a:gd name="connsiteY41" fmla="*/ 982384 h 2245127"/>
              <a:gd name="connsiteX42" fmla="*/ 2960914 w 3015561"/>
              <a:gd name="connsiteY42" fmla="*/ 884413 h 2245127"/>
              <a:gd name="connsiteX43" fmla="*/ 2971800 w 3015561"/>
              <a:gd name="connsiteY43" fmla="*/ 840870 h 2245127"/>
              <a:gd name="connsiteX44" fmla="*/ 2950028 w 3015561"/>
              <a:gd name="connsiteY44" fmla="*/ 568727 h 2245127"/>
              <a:gd name="connsiteX45" fmla="*/ 2939143 w 3015561"/>
              <a:gd name="connsiteY45" fmla="*/ 448984 h 2245127"/>
              <a:gd name="connsiteX46" fmla="*/ 2928257 w 3015561"/>
              <a:gd name="connsiteY46" fmla="*/ 405441 h 2245127"/>
              <a:gd name="connsiteX47" fmla="*/ 2906485 w 3015561"/>
              <a:gd name="connsiteY47" fmla="*/ 263927 h 2245127"/>
              <a:gd name="connsiteX48" fmla="*/ 2895600 w 3015561"/>
              <a:gd name="connsiteY48" fmla="*/ 122413 h 2245127"/>
              <a:gd name="connsiteX49" fmla="*/ 2884714 w 3015561"/>
              <a:gd name="connsiteY49" fmla="*/ 2670 h 2245127"/>
              <a:gd name="connsiteX50" fmla="*/ 2862943 w 3015561"/>
              <a:gd name="connsiteY50" fmla="*/ 35327 h 2245127"/>
              <a:gd name="connsiteX51" fmla="*/ 2852057 w 3015561"/>
              <a:gd name="connsiteY51" fmla="*/ 67984 h 2245127"/>
              <a:gd name="connsiteX52" fmla="*/ 2797628 w 3015561"/>
              <a:gd name="connsiteY52" fmla="*/ 111527 h 2245127"/>
              <a:gd name="connsiteX53" fmla="*/ 2351314 w 3015561"/>
              <a:gd name="connsiteY53" fmla="*/ 89756 h 2245127"/>
              <a:gd name="connsiteX54" fmla="*/ 2188028 w 3015561"/>
              <a:gd name="connsiteY54" fmla="*/ 89755 h 2245127"/>
              <a:gd name="connsiteX55" fmla="*/ 2035628 w 3015561"/>
              <a:gd name="connsiteY55" fmla="*/ 78870 h 2245127"/>
              <a:gd name="connsiteX56" fmla="*/ 1839686 w 3015561"/>
              <a:gd name="connsiteY56" fmla="*/ 35328 h 2245127"/>
              <a:gd name="connsiteX57" fmla="*/ 1469571 w 3015561"/>
              <a:gd name="connsiteY57" fmla="*/ 89756 h 2245127"/>
              <a:gd name="connsiteX58" fmla="*/ 1197428 w 3015561"/>
              <a:gd name="connsiteY58" fmla="*/ 89755 h 2245127"/>
              <a:gd name="connsiteX59" fmla="*/ 1012371 w 3015561"/>
              <a:gd name="connsiteY59" fmla="*/ 111527 h 2245127"/>
              <a:gd name="connsiteX60" fmla="*/ 740228 w 3015561"/>
              <a:gd name="connsiteY60" fmla="*/ 111527 h 2245127"/>
              <a:gd name="connsiteX61" fmla="*/ 664028 w 3015561"/>
              <a:gd name="connsiteY61" fmla="*/ 78870 h 2245127"/>
              <a:gd name="connsiteX62" fmla="*/ 609600 w 3015561"/>
              <a:gd name="connsiteY62" fmla="*/ 57098 h 2245127"/>
              <a:gd name="connsiteX63" fmla="*/ 566057 w 3015561"/>
              <a:gd name="connsiteY63" fmla="*/ 46213 h 2245127"/>
              <a:gd name="connsiteX64" fmla="*/ 533400 w 3015561"/>
              <a:gd name="connsiteY64" fmla="*/ 35327 h 2245127"/>
              <a:gd name="connsiteX65" fmla="*/ 446314 w 3015561"/>
              <a:gd name="connsiteY65" fmla="*/ 13556 h 2245127"/>
              <a:gd name="connsiteX66" fmla="*/ 217714 w 3015561"/>
              <a:gd name="connsiteY66" fmla="*/ 46213 h 2245127"/>
              <a:gd name="connsiteX67" fmla="*/ 141514 w 3015561"/>
              <a:gd name="connsiteY67" fmla="*/ 67984 h 2245127"/>
              <a:gd name="connsiteX68" fmla="*/ 119743 w 3015561"/>
              <a:gd name="connsiteY68" fmla="*/ 89756 h 2245127"/>
              <a:gd name="connsiteX69" fmla="*/ 43543 w 3015561"/>
              <a:gd name="connsiteY69" fmla="*/ 111527 h 2245127"/>
              <a:gd name="connsiteX70" fmla="*/ 54428 w 3015561"/>
              <a:gd name="connsiteY70" fmla="*/ 274813 h 2245127"/>
              <a:gd name="connsiteX71" fmla="*/ 65314 w 3015561"/>
              <a:gd name="connsiteY71" fmla="*/ 329241 h 2245127"/>
              <a:gd name="connsiteX72" fmla="*/ 76200 w 3015561"/>
              <a:gd name="connsiteY72" fmla="*/ 514298 h 2245127"/>
              <a:gd name="connsiteX73" fmla="*/ 97971 w 3015561"/>
              <a:gd name="connsiteY73" fmla="*/ 579613 h 2245127"/>
              <a:gd name="connsiteX74" fmla="*/ 108857 w 3015561"/>
              <a:gd name="connsiteY74" fmla="*/ 612270 h 2245127"/>
              <a:gd name="connsiteX75" fmla="*/ 130628 w 3015561"/>
              <a:gd name="connsiteY75" fmla="*/ 840870 h 2245127"/>
              <a:gd name="connsiteX76" fmla="*/ 119743 w 3015561"/>
              <a:gd name="connsiteY76" fmla="*/ 1025927 h 2245127"/>
              <a:gd name="connsiteX77" fmla="*/ 108857 w 3015561"/>
              <a:gd name="connsiteY77" fmla="*/ 1080356 h 2245127"/>
              <a:gd name="connsiteX78" fmla="*/ 97971 w 3015561"/>
              <a:gd name="connsiteY78" fmla="*/ 1145670 h 2245127"/>
              <a:gd name="connsiteX79" fmla="*/ 76200 w 3015561"/>
              <a:gd name="connsiteY79" fmla="*/ 1221870 h 2245127"/>
              <a:gd name="connsiteX80" fmla="*/ 65314 w 3015561"/>
              <a:gd name="connsiteY80" fmla="*/ 1265413 h 2245127"/>
              <a:gd name="connsiteX81" fmla="*/ 43543 w 3015561"/>
              <a:gd name="connsiteY81" fmla="*/ 1374270 h 2245127"/>
              <a:gd name="connsiteX82" fmla="*/ 21771 w 3015561"/>
              <a:gd name="connsiteY82" fmla="*/ 1406927 h 2245127"/>
              <a:gd name="connsiteX83" fmla="*/ 10885 w 3015561"/>
              <a:gd name="connsiteY83" fmla="*/ 1570213 h 2245127"/>
              <a:gd name="connsiteX84" fmla="*/ 0 w 3015561"/>
              <a:gd name="connsiteY84" fmla="*/ 1679070 h 2245127"/>
              <a:gd name="connsiteX85" fmla="*/ 21771 w 3015561"/>
              <a:gd name="connsiteY85" fmla="*/ 1787927 h 2245127"/>
              <a:gd name="connsiteX86" fmla="*/ 32657 w 3015561"/>
              <a:gd name="connsiteY86" fmla="*/ 1831470 h 2245127"/>
              <a:gd name="connsiteX87" fmla="*/ 43543 w 3015561"/>
              <a:gd name="connsiteY87" fmla="*/ 2005641 h 2245127"/>
              <a:gd name="connsiteX88" fmla="*/ 65314 w 3015561"/>
              <a:gd name="connsiteY88" fmla="*/ 2027413 h 2245127"/>
              <a:gd name="connsiteX89" fmla="*/ 108857 w 3015561"/>
              <a:gd name="connsiteY89" fmla="*/ 2070956 h 224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015561" h="2245127">
                <a:moveTo>
                  <a:pt x="108857" y="2070956"/>
                </a:moveTo>
                <a:lnTo>
                  <a:pt x="108857" y="2070956"/>
                </a:lnTo>
                <a:cubicBezTo>
                  <a:pt x="352862" y="2089724"/>
                  <a:pt x="148223" y="2070387"/>
                  <a:pt x="391885" y="2103613"/>
                </a:cubicBezTo>
                <a:cubicBezTo>
                  <a:pt x="424442" y="2108053"/>
                  <a:pt x="457401" y="2109373"/>
                  <a:pt x="489857" y="2114498"/>
                </a:cubicBezTo>
                <a:cubicBezTo>
                  <a:pt x="590617" y="2130407"/>
                  <a:pt x="626017" y="2145083"/>
                  <a:pt x="729343" y="2168927"/>
                </a:cubicBezTo>
                <a:cubicBezTo>
                  <a:pt x="779966" y="2180609"/>
                  <a:pt x="830394" y="2193684"/>
                  <a:pt x="881743" y="2201584"/>
                </a:cubicBezTo>
                <a:cubicBezTo>
                  <a:pt x="924929" y="2208228"/>
                  <a:pt x="968828" y="2208841"/>
                  <a:pt x="1012371" y="2212470"/>
                </a:cubicBezTo>
                <a:cubicBezTo>
                  <a:pt x="1061525" y="2223393"/>
                  <a:pt x="1144809" y="2245127"/>
                  <a:pt x="1197428" y="2245127"/>
                </a:cubicBezTo>
                <a:cubicBezTo>
                  <a:pt x="1208903" y="2245127"/>
                  <a:pt x="1219199" y="2237870"/>
                  <a:pt x="1230085" y="2234241"/>
                </a:cubicBezTo>
                <a:cubicBezTo>
                  <a:pt x="1244599" y="2223355"/>
                  <a:pt x="1259974" y="2213531"/>
                  <a:pt x="1273628" y="2201584"/>
                </a:cubicBezTo>
                <a:cubicBezTo>
                  <a:pt x="1289076" y="2188067"/>
                  <a:pt x="1297698" y="2164532"/>
                  <a:pt x="1317171" y="2158041"/>
                </a:cubicBezTo>
                <a:lnTo>
                  <a:pt x="1349828" y="2147156"/>
                </a:lnTo>
                <a:cubicBezTo>
                  <a:pt x="1360714" y="2139899"/>
                  <a:pt x="1370073" y="2129521"/>
                  <a:pt x="1382485" y="2125384"/>
                </a:cubicBezTo>
                <a:cubicBezTo>
                  <a:pt x="1403424" y="2118404"/>
                  <a:pt x="1426084" y="2118446"/>
                  <a:pt x="1447800" y="2114498"/>
                </a:cubicBezTo>
                <a:cubicBezTo>
                  <a:pt x="1558022" y="2094458"/>
                  <a:pt x="1444329" y="2109403"/>
                  <a:pt x="1611085" y="2092727"/>
                </a:cubicBezTo>
                <a:cubicBezTo>
                  <a:pt x="1890385" y="2119326"/>
                  <a:pt x="1763335" y="2109044"/>
                  <a:pt x="1992085" y="2125384"/>
                </a:cubicBezTo>
                <a:cubicBezTo>
                  <a:pt x="2013656" y="2129698"/>
                  <a:pt x="2066996" y="2139469"/>
                  <a:pt x="2090057" y="2147156"/>
                </a:cubicBezTo>
                <a:cubicBezTo>
                  <a:pt x="2119469" y="2156960"/>
                  <a:pt x="2147552" y="2170566"/>
                  <a:pt x="2177143" y="2179813"/>
                </a:cubicBezTo>
                <a:cubicBezTo>
                  <a:pt x="2239140" y="2199187"/>
                  <a:pt x="2269015" y="2202382"/>
                  <a:pt x="2329543" y="2212470"/>
                </a:cubicBezTo>
                <a:cubicBezTo>
                  <a:pt x="2351314" y="2208841"/>
                  <a:pt x="2373918" y="2208564"/>
                  <a:pt x="2394857" y="2201584"/>
                </a:cubicBezTo>
                <a:cubicBezTo>
                  <a:pt x="2438401" y="2187069"/>
                  <a:pt x="2420256" y="2176185"/>
                  <a:pt x="2449285" y="2147156"/>
                </a:cubicBezTo>
                <a:cubicBezTo>
                  <a:pt x="2458536" y="2137905"/>
                  <a:pt x="2471297" y="2132989"/>
                  <a:pt x="2481943" y="2125384"/>
                </a:cubicBezTo>
                <a:cubicBezTo>
                  <a:pt x="2496706" y="2114839"/>
                  <a:pt x="2511710" y="2104534"/>
                  <a:pt x="2525485" y="2092727"/>
                </a:cubicBezTo>
                <a:cubicBezTo>
                  <a:pt x="2537174" y="2082708"/>
                  <a:pt x="2545334" y="2068610"/>
                  <a:pt x="2558143" y="2060070"/>
                </a:cubicBezTo>
                <a:cubicBezTo>
                  <a:pt x="2567690" y="2053705"/>
                  <a:pt x="2579482" y="2051070"/>
                  <a:pt x="2590800" y="2049184"/>
                </a:cubicBezTo>
                <a:cubicBezTo>
                  <a:pt x="2623211" y="2043782"/>
                  <a:pt x="2656114" y="2041927"/>
                  <a:pt x="2688771" y="2038298"/>
                </a:cubicBezTo>
                <a:cubicBezTo>
                  <a:pt x="2703285" y="2031041"/>
                  <a:pt x="2718553" y="2025127"/>
                  <a:pt x="2732314" y="2016527"/>
                </a:cubicBezTo>
                <a:cubicBezTo>
                  <a:pt x="2747699" y="2006911"/>
                  <a:pt x="2759630" y="1991984"/>
                  <a:pt x="2775857" y="1983870"/>
                </a:cubicBezTo>
                <a:cubicBezTo>
                  <a:pt x="2796383" y="1973607"/>
                  <a:pt x="2841171" y="1962098"/>
                  <a:pt x="2841171" y="1962098"/>
                </a:cubicBezTo>
                <a:cubicBezTo>
                  <a:pt x="2903411" y="1965988"/>
                  <a:pt x="3058077" y="2029691"/>
                  <a:pt x="3004457" y="1940327"/>
                </a:cubicBezTo>
                <a:cubicBezTo>
                  <a:pt x="2999176" y="1931526"/>
                  <a:pt x="2989942" y="1925813"/>
                  <a:pt x="2982685" y="1918556"/>
                </a:cubicBezTo>
                <a:cubicBezTo>
                  <a:pt x="2975428" y="1896784"/>
                  <a:pt x="2965415" y="1875745"/>
                  <a:pt x="2960914" y="1853241"/>
                </a:cubicBezTo>
                <a:cubicBezTo>
                  <a:pt x="2957285" y="1835098"/>
                  <a:pt x="2954896" y="1816663"/>
                  <a:pt x="2950028" y="1798813"/>
                </a:cubicBezTo>
                <a:cubicBezTo>
                  <a:pt x="2943990" y="1776672"/>
                  <a:pt x="2928257" y="1733498"/>
                  <a:pt x="2928257" y="1733498"/>
                </a:cubicBezTo>
                <a:cubicBezTo>
                  <a:pt x="2924628" y="1689955"/>
                  <a:pt x="2921719" y="1646347"/>
                  <a:pt x="2917371" y="1602870"/>
                </a:cubicBezTo>
                <a:cubicBezTo>
                  <a:pt x="2911969" y="1548852"/>
                  <a:pt x="2909826" y="1519662"/>
                  <a:pt x="2895600" y="1472241"/>
                </a:cubicBezTo>
                <a:cubicBezTo>
                  <a:pt x="2889006" y="1450260"/>
                  <a:pt x="2881085" y="1428698"/>
                  <a:pt x="2873828" y="1406927"/>
                </a:cubicBezTo>
                <a:lnTo>
                  <a:pt x="2862943" y="1374270"/>
                </a:lnTo>
                <a:cubicBezTo>
                  <a:pt x="2866571" y="1319841"/>
                  <a:pt x="2864860" y="1264791"/>
                  <a:pt x="2873828" y="1210984"/>
                </a:cubicBezTo>
                <a:cubicBezTo>
                  <a:pt x="2883974" y="1150107"/>
                  <a:pt x="2909986" y="1113395"/>
                  <a:pt x="2928257" y="1058584"/>
                </a:cubicBezTo>
                <a:cubicBezTo>
                  <a:pt x="2932988" y="1044391"/>
                  <a:pt x="2935033" y="1029426"/>
                  <a:pt x="2939143" y="1015041"/>
                </a:cubicBezTo>
                <a:cubicBezTo>
                  <a:pt x="2942295" y="1004008"/>
                  <a:pt x="2946400" y="993270"/>
                  <a:pt x="2950028" y="982384"/>
                </a:cubicBezTo>
                <a:cubicBezTo>
                  <a:pt x="2953657" y="949727"/>
                  <a:pt x="2955918" y="916889"/>
                  <a:pt x="2960914" y="884413"/>
                </a:cubicBezTo>
                <a:cubicBezTo>
                  <a:pt x="2963189" y="869626"/>
                  <a:pt x="2971800" y="855831"/>
                  <a:pt x="2971800" y="840870"/>
                </a:cubicBezTo>
                <a:cubicBezTo>
                  <a:pt x="2971800" y="624141"/>
                  <a:pt x="2984547" y="672280"/>
                  <a:pt x="2950028" y="568727"/>
                </a:cubicBezTo>
                <a:cubicBezTo>
                  <a:pt x="2946400" y="528813"/>
                  <a:pt x="2944440" y="488711"/>
                  <a:pt x="2939143" y="448984"/>
                </a:cubicBezTo>
                <a:cubicBezTo>
                  <a:pt x="2937166" y="434154"/>
                  <a:pt x="2930532" y="420228"/>
                  <a:pt x="2928257" y="405441"/>
                </a:cubicBezTo>
                <a:cubicBezTo>
                  <a:pt x="2903181" y="242449"/>
                  <a:pt x="2931049" y="362182"/>
                  <a:pt x="2906485" y="263927"/>
                </a:cubicBezTo>
                <a:cubicBezTo>
                  <a:pt x="2902857" y="216756"/>
                  <a:pt x="2899529" y="169560"/>
                  <a:pt x="2895600" y="122413"/>
                </a:cubicBezTo>
                <a:cubicBezTo>
                  <a:pt x="2892272" y="82472"/>
                  <a:pt x="2898787" y="40197"/>
                  <a:pt x="2884714" y="2670"/>
                </a:cubicBezTo>
                <a:cubicBezTo>
                  <a:pt x="2880120" y="-9580"/>
                  <a:pt x="2868794" y="23625"/>
                  <a:pt x="2862943" y="35327"/>
                </a:cubicBezTo>
                <a:cubicBezTo>
                  <a:pt x="2857811" y="45590"/>
                  <a:pt x="2857961" y="58145"/>
                  <a:pt x="2852057" y="67984"/>
                </a:cubicBezTo>
                <a:cubicBezTo>
                  <a:pt x="2841715" y="85220"/>
                  <a:pt x="2812462" y="101638"/>
                  <a:pt x="2797628" y="111527"/>
                </a:cubicBezTo>
                <a:cubicBezTo>
                  <a:pt x="2551151" y="92567"/>
                  <a:pt x="2452914" y="93385"/>
                  <a:pt x="2351314" y="89756"/>
                </a:cubicBezTo>
                <a:cubicBezTo>
                  <a:pt x="2249714" y="86127"/>
                  <a:pt x="2240642" y="91569"/>
                  <a:pt x="2188028" y="89755"/>
                </a:cubicBezTo>
                <a:cubicBezTo>
                  <a:pt x="2135414" y="87941"/>
                  <a:pt x="2093685" y="87941"/>
                  <a:pt x="2035628" y="78870"/>
                </a:cubicBezTo>
                <a:cubicBezTo>
                  <a:pt x="1977571" y="69799"/>
                  <a:pt x="1861457" y="75242"/>
                  <a:pt x="1839686" y="35328"/>
                </a:cubicBezTo>
                <a:cubicBezTo>
                  <a:pt x="1698172" y="31699"/>
                  <a:pt x="1576614" y="80685"/>
                  <a:pt x="1469571" y="89756"/>
                </a:cubicBezTo>
                <a:cubicBezTo>
                  <a:pt x="1362528" y="98827"/>
                  <a:pt x="1273628" y="86126"/>
                  <a:pt x="1197428" y="89755"/>
                </a:cubicBezTo>
                <a:cubicBezTo>
                  <a:pt x="1121228" y="93384"/>
                  <a:pt x="1038259" y="120157"/>
                  <a:pt x="1012371" y="111527"/>
                </a:cubicBezTo>
                <a:cubicBezTo>
                  <a:pt x="894437" y="135115"/>
                  <a:pt x="946003" y="129421"/>
                  <a:pt x="740228" y="111527"/>
                </a:cubicBezTo>
                <a:cubicBezTo>
                  <a:pt x="719383" y="109714"/>
                  <a:pt x="679358" y="85683"/>
                  <a:pt x="664028" y="78870"/>
                </a:cubicBezTo>
                <a:cubicBezTo>
                  <a:pt x="646172" y="70934"/>
                  <a:pt x="628138" y="63277"/>
                  <a:pt x="609600" y="57098"/>
                </a:cubicBezTo>
                <a:cubicBezTo>
                  <a:pt x="595407" y="52367"/>
                  <a:pt x="580442" y="50323"/>
                  <a:pt x="566057" y="46213"/>
                </a:cubicBezTo>
                <a:cubicBezTo>
                  <a:pt x="555024" y="43061"/>
                  <a:pt x="544470" y="38346"/>
                  <a:pt x="533400" y="35327"/>
                </a:cubicBezTo>
                <a:cubicBezTo>
                  <a:pt x="504532" y="27454"/>
                  <a:pt x="446314" y="13556"/>
                  <a:pt x="446314" y="13556"/>
                </a:cubicBezTo>
                <a:cubicBezTo>
                  <a:pt x="329250" y="52577"/>
                  <a:pt x="403898" y="33800"/>
                  <a:pt x="217714" y="46213"/>
                </a:cubicBezTo>
                <a:cubicBezTo>
                  <a:pt x="209577" y="48247"/>
                  <a:pt x="152671" y="61289"/>
                  <a:pt x="141514" y="67984"/>
                </a:cubicBezTo>
                <a:cubicBezTo>
                  <a:pt x="132713" y="73265"/>
                  <a:pt x="128544" y="84476"/>
                  <a:pt x="119743" y="89756"/>
                </a:cubicBezTo>
                <a:cubicBezTo>
                  <a:pt x="108593" y="96446"/>
                  <a:pt x="51670" y="109495"/>
                  <a:pt x="43543" y="111527"/>
                </a:cubicBezTo>
                <a:cubicBezTo>
                  <a:pt x="47171" y="165956"/>
                  <a:pt x="49000" y="220534"/>
                  <a:pt x="54428" y="274813"/>
                </a:cubicBezTo>
                <a:cubicBezTo>
                  <a:pt x="56269" y="293223"/>
                  <a:pt x="63639" y="310815"/>
                  <a:pt x="65314" y="329241"/>
                </a:cubicBezTo>
                <a:cubicBezTo>
                  <a:pt x="70909" y="390780"/>
                  <a:pt x="68208" y="453025"/>
                  <a:pt x="76200" y="514298"/>
                </a:cubicBezTo>
                <a:cubicBezTo>
                  <a:pt x="79168" y="537055"/>
                  <a:pt x="90714" y="557841"/>
                  <a:pt x="97971" y="579613"/>
                </a:cubicBezTo>
                <a:lnTo>
                  <a:pt x="108857" y="612270"/>
                </a:lnTo>
                <a:cubicBezTo>
                  <a:pt x="120541" y="694056"/>
                  <a:pt x="130628" y="751865"/>
                  <a:pt x="130628" y="840870"/>
                </a:cubicBezTo>
                <a:cubicBezTo>
                  <a:pt x="130628" y="902662"/>
                  <a:pt x="125337" y="964388"/>
                  <a:pt x="119743" y="1025927"/>
                </a:cubicBezTo>
                <a:cubicBezTo>
                  <a:pt x="118068" y="1044353"/>
                  <a:pt x="112167" y="1062152"/>
                  <a:pt x="108857" y="1080356"/>
                </a:cubicBezTo>
                <a:cubicBezTo>
                  <a:pt x="104909" y="1102072"/>
                  <a:pt x="102300" y="1124027"/>
                  <a:pt x="97971" y="1145670"/>
                </a:cubicBezTo>
                <a:cubicBezTo>
                  <a:pt x="86629" y="1202378"/>
                  <a:pt x="90031" y="1173461"/>
                  <a:pt x="76200" y="1221870"/>
                </a:cubicBezTo>
                <a:cubicBezTo>
                  <a:pt x="72090" y="1236255"/>
                  <a:pt x="67990" y="1250693"/>
                  <a:pt x="65314" y="1265413"/>
                </a:cubicBezTo>
                <a:cubicBezTo>
                  <a:pt x="59585" y="1296923"/>
                  <a:pt x="59509" y="1342337"/>
                  <a:pt x="43543" y="1374270"/>
                </a:cubicBezTo>
                <a:cubicBezTo>
                  <a:pt x="37692" y="1385972"/>
                  <a:pt x="29028" y="1396041"/>
                  <a:pt x="21771" y="1406927"/>
                </a:cubicBezTo>
                <a:cubicBezTo>
                  <a:pt x="18142" y="1461356"/>
                  <a:pt x="15235" y="1515837"/>
                  <a:pt x="10885" y="1570213"/>
                </a:cubicBezTo>
                <a:cubicBezTo>
                  <a:pt x="7977" y="1606563"/>
                  <a:pt x="0" y="1642603"/>
                  <a:pt x="0" y="1679070"/>
                </a:cubicBezTo>
                <a:cubicBezTo>
                  <a:pt x="0" y="1744096"/>
                  <a:pt x="8365" y="1741006"/>
                  <a:pt x="21771" y="1787927"/>
                </a:cubicBezTo>
                <a:cubicBezTo>
                  <a:pt x="25881" y="1802312"/>
                  <a:pt x="29028" y="1816956"/>
                  <a:pt x="32657" y="1831470"/>
                </a:cubicBezTo>
                <a:cubicBezTo>
                  <a:pt x="36286" y="1889527"/>
                  <a:pt x="33980" y="1948262"/>
                  <a:pt x="43543" y="2005641"/>
                </a:cubicBezTo>
                <a:cubicBezTo>
                  <a:pt x="45230" y="2015765"/>
                  <a:pt x="59156" y="2019202"/>
                  <a:pt x="65314" y="2027413"/>
                </a:cubicBezTo>
                <a:cubicBezTo>
                  <a:pt x="134895" y="2120188"/>
                  <a:pt x="101600" y="2063699"/>
                  <a:pt x="108857" y="2070956"/>
                </a:cubicBezTo>
                <a:close/>
              </a:path>
            </a:pathLst>
          </a:custGeom>
          <a:solidFill>
            <a:schemeClr val="accent3">
              <a:lumMod val="50000"/>
              <a:alpha val="43000"/>
            </a:schemeClr>
          </a:solidFill>
          <a:ln w="38100" cap="flat" cmpd="sng" algn="ctr">
            <a:solidFill>
              <a:schemeClr val="accent3">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val="652720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977" y="861238"/>
            <a:ext cx="5543107" cy="4157330"/>
          </a:xfrm>
          <a:prstGeom prst="rect">
            <a:avLst/>
          </a:prstGeom>
          <a:ln w="19050">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1440" y="3320175"/>
            <a:ext cx="5114260" cy="3396785"/>
          </a:xfrm>
          <a:prstGeom prst="rect">
            <a:avLst/>
          </a:prstGeom>
          <a:ln w="19050">
            <a:solidFill>
              <a:schemeClr val="tx1"/>
            </a:solidFill>
          </a:ln>
        </p:spPr>
      </p:pic>
    </p:spTree>
    <p:extLst>
      <p:ext uri="{BB962C8B-B14F-4D97-AF65-F5344CB8AC3E}">
        <p14:creationId xmlns:p14="http://schemas.microsoft.com/office/powerpoint/2010/main" val="2262355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238" y="2433484"/>
            <a:ext cx="4085834" cy="2710495"/>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0"/>
            <a:ext cx="9144000" cy="1219424"/>
          </a:xfrm>
        </p:spPr>
        <p:txBody>
          <a:bodyPr>
            <a:normAutofit/>
          </a:bodyPr>
          <a:lstStyle/>
          <a:p>
            <a:pPr algn="ctr" eaLnBrk="1" hangingPunct="1">
              <a:defRPr/>
            </a:pPr>
            <a:r>
              <a:rPr lang="en-US" sz="3600" kern="1200" dirty="0">
                <a:ea typeface="+mn-ea"/>
                <a:cs typeface="Times New Roman"/>
              </a:rPr>
              <a:t>Making Soil Health </a:t>
            </a:r>
            <a:r>
              <a:rPr lang="en-US" sz="3600" dirty="0">
                <a:ea typeface="+mn-ea"/>
                <a:cs typeface="Times New Roman"/>
              </a:rPr>
              <a:t>a</a:t>
            </a:r>
            <a:r>
              <a:rPr lang="en-US" sz="3600" kern="1200" dirty="0" smtClean="0">
                <a:ea typeface="+mn-ea"/>
                <a:cs typeface="Times New Roman"/>
              </a:rPr>
              <a:t> Priority = Taking </a:t>
            </a:r>
            <a:r>
              <a:rPr lang="en-US" sz="3600" kern="1200" dirty="0">
                <a:ea typeface="+mn-ea"/>
                <a:cs typeface="Times New Roman"/>
              </a:rPr>
              <a:t>a Soil Health Journey  </a:t>
            </a:r>
          </a:p>
        </p:txBody>
      </p:sp>
      <p:sp>
        <p:nvSpPr>
          <p:cNvPr id="15" name="Text Placeholder 14"/>
          <p:cNvSpPr>
            <a:spLocks noGrp="1"/>
          </p:cNvSpPr>
          <p:nvPr>
            <p:ph type="body" sz="half" idx="2"/>
          </p:nvPr>
        </p:nvSpPr>
        <p:spPr>
          <a:xfrm>
            <a:off x="-148228" y="1365260"/>
            <a:ext cx="4985699"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dirty="0">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organic matter</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aggregate stability</a:t>
            </a:r>
          </a:p>
          <a:p>
            <a:pPr marL="800100" lvl="1" indent="-342900">
              <a:buFont typeface="Arial" pitchFamily="34" charset="0"/>
              <a:buChar char="•"/>
              <a:defRPr/>
            </a:pPr>
            <a:r>
              <a:rPr lang="en-US" sz="2400" b="1" dirty="0">
                <a:solidFill>
                  <a:srgbClr val="FF0000"/>
                </a:solidFill>
                <a:latin typeface="+mj-lt"/>
                <a:cs typeface="Times New Roman" pitchFamily="18" charset="0"/>
              </a:rPr>
              <a:t>Increas</a:t>
            </a:r>
            <a:r>
              <a:rPr lang="en-US" sz="2400" b="1" dirty="0">
                <a:solidFill>
                  <a:srgbClr val="FF0000"/>
                </a:solidFill>
                <a:effectLst>
                  <a:outerShdw blurRad="38100" dist="38100" dir="2700000" algn="tl">
                    <a:srgbClr val="000000">
                      <a:alpha val="43137"/>
                    </a:srgbClr>
                  </a:outerShdw>
                </a:effectLst>
                <a:latin typeface="+mj-lt"/>
                <a:cs typeface="Times New Roman" pitchFamily="18" charset="0"/>
              </a:rPr>
              <a:t>ing</a:t>
            </a:r>
            <a:r>
              <a:rPr lang="en-US" sz="2400" b="1" dirty="0">
                <a:solidFill>
                  <a:srgbClr val="FF0000"/>
                </a:solidFill>
                <a:latin typeface="+mj-lt"/>
                <a:cs typeface="Times New Roman" pitchFamily="18" charset="0"/>
              </a:rPr>
              <a:t> water infiltration</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pic>
        <p:nvPicPr>
          <p:cNvPr id="15155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191250"/>
            <a:ext cx="2057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88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0181"/>
            <a:ext cx="9144000" cy="1143000"/>
          </a:xfrm>
        </p:spPr>
        <p:txBody>
          <a:bodyPr/>
          <a:lstStyle/>
          <a:p>
            <a:pPr algn="ctr"/>
            <a:r>
              <a:rPr lang="en-US" dirty="0"/>
              <a:t>Aggregate Stability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1512" y="2341674"/>
            <a:ext cx="4518976" cy="3060700"/>
          </a:xfrm>
          <a:prstGeom prst="rect">
            <a:avLst/>
          </a:prstGeom>
          <a:ln w="1905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00488" y="2341674"/>
            <a:ext cx="4425525" cy="3060700"/>
          </a:xfrm>
          <a:prstGeom prst="rect">
            <a:avLst/>
          </a:prstGeom>
          <a:ln w="1905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9900" y="6527800"/>
            <a:ext cx="2234100" cy="330200"/>
          </a:xfrm>
          <a:prstGeom prst="rect">
            <a:avLst/>
          </a:prstGeom>
        </p:spPr>
      </p:pic>
    </p:spTree>
    <p:extLst>
      <p:ext uri="{BB962C8B-B14F-4D97-AF65-F5344CB8AC3E}">
        <p14:creationId xmlns:p14="http://schemas.microsoft.com/office/powerpoint/2010/main" val="613396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9923" y="2631853"/>
            <a:ext cx="3551238" cy="2355850"/>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208883"/>
            <a:ext cx="9144000" cy="1219424"/>
          </a:xfrm>
        </p:spPr>
        <p:txBody>
          <a:bodyPr>
            <a:normAutofit/>
          </a:bodyPr>
          <a:lstStyle/>
          <a:p>
            <a:pPr algn="ctr" eaLnBrk="1" hangingPunct="1">
              <a:defRPr/>
            </a:pPr>
            <a:r>
              <a:rPr lang="en-US" sz="3600" kern="1200" dirty="0">
                <a:ea typeface="+mn-ea"/>
                <a:cs typeface="Times New Roman"/>
              </a:rPr>
              <a:t>Making Soil Health </a:t>
            </a:r>
            <a:r>
              <a:rPr lang="en-US" sz="3600" dirty="0">
                <a:ea typeface="+mn-ea"/>
                <a:cs typeface="Times New Roman"/>
              </a:rPr>
              <a:t>a</a:t>
            </a:r>
            <a:r>
              <a:rPr lang="en-US" sz="3600" kern="1200" dirty="0" smtClean="0">
                <a:ea typeface="+mn-ea"/>
                <a:cs typeface="Times New Roman"/>
              </a:rPr>
              <a:t> Priority = Taking </a:t>
            </a:r>
            <a:r>
              <a:rPr lang="en-US" sz="3600" kern="1200" dirty="0">
                <a:ea typeface="+mn-ea"/>
                <a:cs typeface="Times New Roman"/>
              </a:rPr>
              <a:t>a Soil Health Journey  </a:t>
            </a:r>
          </a:p>
        </p:txBody>
      </p:sp>
      <p:sp>
        <p:nvSpPr>
          <p:cNvPr id="15" name="Text Placeholder 14"/>
          <p:cNvSpPr>
            <a:spLocks noGrp="1"/>
          </p:cNvSpPr>
          <p:nvPr>
            <p:ph type="body" sz="half" idx="2"/>
          </p:nvPr>
        </p:nvSpPr>
        <p:spPr>
          <a:xfrm>
            <a:off x="115185" y="1676178"/>
            <a:ext cx="5164738"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dirty="0">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organic matter</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aggregate stability</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b="1" dirty="0">
                <a:solidFill>
                  <a:srgbClr val="FF0000"/>
                </a:solidFill>
                <a:latin typeface="+mj-lt"/>
                <a:cs typeface="Times New Roman" pitchFamily="18" charset="0"/>
              </a:rPr>
              <a:t>Increas</a:t>
            </a:r>
            <a:r>
              <a:rPr lang="en-US" sz="2400" b="1" dirty="0">
                <a:solidFill>
                  <a:srgbClr val="FF0000"/>
                </a:solidFill>
                <a:effectLst>
                  <a:outerShdw blurRad="38100" dist="38100" dir="2700000" algn="tl">
                    <a:srgbClr val="000000">
                      <a:alpha val="43137"/>
                    </a:srgbClr>
                  </a:outerShdw>
                </a:effectLst>
                <a:latin typeface="+mj-lt"/>
                <a:cs typeface="Times New Roman" pitchFamily="18" charset="0"/>
              </a:rPr>
              <a:t>ing</a:t>
            </a:r>
            <a:r>
              <a:rPr lang="en-US" sz="2400" b="1" dirty="0">
                <a:solidFill>
                  <a:srgbClr val="FF0000"/>
                </a:solidFill>
                <a:latin typeface="+mj-lt"/>
                <a:cs typeface="Times New Roman" pitchFamily="18" charset="0"/>
              </a:rPr>
              <a:t> available water capacity </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pic>
        <p:nvPicPr>
          <p:cNvPr id="15155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191250"/>
            <a:ext cx="2057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942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4271" y="1842808"/>
            <a:ext cx="7155711" cy="5015192"/>
          </a:xfrm>
          <a:prstGeom prst="rect">
            <a:avLst/>
          </a:prstGeom>
        </p:spPr>
      </p:pic>
      <p:sp>
        <p:nvSpPr>
          <p:cNvPr id="3" name="Title 17"/>
          <p:cNvSpPr txBox="1">
            <a:spLocks/>
          </p:cNvSpPr>
          <p:nvPr/>
        </p:nvSpPr>
        <p:spPr>
          <a:xfrm>
            <a:off x="685857" y="788708"/>
            <a:ext cx="7532538" cy="1054100"/>
          </a:xfrm>
          <a:prstGeom prst="roundRect">
            <a:avLst>
              <a:gd name="adj" fmla="val 21667"/>
            </a:avLst>
          </a:prstGeom>
        </p:spPr>
        <p:txBody>
          <a:bodyPr>
            <a:normAutofit fontScale="92500"/>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48"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pitchFamily="4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8" charset="-128"/>
              </a:defRPr>
            </a:lvl9pPr>
          </a:lstStyle>
          <a:p>
            <a:pPr eaLnBrk="1" hangingPunct="1">
              <a:defRPr/>
            </a:pPr>
            <a:r>
              <a:rPr lang="en-US" sz="3600" dirty="0">
                <a:solidFill>
                  <a:srgbClr val="000000"/>
                </a:solidFill>
                <a:effectLst>
                  <a:outerShdw blurRad="38100" dist="38100" dir="2700000" algn="tl">
                    <a:srgbClr val="000000">
                      <a:alpha val="43137"/>
                    </a:srgbClr>
                  </a:outerShdw>
                </a:effectLst>
                <a:cs typeface="Times New Roman"/>
              </a:rPr>
              <a:t>&gt; Soil Organic Matter        &gt; </a:t>
            </a:r>
            <a:r>
              <a:rPr lang="en-US" sz="3600" b="1" u="sng" dirty="0">
                <a:solidFill>
                  <a:srgbClr val="000000"/>
                </a:solidFill>
                <a:effectLst>
                  <a:outerShdw blurRad="38100" dist="38100" dir="2700000" algn="tl">
                    <a:srgbClr val="000000">
                      <a:alpha val="43137"/>
                    </a:srgbClr>
                  </a:outerShdw>
                </a:effectLst>
                <a:cs typeface="Times New Roman"/>
              </a:rPr>
              <a:t>Available</a:t>
            </a:r>
            <a:r>
              <a:rPr lang="en-US" sz="3600" dirty="0">
                <a:solidFill>
                  <a:srgbClr val="000000"/>
                </a:solidFill>
                <a:effectLst>
                  <a:outerShdw blurRad="38100" dist="38100" dir="2700000" algn="tl">
                    <a:srgbClr val="000000">
                      <a:alpha val="43137"/>
                    </a:srgbClr>
                  </a:outerShdw>
                </a:effectLst>
                <a:cs typeface="Times New Roman"/>
              </a:rPr>
              <a:t> Water</a:t>
            </a:r>
          </a:p>
        </p:txBody>
      </p:sp>
    </p:spTree>
    <p:extLst>
      <p:ext uri="{BB962C8B-B14F-4D97-AF65-F5344CB8AC3E}">
        <p14:creationId xmlns:p14="http://schemas.microsoft.com/office/powerpoint/2010/main" val="553270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43694"/>
            <a:ext cx="9143999" cy="830997"/>
          </a:xfrm>
          <a:prstGeom prst="rect">
            <a:avLst/>
          </a:prstGeom>
        </p:spPr>
        <p:txBody>
          <a:bodyPr wrap="square">
            <a:spAutoFit/>
          </a:bodyPr>
          <a:lstStyle/>
          <a:p>
            <a:pPr algn="ctr"/>
            <a:r>
              <a:rPr lang="en-US" sz="4800" dirty="0">
                <a:solidFill>
                  <a:srgbClr val="000000"/>
                </a:solidFill>
                <a:latin typeface="+mj-lt"/>
              </a:rPr>
              <a:t>Access to water</a:t>
            </a:r>
          </a:p>
        </p:txBody>
      </p:sp>
      <p:sp>
        <p:nvSpPr>
          <p:cNvPr id="4" name="TextBox 3"/>
          <p:cNvSpPr txBox="1"/>
          <p:nvPr/>
        </p:nvSpPr>
        <p:spPr>
          <a:xfrm>
            <a:off x="7238143" y="6581001"/>
            <a:ext cx="8305800" cy="276999"/>
          </a:xfrm>
          <a:prstGeom prst="rect">
            <a:avLst/>
          </a:prstGeom>
          <a:noFill/>
        </p:spPr>
        <p:txBody>
          <a:bodyPr wrap="square" rtlCol="0">
            <a:spAutoFit/>
          </a:bodyPr>
          <a:lstStyle/>
          <a:p>
            <a:r>
              <a:rPr lang="en-US" sz="1200" dirty="0">
                <a:solidFill>
                  <a:srgbClr val="000000"/>
                </a:solidFill>
              </a:rPr>
              <a:t>Ruiz-Lozano &amp; </a:t>
            </a:r>
            <a:r>
              <a:rPr lang="en-US" sz="1200" dirty="0" err="1">
                <a:solidFill>
                  <a:srgbClr val="000000"/>
                </a:solidFill>
              </a:rPr>
              <a:t>Azcon</a:t>
            </a:r>
            <a:r>
              <a:rPr lang="en-US" sz="1200" dirty="0">
                <a:solidFill>
                  <a:srgbClr val="000000"/>
                </a:solidFill>
              </a:rPr>
              <a:t>, 1995</a:t>
            </a:r>
            <a:endParaRPr lang="en-US" sz="2800" dirty="0">
              <a:solidFill>
                <a:srgbClr val="000000"/>
              </a:solidFill>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828800"/>
            <a:ext cx="2679159" cy="2286000"/>
          </a:xfrm>
          <a:prstGeom prst="rect">
            <a:avLst/>
          </a:prstGeom>
          <a:noFill/>
          <a:ln w="9525">
            <a:noFill/>
            <a:miter lim="800000"/>
            <a:headEnd/>
            <a:tailEnd/>
          </a:ln>
        </p:spPr>
      </p:pic>
      <p:sp>
        <p:nvSpPr>
          <p:cNvPr id="6" name="TextBox 5"/>
          <p:cNvSpPr txBox="1"/>
          <p:nvPr/>
        </p:nvSpPr>
        <p:spPr>
          <a:xfrm>
            <a:off x="456914" y="4343400"/>
            <a:ext cx="2135905" cy="1200329"/>
          </a:xfrm>
          <a:prstGeom prst="rect">
            <a:avLst/>
          </a:prstGeom>
          <a:noFill/>
        </p:spPr>
        <p:txBody>
          <a:bodyPr wrap="none" rtlCol="0">
            <a:spAutoFit/>
          </a:bodyPr>
          <a:lstStyle/>
          <a:p>
            <a:pPr algn="ctr"/>
            <a:r>
              <a:rPr lang="en-US" i="1" dirty="0">
                <a:solidFill>
                  <a:srgbClr val="000000"/>
                </a:solidFill>
              </a:rPr>
              <a:t>Glomus </a:t>
            </a:r>
            <a:r>
              <a:rPr lang="en-US" i="1" dirty="0" err="1">
                <a:solidFill>
                  <a:srgbClr val="000000"/>
                </a:solidFill>
              </a:rPr>
              <a:t>fasciculatum</a:t>
            </a:r>
            <a:endParaRPr lang="en-US" i="1" dirty="0">
              <a:solidFill>
                <a:srgbClr val="000000"/>
              </a:solidFill>
            </a:endParaRPr>
          </a:p>
          <a:p>
            <a:pPr algn="ctr"/>
            <a:r>
              <a:rPr lang="en-US" dirty="0">
                <a:solidFill>
                  <a:srgbClr val="000000"/>
                </a:solidFill>
              </a:rPr>
              <a:t>150%</a:t>
            </a:r>
          </a:p>
          <a:p>
            <a:pPr algn="ctr"/>
            <a:r>
              <a:rPr lang="en-US" dirty="0">
                <a:solidFill>
                  <a:srgbClr val="000000"/>
                </a:solidFill>
              </a:rPr>
              <a:t>more fresh weight</a:t>
            </a:r>
          </a:p>
          <a:p>
            <a:pPr algn="ctr"/>
            <a:r>
              <a:rPr lang="en-US" dirty="0">
                <a:solidFill>
                  <a:srgbClr val="000000"/>
                </a:solidFill>
              </a:rPr>
              <a:t>than the control</a:t>
            </a:r>
          </a:p>
        </p:txBody>
      </p:sp>
      <p:sp>
        <p:nvSpPr>
          <p:cNvPr id="7" name="TextBox 6"/>
          <p:cNvSpPr txBox="1"/>
          <p:nvPr/>
        </p:nvSpPr>
        <p:spPr>
          <a:xfrm>
            <a:off x="3657600" y="4343400"/>
            <a:ext cx="1968488" cy="1200329"/>
          </a:xfrm>
          <a:prstGeom prst="rect">
            <a:avLst/>
          </a:prstGeom>
          <a:noFill/>
        </p:spPr>
        <p:txBody>
          <a:bodyPr wrap="none" rtlCol="0">
            <a:spAutoFit/>
          </a:bodyPr>
          <a:lstStyle/>
          <a:p>
            <a:pPr algn="ctr"/>
            <a:r>
              <a:rPr lang="en-US" i="1" dirty="0">
                <a:solidFill>
                  <a:srgbClr val="000000"/>
                </a:solidFill>
              </a:rPr>
              <a:t>Glomus </a:t>
            </a:r>
            <a:r>
              <a:rPr lang="en-US" i="1" dirty="0" err="1">
                <a:solidFill>
                  <a:srgbClr val="000000"/>
                </a:solidFill>
              </a:rPr>
              <a:t>deserticola</a:t>
            </a:r>
            <a:endParaRPr lang="en-US" i="1" dirty="0">
              <a:solidFill>
                <a:srgbClr val="000000"/>
              </a:solidFill>
            </a:endParaRPr>
          </a:p>
          <a:p>
            <a:pPr algn="ctr"/>
            <a:r>
              <a:rPr lang="en-US" dirty="0">
                <a:solidFill>
                  <a:srgbClr val="000000"/>
                </a:solidFill>
              </a:rPr>
              <a:t>215%</a:t>
            </a:r>
          </a:p>
          <a:p>
            <a:pPr algn="ctr"/>
            <a:r>
              <a:rPr lang="en-US" dirty="0">
                <a:solidFill>
                  <a:srgbClr val="000000"/>
                </a:solidFill>
              </a:rPr>
              <a:t>more fresh weight</a:t>
            </a:r>
          </a:p>
          <a:p>
            <a:pPr algn="ctr"/>
            <a:r>
              <a:rPr lang="en-US" dirty="0">
                <a:solidFill>
                  <a:srgbClr val="000000"/>
                </a:solidFill>
              </a:rPr>
              <a:t>than the control</a:t>
            </a:r>
          </a:p>
        </p:txBody>
      </p:sp>
      <p:sp>
        <p:nvSpPr>
          <p:cNvPr id="8" name="TextBox 7"/>
          <p:cNvSpPr txBox="1"/>
          <p:nvPr/>
        </p:nvSpPr>
        <p:spPr>
          <a:xfrm>
            <a:off x="6781800" y="4343400"/>
            <a:ext cx="1182888" cy="646331"/>
          </a:xfrm>
          <a:prstGeom prst="rect">
            <a:avLst/>
          </a:prstGeom>
          <a:noFill/>
        </p:spPr>
        <p:txBody>
          <a:bodyPr wrap="none" rtlCol="0">
            <a:spAutoFit/>
          </a:bodyPr>
          <a:lstStyle/>
          <a:p>
            <a:pPr algn="ctr"/>
            <a:r>
              <a:rPr lang="en-US" i="1" dirty="0">
                <a:solidFill>
                  <a:srgbClr val="000000"/>
                </a:solidFill>
              </a:rPr>
              <a:t>P-fertilized</a:t>
            </a:r>
          </a:p>
          <a:p>
            <a:pPr algn="ctr"/>
            <a:r>
              <a:rPr lang="en-US" i="1" dirty="0">
                <a:solidFill>
                  <a:srgbClr val="000000"/>
                </a:solidFill>
              </a:rPr>
              <a:t>control</a:t>
            </a:r>
            <a:endParaRPr lang="en-US" dirty="0">
              <a:solidFill>
                <a:srgbClr val="000000"/>
              </a:solidFill>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0146" y="1864876"/>
            <a:ext cx="2679159" cy="2286000"/>
          </a:xfrm>
          <a:prstGeom prst="rect">
            <a:avLst/>
          </a:prstGeom>
          <a:noFill/>
          <a:ln w="9525">
            <a:noFill/>
            <a:miter lim="800000"/>
            <a:headEnd/>
            <a:tailEnd/>
          </a:ln>
        </p:spPr>
      </p:pic>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828800"/>
            <a:ext cx="2679159" cy="2286000"/>
          </a:xfrm>
          <a:prstGeom prst="rect">
            <a:avLst/>
          </a:prstGeom>
          <a:noFill/>
          <a:ln w="9525">
            <a:noFill/>
            <a:miter lim="800000"/>
            <a:headEnd/>
            <a:tailEnd/>
          </a:ln>
        </p:spPr>
      </p:pic>
      <p:sp>
        <p:nvSpPr>
          <p:cNvPr id="11" name="Rectangle 10"/>
          <p:cNvSpPr/>
          <p:nvPr/>
        </p:nvSpPr>
        <p:spPr>
          <a:xfrm>
            <a:off x="6477000" y="3200400"/>
            <a:ext cx="533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a:off x="6781800" y="4343400"/>
            <a:ext cx="1182888" cy="646331"/>
          </a:xfrm>
          <a:prstGeom prst="rect">
            <a:avLst/>
          </a:prstGeom>
          <a:noFill/>
        </p:spPr>
        <p:txBody>
          <a:bodyPr wrap="none" rtlCol="0">
            <a:spAutoFit/>
          </a:bodyPr>
          <a:lstStyle/>
          <a:p>
            <a:pPr algn="ctr"/>
            <a:r>
              <a:rPr lang="en-US" i="1" dirty="0">
                <a:solidFill>
                  <a:srgbClr val="000000"/>
                </a:solidFill>
              </a:rPr>
              <a:t>P-fertilized</a:t>
            </a:r>
          </a:p>
          <a:p>
            <a:pPr algn="ctr"/>
            <a:r>
              <a:rPr lang="en-US" i="1" dirty="0">
                <a:solidFill>
                  <a:srgbClr val="000000"/>
                </a:solidFill>
              </a:rPr>
              <a:t>control</a:t>
            </a:r>
            <a:endParaRPr lang="en-US" dirty="0">
              <a:solidFill>
                <a:srgbClr val="000000"/>
              </a:solidFill>
            </a:endParaRPr>
          </a:p>
        </p:txBody>
      </p:sp>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828800"/>
            <a:ext cx="2679159" cy="2286000"/>
          </a:xfrm>
          <a:prstGeom prst="rect">
            <a:avLst/>
          </a:prstGeom>
          <a:noFill/>
          <a:ln w="38100">
            <a:solidFill>
              <a:schemeClr val="bg1"/>
            </a:solidFill>
            <a:miter lim="800000"/>
            <a:headEnd/>
            <a:tailEnd/>
          </a:ln>
        </p:spPr>
      </p:pic>
      <p:sp>
        <p:nvSpPr>
          <p:cNvPr id="14" name="Freeform 13"/>
          <p:cNvSpPr/>
          <p:nvPr/>
        </p:nvSpPr>
        <p:spPr>
          <a:xfrm>
            <a:off x="6477000" y="2667000"/>
            <a:ext cx="169545" cy="459707"/>
          </a:xfrm>
          <a:custGeom>
            <a:avLst/>
            <a:gdLst>
              <a:gd name="connsiteX0" fmla="*/ 0 w 169545"/>
              <a:gd name="connsiteY0" fmla="*/ 459707 h 459707"/>
              <a:gd name="connsiteX1" fmla="*/ 1905 w 169545"/>
              <a:gd name="connsiteY1" fmla="*/ 360647 h 459707"/>
              <a:gd name="connsiteX2" fmla="*/ 3810 w 169545"/>
              <a:gd name="connsiteY2" fmla="*/ 353027 h 459707"/>
              <a:gd name="connsiteX3" fmla="*/ 5715 w 169545"/>
              <a:gd name="connsiteY3" fmla="*/ 313022 h 459707"/>
              <a:gd name="connsiteX4" fmla="*/ 9525 w 169545"/>
              <a:gd name="connsiteY4" fmla="*/ 301592 h 459707"/>
              <a:gd name="connsiteX5" fmla="*/ 11430 w 169545"/>
              <a:gd name="connsiteY5" fmla="*/ 295877 h 459707"/>
              <a:gd name="connsiteX6" fmla="*/ 13335 w 169545"/>
              <a:gd name="connsiteY6" fmla="*/ 290162 h 459707"/>
              <a:gd name="connsiteX7" fmla="*/ 17145 w 169545"/>
              <a:gd name="connsiteY7" fmla="*/ 284447 h 459707"/>
              <a:gd name="connsiteX8" fmla="*/ 22860 w 169545"/>
              <a:gd name="connsiteY8" fmla="*/ 265397 h 459707"/>
              <a:gd name="connsiteX9" fmla="*/ 28575 w 169545"/>
              <a:gd name="connsiteY9" fmla="*/ 248252 h 459707"/>
              <a:gd name="connsiteX10" fmla="*/ 30480 w 169545"/>
              <a:gd name="connsiteY10" fmla="*/ 242537 h 459707"/>
              <a:gd name="connsiteX11" fmla="*/ 32385 w 169545"/>
              <a:gd name="connsiteY11" fmla="*/ 233012 h 459707"/>
              <a:gd name="connsiteX12" fmla="*/ 36195 w 169545"/>
              <a:gd name="connsiteY12" fmla="*/ 227297 h 459707"/>
              <a:gd name="connsiteX13" fmla="*/ 47625 w 169545"/>
              <a:gd name="connsiteY13" fmla="*/ 204437 h 459707"/>
              <a:gd name="connsiteX14" fmla="*/ 53340 w 169545"/>
              <a:gd name="connsiteY14" fmla="*/ 200627 h 459707"/>
              <a:gd name="connsiteX15" fmla="*/ 66675 w 169545"/>
              <a:gd name="connsiteY15" fmla="*/ 183482 h 459707"/>
              <a:gd name="connsiteX16" fmla="*/ 70485 w 169545"/>
              <a:gd name="connsiteY16" fmla="*/ 177767 h 459707"/>
              <a:gd name="connsiteX17" fmla="*/ 74295 w 169545"/>
              <a:gd name="connsiteY17" fmla="*/ 172052 h 459707"/>
              <a:gd name="connsiteX18" fmla="*/ 78105 w 169545"/>
              <a:gd name="connsiteY18" fmla="*/ 153002 h 459707"/>
              <a:gd name="connsiteX19" fmla="*/ 81915 w 169545"/>
              <a:gd name="connsiteY19" fmla="*/ 141572 h 459707"/>
              <a:gd name="connsiteX20" fmla="*/ 85725 w 169545"/>
              <a:gd name="connsiteY20" fmla="*/ 128237 h 459707"/>
              <a:gd name="connsiteX21" fmla="*/ 87630 w 169545"/>
              <a:gd name="connsiteY21" fmla="*/ 120617 h 459707"/>
              <a:gd name="connsiteX22" fmla="*/ 91440 w 169545"/>
              <a:gd name="connsiteY22" fmla="*/ 103472 h 459707"/>
              <a:gd name="connsiteX23" fmla="*/ 99060 w 169545"/>
              <a:gd name="connsiteY23" fmla="*/ 92042 h 459707"/>
              <a:gd name="connsiteX24" fmla="*/ 104775 w 169545"/>
              <a:gd name="connsiteY24" fmla="*/ 88232 h 459707"/>
              <a:gd name="connsiteX25" fmla="*/ 116205 w 169545"/>
              <a:gd name="connsiteY25" fmla="*/ 76802 h 459707"/>
              <a:gd name="connsiteX26" fmla="*/ 121920 w 169545"/>
              <a:gd name="connsiteY26" fmla="*/ 71087 h 459707"/>
              <a:gd name="connsiteX27" fmla="*/ 127635 w 169545"/>
              <a:gd name="connsiteY27" fmla="*/ 69182 h 459707"/>
              <a:gd name="connsiteX28" fmla="*/ 131445 w 169545"/>
              <a:gd name="connsiteY28" fmla="*/ 63467 h 459707"/>
              <a:gd name="connsiteX29" fmla="*/ 140970 w 169545"/>
              <a:gd name="connsiteY29" fmla="*/ 53942 h 459707"/>
              <a:gd name="connsiteX30" fmla="*/ 142875 w 169545"/>
              <a:gd name="connsiteY30" fmla="*/ 13937 h 459707"/>
              <a:gd name="connsiteX31" fmla="*/ 146685 w 169545"/>
              <a:gd name="connsiteY31" fmla="*/ 8222 h 459707"/>
              <a:gd name="connsiteX32" fmla="*/ 163830 w 169545"/>
              <a:gd name="connsiteY32" fmla="*/ 602 h 459707"/>
              <a:gd name="connsiteX33" fmla="*/ 169545 w 169545"/>
              <a:gd name="connsiteY33" fmla="*/ 602 h 4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9545" h="459707">
                <a:moveTo>
                  <a:pt x="0" y="459707"/>
                </a:moveTo>
                <a:cubicBezTo>
                  <a:pt x="635" y="426687"/>
                  <a:pt x="726" y="393652"/>
                  <a:pt x="1905" y="360647"/>
                </a:cubicBezTo>
                <a:cubicBezTo>
                  <a:pt x="1998" y="358030"/>
                  <a:pt x="3601" y="355637"/>
                  <a:pt x="3810" y="353027"/>
                </a:cubicBezTo>
                <a:cubicBezTo>
                  <a:pt x="4875" y="339719"/>
                  <a:pt x="4241" y="326290"/>
                  <a:pt x="5715" y="313022"/>
                </a:cubicBezTo>
                <a:cubicBezTo>
                  <a:pt x="6159" y="309030"/>
                  <a:pt x="8255" y="305402"/>
                  <a:pt x="9525" y="301592"/>
                </a:cubicBezTo>
                <a:lnTo>
                  <a:pt x="11430" y="295877"/>
                </a:lnTo>
                <a:cubicBezTo>
                  <a:pt x="12065" y="293972"/>
                  <a:pt x="12221" y="291833"/>
                  <a:pt x="13335" y="290162"/>
                </a:cubicBezTo>
                <a:cubicBezTo>
                  <a:pt x="14605" y="288257"/>
                  <a:pt x="16215" y="286539"/>
                  <a:pt x="17145" y="284447"/>
                </a:cubicBezTo>
                <a:cubicBezTo>
                  <a:pt x="21290" y="275121"/>
                  <a:pt x="20302" y="273922"/>
                  <a:pt x="22860" y="265397"/>
                </a:cubicBezTo>
                <a:cubicBezTo>
                  <a:pt x="24591" y="259627"/>
                  <a:pt x="26670" y="253967"/>
                  <a:pt x="28575" y="248252"/>
                </a:cubicBezTo>
                <a:cubicBezTo>
                  <a:pt x="29210" y="246347"/>
                  <a:pt x="30086" y="244506"/>
                  <a:pt x="30480" y="242537"/>
                </a:cubicBezTo>
                <a:cubicBezTo>
                  <a:pt x="31115" y="239362"/>
                  <a:pt x="31248" y="236044"/>
                  <a:pt x="32385" y="233012"/>
                </a:cubicBezTo>
                <a:cubicBezTo>
                  <a:pt x="33189" y="230868"/>
                  <a:pt x="35265" y="229389"/>
                  <a:pt x="36195" y="227297"/>
                </a:cubicBezTo>
                <a:cubicBezTo>
                  <a:pt x="46711" y="203636"/>
                  <a:pt x="31782" y="228201"/>
                  <a:pt x="47625" y="204437"/>
                </a:cubicBezTo>
                <a:cubicBezTo>
                  <a:pt x="48895" y="202532"/>
                  <a:pt x="51581" y="202093"/>
                  <a:pt x="53340" y="200627"/>
                </a:cubicBezTo>
                <a:cubicBezTo>
                  <a:pt x="60055" y="195031"/>
                  <a:pt x="61365" y="191447"/>
                  <a:pt x="66675" y="183482"/>
                </a:cubicBezTo>
                <a:lnTo>
                  <a:pt x="70485" y="177767"/>
                </a:lnTo>
                <a:lnTo>
                  <a:pt x="74295" y="172052"/>
                </a:lnTo>
                <a:cubicBezTo>
                  <a:pt x="75582" y="164328"/>
                  <a:pt x="75974" y="160107"/>
                  <a:pt x="78105" y="153002"/>
                </a:cubicBezTo>
                <a:cubicBezTo>
                  <a:pt x="79259" y="149155"/>
                  <a:pt x="80941" y="145468"/>
                  <a:pt x="81915" y="141572"/>
                </a:cubicBezTo>
                <a:cubicBezTo>
                  <a:pt x="87870" y="117751"/>
                  <a:pt x="80259" y="147368"/>
                  <a:pt x="85725" y="128237"/>
                </a:cubicBezTo>
                <a:cubicBezTo>
                  <a:pt x="86444" y="125720"/>
                  <a:pt x="87117" y="123184"/>
                  <a:pt x="87630" y="120617"/>
                </a:cubicBezTo>
                <a:cubicBezTo>
                  <a:pt x="88308" y="117225"/>
                  <a:pt x="89123" y="107643"/>
                  <a:pt x="91440" y="103472"/>
                </a:cubicBezTo>
                <a:cubicBezTo>
                  <a:pt x="93664" y="99469"/>
                  <a:pt x="95250" y="94582"/>
                  <a:pt x="99060" y="92042"/>
                </a:cubicBezTo>
                <a:cubicBezTo>
                  <a:pt x="100965" y="90772"/>
                  <a:pt x="103064" y="89753"/>
                  <a:pt x="104775" y="88232"/>
                </a:cubicBezTo>
                <a:cubicBezTo>
                  <a:pt x="108802" y="84652"/>
                  <a:pt x="112395" y="80612"/>
                  <a:pt x="116205" y="76802"/>
                </a:cubicBezTo>
                <a:lnTo>
                  <a:pt x="121920" y="71087"/>
                </a:lnTo>
                <a:cubicBezTo>
                  <a:pt x="123340" y="69667"/>
                  <a:pt x="125730" y="69817"/>
                  <a:pt x="127635" y="69182"/>
                </a:cubicBezTo>
                <a:cubicBezTo>
                  <a:pt x="128905" y="67277"/>
                  <a:pt x="129826" y="65086"/>
                  <a:pt x="131445" y="63467"/>
                </a:cubicBezTo>
                <a:cubicBezTo>
                  <a:pt x="144145" y="50767"/>
                  <a:pt x="130810" y="69182"/>
                  <a:pt x="140970" y="53942"/>
                </a:cubicBezTo>
                <a:cubicBezTo>
                  <a:pt x="141605" y="40607"/>
                  <a:pt x="141219" y="27184"/>
                  <a:pt x="142875" y="13937"/>
                </a:cubicBezTo>
                <a:cubicBezTo>
                  <a:pt x="143159" y="11665"/>
                  <a:pt x="145066" y="9841"/>
                  <a:pt x="146685" y="8222"/>
                </a:cubicBezTo>
                <a:cubicBezTo>
                  <a:pt x="151213" y="3694"/>
                  <a:pt x="158171" y="2488"/>
                  <a:pt x="163830" y="602"/>
                </a:cubicBezTo>
                <a:cubicBezTo>
                  <a:pt x="165637" y="0"/>
                  <a:pt x="167640" y="602"/>
                  <a:pt x="169545" y="602"/>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5" name="Freeform 14"/>
          <p:cNvSpPr/>
          <p:nvPr/>
        </p:nvSpPr>
        <p:spPr>
          <a:xfrm>
            <a:off x="6480810" y="3168015"/>
            <a:ext cx="5396" cy="396240"/>
          </a:xfrm>
          <a:custGeom>
            <a:avLst/>
            <a:gdLst>
              <a:gd name="connsiteX0" fmla="*/ 0 w 5396"/>
              <a:gd name="connsiteY0" fmla="*/ 0 h 396240"/>
              <a:gd name="connsiteX1" fmla="*/ 1905 w 5396"/>
              <a:gd name="connsiteY1" fmla="*/ 396240 h 396240"/>
            </a:gdLst>
            <a:ahLst/>
            <a:cxnLst>
              <a:cxn ang="0">
                <a:pos x="connsiteX0" y="connsiteY0"/>
              </a:cxn>
              <a:cxn ang="0">
                <a:pos x="connsiteX1" y="connsiteY1"/>
              </a:cxn>
            </a:cxnLst>
            <a:rect l="l" t="t" r="r" b="b"/>
            <a:pathLst>
              <a:path w="5396" h="396240">
                <a:moveTo>
                  <a:pt x="0" y="0"/>
                </a:moveTo>
                <a:cubicBezTo>
                  <a:pt x="5396" y="172665"/>
                  <a:pt x="1905" y="40630"/>
                  <a:pt x="1905" y="39624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6" name="Freeform 15"/>
          <p:cNvSpPr/>
          <p:nvPr/>
        </p:nvSpPr>
        <p:spPr>
          <a:xfrm>
            <a:off x="6450330" y="2689659"/>
            <a:ext cx="70485" cy="70686"/>
          </a:xfrm>
          <a:custGeom>
            <a:avLst/>
            <a:gdLst>
              <a:gd name="connsiteX0" fmla="*/ 0 w 70485"/>
              <a:gd name="connsiteY0" fmla="*/ 70686 h 70686"/>
              <a:gd name="connsiteX1" fmla="*/ 17145 w 70485"/>
              <a:gd name="connsiteY1" fmla="*/ 59256 h 70686"/>
              <a:gd name="connsiteX2" fmla="*/ 22860 w 70485"/>
              <a:gd name="connsiteY2" fmla="*/ 55446 h 70686"/>
              <a:gd name="connsiteX3" fmla="*/ 26670 w 70485"/>
              <a:gd name="connsiteY3" fmla="*/ 44016 h 70686"/>
              <a:gd name="connsiteX4" fmla="*/ 28575 w 70485"/>
              <a:gd name="connsiteY4" fmla="*/ 38301 h 70686"/>
              <a:gd name="connsiteX5" fmla="*/ 30480 w 70485"/>
              <a:gd name="connsiteY5" fmla="*/ 24966 h 70686"/>
              <a:gd name="connsiteX6" fmla="*/ 34290 w 70485"/>
              <a:gd name="connsiteY6" fmla="*/ 19251 h 70686"/>
              <a:gd name="connsiteX7" fmla="*/ 45720 w 70485"/>
              <a:gd name="connsiteY7" fmla="*/ 9726 h 70686"/>
              <a:gd name="connsiteX8" fmla="*/ 51435 w 70485"/>
              <a:gd name="connsiteY8" fmla="*/ 7821 h 70686"/>
              <a:gd name="connsiteX9" fmla="*/ 57150 w 70485"/>
              <a:gd name="connsiteY9" fmla="*/ 4011 h 70686"/>
              <a:gd name="connsiteX10" fmla="*/ 70485 w 70485"/>
              <a:gd name="connsiteY10" fmla="*/ 201 h 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85" h="70686">
                <a:moveTo>
                  <a:pt x="0" y="70686"/>
                </a:moveTo>
                <a:lnTo>
                  <a:pt x="17145" y="59256"/>
                </a:lnTo>
                <a:lnTo>
                  <a:pt x="22860" y="55446"/>
                </a:lnTo>
                <a:lnTo>
                  <a:pt x="26670" y="44016"/>
                </a:lnTo>
                <a:lnTo>
                  <a:pt x="28575" y="38301"/>
                </a:lnTo>
                <a:cubicBezTo>
                  <a:pt x="29210" y="33856"/>
                  <a:pt x="29190" y="29267"/>
                  <a:pt x="30480" y="24966"/>
                </a:cubicBezTo>
                <a:cubicBezTo>
                  <a:pt x="31138" y="22773"/>
                  <a:pt x="32824" y="21010"/>
                  <a:pt x="34290" y="19251"/>
                </a:cubicBezTo>
                <a:cubicBezTo>
                  <a:pt x="37299" y="15640"/>
                  <a:pt x="41439" y="11867"/>
                  <a:pt x="45720" y="9726"/>
                </a:cubicBezTo>
                <a:cubicBezTo>
                  <a:pt x="47516" y="8828"/>
                  <a:pt x="49530" y="8456"/>
                  <a:pt x="51435" y="7821"/>
                </a:cubicBezTo>
                <a:cubicBezTo>
                  <a:pt x="53340" y="6551"/>
                  <a:pt x="55058" y="4941"/>
                  <a:pt x="57150" y="4011"/>
                </a:cubicBezTo>
                <a:cubicBezTo>
                  <a:pt x="66174" y="0"/>
                  <a:pt x="65040" y="201"/>
                  <a:pt x="70485" y="201"/>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7" name="Freeform 16"/>
          <p:cNvSpPr/>
          <p:nvPr/>
        </p:nvSpPr>
        <p:spPr>
          <a:xfrm>
            <a:off x="6669405" y="2777490"/>
            <a:ext cx="54356" cy="358140"/>
          </a:xfrm>
          <a:custGeom>
            <a:avLst/>
            <a:gdLst>
              <a:gd name="connsiteX0" fmla="*/ 0 w 54356"/>
              <a:gd name="connsiteY0" fmla="*/ 0 h 358140"/>
              <a:gd name="connsiteX1" fmla="*/ 1905 w 54356"/>
              <a:gd name="connsiteY1" fmla="*/ 55245 h 358140"/>
              <a:gd name="connsiteX2" fmla="*/ 5715 w 54356"/>
              <a:gd name="connsiteY2" fmla="*/ 70485 h 358140"/>
              <a:gd name="connsiteX3" fmla="*/ 11430 w 54356"/>
              <a:gd name="connsiteY3" fmla="*/ 74295 h 358140"/>
              <a:gd name="connsiteX4" fmla="*/ 17145 w 54356"/>
              <a:gd name="connsiteY4" fmla="*/ 85725 h 358140"/>
              <a:gd name="connsiteX5" fmla="*/ 19050 w 54356"/>
              <a:gd name="connsiteY5" fmla="*/ 100965 h 358140"/>
              <a:gd name="connsiteX6" fmla="*/ 30480 w 54356"/>
              <a:gd name="connsiteY6" fmla="*/ 102870 h 358140"/>
              <a:gd name="connsiteX7" fmla="*/ 36195 w 54356"/>
              <a:gd name="connsiteY7" fmla="*/ 106680 h 358140"/>
              <a:gd name="connsiteX8" fmla="*/ 40005 w 54356"/>
              <a:gd name="connsiteY8" fmla="*/ 137160 h 358140"/>
              <a:gd name="connsiteX9" fmla="*/ 51435 w 54356"/>
              <a:gd name="connsiteY9" fmla="*/ 139065 h 358140"/>
              <a:gd name="connsiteX10" fmla="*/ 49530 w 54356"/>
              <a:gd name="connsiteY10" fmla="*/ 234315 h 358140"/>
              <a:gd name="connsiteX11" fmla="*/ 47625 w 54356"/>
              <a:gd name="connsiteY11" fmla="*/ 251460 h 358140"/>
              <a:gd name="connsiteX12" fmla="*/ 41910 w 54356"/>
              <a:gd name="connsiteY12" fmla="*/ 264795 h 358140"/>
              <a:gd name="connsiteX13" fmla="*/ 40005 w 54356"/>
              <a:gd name="connsiteY13" fmla="*/ 270510 h 358140"/>
              <a:gd name="connsiteX14" fmla="*/ 41910 w 54356"/>
              <a:gd name="connsiteY14" fmla="*/ 346710 h 358140"/>
              <a:gd name="connsiteX15" fmla="*/ 53340 w 54356"/>
              <a:gd name="connsiteY15" fmla="*/ 354330 h 358140"/>
              <a:gd name="connsiteX16" fmla="*/ 53340 w 54356"/>
              <a:gd name="connsiteY16" fmla="*/ 358140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56" h="358140">
                <a:moveTo>
                  <a:pt x="0" y="0"/>
                </a:moveTo>
                <a:cubicBezTo>
                  <a:pt x="635" y="18415"/>
                  <a:pt x="823" y="36851"/>
                  <a:pt x="1905" y="55245"/>
                </a:cubicBezTo>
                <a:cubicBezTo>
                  <a:pt x="1928" y="55629"/>
                  <a:pt x="4198" y="68588"/>
                  <a:pt x="5715" y="70485"/>
                </a:cubicBezTo>
                <a:cubicBezTo>
                  <a:pt x="7145" y="72273"/>
                  <a:pt x="9525" y="73025"/>
                  <a:pt x="11430" y="74295"/>
                </a:cubicBezTo>
                <a:cubicBezTo>
                  <a:pt x="14480" y="78871"/>
                  <a:pt x="16159" y="80303"/>
                  <a:pt x="17145" y="85725"/>
                </a:cubicBezTo>
                <a:cubicBezTo>
                  <a:pt x="18061" y="90762"/>
                  <a:pt x="15907" y="96924"/>
                  <a:pt x="19050" y="100965"/>
                </a:cubicBezTo>
                <a:cubicBezTo>
                  <a:pt x="21421" y="104014"/>
                  <a:pt x="26670" y="102235"/>
                  <a:pt x="30480" y="102870"/>
                </a:cubicBezTo>
                <a:cubicBezTo>
                  <a:pt x="32385" y="104140"/>
                  <a:pt x="35265" y="104588"/>
                  <a:pt x="36195" y="106680"/>
                </a:cubicBezTo>
                <a:cubicBezTo>
                  <a:pt x="37351" y="109281"/>
                  <a:pt x="39605" y="136588"/>
                  <a:pt x="40005" y="137160"/>
                </a:cubicBezTo>
                <a:cubicBezTo>
                  <a:pt x="42220" y="140324"/>
                  <a:pt x="47625" y="138430"/>
                  <a:pt x="51435" y="139065"/>
                </a:cubicBezTo>
                <a:cubicBezTo>
                  <a:pt x="50800" y="170815"/>
                  <a:pt x="50606" y="202577"/>
                  <a:pt x="49530" y="234315"/>
                </a:cubicBezTo>
                <a:cubicBezTo>
                  <a:pt x="49335" y="240062"/>
                  <a:pt x="48570" y="245788"/>
                  <a:pt x="47625" y="251460"/>
                </a:cubicBezTo>
                <a:cubicBezTo>
                  <a:pt x="46813" y="256334"/>
                  <a:pt x="43803" y="260379"/>
                  <a:pt x="41910" y="264795"/>
                </a:cubicBezTo>
                <a:cubicBezTo>
                  <a:pt x="41119" y="266641"/>
                  <a:pt x="40640" y="268605"/>
                  <a:pt x="40005" y="270510"/>
                </a:cubicBezTo>
                <a:cubicBezTo>
                  <a:pt x="40640" y="295910"/>
                  <a:pt x="40142" y="321364"/>
                  <a:pt x="41910" y="346710"/>
                </a:cubicBezTo>
                <a:cubicBezTo>
                  <a:pt x="42517" y="355415"/>
                  <a:pt x="48822" y="350941"/>
                  <a:pt x="53340" y="354330"/>
                </a:cubicBezTo>
                <a:cubicBezTo>
                  <a:pt x="54356" y="355092"/>
                  <a:pt x="53340" y="356870"/>
                  <a:pt x="53340" y="35814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8" name="Freeform 17"/>
          <p:cNvSpPr/>
          <p:nvPr/>
        </p:nvSpPr>
        <p:spPr>
          <a:xfrm>
            <a:off x="6514312" y="3091815"/>
            <a:ext cx="33173" cy="41250"/>
          </a:xfrm>
          <a:custGeom>
            <a:avLst/>
            <a:gdLst>
              <a:gd name="connsiteX0" fmla="*/ 788 w 33173"/>
              <a:gd name="connsiteY0" fmla="*/ 38100 h 41250"/>
              <a:gd name="connsiteX1" fmla="*/ 4598 w 33173"/>
              <a:gd name="connsiteY1" fmla="*/ 22860 h 41250"/>
              <a:gd name="connsiteX2" fmla="*/ 6503 w 33173"/>
              <a:gd name="connsiteY2" fmla="*/ 17145 h 41250"/>
              <a:gd name="connsiteX3" fmla="*/ 17933 w 33173"/>
              <a:gd name="connsiteY3" fmla="*/ 9525 h 41250"/>
              <a:gd name="connsiteX4" fmla="*/ 29363 w 33173"/>
              <a:gd name="connsiteY4" fmla="*/ 5715 h 41250"/>
              <a:gd name="connsiteX5" fmla="*/ 33173 w 33173"/>
              <a:gd name="connsiteY5" fmla="*/ 0 h 4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73" h="41250">
                <a:moveTo>
                  <a:pt x="788" y="38100"/>
                </a:moveTo>
                <a:cubicBezTo>
                  <a:pt x="5143" y="25036"/>
                  <a:pt x="0" y="41250"/>
                  <a:pt x="4598" y="22860"/>
                </a:cubicBezTo>
                <a:cubicBezTo>
                  <a:pt x="5085" y="20912"/>
                  <a:pt x="5083" y="18565"/>
                  <a:pt x="6503" y="17145"/>
                </a:cubicBezTo>
                <a:cubicBezTo>
                  <a:pt x="9741" y="13907"/>
                  <a:pt x="13589" y="10973"/>
                  <a:pt x="17933" y="9525"/>
                </a:cubicBezTo>
                <a:lnTo>
                  <a:pt x="29363" y="5715"/>
                </a:lnTo>
                <a:lnTo>
                  <a:pt x="33173" y="0"/>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9" name="Freeform 18"/>
          <p:cNvSpPr/>
          <p:nvPr/>
        </p:nvSpPr>
        <p:spPr>
          <a:xfrm>
            <a:off x="6554703" y="2874408"/>
            <a:ext cx="80782" cy="266937"/>
          </a:xfrm>
          <a:custGeom>
            <a:avLst/>
            <a:gdLst>
              <a:gd name="connsiteX0" fmla="*/ 68982 w 80782"/>
              <a:gd name="connsiteY0" fmla="*/ 34527 h 266937"/>
              <a:gd name="connsiteX1" fmla="*/ 72792 w 80782"/>
              <a:gd name="connsiteY1" fmla="*/ 108822 h 266937"/>
              <a:gd name="connsiteX2" fmla="*/ 80412 w 80782"/>
              <a:gd name="connsiteY2" fmla="*/ 110727 h 266937"/>
              <a:gd name="connsiteX3" fmla="*/ 78507 w 80782"/>
              <a:gd name="connsiteY3" fmla="*/ 135492 h 266937"/>
              <a:gd name="connsiteX4" fmla="*/ 72792 w 80782"/>
              <a:gd name="connsiteY4" fmla="*/ 137397 h 266937"/>
              <a:gd name="connsiteX5" fmla="*/ 68982 w 80782"/>
              <a:gd name="connsiteY5" fmla="*/ 143112 h 266937"/>
              <a:gd name="connsiteX6" fmla="*/ 65172 w 80782"/>
              <a:gd name="connsiteY6" fmla="*/ 154542 h 266937"/>
              <a:gd name="connsiteX7" fmla="*/ 63267 w 80782"/>
              <a:gd name="connsiteY7" fmla="*/ 167877 h 266937"/>
              <a:gd name="connsiteX8" fmla="*/ 57552 w 80782"/>
              <a:gd name="connsiteY8" fmla="*/ 171687 h 266937"/>
              <a:gd name="connsiteX9" fmla="*/ 46122 w 80782"/>
              <a:gd name="connsiteY9" fmla="*/ 175497 h 266937"/>
              <a:gd name="connsiteX10" fmla="*/ 38502 w 80782"/>
              <a:gd name="connsiteY10" fmla="*/ 192642 h 266937"/>
              <a:gd name="connsiteX11" fmla="*/ 30882 w 80782"/>
              <a:gd name="connsiteY11" fmla="*/ 204072 h 266937"/>
              <a:gd name="connsiteX12" fmla="*/ 27072 w 80782"/>
              <a:gd name="connsiteY12" fmla="*/ 209787 h 266937"/>
              <a:gd name="connsiteX13" fmla="*/ 19452 w 80782"/>
              <a:gd name="connsiteY13" fmla="*/ 211692 h 266937"/>
              <a:gd name="connsiteX14" fmla="*/ 15642 w 80782"/>
              <a:gd name="connsiteY14" fmla="*/ 217407 h 266937"/>
              <a:gd name="connsiteX15" fmla="*/ 11832 w 80782"/>
              <a:gd name="connsiteY15" fmla="*/ 228837 h 266937"/>
              <a:gd name="connsiteX16" fmla="*/ 2307 w 80782"/>
              <a:gd name="connsiteY16" fmla="*/ 245982 h 266937"/>
              <a:gd name="connsiteX17" fmla="*/ 402 w 80782"/>
              <a:gd name="connsiteY17" fmla="*/ 253602 h 266937"/>
              <a:gd name="connsiteX18" fmla="*/ 402 w 80782"/>
              <a:gd name="connsiteY18" fmla="*/ 266937 h 2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782" h="266937">
                <a:moveTo>
                  <a:pt x="68982" y="34527"/>
                </a:moveTo>
                <a:cubicBezTo>
                  <a:pt x="79238" y="65295"/>
                  <a:pt x="58086" y="0"/>
                  <a:pt x="72792" y="108822"/>
                </a:cubicBezTo>
                <a:cubicBezTo>
                  <a:pt x="73143" y="111417"/>
                  <a:pt x="77872" y="110092"/>
                  <a:pt x="80412" y="110727"/>
                </a:cubicBezTo>
                <a:cubicBezTo>
                  <a:pt x="79777" y="118982"/>
                  <a:pt x="80782" y="127531"/>
                  <a:pt x="78507" y="135492"/>
                </a:cubicBezTo>
                <a:cubicBezTo>
                  <a:pt x="77955" y="137423"/>
                  <a:pt x="74360" y="136143"/>
                  <a:pt x="72792" y="137397"/>
                </a:cubicBezTo>
                <a:cubicBezTo>
                  <a:pt x="71004" y="138827"/>
                  <a:pt x="69912" y="141020"/>
                  <a:pt x="68982" y="143112"/>
                </a:cubicBezTo>
                <a:cubicBezTo>
                  <a:pt x="67351" y="146782"/>
                  <a:pt x="65172" y="154542"/>
                  <a:pt x="65172" y="154542"/>
                </a:cubicBezTo>
                <a:cubicBezTo>
                  <a:pt x="64537" y="158987"/>
                  <a:pt x="65091" y="163774"/>
                  <a:pt x="63267" y="167877"/>
                </a:cubicBezTo>
                <a:cubicBezTo>
                  <a:pt x="62337" y="169969"/>
                  <a:pt x="59644" y="170757"/>
                  <a:pt x="57552" y="171687"/>
                </a:cubicBezTo>
                <a:cubicBezTo>
                  <a:pt x="53882" y="173318"/>
                  <a:pt x="46122" y="175497"/>
                  <a:pt x="46122" y="175497"/>
                </a:cubicBezTo>
                <a:cubicBezTo>
                  <a:pt x="40084" y="184554"/>
                  <a:pt x="43036" y="179040"/>
                  <a:pt x="38502" y="192642"/>
                </a:cubicBezTo>
                <a:cubicBezTo>
                  <a:pt x="37054" y="196986"/>
                  <a:pt x="33422" y="200262"/>
                  <a:pt x="30882" y="204072"/>
                </a:cubicBezTo>
                <a:lnTo>
                  <a:pt x="27072" y="209787"/>
                </a:lnTo>
                <a:cubicBezTo>
                  <a:pt x="25620" y="211965"/>
                  <a:pt x="21992" y="211057"/>
                  <a:pt x="19452" y="211692"/>
                </a:cubicBezTo>
                <a:cubicBezTo>
                  <a:pt x="18182" y="213597"/>
                  <a:pt x="16572" y="215315"/>
                  <a:pt x="15642" y="217407"/>
                </a:cubicBezTo>
                <a:cubicBezTo>
                  <a:pt x="14011" y="221077"/>
                  <a:pt x="14060" y="225495"/>
                  <a:pt x="11832" y="228837"/>
                </a:cubicBezTo>
                <a:cubicBezTo>
                  <a:pt x="5010" y="239071"/>
                  <a:pt x="4822" y="237180"/>
                  <a:pt x="2307" y="245982"/>
                </a:cubicBezTo>
                <a:cubicBezTo>
                  <a:pt x="1588" y="248499"/>
                  <a:pt x="639" y="250995"/>
                  <a:pt x="402" y="253602"/>
                </a:cubicBezTo>
                <a:cubicBezTo>
                  <a:pt x="0" y="258029"/>
                  <a:pt x="402" y="262492"/>
                  <a:pt x="402" y="266937"/>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0" name="Freeform 19"/>
          <p:cNvSpPr/>
          <p:nvPr/>
        </p:nvSpPr>
        <p:spPr>
          <a:xfrm>
            <a:off x="6524625" y="3034456"/>
            <a:ext cx="89535" cy="70694"/>
          </a:xfrm>
          <a:custGeom>
            <a:avLst/>
            <a:gdLst>
              <a:gd name="connsiteX0" fmla="*/ 0 w 89535"/>
              <a:gd name="connsiteY0" fmla="*/ 70694 h 70694"/>
              <a:gd name="connsiteX1" fmla="*/ 11430 w 89535"/>
              <a:gd name="connsiteY1" fmla="*/ 66884 h 70694"/>
              <a:gd name="connsiteX2" fmla="*/ 17145 w 89535"/>
              <a:gd name="connsiteY2" fmla="*/ 64979 h 70694"/>
              <a:gd name="connsiteX3" fmla="*/ 24765 w 89535"/>
              <a:gd name="connsiteY3" fmla="*/ 55454 h 70694"/>
              <a:gd name="connsiteX4" fmla="*/ 30480 w 89535"/>
              <a:gd name="connsiteY4" fmla="*/ 51644 h 70694"/>
              <a:gd name="connsiteX5" fmla="*/ 34290 w 89535"/>
              <a:gd name="connsiteY5" fmla="*/ 40214 h 70694"/>
              <a:gd name="connsiteX6" fmla="*/ 45720 w 89535"/>
              <a:gd name="connsiteY6" fmla="*/ 32594 h 70694"/>
              <a:gd name="connsiteX7" fmla="*/ 51435 w 89535"/>
              <a:gd name="connsiteY7" fmla="*/ 28784 h 70694"/>
              <a:gd name="connsiteX8" fmla="*/ 57150 w 89535"/>
              <a:gd name="connsiteY8" fmla="*/ 23069 h 70694"/>
              <a:gd name="connsiteX9" fmla="*/ 60960 w 89535"/>
              <a:gd name="connsiteY9" fmla="*/ 17354 h 70694"/>
              <a:gd name="connsiteX10" fmla="*/ 66675 w 89535"/>
              <a:gd name="connsiteY10" fmla="*/ 13544 h 70694"/>
              <a:gd name="connsiteX11" fmla="*/ 68580 w 89535"/>
              <a:gd name="connsiteY11" fmla="*/ 4019 h 70694"/>
              <a:gd name="connsiteX12" fmla="*/ 74295 w 89535"/>
              <a:gd name="connsiteY12" fmla="*/ 2114 h 70694"/>
              <a:gd name="connsiteX13" fmla="*/ 89535 w 89535"/>
              <a:gd name="connsiteY13" fmla="*/ 209 h 7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35" h="70694">
                <a:moveTo>
                  <a:pt x="0" y="70694"/>
                </a:moveTo>
                <a:lnTo>
                  <a:pt x="11430" y="66884"/>
                </a:lnTo>
                <a:lnTo>
                  <a:pt x="17145" y="64979"/>
                </a:lnTo>
                <a:cubicBezTo>
                  <a:pt x="33523" y="54060"/>
                  <a:pt x="14249" y="68599"/>
                  <a:pt x="24765" y="55454"/>
                </a:cubicBezTo>
                <a:cubicBezTo>
                  <a:pt x="26195" y="53666"/>
                  <a:pt x="28575" y="52914"/>
                  <a:pt x="30480" y="51644"/>
                </a:cubicBezTo>
                <a:cubicBezTo>
                  <a:pt x="31750" y="47834"/>
                  <a:pt x="30948" y="42442"/>
                  <a:pt x="34290" y="40214"/>
                </a:cubicBezTo>
                <a:lnTo>
                  <a:pt x="45720" y="32594"/>
                </a:lnTo>
                <a:cubicBezTo>
                  <a:pt x="47625" y="31324"/>
                  <a:pt x="49816" y="30403"/>
                  <a:pt x="51435" y="28784"/>
                </a:cubicBezTo>
                <a:cubicBezTo>
                  <a:pt x="53340" y="26879"/>
                  <a:pt x="55425" y="25139"/>
                  <a:pt x="57150" y="23069"/>
                </a:cubicBezTo>
                <a:cubicBezTo>
                  <a:pt x="58616" y="21310"/>
                  <a:pt x="59341" y="18973"/>
                  <a:pt x="60960" y="17354"/>
                </a:cubicBezTo>
                <a:cubicBezTo>
                  <a:pt x="62579" y="15735"/>
                  <a:pt x="64770" y="14814"/>
                  <a:pt x="66675" y="13544"/>
                </a:cubicBezTo>
                <a:cubicBezTo>
                  <a:pt x="67310" y="10369"/>
                  <a:pt x="66784" y="6713"/>
                  <a:pt x="68580" y="4019"/>
                </a:cubicBezTo>
                <a:cubicBezTo>
                  <a:pt x="69694" y="2348"/>
                  <a:pt x="72335" y="2550"/>
                  <a:pt x="74295" y="2114"/>
                </a:cubicBezTo>
                <a:cubicBezTo>
                  <a:pt x="83807" y="0"/>
                  <a:pt x="82905" y="209"/>
                  <a:pt x="89535" y="209"/>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1" name="Freeform 20"/>
          <p:cNvSpPr/>
          <p:nvPr/>
        </p:nvSpPr>
        <p:spPr>
          <a:xfrm>
            <a:off x="6844665" y="2646045"/>
            <a:ext cx="142640" cy="312420"/>
          </a:xfrm>
          <a:custGeom>
            <a:avLst/>
            <a:gdLst>
              <a:gd name="connsiteX0" fmla="*/ 0 w 142640"/>
              <a:gd name="connsiteY0" fmla="*/ 0 h 312420"/>
              <a:gd name="connsiteX1" fmla="*/ 20955 w 142640"/>
              <a:gd name="connsiteY1" fmla="*/ 3810 h 312420"/>
              <a:gd name="connsiteX2" fmla="*/ 28575 w 142640"/>
              <a:gd name="connsiteY2" fmla="*/ 7620 h 312420"/>
              <a:gd name="connsiteX3" fmla="*/ 36195 w 142640"/>
              <a:gd name="connsiteY3" fmla="*/ 9525 h 312420"/>
              <a:gd name="connsiteX4" fmla="*/ 55245 w 142640"/>
              <a:gd name="connsiteY4" fmla="*/ 15240 h 312420"/>
              <a:gd name="connsiteX5" fmla="*/ 68580 w 142640"/>
              <a:gd name="connsiteY5" fmla="*/ 28575 h 312420"/>
              <a:gd name="connsiteX6" fmla="*/ 76200 w 142640"/>
              <a:gd name="connsiteY6" fmla="*/ 118110 h 312420"/>
              <a:gd name="connsiteX7" fmla="*/ 78105 w 142640"/>
              <a:gd name="connsiteY7" fmla="*/ 123825 h 312420"/>
              <a:gd name="connsiteX8" fmla="*/ 80010 w 142640"/>
              <a:gd name="connsiteY8" fmla="*/ 154305 h 312420"/>
              <a:gd name="connsiteX9" fmla="*/ 87630 w 142640"/>
              <a:gd name="connsiteY9" fmla="*/ 165735 h 312420"/>
              <a:gd name="connsiteX10" fmla="*/ 91440 w 142640"/>
              <a:gd name="connsiteY10" fmla="*/ 177165 h 312420"/>
              <a:gd name="connsiteX11" fmla="*/ 93345 w 142640"/>
              <a:gd name="connsiteY11" fmla="*/ 192405 h 312420"/>
              <a:gd name="connsiteX12" fmla="*/ 99060 w 142640"/>
              <a:gd name="connsiteY12" fmla="*/ 196215 h 312420"/>
              <a:gd name="connsiteX13" fmla="*/ 102870 w 142640"/>
              <a:gd name="connsiteY13" fmla="*/ 217170 h 312420"/>
              <a:gd name="connsiteX14" fmla="*/ 108585 w 142640"/>
              <a:gd name="connsiteY14" fmla="*/ 220980 h 312420"/>
              <a:gd name="connsiteX15" fmla="*/ 120015 w 142640"/>
              <a:gd name="connsiteY15" fmla="*/ 224790 h 312420"/>
              <a:gd name="connsiteX16" fmla="*/ 123825 w 142640"/>
              <a:gd name="connsiteY16" fmla="*/ 260985 h 312420"/>
              <a:gd name="connsiteX17" fmla="*/ 131445 w 142640"/>
              <a:gd name="connsiteY17" fmla="*/ 272415 h 312420"/>
              <a:gd name="connsiteX18" fmla="*/ 135255 w 142640"/>
              <a:gd name="connsiteY18" fmla="*/ 278130 h 312420"/>
              <a:gd name="connsiteX19" fmla="*/ 140970 w 142640"/>
              <a:gd name="connsiteY19" fmla="*/ 281940 h 312420"/>
              <a:gd name="connsiteX20" fmla="*/ 140970 w 142640"/>
              <a:gd name="connsiteY20" fmla="*/ 3124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40" h="312420">
                <a:moveTo>
                  <a:pt x="0" y="0"/>
                </a:moveTo>
                <a:cubicBezTo>
                  <a:pt x="6985" y="1270"/>
                  <a:pt x="14095" y="1981"/>
                  <a:pt x="20955" y="3810"/>
                </a:cubicBezTo>
                <a:cubicBezTo>
                  <a:pt x="23699" y="4542"/>
                  <a:pt x="25916" y="6623"/>
                  <a:pt x="28575" y="7620"/>
                </a:cubicBezTo>
                <a:cubicBezTo>
                  <a:pt x="31026" y="8539"/>
                  <a:pt x="33687" y="8773"/>
                  <a:pt x="36195" y="9525"/>
                </a:cubicBezTo>
                <a:cubicBezTo>
                  <a:pt x="59385" y="16482"/>
                  <a:pt x="37682" y="10849"/>
                  <a:pt x="55245" y="15240"/>
                </a:cubicBezTo>
                <a:cubicBezTo>
                  <a:pt x="56293" y="16079"/>
                  <a:pt x="68294" y="24101"/>
                  <a:pt x="68580" y="28575"/>
                </a:cubicBezTo>
                <a:cubicBezTo>
                  <a:pt x="74345" y="118887"/>
                  <a:pt x="50357" y="92267"/>
                  <a:pt x="76200" y="118110"/>
                </a:cubicBezTo>
                <a:cubicBezTo>
                  <a:pt x="76835" y="120015"/>
                  <a:pt x="77895" y="121828"/>
                  <a:pt x="78105" y="123825"/>
                </a:cubicBezTo>
                <a:cubicBezTo>
                  <a:pt x="79171" y="133949"/>
                  <a:pt x="77754" y="144378"/>
                  <a:pt x="80010" y="154305"/>
                </a:cubicBezTo>
                <a:cubicBezTo>
                  <a:pt x="81025" y="158770"/>
                  <a:pt x="85090" y="161925"/>
                  <a:pt x="87630" y="165735"/>
                </a:cubicBezTo>
                <a:cubicBezTo>
                  <a:pt x="89858" y="169077"/>
                  <a:pt x="91440" y="177165"/>
                  <a:pt x="91440" y="177165"/>
                </a:cubicBezTo>
                <a:cubicBezTo>
                  <a:pt x="92075" y="182245"/>
                  <a:pt x="91444" y="187652"/>
                  <a:pt x="93345" y="192405"/>
                </a:cubicBezTo>
                <a:cubicBezTo>
                  <a:pt x="94195" y="194531"/>
                  <a:pt x="98036" y="194167"/>
                  <a:pt x="99060" y="196215"/>
                </a:cubicBezTo>
                <a:cubicBezTo>
                  <a:pt x="99204" y="196503"/>
                  <a:pt x="102130" y="215875"/>
                  <a:pt x="102870" y="217170"/>
                </a:cubicBezTo>
                <a:cubicBezTo>
                  <a:pt x="104006" y="219158"/>
                  <a:pt x="106493" y="220050"/>
                  <a:pt x="108585" y="220980"/>
                </a:cubicBezTo>
                <a:cubicBezTo>
                  <a:pt x="112255" y="222611"/>
                  <a:pt x="120015" y="224790"/>
                  <a:pt x="120015" y="224790"/>
                </a:cubicBezTo>
                <a:cubicBezTo>
                  <a:pt x="125433" y="241043"/>
                  <a:pt x="120306" y="224034"/>
                  <a:pt x="123825" y="260985"/>
                </a:cubicBezTo>
                <a:cubicBezTo>
                  <a:pt x="124880" y="272065"/>
                  <a:pt x="123430" y="269743"/>
                  <a:pt x="131445" y="272415"/>
                </a:cubicBezTo>
                <a:cubicBezTo>
                  <a:pt x="132715" y="274320"/>
                  <a:pt x="133636" y="276511"/>
                  <a:pt x="135255" y="278130"/>
                </a:cubicBezTo>
                <a:cubicBezTo>
                  <a:pt x="136874" y="279749"/>
                  <a:pt x="140594" y="279682"/>
                  <a:pt x="140970" y="281940"/>
                </a:cubicBezTo>
                <a:cubicBezTo>
                  <a:pt x="142640" y="291962"/>
                  <a:pt x="140970" y="302260"/>
                  <a:pt x="140970" y="31242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2" name="Freeform 21"/>
          <p:cNvSpPr/>
          <p:nvPr/>
        </p:nvSpPr>
        <p:spPr>
          <a:xfrm>
            <a:off x="6798945" y="2821305"/>
            <a:ext cx="27690" cy="323850"/>
          </a:xfrm>
          <a:custGeom>
            <a:avLst/>
            <a:gdLst>
              <a:gd name="connsiteX0" fmla="*/ 0 w 27690"/>
              <a:gd name="connsiteY0" fmla="*/ 0 h 323850"/>
              <a:gd name="connsiteX1" fmla="*/ 5715 w 27690"/>
              <a:gd name="connsiteY1" fmla="*/ 17145 h 323850"/>
              <a:gd name="connsiteX2" fmla="*/ 7620 w 27690"/>
              <a:gd name="connsiteY2" fmla="*/ 22860 h 323850"/>
              <a:gd name="connsiteX3" fmla="*/ 9525 w 27690"/>
              <a:gd name="connsiteY3" fmla="*/ 28575 h 323850"/>
              <a:gd name="connsiteX4" fmla="*/ 11430 w 27690"/>
              <a:gd name="connsiteY4" fmla="*/ 41910 h 323850"/>
              <a:gd name="connsiteX5" fmla="*/ 13335 w 27690"/>
              <a:gd name="connsiteY5" fmla="*/ 47625 h 323850"/>
              <a:gd name="connsiteX6" fmla="*/ 19050 w 27690"/>
              <a:gd name="connsiteY6" fmla="*/ 51435 h 323850"/>
              <a:gd name="connsiteX7" fmla="*/ 22860 w 27690"/>
              <a:gd name="connsiteY7" fmla="*/ 93345 h 323850"/>
              <a:gd name="connsiteX8" fmla="*/ 26670 w 27690"/>
              <a:gd name="connsiteY8" fmla="*/ 163830 h 323850"/>
              <a:gd name="connsiteX9" fmla="*/ 24765 w 27690"/>
              <a:gd name="connsiteY9" fmla="*/ 300990 h 323850"/>
              <a:gd name="connsiteX10" fmla="*/ 17145 w 27690"/>
              <a:gd name="connsiteY10" fmla="*/ 312420 h 323850"/>
              <a:gd name="connsiteX11" fmla="*/ 17145 w 27690"/>
              <a:gd name="connsiteY11"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90" h="323850">
                <a:moveTo>
                  <a:pt x="0" y="0"/>
                </a:moveTo>
                <a:lnTo>
                  <a:pt x="5715" y="17145"/>
                </a:lnTo>
                <a:lnTo>
                  <a:pt x="7620" y="22860"/>
                </a:lnTo>
                <a:lnTo>
                  <a:pt x="9525" y="28575"/>
                </a:lnTo>
                <a:cubicBezTo>
                  <a:pt x="10160" y="33020"/>
                  <a:pt x="10549" y="37507"/>
                  <a:pt x="11430" y="41910"/>
                </a:cubicBezTo>
                <a:cubicBezTo>
                  <a:pt x="11824" y="43879"/>
                  <a:pt x="12081" y="46057"/>
                  <a:pt x="13335" y="47625"/>
                </a:cubicBezTo>
                <a:cubicBezTo>
                  <a:pt x="14765" y="49413"/>
                  <a:pt x="17145" y="50165"/>
                  <a:pt x="19050" y="51435"/>
                </a:cubicBezTo>
                <a:cubicBezTo>
                  <a:pt x="24669" y="68292"/>
                  <a:pt x="21491" y="57070"/>
                  <a:pt x="22860" y="93345"/>
                </a:cubicBezTo>
                <a:cubicBezTo>
                  <a:pt x="25451" y="162003"/>
                  <a:pt x="17876" y="137449"/>
                  <a:pt x="26670" y="163830"/>
                </a:cubicBezTo>
                <a:cubicBezTo>
                  <a:pt x="26035" y="209550"/>
                  <a:pt x="27690" y="255359"/>
                  <a:pt x="24765" y="300990"/>
                </a:cubicBezTo>
                <a:cubicBezTo>
                  <a:pt x="24472" y="305560"/>
                  <a:pt x="17145" y="307841"/>
                  <a:pt x="17145" y="312420"/>
                </a:cubicBezTo>
                <a:lnTo>
                  <a:pt x="17145" y="323850"/>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3" name="Freeform 22"/>
          <p:cNvSpPr/>
          <p:nvPr/>
        </p:nvSpPr>
        <p:spPr>
          <a:xfrm>
            <a:off x="6831330" y="2948940"/>
            <a:ext cx="69986" cy="194310"/>
          </a:xfrm>
          <a:custGeom>
            <a:avLst/>
            <a:gdLst>
              <a:gd name="connsiteX0" fmla="*/ 0 w 69986"/>
              <a:gd name="connsiteY0" fmla="*/ 194310 h 194310"/>
              <a:gd name="connsiteX1" fmla="*/ 1905 w 69986"/>
              <a:gd name="connsiteY1" fmla="*/ 150495 h 194310"/>
              <a:gd name="connsiteX2" fmla="*/ 5715 w 69986"/>
              <a:gd name="connsiteY2" fmla="*/ 144780 h 194310"/>
              <a:gd name="connsiteX3" fmla="*/ 7620 w 69986"/>
              <a:gd name="connsiteY3" fmla="*/ 139065 h 194310"/>
              <a:gd name="connsiteX4" fmla="*/ 11430 w 69986"/>
              <a:gd name="connsiteY4" fmla="*/ 133350 h 194310"/>
              <a:gd name="connsiteX5" fmla="*/ 13335 w 69986"/>
              <a:gd name="connsiteY5" fmla="*/ 127635 h 194310"/>
              <a:gd name="connsiteX6" fmla="*/ 19050 w 69986"/>
              <a:gd name="connsiteY6" fmla="*/ 121920 h 194310"/>
              <a:gd name="connsiteX7" fmla="*/ 22860 w 69986"/>
              <a:gd name="connsiteY7" fmla="*/ 116205 h 194310"/>
              <a:gd name="connsiteX8" fmla="*/ 24765 w 69986"/>
              <a:gd name="connsiteY8" fmla="*/ 108585 h 194310"/>
              <a:gd name="connsiteX9" fmla="*/ 26670 w 69986"/>
              <a:gd name="connsiteY9" fmla="*/ 102870 h 194310"/>
              <a:gd name="connsiteX10" fmla="*/ 28575 w 69986"/>
              <a:gd name="connsiteY10" fmla="*/ 85725 h 194310"/>
              <a:gd name="connsiteX11" fmla="*/ 32385 w 69986"/>
              <a:gd name="connsiteY11" fmla="*/ 72390 h 194310"/>
              <a:gd name="connsiteX12" fmla="*/ 43815 w 69986"/>
              <a:gd name="connsiteY12" fmla="*/ 64770 h 194310"/>
              <a:gd name="connsiteX13" fmla="*/ 49530 w 69986"/>
              <a:gd name="connsiteY13" fmla="*/ 60960 h 194310"/>
              <a:gd name="connsiteX14" fmla="*/ 55245 w 69986"/>
              <a:gd name="connsiteY14" fmla="*/ 34290 h 194310"/>
              <a:gd name="connsiteX15" fmla="*/ 60960 w 69986"/>
              <a:gd name="connsiteY15" fmla="*/ 22860 h 194310"/>
              <a:gd name="connsiteX16" fmla="*/ 62865 w 69986"/>
              <a:gd name="connsiteY16" fmla="*/ 17145 h 194310"/>
              <a:gd name="connsiteX17" fmla="*/ 68580 w 69986"/>
              <a:gd name="connsiteY17" fmla="*/ 13335 h 194310"/>
              <a:gd name="connsiteX18" fmla="*/ 68580 w 69986"/>
              <a:gd name="connsiteY18" fmla="*/ 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986" h="194310">
                <a:moveTo>
                  <a:pt x="0" y="194310"/>
                </a:moveTo>
                <a:cubicBezTo>
                  <a:pt x="635" y="179705"/>
                  <a:pt x="229" y="165017"/>
                  <a:pt x="1905" y="150495"/>
                </a:cubicBezTo>
                <a:cubicBezTo>
                  <a:pt x="2167" y="148221"/>
                  <a:pt x="4691" y="146828"/>
                  <a:pt x="5715" y="144780"/>
                </a:cubicBezTo>
                <a:cubicBezTo>
                  <a:pt x="6613" y="142984"/>
                  <a:pt x="6722" y="140861"/>
                  <a:pt x="7620" y="139065"/>
                </a:cubicBezTo>
                <a:cubicBezTo>
                  <a:pt x="8644" y="137017"/>
                  <a:pt x="10406" y="135398"/>
                  <a:pt x="11430" y="133350"/>
                </a:cubicBezTo>
                <a:cubicBezTo>
                  <a:pt x="12328" y="131554"/>
                  <a:pt x="12221" y="129306"/>
                  <a:pt x="13335" y="127635"/>
                </a:cubicBezTo>
                <a:cubicBezTo>
                  <a:pt x="14829" y="125393"/>
                  <a:pt x="17325" y="123990"/>
                  <a:pt x="19050" y="121920"/>
                </a:cubicBezTo>
                <a:cubicBezTo>
                  <a:pt x="20516" y="120161"/>
                  <a:pt x="21590" y="118110"/>
                  <a:pt x="22860" y="116205"/>
                </a:cubicBezTo>
                <a:cubicBezTo>
                  <a:pt x="23495" y="113665"/>
                  <a:pt x="24046" y="111102"/>
                  <a:pt x="24765" y="108585"/>
                </a:cubicBezTo>
                <a:cubicBezTo>
                  <a:pt x="25317" y="106654"/>
                  <a:pt x="26340" y="104851"/>
                  <a:pt x="26670" y="102870"/>
                </a:cubicBezTo>
                <a:cubicBezTo>
                  <a:pt x="27615" y="97198"/>
                  <a:pt x="27701" y="91408"/>
                  <a:pt x="28575" y="85725"/>
                </a:cubicBezTo>
                <a:cubicBezTo>
                  <a:pt x="28584" y="85667"/>
                  <a:pt x="31480" y="73295"/>
                  <a:pt x="32385" y="72390"/>
                </a:cubicBezTo>
                <a:cubicBezTo>
                  <a:pt x="35623" y="69152"/>
                  <a:pt x="40005" y="67310"/>
                  <a:pt x="43815" y="64770"/>
                </a:cubicBezTo>
                <a:lnTo>
                  <a:pt x="49530" y="60960"/>
                </a:lnTo>
                <a:cubicBezTo>
                  <a:pt x="57732" y="48657"/>
                  <a:pt x="51597" y="59829"/>
                  <a:pt x="55245" y="34290"/>
                </a:cubicBezTo>
                <a:cubicBezTo>
                  <a:pt x="56203" y="27586"/>
                  <a:pt x="57942" y="28896"/>
                  <a:pt x="60960" y="22860"/>
                </a:cubicBezTo>
                <a:cubicBezTo>
                  <a:pt x="61858" y="21064"/>
                  <a:pt x="61611" y="18713"/>
                  <a:pt x="62865" y="17145"/>
                </a:cubicBezTo>
                <a:cubicBezTo>
                  <a:pt x="64295" y="15357"/>
                  <a:pt x="67856" y="15507"/>
                  <a:pt x="68580" y="13335"/>
                </a:cubicBezTo>
                <a:cubicBezTo>
                  <a:pt x="69986" y="9118"/>
                  <a:pt x="68580" y="4445"/>
                  <a:pt x="6858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4" name="Freeform 23"/>
          <p:cNvSpPr/>
          <p:nvPr/>
        </p:nvSpPr>
        <p:spPr>
          <a:xfrm>
            <a:off x="6892290" y="2855595"/>
            <a:ext cx="28575" cy="66335"/>
          </a:xfrm>
          <a:custGeom>
            <a:avLst/>
            <a:gdLst>
              <a:gd name="connsiteX0" fmla="*/ 0 w 28575"/>
              <a:gd name="connsiteY0" fmla="*/ 0 h 66335"/>
              <a:gd name="connsiteX1" fmla="*/ 5715 w 28575"/>
              <a:gd name="connsiteY1" fmla="*/ 11430 h 66335"/>
              <a:gd name="connsiteX2" fmla="*/ 7620 w 28575"/>
              <a:gd name="connsiteY2" fmla="*/ 22860 h 66335"/>
              <a:gd name="connsiteX3" fmla="*/ 19050 w 28575"/>
              <a:gd name="connsiteY3" fmla="*/ 30480 h 66335"/>
              <a:gd name="connsiteX4" fmla="*/ 26670 w 28575"/>
              <a:gd name="connsiteY4" fmla="*/ 62865 h 66335"/>
              <a:gd name="connsiteX5" fmla="*/ 28575 w 28575"/>
              <a:gd name="connsiteY5" fmla="*/ 64770 h 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66335">
                <a:moveTo>
                  <a:pt x="0" y="0"/>
                </a:moveTo>
                <a:cubicBezTo>
                  <a:pt x="3425" y="5138"/>
                  <a:pt x="4400" y="5515"/>
                  <a:pt x="5715" y="11430"/>
                </a:cubicBezTo>
                <a:cubicBezTo>
                  <a:pt x="6553" y="15201"/>
                  <a:pt x="5405" y="19696"/>
                  <a:pt x="7620" y="22860"/>
                </a:cubicBezTo>
                <a:cubicBezTo>
                  <a:pt x="10246" y="26611"/>
                  <a:pt x="19050" y="30480"/>
                  <a:pt x="19050" y="30480"/>
                </a:cubicBezTo>
                <a:cubicBezTo>
                  <a:pt x="21440" y="66335"/>
                  <a:pt x="12932" y="52562"/>
                  <a:pt x="26670" y="62865"/>
                </a:cubicBezTo>
                <a:cubicBezTo>
                  <a:pt x="27388" y="63404"/>
                  <a:pt x="27940" y="64135"/>
                  <a:pt x="28575" y="6477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5" name="Freeform 24"/>
          <p:cNvSpPr/>
          <p:nvPr/>
        </p:nvSpPr>
        <p:spPr>
          <a:xfrm>
            <a:off x="6947535" y="2994660"/>
            <a:ext cx="19582" cy="177077"/>
          </a:xfrm>
          <a:custGeom>
            <a:avLst/>
            <a:gdLst>
              <a:gd name="connsiteX0" fmla="*/ 0 w 19582"/>
              <a:gd name="connsiteY0" fmla="*/ 0 h 177077"/>
              <a:gd name="connsiteX1" fmla="*/ 1905 w 19582"/>
              <a:gd name="connsiteY1" fmla="*/ 28575 h 177077"/>
              <a:gd name="connsiteX2" fmla="*/ 3810 w 19582"/>
              <a:gd name="connsiteY2" fmla="*/ 34290 h 177077"/>
              <a:gd name="connsiteX3" fmla="*/ 9525 w 19582"/>
              <a:gd name="connsiteY3" fmla="*/ 38100 h 177077"/>
              <a:gd name="connsiteX4" fmla="*/ 13335 w 19582"/>
              <a:gd name="connsiteY4" fmla="*/ 120015 h 177077"/>
              <a:gd name="connsiteX5" fmla="*/ 15240 w 19582"/>
              <a:gd name="connsiteY5" fmla="*/ 146685 h 1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2" h="177077">
                <a:moveTo>
                  <a:pt x="0" y="0"/>
                </a:moveTo>
                <a:cubicBezTo>
                  <a:pt x="635" y="9525"/>
                  <a:pt x="851" y="19087"/>
                  <a:pt x="1905" y="28575"/>
                </a:cubicBezTo>
                <a:cubicBezTo>
                  <a:pt x="2127" y="30571"/>
                  <a:pt x="2556" y="32722"/>
                  <a:pt x="3810" y="34290"/>
                </a:cubicBezTo>
                <a:cubicBezTo>
                  <a:pt x="5240" y="36078"/>
                  <a:pt x="7620" y="36830"/>
                  <a:pt x="9525" y="38100"/>
                </a:cubicBezTo>
                <a:cubicBezTo>
                  <a:pt x="19582" y="68272"/>
                  <a:pt x="9890" y="37339"/>
                  <a:pt x="13335" y="120015"/>
                </a:cubicBezTo>
                <a:cubicBezTo>
                  <a:pt x="15713" y="177077"/>
                  <a:pt x="15240" y="101825"/>
                  <a:pt x="15240" y="14668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6" name="Freeform 25"/>
          <p:cNvSpPr/>
          <p:nvPr/>
        </p:nvSpPr>
        <p:spPr>
          <a:xfrm>
            <a:off x="6972300" y="3072765"/>
            <a:ext cx="47625" cy="66675"/>
          </a:xfrm>
          <a:custGeom>
            <a:avLst/>
            <a:gdLst>
              <a:gd name="connsiteX0" fmla="*/ 0 w 47625"/>
              <a:gd name="connsiteY0" fmla="*/ 0 h 66675"/>
              <a:gd name="connsiteX1" fmla="*/ 1905 w 47625"/>
              <a:gd name="connsiteY1" fmla="*/ 7620 h 66675"/>
              <a:gd name="connsiteX2" fmla="*/ 26670 w 47625"/>
              <a:gd name="connsiteY2" fmla="*/ 15240 h 66675"/>
              <a:gd name="connsiteX3" fmla="*/ 34290 w 47625"/>
              <a:gd name="connsiteY3" fmla="*/ 17145 h 66675"/>
              <a:gd name="connsiteX4" fmla="*/ 36195 w 47625"/>
              <a:gd name="connsiteY4" fmla="*/ 22860 h 66675"/>
              <a:gd name="connsiteX5" fmla="*/ 41910 w 47625"/>
              <a:gd name="connsiteY5" fmla="*/ 26670 h 66675"/>
              <a:gd name="connsiteX6" fmla="*/ 47625 w 4762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66675">
                <a:moveTo>
                  <a:pt x="0" y="0"/>
                </a:moveTo>
                <a:cubicBezTo>
                  <a:pt x="635" y="2540"/>
                  <a:pt x="606" y="5347"/>
                  <a:pt x="1905" y="7620"/>
                </a:cubicBezTo>
                <a:cubicBezTo>
                  <a:pt x="7484" y="17383"/>
                  <a:pt x="15951" y="14168"/>
                  <a:pt x="26670" y="15240"/>
                </a:cubicBezTo>
                <a:cubicBezTo>
                  <a:pt x="29210" y="15875"/>
                  <a:pt x="32246" y="15509"/>
                  <a:pt x="34290" y="17145"/>
                </a:cubicBezTo>
                <a:cubicBezTo>
                  <a:pt x="35858" y="18399"/>
                  <a:pt x="34941" y="21292"/>
                  <a:pt x="36195" y="22860"/>
                </a:cubicBezTo>
                <a:cubicBezTo>
                  <a:pt x="37625" y="24648"/>
                  <a:pt x="40005" y="25400"/>
                  <a:pt x="41910" y="26670"/>
                </a:cubicBezTo>
                <a:cubicBezTo>
                  <a:pt x="43909" y="64659"/>
                  <a:pt x="35272" y="54322"/>
                  <a:pt x="47625" y="6667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7" name="Freeform 26"/>
          <p:cNvSpPr/>
          <p:nvPr/>
        </p:nvSpPr>
        <p:spPr>
          <a:xfrm>
            <a:off x="6513847" y="3162300"/>
            <a:ext cx="12987" cy="398145"/>
          </a:xfrm>
          <a:custGeom>
            <a:avLst/>
            <a:gdLst>
              <a:gd name="connsiteX0" fmla="*/ 1253 w 12987"/>
              <a:gd name="connsiteY0" fmla="*/ 0 h 398145"/>
              <a:gd name="connsiteX1" fmla="*/ 3158 w 12987"/>
              <a:gd name="connsiteY1" fmla="*/ 375285 h 398145"/>
              <a:gd name="connsiteX2" fmla="*/ 10778 w 12987"/>
              <a:gd name="connsiteY2" fmla="*/ 377190 h 398145"/>
              <a:gd name="connsiteX3" fmla="*/ 10778 w 12987"/>
              <a:gd name="connsiteY3" fmla="*/ 398145 h 398145"/>
            </a:gdLst>
            <a:ahLst/>
            <a:cxnLst>
              <a:cxn ang="0">
                <a:pos x="connsiteX0" y="connsiteY0"/>
              </a:cxn>
              <a:cxn ang="0">
                <a:pos x="connsiteX1" y="connsiteY1"/>
              </a:cxn>
              <a:cxn ang="0">
                <a:pos x="connsiteX2" y="connsiteY2"/>
              </a:cxn>
              <a:cxn ang="0">
                <a:pos x="connsiteX3" y="connsiteY3"/>
              </a:cxn>
            </a:cxnLst>
            <a:rect l="l" t="t" r="r" b="b"/>
            <a:pathLst>
              <a:path w="12987" h="398145">
                <a:moveTo>
                  <a:pt x="1253" y="0"/>
                </a:moveTo>
                <a:cubicBezTo>
                  <a:pt x="1888" y="125095"/>
                  <a:pt x="0" y="250228"/>
                  <a:pt x="3158" y="375285"/>
                </a:cubicBezTo>
                <a:cubicBezTo>
                  <a:pt x="3224" y="377902"/>
                  <a:pt x="9950" y="374706"/>
                  <a:pt x="10778" y="377190"/>
                </a:cubicBezTo>
                <a:cubicBezTo>
                  <a:pt x="12987" y="383817"/>
                  <a:pt x="10778" y="391160"/>
                  <a:pt x="10778" y="39814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8" name="Freeform 27"/>
          <p:cNvSpPr/>
          <p:nvPr/>
        </p:nvSpPr>
        <p:spPr>
          <a:xfrm>
            <a:off x="6568440" y="3168015"/>
            <a:ext cx="40005" cy="394951"/>
          </a:xfrm>
          <a:custGeom>
            <a:avLst/>
            <a:gdLst>
              <a:gd name="connsiteX0" fmla="*/ 0 w 40005"/>
              <a:gd name="connsiteY0" fmla="*/ 0 h 394951"/>
              <a:gd name="connsiteX1" fmla="*/ 3810 w 40005"/>
              <a:gd name="connsiteY1" fmla="*/ 17145 h 394951"/>
              <a:gd name="connsiteX2" fmla="*/ 9525 w 40005"/>
              <a:gd name="connsiteY2" fmla="*/ 20955 h 394951"/>
              <a:gd name="connsiteX3" fmla="*/ 15240 w 40005"/>
              <a:gd name="connsiteY3" fmla="*/ 53340 h 394951"/>
              <a:gd name="connsiteX4" fmla="*/ 17145 w 40005"/>
              <a:gd name="connsiteY4" fmla="*/ 59055 h 394951"/>
              <a:gd name="connsiteX5" fmla="*/ 22860 w 40005"/>
              <a:gd name="connsiteY5" fmla="*/ 62865 h 394951"/>
              <a:gd name="connsiteX6" fmla="*/ 22860 w 40005"/>
              <a:gd name="connsiteY6" fmla="*/ 203835 h 394951"/>
              <a:gd name="connsiteX7" fmla="*/ 24765 w 40005"/>
              <a:gd name="connsiteY7" fmla="*/ 369570 h 394951"/>
              <a:gd name="connsiteX8" fmla="*/ 26670 w 40005"/>
              <a:gd name="connsiteY8" fmla="*/ 375285 h 394951"/>
              <a:gd name="connsiteX9" fmla="*/ 28575 w 40005"/>
              <a:gd name="connsiteY9" fmla="*/ 384810 h 394951"/>
              <a:gd name="connsiteX10" fmla="*/ 36195 w 40005"/>
              <a:gd name="connsiteY10" fmla="*/ 386715 h 394951"/>
              <a:gd name="connsiteX11" fmla="*/ 40005 w 40005"/>
              <a:gd name="connsiteY11" fmla="*/ 394335 h 3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05" h="394951">
                <a:moveTo>
                  <a:pt x="0" y="0"/>
                </a:moveTo>
                <a:cubicBezTo>
                  <a:pt x="19" y="117"/>
                  <a:pt x="1835" y="14677"/>
                  <a:pt x="3810" y="17145"/>
                </a:cubicBezTo>
                <a:cubicBezTo>
                  <a:pt x="5240" y="18933"/>
                  <a:pt x="7620" y="19685"/>
                  <a:pt x="9525" y="20955"/>
                </a:cubicBezTo>
                <a:cubicBezTo>
                  <a:pt x="13013" y="69787"/>
                  <a:pt x="6121" y="35103"/>
                  <a:pt x="15240" y="53340"/>
                </a:cubicBezTo>
                <a:cubicBezTo>
                  <a:pt x="16138" y="55136"/>
                  <a:pt x="15891" y="57487"/>
                  <a:pt x="17145" y="59055"/>
                </a:cubicBezTo>
                <a:cubicBezTo>
                  <a:pt x="18575" y="60843"/>
                  <a:pt x="20955" y="61595"/>
                  <a:pt x="22860" y="62865"/>
                </a:cubicBezTo>
                <a:cubicBezTo>
                  <a:pt x="29124" y="125506"/>
                  <a:pt x="22860" y="55487"/>
                  <a:pt x="22860" y="203835"/>
                </a:cubicBezTo>
                <a:cubicBezTo>
                  <a:pt x="22860" y="259084"/>
                  <a:pt x="23538" y="314335"/>
                  <a:pt x="24765" y="369570"/>
                </a:cubicBezTo>
                <a:cubicBezTo>
                  <a:pt x="24810" y="371578"/>
                  <a:pt x="26183" y="373337"/>
                  <a:pt x="26670" y="375285"/>
                </a:cubicBezTo>
                <a:cubicBezTo>
                  <a:pt x="27455" y="378426"/>
                  <a:pt x="26502" y="382323"/>
                  <a:pt x="28575" y="384810"/>
                </a:cubicBezTo>
                <a:cubicBezTo>
                  <a:pt x="30251" y="386821"/>
                  <a:pt x="33655" y="386080"/>
                  <a:pt x="36195" y="386715"/>
                </a:cubicBezTo>
                <a:cubicBezTo>
                  <a:pt x="38254" y="394951"/>
                  <a:pt x="35482" y="394335"/>
                  <a:pt x="40005" y="39433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9" name="Freeform 28"/>
          <p:cNvSpPr/>
          <p:nvPr/>
        </p:nvSpPr>
        <p:spPr>
          <a:xfrm>
            <a:off x="6602267" y="3162300"/>
            <a:ext cx="120478" cy="403860"/>
          </a:xfrm>
          <a:custGeom>
            <a:avLst/>
            <a:gdLst>
              <a:gd name="connsiteX0" fmla="*/ 120478 w 120478"/>
              <a:gd name="connsiteY0" fmla="*/ 0 h 403860"/>
              <a:gd name="connsiteX1" fmla="*/ 105238 w 120478"/>
              <a:gd name="connsiteY1" fmla="*/ 1905 h 403860"/>
              <a:gd name="connsiteX2" fmla="*/ 97618 w 120478"/>
              <a:gd name="connsiteY2" fmla="*/ 3810 h 403860"/>
              <a:gd name="connsiteX3" fmla="*/ 88093 w 120478"/>
              <a:gd name="connsiteY3" fmla="*/ 34290 h 403860"/>
              <a:gd name="connsiteX4" fmla="*/ 80473 w 120478"/>
              <a:gd name="connsiteY4" fmla="*/ 45720 h 403860"/>
              <a:gd name="connsiteX5" fmla="*/ 78568 w 120478"/>
              <a:gd name="connsiteY5" fmla="*/ 51435 h 403860"/>
              <a:gd name="connsiteX6" fmla="*/ 72853 w 120478"/>
              <a:gd name="connsiteY6" fmla="*/ 57150 h 403860"/>
              <a:gd name="connsiteX7" fmla="*/ 67138 w 120478"/>
              <a:gd name="connsiteY7" fmla="*/ 68580 h 403860"/>
              <a:gd name="connsiteX8" fmla="*/ 65233 w 120478"/>
              <a:gd name="connsiteY8" fmla="*/ 81915 h 403860"/>
              <a:gd name="connsiteX9" fmla="*/ 63328 w 120478"/>
              <a:gd name="connsiteY9" fmla="*/ 93345 h 403860"/>
              <a:gd name="connsiteX10" fmla="*/ 70948 w 120478"/>
              <a:gd name="connsiteY10" fmla="*/ 184785 h 403860"/>
              <a:gd name="connsiteX11" fmla="*/ 72853 w 120478"/>
              <a:gd name="connsiteY11" fmla="*/ 196215 h 403860"/>
              <a:gd name="connsiteX12" fmla="*/ 74758 w 120478"/>
              <a:gd name="connsiteY12" fmla="*/ 201930 h 403860"/>
              <a:gd name="connsiteX13" fmla="*/ 76663 w 120478"/>
              <a:gd name="connsiteY13" fmla="*/ 224790 h 403860"/>
              <a:gd name="connsiteX14" fmla="*/ 74758 w 120478"/>
              <a:gd name="connsiteY14" fmla="*/ 230505 h 403860"/>
              <a:gd name="connsiteX15" fmla="*/ 63328 w 120478"/>
              <a:gd name="connsiteY15" fmla="*/ 241935 h 403860"/>
              <a:gd name="connsiteX16" fmla="*/ 61423 w 120478"/>
              <a:gd name="connsiteY16" fmla="*/ 259080 h 403860"/>
              <a:gd name="connsiteX17" fmla="*/ 29038 w 120478"/>
              <a:gd name="connsiteY17" fmla="*/ 260985 h 403860"/>
              <a:gd name="connsiteX18" fmla="*/ 40468 w 120478"/>
              <a:gd name="connsiteY18" fmla="*/ 363855 h 403860"/>
              <a:gd name="connsiteX19" fmla="*/ 42373 w 120478"/>
              <a:gd name="connsiteY19" fmla="*/ 369570 h 403860"/>
              <a:gd name="connsiteX20" fmla="*/ 61423 w 120478"/>
              <a:gd name="connsiteY20" fmla="*/ 375285 h 403860"/>
              <a:gd name="connsiteX21" fmla="*/ 69043 w 120478"/>
              <a:gd name="connsiteY21" fmla="*/ 386715 h 403860"/>
              <a:gd name="connsiteX22" fmla="*/ 70948 w 120478"/>
              <a:gd name="connsiteY22" fmla="*/ 392430 h 403860"/>
              <a:gd name="connsiteX23" fmla="*/ 76663 w 120478"/>
              <a:gd name="connsiteY23" fmla="*/ 394335 h 403860"/>
              <a:gd name="connsiteX24" fmla="*/ 80473 w 120478"/>
              <a:gd name="connsiteY24" fmla="*/ 40386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478" h="403860">
                <a:moveTo>
                  <a:pt x="120478" y="0"/>
                </a:moveTo>
                <a:cubicBezTo>
                  <a:pt x="115398" y="635"/>
                  <a:pt x="110288" y="1063"/>
                  <a:pt x="105238" y="1905"/>
                </a:cubicBezTo>
                <a:cubicBezTo>
                  <a:pt x="102655" y="2335"/>
                  <a:pt x="98590" y="1379"/>
                  <a:pt x="97618" y="3810"/>
                </a:cubicBezTo>
                <a:cubicBezTo>
                  <a:pt x="83338" y="39511"/>
                  <a:pt x="103867" y="23774"/>
                  <a:pt x="88093" y="34290"/>
                </a:cubicBezTo>
                <a:cubicBezTo>
                  <a:pt x="83563" y="47879"/>
                  <a:pt x="89986" y="31450"/>
                  <a:pt x="80473" y="45720"/>
                </a:cubicBezTo>
                <a:cubicBezTo>
                  <a:pt x="79359" y="47391"/>
                  <a:pt x="79682" y="49764"/>
                  <a:pt x="78568" y="51435"/>
                </a:cubicBezTo>
                <a:cubicBezTo>
                  <a:pt x="77074" y="53677"/>
                  <a:pt x="74578" y="55080"/>
                  <a:pt x="72853" y="57150"/>
                </a:cubicBezTo>
                <a:cubicBezTo>
                  <a:pt x="68750" y="62074"/>
                  <a:pt x="69047" y="62852"/>
                  <a:pt x="67138" y="68580"/>
                </a:cubicBezTo>
                <a:cubicBezTo>
                  <a:pt x="66503" y="73025"/>
                  <a:pt x="65916" y="77477"/>
                  <a:pt x="65233" y="81915"/>
                </a:cubicBezTo>
                <a:cubicBezTo>
                  <a:pt x="64646" y="85733"/>
                  <a:pt x="63328" y="89482"/>
                  <a:pt x="63328" y="93345"/>
                </a:cubicBezTo>
                <a:cubicBezTo>
                  <a:pt x="63328" y="181961"/>
                  <a:pt x="41076" y="164870"/>
                  <a:pt x="70948" y="184785"/>
                </a:cubicBezTo>
                <a:cubicBezTo>
                  <a:pt x="71583" y="188595"/>
                  <a:pt x="72015" y="192444"/>
                  <a:pt x="72853" y="196215"/>
                </a:cubicBezTo>
                <a:cubicBezTo>
                  <a:pt x="73289" y="198175"/>
                  <a:pt x="74493" y="199940"/>
                  <a:pt x="74758" y="201930"/>
                </a:cubicBezTo>
                <a:cubicBezTo>
                  <a:pt x="75769" y="209509"/>
                  <a:pt x="76028" y="217170"/>
                  <a:pt x="76663" y="224790"/>
                </a:cubicBezTo>
                <a:cubicBezTo>
                  <a:pt x="76028" y="226695"/>
                  <a:pt x="75991" y="228920"/>
                  <a:pt x="74758" y="230505"/>
                </a:cubicBezTo>
                <a:cubicBezTo>
                  <a:pt x="71450" y="234758"/>
                  <a:pt x="63328" y="241935"/>
                  <a:pt x="63328" y="241935"/>
                </a:cubicBezTo>
                <a:cubicBezTo>
                  <a:pt x="62693" y="247650"/>
                  <a:pt x="66450" y="256287"/>
                  <a:pt x="61423" y="259080"/>
                </a:cubicBezTo>
                <a:cubicBezTo>
                  <a:pt x="51970" y="264332"/>
                  <a:pt x="32110" y="250617"/>
                  <a:pt x="29038" y="260985"/>
                </a:cubicBezTo>
                <a:cubicBezTo>
                  <a:pt x="0" y="358987"/>
                  <a:pt x="918" y="355945"/>
                  <a:pt x="40468" y="363855"/>
                </a:cubicBezTo>
                <a:cubicBezTo>
                  <a:pt x="41103" y="365760"/>
                  <a:pt x="41119" y="368002"/>
                  <a:pt x="42373" y="369570"/>
                </a:cubicBezTo>
                <a:cubicBezTo>
                  <a:pt x="46844" y="375159"/>
                  <a:pt x="55587" y="374451"/>
                  <a:pt x="61423" y="375285"/>
                </a:cubicBezTo>
                <a:lnTo>
                  <a:pt x="69043" y="386715"/>
                </a:lnTo>
                <a:cubicBezTo>
                  <a:pt x="70157" y="388386"/>
                  <a:pt x="69528" y="391010"/>
                  <a:pt x="70948" y="392430"/>
                </a:cubicBezTo>
                <a:cubicBezTo>
                  <a:pt x="72368" y="393850"/>
                  <a:pt x="74758" y="393700"/>
                  <a:pt x="76663" y="394335"/>
                </a:cubicBezTo>
                <a:cubicBezTo>
                  <a:pt x="79017" y="401397"/>
                  <a:pt x="77670" y="398254"/>
                  <a:pt x="80473" y="40386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0" name="Freeform 29"/>
          <p:cNvSpPr/>
          <p:nvPr/>
        </p:nvSpPr>
        <p:spPr>
          <a:xfrm>
            <a:off x="6789093" y="3168015"/>
            <a:ext cx="28902" cy="396240"/>
          </a:xfrm>
          <a:custGeom>
            <a:avLst/>
            <a:gdLst>
              <a:gd name="connsiteX0" fmla="*/ 28902 w 28902"/>
              <a:gd name="connsiteY0" fmla="*/ 0 h 396240"/>
              <a:gd name="connsiteX1" fmla="*/ 19377 w 28902"/>
              <a:gd name="connsiteY1" fmla="*/ 11430 h 396240"/>
              <a:gd name="connsiteX2" fmla="*/ 15567 w 28902"/>
              <a:gd name="connsiteY2" fmla="*/ 22860 h 396240"/>
              <a:gd name="connsiteX3" fmla="*/ 13662 w 28902"/>
              <a:gd name="connsiteY3" fmla="*/ 28575 h 396240"/>
              <a:gd name="connsiteX4" fmla="*/ 9852 w 28902"/>
              <a:gd name="connsiteY4" fmla="*/ 34290 h 396240"/>
              <a:gd name="connsiteX5" fmla="*/ 7947 w 28902"/>
              <a:gd name="connsiteY5" fmla="*/ 59055 h 396240"/>
              <a:gd name="connsiteX6" fmla="*/ 2232 w 28902"/>
              <a:gd name="connsiteY6" fmla="*/ 60960 h 396240"/>
              <a:gd name="connsiteX7" fmla="*/ 327 w 28902"/>
              <a:gd name="connsiteY7" fmla="*/ 66675 h 396240"/>
              <a:gd name="connsiteX8" fmla="*/ 2232 w 28902"/>
              <a:gd name="connsiteY8" fmla="*/ 93345 h 396240"/>
              <a:gd name="connsiteX9" fmla="*/ 4137 w 28902"/>
              <a:gd name="connsiteY9" fmla="*/ 99060 h 396240"/>
              <a:gd name="connsiteX10" fmla="*/ 7947 w 28902"/>
              <a:gd name="connsiteY10" fmla="*/ 160020 h 396240"/>
              <a:gd name="connsiteX11" fmla="*/ 9852 w 28902"/>
              <a:gd name="connsiteY11" fmla="*/ 173355 h 396240"/>
              <a:gd name="connsiteX12" fmla="*/ 11757 w 28902"/>
              <a:gd name="connsiteY12" fmla="*/ 179070 h 396240"/>
              <a:gd name="connsiteX13" fmla="*/ 19377 w 28902"/>
              <a:gd name="connsiteY13" fmla="*/ 207645 h 396240"/>
              <a:gd name="connsiteX14" fmla="*/ 23187 w 28902"/>
              <a:gd name="connsiteY14" fmla="*/ 213360 h 396240"/>
              <a:gd name="connsiteX15" fmla="*/ 21282 w 28902"/>
              <a:gd name="connsiteY15" fmla="*/ 318135 h 396240"/>
              <a:gd name="connsiteX16" fmla="*/ 19377 w 28902"/>
              <a:gd name="connsiteY16" fmla="*/ 342900 h 396240"/>
              <a:gd name="connsiteX17" fmla="*/ 19377 w 28902"/>
              <a:gd name="connsiteY17" fmla="*/ 396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2" h="396240">
                <a:moveTo>
                  <a:pt x="28902" y="0"/>
                </a:moveTo>
                <a:cubicBezTo>
                  <a:pt x="25313" y="3589"/>
                  <a:pt x="21499" y="6656"/>
                  <a:pt x="19377" y="11430"/>
                </a:cubicBezTo>
                <a:cubicBezTo>
                  <a:pt x="17746" y="15100"/>
                  <a:pt x="16837" y="19050"/>
                  <a:pt x="15567" y="22860"/>
                </a:cubicBezTo>
                <a:cubicBezTo>
                  <a:pt x="14932" y="24765"/>
                  <a:pt x="14776" y="26904"/>
                  <a:pt x="13662" y="28575"/>
                </a:cubicBezTo>
                <a:lnTo>
                  <a:pt x="9852" y="34290"/>
                </a:lnTo>
                <a:cubicBezTo>
                  <a:pt x="9217" y="42545"/>
                  <a:pt x="10222" y="51094"/>
                  <a:pt x="7947" y="59055"/>
                </a:cubicBezTo>
                <a:cubicBezTo>
                  <a:pt x="7395" y="60986"/>
                  <a:pt x="3652" y="59540"/>
                  <a:pt x="2232" y="60960"/>
                </a:cubicBezTo>
                <a:cubicBezTo>
                  <a:pt x="812" y="62380"/>
                  <a:pt x="962" y="64770"/>
                  <a:pt x="327" y="66675"/>
                </a:cubicBezTo>
                <a:cubicBezTo>
                  <a:pt x="962" y="75565"/>
                  <a:pt x="1191" y="84493"/>
                  <a:pt x="2232" y="93345"/>
                </a:cubicBezTo>
                <a:cubicBezTo>
                  <a:pt x="2467" y="95339"/>
                  <a:pt x="4012" y="97056"/>
                  <a:pt x="4137" y="99060"/>
                </a:cubicBezTo>
                <a:cubicBezTo>
                  <a:pt x="8085" y="162234"/>
                  <a:pt x="0" y="136179"/>
                  <a:pt x="7947" y="160020"/>
                </a:cubicBezTo>
                <a:cubicBezTo>
                  <a:pt x="8582" y="164465"/>
                  <a:pt x="8971" y="168952"/>
                  <a:pt x="9852" y="173355"/>
                </a:cubicBezTo>
                <a:cubicBezTo>
                  <a:pt x="10246" y="175324"/>
                  <a:pt x="11508" y="177077"/>
                  <a:pt x="11757" y="179070"/>
                </a:cubicBezTo>
                <a:cubicBezTo>
                  <a:pt x="15256" y="207064"/>
                  <a:pt x="6381" y="198981"/>
                  <a:pt x="19377" y="207645"/>
                </a:cubicBezTo>
                <a:cubicBezTo>
                  <a:pt x="20647" y="209550"/>
                  <a:pt x="23148" y="211071"/>
                  <a:pt x="23187" y="213360"/>
                </a:cubicBezTo>
                <a:cubicBezTo>
                  <a:pt x="23789" y="248286"/>
                  <a:pt x="22309" y="283219"/>
                  <a:pt x="21282" y="318135"/>
                </a:cubicBezTo>
                <a:cubicBezTo>
                  <a:pt x="21039" y="326411"/>
                  <a:pt x="19579" y="334623"/>
                  <a:pt x="19377" y="342900"/>
                </a:cubicBezTo>
                <a:cubicBezTo>
                  <a:pt x="18943" y="360675"/>
                  <a:pt x="19377" y="378460"/>
                  <a:pt x="19377" y="39624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1" name="Freeform 30"/>
          <p:cNvSpPr/>
          <p:nvPr/>
        </p:nvSpPr>
        <p:spPr>
          <a:xfrm>
            <a:off x="6941999" y="3162300"/>
            <a:ext cx="43636" cy="403860"/>
          </a:xfrm>
          <a:custGeom>
            <a:avLst/>
            <a:gdLst>
              <a:gd name="connsiteX0" fmla="*/ 26491 w 43636"/>
              <a:gd name="connsiteY0" fmla="*/ 0 h 403860"/>
              <a:gd name="connsiteX1" fmla="*/ 28396 w 43636"/>
              <a:gd name="connsiteY1" fmla="*/ 45720 h 403860"/>
              <a:gd name="connsiteX2" fmla="*/ 32206 w 43636"/>
              <a:gd name="connsiteY2" fmla="*/ 51435 h 403860"/>
              <a:gd name="connsiteX3" fmla="*/ 34111 w 43636"/>
              <a:gd name="connsiteY3" fmla="*/ 57150 h 403860"/>
              <a:gd name="connsiteX4" fmla="*/ 36016 w 43636"/>
              <a:gd name="connsiteY4" fmla="*/ 85725 h 403860"/>
              <a:gd name="connsiteX5" fmla="*/ 43636 w 43636"/>
              <a:gd name="connsiteY5" fmla="*/ 97155 h 403860"/>
              <a:gd name="connsiteX6" fmla="*/ 34111 w 43636"/>
              <a:gd name="connsiteY6" fmla="*/ 106680 h 403860"/>
              <a:gd name="connsiteX7" fmla="*/ 22681 w 43636"/>
              <a:gd name="connsiteY7" fmla="*/ 110490 h 403860"/>
              <a:gd name="connsiteX8" fmla="*/ 13156 w 43636"/>
              <a:gd name="connsiteY8" fmla="*/ 201930 h 403860"/>
              <a:gd name="connsiteX9" fmla="*/ 9346 w 43636"/>
              <a:gd name="connsiteY9" fmla="*/ 226695 h 403860"/>
              <a:gd name="connsiteX10" fmla="*/ 11251 w 43636"/>
              <a:gd name="connsiteY10" fmla="*/ 340995 h 403860"/>
              <a:gd name="connsiteX11" fmla="*/ 13156 w 43636"/>
              <a:gd name="connsiteY11" fmla="*/ 346710 h 403860"/>
              <a:gd name="connsiteX12" fmla="*/ 18871 w 43636"/>
              <a:gd name="connsiteY12" fmla="*/ 352425 h 403860"/>
              <a:gd name="connsiteX13" fmla="*/ 20776 w 43636"/>
              <a:gd name="connsiteY13" fmla="*/ 358140 h 403860"/>
              <a:gd name="connsiteX14" fmla="*/ 24586 w 43636"/>
              <a:gd name="connsiteY14" fmla="*/ 363855 h 403860"/>
              <a:gd name="connsiteX15" fmla="*/ 26491 w 43636"/>
              <a:gd name="connsiteY15" fmla="*/ 40386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36" h="403860">
                <a:moveTo>
                  <a:pt x="26491" y="0"/>
                </a:moveTo>
                <a:cubicBezTo>
                  <a:pt x="27126" y="15240"/>
                  <a:pt x="26712" y="30560"/>
                  <a:pt x="28396" y="45720"/>
                </a:cubicBezTo>
                <a:cubicBezTo>
                  <a:pt x="28649" y="47996"/>
                  <a:pt x="31182" y="49387"/>
                  <a:pt x="32206" y="51435"/>
                </a:cubicBezTo>
                <a:cubicBezTo>
                  <a:pt x="33104" y="53231"/>
                  <a:pt x="33476" y="55245"/>
                  <a:pt x="34111" y="57150"/>
                </a:cubicBezTo>
                <a:cubicBezTo>
                  <a:pt x="34746" y="66675"/>
                  <a:pt x="33805" y="76438"/>
                  <a:pt x="36016" y="85725"/>
                </a:cubicBezTo>
                <a:cubicBezTo>
                  <a:pt x="37077" y="90180"/>
                  <a:pt x="43636" y="97155"/>
                  <a:pt x="43636" y="97155"/>
                </a:cubicBezTo>
                <a:cubicBezTo>
                  <a:pt x="40160" y="102369"/>
                  <a:pt x="40127" y="104006"/>
                  <a:pt x="34111" y="106680"/>
                </a:cubicBezTo>
                <a:cubicBezTo>
                  <a:pt x="30441" y="108311"/>
                  <a:pt x="22681" y="110490"/>
                  <a:pt x="22681" y="110490"/>
                </a:cubicBezTo>
                <a:cubicBezTo>
                  <a:pt x="0" y="144512"/>
                  <a:pt x="16702" y="115044"/>
                  <a:pt x="13156" y="201930"/>
                </a:cubicBezTo>
                <a:cubicBezTo>
                  <a:pt x="13024" y="205176"/>
                  <a:pt x="9995" y="222804"/>
                  <a:pt x="9346" y="226695"/>
                </a:cubicBezTo>
                <a:cubicBezTo>
                  <a:pt x="9981" y="264795"/>
                  <a:pt x="10042" y="302909"/>
                  <a:pt x="11251" y="340995"/>
                </a:cubicBezTo>
                <a:cubicBezTo>
                  <a:pt x="11315" y="343002"/>
                  <a:pt x="12042" y="345039"/>
                  <a:pt x="13156" y="346710"/>
                </a:cubicBezTo>
                <a:cubicBezTo>
                  <a:pt x="14650" y="348952"/>
                  <a:pt x="16966" y="350520"/>
                  <a:pt x="18871" y="352425"/>
                </a:cubicBezTo>
                <a:cubicBezTo>
                  <a:pt x="19506" y="354330"/>
                  <a:pt x="19878" y="356344"/>
                  <a:pt x="20776" y="358140"/>
                </a:cubicBezTo>
                <a:cubicBezTo>
                  <a:pt x="21800" y="360188"/>
                  <a:pt x="24229" y="361593"/>
                  <a:pt x="24586" y="363855"/>
                </a:cubicBezTo>
                <a:cubicBezTo>
                  <a:pt x="26689" y="377174"/>
                  <a:pt x="26491" y="390496"/>
                  <a:pt x="26491" y="40386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2" name="Freeform 31"/>
          <p:cNvSpPr/>
          <p:nvPr/>
        </p:nvSpPr>
        <p:spPr>
          <a:xfrm>
            <a:off x="7025640" y="3164205"/>
            <a:ext cx="37632" cy="332527"/>
          </a:xfrm>
          <a:custGeom>
            <a:avLst/>
            <a:gdLst>
              <a:gd name="connsiteX0" fmla="*/ 0 w 37632"/>
              <a:gd name="connsiteY0" fmla="*/ 0 h 332527"/>
              <a:gd name="connsiteX1" fmla="*/ 1905 w 37632"/>
              <a:gd name="connsiteY1" fmla="*/ 7620 h 332527"/>
              <a:gd name="connsiteX2" fmla="*/ 3810 w 37632"/>
              <a:gd name="connsiteY2" fmla="*/ 17145 h 332527"/>
              <a:gd name="connsiteX3" fmla="*/ 5715 w 37632"/>
              <a:gd name="connsiteY3" fmla="*/ 22860 h 332527"/>
              <a:gd name="connsiteX4" fmla="*/ 7620 w 37632"/>
              <a:gd name="connsiteY4" fmla="*/ 184785 h 332527"/>
              <a:gd name="connsiteX5" fmla="*/ 11430 w 37632"/>
              <a:gd name="connsiteY5" fmla="*/ 201930 h 332527"/>
              <a:gd name="connsiteX6" fmla="*/ 20955 w 37632"/>
              <a:gd name="connsiteY6" fmla="*/ 219075 h 332527"/>
              <a:gd name="connsiteX7" fmla="*/ 19050 w 37632"/>
              <a:gd name="connsiteY7" fmla="*/ 253365 h 332527"/>
              <a:gd name="connsiteX8" fmla="*/ 17145 w 37632"/>
              <a:gd name="connsiteY8" fmla="*/ 259080 h 332527"/>
              <a:gd name="connsiteX9" fmla="*/ 15240 w 37632"/>
              <a:gd name="connsiteY9" fmla="*/ 325755 h 332527"/>
              <a:gd name="connsiteX10" fmla="*/ 7620 w 37632"/>
              <a:gd name="connsiteY10" fmla="*/ 331470 h 3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32" h="332527">
                <a:moveTo>
                  <a:pt x="0" y="0"/>
                </a:moveTo>
                <a:cubicBezTo>
                  <a:pt x="635" y="2540"/>
                  <a:pt x="1337" y="5064"/>
                  <a:pt x="1905" y="7620"/>
                </a:cubicBezTo>
                <a:cubicBezTo>
                  <a:pt x="2607" y="10781"/>
                  <a:pt x="3025" y="14004"/>
                  <a:pt x="3810" y="17145"/>
                </a:cubicBezTo>
                <a:cubicBezTo>
                  <a:pt x="4297" y="19093"/>
                  <a:pt x="5080" y="20955"/>
                  <a:pt x="5715" y="22860"/>
                </a:cubicBezTo>
                <a:cubicBezTo>
                  <a:pt x="6350" y="76835"/>
                  <a:pt x="5898" y="130834"/>
                  <a:pt x="7620" y="184785"/>
                </a:cubicBezTo>
                <a:cubicBezTo>
                  <a:pt x="7807" y="190636"/>
                  <a:pt x="9256" y="196494"/>
                  <a:pt x="11430" y="201930"/>
                </a:cubicBezTo>
                <a:cubicBezTo>
                  <a:pt x="37632" y="267434"/>
                  <a:pt x="9942" y="186036"/>
                  <a:pt x="20955" y="219075"/>
                </a:cubicBezTo>
                <a:cubicBezTo>
                  <a:pt x="20320" y="230505"/>
                  <a:pt x="20135" y="241969"/>
                  <a:pt x="19050" y="253365"/>
                </a:cubicBezTo>
                <a:cubicBezTo>
                  <a:pt x="18860" y="255364"/>
                  <a:pt x="17251" y="257075"/>
                  <a:pt x="17145" y="259080"/>
                </a:cubicBezTo>
                <a:cubicBezTo>
                  <a:pt x="15976" y="281283"/>
                  <a:pt x="16990" y="303590"/>
                  <a:pt x="15240" y="325755"/>
                </a:cubicBezTo>
                <a:cubicBezTo>
                  <a:pt x="14705" y="332527"/>
                  <a:pt x="11512" y="331470"/>
                  <a:pt x="7620" y="33147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3" name="Freeform 32"/>
          <p:cNvSpPr/>
          <p:nvPr/>
        </p:nvSpPr>
        <p:spPr>
          <a:xfrm>
            <a:off x="6452473" y="3583305"/>
            <a:ext cx="36454" cy="247849"/>
          </a:xfrm>
          <a:custGeom>
            <a:avLst/>
            <a:gdLst>
              <a:gd name="connsiteX0" fmla="*/ 30242 w 36454"/>
              <a:gd name="connsiteY0" fmla="*/ 0 h 247849"/>
              <a:gd name="connsiteX1" fmla="*/ 20717 w 36454"/>
              <a:gd name="connsiteY1" fmla="*/ 15240 h 247849"/>
              <a:gd name="connsiteX2" fmla="*/ 16907 w 36454"/>
              <a:gd name="connsiteY2" fmla="*/ 200025 h 247849"/>
              <a:gd name="connsiteX3" fmla="*/ 24527 w 36454"/>
              <a:gd name="connsiteY3" fmla="*/ 211455 h 247849"/>
              <a:gd name="connsiteX4" fmla="*/ 32147 w 36454"/>
              <a:gd name="connsiteY4" fmla="*/ 220980 h 247849"/>
              <a:gd name="connsiteX5" fmla="*/ 30242 w 36454"/>
              <a:gd name="connsiteY5" fmla="*/ 226695 h 247849"/>
              <a:gd name="connsiteX6" fmla="*/ 32147 w 36454"/>
              <a:gd name="connsiteY6" fmla="*/ 245745 h 247849"/>
              <a:gd name="connsiteX7" fmla="*/ 35957 w 36454"/>
              <a:gd name="connsiteY7" fmla="*/ 240030 h 247849"/>
              <a:gd name="connsiteX8" fmla="*/ 22622 w 36454"/>
              <a:gd name="connsiteY8" fmla="*/ 224790 h 247849"/>
              <a:gd name="connsiteX9" fmla="*/ 18812 w 36454"/>
              <a:gd name="connsiteY9" fmla="*/ 209550 h 2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4" h="247849">
                <a:moveTo>
                  <a:pt x="30242" y="0"/>
                </a:moveTo>
                <a:cubicBezTo>
                  <a:pt x="25708" y="13602"/>
                  <a:pt x="29774" y="9202"/>
                  <a:pt x="20717" y="15240"/>
                </a:cubicBezTo>
                <a:cubicBezTo>
                  <a:pt x="0" y="77391"/>
                  <a:pt x="16907" y="24726"/>
                  <a:pt x="16907" y="200025"/>
                </a:cubicBezTo>
                <a:cubicBezTo>
                  <a:pt x="16907" y="210753"/>
                  <a:pt x="17166" y="209001"/>
                  <a:pt x="24527" y="211455"/>
                </a:cubicBezTo>
                <a:cubicBezTo>
                  <a:pt x="28915" y="214381"/>
                  <a:pt x="32147" y="214846"/>
                  <a:pt x="32147" y="220980"/>
                </a:cubicBezTo>
                <a:cubicBezTo>
                  <a:pt x="32147" y="222988"/>
                  <a:pt x="30877" y="224790"/>
                  <a:pt x="30242" y="226695"/>
                </a:cubicBezTo>
                <a:cubicBezTo>
                  <a:pt x="30877" y="233045"/>
                  <a:pt x="29633" y="239879"/>
                  <a:pt x="32147" y="245745"/>
                </a:cubicBezTo>
                <a:cubicBezTo>
                  <a:pt x="33049" y="247849"/>
                  <a:pt x="36454" y="242265"/>
                  <a:pt x="35957" y="240030"/>
                </a:cubicBezTo>
                <a:cubicBezTo>
                  <a:pt x="34024" y="231333"/>
                  <a:pt x="28668" y="228821"/>
                  <a:pt x="22622" y="224790"/>
                </a:cubicBezTo>
                <a:cubicBezTo>
                  <a:pt x="17051" y="216433"/>
                  <a:pt x="18812" y="221365"/>
                  <a:pt x="18812" y="20955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4" name="Freeform 33"/>
          <p:cNvSpPr/>
          <p:nvPr/>
        </p:nvSpPr>
        <p:spPr>
          <a:xfrm>
            <a:off x="6524929" y="3587115"/>
            <a:ext cx="141745" cy="247650"/>
          </a:xfrm>
          <a:custGeom>
            <a:avLst/>
            <a:gdLst>
              <a:gd name="connsiteX0" fmla="*/ 1601 w 141745"/>
              <a:gd name="connsiteY0" fmla="*/ 0 h 247650"/>
              <a:gd name="connsiteX1" fmla="*/ 7316 w 141745"/>
              <a:gd name="connsiteY1" fmla="*/ 26670 h 247650"/>
              <a:gd name="connsiteX2" fmla="*/ 13031 w 141745"/>
              <a:gd name="connsiteY2" fmla="*/ 30480 h 247650"/>
              <a:gd name="connsiteX3" fmla="*/ 14936 w 141745"/>
              <a:gd name="connsiteY3" fmla="*/ 36195 h 247650"/>
              <a:gd name="connsiteX4" fmla="*/ 16841 w 141745"/>
              <a:gd name="connsiteY4" fmla="*/ 62865 h 247650"/>
              <a:gd name="connsiteX5" fmla="*/ 22556 w 141745"/>
              <a:gd name="connsiteY5" fmla="*/ 64770 h 247650"/>
              <a:gd name="connsiteX6" fmla="*/ 28271 w 141745"/>
              <a:gd name="connsiteY6" fmla="*/ 68580 h 247650"/>
              <a:gd name="connsiteX7" fmla="*/ 30176 w 141745"/>
              <a:gd name="connsiteY7" fmla="*/ 74295 h 247650"/>
              <a:gd name="connsiteX8" fmla="*/ 32081 w 141745"/>
              <a:gd name="connsiteY8" fmla="*/ 102870 h 247650"/>
              <a:gd name="connsiteX9" fmla="*/ 33986 w 141745"/>
              <a:gd name="connsiteY9" fmla="*/ 108585 h 247650"/>
              <a:gd name="connsiteX10" fmla="*/ 51131 w 141745"/>
              <a:gd name="connsiteY10" fmla="*/ 110490 h 247650"/>
              <a:gd name="connsiteX11" fmla="*/ 58751 w 141745"/>
              <a:gd name="connsiteY11" fmla="*/ 120015 h 247650"/>
              <a:gd name="connsiteX12" fmla="*/ 70181 w 141745"/>
              <a:gd name="connsiteY12" fmla="*/ 123825 h 247650"/>
              <a:gd name="connsiteX13" fmla="*/ 73991 w 141745"/>
              <a:gd name="connsiteY13" fmla="*/ 129540 h 247650"/>
              <a:gd name="connsiteX14" fmla="*/ 83516 w 141745"/>
              <a:gd name="connsiteY14" fmla="*/ 146685 h 247650"/>
              <a:gd name="connsiteX15" fmla="*/ 94946 w 141745"/>
              <a:gd name="connsiteY15" fmla="*/ 152400 h 247650"/>
              <a:gd name="connsiteX16" fmla="*/ 102566 w 141745"/>
              <a:gd name="connsiteY16" fmla="*/ 163830 h 247650"/>
              <a:gd name="connsiteX17" fmla="*/ 104471 w 141745"/>
              <a:gd name="connsiteY17" fmla="*/ 171450 h 247650"/>
              <a:gd name="connsiteX18" fmla="*/ 115901 w 141745"/>
              <a:gd name="connsiteY18" fmla="*/ 177165 h 247650"/>
              <a:gd name="connsiteX19" fmla="*/ 121616 w 141745"/>
              <a:gd name="connsiteY19" fmla="*/ 188595 h 247650"/>
              <a:gd name="connsiteX20" fmla="*/ 127331 w 141745"/>
              <a:gd name="connsiteY20" fmla="*/ 194310 h 247650"/>
              <a:gd name="connsiteX21" fmla="*/ 134951 w 141745"/>
              <a:gd name="connsiteY21" fmla="*/ 196215 h 247650"/>
              <a:gd name="connsiteX22" fmla="*/ 136856 w 141745"/>
              <a:gd name="connsiteY22" fmla="*/ 213360 h 247650"/>
              <a:gd name="connsiteX23" fmla="*/ 131141 w 141745"/>
              <a:gd name="connsiteY23" fmla="*/ 217170 h 247650"/>
              <a:gd name="connsiteX24" fmla="*/ 129236 w 141745"/>
              <a:gd name="connsiteY24" fmla="*/ 247650 h 247650"/>
              <a:gd name="connsiteX25" fmla="*/ 127331 w 141745"/>
              <a:gd name="connsiteY25" fmla="*/ 20764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745" h="247650">
                <a:moveTo>
                  <a:pt x="1601" y="0"/>
                </a:moveTo>
                <a:cubicBezTo>
                  <a:pt x="2534" y="10261"/>
                  <a:pt x="0" y="19354"/>
                  <a:pt x="7316" y="26670"/>
                </a:cubicBezTo>
                <a:cubicBezTo>
                  <a:pt x="8935" y="28289"/>
                  <a:pt x="11126" y="29210"/>
                  <a:pt x="13031" y="30480"/>
                </a:cubicBezTo>
                <a:cubicBezTo>
                  <a:pt x="13666" y="32385"/>
                  <a:pt x="14701" y="34201"/>
                  <a:pt x="14936" y="36195"/>
                </a:cubicBezTo>
                <a:cubicBezTo>
                  <a:pt x="15977" y="45047"/>
                  <a:pt x="14545" y="54253"/>
                  <a:pt x="16841" y="62865"/>
                </a:cubicBezTo>
                <a:cubicBezTo>
                  <a:pt x="17358" y="64805"/>
                  <a:pt x="20651" y="64135"/>
                  <a:pt x="22556" y="64770"/>
                </a:cubicBezTo>
                <a:cubicBezTo>
                  <a:pt x="24461" y="66040"/>
                  <a:pt x="26841" y="66792"/>
                  <a:pt x="28271" y="68580"/>
                </a:cubicBezTo>
                <a:cubicBezTo>
                  <a:pt x="29525" y="70148"/>
                  <a:pt x="29954" y="72299"/>
                  <a:pt x="30176" y="74295"/>
                </a:cubicBezTo>
                <a:cubicBezTo>
                  <a:pt x="31230" y="83783"/>
                  <a:pt x="31027" y="93382"/>
                  <a:pt x="32081" y="102870"/>
                </a:cubicBezTo>
                <a:cubicBezTo>
                  <a:pt x="32303" y="104866"/>
                  <a:pt x="32122" y="107839"/>
                  <a:pt x="33986" y="108585"/>
                </a:cubicBezTo>
                <a:cubicBezTo>
                  <a:pt x="39325" y="110721"/>
                  <a:pt x="45416" y="109855"/>
                  <a:pt x="51131" y="110490"/>
                </a:cubicBezTo>
                <a:cubicBezTo>
                  <a:pt x="53197" y="116687"/>
                  <a:pt x="52007" y="117018"/>
                  <a:pt x="58751" y="120015"/>
                </a:cubicBezTo>
                <a:cubicBezTo>
                  <a:pt x="62421" y="121646"/>
                  <a:pt x="70181" y="123825"/>
                  <a:pt x="70181" y="123825"/>
                </a:cubicBezTo>
                <a:cubicBezTo>
                  <a:pt x="71451" y="125730"/>
                  <a:pt x="72967" y="127492"/>
                  <a:pt x="73991" y="129540"/>
                </a:cubicBezTo>
                <a:cubicBezTo>
                  <a:pt x="77465" y="136488"/>
                  <a:pt x="74506" y="140678"/>
                  <a:pt x="83516" y="146685"/>
                </a:cubicBezTo>
                <a:cubicBezTo>
                  <a:pt x="90902" y="151609"/>
                  <a:pt x="87059" y="149771"/>
                  <a:pt x="94946" y="152400"/>
                </a:cubicBezTo>
                <a:cubicBezTo>
                  <a:pt x="100894" y="170243"/>
                  <a:pt x="91150" y="143852"/>
                  <a:pt x="102566" y="163830"/>
                </a:cubicBezTo>
                <a:cubicBezTo>
                  <a:pt x="103865" y="166103"/>
                  <a:pt x="103019" y="169272"/>
                  <a:pt x="104471" y="171450"/>
                </a:cubicBezTo>
                <a:cubicBezTo>
                  <a:pt x="106581" y="174615"/>
                  <a:pt x="112641" y="176078"/>
                  <a:pt x="115901" y="177165"/>
                </a:cubicBezTo>
                <a:cubicBezTo>
                  <a:pt x="117810" y="182893"/>
                  <a:pt x="117513" y="183671"/>
                  <a:pt x="121616" y="188595"/>
                </a:cubicBezTo>
                <a:cubicBezTo>
                  <a:pt x="123341" y="190665"/>
                  <a:pt x="124992" y="192973"/>
                  <a:pt x="127331" y="194310"/>
                </a:cubicBezTo>
                <a:cubicBezTo>
                  <a:pt x="129604" y="195609"/>
                  <a:pt x="132411" y="195580"/>
                  <a:pt x="134951" y="196215"/>
                </a:cubicBezTo>
                <a:cubicBezTo>
                  <a:pt x="139358" y="202826"/>
                  <a:pt x="141745" y="203583"/>
                  <a:pt x="136856" y="213360"/>
                </a:cubicBezTo>
                <a:cubicBezTo>
                  <a:pt x="135832" y="215408"/>
                  <a:pt x="133046" y="215900"/>
                  <a:pt x="131141" y="217170"/>
                </a:cubicBezTo>
                <a:lnTo>
                  <a:pt x="129236" y="247650"/>
                </a:lnTo>
                <a:cubicBezTo>
                  <a:pt x="127299" y="208916"/>
                  <a:pt x="127331" y="222266"/>
                  <a:pt x="127331" y="20764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5" name="Freeform 34"/>
          <p:cNvSpPr/>
          <p:nvPr/>
        </p:nvSpPr>
        <p:spPr>
          <a:xfrm>
            <a:off x="6648450" y="3734756"/>
            <a:ext cx="32385" cy="200974"/>
          </a:xfrm>
          <a:custGeom>
            <a:avLst/>
            <a:gdLst>
              <a:gd name="connsiteX0" fmla="*/ 32385 w 32385"/>
              <a:gd name="connsiteY0" fmla="*/ 200974 h 200974"/>
              <a:gd name="connsiteX1" fmla="*/ 26670 w 32385"/>
              <a:gd name="connsiteY1" fmla="*/ 197164 h 200974"/>
              <a:gd name="connsiteX2" fmla="*/ 22860 w 32385"/>
              <a:gd name="connsiteY2" fmla="*/ 191449 h 200974"/>
              <a:gd name="connsiteX3" fmla="*/ 17145 w 32385"/>
              <a:gd name="connsiteY3" fmla="*/ 189544 h 200974"/>
              <a:gd name="connsiteX4" fmla="*/ 11430 w 32385"/>
              <a:gd name="connsiteY4" fmla="*/ 185734 h 200974"/>
              <a:gd name="connsiteX5" fmla="*/ 3810 w 32385"/>
              <a:gd name="connsiteY5" fmla="*/ 168589 h 200974"/>
              <a:gd name="connsiteX6" fmla="*/ 0 w 32385"/>
              <a:gd name="connsiteY6" fmla="*/ 155254 h 200974"/>
              <a:gd name="connsiteX7" fmla="*/ 1905 w 32385"/>
              <a:gd name="connsiteY7" fmla="*/ 65719 h 200974"/>
              <a:gd name="connsiteX8" fmla="*/ 3810 w 32385"/>
              <a:gd name="connsiteY8" fmla="*/ 46669 h 20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 h="200974">
                <a:moveTo>
                  <a:pt x="32385" y="200974"/>
                </a:moveTo>
                <a:cubicBezTo>
                  <a:pt x="30480" y="199704"/>
                  <a:pt x="28289" y="198783"/>
                  <a:pt x="26670" y="197164"/>
                </a:cubicBezTo>
                <a:cubicBezTo>
                  <a:pt x="25051" y="195545"/>
                  <a:pt x="24648" y="192879"/>
                  <a:pt x="22860" y="191449"/>
                </a:cubicBezTo>
                <a:cubicBezTo>
                  <a:pt x="21292" y="190195"/>
                  <a:pt x="19050" y="190179"/>
                  <a:pt x="17145" y="189544"/>
                </a:cubicBezTo>
                <a:cubicBezTo>
                  <a:pt x="15240" y="188274"/>
                  <a:pt x="13049" y="187353"/>
                  <a:pt x="11430" y="185734"/>
                </a:cubicBezTo>
                <a:cubicBezTo>
                  <a:pt x="6902" y="181206"/>
                  <a:pt x="5696" y="174248"/>
                  <a:pt x="3810" y="168589"/>
                </a:cubicBezTo>
                <a:cubicBezTo>
                  <a:pt x="1077" y="160390"/>
                  <a:pt x="2392" y="164822"/>
                  <a:pt x="0" y="155254"/>
                </a:cubicBezTo>
                <a:cubicBezTo>
                  <a:pt x="635" y="125409"/>
                  <a:pt x="758" y="95549"/>
                  <a:pt x="1905" y="65719"/>
                </a:cubicBezTo>
                <a:cubicBezTo>
                  <a:pt x="4433" y="0"/>
                  <a:pt x="3810" y="111482"/>
                  <a:pt x="3810" y="46669"/>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6" name="Freeform 35"/>
          <p:cNvSpPr/>
          <p:nvPr/>
        </p:nvSpPr>
        <p:spPr>
          <a:xfrm>
            <a:off x="6617970" y="3587115"/>
            <a:ext cx="5173" cy="8049"/>
          </a:xfrm>
          <a:custGeom>
            <a:avLst/>
            <a:gdLst>
              <a:gd name="connsiteX0" fmla="*/ 0 w 5173"/>
              <a:gd name="connsiteY0" fmla="*/ 0 h 8049"/>
              <a:gd name="connsiteX1" fmla="*/ 1905 w 5173"/>
              <a:gd name="connsiteY1" fmla="*/ 5715 h 8049"/>
              <a:gd name="connsiteX2" fmla="*/ 0 w 5173"/>
              <a:gd name="connsiteY2" fmla="*/ 0 h 8049"/>
            </a:gdLst>
            <a:ahLst/>
            <a:cxnLst>
              <a:cxn ang="0">
                <a:pos x="connsiteX0" y="connsiteY0"/>
              </a:cxn>
              <a:cxn ang="0">
                <a:pos x="connsiteX1" y="connsiteY1"/>
              </a:cxn>
              <a:cxn ang="0">
                <a:pos x="connsiteX2" y="connsiteY2"/>
              </a:cxn>
            </a:cxnLst>
            <a:rect l="l" t="t" r="r" b="b"/>
            <a:pathLst>
              <a:path w="5173" h="8049">
                <a:moveTo>
                  <a:pt x="0" y="0"/>
                </a:moveTo>
                <a:cubicBezTo>
                  <a:pt x="0" y="0"/>
                  <a:pt x="271" y="4548"/>
                  <a:pt x="1905" y="5715"/>
                </a:cubicBezTo>
                <a:cubicBezTo>
                  <a:pt x="5173" y="8049"/>
                  <a:pt x="0" y="0"/>
                  <a:pt x="0" y="0"/>
                </a:cubicBezTo>
                <a:close/>
              </a:path>
            </a:pathLst>
          </a:cu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Freeform 36"/>
          <p:cNvSpPr/>
          <p:nvPr/>
        </p:nvSpPr>
        <p:spPr>
          <a:xfrm>
            <a:off x="6671297" y="3583305"/>
            <a:ext cx="22873" cy="105408"/>
          </a:xfrm>
          <a:custGeom>
            <a:avLst/>
            <a:gdLst>
              <a:gd name="connsiteX0" fmla="*/ 20968 w 22873"/>
              <a:gd name="connsiteY0" fmla="*/ 0 h 105408"/>
              <a:gd name="connsiteX1" fmla="*/ 19063 w 22873"/>
              <a:gd name="connsiteY1" fmla="*/ 41910 h 105408"/>
              <a:gd name="connsiteX2" fmla="*/ 15253 w 22873"/>
              <a:gd name="connsiteY2" fmla="*/ 47625 h 105408"/>
              <a:gd name="connsiteX3" fmla="*/ 13348 w 22873"/>
              <a:gd name="connsiteY3" fmla="*/ 57150 h 105408"/>
              <a:gd name="connsiteX4" fmla="*/ 22873 w 22873"/>
              <a:gd name="connsiteY4" fmla="*/ 102870 h 10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3" h="105408">
                <a:moveTo>
                  <a:pt x="20968" y="0"/>
                </a:moveTo>
                <a:cubicBezTo>
                  <a:pt x="20333" y="13970"/>
                  <a:pt x="20729" y="28025"/>
                  <a:pt x="19063" y="41910"/>
                </a:cubicBezTo>
                <a:cubicBezTo>
                  <a:pt x="18790" y="44183"/>
                  <a:pt x="16057" y="45481"/>
                  <a:pt x="15253" y="47625"/>
                </a:cubicBezTo>
                <a:cubicBezTo>
                  <a:pt x="14116" y="50657"/>
                  <a:pt x="13983" y="53975"/>
                  <a:pt x="13348" y="57150"/>
                </a:cubicBezTo>
                <a:cubicBezTo>
                  <a:pt x="15359" y="105408"/>
                  <a:pt x="0" y="102870"/>
                  <a:pt x="22873" y="10287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8" name="Freeform 37"/>
          <p:cNvSpPr/>
          <p:nvPr/>
        </p:nvSpPr>
        <p:spPr>
          <a:xfrm>
            <a:off x="6814185" y="3583305"/>
            <a:ext cx="45719" cy="270510"/>
          </a:xfrm>
          <a:custGeom>
            <a:avLst/>
            <a:gdLst>
              <a:gd name="connsiteX0" fmla="*/ 0 w 80645"/>
              <a:gd name="connsiteY0" fmla="*/ 0 h 270510"/>
              <a:gd name="connsiteX1" fmla="*/ 1905 w 80645"/>
              <a:gd name="connsiteY1" fmla="*/ 13335 h 270510"/>
              <a:gd name="connsiteX2" fmla="*/ 3810 w 80645"/>
              <a:gd name="connsiteY2" fmla="*/ 19050 h 270510"/>
              <a:gd name="connsiteX3" fmla="*/ 9525 w 80645"/>
              <a:gd name="connsiteY3" fmla="*/ 20955 h 270510"/>
              <a:gd name="connsiteX4" fmla="*/ 13335 w 80645"/>
              <a:gd name="connsiteY4" fmla="*/ 55245 h 270510"/>
              <a:gd name="connsiteX5" fmla="*/ 15240 w 80645"/>
              <a:gd name="connsiteY5" fmla="*/ 66675 h 270510"/>
              <a:gd name="connsiteX6" fmla="*/ 20955 w 80645"/>
              <a:gd name="connsiteY6" fmla="*/ 68580 h 270510"/>
              <a:gd name="connsiteX7" fmla="*/ 28575 w 80645"/>
              <a:gd name="connsiteY7" fmla="*/ 80010 h 270510"/>
              <a:gd name="connsiteX8" fmla="*/ 24765 w 80645"/>
              <a:gd name="connsiteY8" fmla="*/ 262890 h 270510"/>
              <a:gd name="connsiteX9" fmla="*/ 24765 w 80645"/>
              <a:gd name="connsiteY9" fmla="*/ 270510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 h="270510">
                <a:moveTo>
                  <a:pt x="0" y="0"/>
                </a:moveTo>
                <a:cubicBezTo>
                  <a:pt x="635" y="4445"/>
                  <a:pt x="1024" y="8932"/>
                  <a:pt x="1905" y="13335"/>
                </a:cubicBezTo>
                <a:cubicBezTo>
                  <a:pt x="2299" y="15304"/>
                  <a:pt x="2390" y="17630"/>
                  <a:pt x="3810" y="19050"/>
                </a:cubicBezTo>
                <a:cubicBezTo>
                  <a:pt x="5230" y="20470"/>
                  <a:pt x="7620" y="20320"/>
                  <a:pt x="9525" y="20955"/>
                </a:cubicBezTo>
                <a:cubicBezTo>
                  <a:pt x="13155" y="71771"/>
                  <a:pt x="8817" y="32653"/>
                  <a:pt x="13335" y="55245"/>
                </a:cubicBezTo>
                <a:cubicBezTo>
                  <a:pt x="14093" y="59033"/>
                  <a:pt x="13324" y="63321"/>
                  <a:pt x="15240" y="66675"/>
                </a:cubicBezTo>
                <a:cubicBezTo>
                  <a:pt x="16236" y="68418"/>
                  <a:pt x="19050" y="67945"/>
                  <a:pt x="20955" y="68580"/>
                </a:cubicBezTo>
                <a:lnTo>
                  <a:pt x="28575" y="80010"/>
                </a:lnTo>
                <a:cubicBezTo>
                  <a:pt x="80645" y="158115"/>
                  <a:pt x="30371" y="201226"/>
                  <a:pt x="24765" y="262890"/>
                </a:cubicBezTo>
                <a:cubicBezTo>
                  <a:pt x="24535" y="265420"/>
                  <a:pt x="24765" y="267970"/>
                  <a:pt x="24765" y="27051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9" name="Freeform 38"/>
          <p:cNvSpPr/>
          <p:nvPr/>
        </p:nvSpPr>
        <p:spPr>
          <a:xfrm>
            <a:off x="6797040" y="3162300"/>
            <a:ext cx="33498" cy="110490"/>
          </a:xfrm>
          <a:custGeom>
            <a:avLst/>
            <a:gdLst>
              <a:gd name="connsiteX0" fmla="*/ 28575 w 33498"/>
              <a:gd name="connsiteY0" fmla="*/ 0 h 110490"/>
              <a:gd name="connsiteX1" fmla="*/ 28575 w 33498"/>
              <a:gd name="connsiteY1" fmla="*/ 38100 h 110490"/>
              <a:gd name="connsiteX2" fmla="*/ 24765 w 33498"/>
              <a:gd name="connsiteY2" fmla="*/ 43815 h 110490"/>
              <a:gd name="connsiteX3" fmla="*/ 22860 w 33498"/>
              <a:gd name="connsiteY3" fmla="*/ 49530 h 110490"/>
              <a:gd name="connsiteX4" fmla="*/ 19050 w 33498"/>
              <a:gd name="connsiteY4" fmla="*/ 64770 h 110490"/>
              <a:gd name="connsiteX5" fmla="*/ 15240 w 33498"/>
              <a:gd name="connsiteY5" fmla="*/ 70485 h 110490"/>
              <a:gd name="connsiteX6" fmla="*/ 11430 w 33498"/>
              <a:gd name="connsiteY6" fmla="*/ 81915 h 110490"/>
              <a:gd name="connsiteX7" fmla="*/ 7620 w 33498"/>
              <a:gd name="connsiteY7" fmla="*/ 93345 h 110490"/>
              <a:gd name="connsiteX8" fmla="*/ 3810 w 33498"/>
              <a:gd name="connsiteY8" fmla="*/ 99060 h 110490"/>
              <a:gd name="connsiteX9" fmla="*/ 0 w 33498"/>
              <a:gd name="connsiteY9" fmla="*/ 11049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98" h="110490">
                <a:moveTo>
                  <a:pt x="28575" y="0"/>
                </a:moveTo>
                <a:cubicBezTo>
                  <a:pt x="33498" y="14769"/>
                  <a:pt x="32760" y="10198"/>
                  <a:pt x="28575" y="38100"/>
                </a:cubicBezTo>
                <a:cubicBezTo>
                  <a:pt x="28235" y="40364"/>
                  <a:pt x="25789" y="41767"/>
                  <a:pt x="24765" y="43815"/>
                </a:cubicBezTo>
                <a:cubicBezTo>
                  <a:pt x="23867" y="45611"/>
                  <a:pt x="23347" y="47582"/>
                  <a:pt x="22860" y="49530"/>
                </a:cubicBezTo>
                <a:cubicBezTo>
                  <a:pt x="21773" y="53877"/>
                  <a:pt x="21227" y="60415"/>
                  <a:pt x="19050" y="64770"/>
                </a:cubicBezTo>
                <a:cubicBezTo>
                  <a:pt x="18026" y="66818"/>
                  <a:pt x="16170" y="68393"/>
                  <a:pt x="15240" y="70485"/>
                </a:cubicBezTo>
                <a:cubicBezTo>
                  <a:pt x="13609" y="74155"/>
                  <a:pt x="12700" y="78105"/>
                  <a:pt x="11430" y="81915"/>
                </a:cubicBezTo>
                <a:lnTo>
                  <a:pt x="7620" y="93345"/>
                </a:lnTo>
                <a:cubicBezTo>
                  <a:pt x="6896" y="95517"/>
                  <a:pt x="4740" y="96968"/>
                  <a:pt x="3810" y="99060"/>
                </a:cubicBezTo>
                <a:cubicBezTo>
                  <a:pt x="2179" y="102730"/>
                  <a:pt x="0" y="110490"/>
                  <a:pt x="0" y="11049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0" name="Freeform 39"/>
          <p:cNvSpPr/>
          <p:nvPr/>
        </p:nvSpPr>
        <p:spPr>
          <a:xfrm>
            <a:off x="6810700" y="3423603"/>
            <a:ext cx="54945" cy="142750"/>
          </a:xfrm>
          <a:custGeom>
            <a:avLst/>
            <a:gdLst>
              <a:gd name="connsiteX0" fmla="*/ 7295 w 54945"/>
              <a:gd name="connsiteY0" fmla="*/ 5397 h 142750"/>
              <a:gd name="connsiteX1" fmla="*/ 16820 w 54945"/>
              <a:gd name="connsiteY1" fmla="*/ 53022 h 142750"/>
              <a:gd name="connsiteX2" fmla="*/ 22535 w 54945"/>
              <a:gd name="connsiteY2" fmla="*/ 54927 h 142750"/>
              <a:gd name="connsiteX3" fmla="*/ 28250 w 54945"/>
              <a:gd name="connsiteY3" fmla="*/ 66357 h 142750"/>
              <a:gd name="connsiteX4" fmla="*/ 30155 w 54945"/>
              <a:gd name="connsiteY4" fmla="*/ 93027 h 142750"/>
              <a:gd name="connsiteX5" fmla="*/ 41585 w 54945"/>
              <a:gd name="connsiteY5" fmla="*/ 100647 h 142750"/>
              <a:gd name="connsiteX6" fmla="*/ 47300 w 54945"/>
              <a:gd name="connsiteY6" fmla="*/ 104457 h 142750"/>
              <a:gd name="connsiteX7" fmla="*/ 47300 w 54945"/>
              <a:gd name="connsiteY7" fmla="*/ 138747 h 142750"/>
              <a:gd name="connsiteX8" fmla="*/ 39680 w 54945"/>
              <a:gd name="connsiteY8" fmla="*/ 127317 h 142750"/>
              <a:gd name="connsiteX9" fmla="*/ 35870 w 54945"/>
              <a:gd name="connsiteY9" fmla="*/ 115887 h 142750"/>
              <a:gd name="connsiteX10" fmla="*/ 33965 w 54945"/>
              <a:gd name="connsiteY10" fmla="*/ 93027 h 142750"/>
              <a:gd name="connsiteX11" fmla="*/ 32060 w 54945"/>
              <a:gd name="connsiteY11" fmla="*/ 83502 h 142750"/>
              <a:gd name="connsiteX12" fmla="*/ 26345 w 54945"/>
              <a:gd name="connsiteY12" fmla="*/ 79692 h 142750"/>
              <a:gd name="connsiteX13" fmla="*/ 24440 w 54945"/>
              <a:gd name="connsiteY13" fmla="*/ 73977 h 142750"/>
              <a:gd name="connsiteX14" fmla="*/ 18725 w 54945"/>
              <a:gd name="connsiteY14" fmla="*/ 70167 h 142750"/>
              <a:gd name="connsiteX15" fmla="*/ 14915 w 54945"/>
              <a:gd name="connsiteY15" fmla="*/ 64452 h 142750"/>
              <a:gd name="connsiteX16" fmla="*/ 13010 w 54945"/>
              <a:gd name="connsiteY16" fmla="*/ 20637 h 142750"/>
              <a:gd name="connsiteX17" fmla="*/ 7295 w 54945"/>
              <a:gd name="connsiteY17" fmla="*/ 5397 h 14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45" h="142750">
                <a:moveTo>
                  <a:pt x="7295" y="5397"/>
                </a:moveTo>
                <a:cubicBezTo>
                  <a:pt x="7930" y="10795"/>
                  <a:pt x="0" y="41008"/>
                  <a:pt x="16820" y="53022"/>
                </a:cubicBezTo>
                <a:cubicBezTo>
                  <a:pt x="18454" y="54189"/>
                  <a:pt x="20630" y="54292"/>
                  <a:pt x="22535" y="54927"/>
                </a:cubicBezTo>
                <a:cubicBezTo>
                  <a:pt x="25104" y="58780"/>
                  <a:pt x="27687" y="61568"/>
                  <a:pt x="28250" y="66357"/>
                </a:cubicBezTo>
                <a:cubicBezTo>
                  <a:pt x="29291" y="75209"/>
                  <a:pt x="26925" y="84720"/>
                  <a:pt x="30155" y="93027"/>
                </a:cubicBezTo>
                <a:cubicBezTo>
                  <a:pt x="31815" y="97295"/>
                  <a:pt x="37775" y="98107"/>
                  <a:pt x="41585" y="100647"/>
                </a:cubicBezTo>
                <a:lnTo>
                  <a:pt x="47300" y="104457"/>
                </a:lnTo>
                <a:cubicBezTo>
                  <a:pt x="51045" y="115691"/>
                  <a:pt x="54945" y="124987"/>
                  <a:pt x="47300" y="138747"/>
                </a:cubicBezTo>
                <a:cubicBezTo>
                  <a:pt x="45076" y="142750"/>
                  <a:pt x="42220" y="131127"/>
                  <a:pt x="39680" y="127317"/>
                </a:cubicBezTo>
                <a:cubicBezTo>
                  <a:pt x="37452" y="123975"/>
                  <a:pt x="35870" y="115887"/>
                  <a:pt x="35870" y="115887"/>
                </a:cubicBezTo>
                <a:cubicBezTo>
                  <a:pt x="35235" y="108267"/>
                  <a:pt x="34858" y="100621"/>
                  <a:pt x="33965" y="93027"/>
                </a:cubicBezTo>
                <a:cubicBezTo>
                  <a:pt x="33587" y="89811"/>
                  <a:pt x="33666" y="86313"/>
                  <a:pt x="32060" y="83502"/>
                </a:cubicBezTo>
                <a:cubicBezTo>
                  <a:pt x="30924" y="81514"/>
                  <a:pt x="28250" y="80962"/>
                  <a:pt x="26345" y="79692"/>
                </a:cubicBezTo>
                <a:cubicBezTo>
                  <a:pt x="25710" y="77787"/>
                  <a:pt x="25694" y="75545"/>
                  <a:pt x="24440" y="73977"/>
                </a:cubicBezTo>
                <a:cubicBezTo>
                  <a:pt x="23010" y="72189"/>
                  <a:pt x="20344" y="71786"/>
                  <a:pt x="18725" y="70167"/>
                </a:cubicBezTo>
                <a:cubicBezTo>
                  <a:pt x="17106" y="68548"/>
                  <a:pt x="16185" y="66357"/>
                  <a:pt x="14915" y="64452"/>
                </a:cubicBezTo>
                <a:cubicBezTo>
                  <a:pt x="14280" y="49847"/>
                  <a:pt x="15320" y="35072"/>
                  <a:pt x="13010" y="20637"/>
                </a:cubicBezTo>
                <a:cubicBezTo>
                  <a:pt x="12648" y="18376"/>
                  <a:pt x="6660" y="0"/>
                  <a:pt x="7295" y="5397"/>
                </a:cubicBezTo>
                <a:close/>
              </a:path>
            </a:pathLst>
          </a:cu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Freeform 40"/>
          <p:cNvSpPr/>
          <p:nvPr/>
        </p:nvSpPr>
        <p:spPr>
          <a:xfrm>
            <a:off x="6871335" y="3585970"/>
            <a:ext cx="165735" cy="342140"/>
          </a:xfrm>
          <a:custGeom>
            <a:avLst/>
            <a:gdLst>
              <a:gd name="connsiteX0" fmla="*/ 0 w 165735"/>
              <a:gd name="connsiteY0" fmla="*/ 4955 h 342140"/>
              <a:gd name="connsiteX1" fmla="*/ 3810 w 165735"/>
              <a:gd name="connsiteY1" fmla="*/ 62105 h 342140"/>
              <a:gd name="connsiteX2" fmla="*/ 11430 w 165735"/>
              <a:gd name="connsiteY2" fmla="*/ 73535 h 342140"/>
              <a:gd name="connsiteX3" fmla="*/ 17145 w 165735"/>
              <a:gd name="connsiteY3" fmla="*/ 77345 h 342140"/>
              <a:gd name="connsiteX4" fmla="*/ 20955 w 165735"/>
              <a:gd name="connsiteY4" fmla="*/ 83060 h 342140"/>
              <a:gd name="connsiteX5" fmla="*/ 24765 w 165735"/>
              <a:gd name="connsiteY5" fmla="*/ 94490 h 342140"/>
              <a:gd name="connsiteX6" fmla="*/ 30480 w 165735"/>
              <a:gd name="connsiteY6" fmla="*/ 105920 h 342140"/>
              <a:gd name="connsiteX7" fmla="*/ 36195 w 165735"/>
              <a:gd name="connsiteY7" fmla="*/ 109730 h 342140"/>
              <a:gd name="connsiteX8" fmla="*/ 47625 w 165735"/>
              <a:gd name="connsiteY8" fmla="*/ 117350 h 342140"/>
              <a:gd name="connsiteX9" fmla="*/ 57150 w 165735"/>
              <a:gd name="connsiteY9" fmla="*/ 134495 h 342140"/>
              <a:gd name="connsiteX10" fmla="*/ 60960 w 165735"/>
              <a:gd name="connsiteY10" fmla="*/ 149735 h 342140"/>
              <a:gd name="connsiteX11" fmla="*/ 70485 w 165735"/>
              <a:gd name="connsiteY11" fmla="*/ 166880 h 342140"/>
              <a:gd name="connsiteX12" fmla="*/ 74295 w 165735"/>
              <a:gd name="connsiteY12" fmla="*/ 203075 h 342140"/>
              <a:gd name="connsiteX13" fmla="*/ 78105 w 165735"/>
              <a:gd name="connsiteY13" fmla="*/ 208790 h 342140"/>
              <a:gd name="connsiteX14" fmla="*/ 100965 w 165735"/>
              <a:gd name="connsiteY14" fmla="*/ 220220 h 342140"/>
              <a:gd name="connsiteX15" fmla="*/ 95250 w 165735"/>
              <a:gd name="connsiteY15" fmla="*/ 218315 h 342140"/>
              <a:gd name="connsiteX16" fmla="*/ 85725 w 165735"/>
              <a:gd name="connsiteY16" fmla="*/ 208790 h 342140"/>
              <a:gd name="connsiteX17" fmla="*/ 76200 w 165735"/>
              <a:gd name="connsiteY17" fmla="*/ 199265 h 342140"/>
              <a:gd name="connsiteX18" fmla="*/ 68580 w 165735"/>
              <a:gd name="connsiteY18" fmla="*/ 187835 h 342140"/>
              <a:gd name="connsiteX19" fmla="*/ 64770 w 165735"/>
              <a:gd name="connsiteY19" fmla="*/ 138305 h 342140"/>
              <a:gd name="connsiteX20" fmla="*/ 72390 w 165735"/>
              <a:gd name="connsiteY20" fmla="*/ 25910 h 342140"/>
              <a:gd name="connsiteX21" fmla="*/ 78105 w 165735"/>
              <a:gd name="connsiteY21" fmla="*/ 24005 h 342140"/>
              <a:gd name="connsiteX22" fmla="*/ 87630 w 165735"/>
              <a:gd name="connsiteY22" fmla="*/ 12575 h 342140"/>
              <a:gd name="connsiteX23" fmla="*/ 89535 w 165735"/>
              <a:gd name="connsiteY23" fmla="*/ 6860 h 342140"/>
              <a:gd name="connsiteX24" fmla="*/ 95250 w 165735"/>
              <a:gd name="connsiteY24" fmla="*/ 3050 h 342140"/>
              <a:gd name="connsiteX25" fmla="*/ 110490 w 165735"/>
              <a:gd name="connsiteY25" fmla="*/ 79250 h 342140"/>
              <a:gd name="connsiteX26" fmla="*/ 114300 w 165735"/>
              <a:gd name="connsiteY26" fmla="*/ 90680 h 342140"/>
              <a:gd name="connsiteX27" fmla="*/ 121920 w 165735"/>
              <a:gd name="connsiteY27" fmla="*/ 102110 h 342140"/>
              <a:gd name="connsiteX28" fmla="*/ 125730 w 165735"/>
              <a:gd name="connsiteY28" fmla="*/ 128780 h 342140"/>
              <a:gd name="connsiteX29" fmla="*/ 129540 w 165735"/>
              <a:gd name="connsiteY29" fmla="*/ 134495 h 342140"/>
              <a:gd name="connsiteX30" fmla="*/ 135255 w 165735"/>
              <a:gd name="connsiteY30" fmla="*/ 136400 h 342140"/>
              <a:gd name="connsiteX31" fmla="*/ 139065 w 165735"/>
              <a:gd name="connsiteY31" fmla="*/ 142115 h 342140"/>
              <a:gd name="connsiteX32" fmla="*/ 150495 w 165735"/>
              <a:gd name="connsiteY32" fmla="*/ 149735 h 342140"/>
              <a:gd name="connsiteX33" fmla="*/ 154305 w 165735"/>
              <a:gd name="connsiteY33" fmla="*/ 155450 h 342140"/>
              <a:gd name="connsiteX34" fmla="*/ 160020 w 165735"/>
              <a:gd name="connsiteY34" fmla="*/ 159260 h 342140"/>
              <a:gd name="connsiteX35" fmla="*/ 165735 w 165735"/>
              <a:gd name="connsiteY35" fmla="*/ 164975 h 342140"/>
              <a:gd name="connsiteX36" fmla="*/ 163830 w 165735"/>
              <a:gd name="connsiteY36" fmla="*/ 323090 h 342140"/>
              <a:gd name="connsiteX37" fmla="*/ 158115 w 165735"/>
              <a:gd name="connsiteY37" fmla="*/ 342140 h 34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5735" h="342140">
                <a:moveTo>
                  <a:pt x="0" y="4955"/>
                </a:moveTo>
                <a:lnTo>
                  <a:pt x="3810" y="62105"/>
                </a:lnTo>
                <a:cubicBezTo>
                  <a:pt x="4115" y="66674"/>
                  <a:pt x="7620" y="70995"/>
                  <a:pt x="11430" y="73535"/>
                </a:cubicBezTo>
                <a:lnTo>
                  <a:pt x="17145" y="77345"/>
                </a:lnTo>
                <a:cubicBezTo>
                  <a:pt x="18415" y="79250"/>
                  <a:pt x="20025" y="80968"/>
                  <a:pt x="20955" y="83060"/>
                </a:cubicBezTo>
                <a:cubicBezTo>
                  <a:pt x="22586" y="86730"/>
                  <a:pt x="23495" y="90680"/>
                  <a:pt x="24765" y="94490"/>
                </a:cubicBezTo>
                <a:cubicBezTo>
                  <a:pt x="26314" y="99138"/>
                  <a:pt x="26787" y="102227"/>
                  <a:pt x="30480" y="105920"/>
                </a:cubicBezTo>
                <a:cubicBezTo>
                  <a:pt x="32099" y="107539"/>
                  <a:pt x="34436" y="108264"/>
                  <a:pt x="36195" y="109730"/>
                </a:cubicBezTo>
                <a:cubicBezTo>
                  <a:pt x="45708" y="117658"/>
                  <a:pt x="37581" y="114002"/>
                  <a:pt x="47625" y="117350"/>
                </a:cubicBezTo>
                <a:cubicBezTo>
                  <a:pt x="53300" y="125863"/>
                  <a:pt x="55138" y="126448"/>
                  <a:pt x="57150" y="134495"/>
                </a:cubicBezTo>
                <a:cubicBezTo>
                  <a:pt x="57918" y="137566"/>
                  <a:pt x="58981" y="146172"/>
                  <a:pt x="60960" y="149735"/>
                </a:cubicBezTo>
                <a:cubicBezTo>
                  <a:pt x="71877" y="169386"/>
                  <a:pt x="66174" y="153948"/>
                  <a:pt x="70485" y="166880"/>
                </a:cubicBezTo>
                <a:cubicBezTo>
                  <a:pt x="70539" y="167697"/>
                  <a:pt x="70630" y="194523"/>
                  <a:pt x="74295" y="203075"/>
                </a:cubicBezTo>
                <a:cubicBezTo>
                  <a:pt x="75197" y="205179"/>
                  <a:pt x="76382" y="207282"/>
                  <a:pt x="78105" y="208790"/>
                </a:cubicBezTo>
                <a:cubicBezTo>
                  <a:pt x="87195" y="216744"/>
                  <a:pt x="90174" y="216623"/>
                  <a:pt x="100965" y="220220"/>
                </a:cubicBezTo>
                <a:lnTo>
                  <a:pt x="95250" y="218315"/>
                </a:lnTo>
                <a:cubicBezTo>
                  <a:pt x="85090" y="203075"/>
                  <a:pt x="98425" y="221490"/>
                  <a:pt x="85725" y="208790"/>
                </a:cubicBezTo>
                <a:cubicBezTo>
                  <a:pt x="73025" y="196090"/>
                  <a:pt x="91440" y="209425"/>
                  <a:pt x="76200" y="199265"/>
                </a:cubicBezTo>
                <a:cubicBezTo>
                  <a:pt x="73660" y="195455"/>
                  <a:pt x="68779" y="192410"/>
                  <a:pt x="68580" y="187835"/>
                </a:cubicBezTo>
                <a:cubicBezTo>
                  <a:pt x="66588" y="142014"/>
                  <a:pt x="71298" y="157889"/>
                  <a:pt x="64770" y="138305"/>
                </a:cubicBezTo>
                <a:cubicBezTo>
                  <a:pt x="65044" y="122702"/>
                  <a:pt x="36660" y="43775"/>
                  <a:pt x="72390" y="25910"/>
                </a:cubicBezTo>
                <a:cubicBezTo>
                  <a:pt x="74186" y="25012"/>
                  <a:pt x="76200" y="24640"/>
                  <a:pt x="78105" y="24005"/>
                </a:cubicBezTo>
                <a:cubicBezTo>
                  <a:pt x="82318" y="19792"/>
                  <a:pt x="84978" y="17879"/>
                  <a:pt x="87630" y="12575"/>
                </a:cubicBezTo>
                <a:cubicBezTo>
                  <a:pt x="88528" y="10779"/>
                  <a:pt x="88281" y="8428"/>
                  <a:pt x="89535" y="6860"/>
                </a:cubicBezTo>
                <a:cubicBezTo>
                  <a:pt x="90965" y="5072"/>
                  <a:pt x="93345" y="4320"/>
                  <a:pt x="95250" y="3050"/>
                </a:cubicBezTo>
                <a:cubicBezTo>
                  <a:pt x="133701" y="8543"/>
                  <a:pt x="105207" y="0"/>
                  <a:pt x="110490" y="79250"/>
                </a:cubicBezTo>
                <a:cubicBezTo>
                  <a:pt x="110757" y="83257"/>
                  <a:pt x="112072" y="87338"/>
                  <a:pt x="114300" y="90680"/>
                </a:cubicBezTo>
                <a:lnTo>
                  <a:pt x="121920" y="102110"/>
                </a:lnTo>
                <a:cubicBezTo>
                  <a:pt x="122407" y="107464"/>
                  <a:pt x="122065" y="121450"/>
                  <a:pt x="125730" y="128780"/>
                </a:cubicBezTo>
                <a:cubicBezTo>
                  <a:pt x="126754" y="130828"/>
                  <a:pt x="127752" y="133065"/>
                  <a:pt x="129540" y="134495"/>
                </a:cubicBezTo>
                <a:cubicBezTo>
                  <a:pt x="131108" y="135749"/>
                  <a:pt x="133350" y="135765"/>
                  <a:pt x="135255" y="136400"/>
                </a:cubicBezTo>
                <a:cubicBezTo>
                  <a:pt x="136525" y="138305"/>
                  <a:pt x="137342" y="140607"/>
                  <a:pt x="139065" y="142115"/>
                </a:cubicBezTo>
                <a:cubicBezTo>
                  <a:pt x="142511" y="145130"/>
                  <a:pt x="150495" y="149735"/>
                  <a:pt x="150495" y="149735"/>
                </a:cubicBezTo>
                <a:cubicBezTo>
                  <a:pt x="151765" y="151640"/>
                  <a:pt x="152686" y="153831"/>
                  <a:pt x="154305" y="155450"/>
                </a:cubicBezTo>
                <a:cubicBezTo>
                  <a:pt x="155924" y="157069"/>
                  <a:pt x="158261" y="157794"/>
                  <a:pt x="160020" y="159260"/>
                </a:cubicBezTo>
                <a:cubicBezTo>
                  <a:pt x="162090" y="160985"/>
                  <a:pt x="163830" y="163070"/>
                  <a:pt x="165735" y="164975"/>
                </a:cubicBezTo>
                <a:cubicBezTo>
                  <a:pt x="165100" y="217680"/>
                  <a:pt x="165028" y="270395"/>
                  <a:pt x="163830" y="323090"/>
                </a:cubicBezTo>
                <a:cubicBezTo>
                  <a:pt x="163683" y="329553"/>
                  <a:pt x="160978" y="336415"/>
                  <a:pt x="158115" y="34214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2" name="Freeform 41"/>
          <p:cNvSpPr/>
          <p:nvPr/>
        </p:nvSpPr>
        <p:spPr>
          <a:xfrm>
            <a:off x="6514307" y="3621405"/>
            <a:ext cx="17938" cy="203835"/>
          </a:xfrm>
          <a:custGeom>
            <a:avLst/>
            <a:gdLst>
              <a:gd name="connsiteX0" fmla="*/ 17938 w 17938"/>
              <a:gd name="connsiteY0" fmla="*/ 0 h 203835"/>
              <a:gd name="connsiteX1" fmla="*/ 16033 w 17938"/>
              <a:gd name="connsiteY1" fmla="*/ 123825 h 203835"/>
              <a:gd name="connsiteX2" fmla="*/ 12223 w 17938"/>
              <a:gd name="connsiteY2" fmla="*/ 129540 h 203835"/>
              <a:gd name="connsiteX3" fmla="*/ 2698 w 17938"/>
              <a:gd name="connsiteY3" fmla="*/ 140970 h 203835"/>
              <a:gd name="connsiteX4" fmla="*/ 4603 w 17938"/>
              <a:gd name="connsiteY4" fmla="*/ 148590 h 203835"/>
              <a:gd name="connsiteX5" fmla="*/ 14128 w 17938"/>
              <a:gd name="connsiteY5" fmla="*/ 150495 h 203835"/>
              <a:gd name="connsiteX6" fmla="*/ 14128 w 17938"/>
              <a:gd name="connsiteY6" fmla="*/ 203835 h 2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8" h="203835">
                <a:moveTo>
                  <a:pt x="17938" y="0"/>
                </a:moveTo>
                <a:cubicBezTo>
                  <a:pt x="17303" y="41275"/>
                  <a:pt x="17852" y="82585"/>
                  <a:pt x="16033" y="123825"/>
                </a:cubicBezTo>
                <a:cubicBezTo>
                  <a:pt x="15932" y="126112"/>
                  <a:pt x="13689" y="127781"/>
                  <a:pt x="12223" y="129540"/>
                </a:cubicBezTo>
                <a:cubicBezTo>
                  <a:pt x="0" y="144208"/>
                  <a:pt x="12158" y="126781"/>
                  <a:pt x="2698" y="140970"/>
                </a:cubicBezTo>
                <a:cubicBezTo>
                  <a:pt x="3333" y="143510"/>
                  <a:pt x="2592" y="146914"/>
                  <a:pt x="4603" y="148590"/>
                </a:cubicBezTo>
                <a:cubicBezTo>
                  <a:pt x="7090" y="150663"/>
                  <a:pt x="13578" y="147304"/>
                  <a:pt x="14128" y="150495"/>
                </a:cubicBezTo>
                <a:cubicBezTo>
                  <a:pt x="17149" y="168016"/>
                  <a:pt x="14128" y="186055"/>
                  <a:pt x="14128" y="20383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43" name="Straight Connector 42"/>
          <p:cNvCxnSpPr/>
          <p:nvPr/>
        </p:nvCxnSpPr>
        <p:spPr>
          <a:xfrm>
            <a:off x="6400800" y="3581400"/>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6679769" y="3153905"/>
            <a:ext cx="58119" cy="0"/>
          </a:xfrm>
          <a:custGeom>
            <a:avLst/>
            <a:gdLst>
              <a:gd name="connsiteX0" fmla="*/ 0 w 58119"/>
              <a:gd name="connsiteY0" fmla="*/ 0 h 0"/>
              <a:gd name="connsiteX1" fmla="*/ 58119 w 58119"/>
              <a:gd name="connsiteY1" fmla="*/ 0 h 0"/>
            </a:gdLst>
            <a:ahLst/>
            <a:cxnLst>
              <a:cxn ang="0">
                <a:pos x="connsiteX0" y="connsiteY0"/>
              </a:cxn>
              <a:cxn ang="0">
                <a:pos x="connsiteX1" y="connsiteY1"/>
              </a:cxn>
            </a:cxnLst>
            <a:rect l="l" t="t" r="r" b="b"/>
            <a:pathLst>
              <a:path w="58119">
                <a:moveTo>
                  <a:pt x="0" y="0"/>
                </a:moveTo>
                <a:lnTo>
                  <a:pt x="58119" y="0"/>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5" name="Freeform 44"/>
          <p:cNvSpPr/>
          <p:nvPr/>
        </p:nvSpPr>
        <p:spPr>
          <a:xfrm>
            <a:off x="6937429" y="3146156"/>
            <a:ext cx="94927" cy="4477"/>
          </a:xfrm>
          <a:custGeom>
            <a:avLst/>
            <a:gdLst>
              <a:gd name="connsiteX0" fmla="*/ 94927 w 94927"/>
              <a:gd name="connsiteY0" fmla="*/ 0 h 4477"/>
              <a:gd name="connsiteX1" fmla="*/ 85240 w 94927"/>
              <a:gd name="connsiteY1" fmla="*/ 1937 h 4477"/>
              <a:gd name="connsiteX2" fmla="*/ 79429 w 94927"/>
              <a:gd name="connsiteY2" fmla="*/ 3875 h 4477"/>
              <a:gd name="connsiteX3" fmla="*/ 0 w 94927"/>
              <a:gd name="connsiteY3" fmla="*/ 3875 h 4477"/>
            </a:gdLst>
            <a:ahLst/>
            <a:cxnLst>
              <a:cxn ang="0">
                <a:pos x="connsiteX0" y="connsiteY0"/>
              </a:cxn>
              <a:cxn ang="0">
                <a:pos x="connsiteX1" y="connsiteY1"/>
              </a:cxn>
              <a:cxn ang="0">
                <a:pos x="connsiteX2" y="connsiteY2"/>
              </a:cxn>
              <a:cxn ang="0">
                <a:pos x="connsiteX3" y="connsiteY3"/>
              </a:cxn>
            </a:cxnLst>
            <a:rect l="l" t="t" r="r" b="b"/>
            <a:pathLst>
              <a:path w="94927" h="4477">
                <a:moveTo>
                  <a:pt x="94927" y="0"/>
                </a:moveTo>
                <a:cubicBezTo>
                  <a:pt x="91698" y="646"/>
                  <a:pt x="88435" y="1138"/>
                  <a:pt x="85240" y="1937"/>
                </a:cubicBezTo>
                <a:cubicBezTo>
                  <a:pt x="83259" y="2432"/>
                  <a:pt x="81470" y="3829"/>
                  <a:pt x="79429" y="3875"/>
                </a:cubicBezTo>
                <a:cubicBezTo>
                  <a:pt x="52960" y="4477"/>
                  <a:pt x="26476" y="3875"/>
                  <a:pt x="0" y="3875"/>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6" name="Freeform 45"/>
          <p:cNvSpPr/>
          <p:nvPr/>
        </p:nvSpPr>
        <p:spPr>
          <a:xfrm>
            <a:off x="6691393" y="3146156"/>
            <a:ext cx="36809" cy="0"/>
          </a:xfrm>
          <a:custGeom>
            <a:avLst/>
            <a:gdLst>
              <a:gd name="connsiteX0" fmla="*/ 36809 w 36809"/>
              <a:gd name="connsiteY0" fmla="*/ 0 h 0"/>
              <a:gd name="connsiteX1" fmla="*/ 0 w 36809"/>
              <a:gd name="connsiteY1" fmla="*/ 0 h 0"/>
            </a:gdLst>
            <a:ahLst/>
            <a:cxnLst>
              <a:cxn ang="0">
                <a:pos x="connsiteX0" y="connsiteY0"/>
              </a:cxn>
              <a:cxn ang="0">
                <a:pos x="connsiteX1" y="connsiteY1"/>
              </a:cxn>
            </a:cxnLst>
            <a:rect l="l" t="t" r="r" b="b"/>
            <a:pathLst>
              <a:path w="36809">
                <a:moveTo>
                  <a:pt x="36809" y="0"/>
                </a:moveTo>
                <a:lnTo>
                  <a:pt x="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7" name="Freeform 46"/>
          <p:cNvSpPr/>
          <p:nvPr/>
        </p:nvSpPr>
        <p:spPr>
          <a:xfrm>
            <a:off x="6563532" y="3570422"/>
            <a:ext cx="129799" cy="0"/>
          </a:xfrm>
          <a:custGeom>
            <a:avLst/>
            <a:gdLst>
              <a:gd name="connsiteX0" fmla="*/ 129799 w 129799"/>
              <a:gd name="connsiteY0" fmla="*/ 0 h 0"/>
              <a:gd name="connsiteX1" fmla="*/ 0 w 129799"/>
              <a:gd name="connsiteY1" fmla="*/ 0 h 0"/>
            </a:gdLst>
            <a:ahLst/>
            <a:cxnLst>
              <a:cxn ang="0">
                <a:pos x="connsiteX0" y="connsiteY0"/>
              </a:cxn>
              <a:cxn ang="0">
                <a:pos x="connsiteX1" y="connsiteY1"/>
              </a:cxn>
            </a:cxnLst>
            <a:rect l="l" t="t" r="r" b="b"/>
            <a:pathLst>
              <a:path w="129799">
                <a:moveTo>
                  <a:pt x="129799" y="0"/>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8" name="Freeform 47"/>
          <p:cNvSpPr/>
          <p:nvPr/>
        </p:nvSpPr>
        <p:spPr>
          <a:xfrm>
            <a:off x="6811505" y="3572359"/>
            <a:ext cx="185980" cy="0"/>
          </a:xfrm>
          <a:custGeom>
            <a:avLst/>
            <a:gdLst>
              <a:gd name="connsiteX0" fmla="*/ 185980 w 185980"/>
              <a:gd name="connsiteY0" fmla="*/ 0 h 0"/>
              <a:gd name="connsiteX1" fmla="*/ 0 w 185980"/>
              <a:gd name="connsiteY1" fmla="*/ 0 h 0"/>
            </a:gdLst>
            <a:ahLst/>
            <a:cxnLst>
              <a:cxn ang="0">
                <a:pos x="connsiteX0" y="connsiteY0"/>
              </a:cxn>
              <a:cxn ang="0">
                <a:pos x="connsiteX1" y="connsiteY1"/>
              </a:cxn>
            </a:cxnLst>
            <a:rect l="l" t="t" r="r" b="b"/>
            <a:pathLst>
              <a:path w="185980">
                <a:moveTo>
                  <a:pt x="185980" y="0"/>
                </a:moveTo>
                <a:lnTo>
                  <a:pt x="0" y="0"/>
                </a:lnTo>
              </a:path>
            </a:pathLst>
          </a:cu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913105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66" y="751120"/>
            <a:ext cx="5098534" cy="868362"/>
          </a:xfrm>
        </p:spPr>
        <p:txBody>
          <a:bodyPr>
            <a:normAutofit/>
          </a:bodyPr>
          <a:lstStyle/>
          <a:p>
            <a:pPr algn="ctr">
              <a:defRPr/>
            </a:pPr>
            <a:r>
              <a:rPr lang="en-US" sz="2800" dirty="0">
                <a:solidFill>
                  <a:schemeClr val="tx1"/>
                </a:solidFill>
                <a:latin typeface="+mn-lt"/>
              </a:rPr>
              <a:t>Quality</a:t>
            </a:r>
            <a:r>
              <a:rPr lang="en-US" sz="2800" dirty="0">
                <a:solidFill>
                  <a:schemeClr val="tx1"/>
                </a:solidFill>
              </a:rPr>
              <a:t> </a:t>
            </a:r>
            <a:r>
              <a:rPr lang="en-US" sz="2800" dirty="0">
                <a:solidFill>
                  <a:schemeClr val="tx1"/>
                </a:solidFill>
                <a:latin typeface="+mn-lt"/>
              </a:rPr>
              <a:t>NT </a:t>
            </a:r>
            <a:r>
              <a:rPr lang="en-US" sz="2800" dirty="0" smtClean="0">
                <a:solidFill>
                  <a:schemeClr val="tx1"/>
                </a:solidFill>
                <a:latin typeface="+mn-lt"/>
              </a:rPr>
              <a:t>Corn into </a:t>
            </a:r>
            <a:r>
              <a:rPr lang="en-US" sz="2800" dirty="0">
                <a:solidFill>
                  <a:schemeClr val="tx1"/>
                </a:solidFill>
                <a:latin typeface="+mn-lt"/>
              </a:rPr>
              <a:t>Cover Crop</a:t>
            </a:r>
          </a:p>
        </p:txBody>
      </p:sp>
      <p:pic>
        <p:nvPicPr>
          <p:cNvPr id="153605" name="Content Placeholder 3" descr="DSC00143.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5072128" y="1511582"/>
            <a:ext cx="3394075" cy="4525963"/>
          </a:xfrm>
          <a:ln w="19050">
            <a:solidFill>
              <a:schemeClr val="tx1"/>
            </a:solidFill>
          </a:ln>
        </p:spPr>
      </p:pic>
      <p:pic>
        <p:nvPicPr>
          <p:cNvPr id="153603" name="Picture 4" descr="NT conr Growing in C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3301" y="1511582"/>
            <a:ext cx="3429000" cy="450371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2870" y="6037545"/>
            <a:ext cx="3429000" cy="400050"/>
          </a:xfrm>
          <a:prstGeom prst="rect">
            <a:avLst/>
          </a:prstGeom>
          <a:noFill/>
        </p:spPr>
        <p:txBody>
          <a:bodyPr wrap="square">
            <a:spAutoFit/>
          </a:bodyPr>
          <a:lstStyle/>
          <a:p>
            <a:pPr algn="ctr">
              <a:defRPr/>
            </a:pPr>
            <a:r>
              <a:rPr lang="en-US" sz="2000" dirty="0">
                <a:solidFill>
                  <a:srgbClr val="000000"/>
                </a:solidFill>
              </a:rPr>
              <a:t>Growth/Health - June 2012</a:t>
            </a:r>
          </a:p>
        </p:txBody>
      </p:sp>
      <p:sp>
        <p:nvSpPr>
          <p:cNvPr id="10" name="Title 1"/>
          <p:cNvSpPr txBox="1">
            <a:spLocks/>
          </p:cNvSpPr>
          <p:nvPr/>
        </p:nvSpPr>
        <p:spPr bwMode="auto">
          <a:xfrm>
            <a:off x="4014243" y="655472"/>
            <a:ext cx="5509844" cy="1059657"/>
          </a:xfrm>
          <a:prstGeom prst="rect">
            <a:avLst/>
          </a:prstGeom>
          <a:noFill/>
          <a:ln w="9525">
            <a:noFill/>
            <a:miter lim="800000"/>
            <a:headEnd/>
            <a:tailEnd/>
          </a:ln>
        </p:spPr>
        <p:txBody>
          <a:bodyPr anchor="ctr"/>
          <a:lstStyle/>
          <a:p>
            <a:pPr algn="ctr" eaLnBrk="0" hangingPunct="0">
              <a:defRPr/>
            </a:pPr>
            <a:r>
              <a:rPr lang="en-US" sz="2800" kern="0" dirty="0">
                <a:solidFill>
                  <a:srgbClr val="000000"/>
                </a:solidFill>
              </a:rPr>
              <a:t>Minimum-Till  Corn</a:t>
            </a:r>
          </a:p>
        </p:txBody>
      </p:sp>
      <p:sp>
        <p:nvSpPr>
          <p:cNvPr id="11" name="TextBox 10"/>
          <p:cNvSpPr txBox="1"/>
          <p:nvPr/>
        </p:nvSpPr>
        <p:spPr>
          <a:xfrm>
            <a:off x="5084848" y="6020747"/>
            <a:ext cx="3381355" cy="400050"/>
          </a:xfrm>
          <a:prstGeom prst="rect">
            <a:avLst/>
          </a:prstGeom>
          <a:noFill/>
        </p:spPr>
        <p:txBody>
          <a:bodyPr wrap="square">
            <a:spAutoFit/>
          </a:bodyPr>
          <a:lstStyle/>
          <a:p>
            <a:pPr algn="ctr">
              <a:defRPr/>
            </a:pPr>
            <a:r>
              <a:rPr lang="en-US" sz="2000" dirty="0">
                <a:solidFill>
                  <a:srgbClr val="000000"/>
                </a:solidFill>
              </a:rPr>
              <a:t>Near the previous NT field</a:t>
            </a:r>
          </a:p>
        </p:txBody>
      </p:sp>
    </p:spTree>
    <p:extLst>
      <p:ext uri="{BB962C8B-B14F-4D97-AF65-F5344CB8AC3E}">
        <p14:creationId xmlns:p14="http://schemas.microsoft.com/office/powerpoint/2010/main" val="540539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12957" y="488069"/>
            <a:ext cx="9144000" cy="1143000"/>
          </a:xfrm>
        </p:spPr>
        <p:txBody>
          <a:bodyPr>
            <a:normAutofit/>
          </a:bodyPr>
          <a:lstStyle/>
          <a:p>
            <a:pPr algn="ctr"/>
            <a:r>
              <a:rPr lang="en-US" altLang="en-US" sz="3200" dirty="0">
                <a:solidFill>
                  <a:schemeClr val="tx1"/>
                </a:solidFill>
              </a:rPr>
              <a:t>How was the deep rich soil of the prairie formed?</a:t>
            </a:r>
          </a:p>
        </p:txBody>
      </p:sp>
      <p:pic>
        <p:nvPicPr>
          <p:cNvPr id="185347" name="Content Placeholder 3" descr="NewtonStrole-2012 (1).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626241" y="1485900"/>
            <a:ext cx="3917433" cy="5223244"/>
          </a:xfrm>
          <a:ln w="19050">
            <a:solidFill>
              <a:schemeClr val="tx1"/>
            </a:solidFill>
          </a:ln>
        </p:spPr>
      </p:pic>
      <p:grpSp>
        <p:nvGrpSpPr>
          <p:cNvPr id="185348" name="Group 4"/>
          <p:cNvGrpSpPr>
            <a:grpSpLocks/>
          </p:cNvGrpSpPr>
          <p:nvPr/>
        </p:nvGrpSpPr>
        <p:grpSpPr bwMode="auto">
          <a:xfrm>
            <a:off x="6629400" y="3733800"/>
            <a:ext cx="2286000" cy="1600200"/>
            <a:chOff x="6629400" y="3733800"/>
            <a:chExt cx="2286000" cy="1600438"/>
          </a:xfrm>
        </p:grpSpPr>
        <p:sp>
          <p:nvSpPr>
            <p:cNvPr id="185350" name="TextBox 5"/>
            <p:cNvSpPr txBox="1">
              <a:spLocks noChangeArrowheads="1"/>
            </p:cNvSpPr>
            <p:nvPr/>
          </p:nvSpPr>
          <p:spPr bwMode="auto">
            <a:xfrm>
              <a:off x="7010400" y="3733800"/>
              <a:ext cx="1905000" cy="1600438"/>
            </a:xfrm>
            <a:prstGeom prst="rect">
              <a:avLst/>
            </a:prstGeom>
            <a:solidFill>
              <a:schemeClr val="bg2">
                <a:alpha val="61176"/>
              </a:schemeClr>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10 Years of continuous No-Till and 2 years of cover crops</a:t>
              </a:r>
            </a:p>
            <a:p>
              <a:pPr eaLnBrk="1" hangingPunct="1">
                <a:spcBef>
                  <a:spcPct val="0"/>
                </a:spcBef>
                <a:buFontTx/>
                <a:buNone/>
              </a:pPr>
              <a:endParaRPr lang="en-US" altLang="en-US" sz="1400" dirty="0"/>
            </a:p>
            <a:p>
              <a:pPr eaLnBrk="1" hangingPunct="1">
                <a:spcBef>
                  <a:spcPct val="0"/>
                </a:spcBef>
                <a:buFontTx/>
                <a:buNone/>
              </a:pPr>
              <a:r>
                <a:rPr lang="en-US" altLang="en-US" sz="1400" dirty="0"/>
                <a:t>            Larry </a:t>
              </a:r>
              <a:r>
                <a:rPr lang="en-US" altLang="en-US" sz="1400" dirty="0" err="1"/>
                <a:t>Strole</a:t>
              </a:r>
              <a:r>
                <a:rPr lang="en-US" altLang="en-US" sz="1400" dirty="0"/>
                <a:t>, </a:t>
              </a:r>
            </a:p>
            <a:p>
              <a:pPr eaLnBrk="1" hangingPunct="1">
                <a:spcBef>
                  <a:spcPct val="0"/>
                </a:spcBef>
                <a:buFontTx/>
                <a:buNone/>
              </a:pPr>
              <a:r>
                <a:rPr lang="en-US" altLang="en-US" sz="1400" dirty="0"/>
                <a:t>            Brook IN</a:t>
              </a:r>
            </a:p>
          </p:txBody>
        </p:sp>
        <p:sp>
          <p:nvSpPr>
            <p:cNvPr id="7" name="Left Arrow 6"/>
            <p:cNvSpPr/>
            <p:nvPr/>
          </p:nvSpPr>
          <p:spPr>
            <a:xfrm>
              <a:off x="6629400" y="3886223"/>
              <a:ext cx="381000" cy="457268"/>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85349" name="TextBox 8"/>
          <p:cNvSpPr txBox="1">
            <a:spLocks noChangeArrowheads="1"/>
          </p:cNvSpPr>
          <p:nvPr/>
        </p:nvSpPr>
        <p:spPr bwMode="auto">
          <a:xfrm>
            <a:off x="487878" y="3606800"/>
            <a:ext cx="1905000" cy="1016000"/>
          </a:xfrm>
          <a:prstGeom prst="rect">
            <a:avLst/>
          </a:prstGeom>
          <a:solidFill>
            <a:schemeClr val="bg2">
              <a:alpha val="61176"/>
            </a:schemeClr>
          </a:solidFill>
          <a:ln w="1905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t>Nature has provided the template</a:t>
            </a:r>
          </a:p>
        </p:txBody>
      </p:sp>
    </p:spTree>
    <p:extLst>
      <p:ext uri="{BB962C8B-B14F-4D97-AF65-F5344CB8AC3E}">
        <p14:creationId xmlns:p14="http://schemas.microsoft.com/office/powerpoint/2010/main" val="1698646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7"/>
          <p:cNvSpPr>
            <a:spLocks noGrp="1"/>
          </p:cNvSpPr>
          <p:nvPr>
            <p:ph type="title"/>
          </p:nvPr>
        </p:nvSpPr>
        <p:spPr>
          <a:xfrm>
            <a:off x="0" y="106326"/>
            <a:ext cx="9144000" cy="749080"/>
          </a:xfrm>
        </p:spPr>
        <p:txBody>
          <a:bodyPr>
            <a:normAutofit/>
          </a:bodyPr>
          <a:lstStyle/>
          <a:p>
            <a:pPr algn="ctr" eaLnBrk="1" hangingPunct="1">
              <a:defRPr/>
            </a:pPr>
            <a:r>
              <a:rPr lang="en-US" sz="3600" kern="1200" dirty="0">
                <a:ea typeface="+mn-ea"/>
                <a:cs typeface="Times New Roman"/>
              </a:rPr>
              <a:t>How will you </a:t>
            </a:r>
            <a:r>
              <a:rPr lang="en-US" sz="3600" kern="1200" dirty="0" smtClean="0">
                <a:ea typeface="+mn-ea"/>
                <a:cs typeface="Times New Roman"/>
              </a:rPr>
              <a:t>know</a:t>
            </a:r>
            <a:r>
              <a:rPr lang="en-US" sz="3600" dirty="0">
                <a:ea typeface="+mn-ea"/>
                <a:cs typeface="Times New Roman"/>
              </a:rPr>
              <a:t> </a:t>
            </a:r>
            <a:r>
              <a:rPr lang="en-US" sz="3600" kern="1200" dirty="0" smtClean="0">
                <a:ea typeface="+mn-ea"/>
                <a:cs typeface="Times New Roman"/>
              </a:rPr>
              <a:t>if </a:t>
            </a:r>
            <a:r>
              <a:rPr lang="en-US" sz="3600" kern="1200" dirty="0">
                <a:ea typeface="+mn-ea"/>
                <a:cs typeface="Times New Roman"/>
              </a:rPr>
              <a:t>you are on the right track?</a:t>
            </a:r>
          </a:p>
        </p:txBody>
      </p:sp>
      <p:sp>
        <p:nvSpPr>
          <p:cNvPr id="15" name="Text Placeholder 14"/>
          <p:cNvSpPr>
            <a:spLocks noGrp="1"/>
          </p:cNvSpPr>
          <p:nvPr>
            <p:ph type="body" sz="half" idx="2"/>
          </p:nvPr>
        </p:nvSpPr>
        <p:spPr>
          <a:xfrm>
            <a:off x="0" y="1606550"/>
            <a:ext cx="8458200" cy="2486985"/>
          </a:xfrm>
        </p:spPr>
        <p:txBody>
          <a:bodyPr>
            <a:noAutofit/>
          </a:bodyPr>
          <a:lstStyle/>
          <a:p>
            <a:pPr marL="342900" indent="-342900">
              <a:buFont typeface="Arial" pitchFamily="34" charset="0"/>
              <a:buChar char="•"/>
              <a:defRPr/>
            </a:pPr>
            <a:r>
              <a:rPr lang="en-US" sz="2400" dirty="0">
                <a:cs typeface="Times New Roman" pitchFamily="18" charset="0"/>
              </a:rPr>
              <a:t>There are many Soil Health Indicators </a:t>
            </a:r>
          </a:p>
          <a:p>
            <a:pPr marL="800100" lvl="1" indent="-342900">
              <a:buFont typeface="Arial" pitchFamily="34" charset="0"/>
              <a:buChar char="•"/>
              <a:defRPr/>
            </a:pPr>
            <a:r>
              <a:rPr lang="en-US" sz="2200" b="1" dirty="0">
                <a:effectLst>
                  <a:outerShdw blurRad="38100" dist="38100" dir="2700000" algn="tl">
                    <a:srgbClr val="000000">
                      <a:alpha val="43137"/>
                    </a:srgbClr>
                  </a:outerShdw>
                </a:effectLst>
                <a:latin typeface="+mj-lt"/>
                <a:cs typeface="Times New Roman" pitchFamily="18" charset="0"/>
              </a:rPr>
              <a:t>Some are </a:t>
            </a:r>
            <a:r>
              <a:rPr lang="en-US" sz="2200" b="1" u="sng" dirty="0">
                <a:effectLst>
                  <a:outerShdw blurRad="38100" dist="38100" dir="2700000" algn="tl">
                    <a:srgbClr val="000000">
                      <a:alpha val="43137"/>
                    </a:srgbClr>
                  </a:outerShdw>
                </a:effectLst>
                <a:latin typeface="+mj-lt"/>
                <a:cs typeface="Times New Roman" pitchFamily="18" charset="0"/>
              </a:rPr>
              <a:t>Qualitative</a:t>
            </a:r>
          </a:p>
          <a:p>
            <a:pPr marL="800100" lvl="1" indent="-342900">
              <a:buFont typeface="Arial" pitchFamily="34" charset="0"/>
              <a:buChar char="•"/>
              <a:defRPr/>
            </a:pPr>
            <a:r>
              <a:rPr lang="en-US" sz="2200" b="1" dirty="0">
                <a:effectLst>
                  <a:outerShdw blurRad="38100" dist="38100" dir="2700000" algn="tl">
                    <a:srgbClr val="000000">
                      <a:alpha val="43137"/>
                    </a:srgbClr>
                  </a:outerShdw>
                </a:effectLst>
                <a:latin typeface="+mj-lt"/>
                <a:cs typeface="Times New Roman" pitchFamily="18" charset="0"/>
              </a:rPr>
              <a:t>Some are </a:t>
            </a:r>
            <a:r>
              <a:rPr lang="en-US" sz="2200" b="1" u="sng" dirty="0">
                <a:effectLst>
                  <a:outerShdw blurRad="38100" dist="38100" dir="2700000" algn="tl">
                    <a:srgbClr val="000000">
                      <a:alpha val="43137"/>
                    </a:srgbClr>
                  </a:outerShdw>
                </a:effectLst>
                <a:latin typeface="+mj-lt"/>
                <a:cs typeface="Times New Roman" pitchFamily="18" charset="0"/>
              </a:rPr>
              <a:t>Quantitative</a:t>
            </a:r>
          </a:p>
          <a:p>
            <a:pPr marL="800100" lvl="1" indent="-342900">
              <a:buFont typeface="Arial" pitchFamily="34" charset="0"/>
              <a:buChar char="•"/>
              <a:defRPr/>
            </a:pPr>
            <a:r>
              <a:rPr lang="en-US" sz="2200" b="1" dirty="0">
                <a:effectLst>
                  <a:outerShdw blurRad="38100" dist="38100" dir="2700000" algn="tl">
                    <a:srgbClr val="000000">
                      <a:alpha val="43137"/>
                    </a:srgbClr>
                  </a:outerShdw>
                </a:effectLst>
                <a:latin typeface="+mj-lt"/>
                <a:cs typeface="Times New Roman" pitchFamily="18" charset="0"/>
              </a:rPr>
              <a:t>Some are best measured in a </a:t>
            </a:r>
            <a:r>
              <a:rPr lang="en-US" sz="2200" b="1" u="sng" dirty="0">
                <a:effectLst>
                  <a:outerShdw blurRad="38100" dist="38100" dir="2700000" algn="tl">
                    <a:srgbClr val="000000">
                      <a:alpha val="43137"/>
                    </a:srgbClr>
                  </a:outerShdw>
                </a:effectLst>
                <a:latin typeface="+mj-lt"/>
                <a:cs typeface="Times New Roman" pitchFamily="18" charset="0"/>
              </a:rPr>
              <a:t>lab</a:t>
            </a:r>
          </a:p>
          <a:p>
            <a:pPr marL="800100" lvl="1" indent="-342900">
              <a:buFont typeface="Arial" pitchFamily="34" charset="0"/>
              <a:buChar char="•"/>
              <a:defRPr/>
            </a:pPr>
            <a:r>
              <a:rPr lang="en-US" sz="2200" b="1" dirty="0">
                <a:effectLst>
                  <a:outerShdw blurRad="38100" dist="38100" dir="2700000" algn="tl">
                    <a:srgbClr val="000000">
                      <a:alpha val="43137"/>
                    </a:srgbClr>
                  </a:outerShdw>
                </a:effectLst>
                <a:latin typeface="+mj-lt"/>
                <a:cs typeface="Times New Roman" pitchFamily="18" charset="0"/>
              </a:rPr>
              <a:t>Some can be observed or measured in the </a:t>
            </a:r>
            <a:r>
              <a:rPr lang="en-US" sz="2200" b="1" u="sng" dirty="0">
                <a:effectLst>
                  <a:outerShdw blurRad="38100" dist="38100" dir="2700000" algn="tl">
                    <a:srgbClr val="000000">
                      <a:alpha val="43137"/>
                    </a:srgbClr>
                  </a:outerShdw>
                </a:effectLst>
                <a:latin typeface="+mj-lt"/>
                <a:cs typeface="Times New Roman" pitchFamily="18" charset="0"/>
              </a:rPr>
              <a:t>field</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742831" y="2302638"/>
            <a:ext cx="3702570" cy="2776928"/>
          </a:xfrm>
          <a:prstGeom prst="rect">
            <a:avLst/>
          </a:prstGeom>
          <a:ln w="19050">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174" y="3691102"/>
            <a:ext cx="3701884" cy="2776413"/>
          </a:xfrm>
          <a:prstGeom prst="rect">
            <a:avLst/>
          </a:prstGeom>
          <a:ln w="19050">
            <a:solidFill>
              <a:schemeClr val="tx1"/>
            </a:solidFill>
          </a:ln>
        </p:spPr>
      </p:pic>
    </p:spTree>
    <p:extLst>
      <p:ext uri="{BB962C8B-B14F-4D97-AF65-F5344CB8AC3E}">
        <p14:creationId xmlns:p14="http://schemas.microsoft.com/office/powerpoint/2010/main" val="2304756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0522" y="3008670"/>
            <a:ext cx="3846970" cy="2552035"/>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123822"/>
            <a:ext cx="9144000" cy="1219424"/>
          </a:xfrm>
        </p:spPr>
        <p:txBody>
          <a:bodyPr>
            <a:normAutofit/>
          </a:bodyPr>
          <a:lstStyle/>
          <a:p>
            <a:pPr algn="ctr" eaLnBrk="1" hangingPunct="1">
              <a:defRPr/>
            </a:pPr>
            <a:r>
              <a:rPr lang="en-US" sz="3600" kern="1200" dirty="0">
                <a:ea typeface="+mn-ea"/>
                <a:cs typeface="Times New Roman"/>
              </a:rPr>
              <a:t>Making Soil Health </a:t>
            </a:r>
            <a:r>
              <a:rPr lang="en-US" sz="3600" dirty="0">
                <a:ea typeface="+mn-ea"/>
                <a:cs typeface="Times New Roman"/>
              </a:rPr>
              <a:t>a</a:t>
            </a:r>
            <a:r>
              <a:rPr lang="en-US" sz="3600" kern="1200" dirty="0" smtClean="0">
                <a:ea typeface="+mn-ea"/>
                <a:cs typeface="Times New Roman"/>
              </a:rPr>
              <a:t> Priority = Taking </a:t>
            </a:r>
            <a:r>
              <a:rPr lang="en-US" sz="3600" kern="1200" dirty="0">
                <a:ea typeface="+mn-ea"/>
                <a:cs typeface="Times New Roman"/>
              </a:rPr>
              <a:t>a Soil Health Journey  </a:t>
            </a:r>
          </a:p>
        </p:txBody>
      </p:sp>
      <p:sp>
        <p:nvSpPr>
          <p:cNvPr id="15" name="Text Placeholder 14"/>
          <p:cNvSpPr>
            <a:spLocks noGrp="1"/>
          </p:cNvSpPr>
          <p:nvPr>
            <p:ph type="body" sz="half" idx="2"/>
          </p:nvPr>
        </p:nvSpPr>
        <p:spPr>
          <a:xfrm>
            <a:off x="125818" y="1729674"/>
            <a:ext cx="5163917"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a:defRPr/>
            </a:pPr>
            <a:endParaRPr lang="en-US" sz="2400" dirty="0">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organic matter</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aggregate stability</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b="1" dirty="0">
                <a:solidFill>
                  <a:srgbClr val="FF0000"/>
                </a:solidFill>
                <a:latin typeface="+mj-lt"/>
                <a:cs typeface="Times New Roman" pitchFamily="18" charset="0"/>
              </a:rPr>
              <a:t>Improv</a:t>
            </a:r>
            <a:r>
              <a:rPr lang="en-US" sz="2400" b="1" dirty="0">
                <a:solidFill>
                  <a:srgbClr val="FF0000"/>
                </a:solidFill>
                <a:effectLst>
                  <a:outerShdw blurRad="38100" dist="38100" dir="2700000" algn="tl">
                    <a:srgbClr val="000000">
                      <a:alpha val="43137"/>
                    </a:srgbClr>
                  </a:outerShdw>
                </a:effectLst>
                <a:latin typeface="+mj-lt"/>
                <a:cs typeface="Times New Roman" pitchFamily="18" charset="0"/>
              </a:rPr>
              <a:t>ing</a:t>
            </a:r>
            <a:r>
              <a:rPr lang="en-US" sz="2400" b="1" dirty="0">
                <a:solidFill>
                  <a:srgbClr val="FF0000"/>
                </a:solidFill>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spTree>
    <p:extLst>
      <p:ext uri="{BB962C8B-B14F-4D97-AF65-F5344CB8AC3E}">
        <p14:creationId xmlns:p14="http://schemas.microsoft.com/office/powerpoint/2010/main" val="11289054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829399473"/>
              </p:ext>
            </p:extLst>
          </p:nvPr>
        </p:nvGraphicFramePr>
        <p:xfrm>
          <a:off x="0" y="0"/>
          <a:ext cx="9145018" cy="6858000"/>
        </p:xfrm>
        <a:graphic>
          <a:graphicData uri="http://schemas.openxmlformats.org/presentationml/2006/ole">
            <mc:AlternateContent xmlns:mc="http://schemas.openxmlformats.org/markup-compatibility/2006">
              <mc:Choice xmlns:v="urn:schemas-microsoft-com:vml" Requires="v">
                <p:oleObj spid="_x0000_s1064" name="Presentation" r:id="rId5" imgW="4232295" imgH="3173029" progId="PowerPoint.Show.12">
                  <p:embed/>
                </p:oleObj>
              </mc:Choice>
              <mc:Fallback>
                <p:oleObj name="Presentation" r:id="rId5" imgW="4232295" imgH="3173029" progId="PowerPoint.Show.12">
                  <p:embed/>
                  <p:pic>
                    <p:nvPicPr>
                      <p:cNvPr id="0" name=""/>
                      <p:cNvPicPr/>
                      <p:nvPr/>
                    </p:nvPicPr>
                    <p:blipFill>
                      <a:blip r:embed="rId6"/>
                      <a:stretch>
                        <a:fillRect/>
                      </a:stretch>
                    </p:blipFill>
                    <p:spPr>
                      <a:xfrm>
                        <a:off x="0" y="0"/>
                        <a:ext cx="9145018" cy="6858000"/>
                      </a:xfrm>
                      <a:prstGeom prst="rect">
                        <a:avLst/>
                      </a:prstGeom>
                    </p:spPr>
                  </p:pic>
                </p:oleObj>
              </mc:Fallback>
            </mc:AlternateContent>
          </a:graphicData>
        </a:graphic>
      </p:graphicFrame>
    </p:spTree>
    <p:extLst>
      <p:ext uri="{BB962C8B-B14F-4D97-AF65-F5344CB8AC3E}">
        <p14:creationId xmlns:p14="http://schemas.microsoft.com/office/powerpoint/2010/main" val="2845271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 y="194593"/>
            <a:ext cx="9144000" cy="1077218"/>
          </a:xfrm>
          <a:prstGeom prst="rect">
            <a:avLst/>
          </a:prstGeom>
        </p:spPr>
        <p:txBody>
          <a:bodyPr wrap="square">
            <a:spAutoFit/>
          </a:bodyPr>
          <a:lstStyle/>
          <a:p>
            <a:pPr algn="ctr"/>
            <a:r>
              <a:rPr lang="en-US" sz="3200" dirty="0">
                <a:solidFill>
                  <a:srgbClr val="000000"/>
                </a:solidFill>
                <a:latin typeface="+mj-lt"/>
              </a:rPr>
              <a:t>Understanding the extent of soil degradation on nutrient availability</a:t>
            </a:r>
          </a:p>
        </p:txBody>
      </p:sp>
      <p:sp>
        <p:nvSpPr>
          <p:cNvPr id="3" name="Rectangle 2"/>
          <p:cNvSpPr/>
          <p:nvPr/>
        </p:nvSpPr>
        <p:spPr>
          <a:xfrm>
            <a:off x="287599" y="1492104"/>
            <a:ext cx="4228510" cy="4832092"/>
          </a:xfrm>
          <a:prstGeom prst="rect">
            <a:avLst/>
          </a:prstGeom>
        </p:spPr>
        <p:txBody>
          <a:bodyPr wrap="square">
            <a:spAutoFit/>
          </a:bodyPr>
          <a:lstStyle/>
          <a:p>
            <a:endParaRPr lang="en-US" sz="2400" dirty="0">
              <a:solidFill>
                <a:srgbClr val="000000"/>
              </a:solidFill>
              <a:ea typeface="Times New Roman" panose="02020603050405020304" pitchFamily="18" charset="0"/>
            </a:endParaRPr>
          </a:p>
          <a:p>
            <a:r>
              <a:rPr lang="en-US" sz="2800" dirty="0" smtClean="0">
                <a:solidFill>
                  <a:srgbClr val="000000"/>
                </a:solidFill>
                <a:ea typeface="Times New Roman" panose="02020603050405020304" pitchFamily="18" charset="0"/>
              </a:rPr>
              <a:t>Denitrification</a:t>
            </a:r>
            <a:endParaRPr lang="en-US" sz="2800" dirty="0">
              <a:solidFill>
                <a:srgbClr val="000000"/>
              </a:solidFill>
              <a:ea typeface="Times New Roman" panose="02020603050405020304" pitchFamily="18" charset="0"/>
            </a:endParaRPr>
          </a:p>
          <a:p>
            <a:pPr marL="342900" indent="-342900">
              <a:buFont typeface="Arial" panose="020B0604020202020204" pitchFamily="34" charset="0"/>
              <a:buChar char="•"/>
            </a:pPr>
            <a:r>
              <a:rPr lang="en-US" sz="2400" dirty="0">
                <a:solidFill>
                  <a:srgbClr val="000000"/>
                </a:solidFill>
                <a:ea typeface="Times New Roman" panose="02020603050405020304" pitchFamily="18" charset="0"/>
              </a:rPr>
              <a:t>Anaerobic conditions cause Losses of N</a:t>
            </a:r>
            <a:r>
              <a:rPr lang="en-US" sz="2400" baseline="-25000" dirty="0">
                <a:solidFill>
                  <a:srgbClr val="000000"/>
                </a:solidFill>
                <a:ea typeface="Times New Roman" panose="02020603050405020304" pitchFamily="18" charset="0"/>
              </a:rPr>
              <a:t>2</a:t>
            </a:r>
            <a:r>
              <a:rPr lang="en-US" sz="2400" dirty="0">
                <a:solidFill>
                  <a:srgbClr val="000000"/>
                </a:solidFill>
                <a:ea typeface="Times New Roman" panose="02020603050405020304" pitchFamily="18" charset="0"/>
              </a:rPr>
              <a:t>,</a:t>
            </a:r>
            <a:r>
              <a:rPr lang="en-US" sz="2400" baseline="-25000" dirty="0">
                <a:solidFill>
                  <a:srgbClr val="000000"/>
                </a:solidFill>
                <a:ea typeface="Times New Roman" panose="02020603050405020304" pitchFamily="18" charset="0"/>
              </a:rPr>
              <a:t> </a:t>
            </a:r>
            <a:r>
              <a:rPr lang="en-US" sz="2400" dirty="0">
                <a:solidFill>
                  <a:srgbClr val="000000"/>
                </a:solidFill>
                <a:ea typeface="Times New Roman" panose="02020603050405020304" pitchFamily="18" charset="0"/>
              </a:rPr>
              <a:t>NO and N</a:t>
            </a:r>
            <a:r>
              <a:rPr lang="en-US" sz="2400" baseline="-25000" dirty="0">
                <a:solidFill>
                  <a:srgbClr val="000000"/>
                </a:solidFill>
                <a:ea typeface="Times New Roman" panose="02020603050405020304" pitchFamily="18" charset="0"/>
              </a:rPr>
              <a:t>2</a:t>
            </a:r>
            <a:r>
              <a:rPr lang="en-US" sz="2400" dirty="0">
                <a:solidFill>
                  <a:srgbClr val="000000"/>
                </a:solidFill>
                <a:ea typeface="Times New Roman" panose="02020603050405020304" pitchFamily="18" charset="0"/>
              </a:rPr>
              <a:t>O</a:t>
            </a:r>
          </a:p>
          <a:p>
            <a:endParaRPr lang="en-US" sz="2800" dirty="0">
              <a:solidFill>
                <a:srgbClr val="000000"/>
              </a:solidFill>
              <a:ea typeface="Times New Roman" panose="02020603050405020304" pitchFamily="18" charset="0"/>
            </a:endParaRPr>
          </a:p>
          <a:p>
            <a:r>
              <a:rPr lang="en-US" sz="2800" dirty="0">
                <a:solidFill>
                  <a:srgbClr val="000000"/>
                </a:solidFill>
                <a:ea typeface="Times New Roman" panose="02020603050405020304" pitchFamily="18" charset="0"/>
              </a:rPr>
              <a:t>Leaching</a:t>
            </a:r>
          </a:p>
          <a:p>
            <a:pPr marL="342900" indent="-342900">
              <a:buFont typeface="Arial" panose="020B0604020202020204" pitchFamily="34" charset="0"/>
              <a:buChar char="•"/>
            </a:pPr>
            <a:r>
              <a:rPr lang="en-US" sz="2400" dirty="0">
                <a:solidFill>
                  <a:srgbClr val="000000"/>
                </a:solidFill>
                <a:ea typeface="Times New Roman" panose="02020603050405020304" pitchFamily="18" charset="0"/>
              </a:rPr>
              <a:t>Plenty of heat to convert ammonium to nitrate </a:t>
            </a:r>
          </a:p>
          <a:p>
            <a:pPr marL="342900" indent="-342900">
              <a:buFont typeface="Arial" panose="020B0604020202020204" pitchFamily="34" charset="0"/>
              <a:buChar char="•"/>
            </a:pPr>
            <a:r>
              <a:rPr lang="en-US" sz="2400" dirty="0">
                <a:solidFill>
                  <a:srgbClr val="000000"/>
                </a:solidFill>
                <a:ea typeface="Times New Roman" panose="02020603050405020304" pitchFamily="18" charset="0"/>
              </a:rPr>
              <a:t>Nitrate leaves with the water</a:t>
            </a:r>
          </a:p>
          <a:p>
            <a:pPr marL="342900" indent="-342900">
              <a:buFont typeface="Arial" panose="020B0604020202020204" pitchFamily="34" charset="0"/>
              <a:buChar char="•"/>
            </a:pPr>
            <a:endParaRPr lang="en-US" sz="2400" dirty="0">
              <a:solidFill>
                <a:srgbClr val="000000"/>
              </a:solidFill>
              <a:ea typeface="Times New Roman" panose="02020603050405020304" pitchFamily="18" charset="0"/>
            </a:endParaRPr>
          </a:p>
          <a:p>
            <a:r>
              <a:rPr lang="en-US" sz="2800" dirty="0" smtClean="0">
                <a:solidFill>
                  <a:srgbClr val="000000"/>
                </a:solidFill>
                <a:ea typeface="Times New Roman" panose="02020603050405020304" pitchFamily="18" charset="0"/>
              </a:rPr>
              <a:t>Basically, </a:t>
            </a:r>
            <a:r>
              <a:rPr lang="en-US" sz="2800" dirty="0">
                <a:solidFill>
                  <a:srgbClr val="000000"/>
                </a:solidFill>
                <a:ea typeface="Times New Roman" panose="02020603050405020304" pitchFamily="18" charset="0"/>
              </a:rPr>
              <a:t>applied and available </a:t>
            </a:r>
            <a:r>
              <a:rPr lang="en-US" sz="2800" dirty="0" smtClean="0">
                <a:solidFill>
                  <a:srgbClr val="000000"/>
                </a:solidFill>
                <a:ea typeface="Times New Roman" panose="02020603050405020304" pitchFamily="18" charset="0"/>
              </a:rPr>
              <a:t>nitrogen </a:t>
            </a:r>
            <a:r>
              <a:rPr lang="en-US" sz="2800" dirty="0">
                <a:solidFill>
                  <a:srgbClr val="000000"/>
                </a:solidFill>
                <a:ea typeface="Times New Roman" panose="02020603050405020304" pitchFamily="18" charset="0"/>
              </a:rPr>
              <a:t>is gone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6109" y="2722795"/>
            <a:ext cx="4450910" cy="2899483"/>
          </a:xfrm>
          <a:prstGeom prst="rect">
            <a:avLst/>
          </a:prstGeom>
          <a:ln w="19050">
            <a:noFill/>
          </a:ln>
        </p:spPr>
      </p:pic>
    </p:spTree>
    <p:extLst>
      <p:ext uri="{BB962C8B-B14F-4D97-AF65-F5344CB8AC3E}">
        <p14:creationId xmlns:p14="http://schemas.microsoft.com/office/powerpoint/2010/main" val="4664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0" y="461430"/>
            <a:ext cx="9143999" cy="1143000"/>
          </a:xfrm>
          <a:noFill/>
        </p:spPr>
        <p:txBody>
          <a:bodyPr/>
          <a:lstStyle/>
          <a:p>
            <a:pPr algn="ctr" eaLnBrk="1" hangingPunct="1"/>
            <a:r>
              <a:rPr lang="en-US" altLang="en-US" sz="3600" b="0" spc="0" dirty="0">
                <a:solidFill>
                  <a:schemeClr val="bg2">
                    <a:lumMod val="10000"/>
                  </a:schemeClr>
                </a:solidFill>
                <a:cs typeface="Arial" panose="020B0604020202020204" pitchFamily="34" charset="0"/>
              </a:rPr>
              <a:t>Mining Organic Matter </a:t>
            </a:r>
            <a:r>
              <a:rPr lang="en-US" altLang="en-US" sz="3600" b="0" spc="0" dirty="0" smtClean="0">
                <a:solidFill>
                  <a:schemeClr val="bg2">
                    <a:lumMod val="10000"/>
                  </a:schemeClr>
                </a:solidFill>
                <a:cs typeface="Arial" panose="020B0604020202020204" pitchFamily="34" charset="0"/>
              </a:rPr>
              <a:t>Is </a:t>
            </a:r>
            <a:r>
              <a:rPr lang="en-US" altLang="en-US" sz="3600" b="0" spc="0" dirty="0">
                <a:solidFill>
                  <a:schemeClr val="bg2">
                    <a:lumMod val="10000"/>
                  </a:schemeClr>
                </a:solidFill>
                <a:cs typeface="Arial" panose="020B0604020202020204" pitchFamily="34" charset="0"/>
              </a:rPr>
              <a:t>Not An Option!</a:t>
            </a:r>
          </a:p>
        </p:txBody>
      </p:sp>
      <p:sp>
        <p:nvSpPr>
          <p:cNvPr id="133123" name="Rectangle 3"/>
          <p:cNvSpPr>
            <a:spLocks noGrp="1" noChangeArrowheads="1"/>
          </p:cNvSpPr>
          <p:nvPr>
            <p:ph idx="1"/>
          </p:nvPr>
        </p:nvSpPr>
        <p:spPr>
          <a:xfrm>
            <a:off x="4628124" y="2489540"/>
            <a:ext cx="4133685" cy="3047499"/>
          </a:xfrm>
        </p:spPr>
        <p:txBody>
          <a:bodyPr/>
          <a:lstStyle/>
          <a:p>
            <a:pPr marL="0" indent="0" eaLnBrk="1" hangingPunct="1">
              <a:buNone/>
            </a:pPr>
            <a:r>
              <a:rPr lang="en-US" altLang="en-US" sz="2800" b="1" dirty="0">
                <a:solidFill>
                  <a:schemeClr val="bg2">
                    <a:lumMod val="10000"/>
                  </a:schemeClr>
                </a:solidFill>
              </a:rPr>
              <a:t>Each </a:t>
            </a:r>
            <a:r>
              <a:rPr lang="en-US" altLang="en-US" sz="2800" b="1" dirty="0" smtClean="0">
                <a:solidFill>
                  <a:schemeClr val="bg2">
                    <a:lumMod val="10000"/>
                  </a:schemeClr>
                </a:solidFill>
              </a:rPr>
              <a:t>1% </a:t>
            </a:r>
            <a:r>
              <a:rPr lang="en-US" altLang="en-US" sz="2800" b="1" dirty="0">
                <a:solidFill>
                  <a:schemeClr val="bg2">
                    <a:lumMod val="10000"/>
                  </a:schemeClr>
                </a:solidFill>
              </a:rPr>
              <a:t>of O.M. contains:</a:t>
            </a:r>
          </a:p>
          <a:p>
            <a:pPr lvl="1"/>
            <a:r>
              <a:rPr lang="en-US" altLang="en-US" sz="3200" dirty="0">
                <a:solidFill>
                  <a:schemeClr val="bg2">
                    <a:lumMod val="10000"/>
                  </a:schemeClr>
                </a:solidFill>
              </a:rPr>
              <a:t>10,000 lbs. of C</a:t>
            </a:r>
          </a:p>
          <a:p>
            <a:pPr lvl="1"/>
            <a:r>
              <a:rPr lang="en-US" altLang="en-US" sz="3200" dirty="0">
                <a:solidFill>
                  <a:schemeClr val="bg2">
                    <a:lumMod val="10000"/>
                  </a:schemeClr>
                </a:solidFill>
              </a:rPr>
              <a:t>1000 lbs. of N</a:t>
            </a:r>
          </a:p>
          <a:p>
            <a:pPr lvl="1"/>
            <a:r>
              <a:rPr lang="en-US" altLang="en-US" sz="3200" dirty="0">
                <a:solidFill>
                  <a:schemeClr val="bg2">
                    <a:lumMod val="10000"/>
                  </a:schemeClr>
                </a:solidFill>
              </a:rPr>
              <a:t>100 lbs. of P</a:t>
            </a:r>
          </a:p>
          <a:p>
            <a:pPr lvl="1"/>
            <a:r>
              <a:rPr lang="en-US" altLang="en-US" sz="3200" dirty="0">
                <a:solidFill>
                  <a:schemeClr val="bg2">
                    <a:lumMod val="10000"/>
                  </a:schemeClr>
                </a:solidFill>
              </a:rPr>
              <a:t>100 lbs. of S</a:t>
            </a:r>
          </a:p>
          <a:p>
            <a:pPr lvl="1"/>
            <a:r>
              <a:rPr lang="en-US" altLang="en-US" sz="3200" dirty="0">
                <a:solidFill>
                  <a:schemeClr val="bg2">
                    <a:lumMod val="10000"/>
                  </a:schemeClr>
                </a:solidFill>
              </a:rPr>
              <a:t>.3”-1” of H</a:t>
            </a:r>
            <a:r>
              <a:rPr lang="en-US" altLang="en-US" sz="3200" baseline="-25000" dirty="0">
                <a:solidFill>
                  <a:schemeClr val="bg2">
                    <a:lumMod val="10000"/>
                  </a:schemeClr>
                </a:solidFill>
              </a:rPr>
              <a:t>2</a:t>
            </a:r>
            <a:r>
              <a:rPr lang="en-US" altLang="en-US" sz="3200" dirty="0">
                <a:solidFill>
                  <a:schemeClr val="bg2">
                    <a:lumMod val="10000"/>
                  </a:schemeClr>
                </a:solidFill>
              </a:rPr>
              <a:t>O</a:t>
            </a:r>
            <a:endParaRPr lang="en-US" altLang="en-US" dirty="0">
              <a:solidFill>
                <a:srgbClr val="FFFF00"/>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882" y="1443922"/>
            <a:ext cx="3854053" cy="5138737"/>
          </a:xfrm>
          <a:prstGeom prst="rect">
            <a:avLst/>
          </a:prstGeom>
          <a:ln w="19050">
            <a:solidFill>
              <a:schemeClr val="tx1"/>
            </a:solidFill>
          </a:ln>
        </p:spPr>
      </p:pic>
    </p:spTree>
    <p:extLst>
      <p:ext uri="{BB962C8B-B14F-4D97-AF65-F5344CB8AC3E}">
        <p14:creationId xmlns:p14="http://schemas.microsoft.com/office/powerpoint/2010/main" val="3230621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2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68522" y="812775"/>
            <a:ext cx="8575478" cy="683240"/>
          </a:xfrm>
        </p:spPr>
        <p:txBody>
          <a:bodyPr>
            <a:normAutofit fontScale="90000"/>
          </a:bodyPr>
          <a:lstStyle/>
          <a:p>
            <a:pPr eaLnBrk="1" hangingPunct="1">
              <a:defRPr/>
            </a:pPr>
            <a:r>
              <a:rPr lang="en-US" sz="3600" dirty="0" smtClean="0">
                <a:solidFill>
                  <a:schemeClr val="bg2">
                    <a:lumMod val="10000"/>
                  </a:schemeClr>
                </a:solidFill>
              </a:rPr>
              <a:t>Relationship Between Organic </a:t>
            </a:r>
            <a:r>
              <a:rPr lang="en-US" sz="3600" dirty="0">
                <a:solidFill>
                  <a:schemeClr val="bg2">
                    <a:lumMod val="10000"/>
                  </a:schemeClr>
                </a:solidFill>
              </a:rPr>
              <a:t>Carbon </a:t>
            </a:r>
            <a:r>
              <a:rPr lang="en-US" sz="3600" dirty="0" smtClean="0">
                <a:solidFill>
                  <a:schemeClr val="bg2">
                    <a:lumMod val="10000"/>
                  </a:schemeClr>
                </a:solidFill>
              </a:rPr>
              <a:t>and </a:t>
            </a:r>
            <a:r>
              <a:rPr lang="en-US" sz="3600" dirty="0">
                <a:solidFill>
                  <a:schemeClr val="bg2">
                    <a:lumMod val="10000"/>
                  </a:schemeClr>
                </a:solidFill>
              </a:rPr>
              <a:t>Total </a:t>
            </a:r>
            <a:r>
              <a:rPr lang="en-US" sz="3600" dirty="0" smtClean="0">
                <a:solidFill>
                  <a:schemeClr val="bg2">
                    <a:lumMod val="10000"/>
                  </a:schemeClr>
                </a:solidFill>
              </a:rPr>
              <a:t>Nitrogen </a:t>
            </a:r>
            <a:r>
              <a:rPr lang="en-US" sz="3600" dirty="0">
                <a:solidFill>
                  <a:schemeClr val="bg2">
                    <a:lumMod val="10000"/>
                  </a:schemeClr>
                </a:solidFill>
              </a:rPr>
              <a:t/>
            </a:r>
            <a:br>
              <a:rPr lang="en-US" sz="3600" dirty="0">
                <a:solidFill>
                  <a:schemeClr val="bg2">
                    <a:lumMod val="10000"/>
                  </a:schemeClr>
                </a:solidFill>
              </a:rPr>
            </a:br>
            <a:r>
              <a:rPr lang="en-US" sz="1800" b="1" dirty="0">
                <a:solidFill>
                  <a:schemeClr val="bg2">
                    <a:lumMod val="10000"/>
                  </a:schemeClr>
                </a:solidFill>
              </a:rPr>
              <a:t>(Silty soil, 130 years)</a:t>
            </a:r>
          </a:p>
        </p:txBody>
      </p:sp>
      <p:graphicFrame>
        <p:nvGraphicFramePr>
          <p:cNvPr id="165891" name="Object 3">
            <a:hlinkClick r:id="" action="ppaction://ole?verb=0"/>
          </p:cNvPr>
          <p:cNvGraphicFramePr>
            <a:graphicFrameLocks noGrp="1"/>
          </p:cNvGraphicFramePr>
          <p:nvPr>
            <p:ph idx="1"/>
            <p:extLst>
              <p:ext uri="{D42A27DB-BD31-4B8C-83A1-F6EECF244321}">
                <p14:modId xmlns:p14="http://schemas.microsoft.com/office/powerpoint/2010/main" val="2656260556"/>
              </p:ext>
            </p:extLst>
          </p:nvPr>
        </p:nvGraphicFramePr>
        <p:xfrm>
          <a:off x="568522" y="1742374"/>
          <a:ext cx="8203337" cy="4840989"/>
        </p:xfrm>
        <a:graphic>
          <a:graphicData uri="http://schemas.openxmlformats.org/presentationml/2006/ole">
            <mc:AlternateContent xmlns:mc="http://schemas.openxmlformats.org/markup-compatibility/2006">
              <mc:Choice xmlns:v="urn:schemas-microsoft-com:vml" Requires="v">
                <p:oleObj spid="_x0000_s2089" name="Chart" r:id="rId4" imgW="8252453" imgH="4594968" progId="MSGraph.Chart.8">
                  <p:embed followColorScheme="textAndBackground"/>
                </p:oleObj>
              </mc:Choice>
              <mc:Fallback>
                <p:oleObj name="Chart" r:id="rId4" imgW="8252453" imgH="4594968" progId="MSGraph.Chart.8">
                  <p:embed followColorScheme="textAndBackground"/>
                  <p:pic>
                    <p:nvPicPr>
                      <p:cNvPr id="0" name=""/>
                      <p:cNvPicPr>
                        <a:picLocks noChangeArrowheads="1"/>
                      </p:cNvPicPr>
                      <p:nvPr/>
                    </p:nvPicPr>
                    <p:blipFill>
                      <a:blip r:embed="rId5"/>
                      <a:srcRect/>
                      <a:stretch>
                        <a:fillRect/>
                      </a:stretch>
                    </p:blipFill>
                    <p:spPr bwMode="auto">
                      <a:xfrm>
                        <a:off x="568522" y="1742374"/>
                        <a:ext cx="8203337" cy="4840989"/>
                      </a:xfrm>
                      <a:prstGeom prst="rect">
                        <a:avLst/>
                      </a:prstGeom>
                      <a:noFill/>
                      <a:ln>
                        <a:noFill/>
                      </a:ln>
                      <a:effectLst/>
                      <a:extLst/>
                    </p:spPr>
                  </p:pic>
                </p:oleObj>
              </mc:Fallback>
            </mc:AlternateContent>
          </a:graphicData>
        </a:graphic>
      </p:graphicFrame>
      <p:sp>
        <p:nvSpPr>
          <p:cNvPr id="1028" name="Text Box 4"/>
          <p:cNvSpPr txBox="1">
            <a:spLocks noChangeArrowheads="1"/>
          </p:cNvSpPr>
          <p:nvPr/>
        </p:nvSpPr>
        <p:spPr bwMode="auto">
          <a:xfrm>
            <a:off x="8047959" y="6555085"/>
            <a:ext cx="1447800" cy="274637"/>
          </a:xfrm>
          <a:prstGeom prst="rect">
            <a:avLst/>
          </a:prstGeom>
          <a:noFill/>
          <a:ln w="9525">
            <a:noFill/>
            <a:miter lim="800000"/>
            <a:headEnd/>
            <a:tailEnd/>
          </a:ln>
        </p:spPr>
        <p:txBody>
          <a:bodyPr>
            <a:spAutoFit/>
          </a:bodyPr>
          <a:lstStyle/>
          <a:p>
            <a:pPr>
              <a:spcBef>
                <a:spcPct val="50000"/>
              </a:spcBef>
              <a:defRPr/>
            </a:pPr>
            <a:r>
              <a:rPr lang="en-US" sz="1200" dirty="0">
                <a:solidFill>
                  <a:srgbClr val="000000"/>
                </a:solidFill>
                <a:latin typeface="Arial" charset="0"/>
              </a:rPr>
              <a:t>Martens et al</a:t>
            </a:r>
          </a:p>
        </p:txBody>
      </p:sp>
    </p:spTree>
    <p:extLst>
      <p:ext uri="{BB962C8B-B14F-4D97-AF65-F5344CB8AC3E}">
        <p14:creationId xmlns:p14="http://schemas.microsoft.com/office/powerpoint/2010/main" val="180922503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4538663" y="4572000"/>
            <a:ext cx="4419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t>We can package a system of practices that Improve Soil Health! </a:t>
            </a:r>
          </a:p>
        </p:txBody>
      </p:sp>
      <p:pic>
        <p:nvPicPr>
          <p:cNvPr id="14" name="Picture 13" descr="Sripcr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4480" y="3400660"/>
            <a:ext cx="4569519" cy="34369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0835"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0" y="0"/>
            <a:ext cx="4552950" cy="340066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0837"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74480" y="0"/>
            <a:ext cx="4569520" cy="340066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7702" name="Picture 6" descr="logo-basic"/>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5775" y="5943600"/>
            <a:ext cx="1952625" cy="600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083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 y="3400660"/>
            <a:ext cx="4552951" cy="345734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0840" name="Text Box 8"/>
          <p:cNvSpPr txBox="1">
            <a:spLocks noChangeArrowheads="1"/>
          </p:cNvSpPr>
          <p:nvPr/>
        </p:nvSpPr>
        <p:spPr bwMode="auto">
          <a:xfrm>
            <a:off x="1323974" y="119951"/>
            <a:ext cx="1905000" cy="400050"/>
          </a:xfrm>
          <a:prstGeom prst="rect">
            <a:avLst/>
          </a:prstGeom>
          <a:solidFill>
            <a:schemeClr val="bg1">
              <a:alpha val="79000"/>
            </a:schemeClr>
          </a:solid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dirty="0">
                <a:solidFill>
                  <a:prstClr val="black"/>
                </a:solidFill>
              </a:rPr>
              <a:t>Quality No-Till</a:t>
            </a:r>
          </a:p>
        </p:txBody>
      </p:sp>
      <p:sp>
        <p:nvSpPr>
          <p:cNvPr id="120841" name="Text Box 9"/>
          <p:cNvSpPr txBox="1">
            <a:spLocks noChangeArrowheads="1"/>
          </p:cNvSpPr>
          <p:nvPr/>
        </p:nvSpPr>
        <p:spPr bwMode="auto">
          <a:xfrm>
            <a:off x="4574480" y="119951"/>
            <a:ext cx="4569519" cy="400050"/>
          </a:xfrm>
          <a:prstGeom prst="rect">
            <a:avLst/>
          </a:prstGeom>
          <a:solidFill>
            <a:schemeClr val="bg1">
              <a:alpha val="46000"/>
            </a:schemeClr>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2000" dirty="0">
                <a:solidFill>
                  <a:prstClr val="black"/>
                </a:solidFill>
              </a:rPr>
              <a:t>Adapted Nutrient Management</a:t>
            </a:r>
          </a:p>
        </p:txBody>
      </p:sp>
      <p:sp>
        <p:nvSpPr>
          <p:cNvPr id="120842" name="Text Box 10"/>
          <p:cNvSpPr txBox="1">
            <a:spLocks noChangeArrowheads="1"/>
          </p:cNvSpPr>
          <p:nvPr/>
        </p:nvSpPr>
        <p:spPr bwMode="auto">
          <a:xfrm>
            <a:off x="808835" y="6116625"/>
            <a:ext cx="2920992" cy="400110"/>
          </a:xfrm>
          <a:prstGeom prst="rect">
            <a:avLst/>
          </a:prstGeom>
          <a:solidFill>
            <a:schemeClr val="bg1">
              <a:alpha val="54000"/>
            </a:schemeClr>
          </a:solidFill>
          <a:ln>
            <a:noFill/>
          </a:ln>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dirty="0">
                <a:solidFill>
                  <a:prstClr val="black"/>
                </a:solidFill>
              </a:rPr>
              <a:t>Prescribed Cover Crops</a:t>
            </a:r>
          </a:p>
        </p:txBody>
      </p:sp>
      <p:sp>
        <p:nvSpPr>
          <p:cNvPr id="120844" name="Text Box 12"/>
          <p:cNvSpPr txBox="1">
            <a:spLocks noChangeArrowheads="1"/>
          </p:cNvSpPr>
          <p:nvPr/>
        </p:nvSpPr>
        <p:spPr bwMode="auto">
          <a:xfrm>
            <a:off x="5505342" y="6148070"/>
            <a:ext cx="2707793" cy="400110"/>
          </a:xfrm>
          <a:prstGeom prst="rect">
            <a:avLst/>
          </a:prstGeom>
          <a:solidFill>
            <a:schemeClr val="bg1">
              <a:alpha val="50000"/>
            </a:schemeClr>
          </a:solidFill>
          <a:ln>
            <a:noFill/>
          </a:ln>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dirty="0"/>
              <a:t>Diverse Crop Rotation</a:t>
            </a:r>
          </a:p>
        </p:txBody>
      </p:sp>
      <p:pic>
        <p:nvPicPr>
          <p:cNvPr id="13"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692400" y="1949067"/>
            <a:ext cx="3906837" cy="2930127"/>
          </a:xfrm>
          <a:prstGeom prst="rect">
            <a:avLst/>
          </a:prstGeom>
          <a:noFill/>
          <a:ln w="19050">
            <a:solidFill>
              <a:schemeClr val="tx1"/>
            </a:solidFill>
            <a:miter lim="800000"/>
            <a:headEnd/>
            <a:tailEnd/>
          </a:ln>
        </p:spPr>
      </p:pic>
      <p:sp>
        <p:nvSpPr>
          <p:cNvPr id="15" name="Text Box 12"/>
          <p:cNvSpPr txBox="1">
            <a:spLocks noChangeArrowheads="1"/>
          </p:cNvSpPr>
          <p:nvPr/>
        </p:nvSpPr>
        <p:spPr bwMode="auto">
          <a:xfrm>
            <a:off x="2914253" y="4232863"/>
            <a:ext cx="3463131" cy="646331"/>
          </a:xfrm>
          <a:prstGeom prst="rect">
            <a:avLst/>
          </a:prstGeom>
          <a:solidFill>
            <a:schemeClr val="bg1">
              <a:alpha val="61000"/>
            </a:schemeClr>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New </a:t>
            </a:r>
            <a:r>
              <a:rPr lang="en-US" altLang="en-US" sz="1800" dirty="0" smtClean="0"/>
              <a:t>Technology and</a:t>
            </a:r>
            <a:r>
              <a:rPr lang="en-US" altLang="en-US" sz="1800" dirty="0"/>
              <a:t> </a:t>
            </a:r>
            <a:r>
              <a:rPr lang="en-US" altLang="en-US" sz="1800" dirty="0" smtClean="0"/>
              <a:t>Integrated </a:t>
            </a:r>
            <a:r>
              <a:rPr lang="en-US" altLang="en-US" sz="1800" dirty="0"/>
              <a:t>Weed </a:t>
            </a:r>
            <a:r>
              <a:rPr lang="en-US" altLang="en-US" sz="1800" dirty="0" smtClean="0"/>
              <a:t>&amp; Pest </a:t>
            </a:r>
            <a:r>
              <a:rPr lang="en-US" altLang="en-US" sz="1800" dirty="0"/>
              <a:t>Management</a:t>
            </a:r>
          </a:p>
        </p:txBody>
      </p:sp>
    </p:spTree>
    <p:extLst>
      <p:ext uri="{BB962C8B-B14F-4D97-AF65-F5344CB8AC3E}">
        <p14:creationId xmlns:p14="http://schemas.microsoft.com/office/powerpoint/2010/main" val="328367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animEffect transition="in" filter="blinds(horizontal)">
                                      <p:cBhvr>
                                        <p:cTn id="7" dur="500"/>
                                        <p:tgtEl>
                                          <p:spTgt spid="1208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0835"/>
                                        </p:tgtEl>
                                        <p:attrNameLst>
                                          <p:attrName>style.visibility</p:attrName>
                                        </p:attrNameLst>
                                      </p:cBhvr>
                                      <p:to>
                                        <p:strVal val="visible"/>
                                      </p:to>
                                    </p:set>
                                    <p:animEffect transition="in" filter="blinds(horizontal)">
                                      <p:cBhvr>
                                        <p:cTn id="12" dur="1000"/>
                                        <p:tgtEl>
                                          <p:spTgt spid="12083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0840"/>
                                        </p:tgtEl>
                                        <p:attrNameLst>
                                          <p:attrName>style.visibility</p:attrName>
                                        </p:attrNameLst>
                                      </p:cBhvr>
                                      <p:to>
                                        <p:strVal val="visible"/>
                                      </p:to>
                                    </p:set>
                                    <p:animEffect transition="in" filter="blinds(horizontal)">
                                      <p:cBhvr>
                                        <p:cTn id="15" dur="500"/>
                                        <p:tgtEl>
                                          <p:spTgt spid="1208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20837"/>
                                        </p:tgtEl>
                                        <p:attrNameLst>
                                          <p:attrName>style.visibility</p:attrName>
                                        </p:attrNameLst>
                                      </p:cBhvr>
                                      <p:to>
                                        <p:strVal val="visible"/>
                                      </p:to>
                                    </p:set>
                                    <p:animEffect transition="in" filter="blinds(horizontal)">
                                      <p:cBhvr>
                                        <p:cTn id="20" dur="1000"/>
                                        <p:tgtEl>
                                          <p:spTgt spid="12083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0841"/>
                                        </p:tgtEl>
                                        <p:attrNameLst>
                                          <p:attrName>style.visibility</p:attrName>
                                        </p:attrNameLst>
                                      </p:cBhvr>
                                      <p:to>
                                        <p:strVal val="visible"/>
                                      </p:to>
                                    </p:set>
                                    <p:animEffect transition="in" filter="blinds(horizontal)">
                                      <p:cBhvr>
                                        <p:cTn id="23" dur="500"/>
                                        <p:tgtEl>
                                          <p:spTgt spid="1208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20839"/>
                                        </p:tgtEl>
                                        <p:attrNameLst>
                                          <p:attrName>style.visibility</p:attrName>
                                        </p:attrNameLst>
                                      </p:cBhvr>
                                      <p:to>
                                        <p:strVal val="visible"/>
                                      </p:to>
                                    </p:set>
                                    <p:animEffect transition="in" filter="blinds(horizontal)">
                                      <p:cBhvr>
                                        <p:cTn id="28" dur="1000"/>
                                        <p:tgtEl>
                                          <p:spTgt spid="12083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0842"/>
                                        </p:tgtEl>
                                        <p:attrNameLst>
                                          <p:attrName>style.visibility</p:attrName>
                                        </p:attrNameLst>
                                      </p:cBhvr>
                                      <p:to>
                                        <p:strVal val="visible"/>
                                      </p:to>
                                    </p:set>
                                    <p:animEffect transition="in" filter="blinds(horizontal)">
                                      <p:cBhvr>
                                        <p:cTn id="31" dur="500"/>
                                        <p:tgtEl>
                                          <p:spTgt spid="1208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1000"/>
                                        <p:tgtEl>
                                          <p:spTgt spid="1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0844"/>
                                        </p:tgtEl>
                                        <p:attrNameLst>
                                          <p:attrName>style.visibility</p:attrName>
                                        </p:attrNameLst>
                                      </p:cBhvr>
                                      <p:to>
                                        <p:strVal val="visible"/>
                                      </p:to>
                                    </p:set>
                                    <p:animEffect transition="in" filter="blinds(horizontal)">
                                      <p:cBhvr>
                                        <p:cTn id="39" dur="500"/>
                                        <p:tgtEl>
                                          <p:spTgt spid="1208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1000" fill="hold"/>
                                        <p:tgtEl>
                                          <p:spTgt spid="13"/>
                                        </p:tgtEl>
                                        <p:attrNameLst>
                                          <p:attrName>ppt_x</p:attrName>
                                        </p:attrNameLst>
                                      </p:cBhvr>
                                      <p:tavLst>
                                        <p:tav tm="0">
                                          <p:val>
                                            <p:strVal val="#ppt_x"/>
                                          </p:val>
                                        </p:tav>
                                        <p:tav tm="100000">
                                          <p:val>
                                            <p:strVal val="#ppt_x"/>
                                          </p:val>
                                        </p:tav>
                                      </p:tavLst>
                                    </p:anim>
                                    <p:anim calcmode="lin" valueType="num">
                                      <p:cBhvr additive="base">
                                        <p:cTn id="45" dur="10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1000" fill="hold"/>
                                        <p:tgtEl>
                                          <p:spTgt spid="15"/>
                                        </p:tgtEl>
                                        <p:attrNameLst>
                                          <p:attrName>ppt_x</p:attrName>
                                        </p:attrNameLst>
                                      </p:cBhvr>
                                      <p:tavLst>
                                        <p:tav tm="0">
                                          <p:val>
                                            <p:strVal val="#ppt_x"/>
                                          </p:val>
                                        </p:tav>
                                        <p:tav tm="100000">
                                          <p:val>
                                            <p:strVal val="#ppt_x"/>
                                          </p:val>
                                        </p:tav>
                                      </p:tavLst>
                                    </p:anim>
                                    <p:anim calcmode="lin" valueType="num">
                                      <p:cBhvr additive="base">
                                        <p:cTn id="4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P spid="120841" grpId="0" animBg="1"/>
      <p:bldP spid="120842" grpId="0" animBg="1"/>
      <p:bldP spid="12084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5411"/>
            <a:ext cx="9489559" cy="992135"/>
          </a:xfrm>
        </p:spPr>
        <p:txBody>
          <a:bodyPr>
            <a:normAutofit fontScale="90000"/>
          </a:bodyPr>
          <a:lstStyle/>
          <a:p>
            <a:pPr algn="ctr">
              <a:defRPr/>
            </a:pPr>
            <a:r>
              <a:rPr lang="en-US" sz="3600" dirty="0">
                <a:solidFill>
                  <a:schemeClr val="tx1"/>
                </a:solidFill>
              </a:rPr>
              <a:t>Soil Organic </a:t>
            </a:r>
            <a:r>
              <a:rPr lang="en-US" sz="3600" dirty="0" smtClean="0">
                <a:solidFill>
                  <a:schemeClr val="tx1"/>
                </a:solidFill>
              </a:rPr>
              <a:t>Matter Matters! </a:t>
            </a:r>
            <a:br>
              <a:rPr lang="en-US" sz="3600" dirty="0" smtClean="0">
                <a:solidFill>
                  <a:schemeClr val="tx1"/>
                </a:solidFill>
              </a:rPr>
            </a:br>
            <a:r>
              <a:rPr lang="en-US" sz="3600" dirty="0" smtClean="0">
                <a:solidFill>
                  <a:schemeClr val="tx1"/>
                </a:solidFill>
              </a:rPr>
              <a:t>So </a:t>
            </a:r>
            <a:r>
              <a:rPr lang="en-US" sz="3600" dirty="0">
                <a:solidFill>
                  <a:schemeClr val="tx1"/>
                </a:solidFill>
              </a:rPr>
              <a:t>Where is </a:t>
            </a:r>
            <a:r>
              <a:rPr lang="en-US" sz="3600" dirty="0" smtClean="0">
                <a:solidFill>
                  <a:schemeClr val="tx1"/>
                </a:solidFill>
              </a:rPr>
              <a:t>this </a:t>
            </a:r>
            <a:r>
              <a:rPr lang="en-US" sz="3600" dirty="0">
                <a:solidFill>
                  <a:schemeClr val="tx1"/>
                </a:solidFill>
              </a:rPr>
              <a:t>Active Carbon? </a:t>
            </a:r>
            <a:endParaRPr lang="en-US" dirty="0"/>
          </a:p>
        </p:txBody>
      </p:sp>
      <p:sp>
        <p:nvSpPr>
          <p:cNvPr id="3" name="Content Placeholder 2"/>
          <p:cNvSpPr>
            <a:spLocks noGrp="1"/>
          </p:cNvSpPr>
          <p:nvPr>
            <p:ph idx="1"/>
          </p:nvPr>
        </p:nvSpPr>
        <p:spPr>
          <a:xfrm>
            <a:off x="779462" y="1812925"/>
            <a:ext cx="3429000" cy="523875"/>
          </a:xfrm>
        </p:spPr>
        <p:txBody>
          <a:bodyPr/>
          <a:lstStyle/>
          <a:p>
            <a:pPr algn="ctr">
              <a:buFontTx/>
              <a:buNone/>
              <a:defRPr/>
            </a:pPr>
            <a:r>
              <a:rPr lang="en-US" sz="2400" dirty="0"/>
              <a:t>Most </a:t>
            </a:r>
            <a:r>
              <a:rPr lang="en-US" sz="2400" dirty="0" smtClean="0"/>
              <a:t>at </a:t>
            </a:r>
            <a:r>
              <a:rPr lang="en-US" sz="2400" dirty="0"/>
              <a:t>0</a:t>
            </a:r>
            <a:r>
              <a:rPr lang="en-US" sz="2400" dirty="0" smtClean="0"/>
              <a:t>”- 4</a:t>
            </a:r>
            <a:r>
              <a:rPr lang="en-US" sz="2400" dirty="0"/>
              <a:t>”</a:t>
            </a:r>
          </a:p>
        </p:txBody>
      </p:sp>
      <p:pic>
        <p:nvPicPr>
          <p:cNvPr id="182276" name="Picture 3" descr="Seinie @ Ray McC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39963"/>
            <a:ext cx="4530725" cy="3398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81600" y="1743075"/>
            <a:ext cx="3429000" cy="484188"/>
          </a:xfrm>
          <a:prstGeom prst="rect">
            <a:avLst/>
          </a:prstGeom>
          <a:noFill/>
          <a:ln w="9525">
            <a:noFill/>
            <a:miter lim="800000"/>
            <a:headEnd/>
            <a:tailEnd/>
          </a:ln>
        </p:spPr>
        <p:txBody>
          <a:bodyPr/>
          <a:lstStyle/>
          <a:p>
            <a:pPr marL="342900" indent="-342900" algn="ctr" eaLnBrk="0" hangingPunct="0">
              <a:spcBef>
                <a:spcPct val="20000"/>
              </a:spcBef>
              <a:defRPr/>
            </a:pPr>
            <a:r>
              <a:rPr lang="en-US" sz="2400" kern="0" dirty="0">
                <a:solidFill>
                  <a:srgbClr val="000000"/>
                </a:solidFill>
              </a:rPr>
              <a:t>Maybe </a:t>
            </a:r>
            <a:r>
              <a:rPr lang="en-US" sz="2400" kern="0" dirty="0" smtClean="0">
                <a:solidFill>
                  <a:srgbClr val="000000"/>
                </a:solidFill>
              </a:rPr>
              <a:t>at </a:t>
            </a:r>
            <a:r>
              <a:rPr lang="en-US" sz="2400" kern="0" dirty="0">
                <a:solidFill>
                  <a:srgbClr val="000000"/>
                </a:solidFill>
              </a:rPr>
              <a:t>4”- 24”-?”</a:t>
            </a:r>
          </a:p>
        </p:txBody>
      </p:sp>
      <p:pic>
        <p:nvPicPr>
          <p:cNvPr id="182278" name="Picture 5" descr="NewtonStrole-201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57800" y="2239963"/>
            <a:ext cx="3276600" cy="4414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82279" name="Group 8"/>
          <p:cNvGrpSpPr>
            <a:grpSpLocks/>
          </p:cNvGrpSpPr>
          <p:nvPr/>
        </p:nvGrpSpPr>
        <p:grpSpPr bwMode="auto">
          <a:xfrm>
            <a:off x="6629400" y="3733800"/>
            <a:ext cx="2286000" cy="738188"/>
            <a:chOff x="6629400" y="3733800"/>
            <a:chExt cx="2286000" cy="738664"/>
          </a:xfrm>
        </p:grpSpPr>
        <p:sp>
          <p:nvSpPr>
            <p:cNvPr id="182280" name="TextBox 6"/>
            <p:cNvSpPr txBox="1">
              <a:spLocks noChangeArrowheads="1"/>
            </p:cNvSpPr>
            <p:nvPr/>
          </p:nvSpPr>
          <p:spPr bwMode="auto">
            <a:xfrm>
              <a:off x="7010400" y="3733800"/>
              <a:ext cx="1905000" cy="738664"/>
            </a:xfrm>
            <a:prstGeom prst="rect">
              <a:avLst/>
            </a:prstGeom>
            <a:solidFill>
              <a:schemeClr val="bg2"/>
            </a:solidFill>
            <a:ln w="9525">
              <a:solidFill>
                <a:srgbClr val="FFFF00"/>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previous bean root</a:t>
              </a:r>
            </a:p>
            <a:p>
              <a:pPr eaLnBrk="1" hangingPunct="1">
                <a:spcBef>
                  <a:spcPct val="0"/>
                </a:spcBef>
                <a:buFontTx/>
                <a:buNone/>
              </a:pPr>
              <a:r>
                <a:rPr lang="en-US" altLang="en-US" sz="1400" dirty="0" smtClean="0"/>
                <a:t>annual </a:t>
              </a:r>
              <a:r>
                <a:rPr lang="en-US" altLang="en-US" sz="1400" dirty="0"/>
                <a:t>ryegrass root </a:t>
              </a:r>
            </a:p>
            <a:p>
              <a:pPr eaLnBrk="1" hangingPunct="1">
                <a:spcBef>
                  <a:spcPct val="0"/>
                </a:spcBef>
                <a:buFontTx/>
                <a:buNone/>
              </a:pPr>
              <a:r>
                <a:rPr lang="en-US" altLang="en-US" sz="1400" dirty="0"/>
                <a:t>and earthworm</a:t>
              </a:r>
            </a:p>
          </p:txBody>
        </p:sp>
        <p:sp>
          <p:nvSpPr>
            <p:cNvPr id="8" name="Left Arrow 7"/>
            <p:cNvSpPr/>
            <p:nvPr/>
          </p:nvSpPr>
          <p:spPr>
            <a:xfrm>
              <a:off x="6629400" y="3886298"/>
              <a:ext cx="381000" cy="457495"/>
            </a:xfrm>
            <a:prstGeom prst="lef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400365876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7552" y="3082413"/>
            <a:ext cx="4245599" cy="2816481"/>
          </a:xfrm>
          <a:prstGeom prst="rect">
            <a:avLst/>
          </a:prstGeom>
          <a:ln w="19050">
            <a:solidFill>
              <a:schemeClr val="tx1"/>
            </a:solid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208883"/>
            <a:ext cx="9143999" cy="1219424"/>
          </a:xfrm>
        </p:spPr>
        <p:txBody>
          <a:bodyPr>
            <a:normAutofit/>
          </a:bodyPr>
          <a:lstStyle/>
          <a:p>
            <a:pPr algn="ctr" eaLnBrk="1" hangingPunct="1">
              <a:defRPr/>
            </a:pPr>
            <a:r>
              <a:rPr lang="en-US" sz="3600" kern="1200" dirty="0">
                <a:ea typeface="+mn-ea"/>
                <a:cs typeface="Times New Roman"/>
              </a:rPr>
              <a:t>Making Soil Health </a:t>
            </a:r>
            <a:r>
              <a:rPr lang="en-US" sz="3600" dirty="0">
                <a:ea typeface="+mn-ea"/>
                <a:cs typeface="Times New Roman"/>
              </a:rPr>
              <a:t>a</a:t>
            </a:r>
            <a:r>
              <a:rPr lang="en-US" sz="3600" kern="1200" dirty="0" smtClean="0">
                <a:ea typeface="+mn-ea"/>
                <a:cs typeface="Times New Roman"/>
              </a:rPr>
              <a:t> Priority =</a:t>
            </a:r>
            <a:r>
              <a:rPr lang="en-US" sz="3600" kern="1200" dirty="0">
                <a:ea typeface="+mn-ea"/>
                <a:cs typeface="Times New Roman"/>
              </a:rPr>
              <a:t/>
            </a:r>
            <a:br>
              <a:rPr lang="en-US" sz="3600" kern="1200" dirty="0">
                <a:ea typeface="+mn-ea"/>
                <a:cs typeface="Times New Roman"/>
              </a:rPr>
            </a:br>
            <a:r>
              <a:rPr lang="en-US" sz="3600" kern="1200" dirty="0">
                <a:ea typeface="+mn-ea"/>
                <a:cs typeface="Times New Roman"/>
              </a:rPr>
              <a:t>Taking a Soil Health Journey  </a:t>
            </a:r>
          </a:p>
        </p:txBody>
      </p:sp>
      <p:sp>
        <p:nvSpPr>
          <p:cNvPr id="15" name="Text Placeholder 14"/>
          <p:cNvSpPr>
            <a:spLocks noGrp="1"/>
          </p:cNvSpPr>
          <p:nvPr>
            <p:ph type="body" sz="half" idx="2"/>
          </p:nvPr>
        </p:nvSpPr>
        <p:spPr>
          <a:xfrm>
            <a:off x="104553" y="1995488"/>
            <a:ext cx="5013137"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b="1" dirty="0">
              <a:effectLst>
                <a:outerShdw blurRad="38100" dist="38100" dir="2700000" algn="tl">
                  <a:srgbClr val="000000">
                    <a:alpha val="43137"/>
                  </a:srgbClr>
                </a:outerShdw>
              </a:effectLst>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organic matter</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aggregate stability</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b="1" dirty="0">
                <a:solidFill>
                  <a:srgbClr val="FF0000"/>
                </a:solidFill>
                <a:latin typeface="+mj-lt"/>
                <a:cs typeface="Times New Roman" pitchFamily="18" charset="0"/>
              </a:rPr>
              <a:t>Balancing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spTree>
    <p:extLst>
      <p:ext uri="{BB962C8B-B14F-4D97-AF65-F5344CB8AC3E}">
        <p14:creationId xmlns:p14="http://schemas.microsoft.com/office/powerpoint/2010/main" val="2003186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0" y="479423"/>
            <a:ext cx="9144000" cy="1325563"/>
          </a:xfrm>
          <a:noFill/>
        </p:spPr>
        <p:txBody>
          <a:bodyPr/>
          <a:lstStyle/>
          <a:p>
            <a:pPr algn="ctr"/>
            <a:r>
              <a:rPr lang="en-US" altLang="en-US" sz="3600" spc="0" dirty="0">
                <a:solidFill>
                  <a:schemeClr val="bg2">
                    <a:lumMod val="10000"/>
                  </a:schemeClr>
                </a:solidFill>
                <a:cs typeface="Arial" panose="020B0604020202020204" pitchFamily="34" charset="0"/>
              </a:rPr>
              <a:t>What other </a:t>
            </a:r>
            <a:r>
              <a:rPr lang="en-US" altLang="en-US" sz="3600" spc="0" dirty="0" smtClean="0">
                <a:solidFill>
                  <a:schemeClr val="bg2">
                    <a:lumMod val="10000"/>
                  </a:schemeClr>
                </a:solidFill>
                <a:cs typeface="Arial" panose="020B0604020202020204" pitchFamily="34" charset="0"/>
              </a:rPr>
              <a:t>carbon </a:t>
            </a:r>
            <a:r>
              <a:rPr lang="en-US" altLang="en-US" sz="3600" dirty="0">
                <a:solidFill>
                  <a:schemeClr val="bg2">
                    <a:lumMod val="10000"/>
                  </a:schemeClr>
                </a:solidFill>
                <a:cs typeface="Arial" panose="020B0604020202020204" pitchFamily="34" charset="0"/>
              </a:rPr>
              <a:t>p</a:t>
            </a:r>
            <a:r>
              <a:rPr lang="en-US" altLang="en-US" sz="3600" spc="0" dirty="0" smtClean="0">
                <a:solidFill>
                  <a:schemeClr val="bg2">
                    <a:lumMod val="10000"/>
                  </a:schemeClr>
                </a:solidFill>
                <a:cs typeface="Arial" panose="020B0604020202020204" pitchFamily="34" charset="0"/>
              </a:rPr>
              <a:t>ools </a:t>
            </a:r>
            <a:r>
              <a:rPr lang="en-US" altLang="en-US" sz="3600" spc="0" dirty="0">
                <a:solidFill>
                  <a:schemeClr val="bg2">
                    <a:lumMod val="10000"/>
                  </a:schemeClr>
                </a:solidFill>
                <a:cs typeface="Arial" panose="020B0604020202020204" pitchFamily="34" charset="0"/>
              </a:rPr>
              <a:t>are </a:t>
            </a:r>
            <a:r>
              <a:rPr lang="en-US" altLang="en-US" sz="3600" spc="0" dirty="0" smtClean="0">
                <a:solidFill>
                  <a:schemeClr val="bg2">
                    <a:lumMod val="10000"/>
                  </a:schemeClr>
                </a:solidFill>
                <a:cs typeface="Arial" panose="020B0604020202020204" pitchFamily="34" charset="0"/>
              </a:rPr>
              <a:t>formed</a:t>
            </a:r>
            <a:r>
              <a:rPr lang="en-US" altLang="en-US" sz="3600" spc="0" dirty="0">
                <a:solidFill>
                  <a:schemeClr val="bg2">
                    <a:lumMod val="10000"/>
                  </a:schemeClr>
                </a:solidFill>
                <a:cs typeface="Arial" panose="020B0604020202020204" pitchFamily="34" charset="0"/>
              </a:rPr>
              <a:t>?</a:t>
            </a:r>
          </a:p>
        </p:txBody>
      </p:sp>
      <p:pic>
        <p:nvPicPr>
          <p:cNvPr id="169987"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72012" y="1825625"/>
            <a:ext cx="5799975" cy="4351338"/>
          </a:xfrm>
          <a:ln w="19050">
            <a:solidFill>
              <a:schemeClr val="tx1"/>
            </a:solidFill>
          </a:ln>
        </p:spPr>
      </p:pic>
      <p:grpSp>
        <p:nvGrpSpPr>
          <p:cNvPr id="169988" name="Group 4"/>
          <p:cNvGrpSpPr>
            <a:grpSpLocks/>
          </p:cNvGrpSpPr>
          <p:nvPr/>
        </p:nvGrpSpPr>
        <p:grpSpPr bwMode="auto">
          <a:xfrm>
            <a:off x="5105400" y="3733799"/>
            <a:ext cx="3048000" cy="1569660"/>
            <a:chOff x="6629400" y="3733800"/>
            <a:chExt cx="2286000" cy="2325344"/>
          </a:xfrm>
        </p:grpSpPr>
        <p:sp>
          <p:nvSpPr>
            <p:cNvPr id="169990" name="TextBox 5"/>
            <p:cNvSpPr txBox="1">
              <a:spLocks noChangeArrowheads="1"/>
            </p:cNvSpPr>
            <p:nvPr/>
          </p:nvSpPr>
          <p:spPr bwMode="auto">
            <a:xfrm>
              <a:off x="7010400" y="3733800"/>
              <a:ext cx="1905000" cy="2325344"/>
            </a:xfrm>
            <a:prstGeom prst="rect">
              <a:avLst/>
            </a:prstGeom>
            <a:solidFill>
              <a:schemeClr val="bg2">
                <a:alpha val="61176"/>
              </a:schemeClr>
            </a:solidFill>
            <a:ln w="952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t>Hyphae forming a symbiotic relationship with wheat </a:t>
              </a:r>
              <a:r>
                <a:rPr lang="en-US" altLang="en-US" sz="2400" dirty="0" smtClean="0"/>
                <a:t>root</a:t>
              </a:r>
              <a:r>
                <a:rPr lang="en-US" altLang="en-US" sz="1400" dirty="0" smtClean="0"/>
                <a:t>            </a:t>
              </a:r>
              <a:endParaRPr lang="en-US" altLang="en-US" sz="1400" dirty="0"/>
            </a:p>
          </p:txBody>
        </p:sp>
        <p:sp>
          <p:nvSpPr>
            <p:cNvPr id="7" name="Left Arrow 6"/>
            <p:cNvSpPr/>
            <p:nvPr/>
          </p:nvSpPr>
          <p:spPr>
            <a:xfrm>
              <a:off x="6629400" y="3886666"/>
              <a:ext cx="381000" cy="456244"/>
            </a:xfrm>
            <a:prstGeom prst="lef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69989" name="TextBox 8"/>
          <p:cNvSpPr txBox="1">
            <a:spLocks noChangeArrowheads="1"/>
          </p:cNvSpPr>
          <p:nvPr/>
        </p:nvSpPr>
        <p:spPr bwMode="auto">
          <a:xfrm>
            <a:off x="609600" y="3733800"/>
            <a:ext cx="1905000" cy="830263"/>
          </a:xfrm>
          <a:prstGeom prst="rect">
            <a:avLst/>
          </a:prstGeom>
          <a:solidFill>
            <a:schemeClr val="bg2">
              <a:alpha val="61176"/>
            </a:schemeClr>
          </a:solidFill>
          <a:ln w="952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dirty="0"/>
              <a:t>mycorrhizal fungi </a:t>
            </a:r>
          </a:p>
        </p:txBody>
      </p:sp>
    </p:spTree>
    <p:extLst>
      <p:ext uri="{BB962C8B-B14F-4D97-AF65-F5344CB8AC3E}">
        <p14:creationId xmlns:p14="http://schemas.microsoft.com/office/powerpoint/2010/main" val="38734411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72012" y="1825625"/>
            <a:ext cx="5799975" cy="4351338"/>
          </a:xfrm>
          <a:ln w="19050">
            <a:solidFill>
              <a:schemeClr val="tx1"/>
            </a:solidFill>
          </a:ln>
        </p:spPr>
      </p:pic>
      <p:grpSp>
        <p:nvGrpSpPr>
          <p:cNvPr id="172036" name="Group 4"/>
          <p:cNvGrpSpPr>
            <a:grpSpLocks/>
          </p:cNvGrpSpPr>
          <p:nvPr/>
        </p:nvGrpSpPr>
        <p:grpSpPr bwMode="auto">
          <a:xfrm>
            <a:off x="5562600" y="3733800"/>
            <a:ext cx="3276600" cy="1416050"/>
            <a:chOff x="6629400" y="3733800"/>
            <a:chExt cx="2286000" cy="2097058"/>
          </a:xfrm>
        </p:grpSpPr>
        <p:sp>
          <p:nvSpPr>
            <p:cNvPr id="172038" name="TextBox 5"/>
            <p:cNvSpPr txBox="1">
              <a:spLocks noChangeArrowheads="1"/>
            </p:cNvSpPr>
            <p:nvPr/>
          </p:nvSpPr>
          <p:spPr bwMode="auto">
            <a:xfrm>
              <a:off x="7010400" y="3733800"/>
              <a:ext cx="1905000" cy="2097058"/>
            </a:xfrm>
            <a:prstGeom prst="rect">
              <a:avLst/>
            </a:prstGeom>
            <a:solidFill>
              <a:schemeClr val="bg2">
                <a:alpha val="61176"/>
              </a:schemeClr>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1F497D"/>
                  </a:solidFill>
                </a:rPr>
                <a:t>form water stable aggregates that are nutrient rich</a:t>
              </a:r>
              <a:endParaRPr lang="en-US" altLang="en-US" sz="1400" dirty="0">
                <a:solidFill>
                  <a:srgbClr val="1F497D"/>
                </a:solidFill>
              </a:endParaRPr>
            </a:p>
            <a:p>
              <a:pPr>
                <a:spcBef>
                  <a:spcPct val="0"/>
                </a:spcBef>
                <a:buFontTx/>
                <a:buNone/>
              </a:pPr>
              <a:r>
                <a:rPr lang="en-US" altLang="en-US" sz="1400" dirty="0">
                  <a:solidFill>
                    <a:srgbClr val="FFFFFF"/>
                  </a:solidFill>
                </a:rPr>
                <a:t>            </a:t>
              </a:r>
            </a:p>
          </p:txBody>
        </p:sp>
        <p:sp>
          <p:nvSpPr>
            <p:cNvPr id="7" name="Left Arrow 6"/>
            <p:cNvSpPr/>
            <p:nvPr/>
          </p:nvSpPr>
          <p:spPr>
            <a:xfrm>
              <a:off x="6629400" y="3886613"/>
              <a:ext cx="381000" cy="456087"/>
            </a:xfrm>
            <a:prstGeom prst="lef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72037" name="TextBox 8"/>
          <p:cNvSpPr txBox="1">
            <a:spLocks noChangeArrowheads="1"/>
          </p:cNvSpPr>
          <p:nvPr/>
        </p:nvSpPr>
        <p:spPr bwMode="auto">
          <a:xfrm>
            <a:off x="228600" y="3733800"/>
            <a:ext cx="2971800" cy="1569660"/>
          </a:xfrm>
          <a:prstGeom prst="rect">
            <a:avLst/>
          </a:prstGeom>
          <a:solidFill>
            <a:schemeClr val="bg2">
              <a:alpha val="61176"/>
            </a:schemeClr>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1F497D"/>
                </a:solidFill>
              </a:rPr>
              <a:t>Soil Glue-polysaccharides, proteins and  root exudates </a:t>
            </a:r>
          </a:p>
        </p:txBody>
      </p:sp>
      <p:sp>
        <p:nvSpPr>
          <p:cNvPr id="10" name="Title 1"/>
          <p:cNvSpPr>
            <a:spLocks noGrp="1"/>
          </p:cNvSpPr>
          <p:nvPr>
            <p:ph type="title"/>
          </p:nvPr>
        </p:nvSpPr>
        <p:spPr>
          <a:xfrm>
            <a:off x="0" y="500062"/>
            <a:ext cx="9144000" cy="1325563"/>
          </a:xfrm>
          <a:noFill/>
        </p:spPr>
        <p:txBody>
          <a:bodyPr/>
          <a:lstStyle/>
          <a:p>
            <a:pPr algn="ctr"/>
            <a:r>
              <a:rPr lang="en-US" altLang="en-US" sz="3600" spc="0" dirty="0">
                <a:solidFill>
                  <a:schemeClr val="bg2">
                    <a:lumMod val="10000"/>
                  </a:schemeClr>
                </a:solidFill>
                <a:cs typeface="Arial" panose="020B0604020202020204" pitchFamily="34" charset="0"/>
              </a:rPr>
              <a:t>What other </a:t>
            </a:r>
            <a:r>
              <a:rPr lang="en-US" altLang="en-US" sz="3600" spc="0" dirty="0" smtClean="0">
                <a:solidFill>
                  <a:schemeClr val="bg2">
                    <a:lumMod val="10000"/>
                  </a:schemeClr>
                </a:solidFill>
                <a:cs typeface="Arial" panose="020B0604020202020204" pitchFamily="34" charset="0"/>
              </a:rPr>
              <a:t>carbon </a:t>
            </a:r>
            <a:r>
              <a:rPr lang="en-US" altLang="en-US" sz="3600" dirty="0">
                <a:solidFill>
                  <a:schemeClr val="bg2">
                    <a:lumMod val="10000"/>
                  </a:schemeClr>
                </a:solidFill>
                <a:cs typeface="Arial" panose="020B0604020202020204" pitchFamily="34" charset="0"/>
              </a:rPr>
              <a:t>p</a:t>
            </a:r>
            <a:r>
              <a:rPr lang="en-US" altLang="en-US" sz="3600" spc="0" dirty="0" smtClean="0">
                <a:solidFill>
                  <a:schemeClr val="bg2">
                    <a:lumMod val="10000"/>
                  </a:schemeClr>
                </a:solidFill>
                <a:cs typeface="Arial" panose="020B0604020202020204" pitchFamily="34" charset="0"/>
              </a:rPr>
              <a:t>ools </a:t>
            </a:r>
            <a:r>
              <a:rPr lang="en-US" altLang="en-US" sz="3600" spc="0" dirty="0">
                <a:solidFill>
                  <a:schemeClr val="bg2">
                    <a:lumMod val="10000"/>
                  </a:schemeClr>
                </a:solidFill>
                <a:cs typeface="Arial" panose="020B0604020202020204" pitchFamily="34" charset="0"/>
              </a:rPr>
              <a:t>are </a:t>
            </a:r>
            <a:r>
              <a:rPr lang="en-US" altLang="en-US" sz="3600" spc="0" dirty="0" smtClean="0">
                <a:solidFill>
                  <a:schemeClr val="bg2">
                    <a:lumMod val="10000"/>
                  </a:schemeClr>
                </a:solidFill>
                <a:cs typeface="Arial" panose="020B0604020202020204" pitchFamily="34" charset="0"/>
              </a:rPr>
              <a:t>formed</a:t>
            </a:r>
            <a:r>
              <a:rPr lang="en-US" altLang="en-US" sz="3600" spc="0" dirty="0">
                <a:solidFill>
                  <a:schemeClr val="bg2">
                    <a:lumMod val="10000"/>
                  </a:schemeClr>
                </a:solidFill>
                <a:cs typeface="Arial" panose="020B0604020202020204" pitchFamily="34" charset="0"/>
              </a:rPr>
              <a:t>?</a:t>
            </a:r>
          </a:p>
        </p:txBody>
      </p:sp>
    </p:spTree>
    <p:extLst>
      <p:ext uri="{BB962C8B-B14F-4D97-AF65-F5344CB8AC3E}">
        <p14:creationId xmlns:p14="http://schemas.microsoft.com/office/powerpoint/2010/main" val="1700981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2348" y="491756"/>
            <a:ext cx="6477000" cy="1143000"/>
          </a:xfrm>
        </p:spPr>
        <p:txBody>
          <a:bodyPr>
            <a:normAutofit/>
          </a:bodyPr>
          <a:lstStyle/>
          <a:p>
            <a:pPr eaLnBrk="1" fontAlgn="auto" hangingPunct="1">
              <a:spcAft>
                <a:spcPts val="0"/>
              </a:spcAft>
              <a:defRPr/>
            </a:pPr>
            <a:r>
              <a:rPr lang="en-US" dirty="0"/>
              <a:t>Soil Health Indicators</a:t>
            </a:r>
          </a:p>
        </p:txBody>
      </p:sp>
      <p:sp>
        <p:nvSpPr>
          <p:cNvPr id="3" name="Content Placeholder 2"/>
          <p:cNvSpPr>
            <a:spLocks noGrp="1"/>
          </p:cNvSpPr>
          <p:nvPr>
            <p:ph idx="1"/>
          </p:nvPr>
        </p:nvSpPr>
        <p:spPr>
          <a:xfrm>
            <a:off x="457200" y="1955504"/>
            <a:ext cx="8229600" cy="2344479"/>
          </a:xfrm>
        </p:spPr>
        <p:txBody>
          <a:bodyPr/>
          <a:lstStyle/>
          <a:p>
            <a:pPr marL="228600" indent="0">
              <a:buNone/>
            </a:pPr>
            <a:r>
              <a:rPr lang="en-US" sz="3200" dirty="0"/>
              <a:t>As Conservation and Agriculture Professionals, we must have a clear understanding of </a:t>
            </a:r>
            <a:r>
              <a:rPr lang="en-US" sz="3200" b="1" dirty="0"/>
              <a:t>key Soil Health Indicators.</a:t>
            </a:r>
          </a:p>
          <a:p>
            <a:pPr marL="228600" indent="0">
              <a:buNone/>
            </a:pPr>
            <a:endParaRPr lang="en-US" dirty="0"/>
          </a:p>
        </p:txBody>
      </p:sp>
      <p:sp>
        <p:nvSpPr>
          <p:cNvPr id="5" name="Content Placeholder 2"/>
          <p:cNvSpPr txBox="1">
            <a:spLocks/>
          </p:cNvSpPr>
          <p:nvPr/>
        </p:nvSpPr>
        <p:spPr bwMode="auto">
          <a:xfrm>
            <a:off x="457200" y="3740000"/>
            <a:ext cx="8442251" cy="183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85800" indent="-457200" algn="l" defTabSz="1828800" rtl="0" eaLnBrk="0" fontAlgn="base" hangingPunct="0">
              <a:spcBef>
                <a:spcPct val="20000"/>
              </a:spcBef>
              <a:spcAft>
                <a:spcPts val="1200"/>
              </a:spcAft>
              <a:buFont typeface="Arial" panose="020B0604020202020204" pitchFamily="34" charset="0"/>
              <a:buChar char="•"/>
              <a:defRPr sz="3200" kern="1200">
                <a:solidFill>
                  <a:schemeClr val="tx1"/>
                </a:solidFill>
                <a:latin typeface="Lucida Sans Typewriter" pitchFamily="49" charset="0"/>
                <a:ea typeface="+mn-ea"/>
                <a:cs typeface="+mn-cs"/>
              </a:defRPr>
            </a:lvl1pPr>
            <a:lvl2pPr marL="1371600" indent="-457200" algn="l" rtl="0" eaLnBrk="0" fontAlgn="base" hangingPunct="0">
              <a:spcBef>
                <a:spcPct val="20000"/>
              </a:spcBef>
              <a:spcAft>
                <a:spcPts val="1200"/>
              </a:spcAft>
              <a:buFont typeface="Arial" panose="020B0604020202020204" pitchFamily="34" charset="0"/>
              <a:buChar char="–"/>
              <a:defRPr sz="3200" kern="1200">
                <a:solidFill>
                  <a:schemeClr val="tx1"/>
                </a:solidFill>
                <a:latin typeface="Courier New" pitchFamily="49" charset="0"/>
                <a:ea typeface="+mn-ea"/>
                <a:cs typeface="Courier New" pitchFamily="49" charset="0"/>
              </a:defRPr>
            </a:lvl2pPr>
            <a:lvl3pPr marL="1828800" indent="-457200" algn="l" rtl="0" eaLnBrk="0" fontAlgn="base" hangingPunct="0">
              <a:spcBef>
                <a:spcPct val="20000"/>
              </a:spcBef>
              <a:spcAft>
                <a:spcPct val="0"/>
              </a:spcAft>
              <a:buFont typeface="Arial" panose="020B0604020202020204" pitchFamily="34" charset="0"/>
              <a:buChar char="•"/>
              <a:defRPr sz="2400" kern="1200">
                <a:solidFill>
                  <a:schemeClr val="tx1"/>
                </a:solidFill>
                <a:latin typeface="Lucida Sans Typewriter" pitchFamily="49" charset="0"/>
                <a:ea typeface="+mn-ea"/>
                <a:cs typeface="+mn-cs"/>
              </a:defRPr>
            </a:lvl3pPr>
            <a:lvl4pPr marL="2286000" indent="-457200" algn="l" rtl="0" eaLnBrk="0" fontAlgn="base" hangingPunct="0">
              <a:spcBef>
                <a:spcPct val="20000"/>
              </a:spcBef>
              <a:spcAft>
                <a:spcPct val="0"/>
              </a:spcAft>
              <a:buFont typeface="Arial" panose="020B0604020202020204" pitchFamily="34" charset="0"/>
              <a:buChar char="–"/>
              <a:defRPr sz="2000" kern="1200">
                <a:solidFill>
                  <a:schemeClr val="tx1"/>
                </a:solidFill>
                <a:latin typeface="Lucida Sans Typewriter" pitchFamily="49" charset="0"/>
                <a:ea typeface="+mn-ea"/>
                <a:cs typeface="+mn-cs"/>
              </a:defRPr>
            </a:lvl4pPr>
            <a:lvl5pPr marL="2743200" indent="-457200" algn="l" rtl="0" eaLnBrk="0" fontAlgn="base" hangingPunct="0">
              <a:spcBef>
                <a:spcPct val="20000"/>
              </a:spcBef>
              <a:spcAft>
                <a:spcPct val="0"/>
              </a:spcAft>
              <a:buFont typeface="Arial" panose="020B0604020202020204" pitchFamily="34" charset="0"/>
              <a:buChar char="»"/>
              <a:defRPr sz="2000" kern="1200">
                <a:solidFill>
                  <a:schemeClr val="tx1"/>
                </a:solidFill>
                <a:latin typeface="Lucida Sans Typewriter" pitchFamily="49"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0">
              <a:buFont typeface="Arial" panose="020B0604020202020204" pitchFamily="34" charset="0"/>
              <a:buNone/>
            </a:pPr>
            <a:r>
              <a:rPr lang="en-US" dirty="0">
                <a:solidFill>
                  <a:prstClr val="black"/>
                </a:solidFill>
                <a:latin typeface="+mn-lt"/>
              </a:rPr>
              <a:t>These Key Soil Health Indicators link </a:t>
            </a:r>
            <a:r>
              <a:rPr lang="en-US" dirty="0" smtClean="0">
                <a:solidFill>
                  <a:prstClr val="black"/>
                </a:solidFill>
                <a:latin typeface="+mn-lt"/>
              </a:rPr>
              <a:t>evidence-based </a:t>
            </a:r>
            <a:r>
              <a:rPr lang="en-US" dirty="0">
                <a:solidFill>
                  <a:prstClr val="black"/>
                </a:solidFill>
                <a:latin typeface="+mn-lt"/>
              </a:rPr>
              <a:t>knowledge to soil health.</a:t>
            </a:r>
          </a:p>
          <a:p>
            <a:pPr marL="228600" indent="0">
              <a:buFont typeface="Arial" panose="020B0604020202020204" pitchFamily="34" charset="0"/>
              <a:buNone/>
            </a:pPr>
            <a:endParaRPr lang="en-US" dirty="0">
              <a:solidFill>
                <a:prstClr val="black"/>
              </a:solidFill>
              <a:latin typeface="+mn-lt"/>
            </a:endParaRPr>
          </a:p>
        </p:txBody>
      </p:sp>
    </p:spTree>
    <p:extLst>
      <p:ext uri="{BB962C8B-B14F-4D97-AF65-F5344CB8AC3E}">
        <p14:creationId xmlns:p14="http://schemas.microsoft.com/office/powerpoint/2010/main" val="2922910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4815" y="2415186"/>
            <a:ext cx="4172881" cy="2768241"/>
          </a:xfrm>
          <a:prstGeom prst="rect">
            <a:avLst/>
          </a:prstGeom>
          <a:ln>
            <a:no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0" y="123822"/>
            <a:ext cx="9144000" cy="1219424"/>
          </a:xfrm>
        </p:spPr>
        <p:txBody>
          <a:bodyPr>
            <a:normAutofit/>
          </a:bodyPr>
          <a:lstStyle/>
          <a:p>
            <a:pPr algn="ctr" eaLnBrk="1" hangingPunct="1">
              <a:defRPr/>
            </a:pPr>
            <a:r>
              <a:rPr lang="en-US" sz="3600" kern="1200" dirty="0">
                <a:ea typeface="+mn-ea"/>
                <a:cs typeface="Times New Roman"/>
              </a:rPr>
              <a:t>Making Soil Health </a:t>
            </a:r>
            <a:r>
              <a:rPr lang="en-US" sz="3600" kern="1200" dirty="0" smtClean="0">
                <a:ea typeface="+mn-ea"/>
                <a:cs typeface="Times New Roman"/>
              </a:rPr>
              <a:t>a Priority =</a:t>
            </a:r>
            <a:r>
              <a:rPr lang="en-US" sz="3600" kern="1200" dirty="0">
                <a:ea typeface="+mn-ea"/>
                <a:cs typeface="Times New Roman"/>
              </a:rPr>
              <a:t/>
            </a:r>
            <a:br>
              <a:rPr lang="en-US" sz="3600" kern="1200" dirty="0">
                <a:ea typeface="+mn-ea"/>
                <a:cs typeface="Times New Roman"/>
              </a:rPr>
            </a:br>
            <a:r>
              <a:rPr lang="en-US" sz="3600" kern="1200" dirty="0">
                <a:ea typeface="+mn-ea"/>
                <a:cs typeface="Times New Roman"/>
              </a:rPr>
              <a:t>Taking a Soil Health Journey  </a:t>
            </a:r>
          </a:p>
        </p:txBody>
      </p:sp>
      <p:sp>
        <p:nvSpPr>
          <p:cNvPr id="15" name="Text Placeholder 14"/>
          <p:cNvSpPr>
            <a:spLocks noGrp="1"/>
          </p:cNvSpPr>
          <p:nvPr>
            <p:ph type="body" sz="half" idx="2"/>
          </p:nvPr>
        </p:nvSpPr>
        <p:spPr>
          <a:xfrm>
            <a:off x="0" y="1344389"/>
            <a:ext cx="4874229"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b="1" dirty="0">
              <a:effectLst>
                <a:outerShdw blurRad="38100" dist="38100" dir="2700000" algn="tl">
                  <a:srgbClr val="000000">
                    <a:alpha val="43137"/>
                  </a:srgbClr>
                </a:outerShdw>
              </a:effectLst>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organic matter</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aggregate stability</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dirty="0">
                <a:latin typeface="+mj-lt"/>
                <a:cs typeface="Times New Roman" pitchFamily="18" charset="0"/>
              </a:rPr>
              <a:t>Increas</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dirty="0">
                <a:latin typeface="+mj-lt"/>
                <a:cs typeface="Times New Roman" pitchFamily="18" charset="0"/>
              </a:rPr>
              <a:t>Improv</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effectLst>
                  <a:outerShdw blurRad="38100" dist="38100" dir="2700000" algn="tl">
                    <a:srgbClr val="000000">
                      <a:alpha val="43137"/>
                    </a:srgbClr>
                  </a:outerShdw>
                </a:effectLst>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b="1" dirty="0">
                <a:solidFill>
                  <a:srgbClr val="FF0000"/>
                </a:solidFill>
                <a:latin typeface="+mj-lt"/>
                <a:cs typeface="Times New Roman" pitchFamily="18" charset="0"/>
              </a:rPr>
              <a:t>Eliminating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pic>
        <p:nvPicPr>
          <p:cNvPr id="15155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191250"/>
            <a:ext cx="2057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772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30250" cy="6847686"/>
          </a:xfrm>
          <a:ln w="19050">
            <a:solidFill>
              <a:schemeClr val="tx1"/>
            </a:solidFill>
          </a:ln>
        </p:spPr>
      </p:pic>
      <p:sp>
        <p:nvSpPr>
          <p:cNvPr id="2" name="Title 1"/>
          <p:cNvSpPr>
            <a:spLocks noGrp="1"/>
          </p:cNvSpPr>
          <p:nvPr>
            <p:ph type="title"/>
          </p:nvPr>
        </p:nvSpPr>
        <p:spPr>
          <a:xfrm>
            <a:off x="3090536" y="5566315"/>
            <a:ext cx="2949178" cy="707066"/>
          </a:xfrm>
          <a:solidFill>
            <a:schemeClr val="bg1">
              <a:alpha val="70000"/>
            </a:schemeClr>
          </a:solidFill>
        </p:spPr>
        <p:txBody>
          <a:bodyPr/>
          <a:lstStyle/>
          <a:p>
            <a:pPr algn="ctr"/>
            <a:r>
              <a:rPr lang="en-US" sz="3600" dirty="0"/>
              <a:t>Erosion = T</a:t>
            </a:r>
          </a:p>
        </p:txBody>
      </p:sp>
    </p:spTree>
    <p:extLst>
      <p:ext uri="{BB962C8B-B14F-4D97-AF65-F5344CB8AC3E}">
        <p14:creationId xmlns:p14="http://schemas.microsoft.com/office/powerpoint/2010/main" val="158666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flipH="1">
            <a:off x="-111274" y="2095500"/>
            <a:ext cx="9255274" cy="4495800"/>
          </a:xfrm>
          <a:prstGeom prst="rect">
            <a:avLst/>
          </a:prstGeom>
          <a:solidFill>
            <a:srgbClr val="FAF5DC"/>
          </a:solidFill>
          <a:ln w="9525">
            <a:noFill/>
            <a:miter lim="800000"/>
            <a:headEnd/>
            <a:tailEnd/>
          </a:ln>
        </p:spPr>
      </p:pic>
      <p:sp>
        <p:nvSpPr>
          <p:cNvPr id="27" name="Rectangle 9"/>
          <p:cNvSpPr>
            <a:spLocks noChangeAspect="1" noChangeArrowheads="1"/>
          </p:cNvSpPr>
          <p:nvPr/>
        </p:nvSpPr>
        <p:spPr bwMode="auto">
          <a:xfrm>
            <a:off x="6553200" y="3886200"/>
            <a:ext cx="2590800" cy="9144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5" name="Rectangle 9"/>
          <p:cNvSpPr>
            <a:spLocks noChangeAspect="1" noChangeArrowheads="1"/>
          </p:cNvSpPr>
          <p:nvPr/>
        </p:nvSpPr>
        <p:spPr bwMode="auto">
          <a:xfrm>
            <a:off x="6496785" y="3650750"/>
            <a:ext cx="25908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6" name="Rectangle 9"/>
          <p:cNvSpPr>
            <a:spLocks noChangeAspect="1" noChangeArrowheads="1"/>
          </p:cNvSpPr>
          <p:nvPr/>
        </p:nvSpPr>
        <p:spPr bwMode="auto">
          <a:xfrm>
            <a:off x="3468071" y="2260952"/>
            <a:ext cx="2590800" cy="7620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7" name="Rectangle 9"/>
          <p:cNvSpPr>
            <a:spLocks noChangeAspect="1" noChangeArrowheads="1"/>
          </p:cNvSpPr>
          <p:nvPr/>
        </p:nvSpPr>
        <p:spPr bwMode="auto">
          <a:xfrm>
            <a:off x="2140425" y="2137363"/>
            <a:ext cx="2936240" cy="12954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8" name="Rectangle 9"/>
          <p:cNvSpPr>
            <a:spLocks noChangeAspect="1" noChangeArrowheads="1"/>
          </p:cNvSpPr>
          <p:nvPr/>
        </p:nvSpPr>
        <p:spPr bwMode="auto">
          <a:xfrm>
            <a:off x="-524813" y="3256318"/>
            <a:ext cx="2590800" cy="31242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9" name="Rectangle 9"/>
          <p:cNvSpPr>
            <a:spLocks noChangeAspect="1" noChangeArrowheads="1"/>
          </p:cNvSpPr>
          <p:nvPr/>
        </p:nvSpPr>
        <p:spPr bwMode="auto">
          <a:xfrm>
            <a:off x="682102" y="3714749"/>
            <a:ext cx="2590801" cy="8382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0" name="Rectangle 9"/>
          <p:cNvSpPr>
            <a:spLocks noChangeAspect="1" noChangeArrowheads="1"/>
          </p:cNvSpPr>
          <p:nvPr/>
        </p:nvSpPr>
        <p:spPr bwMode="auto">
          <a:xfrm>
            <a:off x="1669007" y="3409949"/>
            <a:ext cx="25908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1" name="Rectangle 9"/>
          <p:cNvSpPr>
            <a:spLocks noChangeAspect="1" noChangeArrowheads="1"/>
          </p:cNvSpPr>
          <p:nvPr/>
        </p:nvSpPr>
        <p:spPr bwMode="auto">
          <a:xfrm>
            <a:off x="5125184" y="4534952"/>
            <a:ext cx="28956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2" name="Rectangle 9"/>
          <p:cNvSpPr>
            <a:spLocks noChangeAspect="1" noChangeArrowheads="1"/>
          </p:cNvSpPr>
          <p:nvPr/>
        </p:nvSpPr>
        <p:spPr bwMode="auto">
          <a:xfrm>
            <a:off x="4077671" y="5609553"/>
            <a:ext cx="3962400" cy="770965"/>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5" name="Rectangle 2"/>
          <p:cNvSpPr>
            <a:spLocks noChangeAspect="1" noChangeArrowheads="1"/>
          </p:cNvSpPr>
          <p:nvPr/>
        </p:nvSpPr>
        <p:spPr bwMode="auto">
          <a:xfrm>
            <a:off x="175399" y="6096930"/>
            <a:ext cx="8168816" cy="532972"/>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1. Reduced tillage, increased biomass with more rooting, higher diversity, surface cover</a:t>
            </a:r>
          </a:p>
        </p:txBody>
      </p:sp>
      <p:sp>
        <p:nvSpPr>
          <p:cNvPr id="7" name="Rectangle 5"/>
          <p:cNvSpPr>
            <a:spLocks noChangeAspect="1" noChangeArrowheads="1"/>
          </p:cNvSpPr>
          <p:nvPr/>
        </p:nvSpPr>
        <p:spPr bwMode="auto">
          <a:xfrm>
            <a:off x="6112088" y="3994702"/>
            <a:ext cx="2743201" cy="5334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6. More soil organic matter, nutrients, and top soil built</a:t>
            </a:r>
          </a:p>
        </p:txBody>
      </p:sp>
      <p:sp>
        <p:nvSpPr>
          <p:cNvPr id="8" name="Rectangle 6"/>
          <p:cNvSpPr>
            <a:spLocks noChangeAspect="1" noChangeArrowheads="1"/>
          </p:cNvSpPr>
          <p:nvPr/>
        </p:nvSpPr>
        <p:spPr bwMode="auto">
          <a:xfrm>
            <a:off x="7367353" y="2510271"/>
            <a:ext cx="1752600" cy="677991"/>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8. Field conditions are more resilient and consistent</a:t>
            </a:r>
          </a:p>
        </p:txBody>
      </p:sp>
      <p:sp>
        <p:nvSpPr>
          <p:cNvPr id="9" name="Rectangle 7"/>
          <p:cNvSpPr>
            <a:spLocks noChangeAspect="1" noChangeArrowheads="1"/>
          </p:cNvSpPr>
          <p:nvPr/>
        </p:nvSpPr>
        <p:spPr bwMode="auto">
          <a:xfrm>
            <a:off x="275879" y="5115465"/>
            <a:ext cx="2173661" cy="700155"/>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3. Aggregates rebuild, soil organic matter increases</a:t>
            </a:r>
          </a:p>
        </p:txBody>
      </p:sp>
      <p:sp>
        <p:nvSpPr>
          <p:cNvPr id="10" name="Rectangle 8"/>
          <p:cNvSpPr>
            <a:spLocks noChangeAspect="1" noChangeArrowheads="1"/>
          </p:cNvSpPr>
          <p:nvPr/>
        </p:nvSpPr>
        <p:spPr bwMode="auto">
          <a:xfrm>
            <a:off x="708507" y="3944590"/>
            <a:ext cx="2640791" cy="713277"/>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5. Infiltration increases, erosion by wind and water decreases</a:t>
            </a:r>
          </a:p>
        </p:txBody>
      </p:sp>
      <p:sp>
        <p:nvSpPr>
          <p:cNvPr id="28" name="Rectangle 9"/>
          <p:cNvSpPr>
            <a:spLocks noChangeAspect="1" noChangeArrowheads="1"/>
          </p:cNvSpPr>
          <p:nvPr/>
        </p:nvSpPr>
        <p:spPr bwMode="auto">
          <a:xfrm>
            <a:off x="1103086" y="2656119"/>
            <a:ext cx="4122057" cy="1020283"/>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7. Less energy and tillage needed, more water stored, better rooting, more nutrient access, greater soil organism diversity, less disease</a:t>
            </a:r>
          </a:p>
        </p:txBody>
      </p:sp>
      <p:sp>
        <p:nvSpPr>
          <p:cNvPr id="29" name="Rectangle 6"/>
          <p:cNvSpPr>
            <a:spLocks noChangeAspect="1" noChangeArrowheads="1"/>
          </p:cNvSpPr>
          <p:nvPr/>
        </p:nvSpPr>
        <p:spPr bwMode="auto">
          <a:xfrm>
            <a:off x="4259807" y="2137362"/>
            <a:ext cx="2015738" cy="5334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9. Crop yields increase, lower cost, lower risk</a:t>
            </a:r>
          </a:p>
        </p:txBody>
      </p:sp>
      <p:sp>
        <p:nvSpPr>
          <p:cNvPr id="30" name="Rectangle 9"/>
          <p:cNvSpPr>
            <a:spLocks noChangeAspect="1" noChangeArrowheads="1"/>
          </p:cNvSpPr>
          <p:nvPr/>
        </p:nvSpPr>
        <p:spPr bwMode="auto">
          <a:xfrm>
            <a:off x="4306271" y="5066555"/>
            <a:ext cx="28956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31" name="Rectangle 3"/>
          <p:cNvSpPr>
            <a:spLocks noChangeAspect="1" noChangeArrowheads="1"/>
          </p:cNvSpPr>
          <p:nvPr/>
        </p:nvSpPr>
        <p:spPr bwMode="auto">
          <a:xfrm>
            <a:off x="4273862" y="5439848"/>
            <a:ext cx="3078183" cy="605632"/>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2. Soil biology returns, decreased erosion</a:t>
            </a:r>
          </a:p>
        </p:txBody>
      </p:sp>
      <p:sp>
        <p:nvSpPr>
          <p:cNvPr id="32" name="Rectangle 4"/>
          <p:cNvSpPr>
            <a:spLocks noChangeArrowheads="1"/>
          </p:cNvSpPr>
          <p:nvPr/>
        </p:nvSpPr>
        <p:spPr bwMode="auto">
          <a:xfrm>
            <a:off x="4818544" y="4767869"/>
            <a:ext cx="4179798"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4. Available water holding capacity increases, reduced compaction from rooting</a:t>
            </a:r>
          </a:p>
        </p:txBody>
      </p:sp>
      <p:sp>
        <p:nvSpPr>
          <p:cNvPr id="33" name="Title 2"/>
          <p:cNvSpPr txBox="1">
            <a:spLocks/>
          </p:cNvSpPr>
          <p:nvPr/>
        </p:nvSpPr>
        <p:spPr>
          <a:xfrm>
            <a:off x="0" y="730955"/>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rPr>
              <a:t>Regenerative Systems for </a:t>
            </a:r>
            <a:r>
              <a:rPr lang="en-US" dirty="0" smtClean="0">
                <a:solidFill>
                  <a:prstClr val="black"/>
                </a:solidFill>
              </a:rPr>
              <a:t>Healthy </a:t>
            </a:r>
            <a:r>
              <a:rPr lang="en-US" dirty="0">
                <a:solidFill>
                  <a:prstClr val="black"/>
                </a:solidFill>
              </a:rPr>
              <a:t>Soils</a:t>
            </a:r>
            <a:endParaRPr lang="en-US" sz="2800" dirty="0">
              <a:solidFill>
                <a:prstClr val="black"/>
              </a:solidFill>
            </a:endParaRPr>
          </a:p>
        </p:txBody>
      </p:sp>
      <p:sp>
        <p:nvSpPr>
          <p:cNvPr id="34" name="TextBox 33"/>
          <p:cNvSpPr txBox="1"/>
          <p:nvPr/>
        </p:nvSpPr>
        <p:spPr>
          <a:xfrm>
            <a:off x="4645651" y="6550223"/>
            <a:ext cx="4347922" cy="307777"/>
          </a:xfrm>
          <a:prstGeom prst="rect">
            <a:avLst/>
          </a:prstGeom>
          <a:noFill/>
        </p:spPr>
        <p:txBody>
          <a:bodyPr wrap="none" rtlCol="0">
            <a:spAutoFit/>
          </a:bodyPr>
          <a:lstStyle/>
          <a:p>
            <a:pPr eaLnBrk="0" fontAlgn="base" hangingPunct="0">
              <a:spcBef>
                <a:spcPct val="0"/>
              </a:spcBef>
              <a:spcAft>
                <a:spcPct val="0"/>
              </a:spcAft>
            </a:pPr>
            <a:r>
              <a:rPr lang="en-US" sz="1400" dirty="0">
                <a:solidFill>
                  <a:prstClr val="black"/>
                </a:solidFill>
                <a:latin typeface="Garamond" pitchFamily="18" charset="0"/>
              </a:rPr>
              <a:t>Modified by Dr. Dorn Cox from </a:t>
            </a:r>
            <a:r>
              <a:rPr lang="en-US" sz="1400" i="1" dirty="0">
                <a:solidFill>
                  <a:prstClr val="black"/>
                </a:solidFill>
                <a:latin typeface="Garamond" pitchFamily="18" charset="0"/>
              </a:rPr>
              <a:t>Building Soils for Better Crops</a:t>
            </a:r>
          </a:p>
        </p:txBody>
      </p:sp>
      <p:sp>
        <p:nvSpPr>
          <p:cNvPr id="24" name="Rectangle 9"/>
          <p:cNvSpPr>
            <a:spLocks noChangeAspect="1" noChangeArrowheads="1"/>
          </p:cNvSpPr>
          <p:nvPr/>
        </p:nvSpPr>
        <p:spPr bwMode="auto">
          <a:xfrm>
            <a:off x="4125278" y="5331964"/>
            <a:ext cx="3203086" cy="659321"/>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Tree>
    <p:extLst>
      <p:ext uri="{BB962C8B-B14F-4D97-AF65-F5344CB8AC3E}">
        <p14:creationId xmlns:p14="http://schemas.microsoft.com/office/powerpoint/2010/main" val="12462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8" grpId="0"/>
      <p:bldP spid="29" grpId="0" animBg="1"/>
      <p:bldP spid="32"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4940"/>
            <a:ext cx="4419600" cy="33147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841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3429000"/>
            <a:ext cx="4572000" cy="3429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Curved Connector 5"/>
          <p:cNvCxnSpPr/>
          <p:nvPr/>
        </p:nvCxnSpPr>
        <p:spPr>
          <a:xfrm>
            <a:off x="609600" y="3429000"/>
            <a:ext cx="4572000" cy="1752600"/>
          </a:xfrm>
          <a:prstGeom prst="curvedConnector3">
            <a:avLst/>
          </a:prstGeom>
          <a:ln w="50800" cmpd="sng">
            <a:solidFill>
              <a:schemeClr val="accent1">
                <a:shade val="95000"/>
                <a:satMod val="10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88421"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93078">
            <a:off x="3061104" y="2815384"/>
            <a:ext cx="5151793"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 y="224135"/>
            <a:ext cx="9143999"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600" kern="0" dirty="0">
                <a:solidFill>
                  <a:srgbClr val="000000"/>
                </a:solidFill>
              </a:rPr>
              <a:t>We need to Start Building Soil Life….ASAP! </a:t>
            </a:r>
            <a:r>
              <a:rPr lang="en-US" sz="6000" kern="0" dirty="0">
                <a:solidFill>
                  <a:srgbClr val="DAEDEF"/>
                </a:solidFill>
              </a:rPr>
              <a:t/>
            </a:r>
            <a:br>
              <a:rPr lang="en-US" sz="6000" kern="0" dirty="0">
                <a:solidFill>
                  <a:srgbClr val="DAEDEF"/>
                </a:solidFill>
              </a:rPr>
            </a:br>
            <a:endParaRPr lang="en-US" kern="0" dirty="0">
              <a:solidFill>
                <a:srgbClr val="000000"/>
              </a:solidFill>
            </a:endParaRPr>
          </a:p>
        </p:txBody>
      </p:sp>
      <p:sp>
        <p:nvSpPr>
          <p:cNvPr id="2" name="Rectangle 1"/>
          <p:cNvSpPr/>
          <p:nvPr/>
        </p:nvSpPr>
        <p:spPr>
          <a:xfrm>
            <a:off x="695919" y="4997410"/>
            <a:ext cx="2987394" cy="1384995"/>
          </a:xfrm>
          <a:prstGeom prst="rect">
            <a:avLst/>
          </a:prstGeom>
        </p:spPr>
        <p:txBody>
          <a:bodyPr wrap="square">
            <a:spAutoFit/>
          </a:bodyPr>
          <a:lstStyle/>
          <a:p>
            <a:pPr algn="r"/>
            <a:r>
              <a:rPr lang="en-US" sz="2800" dirty="0"/>
              <a:t>Response to soil aggregates after</a:t>
            </a:r>
          </a:p>
          <a:p>
            <a:pPr algn="r"/>
            <a:r>
              <a:rPr lang="en-US" sz="2800" dirty="0"/>
              <a:t> one season</a:t>
            </a:r>
          </a:p>
        </p:txBody>
      </p:sp>
    </p:spTree>
    <p:extLst>
      <p:ext uri="{BB962C8B-B14F-4D97-AF65-F5344CB8AC3E}">
        <p14:creationId xmlns:p14="http://schemas.microsoft.com/office/powerpoint/2010/main" val="713823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0" y="608675"/>
            <a:ext cx="9124930" cy="820737"/>
          </a:xfrm>
        </p:spPr>
        <p:txBody>
          <a:bodyPr/>
          <a:lstStyle/>
          <a:p>
            <a:pPr algn="ctr"/>
            <a:r>
              <a:rPr lang="en-US" dirty="0"/>
              <a:t> Cover the Why</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56358" y="2420060"/>
            <a:ext cx="4591761" cy="3444982"/>
          </a:xfrm>
          <a:prstGeom prst="rect">
            <a:avLst/>
          </a:prstGeom>
          <a:ln w="19050">
            <a:solidFill>
              <a:schemeClr val="tx1"/>
            </a:solidFill>
          </a:ln>
        </p:spPr>
      </p:pic>
      <p:sp>
        <p:nvSpPr>
          <p:cNvPr id="5" name="Title 1"/>
          <p:cNvSpPr txBox="1">
            <a:spLocks/>
          </p:cNvSpPr>
          <p:nvPr/>
        </p:nvSpPr>
        <p:spPr bwMode="auto">
          <a:xfrm>
            <a:off x="19068" y="1277060"/>
            <a:ext cx="912493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a:solidFill>
                  <a:srgbClr val="000000"/>
                </a:solidFill>
              </a:rPr>
              <a:t>Challenge Yourself/Producers- </a:t>
            </a:r>
          </a:p>
          <a:p>
            <a:r>
              <a:rPr lang="en-US" sz="3600" kern="0" dirty="0">
                <a:solidFill>
                  <a:srgbClr val="000000"/>
                </a:solidFill>
              </a:rPr>
              <a:t>How and What </a:t>
            </a:r>
          </a:p>
        </p:txBody>
      </p:sp>
      <p:sp>
        <p:nvSpPr>
          <p:cNvPr id="3" name="TextBox 2">
            <a:extLst>
              <a:ext uri="{FF2B5EF4-FFF2-40B4-BE49-F238E27FC236}">
                <a16:creationId xmlns="" xmlns:a16="http://schemas.microsoft.com/office/drawing/2014/main" id="{97FFE394-2051-4D16-881F-B3C55F8DB59F}"/>
              </a:ext>
            </a:extLst>
          </p:cNvPr>
          <p:cNvSpPr txBox="1"/>
          <p:nvPr/>
        </p:nvSpPr>
        <p:spPr>
          <a:xfrm>
            <a:off x="670778" y="5934670"/>
            <a:ext cx="7383385" cy="923330"/>
          </a:xfrm>
          <a:prstGeom prst="rect">
            <a:avLst/>
          </a:prstGeom>
          <a:noFill/>
        </p:spPr>
        <p:txBody>
          <a:bodyPr wrap="square" rtlCol="0">
            <a:spAutoFit/>
          </a:bodyPr>
          <a:lstStyle/>
          <a:p>
            <a:pPr algn="ctr"/>
            <a:r>
              <a:rPr lang="en-US" dirty="0"/>
              <a:t>Bill Legg, Lawrence county after just one year of cover crops with grazing and 4% OM his average corn yield in </a:t>
            </a:r>
            <a:r>
              <a:rPr lang="en-US" b="1" i="1" u="sng" dirty="0"/>
              <a:t>2012 drought was 135 bushels where the county average was 70 bushels.</a:t>
            </a:r>
            <a:r>
              <a:rPr lang="en-US" dirty="0"/>
              <a:t>  The county average OM is less than 2%.</a:t>
            </a:r>
          </a:p>
        </p:txBody>
      </p:sp>
    </p:spTree>
    <p:extLst>
      <p:ext uri="{BB962C8B-B14F-4D97-AF65-F5344CB8AC3E}">
        <p14:creationId xmlns:p14="http://schemas.microsoft.com/office/powerpoint/2010/main" val="280587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6901"/>
            <a:ext cx="9144000" cy="871680"/>
          </a:xfrm>
        </p:spPr>
        <p:txBody>
          <a:bodyPr/>
          <a:lstStyle/>
          <a:p>
            <a:pPr algn="ctr"/>
            <a:r>
              <a:rPr lang="en-US" dirty="0"/>
              <a:t>Next </a:t>
            </a:r>
            <a:r>
              <a:rPr lang="en-US" dirty="0" smtClean="0"/>
              <a:t>season…we’ll </a:t>
            </a:r>
            <a:r>
              <a:rPr lang="en-US" dirty="0"/>
              <a:t>be ready!</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91444" y="1548581"/>
            <a:ext cx="6761112" cy="5070834"/>
          </a:xfrm>
          <a:prstGeom prst="rect">
            <a:avLst/>
          </a:prstGeom>
        </p:spPr>
      </p:pic>
    </p:spTree>
    <p:extLst>
      <p:ext uri="{BB962C8B-B14F-4D97-AF65-F5344CB8AC3E}">
        <p14:creationId xmlns:p14="http://schemas.microsoft.com/office/powerpoint/2010/main" val="3724221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0" y="32822"/>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600" kern="0" dirty="0">
                <a:solidFill>
                  <a:schemeClr val="tx1"/>
                </a:solidFill>
              </a:rPr>
              <a:t>Tools to help </a:t>
            </a:r>
            <a:r>
              <a:rPr lang="en-US" sz="3600" kern="0" dirty="0" smtClean="0">
                <a:solidFill>
                  <a:schemeClr val="tx1"/>
                </a:solidFill>
              </a:rPr>
              <a:t>decide what </a:t>
            </a:r>
            <a:r>
              <a:rPr lang="en-US" sz="3600" kern="0" dirty="0">
                <a:solidFill>
                  <a:schemeClr val="tx1"/>
                </a:solidFill>
              </a:rPr>
              <a:t>CCs to plant</a:t>
            </a:r>
            <a:r>
              <a:rPr lang="en-US" sz="6000" kern="0" dirty="0">
                <a:solidFill>
                  <a:schemeClr val="tx1"/>
                </a:solidFill>
              </a:rPr>
              <a:t/>
            </a:r>
            <a:br>
              <a:rPr lang="en-US" sz="6000" kern="0" dirty="0">
                <a:solidFill>
                  <a:schemeClr val="tx1"/>
                </a:solidFill>
              </a:rPr>
            </a:br>
            <a:endParaRPr lang="en-US" kern="0" dirty="0">
              <a:solidFill>
                <a:schemeClr val="tx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206" y="3589058"/>
            <a:ext cx="4320631" cy="3196114"/>
          </a:xfrm>
          <a:prstGeom prst="rect">
            <a:avLst/>
          </a:prstGeom>
          <a:ln w="19050">
            <a:solidFill>
              <a:schemeClr val="tx1"/>
            </a:solidFill>
          </a:ln>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207" y="847979"/>
            <a:ext cx="4320631" cy="2741078"/>
          </a:xfrm>
          <a:prstGeom prst="rect">
            <a:avLst/>
          </a:prstGeom>
          <a:noFill/>
          <a:ln w="19050">
            <a:solidFill>
              <a:schemeClr val="tx1"/>
            </a:solidFill>
            <a:miter lim="800000"/>
            <a:headEnd/>
            <a:tailEnd/>
          </a:ln>
        </p:spPr>
      </p:pic>
      <p:grpSp>
        <p:nvGrpSpPr>
          <p:cNvPr id="8" name="Group 7"/>
          <p:cNvGrpSpPr/>
          <p:nvPr/>
        </p:nvGrpSpPr>
        <p:grpSpPr>
          <a:xfrm>
            <a:off x="5137364" y="847979"/>
            <a:ext cx="3264287" cy="2897358"/>
            <a:chOff x="4406437" y="698170"/>
            <a:chExt cx="3222981" cy="2961712"/>
          </a:xfrm>
        </p:grpSpPr>
        <p:pic>
          <p:nvPicPr>
            <p:cNvPr id="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06437" y="1005947"/>
              <a:ext cx="3222981" cy="265393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406437" y="698170"/>
              <a:ext cx="3222981" cy="314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solidFill>
                    <a:srgbClr val="99CC00"/>
                  </a:solidFill>
                  <a:latin typeface="Calibri" panose="020F0502020204030204" pitchFamily="34" charset="0"/>
                </a:rPr>
                <a:t>SARE-</a:t>
              </a:r>
              <a:r>
                <a:rPr lang="en-US" altLang="en-US" sz="1400" b="1" i="1" dirty="0">
                  <a:solidFill>
                    <a:srgbClr val="99CC00"/>
                  </a:solidFill>
                  <a:latin typeface="Calibri" panose="020F0502020204030204" pitchFamily="34" charset="0"/>
                </a:rPr>
                <a:t>Managing Cover Crops Profitably</a:t>
              </a:r>
              <a:endParaRPr lang="en-US" altLang="en-US" sz="1400" b="1" dirty="0">
                <a:solidFill>
                  <a:srgbClr val="99CC00"/>
                </a:solidFill>
                <a:latin typeface="Calibri" panose="020F0502020204030204" pitchFamily="34" charset="0"/>
              </a:endParaRPr>
            </a:p>
          </p:txBody>
        </p:sp>
      </p:grpSp>
      <p:sp>
        <p:nvSpPr>
          <p:cNvPr id="9" name="TextBox 8"/>
          <p:cNvSpPr txBox="1"/>
          <p:nvPr/>
        </p:nvSpPr>
        <p:spPr>
          <a:xfrm>
            <a:off x="1485853" y="6076499"/>
            <a:ext cx="2532807" cy="369332"/>
          </a:xfrm>
          <a:prstGeom prst="rect">
            <a:avLst/>
          </a:prstGeom>
          <a:noFill/>
        </p:spPr>
        <p:txBody>
          <a:bodyPr wrap="square" rtlCol="0">
            <a:spAutoFit/>
          </a:bodyPr>
          <a:lstStyle/>
          <a:p>
            <a:r>
              <a:rPr lang="en-US" dirty="0">
                <a:solidFill>
                  <a:srgbClr val="000000"/>
                </a:solidFill>
              </a:rPr>
              <a:t>http://ccsin.iaswcd.org/</a:t>
            </a:r>
          </a:p>
        </p:txBody>
      </p:sp>
      <p:pic>
        <p:nvPicPr>
          <p:cNvPr id="3"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52216" y="3644157"/>
            <a:ext cx="3834581" cy="314101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99059" y="6261165"/>
            <a:ext cx="2540899" cy="369332"/>
          </a:xfrm>
          <a:prstGeom prst="rect">
            <a:avLst/>
          </a:prstGeom>
          <a:solidFill>
            <a:schemeClr val="accent6"/>
          </a:solidFill>
          <a:ln w="19050">
            <a:solidFill>
              <a:schemeClr val="tx1"/>
            </a:solidFill>
          </a:ln>
        </p:spPr>
        <p:txBody>
          <a:bodyPr wrap="square" rtlCol="0">
            <a:spAutoFit/>
          </a:bodyPr>
          <a:lstStyle/>
          <a:p>
            <a:r>
              <a:rPr lang="en-US" dirty="0">
                <a:solidFill>
                  <a:srgbClr val="000000"/>
                </a:solidFill>
              </a:rPr>
              <a:t>http://mccc.msu.edu/</a:t>
            </a:r>
          </a:p>
        </p:txBody>
      </p:sp>
    </p:spTree>
    <p:extLst>
      <p:ext uri="{BB962C8B-B14F-4D97-AF65-F5344CB8AC3E}">
        <p14:creationId xmlns:p14="http://schemas.microsoft.com/office/powerpoint/2010/main" val="1828031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404436" y="-17406"/>
            <a:ext cx="6228704" cy="1143000"/>
          </a:xfrm>
        </p:spPr>
        <p:txBody>
          <a:bodyPr>
            <a:noAutofit/>
          </a:bodyPr>
          <a:lstStyle/>
          <a:p>
            <a:r>
              <a:rPr lang="en-US" altLang="en-US" sz="2800" b="1" dirty="0">
                <a:latin typeface="Futura Condensed" charset="0"/>
                <a:ea typeface="ＭＳ Ｐゴシック" panose="020B0600070205080204" pitchFamily="34" charset="-128"/>
              </a:rPr>
              <a:t>Soil Health Campaign</a:t>
            </a:r>
            <a:br>
              <a:rPr lang="en-US" altLang="en-US" sz="2800" b="1" dirty="0">
                <a:latin typeface="Futura Condensed" charset="0"/>
                <a:ea typeface="ＭＳ Ｐゴシック" panose="020B0600070205080204" pitchFamily="34" charset="-128"/>
              </a:rPr>
            </a:br>
            <a:r>
              <a:rPr lang="en-US" altLang="en-US" sz="2800" b="1" dirty="0">
                <a:latin typeface="Futura Condensed" charset="0"/>
                <a:ea typeface="ＭＳ Ｐゴシック" panose="020B0600070205080204" pitchFamily="34" charset="-128"/>
              </a:rPr>
              <a:t>Google: NRCS Soil Health</a:t>
            </a: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157630"/>
            <a:ext cx="3893574" cy="5707764"/>
          </a:xfrm>
          <a:prstGeom prst="rect">
            <a:avLst/>
          </a:prstGeom>
          <a:ln>
            <a:solidFill>
              <a:schemeClr val="accent3">
                <a:lumMod val="50000"/>
              </a:schemeClr>
            </a:solidFill>
          </a:ln>
          <a:effectLst>
            <a:outerShdw blurRad="292100" dist="139700" dir="2700000" algn="tl" rotWithShape="0">
              <a:srgbClr val="333333">
                <a:alpha val="65000"/>
              </a:srgbClr>
            </a:outerShdw>
          </a:effectLst>
        </p:spPr>
      </p:pic>
      <p:pic>
        <p:nvPicPr>
          <p:cNvPr id="2765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0" y="76200"/>
            <a:ext cx="2978806" cy="9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3575" y="1157629"/>
            <a:ext cx="5250426" cy="3363555"/>
          </a:xfrm>
          <a:prstGeom prst="rect">
            <a:avLst/>
          </a:prstGeom>
          <a:solidFill>
            <a:schemeClr val="accent3">
              <a:lumMod val="75000"/>
            </a:schemeClr>
          </a:solidFill>
          <a:ln>
            <a:solidFill>
              <a:schemeClr val="accent3">
                <a:lumMod val="50000"/>
              </a:schemeClr>
            </a:solidFill>
          </a:ln>
          <a:effectLst>
            <a:outerShdw blurRad="292100" dist="139700" dir="2700000" algn="tl" rotWithShape="0">
              <a:srgbClr val="333333">
                <a:alpha val="65000"/>
              </a:srgbClr>
            </a:outerShdw>
          </a:effectLst>
        </p:spPr>
      </p:pic>
      <p:pic>
        <p:nvPicPr>
          <p:cNvPr id="8"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17525" y="3912929"/>
            <a:ext cx="3951288" cy="2984500"/>
          </a:xfrm>
          <a:prstGeom prst="rect">
            <a:avLst/>
          </a:prstGeom>
          <a:ln w="19050">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4548182"/>
            <a:ext cx="3893574" cy="2349247"/>
          </a:xfrm>
          <a:prstGeom prst="rect">
            <a:avLst/>
          </a:prstGeom>
          <a:ln>
            <a:solidFill>
              <a:schemeClr val="accent3">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0886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850" y="4120751"/>
            <a:ext cx="2876550" cy="2157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332352" y="2903933"/>
            <a:ext cx="2511425" cy="2647950"/>
          </a:xfrm>
          <a:prstGeom prst="rect">
            <a:avLst/>
          </a:prstGeom>
          <a:ln w="19050">
            <a:solidFill>
              <a:schemeClr val="tx1"/>
            </a:solidFill>
          </a:ln>
        </p:spPr>
      </p:pic>
      <p:sp>
        <p:nvSpPr>
          <p:cNvPr id="18" name="Title 17"/>
          <p:cNvSpPr>
            <a:spLocks noGrp="1"/>
          </p:cNvSpPr>
          <p:nvPr>
            <p:ph type="title"/>
          </p:nvPr>
        </p:nvSpPr>
        <p:spPr>
          <a:xfrm>
            <a:off x="0" y="322461"/>
            <a:ext cx="9144000" cy="749300"/>
          </a:xfrm>
        </p:spPr>
        <p:txBody>
          <a:bodyPr>
            <a:normAutofit/>
          </a:bodyPr>
          <a:lstStyle/>
          <a:p>
            <a:pPr algn="ctr" eaLnBrk="1" hangingPunct="1">
              <a:defRPr/>
            </a:pPr>
            <a:r>
              <a:rPr lang="en-US" sz="3600" kern="1200" dirty="0">
                <a:ea typeface="+mn-ea"/>
                <a:cs typeface="Times New Roman"/>
              </a:rPr>
              <a:t>Making Soil Health </a:t>
            </a:r>
            <a:r>
              <a:rPr lang="en-US" sz="3600" kern="1200" dirty="0" smtClean="0">
                <a:ea typeface="+mn-ea"/>
                <a:cs typeface="Times New Roman"/>
              </a:rPr>
              <a:t>a </a:t>
            </a:r>
            <a:r>
              <a:rPr lang="en-US" sz="3600" kern="1200" dirty="0">
                <a:ea typeface="+mn-ea"/>
                <a:cs typeface="Times New Roman"/>
              </a:rPr>
              <a:t>Priority!  </a:t>
            </a:r>
          </a:p>
        </p:txBody>
      </p:sp>
      <p:sp>
        <p:nvSpPr>
          <p:cNvPr id="15" name="Text Placeholder 14"/>
          <p:cNvSpPr>
            <a:spLocks noGrp="1"/>
          </p:cNvSpPr>
          <p:nvPr>
            <p:ph type="body" sz="half" idx="2"/>
          </p:nvPr>
        </p:nvSpPr>
        <p:spPr>
          <a:xfrm>
            <a:off x="160351" y="1813027"/>
            <a:ext cx="4677120"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a:defRPr/>
            </a:pPr>
            <a:endParaRPr lang="en-US" sz="2400" dirty="0">
              <a:latin typeface="+mj-lt"/>
              <a:cs typeface="Times New Roman" pitchFamily="18" charset="0"/>
            </a:endParaRPr>
          </a:p>
          <a:p>
            <a:pPr marL="342900" indent="-342900">
              <a:buFont typeface="Arial" pitchFamily="34" charset="0"/>
              <a:buChar char="•"/>
              <a:defRPr/>
            </a:pPr>
            <a:r>
              <a:rPr lang="en-US" sz="2400" dirty="0">
                <a:latin typeface="+mj-lt"/>
                <a:cs typeface="Times New Roman" pitchFamily="18" charset="0"/>
              </a:rPr>
              <a:t> </a:t>
            </a:r>
            <a:r>
              <a:rPr lang="en-US" sz="2400" dirty="0">
                <a:cs typeface="Times New Roman" pitchFamily="18" charset="0"/>
              </a:rPr>
              <a:t>Soil Health Indicators =</a:t>
            </a:r>
            <a:endParaRPr lang="en-US" sz="2400" dirty="0">
              <a:latin typeface="+mj-lt"/>
              <a:cs typeface="Times New Roman" pitchFamily="18" charset="0"/>
            </a:endParaRPr>
          </a:p>
          <a:p>
            <a:pPr marL="800100" lvl="1" indent="-342900">
              <a:buFont typeface="Arial" pitchFamily="34" charset="0"/>
              <a:buChar char="•"/>
              <a:defRPr/>
            </a:pPr>
            <a:r>
              <a:rPr lang="en-US" sz="2400" dirty="0">
                <a:latin typeface="+mj-lt"/>
                <a:cs typeface="Times New Roman" pitchFamily="18" charset="0"/>
              </a:rPr>
              <a:t>organic matter</a:t>
            </a:r>
          </a:p>
          <a:p>
            <a:pPr marL="800100" lvl="1" indent="-342900">
              <a:buFont typeface="Arial" pitchFamily="34" charset="0"/>
              <a:buChar char="•"/>
              <a:defRPr/>
            </a:pPr>
            <a:r>
              <a:rPr lang="en-US" sz="2400" dirty="0">
                <a:latin typeface="+mj-lt"/>
                <a:cs typeface="Times New Roman" pitchFamily="18" charset="0"/>
              </a:rPr>
              <a:t>aggregate stability</a:t>
            </a:r>
          </a:p>
          <a:p>
            <a:pPr marL="800100" lvl="1" indent="-342900">
              <a:buFont typeface="Arial" pitchFamily="34" charset="0"/>
              <a:buChar char="•"/>
              <a:defRPr/>
            </a:pPr>
            <a:r>
              <a:rPr lang="en-US" sz="2400" dirty="0">
                <a:latin typeface="+mj-lt"/>
                <a:cs typeface="Times New Roman" pitchFamily="18" charset="0"/>
              </a:rPr>
              <a:t>water infiltration</a:t>
            </a:r>
          </a:p>
          <a:p>
            <a:pPr marL="800100" lvl="1" indent="-342900">
              <a:buFont typeface="Arial" pitchFamily="34" charset="0"/>
              <a:buChar char="•"/>
              <a:defRPr/>
            </a:pPr>
            <a:r>
              <a:rPr lang="en-US" sz="2400" dirty="0">
                <a:latin typeface="+mj-lt"/>
                <a:cs typeface="Times New Roman" pitchFamily="18" charset="0"/>
              </a:rPr>
              <a:t>available water capacity </a:t>
            </a:r>
          </a:p>
          <a:p>
            <a:pPr marL="800100" lvl="1" indent="-342900">
              <a:buFont typeface="Arial" pitchFamily="34" charset="0"/>
              <a:buChar char="•"/>
              <a:defRPr/>
            </a:pPr>
            <a:r>
              <a:rPr lang="en-US" sz="2400" dirty="0">
                <a:latin typeface="+mj-lt"/>
                <a:cs typeface="Times New Roman" pitchFamily="18" charset="0"/>
              </a:rPr>
              <a:t>nutrient cycling</a:t>
            </a:r>
          </a:p>
          <a:p>
            <a:pPr marL="800100" lvl="1" indent="-342900">
              <a:buFont typeface="Arial" pitchFamily="34" charset="0"/>
              <a:buChar char="•"/>
              <a:defRPr/>
            </a:pPr>
            <a:r>
              <a:rPr lang="en-US" sz="2400" dirty="0">
                <a:latin typeface="+mj-lt"/>
                <a:cs typeface="Times New Roman" pitchFamily="18" charset="0"/>
              </a:rPr>
              <a:t>soil biology</a:t>
            </a:r>
          </a:p>
          <a:p>
            <a:pPr marL="800100" lvl="1" indent="-342900">
              <a:buFont typeface="Arial" pitchFamily="34" charset="0"/>
              <a:buChar char="•"/>
              <a:defRPr/>
            </a:pPr>
            <a:r>
              <a:rPr lang="en-US" sz="2400" dirty="0">
                <a:latin typeface="+mj-lt"/>
                <a:cs typeface="Times New Roman" pitchFamily="18" charset="0"/>
              </a:rPr>
              <a:t>erosion and ….</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8481" y="1358900"/>
            <a:ext cx="2916764" cy="2187573"/>
          </a:xfrm>
          <a:prstGeom prst="rect">
            <a:avLst/>
          </a:prstGeom>
          <a:ln w="19050">
            <a:solidFill>
              <a:schemeClr val="tx1"/>
            </a:solidFill>
          </a:ln>
        </p:spPr>
      </p:pic>
    </p:spTree>
    <p:extLst>
      <p:ext uri="{BB962C8B-B14F-4D97-AF65-F5344CB8AC3E}">
        <p14:creationId xmlns:p14="http://schemas.microsoft.com/office/powerpoint/2010/main" val="152522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2690" y="1837126"/>
            <a:ext cx="3541627" cy="2355850"/>
          </a:xfrm>
          <a:prstGeom prst="rect">
            <a:avLst/>
          </a:prstGeom>
          <a:ln>
            <a:noFill/>
          </a:ln>
          <a:effectLst>
            <a:outerShdw blurRad="292100" dist="139700" dir="2700000" algn="tl" rotWithShape="0">
              <a:srgbClr val="333333">
                <a:alpha val="65000"/>
              </a:srgbClr>
            </a:outerShdw>
          </a:effectLst>
        </p:spPr>
      </p:pic>
      <p:sp>
        <p:nvSpPr>
          <p:cNvPr id="18" name="Title 17"/>
          <p:cNvSpPr>
            <a:spLocks noGrp="1"/>
          </p:cNvSpPr>
          <p:nvPr>
            <p:ph type="title"/>
          </p:nvPr>
        </p:nvSpPr>
        <p:spPr>
          <a:xfrm>
            <a:off x="1" y="131213"/>
            <a:ext cx="9144000" cy="749300"/>
          </a:xfrm>
        </p:spPr>
        <p:txBody>
          <a:bodyPr>
            <a:normAutofit/>
          </a:bodyPr>
          <a:lstStyle/>
          <a:p>
            <a:pPr algn="ctr" eaLnBrk="1" hangingPunct="1">
              <a:defRPr/>
            </a:pPr>
            <a:r>
              <a:rPr lang="en-US" sz="3600" kern="1200" dirty="0">
                <a:ea typeface="+mn-ea"/>
                <a:cs typeface="Times New Roman"/>
              </a:rPr>
              <a:t>Making Soil Health </a:t>
            </a:r>
            <a:r>
              <a:rPr lang="en-US" sz="3600" kern="1200" dirty="0" smtClean="0">
                <a:ea typeface="+mn-ea"/>
                <a:cs typeface="Times New Roman"/>
              </a:rPr>
              <a:t>a </a:t>
            </a:r>
            <a:r>
              <a:rPr lang="en-US" sz="3600" kern="1200" dirty="0">
                <a:ea typeface="+mn-ea"/>
                <a:cs typeface="Times New Roman"/>
              </a:rPr>
              <a:t>Priority!  </a:t>
            </a:r>
          </a:p>
        </p:txBody>
      </p:sp>
      <p:sp>
        <p:nvSpPr>
          <p:cNvPr id="15" name="Text Placeholder 14"/>
          <p:cNvSpPr>
            <a:spLocks noGrp="1"/>
          </p:cNvSpPr>
          <p:nvPr>
            <p:ph type="body" sz="half" idx="2"/>
          </p:nvPr>
        </p:nvSpPr>
        <p:spPr>
          <a:xfrm>
            <a:off x="399661" y="1489788"/>
            <a:ext cx="4200331" cy="43815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dirty="0">
              <a:latin typeface="+mj-lt"/>
              <a:cs typeface="Times New Roman" pitchFamily="18" charset="0"/>
            </a:endParaRPr>
          </a:p>
          <a:p>
            <a:pPr marL="342900" indent="-342900">
              <a:buFont typeface="Arial" pitchFamily="34" charset="0"/>
              <a:buChar char="•"/>
              <a:defRPr/>
            </a:pPr>
            <a:r>
              <a:rPr lang="en-US" sz="2400" b="1" dirty="0">
                <a:effectLst>
                  <a:outerShdw blurRad="38100" dist="38100" dir="2700000" algn="tl">
                    <a:srgbClr val="000000">
                      <a:alpha val="43137"/>
                    </a:srgbClr>
                  </a:outerShdw>
                </a:effectLst>
                <a:latin typeface="+mj-lt"/>
                <a:cs typeface="Times New Roman" pitchFamily="18" charset="0"/>
              </a:rPr>
              <a:t> </a:t>
            </a:r>
            <a:r>
              <a:rPr lang="en-US" sz="2400" dirty="0">
                <a:cs typeface="Times New Roman" pitchFamily="18" charset="0"/>
              </a:rPr>
              <a:t>Soil Health Indicators =</a:t>
            </a:r>
          </a:p>
          <a:p>
            <a:pPr marL="800100" lvl="1" indent="-342900">
              <a:buFont typeface="Arial" pitchFamily="34" charset="0"/>
              <a:buChar char="•"/>
              <a:defRPr/>
            </a:pPr>
            <a:r>
              <a:rPr lang="en-US" sz="2400" dirty="0">
                <a:latin typeface="+mj-lt"/>
                <a:cs typeface="Times New Roman" pitchFamily="18" charset="0"/>
              </a:rPr>
              <a:t>structure</a:t>
            </a:r>
          </a:p>
          <a:p>
            <a:pPr marL="800100" lvl="1" indent="-342900">
              <a:buFont typeface="Arial" pitchFamily="34" charset="0"/>
              <a:buChar char="•"/>
              <a:defRPr/>
            </a:pPr>
            <a:r>
              <a:rPr lang="en-US" sz="2400" dirty="0">
                <a:latin typeface="+mj-lt"/>
                <a:cs typeface="Times New Roman" pitchFamily="18" charset="0"/>
              </a:rPr>
              <a:t>respiration</a:t>
            </a:r>
          </a:p>
          <a:p>
            <a:pPr marL="800100" lvl="1" indent="-342900">
              <a:buFont typeface="Arial" pitchFamily="34" charset="0"/>
              <a:buChar char="•"/>
              <a:defRPr/>
            </a:pPr>
            <a:r>
              <a:rPr lang="en-US" sz="2400" dirty="0">
                <a:latin typeface="+mj-lt"/>
                <a:cs typeface="Times New Roman" pitchFamily="18" charset="0"/>
              </a:rPr>
              <a:t>enzymes</a:t>
            </a:r>
          </a:p>
          <a:p>
            <a:pPr marL="800100" lvl="1" indent="-342900">
              <a:buFont typeface="Arial" pitchFamily="34" charset="0"/>
              <a:buChar char="•"/>
              <a:defRPr/>
            </a:pPr>
            <a:r>
              <a:rPr lang="en-US" sz="2400" dirty="0">
                <a:latin typeface="+mj-lt"/>
                <a:cs typeface="Times New Roman" pitchFamily="18" charset="0"/>
              </a:rPr>
              <a:t>CEC</a:t>
            </a:r>
          </a:p>
          <a:p>
            <a:pPr marL="800100" lvl="1" indent="-342900">
              <a:buFont typeface="Arial" pitchFamily="34" charset="0"/>
              <a:buChar char="•"/>
              <a:defRPr/>
            </a:pPr>
            <a:r>
              <a:rPr lang="en-US" sz="2400" dirty="0">
                <a:latin typeface="+mj-lt"/>
                <a:cs typeface="Times New Roman" pitchFamily="18" charset="0"/>
              </a:rPr>
              <a:t>pH</a:t>
            </a:r>
          </a:p>
          <a:p>
            <a:pPr marL="800100" lvl="1" indent="-342900">
              <a:buFont typeface="Arial" pitchFamily="34" charset="0"/>
              <a:buChar char="•"/>
              <a:defRPr/>
            </a:pPr>
            <a:r>
              <a:rPr lang="en-US" sz="2400" dirty="0">
                <a:latin typeface="+mj-lt"/>
                <a:cs typeface="Times New Roman" pitchFamily="18" charset="0"/>
              </a:rPr>
              <a:t>bulk density</a:t>
            </a:r>
          </a:p>
          <a:p>
            <a:pPr marL="800100" lvl="1" indent="-342900">
              <a:buFont typeface="Arial" pitchFamily="34" charset="0"/>
              <a:buChar char="•"/>
              <a:defRPr/>
            </a:pPr>
            <a:r>
              <a:rPr lang="en-US" sz="2400" dirty="0">
                <a:latin typeface="+mj-lt"/>
                <a:cs typeface="Times New Roman" pitchFamily="18" charset="0"/>
              </a:rPr>
              <a:t>macro pores/earthworms….</a:t>
            </a:r>
          </a:p>
          <a:p>
            <a:pPr marL="800100" lvl="1" indent="-342900">
              <a:buFont typeface="Arial" pitchFamily="34" charset="0"/>
              <a:buChar char="•"/>
              <a:defRPr/>
            </a:pPr>
            <a:r>
              <a:rPr lang="en-US" sz="2400" dirty="0">
                <a:latin typeface="+mj-lt"/>
                <a:cs typeface="Times New Roman" pitchFamily="18" charset="0"/>
              </a:rPr>
              <a:t>…+ more to come</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9992" y="4099313"/>
            <a:ext cx="4429125" cy="2381250"/>
          </a:xfrm>
          <a:prstGeom prst="rect">
            <a:avLst/>
          </a:prstGeom>
        </p:spPr>
      </p:pic>
    </p:spTree>
    <p:extLst>
      <p:ext uri="{BB962C8B-B14F-4D97-AF65-F5344CB8AC3E}">
        <p14:creationId xmlns:p14="http://schemas.microsoft.com/office/powerpoint/2010/main" val="2496329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7"/>
          <p:cNvSpPr>
            <a:spLocks noGrp="1"/>
          </p:cNvSpPr>
          <p:nvPr>
            <p:ph type="title"/>
          </p:nvPr>
        </p:nvSpPr>
        <p:spPr>
          <a:xfrm>
            <a:off x="0" y="268717"/>
            <a:ext cx="9144000" cy="1219424"/>
          </a:xfrm>
        </p:spPr>
        <p:txBody>
          <a:bodyPr>
            <a:normAutofit/>
          </a:bodyPr>
          <a:lstStyle/>
          <a:p>
            <a:pPr algn="ctr" eaLnBrk="1" hangingPunct="1">
              <a:defRPr/>
            </a:pPr>
            <a:r>
              <a:rPr lang="en-US" sz="3600" kern="1200" dirty="0">
                <a:ea typeface="+mn-ea"/>
                <a:cs typeface="Times New Roman"/>
              </a:rPr>
              <a:t>Making Soil Health A Priority=</a:t>
            </a:r>
            <a:br>
              <a:rPr lang="en-US" sz="3600" kern="1200" dirty="0">
                <a:ea typeface="+mn-ea"/>
                <a:cs typeface="Times New Roman"/>
              </a:rPr>
            </a:br>
            <a:r>
              <a:rPr lang="en-US" sz="3600" kern="1200" dirty="0">
                <a:ea typeface="+mn-ea"/>
                <a:cs typeface="Times New Roman"/>
              </a:rPr>
              <a:t>Taking a Soil Health Journey  </a:t>
            </a:r>
          </a:p>
        </p:txBody>
      </p:sp>
      <p:sp>
        <p:nvSpPr>
          <p:cNvPr id="15" name="Text Placeholder 14"/>
          <p:cNvSpPr>
            <a:spLocks noGrp="1"/>
          </p:cNvSpPr>
          <p:nvPr>
            <p:ph type="body" sz="half" idx="2"/>
          </p:nvPr>
        </p:nvSpPr>
        <p:spPr>
          <a:xfrm>
            <a:off x="0" y="1988122"/>
            <a:ext cx="5002306" cy="4267200"/>
          </a:xfrm>
        </p:spPr>
        <p:txBody>
          <a:bodyPr>
            <a:noAutofit/>
          </a:bodyPr>
          <a:lstStyle/>
          <a:p>
            <a:pPr marL="342900" indent="-342900">
              <a:buFont typeface="Arial" pitchFamily="34" charset="0"/>
              <a:buChar char="•"/>
              <a:defRPr/>
            </a:pPr>
            <a:r>
              <a:rPr lang="en-US" sz="2400" dirty="0">
                <a:latin typeface="+mj-lt"/>
                <a:cs typeface="Times New Roman" pitchFamily="18" charset="0"/>
              </a:rPr>
              <a:t>What does </a:t>
            </a:r>
            <a:r>
              <a:rPr lang="en-US" sz="2400" i="1" dirty="0">
                <a:latin typeface="+mj-lt"/>
                <a:cs typeface="Times New Roman" pitchFamily="18" charset="0"/>
              </a:rPr>
              <a:t>Soil Health</a:t>
            </a:r>
            <a:r>
              <a:rPr lang="en-US" sz="2400" dirty="0">
                <a:latin typeface="+mj-lt"/>
                <a:cs typeface="Times New Roman" pitchFamily="18" charset="0"/>
              </a:rPr>
              <a:t> mean</a:t>
            </a:r>
            <a:r>
              <a:rPr lang="en-US" sz="2400" dirty="0" smtClean="0">
                <a:latin typeface="+mj-lt"/>
                <a:cs typeface="Times New Roman" pitchFamily="18" charset="0"/>
              </a:rPr>
              <a:t>?</a:t>
            </a:r>
          </a:p>
          <a:p>
            <a:pPr marL="342900" indent="-342900">
              <a:buFont typeface="Arial" pitchFamily="34" charset="0"/>
              <a:buChar char="•"/>
              <a:defRPr/>
            </a:pPr>
            <a:endParaRPr lang="en-US" sz="2400" dirty="0">
              <a:latin typeface="+mj-lt"/>
              <a:cs typeface="Times New Roman" pitchFamily="18" charset="0"/>
            </a:endParaRPr>
          </a:p>
          <a:p>
            <a:pPr marL="342900" indent="-342900">
              <a:buFont typeface="Arial" pitchFamily="34" charset="0"/>
              <a:buChar char="•"/>
              <a:defRPr/>
            </a:pPr>
            <a:r>
              <a:rPr lang="en-US" sz="2400" dirty="0">
                <a:latin typeface="+mj-lt"/>
                <a:cs typeface="Times New Roman" pitchFamily="18" charset="0"/>
              </a:rPr>
              <a:t> </a:t>
            </a:r>
            <a:r>
              <a:rPr lang="en-US" sz="2400" dirty="0">
                <a:cs typeface="Times New Roman" pitchFamily="18" charset="0"/>
              </a:rPr>
              <a:t>Soil Health Indicator actions =</a:t>
            </a:r>
            <a:endParaRPr lang="en-US" sz="2400" dirty="0">
              <a:latin typeface="+mj-lt"/>
              <a:cs typeface="Times New Roman" pitchFamily="18" charset="0"/>
            </a:endParaRPr>
          </a:p>
          <a:p>
            <a:pPr marL="800100" lvl="1" indent="-342900">
              <a:buFont typeface="Arial" pitchFamily="34" charset="0"/>
              <a:buChar char="•"/>
              <a:defRPr/>
            </a:pPr>
            <a:r>
              <a:rPr lang="en-US" sz="2400" dirty="0">
                <a:cs typeface="Times New Roman" pitchFamily="18" charset="0"/>
              </a:rPr>
              <a:t>Improv</a:t>
            </a:r>
            <a:r>
              <a:rPr lang="en-US" sz="2400" b="1" dirty="0">
                <a:cs typeface="Times New Roman" pitchFamily="18" charset="0"/>
              </a:rPr>
              <a:t>ing</a:t>
            </a:r>
            <a:r>
              <a:rPr lang="en-US" sz="2400" dirty="0">
                <a:cs typeface="Times New Roman" pitchFamily="18" charset="0"/>
              </a:rPr>
              <a:t> organic matter</a:t>
            </a:r>
          </a:p>
          <a:p>
            <a:pPr marL="800100" lvl="1" indent="-342900">
              <a:buFont typeface="Arial" pitchFamily="34" charset="0"/>
              <a:buChar char="•"/>
              <a:defRPr/>
            </a:pPr>
            <a:r>
              <a:rPr lang="en-US" sz="2400" dirty="0">
                <a:cs typeface="Times New Roman" pitchFamily="18" charset="0"/>
              </a:rPr>
              <a:t>Improv</a:t>
            </a:r>
            <a:r>
              <a:rPr lang="en-US" sz="2400" b="1" dirty="0">
                <a:cs typeface="Times New Roman" pitchFamily="18" charset="0"/>
              </a:rPr>
              <a:t>ing </a:t>
            </a:r>
            <a:r>
              <a:rPr lang="en-US" sz="2400" dirty="0">
                <a:latin typeface="+mj-lt"/>
                <a:cs typeface="Times New Roman" pitchFamily="18" charset="0"/>
              </a:rPr>
              <a:t>aggregate stability</a:t>
            </a:r>
          </a:p>
          <a:p>
            <a:pPr marL="800100" lvl="1" indent="-342900">
              <a:buFont typeface="Arial" pitchFamily="34" charset="0"/>
              <a:buChar char="•"/>
              <a:defRPr/>
            </a:pPr>
            <a:r>
              <a:rPr lang="en-US" sz="2400" dirty="0">
                <a:cs typeface="Times New Roman" pitchFamily="18" charset="0"/>
              </a:rPr>
              <a:t>Improv</a:t>
            </a:r>
            <a:r>
              <a:rPr lang="en-US" sz="2400" b="1" dirty="0">
                <a:cs typeface="Times New Roman" pitchFamily="18" charset="0"/>
              </a:rPr>
              <a:t>ing</a:t>
            </a:r>
            <a:r>
              <a:rPr lang="en-US" sz="2400" dirty="0">
                <a:latin typeface="+mj-lt"/>
                <a:cs typeface="Times New Roman" pitchFamily="18" charset="0"/>
              </a:rPr>
              <a:t> water infiltration</a:t>
            </a:r>
          </a:p>
          <a:p>
            <a:pPr marL="800100" lvl="1" indent="-342900">
              <a:buFont typeface="Arial" pitchFamily="34" charset="0"/>
              <a:buChar char="•"/>
              <a:defRPr/>
            </a:pPr>
            <a:r>
              <a:rPr lang="en-US" sz="2400" dirty="0">
                <a:cs typeface="Times New Roman" pitchFamily="18" charset="0"/>
              </a:rPr>
              <a:t>Improv</a:t>
            </a:r>
            <a:r>
              <a:rPr lang="en-US" sz="2400" b="1" dirty="0">
                <a:cs typeface="Times New Roman" pitchFamily="18" charset="0"/>
              </a:rPr>
              <a:t>ing</a:t>
            </a:r>
            <a:r>
              <a:rPr lang="en-US" sz="2400" dirty="0">
                <a:latin typeface="+mj-lt"/>
                <a:cs typeface="Times New Roman" pitchFamily="18" charset="0"/>
              </a:rPr>
              <a:t> available water capacity </a:t>
            </a:r>
          </a:p>
          <a:p>
            <a:pPr marL="800100" lvl="1" indent="-342900">
              <a:buFont typeface="Arial" pitchFamily="34" charset="0"/>
              <a:buChar char="•"/>
              <a:defRPr/>
            </a:pPr>
            <a:r>
              <a:rPr lang="en-US" sz="2400" dirty="0">
                <a:cs typeface="Times New Roman" pitchFamily="18" charset="0"/>
              </a:rPr>
              <a:t>Improv</a:t>
            </a:r>
            <a:r>
              <a:rPr lang="en-US" sz="2400" b="1" dirty="0">
                <a:cs typeface="Times New Roman" pitchFamily="18" charset="0"/>
              </a:rPr>
              <a:t>ing</a:t>
            </a:r>
            <a:r>
              <a:rPr lang="en-US" sz="2400" dirty="0">
                <a:latin typeface="+mj-lt"/>
                <a:cs typeface="Times New Roman" pitchFamily="18" charset="0"/>
              </a:rPr>
              <a:t> nutrient cycling</a:t>
            </a:r>
          </a:p>
          <a:p>
            <a:pPr marL="800100" lvl="1" indent="-342900">
              <a:buFont typeface="Arial" pitchFamily="34" charset="0"/>
              <a:buChar char="•"/>
              <a:defRPr/>
            </a:pPr>
            <a:r>
              <a:rPr lang="en-US" sz="2400" dirty="0">
                <a:latin typeface="+mj-lt"/>
                <a:cs typeface="Times New Roman" pitchFamily="18" charset="0"/>
              </a:rPr>
              <a:t>Balanc</a:t>
            </a:r>
            <a:r>
              <a:rPr lang="en-US" sz="2400" b="1" dirty="0">
                <a:latin typeface="+mj-lt"/>
                <a:cs typeface="Times New Roman" pitchFamily="18" charset="0"/>
              </a:rPr>
              <a:t>ing</a:t>
            </a:r>
            <a:r>
              <a:rPr lang="en-US" sz="2400" dirty="0">
                <a:latin typeface="+mj-lt"/>
                <a:cs typeface="Times New Roman" pitchFamily="18" charset="0"/>
              </a:rPr>
              <a:t> and diversifying soil biology</a:t>
            </a:r>
          </a:p>
          <a:p>
            <a:pPr marL="800100" lvl="1" indent="-342900">
              <a:buFont typeface="Arial" pitchFamily="34" charset="0"/>
              <a:buChar char="•"/>
              <a:defRPr/>
            </a:pPr>
            <a:r>
              <a:rPr lang="en-US" sz="2400" dirty="0">
                <a:latin typeface="+mj-lt"/>
                <a:cs typeface="Times New Roman" pitchFamily="18" charset="0"/>
              </a:rPr>
              <a:t>Eliminat</a:t>
            </a:r>
            <a:r>
              <a:rPr lang="en-US" sz="2400" b="1" dirty="0">
                <a:latin typeface="+mj-lt"/>
                <a:cs typeface="Times New Roman" pitchFamily="18" charset="0"/>
              </a:rPr>
              <a:t>ing</a:t>
            </a:r>
            <a:r>
              <a:rPr lang="en-US" sz="2400" dirty="0">
                <a:latin typeface="+mj-lt"/>
                <a:cs typeface="Times New Roman" pitchFamily="18" charset="0"/>
              </a:rPr>
              <a:t> erosion</a:t>
            </a:r>
          </a:p>
          <a:p>
            <a:pPr marL="800100" lvl="1" indent="-342900">
              <a:buFont typeface="Arial" pitchFamily="34" charset="0"/>
              <a:buChar char="•"/>
              <a:defRPr/>
            </a:pPr>
            <a:endParaRPr lang="en-US" sz="800" dirty="0">
              <a:latin typeface="+mj-lt"/>
              <a:cs typeface="Times New Roman" pitchFamily="18" charset="0"/>
            </a:endParaRPr>
          </a:p>
          <a:p>
            <a:pPr>
              <a:defRPr/>
            </a:pPr>
            <a:endParaRPr lang="en-US" sz="2000" dirty="0">
              <a:latin typeface="+mj-lt"/>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536519270"/>
              </p:ext>
            </p:extLst>
          </p:nvPr>
        </p:nvGraphicFramePr>
        <p:xfrm>
          <a:off x="4285130" y="2023981"/>
          <a:ext cx="4993340" cy="4810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36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409700" y="637655"/>
            <a:ext cx="6781800" cy="523220"/>
          </a:xfrm>
          <a:prstGeom prst="rect">
            <a:avLst/>
          </a:prstGeom>
          <a:solidFill>
            <a:srgbClr val="0070C0"/>
          </a:solidFill>
        </p:spPr>
        <p:txBody>
          <a:bodyPr wrap="square">
            <a:spAutoFit/>
          </a:bodyPr>
          <a:lstStyle/>
          <a:p>
            <a:pPr algn="ctr" fontAlgn="base">
              <a:spcBef>
                <a:spcPct val="50000"/>
              </a:spcBef>
              <a:spcAft>
                <a:spcPct val="0"/>
              </a:spcAft>
              <a:tabLst>
                <a:tab pos="117475" algn="l"/>
              </a:tabLst>
              <a:defRPr/>
            </a:pPr>
            <a:r>
              <a:rPr lang="en-US" sz="2800" b="1" u="sng" kern="0" dirty="0">
                <a:solidFill>
                  <a:srgbClr val="FFFF00"/>
                </a:solidFill>
                <a:effectLst>
                  <a:outerShdw blurRad="38100" dist="38100" dir="2700000" algn="tl">
                    <a:srgbClr val="000000">
                      <a:alpha val="43137"/>
                    </a:srgbClr>
                  </a:outerShdw>
                </a:effectLst>
                <a:ea typeface="ＭＳ Ｐゴシック" pitchFamily="34" charset="-128"/>
              </a:rPr>
              <a:t>Linking Soil Health to the Literature:</a:t>
            </a:r>
            <a:endParaRPr lang="en-US" sz="2800" b="1" kern="0"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3" name="TextBox 2"/>
          <p:cNvSpPr txBox="1"/>
          <p:nvPr/>
        </p:nvSpPr>
        <p:spPr>
          <a:xfrm>
            <a:off x="412955" y="1524000"/>
            <a:ext cx="1914319" cy="1015663"/>
          </a:xfrm>
          <a:prstGeom prst="rect">
            <a:avLst/>
          </a:prstGeom>
          <a:noFill/>
          <a:ln>
            <a:solidFill>
              <a:schemeClr val="accent2"/>
            </a:solidFill>
          </a:ln>
        </p:spPr>
        <p:txBody>
          <a:bodyPr wrap="square">
            <a:spAutoFit/>
          </a:bodyPr>
          <a:lstStyle/>
          <a:p>
            <a:pPr algn="ctr" fontAlgn="base">
              <a:spcBef>
                <a:spcPct val="0"/>
              </a:spcBef>
              <a:spcAft>
                <a:spcPct val="0"/>
              </a:spcAft>
              <a:defRPr/>
            </a:pPr>
            <a:r>
              <a:rPr lang="en-US" sz="2000" b="1" dirty="0">
                <a:solidFill>
                  <a:srgbClr val="000000"/>
                </a:solidFill>
                <a:effectLst>
                  <a:outerShdw blurRad="38100" dist="38100" dir="2700000" algn="tl">
                    <a:srgbClr val="000000">
                      <a:alpha val="43137"/>
                    </a:srgbClr>
                  </a:outerShdw>
                </a:effectLst>
                <a:ea typeface="ＭＳ Ｐゴシック" pitchFamily="34" charset="-128"/>
              </a:rPr>
              <a:t>Improved </a:t>
            </a:r>
          </a:p>
          <a:p>
            <a:pPr algn="ctr" fontAlgn="base">
              <a:spcBef>
                <a:spcPct val="0"/>
              </a:spcBef>
              <a:spcAft>
                <a:spcPct val="0"/>
              </a:spcAft>
              <a:defRPr/>
            </a:pPr>
            <a:r>
              <a:rPr lang="en-US" sz="2000" b="1" dirty="0" smtClean="0">
                <a:solidFill>
                  <a:srgbClr val="000000"/>
                </a:solidFill>
                <a:effectLst>
                  <a:outerShdw blurRad="38100" dist="38100" dir="2700000" algn="tl">
                    <a:srgbClr val="000000">
                      <a:alpha val="43137"/>
                    </a:srgbClr>
                  </a:outerShdw>
                </a:effectLst>
                <a:ea typeface="ＭＳ Ｐゴシック" pitchFamily="34" charset="-128"/>
              </a:rPr>
              <a:t>Soil Organic Matter</a:t>
            </a:r>
            <a:endParaRPr lang="en-US" sz="2000" b="1" dirty="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5" name="TextBox 4"/>
          <p:cNvSpPr txBox="1"/>
          <p:nvPr/>
        </p:nvSpPr>
        <p:spPr>
          <a:xfrm>
            <a:off x="0" y="3962400"/>
            <a:ext cx="3886200" cy="400050"/>
          </a:xfrm>
          <a:prstGeom prst="rect">
            <a:avLst/>
          </a:prstGeom>
          <a:noFill/>
          <a:ln>
            <a:solidFill>
              <a:schemeClr val="accent2"/>
            </a:solidFill>
          </a:ln>
        </p:spPr>
        <p:txBody>
          <a:bodyPr>
            <a:spAutoFit/>
          </a:bodyPr>
          <a:lstStyle/>
          <a:p>
            <a:pPr algn="ctr" fontAlgn="base">
              <a:spcBef>
                <a:spcPct val="0"/>
              </a:spcBef>
              <a:spcAft>
                <a:spcPct val="0"/>
              </a:spcAft>
              <a:defRPr/>
            </a:pPr>
            <a:r>
              <a:rPr lang="en-US" sz="2000" dirty="0">
                <a:solidFill>
                  <a:srgbClr val="000000"/>
                </a:solidFill>
                <a:effectLst>
                  <a:outerShdw blurRad="38100" dist="38100" dir="2700000" algn="tl">
                    <a:srgbClr val="000000">
                      <a:alpha val="43137"/>
                    </a:srgbClr>
                  </a:outerShdw>
                </a:effectLst>
                <a:ea typeface="ＭＳ Ｐゴシック" pitchFamily="34" charset="-128"/>
              </a:rPr>
              <a:t>Increased </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water </a:t>
            </a:r>
            <a:r>
              <a:rPr lang="en-US" sz="2000" dirty="0">
                <a:solidFill>
                  <a:srgbClr val="000000"/>
                </a:solidFill>
                <a:effectLst>
                  <a:outerShdw blurRad="38100" dist="38100" dir="2700000" algn="tl">
                    <a:srgbClr val="000000">
                      <a:alpha val="43137"/>
                    </a:srgbClr>
                  </a:outerShdw>
                </a:effectLst>
                <a:ea typeface="ＭＳ Ｐゴシック" pitchFamily="34" charset="-128"/>
              </a:rPr>
              <a:t>i</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nfiltration</a:t>
            </a:r>
            <a:endParaRPr lang="en-US" sz="2000" dirty="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6" name="TextBox 5"/>
          <p:cNvSpPr txBox="1"/>
          <p:nvPr/>
        </p:nvSpPr>
        <p:spPr>
          <a:xfrm>
            <a:off x="2590800" y="3200400"/>
            <a:ext cx="4191000" cy="400050"/>
          </a:xfrm>
          <a:prstGeom prst="rect">
            <a:avLst/>
          </a:prstGeom>
          <a:noFill/>
          <a:ln>
            <a:solidFill>
              <a:schemeClr val="accent2"/>
            </a:solidFill>
          </a:ln>
        </p:spPr>
        <p:txBody>
          <a:bodyPr>
            <a:spAutoFit/>
          </a:bodyPr>
          <a:lstStyle/>
          <a:p>
            <a:pPr algn="ctr" fontAlgn="base">
              <a:spcBef>
                <a:spcPct val="0"/>
              </a:spcBef>
              <a:spcAft>
                <a:spcPct val="0"/>
              </a:spcAft>
              <a:defRPr/>
            </a:pPr>
            <a:r>
              <a:rPr lang="en-US" sz="2000" dirty="0">
                <a:solidFill>
                  <a:srgbClr val="000000"/>
                </a:solidFill>
                <a:effectLst>
                  <a:outerShdw blurRad="38100" dist="38100" dir="2700000" algn="tl">
                    <a:srgbClr val="000000">
                      <a:alpha val="43137"/>
                    </a:srgbClr>
                  </a:outerShdw>
                </a:effectLst>
                <a:ea typeface="ＭＳ Ｐゴシック" pitchFamily="34" charset="-128"/>
              </a:rPr>
              <a:t>Improved </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nutrient </a:t>
            </a:r>
            <a:r>
              <a:rPr lang="en-US" sz="2000" dirty="0">
                <a:solidFill>
                  <a:srgbClr val="000000"/>
                </a:solidFill>
                <a:effectLst>
                  <a:outerShdw blurRad="38100" dist="38100" dir="2700000" algn="tl">
                    <a:srgbClr val="000000">
                      <a:alpha val="43137"/>
                    </a:srgbClr>
                  </a:outerShdw>
                </a:effectLst>
                <a:ea typeface="ＭＳ Ｐゴシック" pitchFamily="34" charset="-128"/>
              </a:rPr>
              <a:t>c</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ycling</a:t>
            </a:r>
            <a:endParaRPr lang="en-US" sz="2000" dirty="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7" name="TextBox 6"/>
          <p:cNvSpPr txBox="1"/>
          <p:nvPr/>
        </p:nvSpPr>
        <p:spPr>
          <a:xfrm>
            <a:off x="5105400" y="3733800"/>
            <a:ext cx="3810000" cy="400050"/>
          </a:xfrm>
          <a:prstGeom prst="rect">
            <a:avLst/>
          </a:prstGeom>
          <a:noFill/>
          <a:ln>
            <a:solidFill>
              <a:schemeClr val="accent2"/>
            </a:solidFill>
          </a:ln>
        </p:spPr>
        <p:txBody>
          <a:bodyPr>
            <a:spAutoFit/>
          </a:bodyPr>
          <a:lstStyle/>
          <a:p>
            <a:pPr algn="ctr" fontAlgn="base">
              <a:spcBef>
                <a:spcPct val="0"/>
              </a:spcBef>
              <a:spcAft>
                <a:spcPct val="0"/>
              </a:spcAft>
              <a:defRPr/>
            </a:pPr>
            <a:r>
              <a:rPr lang="en-US" sz="2000" dirty="0">
                <a:solidFill>
                  <a:srgbClr val="000000"/>
                </a:solidFill>
                <a:effectLst>
                  <a:outerShdw blurRad="38100" dist="38100" dir="2700000" algn="tl">
                    <a:srgbClr val="000000">
                      <a:alpha val="43137"/>
                    </a:srgbClr>
                  </a:outerShdw>
                </a:effectLst>
                <a:ea typeface="ＭＳ Ｐゴシック" pitchFamily="34" charset="-128"/>
              </a:rPr>
              <a:t>Increased </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available </a:t>
            </a:r>
            <a:r>
              <a:rPr lang="en-US" sz="2000" dirty="0">
                <a:solidFill>
                  <a:srgbClr val="000000"/>
                </a:solidFill>
                <a:effectLst>
                  <a:outerShdw blurRad="38100" dist="38100" dir="2700000" algn="tl">
                    <a:srgbClr val="000000">
                      <a:alpha val="43137"/>
                    </a:srgbClr>
                  </a:outerShdw>
                </a:effectLst>
                <a:ea typeface="ＭＳ Ｐゴシック" pitchFamily="34" charset="-128"/>
              </a:rPr>
              <a:t>w</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ater</a:t>
            </a:r>
            <a:endParaRPr lang="en-US" sz="2000" dirty="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8" name="TextBox 7"/>
          <p:cNvSpPr txBox="1"/>
          <p:nvPr/>
        </p:nvSpPr>
        <p:spPr>
          <a:xfrm>
            <a:off x="2403474" y="1600200"/>
            <a:ext cx="2708276" cy="400050"/>
          </a:xfrm>
          <a:prstGeom prst="rect">
            <a:avLst/>
          </a:prstGeom>
          <a:noFill/>
          <a:ln>
            <a:solidFill>
              <a:schemeClr val="accent2"/>
            </a:solidFill>
          </a:ln>
        </p:spPr>
        <p:txBody>
          <a:bodyPr wrap="square">
            <a:spAutoFit/>
          </a:bodyPr>
          <a:lstStyle/>
          <a:p>
            <a:pPr algn="ctr" fontAlgn="base">
              <a:spcBef>
                <a:spcPct val="0"/>
              </a:spcBef>
              <a:spcAft>
                <a:spcPct val="0"/>
              </a:spcAft>
              <a:defRPr/>
            </a:pPr>
            <a:r>
              <a:rPr lang="en-US" sz="2000" b="1" dirty="0">
                <a:solidFill>
                  <a:srgbClr val="000000"/>
                </a:solidFill>
                <a:effectLst>
                  <a:outerShdw blurRad="38100" dist="38100" dir="2700000" algn="tl">
                    <a:srgbClr val="000000">
                      <a:alpha val="43137"/>
                    </a:srgbClr>
                  </a:outerShdw>
                </a:effectLst>
                <a:ea typeface="ＭＳ Ｐゴシック" pitchFamily="34" charset="-128"/>
              </a:rPr>
              <a:t>Aggregate Stability</a:t>
            </a:r>
          </a:p>
        </p:txBody>
      </p:sp>
      <p:sp>
        <p:nvSpPr>
          <p:cNvPr id="9" name="TextBox 8"/>
          <p:cNvSpPr txBox="1"/>
          <p:nvPr/>
        </p:nvSpPr>
        <p:spPr>
          <a:xfrm>
            <a:off x="5344486" y="1600200"/>
            <a:ext cx="1731628" cy="400110"/>
          </a:xfrm>
          <a:prstGeom prst="rect">
            <a:avLst/>
          </a:prstGeom>
          <a:noFill/>
          <a:ln>
            <a:solidFill>
              <a:schemeClr val="accent2"/>
            </a:solidFill>
          </a:ln>
        </p:spPr>
        <p:txBody>
          <a:bodyPr wrap="none">
            <a:spAutoFit/>
          </a:bodyPr>
          <a:lstStyle/>
          <a:p>
            <a:pPr algn="ctr" fontAlgn="base">
              <a:spcBef>
                <a:spcPct val="0"/>
              </a:spcBef>
              <a:spcAft>
                <a:spcPct val="0"/>
              </a:spcAft>
              <a:defRPr/>
            </a:pPr>
            <a:r>
              <a:rPr lang="en-US" sz="2000" b="1" dirty="0">
                <a:solidFill>
                  <a:srgbClr val="000000"/>
                </a:solidFill>
                <a:effectLst>
                  <a:outerShdw blurRad="38100" dist="38100" dir="2700000" algn="tl">
                    <a:srgbClr val="000000">
                      <a:alpha val="43137"/>
                    </a:srgbClr>
                  </a:outerShdw>
                </a:effectLst>
                <a:ea typeface="ＭＳ Ｐゴシック" pitchFamily="34" charset="-128"/>
              </a:rPr>
              <a:t>Soil Erosion &lt;T</a:t>
            </a:r>
          </a:p>
        </p:txBody>
      </p:sp>
      <p:sp>
        <p:nvSpPr>
          <p:cNvPr id="10" name="TextBox 9"/>
          <p:cNvSpPr txBox="1"/>
          <p:nvPr/>
        </p:nvSpPr>
        <p:spPr>
          <a:xfrm>
            <a:off x="7315200" y="1600200"/>
            <a:ext cx="1442318" cy="400110"/>
          </a:xfrm>
          <a:prstGeom prst="rect">
            <a:avLst/>
          </a:prstGeom>
          <a:noFill/>
          <a:ln>
            <a:solidFill>
              <a:schemeClr val="accent2"/>
            </a:solidFill>
          </a:ln>
        </p:spPr>
        <p:txBody>
          <a:bodyPr wrap="none">
            <a:spAutoFit/>
          </a:bodyPr>
          <a:lstStyle/>
          <a:p>
            <a:pPr algn="ctr" fontAlgn="base">
              <a:spcBef>
                <a:spcPct val="0"/>
              </a:spcBef>
              <a:spcAft>
                <a:spcPct val="0"/>
              </a:spcAft>
              <a:defRPr/>
            </a:pPr>
            <a:r>
              <a:rPr lang="en-US" sz="2000" b="1" dirty="0" smtClean="0">
                <a:solidFill>
                  <a:srgbClr val="000000"/>
                </a:solidFill>
                <a:effectLst>
                  <a:outerShdw blurRad="38100" dist="38100" dir="2700000" algn="tl">
                    <a:srgbClr val="000000">
                      <a:alpha val="43137"/>
                    </a:srgbClr>
                  </a:outerShdw>
                </a:effectLst>
                <a:ea typeface="ＭＳ Ｐゴシック" pitchFamily="34" charset="-128"/>
              </a:rPr>
              <a:t>Biodiversity</a:t>
            </a:r>
            <a:endParaRPr lang="en-US" sz="2000" b="1" dirty="0">
              <a:solidFill>
                <a:srgbClr val="000000"/>
              </a:solidFill>
              <a:effectLst>
                <a:outerShdw blurRad="38100" dist="38100" dir="2700000" algn="tl">
                  <a:srgbClr val="000000">
                    <a:alpha val="43137"/>
                  </a:srgbClr>
                </a:outerShdw>
              </a:effectLst>
              <a:ea typeface="ＭＳ Ｐゴシック" pitchFamily="34" charset="-128"/>
            </a:endParaRPr>
          </a:p>
        </p:txBody>
      </p:sp>
      <p:sp>
        <p:nvSpPr>
          <p:cNvPr id="11" name="TextBox 10"/>
          <p:cNvSpPr txBox="1"/>
          <p:nvPr/>
        </p:nvSpPr>
        <p:spPr>
          <a:xfrm>
            <a:off x="2133600" y="4876800"/>
            <a:ext cx="2278188" cy="400110"/>
          </a:xfrm>
          <a:prstGeom prst="rect">
            <a:avLst/>
          </a:prstGeom>
          <a:noFill/>
          <a:ln>
            <a:solidFill>
              <a:schemeClr val="accent2"/>
            </a:solidFill>
          </a:ln>
        </p:spPr>
        <p:txBody>
          <a:bodyPr wrap="none">
            <a:spAutoFit/>
          </a:bodyPr>
          <a:lstStyle/>
          <a:p>
            <a:pPr algn="ctr" fontAlgn="base">
              <a:spcBef>
                <a:spcPct val="0"/>
              </a:spcBef>
              <a:spcAft>
                <a:spcPct val="0"/>
              </a:spcAft>
              <a:defRPr/>
            </a:pPr>
            <a:r>
              <a:rPr lang="en-US" sz="2000" dirty="0">
                <a:solidFill>
                  <a:srgbClr val="000000"/>
                </a:solidFill>
                <a:effectLst>
                  <a:outerShdw blurRad="38100" dist="38100" dir="2700000" algn="tl">
                    <a:srgbClr val="000000">
                      <a:alpha val="43137"/>
                    </a:srgbClr>
                  </a:outerShdw>
                </a:effectLst>
                <a:ea typeface="ＭＳ Ｐゴシック" pitchFamily="34" charset="-128"/>
              </a:rPr>
              <a:t>Increased porosity</a:t>
            </a:r>
          </a:p>
        </p:txBody>
      </p:sp>
      <p:sp>
        <p:nvSpPr>
          <p:cNvPr id="12" name="TextBox 11"/>
          <p:cNvSpPr txBox="1"/>
          <p:nvPr/>
        </p:nvSpPr>
        <p:spPr>
          <a:xfrm>
            <a:off x="5170417" y="5029200"/>
            <a:ext cx="2548776" cy="400110"/>
          </a:xfrm>
          <a:prstGeom prst="rect">
            <a:avLst/>
          </a:prstGeom>
          <a:noFill/>
          <a:ln>
            <a:solidFill>
              <a:schemeClr val="accent2"/>
            </a:solidFill>
          </a:ln>
        </p:spPr>
        <p:txBody>
          <a:bodyPr wrap="none">
            <a:spAutoFit/>
          </a:bodyPr>
          <a:lstStyle/>
          <a:p>
            <a:pPr algn="ctr" fontAlgn="base">
              <a:spcBef>
                <a:spcPct val="0"/>
              </a:spcBef>
              <a:spcAft>
                <a:spcPct val="0"/>
              </a:spcAft>
              <a:defRPr/>
            </a:pPr>
            <a:r>
              <a:rPr lang="en-US" sz="2000" dirty="0">
                <a:solidFill>
                  <a:srgbClr val="000000"/>
                </a:solidFill>
                <a:effectLst>
                  <a:outerShdw blurRad="38100" dist="38100" dir="2700000" algn="tl">
                    <a:srgbClr val="000000">
                      <a:alpha val="43137"/>
                    </a:srgbClr>
                  </a:outerShdw>
                </a:effectLst>
                <a:ea typeface="ＭＳ Ｐゴシック" pitchFamily="34" charset="-128"/>
              </a:rPr>
              <a:t>Improved </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air </a:t>
            </a:r>
            <a:r>
              <a:rPr lang="en-US" sz="2000" dirty="0">
                <a:solidFill>
                  <a:srgbClr val="000000"/>
                </a:solidFill>
                <a:effectLst>
                  <a:outerShdw blurRad="38100" dist="38100" dir="2700000" algn="tl">
                    <a:srgbClr val="000000">
                      <a:alpha val="43137"/>
                    </a:srgbClr>
                  </a:outerShdw>
                </a:effectLst>
                <a:ea typeface="ＭＳ Ｐゴシック" pitchFamily="34" charset="-128"/>
              </a:rPr>
              <a:t>e</a:t>
            </a:r>
            <a:r>
              <a:rPr lang="en-US" sz="2000" dirty="0" smtClean="0">
                <a:solidFill>
                  <a:srgbClr val="000000"/>
                </a:solidFill>
                <a:effectLst>
                  <a:outerShdw blurRad="38100" dist="38100" dir="2700000" algn="tl">
                    <a:srgbClr val="000000">
                      <a:alpha val="43137"/>
                    </a:srgbClr>
                  </a:outerShdw>
                </a:effectLst>
                <a:ea typeface="ＭＳ Ｐゴシック" pitchFamily="34" charset="-128"/>
              </a:rPr>
              <a:t>xchange</a:t>
            </a:r>
            <a:endParaRPr lang="en-US" sz="2000" dirty="0">
              <a:solidFill>
                <a:srgbClr val="000000"/>
              </a:solidFill>
              <a:effectLst>
                <a:outerShdw blurRad="38100" dist="38100" dir="2700000" algn="tl">
                  <a:srgbClr val="000000">
                    <a:alpha val="43137"/>
                  </a:srgbClr>
                </a:outerShdw>
              </a:effectLst>
              <a:ea typeface="ＭＳ Ｐゴシック" pitchFamily="34" charset="-128"/>
            </a:endParaRPr>
          </a:p>
        </p:txBody>
      </p:sp>
      <p:cxnSp>
        <p:nvCxnSpPr>
          <p:cNvPr id="14" name="Straight Connector 13"/>
          <p:cNvCxnSpPr/>
          <p:nvPr/>
        </p:nvCxnSpPr>
        <p:spPr>
          <a:xfrm>
            <a:off x="760515" y="2539663"/>
            <a:ext cx="77685" cy="142273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828800" y="2057400"/>
            <a:ext cx="914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0400" y="2057400"/>
            <a:ext cx="533400" cy="1143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3" idx="2"/>
          </p:cNvCxnSpPr>
          <p:nvPr/>
        </p:nvCxnSpPr>
        <p:spPr>
          <a:xfrm>
            <a:off x="1370115" y="2539663"/>
            <a:ext cx="1296885" cy="226093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0" y="1981200"/>
            <a:ext cx="762000" cy="3048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34000" y="2057400"/>
            <a:ext cx="2133600" cy="1143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00600" y="1981200"/>
            <a:ext cx="914400" cy="12192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2"/>
          </p:cNvCxnSpPr>
          <p:nvPr/>
        </p:nvCxnSpPr>
        <p:spPr>
          <a:xfrm flipH="1">
            <a:off x="3429002" y="2000250"/>
            <a:ext cx="328610" cy="28003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8315" y="2539663"/>
            <a:ext cx="458685" cy="66073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12" idx="0"/>
          </p:cNvCxnSpPr>
          <p:nvPr/>
        </p:nvCxnSpPr>
        <p:spPr>
          <a:xfrm flipH="1">
            <a:off x="6444805" y="1981200"/>
            <a:ext cx="1251398" cy="3048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191000" y="2057400"/>
            <a:ext cx="3810000" cy="27432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55915" y="2539663"/>
            <a:ext cx="3049485" cy="248953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572000" y="1981200"/>
            <a:ext cx="1905000" cy="16764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924800" y="2057400"/>
            <a:ext cx="381000" cy="16002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14800" y="2057400"/>
            <a:ext cx="1828800" cy="29718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295400" y="1981200"/>
            <a:ext cx="3962400" cy="19812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42436" y="2082969"/>
            <a:ext cx="4419600" cy="16764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10545" y="6019800"/>
            <a:ext cx="2560509" cy="400110"/>
          </a:xfrm>
          <a:prstGeom prst="rect">
            <a:avLst/>
          </a:prstGeom>
          <a:solidFill>
            <a:srgbClr val="0070C0"/>
          </a:solidFill>
          <a:ln>
            <a:solidFill>
              <a:schemeClr val="accent2"/>
            </a:solidFill>
          </a:ln>
        </p:spPr>
        <p:txBody>
          <a:bodyPr wrap="none">
            <a:spAutoFit/>
          </a:bodyPr>
          <a:lstStyle/>
          <a:p>
            <a:pPr algn="ctr" fontAlgn="base">
              <a:spcBef>
                <a:spcPct val="0"/>
              </a:spcBef>
              <a:spcAft>
                <a:spcPct val="0"/>
              </a:spcAft>
              <a:defRPr/>
            </a:pPr>
            <a:r>
              <a:rPr lang="en-US" sz="2000" b="1" dirty="0">
                <a:solidFill>
                  <a:srgbClr val="FFFF00"/>
                </a:solidFill>
                <a:effectLst>
                  <a:outerShdw blurRad="38100" dist="38100" dir="2700000" algn="tl">
                    <a:srgbClr val="000000">
                      <a:alpha val="43137"/>
                    </a:srgbClr>
                  </a:outerShdw>
                </a:effectLst>
                <a:ea typeface="ＭＳ Ｐゴシック" pitchFamily="34" charset="-128"/>
              </a:rPr>
              <a:t>Improved Productivity</a:t>
            </a:r>
          </a:p>
        </p:txBody>
      </p:sp>
      <p:cxnSp>
        <p:nvCxnSpPr>
          <p:cNvPr id="56" name="Straight Arrow Connector 55"/>
          <p:cNvCxnSpPr/>
          <p:nvPr/>
        </p:nvCxnSpPr>
        <p:spPr>
          <a:xfrm>
            <a:off x="685800" y="4343400"/>
            <a:ext cx="628654" cy="1676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771654" y="3581400"/>
            <a:ext cx="1581146" cy="2438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2796407" y="5276910"/>
            <a:ext cx="1103985" cy="7047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3429000" y="4038600"/>
            <a:ext cx="2743200" cy="195265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2" idx="1"/>
          </p:cNvCxnSpPr>
          <p:nvPr/>
        </p:nvCxnSpPr>
        <p:spPr>
          <a:xfrm flipH="1">
            <a:off x="3883984" y="5229255"/>
            <a:ext cx="1286433" cy="762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36622" y="6019800"/>
            <a:ext cx="2574294" cy="400110"/>
          </a:xfrm>
          <a:prstGeom prst="rect">
            <a:avLst/>
          </a:prstGeom>
          <a:solidFill>
            <a:srgbClr val="0070C0"/>
          </a:solidFill>
          <a:ln>
            <a:solidFill>
              <a:schemeClr val="accent2"/>
            </a:solidFill>
          </a:ln>
        </p:spPr>
        <p:txBody>
          <a:bodyPr wrap="none">
            <a:spAutoFit/>
          </a:bodyPr>
          <a:lstStyle/>
          <a:p>
            <a:pPr algn="ctr" fontAlgn="base">
              <a:spcBef>
                <a:spcPct val="0"/>
              </a:spcBef>
              <a:spcAft>
                <a:spcPct val="0"/>
              </a:spcAft>
              <a:defRPr/>
            </a:pPr>
            <a:r>
              <a:rPr lang="en-US" sz="2000" b="1" dirty="0">
                <a:solidFill>
                  <a:srgbClr val="FFFF00"/>
                </a:solidFill>
                <a:effectLst>
                  <a:outerShdw blurRad="38100" dist="38100" dir="2700000" algn="tl">
                    <a:srgbClr val="000000">
                      <a:alpha val="43137"/>
                    </a:srgbClr>
                  </a:outerShdw>
                </a:effectLst>
                <a:ea typeface="ＭＳ Ｐゴシック" pitchFamily="34" charset="-128"/>
              </a:rPr>
              <a:t>Environmental Quality</a:t>
            </a:r>
          </a:p>
        </p:txBody>
      </p:sp>
      <p:cxnSp>
        <p:nvCxnSpPr>
          <p:cNvPr id="70" name="Straight Arrow Connector 69"/>
          <p:cNvCxnSpPr/>
          <p:nvPr/>
        </p:nvCxnSpPr>
        <p:spPr>
          <a:xfrm>
            <a:off x="1066800" y="4343400"/>
            <a:ext cx="3657600" cy="1676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497388" y="5267355"/>
            <a:ext cx="1744315" cy="75244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 idx="2"/>
          </p:cNvCxnSpPr>
          <p:nvPr/>
        </p:nvCxnSpPr>
        <p:spPr>
          <a:xfrm>
            <a:off x="4686300" y="3600450"/>
            <a:ext cx="1638300" cy="24193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7" idx="2"/>
          </p:cNvCxnSpPr>
          <p:nvPr/>
        </p:nvCxnSpPr>
        <p:spPr>
          <a:xfrm flipH="1">
            <a:off x="6934200" y="4133850"/>
            <a:ext cx="76200" cy="18859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7199671" y="5410200"/>
            <a:ext cx="0"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589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0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2000"/>
                                        <p:tgtEl>
                                          <p:spTgt spid="50"/>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20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0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0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20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000"/>
                                        <p:tgtEl>
                                          <p:spTgt spid="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200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2000"/>
                                        <p:tgtEl>
                                          <p:spTgt spid="1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2000"/>
                                        <p:tgtEl>
                                          <p:spTgt spid="1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2000"/>
                                        <p:tgtEl>
                                          <p:spTgt spid="56"/>
                                        </p:tgtEl>
                                      </p:cBhvr>
                                    </p:animEffect>
                                  </p:childTnLst>
                                </p:cTn>
                              </p:par>
                              <p:par>
                                <p:cTn id="76" presetID="10" presetClass="entr" presetSubtype="0" fill="hold"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2000"/>
                                        <p:tgtEl>
                                          <p:spTgt spid="70"/>
                                        </p:tgtEl>
                                      </p:cBhvr>
                                    </p:animEffect>
                                  </p:childTnLst>
                                </p:cTn>
                              </p:par>
                              <p:par>
                                <p:cTn id="79" presetID="10"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2000"/>
                                        <p:tgtEl>
                                          <p:spTgt spid="58"/>
                                        </p:tgtEl>
                                      </p:cBhvr>
                                    </p:animEffect>
                                  </p:childTnLst>
                                </p:cTn>
                              </p:par>
                              <p:par>
                                <p:cTn id="82" presetID="10" presetClass="entr" presetSubtype="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fade">
                                      <p:cBhvr>
                                        <p:cTn id="84" dur="2000"/>
                                        <p:tgtEl>
                                          <p:spTgt spid="72"/>
                                        </p:tgtEl>
                                      </p:cBhvr>
                                    </p:animEffect>
                                  </p:childTnLst>
                                </p:cTn>
                              </p:par>
                              <p:par>
                                <p:cTn id="85" presetID="10" presetClass="entr" presetSubtype="0"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2000"/>
                                        <p:tgtEl>
                                          <p:spTgt spid="59"/>
                                        </p:tgtEl>
                                      </p:cBhvr>
                                    </p:animEffect>
                                  </p:childTnLst>
                                </p:cTn>
                              </p:par>
                              <p:par>
                                <p:cTn id="88" presetID="10" presetClass="entr" presetSubtype="0" fill="hold"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2000"/>
                                        <p:tgtEl>
                                          <p:spTgt spid="60"/>
                                        </p:tgtEl>
                                      </p:cBhvr>
                                    </p:animEffect>
                                  </p:childTnLst>
                                </p:cTn>
                              </p:par>
                              <p:par>
                                <p:cTn id="91" presetID="10" presetClass="entr" presetSubtype="0" fill="hold"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fade">
                                      <p:cBhvr>
                                        <p:cTn id="93" dur="2000"/>
                                        <p:tgtEl>
                                          <p:spTgt spid="61"/>
                                        </p:tgtEl>
                                      </p:cBhvr>
                                    </p:animEffect>
                                  </p:childTnLst>
                                </p:cTn>
                              </p:par>
                              <p:par>
                                <p:cTn id="94" presetID="10" presetClass="entr" presetSubtype="0" fill="hold" nodeType="with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fade">
                                      <p:cBhvr>
                                        <p:cTn id="96" dur="2000"/>
                                        <p:tgtEl>
                                          <p:spTgt spid="71"/>
                                        </p:tgtEl>
                                      </p:cBhvr>
                                    </p:animEffect>
                                  </p:childTnLst>
                                </p:cTn>
                              </p:par>
                              <p:par>
                                <p:cTn id="97" presetID="10" presetClass="entr" presetSubtype="0" fill="hold" nodeType="with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fade">
                                      <p:cBhvr>
                                        <p:cTn id="99" dur="2000"/>
                                        <p:tgtEl>
                                          <p:spTgt spid="73"/>
                                        </p:tgtEl>
                                      </p:cBhvr>
                                    </p:animEffect>
                                  </p:childTnLst>
                                </p:cTn>
                              </p:par>
                              <p:par>
                                <p:cTn id="100" presetID="10" presetClass="entr" presetSubtype="0"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fade">
                                      <p:cBhvr>
                                        <p:cTn id="102" dur="2000"/>
                                        <p:tgtEl>
                                          <p:spTgt spid="7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2000"/>
                                        <p:tgtEl>
                                          <p:spTgt spid="6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fade">
                                      <p:cBhvr>
                                        <p:cTn id="108"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54"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45411">
            <a:off x="4115243" y="355328"/>
            <a:ext cx="4349463" cy="5755490"/>
          </a:xfrm>
          <a:prstGeom prst="rect">
            <a:avLst/>
          </a:prstGeom>
          <a:solidFill>
            <a:schemeClr val="accent1"/>
          </a:solidFill>
          <a:ln w="19050">
            <a:solidFill>
              <a:schemeClr val="tx1"/>
            </a:solidFill>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91008">
            <a:off x="1837916" y="1104154"/>
            <a:ext cx="5621367" cy="4457506"/>
          </a:xfrm>
          <a:prstGeom prst="rect">
            <a:avLst/>
          </a:prstGeom>
          <a:ln w="19050">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1734" y="3186740"/>
            <a:ext cx="4312558" cy="3279406"/>
          </a:xfrm>
          <a:prstGeom prst="rect">
            <a:avLst/>
          </a:prstGeom>
          <a:ln w="19050">
            <a:solidFill>
              <a:schemeClr val="tx1"/>
            </a:solidFill>
          </a:ln>
        </p:spPr>
      </p:pic>
    </p:spTree>
    <p:extLst>
      <p:ext uri="{BB962C8B-B14F-4D97-AF65-F5344CB8AC3E}">
        <p14:creationId xmlns:p14="http://schemas.microsoft.com/office/powerpoint/2010/main" val="3392123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PPT template white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PPT template white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E799F50F392B42BD867D6CA6374FFF" ma:contentTypeVersion="1" ma:contentTypeDescription="Create a new document." ma:contentTypeScope="" ma:versionID="7b87912fdfb3825609035a9849687e9e">
  <xsd:schema xmlns:xsd="http://www.w3.org/2001/XMLSchema" xmlns:xs="http://www.w3.org/2001/XMLSchema" xmlns:p="http://schemas.microsoft.com/office/2006/metadata/properties" targetNamespace="http://schemas.microsoft.com/office/2006/metadata/properties" ma:root="true" ma:fieldsID="65be23c65578221b5c50fdc20cf0be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96B275-752A-4AF1-BDB2-C0C5C0ECA1C4}">
  <ds:schemaRefs>
    <ds:schemaRef ds:uri="http://schemas.microsoft.com/sharepoint/v3/contenttype/forms"/>
  </ds:schemaRefs>
</ds:datastoreItem>
</file>

<file path=customXml/itemProps2.xml><?xml version="1.0" encoding="utf-8"?>
<ds:datastoreItem xmlns:ds="http://schemas.openxmlformats.org/officeDocument/2006/customXml" ds:itemID="{1C730951-863E-46AC-A931-80FE13B12434}">
  <ds:schemaRefs>
    <ds:schemaRef ds:uri="http://purl.org/dc/dcmitype/"/>
    <ds:schemaRef ds:uri="http://schemas.microsoft.com/office/2006/documentManagement/types"/>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79E4B6E-8016-4A02-962A-3DB26DC8C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1166</TotalTime>
  <Words>3882</Words>
  <Application>Microsoft Office PowerPoint</Application>
  <PresentationFormat>On-screen Show (4:3)</PresentationFormat>
  <Paragraphs>408</Paragraphs>
  <Slides>47</Slides>
  <Notes>47</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47</vt:i4>
      </vt:variant>
    </vt:vector>
  </HeadingPairs>
  <TitlesOfParts>
    <vt:vector size="62" baseType="lpstr">
      <vt:lpstr>ＭＳ Ｐゴシック</vt:lpstr>
      <vt:lpstr>ＭＳ Ｐゴシック</vt:lpstr>
      <vt:lpstr>Arial</vt:lpstr>
      <vt:lpstr>Calibri</vt:lpstr>
      <vt:lpstr>Calibri Light</vt:lpstr>
      <vt:lpstr>Futura Condensed</vt:lpstr>
      <vt:lpstr>Garamond</vt:lpstr>
      <vt:lpstr>Symbol</vt:lpstr>
      <vt:lpstr>Times</vt:lpstr>
      <vt:lpstr>Times New Roman</vt:lpstr>
      <vt:lpstr>Tw Cen MT</vt:lpstr>
      <vt:lpstr>1_PPT template white background</vt:lpstr>
      <vt:lpstr>2_PPT template white background</vt:lpstr>
      <vt:lpstr>Presentation</vt:lpstr>
      <vt:lpstr>Chart</vt:lpstr>
      <vt:lpstr>Module 4: Soil Health Indicators</vt:lpstr>
      <vt:lpstr>Learning objectives: </vt:lpstr>
      <vt:lpstr>How will you know if you are on the right track?</vt:lpstr>
      <vt:lpstr>Soil Health Indicators</vt:lpstr>
      <vt:lpstr>Making Soil Health a Priority!  </vt:lpstr>
      <vt:lpstr>Making Soil Health a Priority!  </vt:lpstr>
      <vt:lpstr>Making Soil Health A Priority= Taking a Soil Health Journey  </vt:lpstr>
      <vt:lpstr>PowerPoint Presentation</vt:lpstr>
      <vt:lpstr>PowerPoint Presentation</vt:lpstr>
      <vt:lpstr>PowerPoint Presentation</vt:lpstr>
      <vt:lpstr>Building Management Around Soil Health Principles</vt:lpstr>
      <vt:lpstr>Making Soil Health A Priority = Taking a Soil Health Journey  </vt:lpstr>
      <vt:lpstr>Taking the Soil Health Journey</vt:lpstr>
      <vt:lpstr>New(?) Classification of SOM Pools and Fractions</vt:lpstr>
      <vt:lpstr>Where are Carbon Pools Building?  </vt:lpstr>
      <vt:lpstr>PowerPoint Presentation</vt:lpstr>
      <vt:lpstr>Making Soil Health a Priority = Taking a Soil Health Journey  </vt:lpstr>
      <vt:lpstr>Making Soil Health A Priority!  </vt:lpstr>
      <vt:lpstr>PowerPoint Presentation</vt:lpstr>
      <vt:lpstr>Aggregate Stability</vt:lpstr>
      <vt:lpstr>PowerPoint Presentation</vt:lpstr>
      <vt:lpstr>PowerPoint Presentation</vt:lpstr>
      <vt:lpstr>Making Soil Health a Priority = Taking a Soil Health Journey  </vt:lpstr>
      <vt:lpstr>Aggregate Stability</vt:lpstr>
      <vt:lpstr>Making Soil Health a Priority = Taking a Soil Health Journey  </vt:lpstr>
      <vt:lpstr>PowerPoint Presentation</vt:lpstr>
      <vt:lpstr>PowerPoint Presentation</vt:lpstr>
      <vt:lpstr>Quality NT Corn into Cover Crop</vt:lpstr>
      <vt:lpstr>How was the deep rich soil of the prairie formed?</vt:lpstr>
      <vt:lpstr>Making Soil Health a Priority = Taking a Soil Health Journey  </vt:lpstr>
      <vt:lpstr>PowerPoint Presentation</vt:lpstr>
      <vt:lpstr>PowerPoint Presentation</vt:lpstr>
      <vt:lpstr>Mining Organic Matter Is Not An Option!</vt:lpstr>
      <vt:lpstr>Relationship Between Organic Carbon and Total Nitrogen  (Silty soil, 130 years)</vt:lpstr>
      <vt:lpstr>PowerPoint Presentation</vt:lpstr>
      <vt:lpstr>Soil Organic Matter Matters!  So Where is this Active Carbon? </vt:lpstr>
      <vt:lpstr>Making Soil Health a Priority = Taking a Soil Health Journey  </vt:lpstr>
      <vt:lpstr>What other carbon pools are formed?</vt:lpstr>
      <vt:lpstr>What other carbon pools are formed?</vt:lpstr>
      <vt:lpstr>Making Soil Health a Priority = Taking a Soil Health Journey  </vt:lpstr>
      <vt:lpstr>Erosion = T</vt:lpstr>
      <vt:lpstr>PowerPoint Presentation</vt:lpstr>
      <vt:lpstr>PowerPoint Presentation</vt:lpstr>
      <vt:lpstr> Cover the Why</vt:lpstr>
      <vt:lpstr>Next season…we’ll be ready!</vt:lpstr>
      <vt:lpstr>PowerPoint Presentation</vt:lpstr>
      <vt:lpstr>Soil Health Campaign Google: NRCS Soil Health</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Barry - NRCS, Washington, DC</dc:creator>
  <cp:lastModifiedBy>Anonymous</cp:lastModifiedBy>
  <cp:revision>69</cp:revision>
  <cp:lastPrinted>2018-03-26T22:23:46Z</cp:lastPrinted>
  <dcterms:created xsi:type="dcterms:W3CDTF">2017-03-03T14:10:10Z</dcterms:created>
  <dcterms:modified xsi:type="dcterms:W3CDTF">2018-09-04T20:02:12Z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0x010100CAE799F50F392B42BD867D6CA6374FFF</vt:lpwstr>
  </property>
</Properties>
</file>