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gif" ContentType="image/gif"/>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2.xml" ContentType="application/vnd.openxmlformats-officedocument.drawingml.chart+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65" r:id="rId4"/>
  </p:sldMasterIdLst>
  <p:notesMasterIdLst>
    <p:notesMasterId r:id="rId91"/>
  </p:notesMasterIdLst>
  <p:sldIdLst>
    <p:sldId id="348" r:id="rId5"/>
    <p:sldId id="524" r:id="rId6"/>
    <p:sldId id="525" r:id="rId7"/>
    <p:sldId id="471" r:id="rId8"/>
    <p:sldId id="383" r:id="rId9"/>
    <p:sldId id="502" r:id="rId10"/>
    <p:sldId id="504" r:id="rId11"/>
    <p:sldId id="302" r:id="rId12"/>
    <p:sldId id="315" r:id="rId13"/>
    <p:sldId id="499" r:id="rId14"/>
    <p:sldId id="301" r:id="rId15"/>
    <p:sldId id="516" r:id="rId16"/>
    <p:sldId id="515" r:id="rId17"/>
    <p:sldId id="407" r:id="rId18"/>
    <p:sldId id="522" r:id="rId19"/>
    <p:sldId id="356" r:id="rId20"/>
    <p:sldId id="417" r:id="rId21"/>
    <p:sldId id="357" r:id="rId22"/>
    <p:sldId id="360" r:id="rId23"/>
    <p:sldId id="543" r:id="rId24"/>
    <p:sldId id="509" r:id="rId25"/>
    <p:sldId id="510" r:id="rId26"/>
    <p:sldId id="385" r:id="rId27"/>
    <p:sldId id="393" r:id="rId28"/>
    <p:sldId id="534" r:id="rId29"/>
    <p:sldId id="386" r:id="rId30"/>
    <p:sldId id="387" r:id="rId31"/>
    <p:sldId id="388" r:id="rId32"/>
    <p:sldId id="378" r:id="rId33"/>
    <p:sldId id="409" r:id="rId34"/>
    <p:sldId id="410" r:id="rId35"/>
    <p:sldId id="411" r:id="rId36"/>
    <p:sldId id="415" r:id="rId37"/>
    <p:sldId id="416" r:id="rId38"/>
    <p:sldId id="506" r:id="rId39"/>
    <p:sldId id="505" r:id="rId40"/>
    <p:sldId id="397" r:id="rId41"/>
    <p:sldId id="422" r:id="rId42"/>
    <p:sldId id="404" r:id="rId43"/>
    <p:sldId id="363" r:id="rId44"/>
    <p:sldId id="426" r:id="rId45"/>
    <p:sldId id="425" r:id="rId46"/>
    <p:sldId id="526" r:id="rId47"/>
    <p:sldId id="405" r:id="rId48"/>
    <p:sldId id="408" r:id="rId49"/>
    <p:sldId id="523" r:id="rId50"/>
    <p:sldId id="451" r:id="rId51"/>
    <p:sldId id="452" r:id="rId52"/>
    <p:sldId id="511" r:id="rId53"/>
    <p:sldId id="512" r:id="rId54"/>
    <p:sldId id="513" r:id="rId55"/>
    <p:sldId id="514" r:id="rId56"/>
    <p:sldId id="455" r:id="rId57"/>
    <p:sldId id="453" r:id="rId58"/>
    <p:sldId id="456" r:id="rId59"/>
    <p:sldId id="457" r:id="rId60"/>
    <p:sldId id="458" r:id="rId61"/>
    <p:sldId id="459" r:id="rId62"/>
    <p:sldId id="463" r:id="rId63"/>
    <p:sldId id="464" r:id="rId64"/>
    <p:sldId id="465" r:id="rId65"/>
    <p:sldId id="421" r:id="rId66"/>
    <p:sldId id="427" r:id="rId67"/>
    <p:sldId id="441" r:id="rId68"/>
    <p:sldId id="442" r:id="rId69"/>
    <p:sldId id="423" r:id="rId70"/>
    <p:sldId id="424" r:id="rId71"/>
    <p:sldId id="507" r:id="rId72"/>
    <p:sldId id="469" r:id="rId73"/>
    <p:sldId id="518" r:id="rId74"/>
    <p:sldId id="470" r:id="rId75"/>
    <p:sldId id="500" r:id="rId76"/>
    <p:sldId id="530" r:id="rId77"/>
    <p:sldId id="532" r:id="rId78"/>
    <p:sldId id="533" r:id="rId79"/>
    <p:sldId id="527" r:id="rId80"/>
    <p:sldId id="528" r:id="rId81"/>
    <p:sldId id="529" r:id="rId82"/>
    <p:sldId id="535" r:id="rId83"/>
    <p:sldId id="536" r:id="rId84"/>
    <p:sldId id="537" r:id="rId85"/>
    <p:sldId id="538" r:id="rId86"/>
    <p:sldId id="539" r:id="rId87"/>
    <p:sldId id="540" r:id="rId88"/>
    <p:sldId id="541" r:id="rId89"/>
    <p:sldId id="542" r:id="rId9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99"/>
    <a:srgbClr val="663300"/>
    <a:srgbClr val="B9F0B2"/>
    <a:srgbClr val="C4DECA"/>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21" autoAdjust="0"/>
    <p:restoredTop sz="89408" autoAdjust="0"/>
  </p:normalViewPr>
  <p:slideViewPr>
    <p:cSldViewPr snapToGrid="0">
      <p:cViewPr varScale="1">
        <p:scale>
          <a:sx n="63" d="100"/>
          <a:sy n="63" d="100"/>
        </p:scale>
        <p:origin x="1656" y="78"/>
      </p:cViewPr>
      <p:guideLst/>
    </p:cSldViewPr>
  </p:slideViewPr>
  <p:notesTextViewPr>
    <p:cViewPr>
      <p:scale>
        <a:sx n="1" d="1"/>
        <a:sy n="1" d="1"/>
      </p:scale>
      <p:origin x="0" y="0"/>
    </p:cViewPr>
  </p:notesTextViewPr>
  <p:sorterViewPr>
    <p:cViewPr>
      <p:scale>
        <a:sx n="100" d="100"/>
        <a:sy n="100" d="100"/>
      </p:scale>
      <p:origin x="0" y="-419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david.lamm\My%20Documents\David.Lamm\Soil%20Quality\RUSLE%20Root%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450704225352121"/>
          <c:y val="6.8085106382978725E-2"/>
          <c:w val="0.80281690140845052"/>
          <c:h val="0.65617745140188011"/>
        </c:manualLayout>
      </c:layout>
      <c:lineChart>
        <c:grouping val="standard"/>
        <c:varyColors val="0"/>
        <c:ser>
          <c:idx val="0"/>
          <c:order val="0"/>
          <c:tx>
            <c:strRef>
              <c:f>Sheet1!$A$2</c:f>
              <c:strCache>
                <c:ptCount val="1"/>
                <c:pt idx="0">
                  <c:v>East</c:v>
                </c:pt>
              </c:strCache>
            </c:strRef>
          </c:tx>
          <c:spPr>
            <a:ln w="13003">
              <a:solidFill>
                <a:srgbClr val="FF0000"/>
              </a:solidFill>
              <a:prstDash val="solid"/>
            </a:ln>
          </c:spPr>
          <c:marker>
            <c:symbol val="none"/>
          </c:marker>
          <c:cat>
            <c:numRef>
              <c:f>Sheet1!$B$1:$K$1</c:f>
              <c:numCache>
                <c:formatCode>General</c:formatCode>
                <c:ptCount val="10"/>
                <c:pt idx="0">
                  <c:v>1900</c:v>
                </c:pt>
                <c:pt idx="1">
                  <c:v>1910</c:v>
                </c:pt>
                <c:pt idx="2">
                  <c:v>1920</c:v>
                </c:pt>
                <c:pt idx="3">
                  <c:v>1930</c:v>
                </c:pt>
                <c:pt idx="4">
                  <c:v>1940</c:v>
                </c:pt>
                <c:pt idx="5">
                  <c:v>1950</c:v>
                </c:pt>
                <c:pt idx="6">
                  <c:v>1960</c:v>
                </c:pt>
                <c:pt idx="7">
                  <c:v>1970</c:v>
                </c:pt>
                <c:pt idx="8">
                  <c:v>1980</c:v>
                </c:pt>
                <c:pt idx="9">
                  <c:v>1990</c:v>
                </c:pt>
              </c:numCache>
            </c:numRef>
          </c:cat>
          <c:val>
            <c:numRef>
              <c:f>Sheet1!$B$2:$K$2</c:f>
              <c:numCache>
                <c:formatCode>General</c:formatCode>
                <c:ptCount val="10"/>
                <c:pt idx="0">
                  <c:v>7500</c:v>
                </c:pt>
              </c:numCache>
            </c:numRef>
          </c:val>
          <c:smooth val="0"/>
        </c:ser>
        <c:dLbls>
          <c:showLegendKey val="0"/>
          <c:showVal val="0"/>
          <c:showCatName val="0"/>
          <c:showSerName val="0"/>
          <c:showPercent val="0"/>
          <c:showBubbleSize val="0"/>
        </c:dLbls>
        <c:smooth val="0"/>
        <c:axId val="172192240"/>
        <c:axId val="172193920"/>
      </c:lineChart>
      <c:catAx>
        <c:axId val="172192240"/>
        <c:scaling>
          <c:orientation val="minMax"/>
        </c:scaling>
        <c:delete val="0"/>
        <c:axPos val="b"/>
        <c:title>
          <c:tx>
            <c:rich>
              <a:bodyPr/>
              <a:lstStyle/>
              <a:p>
                <a:pPr>
                  <a:defRPr sz="1843" b="1" i="0" u="none" strike="noStrike" baseline="0">
                    <a:solidFill>
                      <a:schemeClr val="tx1"/>
                    </a:solidFill>
                    <a:latin typeface="Arial"/>
                    <a:ea typeface="Arial"/>
                    <a:cs typeface="Arial"/>
                  </a:defRPr>
                </a:pPr>
                <a:r>
                  <a:rPr lang="en-US"/>
                  <a:t>Year</a:t>
                </a:r>
              </a:p>
            </c:rich>
          </c:tx>
          <c:layout>
            <c:manualLayout>
              <c:xMode val="edge"/>
              <c:yMode val="edge"/>
              <c:x val="0.54366197183098597"/>
              <c:y val="0.88510638297872257"/>
            </c:manualLayout>
          </c:layout>
          <c:overlay val="0"/>
          <c:spPr>
            <a:noFill/>
            <a:ln w="26006">
              <a:noFill/>
            </a:ln>
          </c:spPr>
        </c:title>
        <c:numFmt formatCode="General" sourceLinked="1"/>
        <c:majorTickMark val="in"/>
        <c:minorTickMark val="none"/>
        <c:tickLblPos val="nextTo"/>
        <c:spPr>
          <a:ln w="13003">
            <a:solidFill>
              <a:schemeClr val="tx1"/>
            </a:solidFill>
            <a:prstDash val="solid"/>
          </a:ln>
        </c:spPr>
        <c:txPr>
          <a:bodyPr rot="-2700000" vert="horz"/>
          <a:lstStyle/>
          <a:p>
            <a:pPr>
              <a:defRPr sz="1843" b="1" i="0" u="none" strike="noStrike" baseline="0">
                <a:solidFill>
                  <a:schemeClr val="tx1"/>
                </a:solidFill>
                <a:latin typeface="Arial"/>
                <a:ea typeface="Arial"/>
                <a:cs typeface="Arial"/>
              </a:defRPr>
            </a:pPr>
            <a:endParaRPr lang="en-US"/>
          </a:p>
        </c:txPr>
        <c:crossAx val="172193920"/>
        <c:crossesAt val="3000"/>
        <c:auto val="1"/>
        <c:lblAlgn val="ctr"/>
        <c:lblOffset val="100"/>
        <c:tickLblSkip val="1"/>
        <c:tickMarkSkip val="1"/>
        <c:noMultiLvlLbl val="0"/>
      </c:catAx>
      <c:valAx>
        <c:axId val="172193920"/>
        <c:scaling>
          <c:orientation val="minMax"/>
          <c:min val="3000"/>
        </c:scaling>
        <c:delete val="0"/>
        <c:axPos val="l"/>
        <c:title>
          <c:tx>
            <c:rich>
              <a:bodyPr/>
              <a:lstStyle/>
              <a:p>
                <a:pPr>
                  <a:defRPr sz="1843" b="1" i="0" u="none" strike="noStrike" baseline="0">
                    <a:solidFill>
                      <a:schemeClr val="tx1"/>
                    </a:solidFill>
                    <a:latin typeface="Arial"/>
                    <a:ea typeface="Arial"/>
                    <a:cs typeface="Arial"/>
                  </a:defRPr>
                </a:pPr>
                <a:r>
                  <a:rPr lang="en-US" baseline="0" dirty="0">
                    <a:solidFill>
                      <a:schemeClr val="tx1"/>
                    </a:solidFill>
                  </a:rPr>
                  <a:t>Soil C (g m</a:t>
                </a:r>
                <a:r>
                  <a:rPr lang="en-US" baseline="30000" dirty="0">
                    <a:solidFill>
                      <a:schemeClr val="tx1"/>
                    </a:solidFill>
                  </a:rPr>
                  <a:t>-2</a:t>
                </a:r>
                <a:r>
                  <a:rPr lang="en-US" baseline="0" dirty="0">
                    <a:solidFill>
                      <a:schemeClr val="tx1"/>
                    </a:solidFill>
                  </a:rPr>
                  <a:t>)</a:t>
                </a:r>
              </a:p>
            </c:rich>
          </c:tx>
          <c:layout>
            <c:manualLayout>
              <c:xMode val="edge"/>
              <c:yMode val="edge"/>
              <c:x val="1.9163839606627011E-2"/>
              <c:y val="0.21097006456510542"/>
            </c:manualLayout>
          </c:layout>
          <c:overlay val="0"/>
          <c:spPr>
            <a:noFill/>
            <a:ln w="26006">
              <a:noFill/>
            </a:ln>
          </c:spPr>
        </c:title>
        <c:numFmt formatCode="General" sourceLinked="1"/>
        <c:majorTickMark val="out"/>
        <c:minorTickMark val="none"/>
        <c:tickLblPos val="nextTo"/>
        <c:spPr>
          <a:ln w="3251">
            <a:solidFill>
              <a:schemeClr val="tx1"/>
            </a:solidFill>
            <a:prstDash val="solid"/>
          </a:ln>
        </c:spPr>
        <c:txPr>
          <a:bodyPr rot="0" vert="horz"/>
          <a:lstStyle/>
          <a:p>
            <a:pPr>
              <a:defRPr sz="1843" b="1" i="0" u="none" strike="noStrike" baseline="0">
                <a:solidFill>
                  <a:schemeClr val="tx1"/>
                </a:solidFill>
                <a:latin typeface="Arial"/>
                <a:ea typeface="Arial"/>
                <a:cs typeface="Arial"/>
              </a:defRPr>
            </a:pPr>
            <a:endParaRPr lang="en-US"/>
          </a:p>
        </c:txPr>
        <c:crossAx val="172192240"/>
        <c:crosses val="autoZero"/>
        <c:crossBetween val="between"/>
        <c:majorUnit val="1000"/>
        <c:minorUnit val="100"/>
      </c:valAx>
      <c:spPr>
        <a:noFill/>
        <a:ln w="19050">
          <a:solidFill>
            <a:schemeClr val="tx1"/>
          </a:solidFill>
          <a:prstDash val="solid"/>
        </a:ln>
      </c:spPr>
    </c:plotArea>
    <c:plotVisOnly val="1"/>
    <c:dispBlanksAs val="gap"/>
    <c:showDLblsOverMax val="0"/>
  </c:chart>
  <c:spPr>
    <a:noFill/>
    <a:ln>
      <a:noFill/>
    </a:ln>
  </c:spPr>
  <c:txPr>
    <a:bodyPr/>
    <a:lstStyle/>
    <a:p>
      <a:pPr>
        <a:defRPr sz="1843" b="1" i="0" u="none" strike="noStrike" baseline="0">
          <a:solidFill>
            <a:schemeClr val="tx1"/>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9199529746281715"/>
          <c:y val="2.4683707286194425E-2"/>
          <c:w val="0.79424070428696425"/>
          <c:h val="0.91962013538733878"/>
        </c:manualLayout>
      </c:layout>
      <c:lineChart>
        <c:grouping val="standard"/>
        <c:varyColors val="0"/>
        <c:ser>
          <c:idx val="0"/>
          <c:order val="0"/>
          <c:tx>
            <c:strRef>
              <c:f>Sheet1!$C$1</c:f>
              <c:strCache>
                <c:ptCount val="1"/>
                <c:pt idx="0">
                  <c:v>Rye &amp; Hairy Vetch Cover Crop</c:v>
                </c:pt>
              </c:strCache>
            </c:strRef>
          </c:tx>
          <c:marker>
            <c:symbol val="none"/>
          </c:marker>
          <c:cat>
            <c:numRef>
              <c:f>Sheet1!$A$2:$B$29</c:f>
              <c:numCache>
                <c:formatCode>d\-mmm</c:formatCode>
                <c:ptCount val="28"/>
                <c:pt idx="1">
                  <c:v>40909</c:v>
                </c:pt>
                <c:pt idx="2">
                  <c:v>40923</c:v>
                </c:pt>
                <c:pt idx="3">
                  <c:v>40938</c:v>
                </c:pt>
                <c:pt idx="4">
                  <c:v>40953</c:v>
                </c:pt>
                <c:pt idx="5">
                  <c:v>40968</c:v>
                </c:pt>
                <c:pt idx="6">
                  <c:v>40983</c:v>
                </c:pt>
                <c:pt idx="7">
                  <c:v>40998</c:v>
                </c:pt>
                <c:pt idx="8">
                  <c:v>41013</c:v>
                </c:pt>
                <c:pt idx="9">
                  <c:v>41028</c:v>
                </c:pt>
                <c:pt idx="10">
                  <c:v>41043</c:v>
                </c:pt>
                <c:pt idx="11">
                  <c:v>41058</c:v>
                </c:pt>
                <c:pt idx="12">
                  <c:v>41073</c:v>
                </c:pt>
                <c:pt idx="13">
                  <c:v>41088</c:v>
                </c:pt>
                <c:pt idx="14">
                  <c:v>41103</c:v>
                </c:pt>
                <c:pt idx="15">
                  <c:v>41118</c:v>
                </c:pt>
                <c:pt idx="16">
                  <c:v>41133</c:v>
                </c:pt>
                <c:pt idx="17">
                  <c:v>41148</c:v>
                </c:pt>
                <c:pt idx="18">
                  <c:v>41163</c:v>
                </c:pt>
                <c:pt idx="19">
                  <c:v>41178</c:v>
                </c:pt>
                <c:pt idx="20">
                  <c:v>41193</c:v>
                </c:pt>
                <c:pt idx="21">
                  <c:v>41208</c:v>
                </c:pt>
                <c:pt idx="22">
                  <c:v>41223</c:v>
                </c:pt>
                <c:pt idx="23">
                  <c:v>41238</c:v>
                </c:pt>
                <c:pt idx="24">
                  <c:v>41253</c:v>
                </c:pt>
                <c:pt idx="25">
                  <c:v>41268</c:v>
                </c:pt>
              </c:numCache>
            </c:numRef>
          </c:cat>
          <c:val>
            <c:numRef>
              <c:f>Sheet1!$C$2:$C$27</c:f>
              <c:numCache>
                <c:formatCode>General</c:formatCode>
                <c:ptCount val="26"/>
                <c:pt idx="0">
                  <c:v>0</c:v>
                </c:pt>
                <c:pt idx="1">
                  <c:v>700</c:v>
                </c:pt>
                <c:pt idx="2">
                  <c:v>950</c:v>
                </c:pt>
                <c:pt idx="3">
                  <c:v>1100</c:v>
                </c:pt>
                <c:pt idx="4">
                  <c:v>1200</c:v>
                </c:pt>
                <c:pt idx="5">
                  <c:v>1300</c:v>
                </c:pt>
                <c:pt idx="6">
                  <c:v>1300</c:v>
                </c:pt>
                <c:pt idx="7">
                  <c:v>1600</c:v>
                </c:pt>
                <c:pt idx="8">
                  <c:v>1700</c:v>
                </c:pt>
                <c:pt idx="9">
                  <c:v>2100</c:v>
                </c:pt>
                <c:pt idx="18">
                  <c:v>0</c:v>
                </c:pt>
                <c:pt idx="19">
                  <c:v>30</c:v>
                </c:pt>
                <c:pt idx="20">
                  <c:v>130</c:v>
                </c:pt>
                <c:pt idx="21">
                  <c:v>330</c:v>
                </c:pt>
                <c:pt idx="22">
                  <c:v>400</c:v>
                </c:pt>
                <c:pt idx="23">
                  <c:v>450</c:v>
                </c:pt>
                <c:pt idx="24">
                  <c:v>500</c:v>
                </c:pt>
                <c:pt idx="25">
                  <c:v>600</c:v>
                </c:pt>
              </c:numCache>
            </c:numRef>
          </c:val>
          <c:smooth val="0"/>
        </c:ser>
        <c:ser>
          <c:idx val="1"/>
          <c:order val="1"/>
          <c:tx>
            <c:strRef>
              <c:f>Sheet1!$D$1</c:f>
              <c:strCache>
                <c:ptCount val="1"/>
                <c:pt idx="0">
                  <c:v>Winter Wheat w/ Clover</c:v>
                </c:pt>
              </c:strCache>
            </c:strRef>
          </c:tx>
          <c:cat>
            <c:numRef>
              <c:f>Sheet1!$A$2:$B$29</c:f>
              <c:numCache>
                <c:formatCode>d\-mmm</c:formatCode>
                <c:ptCount val="28"/>
                <c:pt idx="1">
                  <c:v>40909</c:v>
                </c:pt>
                <c:pt idx="2">
                  <c:v>40923</c:v>
                </c:pt>
                <c:pt idx="3">
                  <c:v>40938</c:v>
                </c:pt>
                <c:pt idx="4">
                  <c:v>40953</c:v>
                </c:pt>
                <c:pt idx="5">
                  <c:v>40968</c:v>
                </c:pt>
                <c:pt idx="6">
                  <c:v>40983</c:v>
                </c:pt>
                <c:pt idx="7">
                  <c:v>40998</c:v>
                </c:pt>
                <c:pt idx="8">
                  <c:v>41013</c:v>
                </c:pt>
                <c:pt idx="9">
                  <c:v>41028</c:v>
                </c:pt>
                <c:pt idx="10">
                  <c:v>41043</c:v>
                </c:pt>
                <c:pt idx="11">
                  <c:v>41058</c:v>
                </c:pt>
                <c:pt idx="12">
                  <c:v>41073</c:v>
                </c:pt>
                <c:pt idx="13">
                  <c:v>41088</c:v>
                </c:pt>
                <c:pt idx="14">
                  <c:v>41103</c:v>
                </c:pt>
                <c:pt idx="15">
                  <c:v>41118</c:v>
                </c:pt>
                <c:pt idx="16">
                  <c:v>41133</c:v>
                </c:pt>
                <c:pt idx="17">
                  <c:v>41148</c:v>
                </c:pt>
                <c:pt idx="18">
                  <c:v>41163</c:v>
                </c:pt>
                <c:pt idx="19">
                  <c:v>41178</c:v>
                </c:pt>
                <c:pt idx="20">
                  <c:v>41193</c:v>
                </c:pt>
                <c:pt idx="21">
                  <c:v>41208</c:v>
                </c:pt>
                <c:pt idx="22">
                  <c:v>41223</c:v>
                </c:pt>
                <c:pt idx="23">
                  <c:v>41238</c:v>
                </c:pt>
                <c:pt idx="24">
                  <c:v>41253</c:v>
                </c:pt>
                <c:pt idx="25">
                  <c:v>41268</c:v>
                </c:pt>
              </c:numCache>
            </c:numRef>
          </c:cat>
          <c:val>
            <c:numRef>
              <c:f>Sheet1!$D$2:$D$29</c:f>
            </c:numRef>
          </c:val>
          <c:smooth val="0"/>
        </c:ser>
        <c:ser>
          <c:idx val="2"/>
          <c:order val="2"/>
          <c:tx>
            <c:strRef>
              <c:f>Sheet1!$E$1</c:f>
              <c:strCache>
                <c:ptCount val="1"/>
                <c:pt idx="0">
                  <c:v>Corn Grain</c:v>
                </c:pt>
              </c:strCache>
            </c:strRef>
          </c:tx>
          <c:marker>
            <c:symbol val="none"/>
          </c:marker>
          <c:cat>
            <c:numRef>
              <c:f>Sheet1!$A$2:$B$29</c:f>
              <c:numCache>
                <c:formatCode>d\-mmm</c:formatCode>
                <c:ptCount val="28"/>
                <c:pt idx="1">
                  <c:v>40909</c:v>
                </c:pt>
                <c:pt idx="2">
                  <c:v>40923</c:v>
                </c:pt>
                <c:pt idx="3">
                  <c:v>40938</c:v>
                </c:pt>
                <c:pt idx="4">
                  <c:v>40953</c:v>
                </c:pt>
                <c:pt idx="5">
                  <c:v>40968</c:v>
                </c:pt>
                <c:pt idx="6">
                  <c:v>40983</c:v>
                </c:pt>
                <c:pt idx="7">
                  <c:v>40998</c:v>
                </c:pt>
                <c:pt idx="8">
                  <c:v>41013</c:v>
                </c:pt>
                <c:pt idx="9">
                  <c:v>41028</c:v>
                </c:pt>
                <c:pt idx="10">
                  <c:v>41043</c:v>
                </c:pt>
                <c:pt idx="11">
                  <c:v>41058</c:v>
                </c:pt>
                <c:pt idx="12">
                  <c:v>41073</c:v>
                </c:pt>
                <c:pt idx="13">
                  <c:v>41088</c:v>
                </c:pt>
                <c:pt idx="14">
                  <c:v>41103</c:v>
                </c:pt>
                <c:pt idx="15">
                  <c:v>41118</c:v>
                </c:pt>
                <c:pt idx="16">
                  <c:v>41133</c:v>
                </c:pt>
                <c:pt idx="17">
                  <c:v>41148</c:v>
                </c:pt>
                <c:pt idx="18">
                  <c:v>41163</c:v>
                </c:pt>
                <c:pt idx="19">
                  <c:v>41178</c:v>
                </c:pt>
                <c:pt idx="20">
                  <c:v>41193</c:v>
                </c:pt>
                <c:pt idx="21">
                  <c:v>41208</c:v>
                </c:pt>
                <c:pt idx="22">
                  <c:v>41223</c:v>
                </c:pt>
                <c:pt idx="23">
                  <c:v>41238</c:v>
                </c:pt>
                <c:pt idx="24">
                  <c:v>41253</c:v>
                </c:pt>
                <c:pt idx="25">
                  <c:v>41268</c:v>
                </c:pt>
              </c:numCache>
            </c:numRef>
          </c:cat>
          <c:val>
            <c:numRef>
              <c:f>Sheet1!$E$2:$E$29</c:f>
              <c:numCache>
                <c:formatCode>General</c:formatCode>
                <c:ptCount val="28"/>
                <c:pt idx="0">
                  <c:v>0</c:v>
                </c:pt>
                <c:pt idx="10">
                  <c:v>0</c:v>
                </c:pt>
                <c:pt idx="11">
                  <c:v>40</c:v>
                </c:pt>
                <c:pt idx="12">
                  <c:v>160</c:v>
                </c:pt>
                <c:pt idx="13">
                  <c:v>320</c:v>
                </c:pt>
                <c:pt idx="14">
                  <c:v>480</c:v>
                </c:pt>
                <c:pt idx="15">
                  <c:v>760</c:v>
                </c:pt>
                <c:pt idx="16">
                  <c:v>950</c:v>
                </c:pt>
                <c:pt idx="17">
                  <c:v>950</c:v>
                </c:pt>
                <c:pt idx="18">
                  <c:v>950</c:v>
                </c:pt>
                <c:pt idx="19">
                  <c:v>950</c:v>
                </c:pt>
                <c:pt idx="20">
                  <c:v>950</c:v>
                </c:pt>
                <c:pt idx="21">
                  <c:v>950</c:v>
                </c:pt>
              </c:numCache>
            </c:numRef>
          </c:val>
          <c:smooth val="0"/>
        </c:ser>
        <c:ser>
          <c:idx val="3"/>
          <c:order val="3"/>
          <c:tx>
            <c:strRef>
              <c:f>Sheet1!$F$1</c:f>
              <c:strCache>
                <c:ptCount val="1"/>
                <c:pt idx="0">
                  <c:v>Soybean 7" rows</c:v>
                </c:pt>
              </c:strCache>
            </c:strRef>
          </c:tx>
          <c:marker>
            <c:symbol val="none"/>
          </c:marker>
          <c:cat>
            <c:numRef>
              <c:f>Sheet1!$A$2:$B$29</c:f>
              <c:numCache>
                <c:formatCode>d\-mmm</c:formatCode>
                <c:ptCount val="28"/>
                <c:pt idx="1">
                  <c:v>40909</c:v>
                </c:pt>
                <c:pt idx="2">
                  <c:v>40923</c:v>
                </c:pt>
                <c:pt idx="3">
                  <c:v>40938</c:v>
                </c:pt>
                <c:pt idx="4">
                  <c:v>40953</c:v>
                </c:pt>
                <c:pt idx="5">
                  <c:v>40968</c:v>
                </c:pt>
                <c:pt idx="6">
                  <c:v>40983</c:v>
                </c:pt>
                <c:pt idx="7">
                  <c:v>40998</c:v>
                </c:pt>
                <c:pt idx="8">
                  <c:v>41013</c:v>
                </c:pt>
                <c:pt idx="9">
                  <c:v>41028</c:v>
                </c:pt>
                <c:pt idx="10">
                  <c:v>41043</c:v>
                </c:pt>
                <c:pt idx="11">
                  <c:v>41058</c:v>
                </c:pt>
                <c:pt idx="12">
                  <c:v>41073</c:v>
                </c:pt>
                <c:pt idx="13">
                  <c:v>41088</c:v>
                </c:pt>
                <c:pt idx="14">
                  <c:v>41103</c:v>
                </c:pt>
                <c:pt idx="15">
                  <c:v>41118</c:v>
                </c:pt>
                <c:pt idx="16">
                  <c:v>41133</c:v>
                </c:pt>
                <c:pt idx="17">
                  <c:v>41148</c:v>
                </c:pt>
                <c:pt idx="18">
                  <c:v>41163</c:v>
                </c:pt>
                <c:pt idx="19">
                  <c:v>41178</c:v>
                </c:pt>
                <c:pt idx="20">
                  <c:v>41193</c:v>
                </c:pt>
                <c:pt idx="21">
                  <c:v>41208</c:v>
                </c:pt>
                <c:pt idx="22">
                  <c:v>41223</c:v>
                </c:pt>
                <c:pt idx="23">
                  <c:v>41238</c:v>
                </c:pt>
                <c:pt idx="24">
                  <c:v>41253</c:v>
                </c:pt>
                <c:pt idx="25">
                  <c:v>41268</c:v>
                </c:pt>
              </c:numCache>
            </c:numRef>
          </c:cat>
          <c:val>
            <c:numRef>
              <c:f>Sheet1!$F$2:$F$29</c:f>
              <c:numCache>
                <c:formatCode>General</c:formatCode>
                <c:ptCount val="28"/>
                <c:pt idx="0">
                  <c:v>0</c:v>
                </c:pt>
                <c:pt idx="11">
                  <c:v>0</c:v>
                </c:pt>
                <c:pt idx="12">
                  <c:v>20</c:v>
                </c:pt>
                <c:pt idx="13">
                  <c:v>40</c:v>
                </c:pt>
                <c:pt idx="14">
                  <c:v>70</c:v>
                </c:pt>
                <c:pt idx="15">
                  <c:v>130</c:v>
                </c:pt>
                <c:pt idx="16">
                  <c:v>180</c:v>
                </c:pt>
                <c:pt idx="17">
                  <c:v>220</c:v>
                </c:pt>
                <c:pt idx="18">
                  <c:v>280</c:v>
                </c:pt>
                <c:pt idx="19">
                  <c:v>280</c:v>
                </c:pt>
                <c:pt idx="20">
                  <c:v>280</c:v>
                </c:pt>
                <c:pt idx="21">
                  <c:v>280</c:v>
                </c:pt>
                <c:pt idx="22">
                  <c:v>280</c:v>
                </c:pt>
              </c:numCache>
            </c:numRef>
          </c:val>
          <c:smooth val="0"/>
        </c:ser>
        <c:dLbls>
          <c:showLegendKey val="0"/>
          <c:showVal val="0"/>
          <c:showCatName val="0"/>
          <c:showSerName val="0"/>
          <c:showPercent val="0"/>
          <c:showBubbleSize val="0"/>
        </c:dLbls>
        <c:smooth val="0"/>
        <c:axId val="171386752"/>
        <c:axId val="171387312"/>
      </c:lineChart>
      <c:dateAx>
        <c:axId val="171386752"/>
        <c:scaling>
          <c:orientation val="minMax"/>
        </c:scaling>
        <c:delete val="0"/>
        <c:axPos val="b"/>
        <c:numFmt formatCode="d\-mmm" sourceLinked="1"/>
        <c:majorTickMark val="none"/>
        <c:minorTickMark val="none"/>
        <c:tickLblPos val="nextTo"/>
        <c:txPr>
          <a:bodyPr/>
          <a:lstStyle/>
          <a:p>
            <a:pPr>
              <a:defRPr sz="2800"/>
            </a:pPr>
            <a:endParaRPr lang="en-US"/>
          </a:p>
        </c:txPr>
        <c:crossAx val="171387312"/>
        <c:crosses val="autoZero"/>
        <c:auto val="1"/>
        <c:lblOffset val="100"/>
        <c:baseTimeUnit val="days"/>
      </c:dateAx>
      <c:valAx>
        <c:axId val="171387312"/>
        <c:scaling>
          <c:orientation val="minMax"/>
        </c:scaling>
        <c:delete val="0"/>
        <c:axPos val="l"/>
        <c:title>
          <c:tx>
            <c:rich>
              <a:bodyPr/>
              <a:lstStyle/>
              <a:p>
                <a:pPr>
                  <a:defRPr sz="4000"/>
                </a:pPr>
                <a:r>
                  <a:rPr lang="en-US" sz="4000" b="0" dirty="0" smtClean="0"/>
                  <a:t>Pounds per acre</a:t>
                </a:r>
                <a:endParaRPr lang="en-US" sz="4000" b="0" dirty="0"/>
              </a:p>
            </c:rich>
          </c:tx>
          <c:layout>
            <c:manualLayout>
              <c:xMode val="edge"/>
              <c:yMode val="edge"/>
              <c:x val="6.2357830271216096E-4"/>
              <c:y val="0.12062196458165822"/>
            </c:manualLayout>
          </c:layout>
          <c:overlay val="0"/>
        </c:title>
        <c:numFmt formatCode="General" sourceLinked="1"/>
        <c:majorTickMark val="none"/>
        <c:minorTickMark val="none"/>
        <c:tickLblPos val="nextTo"/>
        <c:txPr>
          <a:bodyPr/>
          <a:lstStyle/>
          <a:p>
            <a:pPr>
              <a:defRPr sz="2800"/>
            </a:pPr>
            <a:endParaRPr lang="en-US"/>
          </a:p>
        </c:txPr>
        <c:crossAx val="171386752"/>
        <c:crosses val="autoZero"/>
        <c:crossBetween val="between"/>
      </c:valAx>
      <c:spPr>
        <a:ln>
          <a:solidFill>
            <a:schemeClr val="tx1"/>
          </a:solidFill>
        </a:ln>
      </c:spPr>
    </c:plotArea>
    <c:legend>
      <c:legendPos val="r"/>
      <c:legendEntry>
        <c:idx val="0"/>
        <c:txPr>
          <a:bodyPr/>
          <a:lstStyle/>
          <a:p>
            <a:pPr>
              <a:defRPr sz="2800"/>
            </a:pPr>
            <a:endParaRPr lang="en-US"/>
          </a:p>
        </c:txPr>
      </c:legendEntry>
      <c:legendEntry>
        <c:idx val="1"/>
        <c:txPr>
          <a:bodyPr/>
          <a:lstStyle/>
          <a:p>
            <a:pPr>
              <a:defRPr sz="2800"/>
            </a:pPr>
            <a:endParaRPr lang="en-US"/>
          </a:p>
        </c:txPr>
      </c:legendEntry>
      <c:legendEntry>
        <c:idx val="2"/>
        <c:txPr>
          <a:bodyPr/>
          <a:lstStyle/>
          <a:p>
            <a:pPr>
              <a:defRPr sz="2800"/>
            </a:pPr>
            <a:endParaRPr lang="en-US"/>
          </a:p>
        </c:txPr>
      </c:legendEntry>
      <c:layout>
        <c:manualLayout>
          <c:xMode val="edge"/>
          <c:yMode val="edge"/>
          <c:x val="0.59422725284339462"/>
          <c:y val="3.5902905826340155E-2"/>
          <c:w val="0.38560378390201228"/>
          <c:h val="0.45848478148489125"/>
        </c:manualLayout>
      </c:layout>
      <c:overlay val="0"/>
      <c:spPr>
        <a:noFill/>
        <a:ln>
          <a:noFill/>
        </a:ln>
      </c:spPr>
      <c:txPr>
        <a:bodyPr/>
        <a:lstStyle/>
        <a:p>
          <a:pPr>
            <a:defRPr sz="2800"/>
          </a:pPr>
          <a:endParaRPr lang="en-US"/>
        </a:p>
      </c:txPr>
    </c:legend>
    <c:plotVisOnly val="1"/>
    <c:dispBlanksAs val="gap"/>
    <c:showDLblsOverMax val="0"/>
  </c:chart>
  <c:spPr>
    <a:ln>
      <a:noFill/>
    </a:ln>
  </c:sp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 Id="rId4" Type="http://schemas.openxmlformats.org/officeDocument/2006/relationships/image" Target="../media/image23.jpeg"/></Relationships>
</file>

<file path=ppt/diagrams/_rels/data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 Id="rId4" Type="http://schemas.openxmlformats.org/officeDocument/2006/relationships/image" Target="../media/image23.jpeg"/></Relationships>
</file>

<file path=ppt/diagrams/_rels/data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 Id="rId4" Type="http://schemas.openxmlformats.org/officeDocument/2006/relationships/image" Target="../media/image23.jpeg"/></Relationships>
</file>

<file path=ppt/diagrams/_rels/data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 Id="rId4" Type="http://schemas.openxmlformats.org/officeDocument/2006/relationships/image" Target="../media/image23.jpeg"/></Relationships>
</file>

<file path=ppt/diagrams/_rels/data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 Id="rId4" Type="http://schemas.openxmlformats.org/officeDocument/2006/relationships/image" Target="../media/image23.jpeg"/></Relationships>
</file>

<file path=ppt/diagrams/_rels/data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 Id="rId4" Type="http://schemas.openxmlformats.org/officeDocument/2006/relationships/image" Target="../media/image23.jpeg"/></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553E45-2FA0-435A-A126-C5239ABFF465}" type="doc">
      <dgm:prSet loTypeId="urn:microsoft.com/office/officeart/2005/8/layout/cycle8" loCatId="cycle" qsTypeId="urn:microsoft.com/office/officeart/2005/8/quickstyle/simple1" qsCatId="simple" csTypeId="urn:microsoft.com/office/officeart/2005/8/colors/accent3_1" csCatId="accent3" phldr="1"/>
      <dgm:spPr/>
    </dgm:pt>
    <dgm:pt modelId="{370E4728-E14D-400F-8E1E-C49B9110725F}">
      <dgm:prSet phldrT="[Text]"/>
      <dgm:spPr>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a:solidFill>
            <a:schemeClr val="tx1"/>
          </a:solidFill>
        </a:ln>
      </dgm:spPr>
      <dgm:t>
        <a:bodyPr/>
        <a:lstStyle/>
        <a:p>
          <a:r>
            <a:rPr lang="en-US" dirty="0" smtClean="0">
              <a:ln>
                <a:solidFill>
                  <a:schemeClr val="bg1"/>
                </a:solidFill>
              </a:ln>
              <a:solidFill>
                <a:schemeClr val="bg1"/>
              </a:solidFill>
              <a:effectLst>
                <a:outerShdw blurRad="38100" dist="38100" dir="2700000" algn="tl">
                  <a:srgbClr val="000000">
                    <a:alpha val="43137"/>
                  </a:srgbClr>
                </a:outerShdw>
              </a:effectLst>
            </a:rPr>
            <a:t>Minimize Disturbance</a:t>
          </a:r>
          <a:endParaRPr lang="en-US" dirty="0">
            <a:ln>
              <a:solidFill>
                <a:schemeClr val="bg1"/>
              </a:solidFill>
            </a:ln>
            <a:solidFill>
              <a:schemeClr val="bg1"/>
            </a:solidFill>
            <a:effectLst>
              <a:outerShdw blurRad="38100" dist="38100" dir="2700000" algn="tl">
                <a:srgbClr val="000000">
                  <a:alpha val="43137"/>
                </a:srgbClr>
              </a:outerShdw>
            </a:effectLst>
          </a:endParaRPr>
        </a:p>
      </dgm:t>
    </dgm:pt>
    <dgm:pt modelId="{31F5AF97-EF08-4F4F-89AD-D32A22969B27}" type="parTrans" cxnId="{0704D0FE-0DB9-4765-9D0F-78F5A5E4264D}">
      <dgm:prSet/>
      <dgm:spPr/>
      <dgm:t>
        <a:bodyPr/>
        <a:lstStyle/>
        <a:p>
          <a:endParaRPr lang="en-US"/>
        </a:p>
      </dgm:t>
    </dgm:pt>
    <dgm:pt modelId="{C0D88855-F6C0-458F-B5DC-6026B3395095}" type="sibTrans" cxnId="{0704D0FE-0DB9-4765-9D0F-78F5A5E4264D}">
      <dgm:prSet/>
      <dgm:spPr/>
      <dgm:t>
        <a:bodyPr/>
        <a:lstStyle/>
        <a:p>
          <a:endParaRPr lang="en-US"/>
        </a:p>
      </dgm:t>
    </dgm:pt>
    <dgm:pt modelId="{109C8B57-4191-4726-B8E3-211204CE3C06}">
      <dgm:prSet phldrT="[Text]"/>
      <dgm:spPr>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a:ln>
          <a:solidFill>
            <a:schemeClr val="tx1"/>
          </a:solidFill>
        </a:ln>
      </dgm:spPr>
      <dgm:t>
        <a:bodyPr/>
        <a:lstStyle/>
        <a:p>
          <a:r>
            <a:rPr lang="en-US" b="0" dirty="0" smtClean="0">
              <a:ln>
                <a:solidFill>
                  <a:schemeClr val="bg1"/>
                </a:solidFill>
              </a:ln>
              <a:solidFill>
                <a:schemeClr val="bg1"/>
              </a:solidFill>
              <a:effectLst>
                <a:outerShdw blurRad="38100" dist="38100" dir="2700000" algn="tl">
                  <a:srgbClr val="000000">
                    <a:alpha val="43137"/>
                  </a:srgbClr>
                </a:outerShdw>
              </a:effectLst>
            </a:rPr>
            <a:t>Maximize Soil Cover</a:t>
          </a:r>
          <a:endParaRPr lang="en-US" b="0" dirty="0">
            <a:ln>
              <a:solidFill>
                <a:schemeClr val="bg1"/>
              </a:solidFill>
            </a:ln>
            <a:solidFill>
              <a:schemeClr val="bg1"/>
            </a:solidFill>
            <a:effectLst>
              <a:outerShdw blurRad="38100" dist="38100" dir="2700000" algn="tl">
                <a:srgbClr val="000000">
                  <a:alpha val="43137"/>
                </a:srgbClr>
              </a:outerShdw>
            </a:effectLst>
          </a:endParaRPr>
        </a:p>
      </dgm:t>
    </dgm:pt>
    <dgm:pt modelId="{2A2825F3-1B39-4026-BF3B-F767516C0795}" type="parTrans" cxnId="{185CDAD3-AE68-4DEA-A887-65038F075AEF}">
      <dgm:prSet/>
      <dgm:spPr/>
      <dgm:t>
        <a:bodyPr/>
        <a:lstStyle/>
        <a:p>
          <a:endParaRPr lang="en-US"/>
        </a:p>
      </dgm:t>
    </dgm:pt>
    <dgm:pt modelId="{21715145-1E15-4664-B96E-E30A4CA8ACA4}" type="sibTrans" cxnId="{185CDAD3-AE68-4DEA-A887-65038F075AEF}">
      <dgm:prSet/>
      <dgm:spPr/>
      <dgm:t>
        <a:bodyPr/>
        <a:lstStyle/>
        <a:p>
          <a:endParaRPr lang="en-US"/>
        </a:p>
      </dgm:t>
    </dgm:pt>
    <dgm:pt modelId="{73A9A3C7-92B6-42E8-90C2-66DE4F3CBC11}">
      <dgm:prSet phldrT="[Text]"/>
      <dgm:spPr>
        <a:blipFill rotWithShape="0">
          <a:blip xmlns:r="http://schemas.openxmlformats.org/officeDocument/2006/relationships" r:embed="rId3">
            <a:extLst>
              <a:ext uri="{28A0092B-C50C-407E-A947-70E740481C1C}">
                <a14:useLocalDpi xmlns:a14="http://schemas.microsoft.com/office/drawing/2010/main"/>
              </a:ext>
            </a:extLst>
          </a:blip>
          <a:stretch>
            <a:fillRect/>
          </a:stretch>
        </a:blipFill>
        <a:ln>
          <a:solidFill>
            <a:schemeClr val="tx1"/>
          </a:solidFill>
        </a:ln>
      </dgm:spPr>
      <dgm:t>
        <a:bodyPr/>
        <a:lstStyle/>
        <a:p>
          <a:r>
            <a:rPr lang="en-US" dirty="0" smtClean="0">
              <a:ln>
                <a:solidFill>
                  <a:schemeClr val="bg1"/>
                </a:solidFill>
              </a:ln>
              <a:solidFill>
                <a:schemeClr val="bg1"/>
              </a:solidFill>
              <a:effectLst>
                <a:outerShdw blurRad="38100" dist="38100" dir="2700000" algn="tl">
                  <a:srgbClr val="000000">
                    <a:alpha val="43137"/>
                  </a:srgbClr>
                </a:outerShdw>
              </a:effectLst>
            </a:rPr>
            <a:t>Maximize Biodiversity</a:t>
          </a:r>
          <a:endParaRPr lang="en-US" dirty="0">
            <a:ln>
              <a:solidFill>
                <a:schemeClr val="bg1"/>
              </a:solidFill>
            </a:ln>
            <a:solidFill>
              <a:schemeClr val="bg1"/>
            </a:solidFill>
            <a:effectLst>
              <a:outerShdw blurRad="38100" dist="38100" dir="2700000" algn="tl">
                <a:srgbClr val="000000">
                  <a:alpha val="43137"/>
                </a:srgbClr>
              </a:outerShdw>
            </a:effectLst>
          </a:endParaRPr>
        </a:p>
      </dgm:t>
    </dgm:pt>
    <dgm:pt modelId="{835426CE-41BE-4935-A6D8-3843AE19D5CC}" type="parTrans" cxnId="{D8EF93F5-F540-4CC4-9C25-B65BF6993E14}">
      <dgm:prSet/>
      <dgm:spPr/>
      <dgm:t>
        <a:bodyPr/>
        <a:lstStyle/>
        <a:p>
          <a:endParaRPr lang="en-US"/>
        </a:p>
      </dgm:t>
    </dgm:pt>
    <dgm:pt modelId="{94156754-C3F2-48CA-98B3-6FE92CA43820}" type="sibTrans" cxnId="{D8EF93F5-F540-4CC4-9C25-B65BF6993E14}">
      <dgm:prSet/>
      <dgm:spPr/>
      <dgm:t>
        <a:bodyPr/>
        <a:lstStyle/>
        <a:p>
          <a:endParaRPr lang="en-US"/>
        </a:p>
      </dgm:t>
    </dgm:pt>
    <dgm:pt modelId="{F1A65BB7-88DE-455E-8CA2-F1E61103BB2F}">
      <dgm:prSet phldrT="[Text]"/>
      <dgm:spPr>
        <a:blipFill rotWithShape="0">
          <a:blip xmlns:r="http://schemas.openxmlformats.org/officeDocument/2006/relationships" r:embed="rId4" cstate="screen">
            <a:extLst>
              <a:ext uri="{28A0092B-C50C-407E-A947-70E740481C1C}">
                <a14:useLocalDpi xmlns:a14="http://schemas.microsoft.com/office/drawing/2010/main"/>
              </a:ext>
            </a:extLst>
          </a:blip>
          <a:stretch>
            <a:fillRect/>
          </a:stretch>
        </a:blipFill>
        <a:ln>
          <a:solidFill>
            <a:schemeClr val="tx1"/>
          </a:solidFill>
        </a:ln>
      </dgm:spPr>
      <dgm:t>
        <a:bodyPr/>
        <a:lstStyle/>
        <a:p>
          <a:r>
            <a:rPr lang="en-US" dirty="0" smtClean="0">
              <a:ln>
                <a:solidFill>
                  <a:schemeClr val="bg1"/>
                </a:solidFill>
              </a:ln>
              <a:solidFill>
                <a:schemeClr val="bg1"/>
              </a:solidFill>
              <a:effectLst>
                <a:outerShdw blurRad="38100" dist="38100" dir="2700000" algn="tl">
                  <a:srgbClr val="000000">
                    <a:alpha val="43137"/>
                  </a:srgbClr>
                </a:outerShdw>
              </a:effectLst>
            </a:rPr>
            <a:t>Maximize Presence of Living Roots</a:t>
          </a:r>
          <a:endParaRPr lang="en-US" dirty="0">
            <a:ln>
              <a:solidFill>
                <a:schemeClr val="bg1"/>
              </a:solidFill>
            </a:ln>
            <a:solidFill>
              <a:schemeClr val="bg1"/>
            </a:solidFill>
            <a:effectLst>
              <a:outerShdw blurRad="38100" dist="38100" dir="2700000" algn="tl">
                <a:srgbClr val="000000">
                  <a:alpha val="43137"/>
                </a:srgbClr>
              </a:outerShdw>
            </a:effectLst>
          </a:endParaRPr>
        </a:p>
      </dgm:t>
    </dgm:pt>
    <dgm:pt modelId="{DAC51B84-087E-4477-82F6-248113DB8C47}" type="parTrans" cxnId="{AAC336A4-77D8-48E7-A81B-3028AD9DC90B}">
      <dgm:prSet/>
      <dgm:spPr/>
      <dgm:t>
        <a:bodyPr/>
        <a:lstStyle/>
        <a:p>
          <a:endParaRPr lang="en-US"/>
        </a:p>
      </dgm:t>
    </dgm:pt>
    <dgm:pt modelId="{28019B92-1028-41B3-BB6D-D257B6696AB9}" type="sibTrans" cxnId="{AAC336A4-77D8-48E7-A81B-3028AD9DC90B}">
      <dgm:prSet/>
      <dgm:spPr/>
      <dgm:t>
        <a:bodyPr/>
        <a:lstStyle/>
        <a:p>
          <a:endParaRPr lang="en-US"/>
        </a:p>
      </dgm:t>
    </dgm:pt>
    <dgm:pt modelId="{9361F71A-9339-4A93-A9B7-7CB42CDF4D6A}" type="pres">
      <dgm:prSet presAssocID="{18553E45-2FA0-435A-A126-C5239ABFF465}" presName="compositeShape" presStyleCnt="0">
        <dgm:presLayoutVars>
          <dgm:chMax val="7"/>
          <dgm:dir/>
          <dgm:resizeHandles val="exact"/>
        </dgm:presLayoutVars>
      </dgm:prSet>
      <dgm:spPr/>
    </dgm:pt>
    <dgm:pt modelId="{C6495F30-2FBE-4758-B074-C9F74F8DF51A}" type="pres">
      <dgm:prSet presAssocID="{18553E45-2FA0-435A-A126-C5239ABFF465}" presName="wedge1" presStyleLbl="node1" presStyleIdx="0" presStyleCnt="4"/>
      <dgm:spPr/>
      <dgm:t>
        <a:bodyPr/>
        <a:lstStyle/>
        <a:p>
          <a:endParaRPr lang="en-US"/>
        </a:p>
      </dgm:t>
    </dgm:pt>
    <dgm:pt modelId="{2D563EC6-3341-436A-B7AD-6BC39915308A}" type="pres">
      <dgm:prSet presAssocID="{18553E45-2FA0-435A-A126-C5239ABFF465}" presName="dummy1a" presStyleCnt="0"/>
      <dgm:spPr/>
    </dgm:pt>
    <dgm:pt modelId="{DDB8AD78-F12B-45E0-959C-061294B398ED}" type="pres">
      <dgm:prSet presAssocID="{18553E45-2FA0-435A-A126-C5239ABFF465}" presName="dummy1b" presStyleCnt="0"/>
      <dgm:spPr/>
    </dgm:pt>
    <dgm:pt modelId="{4DADB67C-5F35-4C0A-98D4-DC1D39910A48}" type="pres">
      <dgm:prSet presAssocID="{18553E45-2FA0-435A-A126-C5239ABFF465}" presName="wedge1Tx" presStyleLbl="node1" presStyleIdx="0" presStyleCnt="4">
        <dgm:presLayoutVars>
          <dgm:chMax val="0"/>
          <dgm:chPref val="0"/>
          <dgm:bulletEnabled val="1"/>
        </dgm:presLayoutVars>
      </dgm:prSet>
      <dgm:spPr/>
      <dgm:t>
        <a:bodyPr/>
        <a:lstStyle/>
        <a:p>
          <a:endParaRPr lang="en-US"/>
        </a:p>
      </dgm:t>
    </dgm:pt>
    <dgm:pt modelId="{60074771-2266-432E-A6F9-ED02553D3E4A}" type="pres">
      <dgm:prSet presAssocID="{18553E45-2FA0-435A-A126-C5239ABFF465}" presName="wedge2" presStyleLbl="node1" presStyleIdx="1" presStyleCnt="4"/>
      <dgm:spPr/>
      <dgm:t>
        <a:bodyPr/>
        <a:lstStyle/>
        <a:p>
          <a:endParaRPr lang="en-US"/>
        </a:p>
      </dgm:t>
    </dgm:pt>
    <dgm:pt modelId="{4899DA72-F50B-47CA-A608-42BE310A4839}" type="pres">
      <dgm:prSet presAssocID="{18553E45-2FA0-435A-A126-C5239ABFF465}" presName="dummy2a" presStyleCnt="0"/>
      <dgm:spPr/>
    </dgm:pt>
    <dgm:pt modelId="{6B43E83A-4133-4197-B6B2-2BF7AA1A5857}" type="pres">
      <dgm:prSet presAssocID="{18553E45-2FA0-435A-A126-C5239ABFF465}" presName="dummy2b" presStyleCnt="0"/>
      <dgm:spPr/>
    </dgm:pt>
    <dgm:pt modelId="{14DE8389-8F52-4966-9C71-062686EB6FD0}" type="pres">
      <dgm:prSet presAssocID="{18553E45-2FA0-435A-A126-C5239ABFF465}" presName="wedge2Tx" presStyleLbl="node1" presStyleIdx="1" presStyleCnt="4">
        <dgm:presLayoutVars>
          <dgm:chMax val="0"/>
          <dgm:chPref val="0"/>
          <dgm:bulletEnabled val="1"/>
        </dgm:presLayoutVars>
      </dgm:prSet>
      <dgm:spPr/>
      <dgm:t>
        <a:bodyPr/>
        <a:lstStyle/>
        <a:p>
          <a:endParaRPr lang="en-US"/>
        </a:p>
      </dgm:t>
    </dgm:pt>
    <dgm:pt modelId="{DCE63EC1-4624-42BA-9972-40D90F5B1DA3}" type="pres">
      <dgm:prSet presAssocID="{18553E45-2FA0-435A-A126-C5239ABFF465}" presName="wedge3" presStyleLbl="node1" presStyleIdx="2" presStyleCnt="4"/>
      <dgm:spPr/>
      <dgm:t>
        <a:bodyPr/>
        <a:lstStyle/>
        <a:p>
          <a:endParaRPr lang="en-US"/>
        </a:p>
      </dgm:t>
    </dgm:pt>
    <dgm:pt modelId="{C7D9B8F8-9B1D-434D-933B-0F766F04018E}" type="pres">
      <dgm:prSet presAssocID="{18553E45-2FA0-435A-A126-C5239ABFF465}" presName="dummy3a" presStyleCnt="0"/>
      <dgm:spPr/>
    </dgm:pt>
    <dgm:pt modelId="{E904C26E-439E-4D4B-8070-802E17F93C89}" type="pres">
      <dgm:prSet presAssocID="{18553E45-2FA0-435A-A126-C5239ABFF465}" presName="dummy3b" presStyleCnt="0"/>
      <dgm:spPr/>
    </dgm:pt>
    <dgm:pt modelId="{323C4F7E-45A6-41B3-9C2C-16A4ACD779ED}" type="pres">
      <dgm:prSet presAssocID="{18553E45-2FA0-435A-A126-C5239ABFF465}" presName="wedge3Tx" presStyleLbl="node1" presStyleIdx="2" presStyleCnt="4">
        <dgm:presLayoutVars>
          <dgm:chMax val="0"/>
          <dgm:chPref val="0"/>
          <dgm:bulletEnabled val="1"/>
        </dgm:presLayoutVars>
      </dgm:prSet>
      <dgm:spPr/>
      <dgm:t>
        <a:bodyPr/>
        <a:lstStyle/>
        <a:p>
          <a:endParaRPr lang="en-US"/>
        </a:p>
      </dgm:t>
    </dgm:pt>
    <dgm:pt modelId="{07E0DDB7-ED38-4678-BF91-22278FBF3796}" type="pres">
      <dgm:prSet presAssocID="{18553E45-2FA0-435A-A126-C5239ABFF465}" presName="wedge4" presStyleLbl="node1" presStyleIdx="3" presStyleCnt="4"/>
      <dgm:spPr/>
      <dgm:t>
        <a:bodyPr/>
        <a:lstStyle/>
        <a:p>
          <a:endParaRPr lang="en-US"/>
        </a:p>
      </dgm:t>
    </dgm:pt>
    <dgm:pt modelId="{3CB86B75-7F2E-46BE-AD41-99A3C930AC80}" type="pres">
      <dgm:prSet presAssocID="{18553E45-2FA0-435A-A126-C5239ABFF465}" presName="dummy4a" presStyleCnt="0"/>
      <dgm:spPr/>
    </dgm:pt>
    <dgm:pt modelId="{D8C9053F-FE97-458D-BBAC-296A49FAE373}" type="pres">
      <dgm:prSet presAssocID="{18553E45-2FA0-435A-A126-C5239ABFF465}" presName="dummy4b" presStyleCnt="0"/>
      <dgm:spPr/>
    </dgm:pt>
    <dgm:pt modelId="{045619E4-5A93-4049-89D4-CE916229C6FF}" type="pres">
      <dgm:prSet presAssocID="{18553E45-2FA0-435A-A126-C5239ABFF465}" presName="wedge4Tx" presStyleLbl="node1" presStyleIdx="3" presStyleCnt="4">
        <dgm:presLayoutVars>
          <dgm:chMax val="0"/>
          <dgm:chPref val="0"/>
          <dgm:bulletEnabled val="1"/>
        </dgm:presLayoutVars>
      </dgm:prSet>
      <dgm:spPr/>
      <dgm:t>
        <a:bodyPr/>
        <a:lstStyle/>
        <a:p>
          <a:endParaRPr lang="en-US"/>
        </a:p>
      </dgm:t>
    </dgm:pt>
    <dgm:pt modelId="{9257D1C2-4F52-431F-8AC3-850610B1BED9}" type="pres">
      <dgm:prSet presAssocID="{C0D88855-F6C0-458F-B5DC-6026B3395095}" presName="arrowWedge1" presStyleLbl="fgSibTrans2D1" presStyleIdx="0" presStyleCnt="4"/>
      <dgm:spPr>
        <a:ln>
          <a:solidFill>
            <a:schemeClr val="tx1"/>
          </a:solidFill>
        </a:ln>
        <a:effectLst>
          <a:outerShdw blurRad="50800" dist="38100" dir="5400000" algn="t" rotWithShape="0">
            <a:prstClr val="black">
              <a:alpha val="40000"/>
            </a:prstClr>
          </a:outerShdw>
        </a:effectLst>
      </dgm:spPr>
    </dgm:pt>
    <dgm:pt modelId="{4B08F06B-60C7-4265-80A7-B413E79398D4}" type="pres">
      <dgm:prSet presAssocID="{21715145-1E15-4664-B96E-E30A4CA8ACA4}" presName="arrowWedge2" presStyleLbl="fgSibTrans2D1" presStyleIdx="1" presStyleCnt="4"/>
      <dgm:spPr>
        <a:ln>
          <a:solidFill>
            <a:schemeClr val="tx1"/>
          </a:solidFill>
        </a:ln>
        <a:effectLst>
          <a:outerShdw blurRad="50800" dist="38100" dir="5400000" algn="t" rotWithShape="0">
            <a:prstClr val="black">
              <a:alpha val="40000"/>
            </a:prstClr>
          </a:outerShdw>
        </a:effectLst>
      </dgm:spPr>
    </dgm:pt>
    <dgm:pt modelId="{E30AF71E-6395-46AE-88FC-1BEDC14AE77D}" type="pres">
      <dgm:prSet presAssocID="{94156754-C3F2-48CA-98B3-6FE92CA43820}" presName="arrowWedge3" presStyleLbl="fgSibTrans2D1" presStyleIdx="2" presStyleCnt="4"/>
      <dgm:spPr>
        <a:ln>
          <a:solidFill>
            <a:schemeClr val="tx1"/>
          </a:solidFill>
        </a:ln>
        <a:effectLst>
          <a:outerShdw blurRad="50800" dist="38100" dir="5400000" algn="t" rotWithShape="0">
            <a:prstClr val="black">
              <a:alpha val="40000"/>
            </a:prstClr>
          </a:outerShdw>
        </a:effectLst>
      </dgm:spPr>
    </dgm:pt>
    <dgm:pt modelId="{2C594982-68F8-4A40-8309-512728789B44}" type="pres">
      <dgm:prSet presAssocID="{28019B92-1028-41B3-BB6D-D257B6696AB9}" presName="arrowWedge4" presStyleLbl="fgSibTrans2D1" presStyleIdx="3" presStyleCnt="4"/>
      <dgm:spPr>
        <a:ln>
          <a:solidFill>
            <a:schemeClr val="tx1"/>
          </a:solidFill>
        </a:ln>
        <a:effectLst>
          <a:outerShdw blurRad="50800" dist="38100" dir="5400000" algn="t" rotWithShape="0">
            <a:prstClr val="black">
              <a:alpha val="40000"/>
            </a:prstClr>
          </a:outerShdw>
        </a:effectLst>
      </dgm:spPr>
    </dgm:pt>
  </dgm:ptLst>
  <dgm:cxnLst>
    <dgm:cxn modelId="{6EE332A3-03CF-42BB-AC88-54AD19FAC558}" type="presOf" srcId="{109C8B57-4191-4726-B8E3-211204CE3C06}" destId="{60074771-2266-432E-A6F9-ED02553D3E4A}" srcOrd="0" destOrd="0" presId="urn:microsoft.com/office/officeart/2005/8/layout/cycle8"/>
    <dgm:cxn modelId="{CC2267F6-52CE-42A6-86F3-FD86E28D175D}" type="presOf" srcId="{73A9A3C7-92B6-42E8-90C2-66DE4F3CBC11}" destId="{323C4F7E-45A6-41B3-9C2C-16A4ACD779ED}" srcOrd="1" destOrd="0" presId="urn:microsoft.com/office/officeart/2005/8/layout/cycle8"/>
    <dgm:cxn modelId="{0704D0FE-0DB9-4765-9D0F-78F5A5E4264D}" srcId="{18553E45-2FA0-435A-A126-C5239ABFF465}" destId="{370E4728-E14D-400F-8E1E-C49B9110725F}" srcOrd="0" destOrd="0" parTransId="{31F5AF97-EF08-4F4F-89AD-D32A22969B27}" sibTransId="{C0D88855-F6C0-458F-B5DC-6026B3395095}"/>
    <dgm:cxn modelId="{17B2D93B-DCB0-4214-90B6-D678405FD829}" type="presOf" srcId="{370E4728-E14D-400F-8E1E-C49B9110725F}" destId="{C6495F30-2FBE-4758-B074-C9F74F8DF51A}" srcOrd="0" destOrd="0" presId="urn:microsoft.com/office/officeart/2005/8/layout/cycle8"/>
    <dgm:cxn modelId="{23DFB64E-5648-4277-92FE-136B600F4FCE}" type="presOf" srcId="{F1A65BB7-88DE-455E-8CA2-F1E61103BB2F}" destId="{045619E4-5A93-4049-89D4-CE916229C6FF}" srcOrd="1" destOrd="0" presId="urn:microsoft.com/office/officeart/2005/8/layout/cycle8"/>
    <dgm:cxn modelId="{A76FD38A-66D2-4121-B438-B08F4705F7E6}" type="presOf" srcId="{109C8B57-4191-4726-B8E3-211204CE3C06}" destId="{14DE8389-8F52-4966-9C71-062686EB6FD0}" srcOrd="1" destOrd="0" presId="urn:microsoft.com/office/officeart/2005/8/layout/cycle8"/>
    <dgm:cxn modelId="{DDDB0011-027A-4C06-8060-11EFF373433D}" type="presOf" srcId="{73A9A3C7-92B6-42E8-90C2-66DE4F3CBC11}" destId="{DCE63EC1-4624-42BA-9972-40D90F5B1DA3}" srcOrd="0" destOrd="0" presId="urn:microsoft.com/office/officeart/2005/8/layout/cycle8"/>
    <dgm:cxn modelId="{301DF206-6AED-4806-9FD1-2CFF97F88858}" type="presOf" srcId="{18553E45-2FA0-435A-A126-C5239ABFF465}" destId="{9361F71A-9339-4A93-A9B7-7CB42CDF4D6A}" srcOrd="0" destOrd="0" presId="urn:microsoft.com/office/officeart/2005/8/layout/cycle8"/>
    <dgm:cxn modelId="{4C54EF88-72D1-4F9B-9F10-CEBFD6C24A50}" type="presOf" srcId="{370E4728-E14D-400F-8E1E-C49B9110725F}" destId="{4DADB67C-5F35-4C0A-98D4-DC1D39910A48}" srcOrd="1" destOrd="0" presId="urn:microsoft.com/office/officeart/2005/8/layout/cycle8"/>
    <dgm:cxn modelId="{AAC336A4-77D8-48E7-A81B-3028AD9DC90B}" srcId="{18553E45-2FA0-435A-A126-C5239ABFF465}" destId="{F1A65BB7-88DE-455E-8CA2-F1E61103BB2F}" srcOrd="3" destOrd="0" parTransId="{DAC51B84-087E-4477-82F6-248113DB8C47}" sibTransId="{28019B92-1028-41B3-BB6D-D257B6696AB9}"/>
    <dgm:cxn modelId="{185CDAD3-AE68-4DEA-A887-65038F075AEF}" srcId="{18553E45-2FA0-435A-A126-C5239ABFF465}" destId="{109C8B57-4191-4726-B8E3-211204CE3C06}" srcOrd="1" destOrd="0" parTransId="{2A2825F3-1B39-4026-BF3B-F767516C0795}" sibTransId="{21715145-1E15-4664-B96E-E30A4CA8ACA4}"/>
    <dgm:cxn modelId="{D8EF93F5-F540-4CC4-9C25-B65BF6993E14}" srcId="{18553E45-2FA0-435A-A126-C5239ABFF465}" destId="{73A9A3C7-92B6-42E8-90C2-66DE4F3CBC11}" srcOrd="2" destOrd="0" parTransId="{835426CE-41BE-4935-A6D8-3843AE19D5CC}" sibTransId="{94156754-C3F2-48CA-98B3-6FE92CA43820}"/>
    <dgm:cxn modelId="{46780CE7-9591-40BA-9E2F-D598B75C2E7F}" type="presOf" srcId="{F1A65BB7-88DE-455E-8CA2-F1E61103BB2F}" destId="{07E0DDB7-ED38-4678-BF91-22278FBF3796}" srcOrd="0" destOrd="0" presId="urn:microsoft.com/office/officeart/2005/8/layout/cycle8"/>
    <dgm:cxn modelId="{3D704AF8-364F-447A-99D2-55CA98858279}" type="presParOf" srcId="{9361F71A-9339-4A93-A9B7-7CB42CDF4D6A}" destId="{C6495F30-2FBE-4758-B074-C9F74F8DF51A}" srcOrd="0" destOrd="0" presId="urn:microsoft.com/office/officeart/2005/8/layout/cycle8"/>
    <dgm:cxn modelId="{A2F831A5-5CDD-4826-BD09-2CA82E2893D1}" type="presParOf" srcId="{9361F71A-9339-4A93-A9B7-7CB42CDF4D6A}" destId="{2D563EC6-3341-436A-B7AD-6BC39915308A}" srcOrd="1" destOrd="0" presId="urn:microsoft.com/office/officeart/2005/8/layout/cycle8"/>
    <dgm:cxn modelId="{54D2A9DF-7C09-4CB1-86E9-9EEFBB054FAD}" type="presParOf" srcId="{9361F71A-9339-4A93-A9B7-7CB42CDF4D6A}" destId="{DDB8AD78-F12B-45E0-959C-061294B398ED}" srcOrd="2" destOrd="0" presId="urn:microsoft.com/office/officeart/2005/8/layout/cycle8"/>
    <dgm:cxn modelId="{53E47D43-3D2C-4B0B-8040-206A0A3BEAC4}" type="presParOf" srcId="{9361F71A-9339-4A93-A9B7-7CB42CDF4D6A}" destId="{4DADB67C-5F35-4C0A-98D4-DC1D39910A48}" srcOrd="3" destOrd="0" presId="urn:microsoft.com/office/officeart/2005/8/layout/cycle8"/>
    <dgm:cxn modelId="{F10E8FD7-0A6C-456A-879F-D1E4AFC59DC1}" type="presParOf" srcId="{9361F71A-9339-4A93-A9B7-7CB42CDF4D6A}" destId="{60074771-2266-432E-A6F9-ED02553D3E4A}" srcOrd="4" destOrd="0" presId="urn:microsoft.com/office/officeart/2005/8/layout/cycle8"/>
    <dgm:cxn modelId="{76DE346D-7C70-4A8C-988F-183567DE5711}" type="presParOf" srcId="{9361F71A-9339-4A93-A9B7-7CB42CDF4D6A}" destId="{4899DA72-F50B-47CA-A608-42BE310A4839}" srcOrd="5" destOrd="0" presId="urn:microsoft.com/office/officeart/2005/8/layout/cycle8"/>
    <dgm:cxn modelId="{CD84769F-CB90-438F-8837-928275D11066}" type="presParOf" srcId="{9361F71A-9339-4A93-A9B7-7CB42CDF4D6A}" destId="{6B43E83A-4133-4197-B6B2-2BF7AA1A5857}" srcOrd="6" destOrd="0" presId="urn:microsoft.com/office/officeart/2005/8/layout/cycle8"/>
    <dgm:cxn modelId="{427D0422-D574-4E24-8C0F-0A9C7E8A2DD7}" type="presParOf" srcId="{9361F71A-9339-4A93-A9B7-7CB42CDF4D6A}" destId="{14DE8389-8F52-4966-9C71-062686EB6FD0}" srcOrd="7" destOrd="0" presId="urn:microsoft.com/office/officeart/2005/8/layout/cycle8"/>
    <dgm:cxn modelId="{F32371AD-74A6-4CF2-A5A6-B5A006F567A1}" type="presParOf" srcId="{9361F71A-9339-4A93-A9B7-7CB42CDF4D6A}" destId="{DCE63EC1-4624-42BA-9972-40D90F5B1DA3}" srcOrd="8" destOrd="0" presId="urn:microsoft.com/office/officeart/2005/8/layout/cycle8"/>
    <dgm:cxn modelId="{60E67B41-B816-4B5F-96A9-E0E0BD681088}" type="presParOf" srcId="{9361F71A-9339-4A93-A9B7-7CB42CDF4D6A}" destId="{C7D9B8F8-9B1D-434D-933B-0F766F04018E}" srcOrd="9" destOrd="0" presId="urn:microsoft.com/office/officeart/2005/8/layout/cycle8"/>
    <dgm:cxn modelId="{EF9EA38C-7267-4EAE-ABB3-03BBF924E200}" type="presParOf" srcId="{9361F71A-9339-4A93-A9B7-7CB42CDF4D6A}" destId="{E904C26E-439E-4D4B-8070-802E17F93C89}" srcOrd="10" destOrd="0" presId="urn:microsoft.com/office/officeart/2005/8/layout/cycle8"/>
    <dgm:cxn modelId="{CEF05FE3-F22C-44E9-AD0B-B3563C905986}" type="presParOf" srcId="{9361F71A-9339-4A93-A9B7-7CB42CDF4D6A}" destId="{323C4F7E-45A6-41B3-9C2C-16A4ACD779ED}" srcOrd="11" destOrd="0" presId="urn:microsoft.com/office/officeart/2005/8/layout/cycle8"/>
    <dgm:cxn modelId="{FD57E37F-AF3F-4029-99E8-F81E9140E596}" type="presParOf" srcId="{9361F71A-9339-4A93-A9B7-7CB42CDF4D6A}" destId="{07E0DDB7-ED38-4678-BF91-22278FBF3796}" srcOrd="12" destOrd="0" presId="urn:microsoft.com/office/officeart/2005/8/layout/cycle8"/>
    <dgm:cxn modelId="{0E6B1D18-F03C-49DA-A74C-7BB15E596A66}" type="presParOf" srcId="{9361F71A-9339-4A93-A9B7-7CB42CDF4D6A}" destId="{3CB86B75-7F2E-46BE-AD41-99A3C930AC80}" srcOrd="13" destOrd="0" presId="urn:microsoft.com/office/officeart/2005/8/layout/cycle8"/>
    <dgm:cxn modelId="{9F9BB56D-DA3C-4FC1-85B6-8004A5D8FCAB}" type="presParOf" srcId="{9361F71A-9339-4A93-A9B7-7CB42CDF4D6A}" destId="{D8C9053F-FE97-458D-BBAC-296A49FAE373}" srcOrd="14" destOrd="0" presId="urn:microsoft.com/office/officeart/2005/8/layout/cycle8"/>
    <dgm:cxn modelId="{5C4B1898-4713-4291-A017-F040AC0CFD00}" type="presParOf" srcId="{9361F71A-9339-4A93-A9B7-7CB42CDF4D6A}" destId="{045619E4-5A93-4049-89D4-CE916229C6FF}" srcOrd="15" destOrd="0" presId="urn:microsoft.com/office/officeart/2005/8/layout/cycle8"/>
    <dgm:cxn modelId="{6D0F3D60-861C-4182-9B11-8182B0FB7383}" type="presParOf" srcId="{9361F71A-9339-4A93-A9B7-7CB42CDF4D6A}" destId="{9257D1C2-4F52-431F-8AC3-850610B1BED9}" srcOrd="16" destOrd="0" presId="urn:microsoft.com/office/officeart/2005/8/layout/cycle8"/>
    <dgm:cxn modelId="{3D132C92-E458-4FBA-AD3F-22B4C33EFC63}" type="presParOf" srcId="{9361F71A-9339-4A93-A9B7-7CB42CDF4D6A}" destId="{4B08F06B-60C7-4265-80A7-B413E79398D4}" srcOrd="17" destOrd="0" presId="urn:microsoft.com/office/officeart/2005/8/layout/cycle8"/>
    <dgm:cxn modelId="{432ACDA6-4139-44D5-BD64-7A3DE2B21B26}" type="presParOf" srcId="{9361F71A-9339-4A93-A9B7-7CB42CDF4D6A}" destId="{E30AF71E-6395-46AE-88FC-1BEDC14AE77D}" srcOrd="18" destOrd="0" presId="urn:microsoft.com/office/officeart/2005/8/layout/cycle8"/>
    <dgm:cxn modelId="{9AE0CCD9-7017-4D92-A640-69C36060C253}" type="presParOf" srcId="{9361F71A-9339-4A93-A9B7-7CB42CDF4D6A}" destId="{2C594982-68F8-4A40-8309-512728789B44}"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553E45-2FA0-435A-A126-C5239ABFF465}" type="doc">
      <dgm:prSet loTypeId="urn:microsoft.com/office/officeart/2005/8/layout/cycle8" loCatId="cycle" qsTypeId="urn:microsoft.com/office/officeart/2005/8/quickstyle/simple1" qsCatId="simple" csTypeId="urn:microsoft.com/office/officeart/2005/8/colors/accent3_1" csCatId="accent3" phldr="1"/>
      <dgm:spPr/>
    </dgm:pt>
    <dgm:pt modelId="{370E4728-E14D-400F-8E1E-C49B9110725F}">
      <dgm:prSet phldrT="[Text]"/>
      <dgm:spPr>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a:solidFill>
            <a:schemeClr val="tx1"/>
          </a:solidFill>
        </a:ln>
      </dgm:spPr>
      <dgm:t>
        <a:bodyPr/>
        <a:lstStyle/>
        <a:p>
          <a:r>
            <a:rPr lang="en-US" b="1" u="sng" dirty="0" smtClean="0">
              <a:ln>
                <a:solidFill>
                  <a:schemeClr val="bg1"/>
                </a:solidFill>
              </a:ln>
              <a:solidFill>
                <a:srgbClr val="FFC000"/>
              </a:solidFill>
              <a:effectLst>
                <a:outerShdw blurRad="38100" dist="38100" dir="2700000" algn="tl">
                  <a:srgbClr val="000000">
                    <a:alpha val="43137"/>
                  </a:srgbClr>
                </a:outerShdw>
              </a:effectLst>
            </a:rPr>
            <a:t>Minimize Disturbance</a:t>
          </a:r>
          <a:endParaRPr lang="en-US" b="1" u="sng" dirty="0">
            <a:ln>
              <a:solidFill>
                <a:schemeClr val="bg1"/>
              </a:solidFill>
            </a:ln>
            <a:solidFill>
              <a:srgbClr val="FFC000"/>
            </a:solidFill>
            <a:effectLst>
              <a:outerShdw blurRad="38100" dist="38100" dir="2700000" algn="tl">
                <a:srgbClr val="000000">
                  <a:alpha val="43137"/>
                </a:srgbClr>
              </a:outerShdw>
            </a:effectLst>
          </a:endParaRPr>
        </a:p>
      </dgm:t>
    </dgm:pt>
    <dgm:pt modelId="{31F5AF97-EF08-4F4F-89AD-D32A22969B27}" type="parTrans" cxnId="{0704D0FE-0DB9-4765-9D0F-78F5A5E4264D}">
      <dgm:prSet/>
      <dgm:spPr/>
      <dgm:t>
        <a:bodyPr/>
        <a:lstStyle/>
        <a:p>
          <a:endParaRPr lang="en-US"/>
        </a:p>
      </dgm:t>
    </dgm:pt>
    <dgm:pt modelId="{C0D88855-F6C0-458F-B5DC-6026B3395095}" type="sibTrans" cxnId="{0704D0FE-0DB9-4765-9D0F-78F5A5E4264D}">
      <dgm:prSet/>
      <dgm:spPr/>
      <dgm:t>
        <a:bodyPr/>
        <a:lstStyle/>
        <a:p>
          <a:endParaRPr lang="en-US"/>
        </a:p>
      </dgm:t>
    </dgm:pt>
    <dgm:pt modelId="{109C8B57-4191-4726-B8E3-211204CE3C06}">
      <dgm:prSet phldrT="[Text]"/>
      <dgm:spPr>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a:ln>
          <a:solidFill>
            <a:schemeClr val="tx1"/>
          </a:solidFill>
        </a:ln>
      </dgm:spPr>
      <dgm:t>
        <a:bodyPr/>
        <a:lstStyle/>
        <a:p>
          <a:r>
            <a:rPr lang="en-US" b="0" dirty="0" smtClean="0">
              <a:ln>
                <a:solidFill>
                  <a:schemeClr val="bg1"/>
                </a:solidFill>
              </a:ln>
              <a:solidFill>
                <a:schemeClr val="bg1"/>
              </a:solidFill>
              <a:effectLst>
                <a:outerShdw blurRad="38100" dist="38100" dir="2700000" algn="tl">
                  <a:srgbClr val="000000">
                    <a:alpha val="43137"/>
                  </a:srgbClr>
                </a:outerShdw>
              </a:effectLst>
            </a:rPr>
            <a:t>Maximize Soil Cover</a:t>
          </a:r>
          <a:endParaRPr lang="en-US" b="0" dirty="0">
            <a:ln>
              <a:solidFill>
                <a:schemeClr val="bg1"/>
              </a:solidFill>
            </a:ln>
            <a:solidFill>
              <a:schemeClr val="bg1"/>
            </a:solidFill>
            <a:effectLst>
              <a:outerShdw blurRad="38100" dist="38100" dir="2700000" algn="tl">
                <a:srgbClr val="000000">
                  <a:alpha val="43137"/>
                </a:srgbClr>
              </a:outerShdw>
            </a:effectLst>
          </a:endParaRPr>
        </a:p>
      </dgm:t>
    </dgm:pt>
    <dgm:pt modelId="{2A2825F3-1B39-4026-BF3B-F767516C0795}" type="parTrans" cxnId="{185CDAD3-AE68-4DEA-A887-65038F075AEF}">
      <dgm:prSet/>
      <dgm:spPr/>
      <dgm:t>
        <a:bodyPr/>
        <a:lstStyle/>
        <a:p>
          <a:endParaRPr lang="en-US"/>
        </a:p>
      </dgm:t>
    </dgm:pt>
    <dgm:pt modelId="{21715145-1E15-4664-B96E-E30A4CA8ACA4}" type="sibTrans" cxnId="{185CDAD3-AE68-4DEA-A887-65038F075AEF}">
      <dgm:prSet/>
      <dgm:spPr/>
      <dgm:t>
        <a:bodyPr/>
        <a:lstStyle/>
        <a:p>
          <a:endParaRPr lang="en-US"/>
        </a:p>
      </dgm:t>
    </dgm:pt>
    <dgm:pt modelId="{73A9A3C7-92B6-42E8-90C2-66DE4F3CBC11}">
      <dgm:prSet phldrT="[Text]"/>
      <dgm:spPr>
        <a:blipFill rotWithShape="0">
          <a:blip xmlns:r="http://schemas.openxmlformats.org/officeDocument/2006/relationships" r:embed="rId3">
            <a:extLst>
              <a:ext uri="{28A0092B-C50C-407E-A947-70E740481C1C}">
                <a14:useLocalDpi xmlns:a14="http://schemas.microsoft.com/office/drawing/2010/main"/>
              </a:ext>
            </a:extLst>
          </a:blip>
          <a:stretch>
            <a:fillRect/>
          </a:stretch>
        </a:blipFill>
        <a:ln>
          <a:solidFill>
            <a:schemeClr val="tx1"/>
          </a:solidFill>
        </a:ln>
      </dgm:spPr>
      <dgm:t>
        <a:bodyPr/>
        <a:lstStyle/>
        <a:p>
          <a:r>
            <a:rPr lang="en-US" dirty="0" smtClean="0">
              <a:ln>
                <a:solidFill>
                  <a:schemeClr val="bg1"/>
                </a:solidFill>
              </a:ln>
              <a:solidFill>
                <a:schemeClr val="bg1"/>
              </a:solidFill>
              <a:effectLst>
                <a:outerShdw blurRad="38100" dist="38100" dir="2700000" algn="tl">
                  <a:srgbClr val="000000">
                    <a:alpha val="43137"/>
                  </a:srgbClr>
                </a:outerShdw>
              </a:effectLst>
            </a:rPr>
            <a:t>Maximize Biodiversity</a:t>
          </a:r>
          <a:endParaRPr lang="en-US" dirty="0">
            <a:ln>
              <a:solidFill>
                <a:schemeClr val="bg1"/>
              </a:solidFill>
            </a:ln>
            <a:solidFill>
              <a:schemeClr val="bg1"/>
            </a:solidFill>
            <a:effectLst>
              <a:outerShdw blurRad="38100" dist="38100" dir="2700000" algn="tl">
                <a:srgbClr val="000000">
                  <a:alpha val="43137"/>
                </a:srgbClr>
              </a:outerShdw>
            </a:effectLst>
          </a:endParaRPr>
        </a:p>
      </dgm:t>
    </dgm:pt>
    <dgm:pt modelId="{835426CE-41BE-4935-A6D8-3843AE19D5CC}" type="parTrans" cxnId="{D8EF93F5-F540-4CC4-9C25-B65BF6993E14}">
      <dgm:prSet/>
      <dgm:spPr/>
      <dgm:t>
        <a:bodyPr/>
        <a:lstStyle/>
        <a:p>
          <a:endParaRPr lang="en-US"/>
        </a:p>
      </dgm:t>
    </dgm:pt>
    <dgm:pt modelId="{94156754-C3F2-48CA-98B3-6FE92CA43820}" type="sibTrans" cxnId="{D8EF93F5-F540-4CC4-9C25-B65BF6993E14}">
      <dgm:prSet/>
      <dgm:spPr/>
      <dgm:t>
        <a:bodyPr/>
        <a:lstStyle/>
        <a:p>
          <a:endParaRPr lang="en-US"/>
        </a:p>
      </dgm:t>
    </dgm:pt>
    <dgm:pt modelId="{F1A65BB7-88DE-455E-8CA2-F1E61103BB2F}">
      <dgm:prSet phldrT="[Text]"/>
      <dgm:spPr>
        <a:blipFill rotWithShape="0">
          <a:blip xmlns:r="http://schemas.openxmlformats.org/officeDocument/2006/relationships" r:embed="rId4" cstate="screen">
            <a:extLst>
              <a:ext uri="{28A0092B-C50C-407E-A947-70E740481C1C}">
                <a14:useLocalDpi xmlns:a14="http://schemas.microsoft.com/office/drawing/2010/main"/>
              </a:ext>
            </a:extLst>
          </a:blip>
          <a:stretch>
            <a:fillRect/>
          </a:stretch>
        </a:blipFill>
        <a:ln>
          <a:solidFill>
            <a:schemeClr val="tx1"/>
          </a:solidFill>
        </a:ln>
      </dgm:spPr>
      <dgm:t>
        <a:bodyPr/>
        <a:lstStyle/>
        <a:p>
          <a:r>
            <a:rPr lang="en-US" dirty="0" smtClean="0">
              <a:ln>
                <a:solidFill>
                  <a:schemeClr val="bg1"/>
                </a:solidFill>
              </a:ln>
              <a:solidFill>
                <a:schemeClr val="bg1"/>
              </a:solidFill>
              <a:effectLst>
                <a:outerShdw blurRad="38100" dist="38100" dir="2700000" algn="tl">
                  <a:srgbClr val="000000">
                    <a:alpha val="43137"/>
                  </a:srgbClr>
                </a:outerShdw>
              </a:effectLst>
            </a:rPr>
            <a:t>Provide Continuous Living Roots</a:t>
          </a:r>
          <a:endParaRPr lang="en-US" dirty="0">
            <a:ln>
              <a:solidFill>
                <a:schemeClr val="bg1"/>
              </a:solidFill>
            </a:ln>
            <a:solidFill>
              <a:schemeClr val="bg1"/>
            </a:solidFill>
            <a:effectLst>
              <a:outerShdw blurRad="38100" dist="38100" dir="2700000" algn="tl">
                <a:srgbClr val="000000">
                  <a:alpha val="43137"/>
                </a:srgbClr>
              </a:outerShdw>
            </a:effectLst>
          </a:endParaRPr>
        </a:p>
      </dgm:t>
    </dgm:pt>
    <dgm:pt modelId="{DAC51B84-087E-4477-82F6-248113DB8C47}" type="parTrans" cxnId="{AAC336A4-77D8-48E7-A81B-3028AD9DC90B}">
      <dgm:prSet/>
      <dgm:spPr/>
      <dgm:t>
        <a:bodyPr/>
        <a:lstStyle/>
        <a:p>
          <a:endParaRPr lang="en-US"/>
        </a:p>
      </dgm:t>
    </dgm:pt>
    <dgm:pt modelId="{28019B92-1028-41B3-BB6D-D257B6696AB9}" type="sibTrans" cxnId="{AAC336A4-77D8-48E7-A81B-3028AD9DC90B}">
      <dgm:prSet/>
      <dgm:spPr/>
      <dgm:t>
        <a:bodyPr/>
        <a:lstStyle/>
        <a:p>
          <a:endParaRPr lang="en-US"/>
        </a:p>
      </dgm:t>
    </dgm:pt>
    <dgm:pt modelId="{9361F71A-9339-4A93-A9B7-7CB42CDF4D6A}" type="pres">
      <dgm:prSet presAssocID="{18553E45-2FA0-435A-A126-C5239ABFF465}" presName="compositeShape" presStyleCnt="0">
        <dgm:presLayoutVars>
          <dgm:chMax val="7"/>
          <dgm:dir/>
          <dgm:resizeHandles val="exact"/>
        </dgm:presLayoutVars>
      </dgm:prSet>
      <dgm:spPr/>
    </dgm:pt>
    <dgm:pt modelId="{C6495F30-2FBE-4758-B074-C9F74F8DF51A}" type="pres">
      <dgm:prSet presAssocID="{18553E45-2FA0-435A-A126-C5239ABFF465}" presName="wedge1" presStyleLbl="node1" presStyleIdx="0" presStyleCnt="4"/>
      <dgm:spPr/>
      <dgm:t>
        <a:bodyPr/>
        <a:lstStyle/>
        <a:p>
          <a:endParaRPr lang="en-US"/>
        </a:p>
      </dgm:t>
    </dgm:pt>
    <dgm:pt modelId="{2D563EC6-3341-436A-B7AD-6BC39915308A}" type="pres">
      <dgm:prSet presAssocID="{18553E45-2FA0-435A-A126-C5239ABFF465}" presName="dummy1a" presStyleCnt="0"/>
      <dgm:spPr/>
    </dgm:pt>
    <dgm:pt modelId="{DDB8AD78-F12B-45E0-959C-061294B398ED}" type="pres">
      <dgm:prSet presAssocID="{18553E45-2FA0-435A-A126-C5239ABFF465}" presName="dummy1b" presStyleCnt="0"/>
      <dgm:spPr/>
    </dgm:pt>
    <dgm:pt modelId="{4DADB67C-5F35-4C0A-98D4-DC1D39910A48}" type="pres">
      <dgm:prSet presAssocID="{18553E45-2FA0-435A-A126-C5239ABFF465}" presName="wedge1Tx" presStyleLbl="node1" presStyleIdx="0" presStyleCnt="4">
        <dgm:presLayoutVars>
          <dgm:chMax val="0"/>
          <dgm:chPref val="0"/>
          <dgm:bulletEnabled val="1"/>
        </dgm:presLayoutVars>
      </dgm:prSet>
      <dgm:spPr/>
      <dgm:t>
        <a:bodyPr/>
        <a:lstStyle/>
        <a:p>
          <a:endParaRPr lang="en-US"/>
        </a:p>
      </dgm:t>
    </dgm:pt>
    <dgm:pt modelId="{60074771-2266-432E-A6F9-ED02553D3E4A}" type="pres">
      <dgm:prSet presAssocID="{18553E45-2FA0-435A-A126-C5239ABFF465}" presName="wedge2" presStyleLbl="node1" presStyleIdx="1" presStyleCnt="4"/>
      <dgm:spPr/>
      <dgm:t>
        <a:bodyPr/>
        <a:lstStyle/>
        <a:p>
          <a:endParaRPr lang="en-US"/>
        </a:p>
      </dgm:t>
    </dgm:pt>
    <dgm:pt modelId="{4899DA72-F50B-47CA-A608-42BE310A4839}" type="pres">
      <dgm:prSet presAssocID="{18553E45-2FA0-435A-A126-C5239ABFF465}" presName="dummy2a" presStyleCnt="0"/>
      <dgm:spPr/>
    </dgm:pt>
    <dgm:pt modelId="{6B43E83A-4133-4197-B6B2-2BF7AA1A5857}" type="pres">
      <dgm:prSet presAssocID="{18553E45-2FA0-435A-A126-C5239ABFF465}" presName="dummy2b" presStyleCnt="0"/>
      <dgm:spPr/>
    </dgm:pt>
    <dgm:pt modelId="{14DE8389-8F52-4966-9C71-062686EB6FD0}" type="pres">
      <dgm:prSet presAssocID="{18553E45-2FA0-435A-A126-C5239ABFF465}" presName="wedge2Tx" presStyleLbl="node1" presStyleIdx="1" presStyleCnt="4">
        <dgm:presLayoutVars>
          <dgm:chMax val="0"/>
          <dgm:chPref val="0"/>
          <dgm:bulletEnabled val="1"/>
        </dgm:presLayoutVars>
      </dgm:prSet>
      <dgm:spPr/>
      <dgm:t>
        <a:bodyPr/>
        <a:lstStyle/>
        <a:p>
          <a:endParaRPr lang="en-US"/>
        </a:p>
      </dgm:t>
    </dgm:pt>
    <dgm:pt modelId="{DCE63EC1-4624-42BA-9972-40D90F5B1DA3}" type="pres">
      <dgm:prSet presAssocID="{18553E45-2FA0-435A-A126-C5239ABFF465}" presName="wedge3" presStyleLbl="node1" presStyleIdx="2" presStyleCnt="4"/>
      <dgm:spPr/>
      <dgm:t>
        <a:bodyPr/>
        <a:lstStyle/>
        <a:p>
          <a:endParaRPr lang="en-US"/>
        </a:p>
      </dgm:t>
    </dgm:pt>
    <dgm:pt modelId="{C7D9B8F8-9B1D-434D-933B-0F766F04018E}" type="pres">
      <dgm:prSet presAssocID="{18553E45-2FA0-435A-A126-C5239ABFF465}" presName="dummy3a" presStyleCnt="0"/>
      <dgm:spPr/>
    </dgm:pt>
    <dgm:pt modelId="{E904C26E-439E-4D4B-8070-802E17F93C89}" type="pres">
      <dgm:prSet presAssocID="{18553E45-2FA0-435A-A126-C5239ABFF465}" presName="dummy3b" presStyleCnt="0"/>
      <dgm:spPr/>
    </dgm:pt>
    <dgm:pt modelId="{323C4F7E-45A6-41B3-9C2C-16A4ACD779ED}" type="pres">
      <dgm:prSet presAssocID="{18553E45-2FA0-435A-A126-C5239ABFF465}" presName="wedge3Tx" presStyleLbl="node1" presStyleIdx="2" presStyleCnt="4">
        <dgm:presLayoutVars>
          <dgm:chMax val="0"/>
          <dgm:chPref val="0"/>
          <dgm:bulletEnabled val="1"/>
        </dgm:presLayoutVars>
      </dgm:prSet>
      <dgm:spPr/>
      <dgm:t>
        <a:bodyPr/>
        <a:lstStyle/>
        <a:p>
          <a:endParaRPr lang="en-US"/>
        </a:p>
      </dgm:t>
    </dgm:pt>
    <dgm:pt modelId="{07E0DDB7-ED38-4678-BF91-22278FBF3796}" type="pres">
      <dgm:prSet presAssocID="{18553E45-2FA0-435A-A126-C5239ABFF465}" presName="wedge4" presStyleLbl="node1" presStyleIdx="3" presStyleCnt="4"/>
      <dgm:spPr/>
      <dgm:t>
        <a:bodyPr/>
        <a:lstStyle/>
        <a:p>
          <a:endParaRPr lang="en-US"/>
        </a:p>
      </dgm:t>
    </dgm:pt>
    <dgm:pt modelId="{3CB86B75-7F2E-46BE-AD41-99A3C930AC80}" type="pres">
      <dgm:prSet presAssocID="{18553E45-2FA0-435A-A126-C5239ABFF465}" presName="dummy4a" presStyleCnt="0"/>
      <dgm:spPr/>
    </dgm:pt>
    <dgm:pt modelId="{D8C9053F-FE97-458D-BBAC-296A49FAE373}" type="pres">
      <dgm:prSet presAssocID="{18553E45-2FA0-435A-A126-C5239ABFF465}" presName="dummy4b" presStyleCnt="0"/>
      <dgm:spPr/>
    </dgm:pt>
    <dgm:pt modelId="{045619E4-5A93-4049-89D4-CE916229C6FF}" type="pres">
      <dgm:prSet presAssocID="{18553E45-2FA0-435A-A126-C5239ABFF465}" presName="wedge4Tx" presStyleLbl="node1" presStyleIdx="3" presStyleCnt="4">
        <dgm:presLayoutVars>
          <dgm:chMax val="0"/>
          <dgm:chPref val="0"/>
          <dgm:bulletEnabled val="1"/>
        </dgm:presLayoutVars>
      </dgm:prSet>
      <dgm:spPr/>
      <dgm:t>
        <a:bodyPr/>
        <a:lstStyle/>
        <a:p>
          <a:endParaRPr lang="en-US"/>
        </a:p>
      </dgm:t>
    </dgm:pt>
    <dgm:pt modelId="{9257D1C2-4F52-431F-8AC3-850610B1BED9}" type="pres">
      <dgm:prSet presAssocID="{C0D88855-F6C0-458F-B5DC-6026B3395095}" presName="arrowWedge1" presStyleLbl="fgSibTrans2D1" presStyleIdx="0" presStyleCnt="4"/>
      <dgm:spPr>
        <a:ln>
          <a:solidFill>
            <a:schemeClr val="tx1"/>
          </a:solidFill>
        </a:ln>
        <a:effectLst>
          <a:outerShdw blurRad="50800" dist="38100" dir="5400000" algn="t" rotWithShape="0">
            <a:prstClr val="black">
              <a:alpha val="40000"/>
            </a:prstClr>
          </a:outerShdw>
        </a:effectLst>
      </dgm:spPr>
    </dgm:pt>
    <dgm:pt modelId="{4B08F06B-60C7-4265-80A7-B413E79398D4}" type="pres">
      <dgm:prSet presAssocID="{21715145-1E15-4664-B96E-E30A4CA8ACA4}" presName="arrowWedge2" presStyleLbl="fgSibTrans2D1" presStyleIdx="1" presStyleCnt="4"/>
      <dgm:spPr>
        <a:ln>
          <a:solidFill>
            <a:schemeClr val="tx1"/>
          </a:solidFill>
        </a:ln>
        <a:effectLst>
          <a:outerShdw blurRad="50800" dist="38100" dir="5400000" algn="t" rotWithShape="0">
            <a:prstClr val="black">
              <a:alpha val="40000"/>
            </a:prstClr>
          </a:outerShdw>
        </a:effectLst>
      </dgm:spPr>
    </dgm:pt>
    <dgm:pt modelId="{E30AF71E-6395-46AE-88FC-1BEDC14AE77D}" type="pres">
      <dgm:prSet presAssocID="{94156754-C3F2-48CA-98B3-6FE92CA43820}" presName="arrowWedge3" presStyleLbl="fgSibTrans2D1" presStyleIdx="2" presStyleCnt="4"/>
      <dgm:spPr>
        <a:ln>
          <a:solidFill>
            <a:schemeClr val="tx1"/>
          </a:solidFill>
        </a:ln>
        <a:effectLst>
          <a:outerShdw blurRad="50800" dist="38100" dir="5400000" algn="t" rotWithShape="0">
            <a:prstClr val="black">
              <a:alpha val="40000"/>
            </a:prstClr>
          </a:outerShdw>
        </a:effectLst>
      </dgm:spPr>
    </dgm:pt>
    <dgm:pt modelId="{2C594982-68F8-4A40-8309-512728789B44}" type="pres">
      <dgm:prSet presAssocID="{28019B92-1028-41B3-BB6D-D257B6696AB9}" presName="arrowWedge4" presStyleLbl="fgSibTrans2D1" presStyleIdx="3" presStyleCnt="4"/>
      <dgm:spPr>
        <a:ln>
          <a:solidFill>
            <a:schemeClr val="tx1"/>
          </a:solidFill>
        </a:ln>
        <a:effectLst>
          <a:outerShdw blurRad="50800" dist="38100" dir="5400000" algn="t" rotWithShape="0">
            <a:prstClr val="black">
              <a:alpha val="40000"/>
            </a:prstClr>
          </a:outerShdw>
        </a:effectLst>
      </dgm:spPr>
    </dgm:pt>
  </dgm:ptLst>
  <dgm:cxnLst>
    <dgm:cxn modelId="{2D6E74C4-DEFC-4AD0-B0C1-BD79047F5107}" type="presOf" srcId="{370E4728-E14D-400F-8E1E-C49B9110725F}" destId="{C6495F30-2FBE-4758-B074-C9F74F8DF51A}" srcOrd="0" destOrd="0" presId="urn:microsoft.com/office/officeart/2005/8/layout/cycle8"/>
    <dgm:cxn modelId="{9B406EDA-13F7-4767-8A53-97E3B2F310C0}" type="presOf" srcId="{109C8B57-4191-4726-B8E3-211204CE3C06}" destId="{14DE8389-8F52-4966-9C71-062686EB6FD0}" srcOrd="1" destOrd="0" presId="urn:microsoft.com/office/officeart/2005/8/layout/cycle8"/>
    <dgm:cxn modelId="{0704D0FE-0DB9-4765-9D0F-78F5A5E4264D}" srcId="{18553E45-2FA0-435A-A126-C5239ABFF465}" destId="{370E4728-E14D-400F-8E1E-C49B9110725F}" srcOrd="0" destOrd="0" parTransId="{31F5AF97-EF08-4F4F-89AD-D32A22969B27}" sibTransId="{C0D88855-F6C0-458F-B5DC-6026B3395095}"/>
    <dgm:cxn modelId="{47E24D89-8808-4396-9832-7138CFD002F1}" type="presOf" srcId="{370E4728-E14D-400F-8E1E-C49B9110725F}" destId="{4DADB67C-5F35-4C0A-98D4-DC1D39910A48}" srcOrd="1" destOrd="0" presId="urn:microsoft.com/office/officeart/2005/8/layout/cycle8"/>
    <dgm:cxn modelId="{C2FC805A-35A9-4F86-B87C-7F3DFA9F9F2C}" type="presOf" srcId="{18553E45-2FA0-435A-A126-C5239ABFF465}" destId="{9361F71A-9339-4A93-A9B7-7CB42CDF4D6A}" srcOrd="0" destOrd="0" presId="urn:microsoft.com/office/officeart/2005/8/layout/cycle8"/>
    <dgm:cxn modelId="{0DA0A850-BE39-431A-8883-7DC29473384B}" type="presOf" srcId="{F1A65BB7-88DE-455E-8CA2-F1E61103BB2F}" destId="{07E0DDB7-ED38-4678-BF91-22278FBF3796}" srcOrd="0" destOrd="0" presId="urn:microsoft.com/office/officeart/2005/8/layout/cycle8"/>
    <dgm:cxn modelId="{22142F89-5B94-412A-8D85-A0517B33B5E5}" type="presOf" srcId="{73A9A3C7-92B6-42E8-90C2-66DE4F3CBC11}" destId="{323C4F7E-45A6-41B3-9C2C-16A4ACD779ED}" srcOrd="1" destOrd="0" presId="urn:microsoft.com/office/officeart/2005/8/layout/cycle8"/>
    <dgm:cxn modelId="{A83D49CA-DA03-4B9C-8767-6D98118A31F1}" type="presOf" srcId="{109C8B57-4191-4726-B8E3-211204CE3C06}" destId="{60074771-2266-432E-A6F9-ED02553D3E4A}" srcOrd="0" destOrd="0" presId="urn:microsoft.com/office/officeart/2005/8/layout/cycle8"/>
    <dgm:cxn modelId="{B1A6EF3C-4DA9-4CBA-9824-45574206BBD2}" type="presOf" srcId="{73A9A3C7-92B6-42E8-90C2-66DE4F3CBC11}" destId="{DCE63EC1-4624-42BA-9972-40D90F5B1DA3}" srcOrd="0" destOrd="0" presId="urn:microsoft.com/office/officeart/2005/8/layout/cycle8"/>
    <dgm:cxn modelId="{AAC336A4-77D8-48E7-A81B-3028AD9DC90B}" srcId="{18553E45-2FA0-435A-A126-C5239ABFF465}" destId="{F1A65BB7-88DE-455E-8CA2-F1E61103BB2F}" srcOrd="3" destOrd="0" parTransId="{DAC51B84-087E-4477-82F6-248113DB8C47}" sibTransId="{28019B92-1028-41B3-BB6D-D257B6696AB9}"/>
    <dgm:cxn modelId="{606AC582-48AB-4794-A0FB-6C76E6BC4399}" type="presOf" srcId="{F1A65BB7-88DE-455E-8CA2-F1E61103BB2F}" destId="{045619E4-5A93-4049-89D4-CE916229C6FF}" srcOrd="1" destOrd="0" presId="urn:microsoft.com/office/officeart/2005/8/layout/cycle8"/>
    <dgm:cxn modelId="{185CDAD3-AE68-4DEA-A887-65038F075AEF}" srcId="{18553E45-2FA0-435A-A126-C5239ABFF465}" destId="{109C8B57-4191-4726-B8E3-211204CE3C06}" srcOrd="1" destOrd="0" parTransId="{2A2825F3-1B39-4026-BF3B-F767516C0795}" sibTransId="{21715145-1E15-4664-B96E-E30A4CA8ACA4}"/>
    <dgm:cxn modelId="{D8EF93F5-F540-4CC4-9C25-B65BF6993E14}" srcId="{18553E45-2FA0-435A-A126-C5239ABFF465}" destId="{73A9A3C7-92B6-42E8-90C2-66DE4F3CBC11}" srcOrd="2" destOrd="0" parTransId="{835426CE-41BE-4935-A6D8-3843AE19D5CC}" sibTransId="{94156754-C3F2-48CA-98B3-6FE92CA43820}"/>
    <dgm:cxn modelId="{34FB01CC-398F-46A6-9175-83C9E2DDE4F2}" type="presParOf" srcId="{9361F71A-9339-4A93-A9B7-7CB42CDF4D6A}" destId="{C6495F30-2FBE-4758-B074-C9F74F8DF51A}" srcOrd="0" destOrd="0" presId="urn:microsoft.com/office/officeart/2005/8/layout/cycle8"/>
    <dgm:cxn modelId="{A47A8ADD-2849-434F-B6D6-27DD2635D662}" type="presParOf" srcId="{9361F71A-9339-4A93-A9B7-7CB42CDF4D6A}" destId="{2D563EC6-3341-436A-B7AD-6BC39915308A}" srcOrd="1" destOrd="0" presId="urn:microsoft.com/office/officeart/2005/8/layout/cycle8"/>
    <dgm:cxn modelId="{EFC8C2D9-85B3-4C7F-BA05-A71E8662F71E}" type="presParOf" srcId="{9361F71A-9339-4A93-A9B7-7CB42CDF4D6A}" destId="{DDB8AD78-F12B-45E0-959C-061294B398ED}" srcOrd="2" destOrd="0" presId="urn:microsoft.com/office/officeart/2005/8/layout/cycle8"/>
    <dgm:cxn modelId="{C1605CBC-D030-49D9-B568-62EB6A6856CE}" type="presParOf" srcId="{9361F71A-9339-4A93-A9B7-7CB42CDF4D6A}" destId="{4DADB67C-5F35-4C0A-98D4-DC1D39910A48}" srcOrd="3" destOrd="0" presId="urn:microsoft.com/office/officeart/2005/8/layout/cycle8"/>
    <dgm:cxn modelId="{B3B196BD-9338-4450-AB17-ED48910C6648}" type="presParOf" srcId="{9361F71A-9339-4A93-A9B7-7CB42CDF4D6A}" destId="{60074771-2266-432E-A6F9-ED02553D3E4A}" srcOrd="4" destOrd="0" presId="urn:microsoft.com/office/officeart/2005/8/layout/cycle8"/>
    <dgm:cxn modelId="{8BAE8C64-EA3E-425C-A9A1-9271581D471F}" type="presParOf" srcId="{9361F71A-9339-4A93-A9B7-7CB42CDF4D6A}" destId="{4899DA72-F50B-47CA-A608-42BE310A4839}" srcOrd="5" destOrd="0" presId="urn:microsoft.com/office/officeart/2005/8/layout/cycle8"/>
    <dgm:cxn modelId="{6141A807-1477-4A5F-85B1-DF85E0548341}" type="presParOf" srcId="{9361F71A-9339-4A93-A9B7-7CB42CDF4D6A}" destId="{6B43E83A-4133-4197-B6B2-2BF7AA1A5857}" srcOrd="6" destOrd="0" presId="urn:microsoft.com/office/officeart/2005/8/layout/cycle8"/>
    <dgm:cxn modelId="{82B2933E-E438-4288-A11F-6809E61AF795}" type="presParOf" srcId="{9361F71A-9339-4A93-A9B7-7CB42CDF4D6A}" destId="{14DE8389-8F52-4966-9C71-062686EB6FD0}" srcOrd="7" destOrd="0" presId="urn:microsoft.com/office/officeart/2005/8/layout/cycle8"/>
    <dgm:cxn modelId="{C6080D54-2D1B-4D36-8B69-4D11C95812BE}" type="presParOf" srcId="{9361F71A-9339-4A93-A9B7-7CB42CDF4D6A}" destId="{DCE63EC1-4624-42BA-9972-40D90F5B1DA3}" srcOrd="8" destOrd="0" presId="urn:microsoft.com/office/officeart/2005/8/layout/cycle8"/>
    <dgm:cxn modelId="{228193A5-9DAD-4C91-9936-741C73E19DA0}" type="presParOf" srcId="{9361F71A-9339-4A93-A9B7-7CB42CDF4D6A}" destId="{C7D9B8F8-9B1D-434D-933B-0F766F04018E}" srcOrd="9" destOrd="0" presId="urn:microsoft.com/office/officeart/2005/8/layout/cycle8"/>
    <dgm:cxn modelId="{ECE74AD8-B6A4-4420-8EA4-0DC20A6A2CD4}" type="presParOf" srcId="{9361F71A-9339-4A93-A9B7-7CB42CDF4D6A}" destId="{E904C26E-439E-4D4B-8070-802E17F93C89}" srcOrd="10" destOrd="0" presId="urn:microsoft.com/office/officeart/2005/8/layout/cycle8"/>
    <dgm:cxn modelId="{0F365C13-3E3D-42B7-998D-7D6CFF8D6783}" type="presParOf" srcId="{9361F71A-9339-4A93-A9B7-7CB42CDF4D6A}" destId="{323C4F7E-45A6-41B3-9C2C-16A4ACD779ED}" srcOrd="11" destOrd="0" presId="urn:microsoft.com/office/officeart/2005/8/layout/cycle8"/>
    <dgm:cxn modelId="{53DA448D-F981-4069-96FC-4822C1D8DE97}" type="presParOf" srcId="{9361F71A-9339-4A93-A9B7-7CB42CDF4D6A}" destId="{07E0DDB7-ED38-4678-BF91-22278FBF3796}" srcOrd="12" destOrd="0" presId="urn:microsoft.com/office/officeart/2005/8/layout/cycle8"/>
    <dgm:cxn modelId="{0E3CE4AE-E059-46B3-A9D9-2C1B9B09AA51}" type="presParOf" srcId="{9361F71A-9339-4A93-A9B7-7CB42CDF4D6A}" destId="{3CB86B75-7F2E-46BE-AD41-99A3C930AC80}" srcOrd="13" destOrd="0" presId="urn:microsoft.com/office/officeart/2005/8/layout/cycle8"/>
    <dgm:cxn modelId="{2A4E3261-1AB8-4FC1-A9E8-8B35539DF416}" type="presParOf" srcId="{9361F71A-9339-4A93-A9B7-7CB42CDF4D6A}" destId="{D8C9053F-FE97-458D-BBAC-296A49FAE373}" srcOrd="14" destOrd="0" presId="urn:microsoft.com/office/officeart/2005/8/layout/cycle8"/>
    <dgm:cxn modelId="{9768235F-2D8E-42F0-9B1F-04826880AD2A}" type="presParOf" srcId="{9361F71A-9339-4A93-A9B7-7CB42CDF4D6A}" destId="{045619E4-5A93-4049-89D4-CE916229C6FF}" srcOrd="15" destOrd="0" presId="urn:microsoft.com/office/officeart/2005/8/layout/cycle8"/>
    <dgm:cxn modelId="{9F2A934B-B238-4C06-8E7D-4EDDD9950E95}" type="presParOf" srcId="{9361F71A-9339-4A93-A9B7-7CB42CDF4D6A}" destId="{9257D1C2-4F52-431F-8AC3-850610B1BED9}" srcOrd="16" destOrd="0" presId="urn:microsoft.com/office/officeart/2005/8/layout/cycle8"/>
    <dgm:cxn modelId="{18ED89D9-73A9-4455-B177-4CE7EAFB24FF}" type="presParOf" srcId="{9361F71A-9339-4A93-A9B7-7CB42CDF4D6A}" destId="{4B08F06B-60C7-4265-80A7-B413E79398D4}" srcOrd="17" destOrd="0" presId="urn:microsoft.com/office/officeart/2005/8/layout/cycle8"/>
    <dgm:cxn modelId="{8B44882E-CBD7-4810-88BB-0BAEB6F3F83F}" type="presParOf" srcId="{9361F71A-9339-4A93-A9B7-7CB42CDF4D6A}" destId="{E30AF71E-6395-46AE-88FC-1BEDC14AE77D}" srcOrd="18" destOrd="0" presId="urn:microsoft.com/office/officeart/2005/8/layout/cycle8"/>
    <dgm:cxn modelId="{40DD6D91-6BE8-4B67-8F15-F8CF23D48E32}" type="presParOf" srcId="{9361F71A-9339-4A93-A9B7-7CB42CDF4D6A}" destId="{2C594982-68F8-4A40-8309-512728789B44}"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553E45-2FA0-435A-A126-C5239ABFF465}" type="doc">
      <dgm:prSet loTypeId="urn:microsoft.com/office/officeart/2005/8/layout/cycle8" loCatId="cycle" qsTypeId="urn:microsoft.com/office/officeart/2005/8/quickstyle/simple1" qsCatId="simple" csTypeId="urn:microsoft.com/office/officeart/2005/8/colors/accent3_1" csCatId="accent3" phldr="1"/>
      <dgm:spPr/>
    </dgm:pt>
    <dgm:pt modelId="{370E4728-E14D-400F-8E1E-C49B9110725F}">
      <dgm:prSet phldrT="[Text]"/>
      <dgm:spPr>
        <a:blipFill rotWithShape="0">
          <a:blip xmlns:r="http://schemas.openxmlformats.org/officeDocument/2006/relationships" r:embed="rId1" cstate="screen">
            <a:extLst>
              <a:ext uri="{28A0092B-C50C-407E-A947-70E740481C1C}">
                <a14:useLocalDpi xmlns:a14="http://schemas.microsoft.com/office/drawing/2010/main" val="0"/>
              </a:ext>
            </a:extLst>
          </a:blip>
          <a:stretch>
            <a:fillRect/>
          </a:stretch>
        </a:blipFill>
        <a:ln>
          <a:solidFill>
            <a:schemeClr val="tx1"/>
          </a:solidFill>
        </a:ln>
      </dgm:spPr>
      <dgm:t>
        <a:bodyPr/>
        <a:lstStyle/>
        <a:p>
          <a:r>
            <a:rPr lang="en-US" dirty="0" smtClean="0">
              <a:ln>
                <a:solidFill>
                  <a:schemeClr val="bg1"/>
                </a:solidFill>
              </a:ln>
              <a:solidFill>
                <a:schemeClr val="bg1"/>
              </a:solidFill>
              <a:effectLst>
                <a:outerShdw blurRad="38100" dist="38100" dir="2700000" algn="tl">
                  <a:srgbClr val="000000">
                    <a:alpha val="43137"/>
                  </a:srgbClr>
                </a:outerShdw>
              </a:effectLst>
            </a:rPr>
            <a:t>Minimize Disturbance</a:t>
          </a:r>
          <a:endParaRPr lang="en-US" dirty="0">
            <a:ln>
              <a:solidFill>
                <a:schemeClr val="bg1"/>
              </a:solidFill>
            </a:ln>
            <a:solidFill>
              <a:schemeClr val="bg1"/>
            </a:solidFill>
            <a:effectLst>
              <a:outerShdw blurRad="38100" dist="38100" dir="2700000" algn="tl">
                <a:srgbClr val="000000">
                  <a:alpha val="43137"/>
                </a:srgbClr>
              </a:outerShdw>
            </a:effectLst>
          </a:endParaRPr>
        </a:p>
      </dgm:t>
    </dgm:pt>
    <dgm:pt modelId="{31F5AF97-EF08-4F4F-89AD-D32A22969B27}" type="parTrans" cxnId="{0704D0FE-0DB9-4765-9D0F-78F5A5E4264D}">
      <dgm:prSet/>
      <dgm:spPr/>
      <dgm:t>
        <a:bodyPr/>
        <a:lstStyle/>
        <a:p>
          <a:endParaRPr lang="en-US"/>
        </a:p>
      </dgm:t>
    </dgm:pt>
    <dgm:pt modelId="{C0D88855-F6C0-458F-B5DC-6026B3395095}" type="sibTrans" cxnId="{0704D0FE-0DB9-4765-9D0F-78F5A5E4264D}">
      <dgm:prSet/>
      <dgm:spPr/>
      <dgm:t>
        <a:bodyPr/>
        <a:lstStyle/>
        <a:p>
          <a:endParaRPr lang="en-US"/>
        </a:p>
      </dgm:t>
    </dgm:pt>
    <dgm:pt modelId="{109C8B57-4191-4726-B8E3-211204CE3C06}">
      <dgm:prSet phldrT="[Text]"/>
      <dgm:spPr>
        <a:blipFill rotWithShape="0">
          <a:blip xmlns:r="http://schemas.openxmlformats.org/officeDocument/2006/relationships" r:embed="rId2" cstate="screen">
            <a:extLst>
              <a:ext uri="{28A0092B-C50C-407E-A947-70E740481C1C}">
                <a14:useLocalDpi xmlns:a14="http://schemas.microsoft.com/office/drawing/2010/main" val="0"/>
              </a:ext>
            </a:extLst>
          </a:blip>
          <a:stretch>
            <a:fillRect/>
          </a:stretch>
        </a:blipFill>
        <a:ln>
          <a:solidFill>
            <a:schemeClr val="tx1"/>
          </a:solidFill>
        </a:ln>
      </dgm:spPr>
      <dgm:t>
        <a:bodyPr/>
        <a:lstStyle/>
        <a:p>
          <a:r>
            <a:rPr lang="en-US" b="1" u="sng" dirty="0" smtClean="0">
              <a:ln>
                <a:solidFill>
                  <a:schemeClr val="bg1"/>
                </a:solidFill>
              </a:ln>
              <a:solidFill>
                <a:srgbClr val="FFC000"/>
              </a:solidFill>
            </a:rPr>
            <a:t>Maximize Soil Cover</a:t>
          </a:r>
          <a:endParaRPr lang="en-US" b="1" u="sng" dirty="0">
            <a:ln>
              <a:solidFill>
                <a:schemeClr val="bg1"/>
              </a:solidFill>
            </a:ln>
            <a:solidFill>
              <a:srgbClr val="FFC000"/>
            </a:solidFill>
          </a:endParaRPr>
        </a:p>
      </dgm:t>
    </dgm:pt>
    <dgm:pt modelId="{2A2825F3-1B39-4026-BF3B-F767516C0795}" type="parTrans" cxnId="{185CDAD3-AE68-4DEA-A887-65038F075AEF}">
      <dgm:prSet/>
      <dgm:spPr/>
      <dgm:t>
        <a:bodyPr/>
        <a:lstStyle/>
        <a:p>
          <a:endParaRPr lang="en-US"/>
        </a:p>
      </dgm:t>
    </dgm:pt>
    <dgm:pt modelId="{21715145-1E15-4664-B96E-E30A4CA8ACA4}" type="sibTrans" cxnId="{185CDAD3-AE68-4DEA-A887-65038F075AEF}">
      <dgm:prSet/>
      <dgm:spPr/>
      <dgm:t>
        <a:bodyPr/>
        <a:lstStyle/>
        <a:p>
          <a:endParaRPr lang="en-US"/>
        </a:p>
      </dgm:t>
    </dgm:pt>
    <dgm:pt modelId="{73A9A3C7-92B6-42E8-90C2-66DE4F3CBC11}">
      <dgm:prSet phldrT="[Text]"/>
      <dgm:spPr>
        <a:blipFill rotWithShape="0">
          <a:blip xmlns:r="http://schemas.openxmlformats.org/officeDocument/2006/relationships" r:embed="rId3">
            <a:extLst>
              <a:ext uri="{28A0092B-C50C-407E-A947-70E740481C1C}">
                <a14:useLocalDpi xmlns:a14="http://schemas.microsoft.com/office/drawing/2010/main" val="0"/>
              </a:ext>
            </a:extLst>
          </a:blip>
          <a:stretch>
            <a:fillRect/>
          </a:stretch>
        </a:blipFill>
        <a:ln>
          <a:solidFill>
            <a:schemeClr val="tx1"/>
          </a:solidFill>
        </a:ln>
      </dgm:spPr>
      <dgm:t>
        <a:bodyPr/>
        <a:lstStyle/>
        <a:p>
          <a:r>
            <a:rPr lang="en-US" dirty="0" smtClean="0">
              <a:ln>
                <a:solidFill>
                  <a:schemeClr val="bg1"/>
                </a:solidFill>
              </a:ln>
              <a:solidFill>
                <a:schemeClr val="bg1"/>
              </a:solidFill>
              <a:effectLst>
                <a:outerShdw blurRad="38100" dist="38100" dir="2700000" algn="tl">
                  <a:srgbClr val="000000">
                    <a:alpha val="43137"/>
                  </a:srgbClr>
                </a:outerShdw>
              </a:effectLst>
            </a:rPr>
            <a:t>Maximize Biodiversity</a:t>
          </a:r>
          <a:endParaRPr lang="en-US" dirty="0">
            <a:ln>
              <a:solidFill>
                <a:schemeClr val="bg1"/>
              </a:solidFill>
            </a:ln>
            <a:solidFill>
              <a:schemeClr val="bg1"/>
            </a:solidFill>
            <a:effectLst>
              <a:outerShdw blurRad="38100" dist="38100" dir="2700000" algn="tl">
                <a:srgbClr val="000000">
                  <a:alpha val="43137"/>
                </a:srgbClr>
              </a:outerShdw>
            </a:effectLst>
          </a:endParaRPr>
        </a:p>
      </dgm:t>
    </dgm:pt>
    <dgm:pt modelId="{835426CE-41BE-4935-A6D8-3843AE19D5CC}" type="parTrans" cxnId="{D8EF93F5-F540-4CC4-9C25-B65BF6993E14}">
      <dgm:prSet/>
      <dgm:spPr/>
      <dgm:t>
        <a:bodyPr/>
        <a:lstStyle/>
        <a:p>
          <a:endParaRPr lang="en-US"/>
        </a:p>
      </dgm:t>
    </dgm:pt>
    <dgm:pt modelId="{94156754-C3F2-48CA-98B3-6FE92CA43820}" type="sibTrans" cxnId="{D8EF93F5-F540-4CC4-9C25-B65BF6993E14}">
      <dgm:prSet/>
      <dgm:spPr/>
      <dgm:t>
        <a:bodyPr/>
        <a:lstStyle/>
        <a:p>
          <a:endParaRPr lang="en-US"/>
        </a:p>
      </dgm:t>
    </dgm:pt>
    <dgm:pt modelId="{F1A65BB7-88DE-455E-8CA2-F1E61103BB2F}">
      <dgm:prSet phldrT="[Text]"/>
      <dgm:spPr>
        <a:blipFill rotWithShape="0">
          <a:blip xmlns:r="http://schemas.openxmlformats.org/officeDocument/2006/relationships" r:embed="rId4" cstate="screen">
            <a:extLst>
              <a:ext uri="{28A0092B-C50C-407E-A947-70E740481C1C}">
                <a14:useLocalDpi xmlns:a14="http://schemas.microsoft.com/office/drawing/2010/main" val="0"/>
              </a:ext>
            </a:extLst>
          </a:blip>
          <a:stretch>
            <a:fillRect/>
          </a:stretch>
        </a:blipFill>
        <a:ln>
          <a:solidFill>
            <a:schemeClr val="tx1"/>
          </a:solidFill>
        </a:ln>
      </dgm:spPr>
      <dgm:t>
        <a:bodyPr/>
        <a:lstStyle/>
        <a:p>
          <a:r>
            <a:rPr lang="en-US" dirty="0" smtClean="0">
              <a:ln>
                <a:solidFill>
                  <a:schemeClr val="bg1"/>
                </a:solidFill>
              </a:ln>
              <a:solidFill>
                <a:schemeClr val="bg1"/>
              </a:solidFill>
              <a:effectLst>
                <a:outerShdw blurRad="38100" dist="38100" dir="2700000" algn="tl">
                  <a:srgbClr val="000000">
                    <a:alpha val="43137"/>
                  </a:srgbClr>
                </a:outerShdw>
              </a:effectLst>
            </a:rPr>
            <a:t>Provide Continuous Living Roots</a:t>
          </a:r>
          <a:endParaRPr lang="en-US" dirty="0">
            <a:ln>
              <a:solidFill>
                <a:schemeClr val="bg1"/>
              </a:solidFill>
            </a:ln>
            <a:solidFill>
              <a:schemeClr val="bg1"/>
            </a:solidFill>
            <a:effectLst>
              <a:outerShdw blurRad="38100" dist="38100" dir="2700000" algn="tl">
                <a:srgbClr val="000000">
                  <a:alpha val="43137"/>
                </a:srgbClr>
              </a:outerShdw>
            </a:effectLst>
          </a:endParaRPr>
        </a:p>
      </dgm:t>
    </dgm:pt>
    <dgm:pt modelId="{DAC51B84-087E-4477-82F6-248113DB8C47}" type="parTrans" cxnId="{AAC336A4-77D8-48E7-A81B-3028AD9DC90B}">
      <dgm:prSet/>
      <dgm:spPr/>
      <dgm:t>
        <a:bodyPr/>
        <a:lstStyle/>
        <a:p>
          <a:endParaRPr lang="en-US"/>
        </a:p>
      </dgm:t>
    </dgm:pt>
    <dgm:pt modelId="{28019B92-1028-41B3-BB6D-D257B6696AB9}" type="sibTrans" cxnId="{AAC336A4-77D8-48E7-A81B-3028AD9DC90B}">
      <dgm:prSet/>
      <dgm:spPr/>
      <dgm:t>
        <a:bodyPr/>
        <a:lstStyle/>
        <a:p>
          <a:endParaRPr lang="en-US"/>
        </a:p>
      </dgm:t>
    </dgm:pt>
    <dgm:pt modelId="{9361F71A-9339-4A93-A9B7-7CB42CDF4D6A}" type="pres">
      <dgm:prSet presAssocID="{18553E45-2FA0-435A-A126-C5239ABFF465}" presName="compositeShape" presStyleCnt="0">
        <dgm:presLayoutVars>
          <dgm:chMax val="7"/>
          <dgm:dir/>
          <dgm:resizeHandles val="exact"/>
        </dgm:presLayoutVars>
      </dgm:prSet>
      <dgm:spPr/>
    </dgm:pt>
    <dgm:pt modelId="{C6495F30-2FBE-4758-B074-C9F74F8DF51A}" type="pres">
      <dgm:prSet presAssocID="{18553E45-2FA0-435A-A126-C5239ABFF465}" presName="wedge1" presStyleLbl="node1" presStyleIdx="0" presStyleCnt="4"/>
      <dgm:spPr/>
      <dgm:t>
        <a:bodyPr/>
        <a:lstStyle/>
        <a:p>
          <a:endParaRPr lang="en-US"/>
        </a:p>
      </dgm:t>
    </dgm:pt>
    <dgm:pt modelId="{2D563EC6-3341-436A-B7AD-6BC39915308A}" type="pres">
      <dgm:prSet presAssocID="{18553E45-2FA0-435A-A126-C5239ABFF465}" presName="dummy1a" presStyleCnt="0"/>
      <dgm:spPr/>
    </dgm:pt>
    <dgm:pt modelId="{DDB8AD78-F12B-45E0-959C-061294B398ED}" type="pres">
      <dgm:prSet presAssocID="{18553E45-2FA0-435A-A126-C5239ABFF465}" presName="dummy1b" presStyleCnt="0"/>
      <dgm:spPr/>
    </dgm:pt>
    <dgm:pt modelId="{4DADB67C-5F35-4C0A-98D4-DC1D39910A48}" type="pres">
      <dgm:prSet presAssocID="{18553E45-2FA0-435A-A126-C5239ABFF465}" presName="wedge1Tx" presStyleLbl="node1" presStyleIdx="0" presStyleCnt="4">
        <dgm:presLayoutVars>
          <dgm:chMax val="0"/>
          <dgm:chPref val="0"/>
          <dgm:bulletEnabled val="1"/>
        </dgm:presLayoutVars>
      </dgm:prSet>
      <dgm:spPr/>
      <dgm:t>
        <a:bodyPr/>
        <a:lstStyle/>
        <a:p>
          <a:endParaRPr lang="en-US"/>
        </a:p>
      </dgm:t>
    </dgm:pt>
    <dgm:pt modelId="{60074771-2266-432E-A6F9-ED02553D3E4A}" type="pres">
      <dgm:prSet presAssocID="{18553E45-2FA0-435A-A126-C5239ABFF465}" presName="wedge2" presStyleLbl="node1" presStyleIdx="1" presStyleCnt="4"/>
      <dgm:spPr/>
      <dgm:t>
        <a:bodyPr/>
        <a:lstStyle/>
        <a:p>
          <a:endParaRPr lang="en-US"/>
        </a:p>
      </dgm:t>
    </dgm:pt>
    <dgm:pt modelId="{4899DA72-F50B-47CA-A608-42BE310A4839}" type="pres">
      <dgm:prSet presAssocID="{18553E45-2FA0-435A-A126-C5239ABFF465}" presName="dummy2a" presStyleCnt="0"/>
      <dgm:spPr/>
    </dgm:pt>
    <dgm:pt modelId="{6B43E83A-4133-4197-B6B2-2BF7AA1A5857}" type="pres">
      <dgm:prSet presAssocID="{18553E45-2FA0-435A-A126-C5239ABFF465}" presName="dummy2b" presStyleCnt="0"/>
      <dgm:spPr/>
    </dgm:pt>
    <dgm:pt modelId="{14DE8389-8F52-4966-9C71-062686EB6FD0}" type="pres">
      <dgm:prSet presAssocID="{18553E45-2FA0-435A-A126-C5239ABFF465}" presName="wedge2Tx" presStyleLbl="node1" presStyleIdx="1" presStyleCnt="4">
        <dgm:presLayoutVars>
          <dgm:chMax val="0"/>
          <dgm:chPref val="0"/>
          <dgm:bulletEnabled val="1"/>
        </dgm:presLayoutVars>
      </dgm:prSet>
      <dgm:spPr/>
      <dgm:t>
        <a:bodyPr/>
        <a:lstStyle/>
        <a:p>
          <a:endParaRPr lang="en-US"/>
        </a:p>
      </dgm:t>
    </dgm:pt>
    <dgm:pt modelId="{DCE63EC1-4624-42BA-9972-40D90F5B1DA3}" type="pres">
      <dgm:prSet presAssocID="{18553E45-2FA0-435A-A126-C5239ABFF465}" presName="wedge3" presStyleLbl="node1" presStyleIdx="2" presStyleCnt="4"/>
      <dgm:spPr/>
      <dgm:t>
        <a:bodyPr/>
        <a:lstStyle/>
        <a:p>
          <a:endParaRPr lang="en-US"/>
        </a:p>
      </dgm:t>
    </dgm:pt>
    <dgm:pt modelId="{C7D9B8F8-9B1D-434D-933B-0F766F04018E}" type="pres">
      <dgm:prSet presAssocID="{18553E45-2FA0-435A-A126-C5239ABFF465}" presName="dummy3a" presStyleCnt="0"/>
      <dgm:spPr/>
    </dgm:pt>
    <dgm:pt modelId="{E904C26E-439E-4D4B-8070-802E17F93C89}" type="pres">
      <dgm:prSet presAssocID="{18553E45-2FA0-435A-A126-C5239ABFF465}" presName="dummy3b" presStyleCnt="0"/>
      <dgm:spPr/>
    </dgm:pt>
    <dgm:pt modelId="{323C4F7E-45A6-41B3-9C2C-16A4ACD779ED}" type="pres">
      <dgm:prSet presAssocID="{18553E45-2FA0-435A-A126-C5239ABFF465}" presName="wedge3Tx" presStyleLbl="node1" presStyleIdx="2" presStyleCnt="4">
        <dgm:presLayoutVars>
          <dgm:chMax val="0"/>
          <dgm:chPref val="0"/>
          <dgm:bulletEnabled val="1"/>
        </dgm:presLayoutVars>
      </dgm:prSet>
      <dgm:spPr/>
      <dgm:t>
        <a:bodyPr/>
        <a:lstStyle/>
        <a:p>
          <a:endParaRPr lang="en-US"/>
        </a:p>
      </dgm:t>
    </dgm:pt>
    <dgm:pt modelId="{07E0DDB7-ED38-4678-BF91-22278FBF3796}" type="pres">
      <dgm:prSet presAssocID="{18553E45-2FA0-435A-A126-C5239ABFF465}" presName="wedge4" presStyleLbl="node1" presStyleIdx="3" presStyleCnt="4"/>
      <dgm:spPr/>
      <dgm:t>
        <a:bodyPr/>
        <a:lstStyle/>
        <a:p>
          <a:endParaRPr lang="en-US"/>
        </a:p>
      </dgm:t>
    </dgm:pt>
    <dgm:pt modelId="{3CB86B75-7F2E-46BE-AD41-99A3C930AC80}" type="pres">
      <dgm:prSet presAssocID="{18553E45-2FA0-435A-A126-C5239ABFF465}" presName="dummy4a" presStyleCnt="0"/>
      <dgm:spPr/>
    </dgm:pt>
    <dgm:pt modelId="{D8C9053F-FE97-458D-BBAC-296A49FAE373}" type="pres">
      <dgm:prSet presAssocID="{18553E45-2FA0-435A-A126-C5239ABFF465}" presName="dummy4b" presStyleCnt="0"/>
      <dgm:spPr/>
    </dgm:pt>
    <dgm:pt modelId="{045619E4-5A93-4049-89D4-CE916229C6FF}" type="pres">
      <dgm:prSet presAssocID="{18553E45-2FA0-435A-A126-C5239ABFF465}" presName="wedge4Tx" presStyleLbl="node1" presStyleIdx="3" presStyleCnt="4">
        <dgm:presLayoutVars>
          <dgm:chMax val="0"/>
          <dgm:chPref val="0"/>
          <dgm:bulletEnabled val="1"/>
        </dgm:presLayoutVars>
      </dgm:prSet>
      <dgm:spPr/>
      <dgm:t>
        <a:bodyPr/>
        <a:lstStyle/>
        <a:p>
          <a:endParaRPr lang="en-US"/>
        </a:p>
      </dgm:t>
    </dgm:pt>
    <dgm:pt modelId="{9257D1C2-4F52-431F-8AC3-850610B1BED9}" type="pres">
      <dgm:prSet presAssocID="{C0D88855-F6C0-458F-B5DC-6026B3395095}" presName="arrowWedge1" presStyleLbl="fgSibTrans2D1" presStyleIdx="0" presStyleCnt="4"/>
      <dgm:spPr>
        <a:ln>
          <a:solidFill>
            <a:schemeClr val="tx1"/>
          </a:solidFill>
        </a:ln>
        <a:effectLst>
          <a:outerShdw blurRad="50800" dist="38100" dir="5400000" algn="t" rotWithShape="0">
            <a:prstClr val="black">
              <a:alpha val="40000"/>
            </a:prstClr>
          </a:outerShdw>
        </a:effectLst>
      </dgm:spPr>
    </dgm:pt>
    <dgm:pt modelId="{4B08F06B-60C7-4265-80A7-B413E79398D4}" type="pres">
      <dgm:prSet presAssocID="{21715145-1E15-4664-B96E-E30A4CA8ACA4}" presName="arrowWedge2" presStyleLbl="fgSibTrans2D1" presStyleIdx="1" presStyleCnt="4"/>
      <dgm:spPr>
        <a:ln>
          <a:solidFill>
            <a:schemeClr val="tx1"/>
          </a:solidFill>
        </a:ln>
        <a:effectLst>
          <a:outerShdw blurRad="50800" dist="38100" dir="5400000" algn="t" rotWithShape="0">
            <a:prstClr val="black">
              <a:alpha val="40000"/>
            </a:prstClr>
          </a:outerShdw>
        </a:effectLst>
      </dgm:spPr>
    </dgm:pt>
    <dgm:pt modelId="{E30AF71E-6395-46AE-88FC-1BEDC14AE77D}" type="pres">
      <dgm:prSet presAssocID="{94156754-C3F2-48CA-98B3-6FE92CA43820}" presName="arrowWedge3" presStyleLbl="fgSibTrans2D1" presStyleIdx="2" presStyleCnt="4"/>
      <dgm:spPr>
        <a:ln>
          <a:solidFill>
            <a:schemeClr val="tx1"/>
          </a:solidFill>
        </a:ln>
        <a:effectLst>
          <a:outerShdw blurRad="50800" dist="38100" dir="5400000" algn="t" rotWithShape="0">
            <a:prstClr val="black">
              <a:alpha val="40000"/>
            </a:prstClr>
          </a:outerShdw>
        </a:effectLst>
      </dgm:spPr>
    </dgm:pt>
    <dgm:pt modelId="{2C594982-68F8-4A40-8309-512728789B44}" type="pres">
      <dgm:prSet presAssocID="{28019B92-1028-41B3-BB6D-D257B6696AB9}" presName="arrowWedge4" presStyleLbl="fgSibTrans2D1" presStyleIdx="3" presStyleCnt="4"/>
      <dgm:spPr>
        <a:ln>
          <a:solidFill>
            <a:schemeClr val="tx1"/>
          </a:solidFill>
        </a:ln>
        <a:effectLst>
          <a:outerShdw blurRad="50800" dist="38100" dir="5400000" algn="t" rotWithShape="0">
            <a:prstClr val="black">
              <a:alpha val="40000"/>
            </a:prstClr>
          </a:outerShdw>
        </a:effectLst>
      </dgm:spPr>
    </dgm:pt>
  </dgm:ptLst>
  <dgm:cxnLst>
    <dgm:cxn modelId="{A99BD424-55CA-4B68-9E51-1DA1B2230545}" type="presOf" srcId="{109C8B57-4191-4726-B8E3-211204CE3C06}" destId="{60074771-2266-432E-A6F9-ED02553D3E4A}" srcOrd="0" destOrd="0" presId="urn:microsoft.com/office/officeart/2005/8/layout/cycle8"/>
    <dgm:cxn modelId="{0704D0FE-0DB9-4765-9D0F-78F5A5E4264D}" srcId="{18553E45-2FA0-435A-A126-C5239ABFF465}" destId="{370E4728-E14D-400F-8E1E-C49B9110725F}" srcOrd="0" destOrd="0" parTransId="{31F5AF97-EF08-4F4F-89AD-D32A22969B27}" sibTransId="{C0D88855-F6C0-458F-B5DC-6026B3395095}"/>
    <dgm:cxn modelId="{0499C883-9A9F-4022-8F4B-60D6B3DCA009}" type="presOf" srcId="{370E4728-E14D-400F-8E1E-C49B9110725F}" destId="{4DADB67C-5F35-4C0A-98D4-DC1D39910A48}" srcOrd="1" destOrd="0" presId="urn:microsoft.com/office/officeart/2005/8/layout/cycle8"/>
    <dgm:cxn modelId="{185CDAD3-AE68-4DEA-A887-65038F075AEF}" srcId="{18553E45-2FA0-435A-A126-C5239ABFF465}" destId="{109C8B57-4191-4726-B8E3-211204CE3C06}" srcOrd="1" destOrd="0" parTransId="{2A2825F3-1B39-4026-BF3B-F767516C0795}" sibTransId="{21715145-1E15-4664-B96E-E30A4CA8ACA4}"/>
    <dgm:cxn modelId="{D062A877-146D-454D-9F71-1EBDBFEBEC56}" type="presOf" srcId="{18553E45-2FA0-435A-A126-C5239ABFF465}" destId="{9361F71A-9339-4A93-A9B7-7CB42CDF4D6A}" srcOrd="0" destOrd="0" presId="urn:microsoft.com/office/officeart/2005/8/layout/cycle8"/>
    <dgm:cxn modelId="{A0107F7F-43A7-47A0-AE7D-A7AC9C78ECA3}" type="presOf" srcId="{109C8B57-4191-4726-B8E3-211204CE3C06}" destId="{14DE8389-8F52-4966-9C71-062686EB6FD0}" srcOrd="1" destOrd="0" presId="urn:microsoft.com/office/officeart/2005/8/layout/cycle8"/>
    <dgm:cxn modelId="{625E85EB-77E4-4164-9EEA-CF4600506451}" type="presOf" srcId="{73A9A3C7-92B6-42E8-90C2-66DE4F3CBC11}" destId="{323C4F7E-45A6-41B3-9C2C-16A4ACD779ED}" srcOrd="1" destOrd="0" presId="urn:microsoft.com/office/officeart/2005/8/layout/cycle8"/>
    <dgm:cxn modelId="{FC0553A9-9383-4584-B4DC-20FA05E29DC7}" type="presOf" srcId="{F1A65BB7-88DE-455E-8CA2-F1E61103BB2F}" destId="{07E0DDB7-ED38-4678-BF91-22278FBF3796}" srcOrd="0" destOrd="0" presId="urn:microsoft.com/office/officeart/2005/8/layout/cycle8"/>
    <dgm:cxn modelId="{AAC336A4-77D8-48E7-A81B-3028AD9DC90B}" srcId="{18553E45-2FA0-435A-A126-C5239ABFF465}" destId="{F1A65BB7-88DE-455E-8CA2-F1E61103BB2F}" srcOrd="3" destOrd="0" parTransId="{DAC51B84-087E-4477-82F6-248113DB8C47}" sibTransId="{28019B92-1028-41B3-BB6D-D257B6696AB9}"/>
    <dgm:cxn modelId="{532200B2-A039-4C50-89E3-FF1E3F5E62DE}" type="presOf" srcId="{73A9A3C7-92B6-42E8-90C2-66DE4F3CBC11}" destId="{DCE63EC1-4624-42BA-9972-40D90F5B1DA3}" srcOrd="0" destOrd="0" presId="urn:microsoft.com/office/officeart/2005/8/layout/cycle8"/>
    <dgm:cxn modelId="{DEE26A9F-1293-4DAE-A9FE-C02234912AF4}" type="presOf" srcId="{F1A65BB7-88DE-455E-8CA2-F1E61103BB2F}" destId="{045619E4-5A93-4049-89D4-CE916229C6FF}" srcOrd="1" destOrd="0" presId="urn:microsoft.com/office/officeart/2005/8/layout/cycle8"/>
    <dgm:cxn modelId="{723B7FB0-6274-4586-8584-FB0A34A042DD}" type="presOf" srcId="{370E4728-E14D-400F-8E1E-C49B9110725F}" destId="{C6495F30-2FBE-4758-B074-C9F74F8DF51A}" srcOrd="0" destOrd="0" presId="urn:microsoft.com/office/officeart/2005/8/layout/cycle8"/>
    <dgm:cxn modelId="{D8EF93F5-F540-4CC4-9C25-B65BF6993E14}" srcId="{18553E45-2FA0-435A-A126-C5239ABFF465}" destId="{73A9A3C7-92B6-42E8-90C2-66DE4F3CBC11}" srcOrd="2" destOrd="0" parTransId="{835426CE-41BE-4935-A6D8-3843AE19D5CC}" sibTransId="{94156754-C3F2-48CA-98B3-6FE92CA43820}"/>
    <dgm:cxn modelId="{FA1DF3EC-FB28-44CB-9A1C-8B4583317AF5}" type="presParOf" srcId="{9361F71A-9339-4A93-A9B7-7CB42CDF4D6A}" destId="{C6495F30-2FBE-4758-B074-C9F74F8DF51A}" srcOrd="0" destOrd="0" presId="urn:microsoft.com/office/officeart/2005/8/layout/cycle8"/>
    <dgm:cxn modelId="{CBDEBE91-1532-4EFF-AD1B-0C00A147D3DD}" type="presParOf" srcId="{9361F71A-9339-4A93-A9B7-7CB42CDF4D6A}" destId="{2D563EC6-3341-436A-B7AD-6BC39915308A}" srcOrd="1" destOrd="0" presId="urn:microsoft.com/office/officeart/2005/8/layout/cycle8"/>
    <dgm:cxn modelId="{C5ABC54B-0791-4B96-AB2E-4F6832F32149}" type="presParOf" srcId="{9361F71A-9339-4A93-A9B7-7CB42CDF4D6A}" destId="{DDB8AD78-F12B-45E0-959C-061294B398ED}" srcOrd="2" destOrd="0" presId="urn:microsoft.com/office/officeart/2005/8/layout/cycle8"/>
    <dgm:cxn modelId="{0EA752FF-276E-49C3-BAB5-58A69691E06D}" type="presParOf" srcId="{9361F71A-9339-4A93-A9B7-7CB42CDF4D6A}" destId="{4DADB67C-5F35-4C0A-98D4-DC1D39910A48}" srcOrd="3" destOrd="0" presId="urn:microsoft.com/office/officeart/2005/8/layout/cycle8"/>
    <dgm:cxn modelId="{84215221-058B-4261-8933-7B95A4DC4F10}" type="presParOf" srcId="{9361F71A-9339-4A93-A9B7-7CB42CDF4D6A}" destId="{60074771-2266-432E-A6F9-ED02553D3E4A}" srcOrd="4" destOrd="0" presId="urn:microsoft.com/office/officeart/2005/8/layout/cycle8"/>
    <dgm:cxn modelId="{88DD9C55-12C1-45C8-B262-B02C41221F5B}" type="presParOf" srcId="{9361F71A-9339-4A93-A9B7-7CB42CDF4D6A}" destId="{4899DA72-F50B-47CA-A608-42BE310A4839}" srcOrd="5" destOrd="0" presId="urn:microsoft.com/office/officeart/2005/8/layout/cycle8"/>
    <dgm:cxn modelId="{2839656A-5767-4BAE-8B96-A1AB10755FC5}" type="presParOf" srcId="{9361F71A-9339-4A93-A9B7-7CB42CDF4D6A}" destId="{6B43E83A-4133-4197-B6B2-2BF7AA1A5857}" srcOrd="6" destOrd="0" presId="urn:microsoft.com/office/officeart/2005/8/layout/cycle8"/>
    <dgm:cxn modelId="{1044A004-FB13-48B9-866D-FA2233F4AF8A}" type="presParOf" srcId="{9361F71A-9339-4A93-A9B7-7CB42CDF4D6A}" destId="{14DE8389-8F52-4966-9C71-062686EB6FD0}" srcOrd="7" destOrd="0" presId="urn:microsoft.com/office/officeart/2005/8/layout/cycle8"/>
    <dgm:cxn modelId="{368AEBC8-4CE5-4A83-A13B-9AE93EA9A1BC}" type="presParOf" srcId="{9361F71A-9339-4A93-A9B7-7CB42CDF4D6A}" destId="{DCE63EC1-4624-42BA-9972-40D90F5B1DA3}" srcOrd="8" destOrd="0" presId="urn:microsoft.com/office/officeart/2005/8/layout/cycle8"/>
    <dgm:cxn modelId="{532147AF-F7EC-4A57-ACF0-081C773AD504}" type="presParOf" srcId="{9361F71A-9339-4A93-A9B7-7CB42CDF4D6A}" destId="{C7D9B8F8-9B1D-434D-933B-0F766F04018E}" srcOrd="9" destOrd="0" presId="urn:microsoft.com/office/officeart/2005/8/layout/cycle8"/>
    <dgm:cxn modelId="{4F2AAE24-50C7-4488-BFC6-4232E0F5E8AC}" type="presParOf" srcId="{9361F71A-9339-4A93-A9B7-7CB42CDF4D6A}" destId="{E904C26E-439E-4D4B-8070-802E17F93C89}" srcOrd="10" destOrd="0" presId="urn:microsoft.com/office/officeart/2005/8/layout/cycle8"/>
    <dgm:cxn modelId="{BB2BE867-E7B5-4783-8724-A9323AEC8FE5}" type="presParOf" srcId="{9361F71A-9339-4A93-A9B7-7CB42CDF4D6A}" destId="{323C4F7E-45A6-41B3-9C2C-16A4ACD779ED}" srcOrd="11" destOrd="0" presId="urn:microsoft.com/office/officeart/2005/8/layout/cycle8"/>
    <dgm:cxn modelId="{A3B7641A-8089-48E3-B9EC-60850AEA083C}" type="presParOf" srcId="{9361F71A-9339-4A93-A9B7-7CB42CDF4D6A}" destId="{07E0DDB7-ED38-4678-BF91-22278FBF3796}" srcOrd="12" destOrd="0" presId="urn:microsoft.com/office/officeart/2005/8/layout/cycle8"/>
    <dgm:cxn modelId="{89106162-2C87-4CEE-A7D6-EB7FBEE8C976}" type="presParOf" srcId="{9361F71A-9339-4A93-A9B7-7CB42CDF4D6A}" destId="{3CB86B75-7F2E-46BE-AD41-99A3C930AC80}" srcOrd="13" destOrd="0" presId="urn:microsoft.com/office/officeart/2005/8/layout/cycle8"/>
    <dgm:cxn modelId="{1ABC11A7-E915-451D-BA9C-7EEC3346E763}" type="presParOf" srcId="{9361F71A-9339-4A93-A9B7-7CB42CDF4D6A}" destId="{D8C9053F-FE97-458D-BBAC-296A49FAE373}" srcOrd="14" destOrd="0" presId="urn:microsoft.com/office/officeart/2005/8/layout/cycle8"/>
    <dgm:cxn modelId="{A2162771-FC90-4B08-8AC2-8065F13F75ED}" type="presParOf" srcId="{9361F71A-9339-4A93-A9B7-7CB42CDF4D6A}" destId="{045619E4-5A93-4049-89D4-CE916229C6FF}" srcOrd="15" destOrd="0" presId="urn:microsoft.com/office/officeart/2005/8/layout/cycle8"/>
    <dgm:cxn modelId="{4C9D469F-48CD-41CC-B5AD-60F4FA9B51DB}" type="presParOf" srcId="{9361F71A-9339-4A93-A9B7-7CB42CDF4D6A}" destId="{9257D1C2-4F52-431F-8AC3-850610B1BED9}" srcOrd="16" destOrd="0" presId="urn:microsoft.com/office/officeart/2005/8/layout/cycle8"/>
    <dgm:cxn modelId="{AB8293A9-4CBB-4C8A-89B0-F57B3EE2869E}" type="presParOf" srcId="{9361F71A-9339-4A93-A9B7-7CB42CDF4D6A}" destId="{4B08F06B-60C7-4265-80A7-B413E79398D4}" srcOrd="17" destOrd="0" presId="urn:microsoft.com/office/officeart/2005/8/layout/cycle8"/>
    <dgm:cxn modelId="{C0FC686A-44A0-4B0F-A982-C8909F1D100C}" type="presParOf" srcId="{9361F71A-9339-4A93-A9B7-7CB42CDF4D6A}" destId="{E30AF71E-6395-46AE-88FC-1BEDC14AE77D}" srcOrd="18" destOrd="0" presId="urn:microsoft.com/office/officeart/2005/8/layout/cycle8"/>
    <dgm:cxn modelId="{B5F7EBEE-00D5-428F-A5A2-3E91CC91102B}" type="presParOf" srcId="{9361F71A-9339-4A93-A9B7-7CB42CDF4D6A}" destId="{2C594982-68F8-4A40-8309-512728789B44}"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553E45-2FA0-435A-A126-C5239ABFF465}" type="doc">
      <dgm:prSet loTypeId="urn:microsoft.com/office/officeart/2005/8/layout/cycle8" loCatId="cycle" qsTypeId="urn:microsoft.com/office/officeart/2005/8/quickstyle/simple1" qsCatId="simple" csTypeId="urn:microsoft.com/office/officeart/2005/8/colors/accent3_1" csCatId="accent3" phldr="1"/>
      <dgm:spPr/>
    </dgm:pt>
    <dgm:pt modelId="{370E4728-E14D-400F-8E1E-C49B9110725F}">
      <dgm:prSet phldrT="[Text]"/>
      <dgm:spPr>
        <a:blipFill rotWithShape="0">
          <a:blip xmlns:r="http://schemas.openxmlformats.org/officeDocument/2006/relationships" r:embed="rId1" cstate="screen">
            <a:extLst>
              <a:ext uri="{28A0092B-C50C-407E-A947-70E740481C1C}">
                <a14:useLocalDpi xmlns:a14="http://schemas.microsoft.com/office/drawing/2010/main" val="0"/>
              </a:ext>
            </a:extLst>
          </a:blip>
          <a:stretch>
            <a:fillRect/>
          </a:stretch>
        </a:blipFill>
        <a:ln>
          <a:solidFill>
            <a:schemeClr val="tx1"/>
          </a:solidFill>
        </a:ln>
      </dgm:spPr>
      <dgm:t>
        <a:bodyPr/>
        <a:lstStyle/>
        <a:p>
          <a:r>
            <a:rPr lang="en-US" dirty="0" smtClean="0">
              <a:ln>
                <a:solidFill>
                  <a:schemeClr val="bg1"/>
                </a:solidFill>
              </a:ln>
              <a:solidFill>
                <a:schemeClr val="bg1"/>
              </a:solidFill>
              <a:effectLst>
                <a:outerShdw blurRad="38100" dist="38100" dir="2700000" algn="tl">
                  <a:srgbClr val="000000">
                    <a:alpha val="43137"/>
                  </a:srgbClr>
                </a:outerShdw>
              </a:effectLst>
            </a:rPr>
            <a:t>Minimize Disturbance</a:t>
          </a:r>
          <a:endParaRPr lang="en-US" dirty="0">
            <a:ln>
              <a:solidFill>
                <a:schemeClr val="bg1"/>
              </a:solidFill>
            </a:ln>
            <a:solidFill>
              <a:schemeClr val="bg1"/>
            </a:solidFill>
            <a:effectLst>
              <a:outerShdw blurRad="38100" dist="38100" dir="2700000" algn="tl">
                <a:srgbClr val="000000">
                  <a:alpha val="43137"/>
                </a:srgbClr>
              </a:outerShdw>
            </a:effectLst>
          </a:endParaRPr>
        </a:p>
      </dgm:t>
    </dgm:pt>
    <dgm:pt modelId="{31F5AF97-EF08-4F4F-89AD-D32A22969B27}" type="parTrans" cxnId="{0704D0FE-0DB9-4765-9D0F-78F5A5E4264D}">
      <dgm:prSet/>
      <dgm:spPr/>
      <dgm:t>
        <a:bodyPr/>
        <a:lstStyle/>
        <a:p>
          <a:endParaRPr lang="en-US"/>
        </a:p>
      </dgm:t>
    </dgm:pt>
    <dgm:pt modelId="{C0D88855-F6C0-458F-B5DC-6026B3395095}" type="sibTrans" cxnId="{0704D0FE-0DB9-4765-9D0F-78F5A5E4264D}">
      <dgm:prSet/>
      <dgm:spPr/>
      <dgm:t>
        <a:bodyPr/>
        <a:lstStyle/>
        <a:p>
          <a:endParaRPr lang="en-US"/>
        </a:p>
      </dgm:t>
    </dgm:pt>
    <dgm:pt modelId="{109C8B57-4191-4726-B8E3-211204CE3C06}">
      <dgm:prSet phldrT="[Text]"/>
      <dgm:spPr>
        <a:blipFill rotWithShape="0">
          <a:blip xmlns:r="http://schemas.openxmlformats.org/officeDocument/2006/relationships" r:embed="rId2" cstate="screen">
            <a:extLst>
              <a:ext uri="{28A0092B-C50C-407E-A947-70E740481C1C}">
                <a14:useLocalDpi xmlns:a14="http://schemas.microsoft.com/office/drawing/2010/main" val="0"/>
              </a:ext>
            </a:extLst>
          </a:blip>
          <a:stretch>
            <a:fillRect/>
          </a:stretch>
        </a:blipFill>
        <a:ln>
          <a:solidFill>
            <a:schemeClr val="tx1"/>
          </a:solidFill>
        </a:ln>
      </dgm:spPr>
      <dgm:t>
        <a:bodyPr/>
        <a:lstStyle/>
        <a:p>
          <a:r>
            <a:rPr lang="en-US" b="0" dirty="0" smtClean="0">
              <a:ln>
                <a:solidFill>
                  <a:schemeClr val="bg1"/>
                </a:solidFill>
              </a:ln>
              <a:solidFill>
                <a:schemeClr val="bg1">
                  <a:lumMod val="85000"/>
                </a:schemeClr>
              </a:solidFill>
            </a:rPr>
            <a:t>Maximize Soil Cover</a:t>
          </a:r>
          <a:endParaRPr lang="en-US" b="0" dirty="0">
            <a:ln>
              <a:solidFill>
                <a:schemeClr val="bg1"/>
              </a:solidFill>
            </a:ln>
          </a:endParaRPr>
        </a:p>
      </dgm:t>
    </dgm:pt>
    <dgm:pt modelId="{2A2825F3-1B39-4026-BF3B-F767516C0795}" type="parTrans" cxnId="{185CDAD3-AE68-4DEA-A887-65038F075AEF}">
      <dgm:prSet/>
      <dgm:spPr/>
      <dgm:t>
        <a:bodyPr/>
        <a:lstStyle/>
        <a:p>
          <a:endParaRPr lang="en-US"/>
        </a:p>
      </dgm:t>
    </dgm:pt>
    <dgm:pt modelId="{21715145-1E15-4664-B96E-E30A4CA8ACA4}" type="sibTrans" cxnId="{185CDAD3-AE68-4DEA-A887-65038F075AEF}">
      <dgm:prSet/>
      <dgm:spPr/>
      <dgm:t>
        <a:bodyPr/>
        <a:lstStyle/>
        <a:p>
          <a:endParaRPr lang="en-US"/>
        </a:p>
      </dgm:t>
    </dgm:pt>
    <dgm:pt modelId="{73A9A3C7-92B6-42E8-90C2-66DE4F3CBC11}">
      <dgm:prSet phldrT="[Text]"/>
      <dgm:spPr>
        <a:blipFill rotWithShape="0">
          <a:blip xmlns:r="http://schemas.openxmlformats.org/officeDocument/2006/relationships" r:embed="rId3">
            <a:extLst>
              <a:ext uri="{28A0092B-C50C-407E-A947-70E740481C1C}">
                <a14:useLocalDpi xmlns:a14="http://schemas.microsoft.com/office/drawing/2010/main" val="0"/>
              </a:ext>
            </a:extLst>
          </a:blip>
          <a:stretch>
            <a:fillRect/>
          </a:stretch>
        </a:blipFill>
        <a:ln>
          <a:solidFill>
            <a:schemeClr val="tx1"/>
          </a:solidFill>
        </a:ln>
      </dgm:spPr>
      <dgm:t>
        <a:bodyPr/>
        <a:lstStyle/>
        <a:p>
          <a:r>
            <a:rPr lang="en-US" b="1" u="sng" dirty="0" smtClean="0">
              <a:ln>
                <a:solidFill>
                  <a:schemeClr val="bg1"/>
                </a:solidFill>
              </a:ln>
              <a:solidFill>
                <a:srgbClr val="FFC000"/>
              </a:solidFill>
              <a:effectLst>
                <a:outerShdw blurRad="38100" dist="38100" dir="2700000" algn="tl">
                  <a:srgbClr val="000000">
                    <a:alpha val="43137"/>
                  </a:srgbClr>
                </a:outerShdw>
              </a:effectLst>
            </a:rPr>
            <a:t>Maximize Biodiversity</a:t>
          </a:r>
          <a:endParaRPr lang="en-US" b="1" u="sng" dirty="0">
            <a:ln>
              <a:solidFill>
                <a:schemeClr val="bg1"/>
              </a:solidFill>
            </a:ln>
            <a:solidFill>
              <a:srgbClr val="FFC000"/>
            </a:solidFill>
            <a:effectLst>
              <a:outerShdw blurRad="38100" dist="38100" dir="2700000" algn="tl">
                <a:srgbClr val="000000">
                  <a:alpha val="43137"/>
                </a:srgbClr>
              </a:outerShdw>
            </a:effectLst>
          </a:endParaRPr>
        </a:p>
      </dgm:t>
    </dgm:pt>
    <dgm:pt modelId="{835426CE-41BE-4935-A6D8-3843AE19D5CC}" type="parTrans" cxnId="{D8EF93F5-F540-4CC4-9C25-B65BF6993E14}">
      <dgm:prSet/>
      <dgm:spPr/>
      <dgm:t>
        <a:bodyPr/>
        <a:lstStyle/>
        <a:p>
          <a:endParaRPr lang="en-US"/>
        </a:p>
      </dgm:t>
    </dgm:pt>
    <dgm:pt modelId="{94156754-C3F2-48CA-98B3-6FE92CA43820}" type="sibTrans" cxnId="{D8EF93F5-F540-4CC4-9C25-B65BF6993E14}">
      <dgm:prSet/>
      <dgm:spPr/>
      <dgm:t>
        <a:bodyPr/>
        <a:lstStyle/>
        <a:p>
          <a:endParaRPr lang="en-US"/>
        </a:p>
      </dgm:t>
    </dgm:pt>
    <dgm:pt modelId="{F1A65BB7-88DE-455E-8CA2-F1E61103BB2F}">
      <dgm:prSet phldrT="[Text]"/>
      <dgm:spPr>
        <a:blipFill rotWithShape="0">
          <a:blip xmlns:r="http://schemas.openxmlformats.org/officeDocument/2006/relationships" r:embed="rId4" cstate="screen">
            <a:extLst>
              <a:ext uri="{28A0092B-C50C-407E-A947-70E740481C1C}">
                <a14:useLocalDpi xmlns:a14="http://schemas.microsoft.com/office/drawing/2010/main" val="0"/>
              </a:ext>
            </a:extLst>
          </a:blip>
          <a:stretch>
            <a:fillRect/>
          </a:stretch>
        </a:blipFill>
        <a:ln>
          <a:solidFill>
            <a:schemeClr val="tx1"/>
          </a:solidFill>
        </a:ln>
      </dgm:spPr>
      <dgm:t>
        <a:bodyPr/>
        <a:lstStyle/>
        <a:p>
          <a:r>
            <a:rPr lang="en-US" dirty="0" smtClean="0">
              <a:ln>
                <a:solidFill>
                  <a:schemeClr val="bg1"/>
                </a:solidFill>
              </a:ln>
              <a:solidFill>
                <a:schemeClr val="bg1"/>
              </a:solidFill>
              <a:effectLst>
                <a:outerShdw blurRad="38100" dist="38100" dir="2700000" algn="tl">
                  <a:srgbClr val="000000">
                    <a:alpha val="43137"/>
                  </a:srgbClr>
                </a:outerShdw>
              </a:effectLst>
            </a:rPr>
            <a:t>Provide Continuous Living Roots</a:t>
          </a:r>
          <a:endParaRPr lang="en-US" dirty="0">
            <a:ln>
              <a:solidFill>
                <a:schemeClr val="bg1"/>
              </a:solidFill>
            </a:ln>
            <a:solidFill>
              <a:schemeClr val="bg1"/>
            </a:solidFill>
            <a:effectLst>
              <a:outerShdw blurRad="38100" dist="38100" dir="2700000" algn="tl">
                <a:srgbClr val="000000">
                  <a:alpha val="43137"/>
                </a:srgbClr>
              </a:outerShdw>
            </a:effectLst>
          </a:endParaRPr>
        </a:p>
      </dgm:t>
    </dgm:pt>
    <dgm:pt modelId="{DAC51B84-087E-4477-82F6-248113DB8C47}" type="parTrans" cxnId="{AAC336A4-77D8-48E7-A81B-3028AD9DC90B}">
      <dgm:prSet/>
      <dgm:spPr/>
      <dgm:t>
        <a:bodyPr/>
        <a:lstStyle/>
        <a:p>
          <a:endParaRPr lang="en-US"/>
        </a:p>
      </dgm:t>
    </dgm:pt>
    <dgm:pt modelId="{28019B92-1028-41B3-BB6D-D257B6696AB9}" type="sibTrans" cxnId="{AAC336A4-77D8-48E7-A81B-3028AD9DC90B}">
      <dgm:prSet/>
      <dgm:spPr/>
      <dgm:t>
        <a:bodyPr/>
        <a:lstStyle/>
        <a:p>
          <a:endParaRPr lang="en-US"/>
        </a:p>
      </dgm:t>
    </dgm:pt>
    <dgm:pt modelId="{9361F71A-9339-4A93-A9B7-7CB42CDF4D6A}" type="pres">
      <dgm:prSet presAssocID="{18553E45-2FA0-435A-A126-C5239ABFF465}" presName="compositeShape" presStyleCnt="0">
        <dgm:presLayoutVars>
          <dgm:chMax val="7"/>
          <dgm:dir/>
          <dgm:resizeHandles val="exact"/>
        </dgm:presLayoutVars>
      </dgm:prSet>
      <dgm:spPr/>
    </dgm:pt>
    <dgm:pt modelId="{C6495F30-2FBE-4758-B074-C9F74F8DF51A}" type="pres">
      <dgm:prSet presAssocID="{18553E45-2FA0-435A-A126-C5239ABFF465}" presName="wedge1" presStyleLbl="node1" presStyleIdx="0" presStyleCnt="4"/>
      <dgm:spPr/>
      <dgm:t>
        <a:bodyPr/>
        <a:lstStyle/>
        <a:p>
          <a:endParaRPr lang="en-US"/>
        </a:p>
      </dgm:t>
    </dgm:pt>
    <dgm:pt modelId="{2D563EC6-3341-436A-B7AD-6BC39915308A}" type="pres">
      <dgm:prSet presAssocID="{18553E45-2FA0-435A-A126-C5239ABFF465}" presName="dummy1a" presStyleCnt="0"/>
      <dgm:spPr/>
    </dgm:pt>
    <dgm:pt modelId="{DDB8AD78-F12B-45E0-959C-061294B398ED}" type="pres">
      <dgm:prSet presAssocID="{18553E45-2FA0-435A-A126-C5239ABFF465}" presName="dummy1b" presStyleCnt="0"/>
      <dgm:spPr/>
    </dgm:pt>
    <dgm:pt modelId="{4DADB67C-5F35-4C0A-98D4-DC1D39910A48}" type="pres">
      <dgm:prSet presAssocID="{18553E45-2FA0-435A-A126-C5239ABFF465}" presName="wedge1Tx" presStyleLbl="node1" presStyleIdx="0" presStyleCnt="4">
        <dgm:presLayoutVars>
          <dgm:chMax val="0"/>
          <dgm:chPref val="0"/>
          <dgm:bulletEnabled val="1"/>
        </dgm:presLayoutVars>
      </dgm:prSet>
      <dgm:spPr/>
      <dgm:t>
        <a:bodyPr/>
        <a:lstStyle/>
        <a:p>
          <a:endParaRPr lang="en-US"/>
        </a:p>
      </dgm:t>
    </dgm:pt>
    <dgm:pt modelId="{60074771-2266-432E-A6F9-ED02553D3E4A}" type="pres">
      <dgm:prSet presAssocID="{18553E45-2FA0-435A-A126-C5239ABFF465}" presName="wedge2" presStyleLbl="node1" presStyleIdx="1" presStyleCnt="4"/>
      <dgm:spPr/>
      <dgm:t>
        <a:bodyPr/>
        <a:lstStyle/>
        <a:p>
          <a:endParaRPr lang="en-US"/>
        </a:p>
      </dgm:t>
    </dgm:pt>
    <dgm:pt modelId="{4899DA72-F50B-47CA-A608-42BE310A4839}" type="pres">
      <dgm:prSet presAssocID="{18553E45-2FA0-435A-A126-C5239ABFF465}" presName="dummy2a" presStyleCnt="0"/>
      <dgm:spPr/>
    </dgm:pt>
    <dgm:pt modelId="{6B43E83A-4133-4197-B6B2-2BF7AA1A5857}" type="pres">
      <dgm:prSet presAssocID="{18553E45-2FA0-435A-A126-C5239ABFF465}" presName="dummy2b" presStyleCnt="0"/>
      <dgm:spPr/>
    </dgm:pt>
    <dgm:pt modelId="{14DE8389-8F52-4966-9C71-062686EB6FD0}" type="pres">
      <dgm:prSet presAssocID="{18553E45-2FA0-435A-A126-C5239ABFF465}" presName="wedge2Tx" presStyleLbl="node1" presStyleIdx="1" presStyleCnt="4">
        <dgm:presLayoutVars>
          <dgm:chMax val="0"/>
          <dgm:chPref val="0"/>
          <dgm:bulletEnabled val="1"/>
        </dgm:presLayoutVars>
      </dgm:prSet>
      <dgm:spPr/>
      <dgm:t>
        <a:bodyPr/>
        <a:lstStyle/>
        <a:p>
          <a:endParaRPr lang="en-US"/>
        </a:p>
      </dgm:t>
    </dgm:pt>
    <dgm:pt modelId="{DCE63EC1-4624-42BA-9972-40D90F5B1DA3}" type="pres">
      <dgm:prSet presAssocID="{18553E45-2FA0-435A-A126-C5239ABFF465}" presName="wedge3" presStyleLbl="node1" presStyleIdx="2" presStyleCnt="4"/>
      <dgm:spPr/>
      <dgm:t>
        <a:bodyPr/>
        <a:lstStyle/>
        <a:p>
          <a:endParaRPr lang="en-US"/>
        </a:p>
      </dgm:t>
    </dgm:pt>
    <dgm:pt modelId="{C7D9B8F8-9B1D-434D-933B-0F766F04018E}" type="pres">
      <dgm:prSet presAssocID="{18553E45-2FA0-435A-A126-C5239ABFF465}" presName="dummy3a" presStyleCnt="0"/>
      <dgm:spPr/>
    </dgm:pt>
    <dgm:pt modelId="{E904C26E-439E-4D4B-8070-802E17F93C89}" type="pres">
      <dgm:prSet presAssocID="{18553E45-2FA0-435A-A126-C5239ABFF465}" presName="dummy3b" presStyleCnt="0"/>
      <dgm:spPr/>
    </dgm:pt>
    <dgm:pt modelId="{323C4F7E-45A6-41B3-9C2C-16A4ACD779ED}" type="pres">
      <dgm:prSet presAssocID="{18553E45-2FA0-435A-A126-C5239ABFF465}" presName="wedge3Tx" presStyleLbl="node1" presStyleIdx="2" presStyleCnt="4">
        <dgm:presLayoutVars>
          <dgm:chMax val="0"/>
          <dgm:chPref val="0"/>
          <dgm:bulletEnabled val="1"/>
        </dgm:presLayoutVars>
      </dgm:prSet>
      <dgm:spPr/>
      <dgm:t>
        <a:bodyPr/>
        <a:lstStyle/>
        <a:p>
          <a:endParaRPr lang="en-US"/>
        </a:p>
      </dgm:t>
    </dgm:pt>
    <dgm:pt modelId="{07E0DDB7-ED38-4678-BF91-22278FBF3796}" type="pres">
      <dgm:prSet presAssocID="{18553E45-2FA0-435A-A126-C5239ABFF465}" presName="wedge4" presStyleLbl="node1" presStyleIdx="3" presStyleCnt="4"/>
      <dgm:spPr/>
      <dgm:t>
        <a:bodyPr/>
        <a:lstStyle/>
        <a:p>
          <a:endParaRPr lang="en-US"/>
        </a:p>
      </dgm:t>
    </dgm:pt>
    <dgm:pt modelId="{3CB86B75-7F2E-46BE-AD41-99A3C930AC80}" type="pres">
      <dgm:prSet presAssocID="{18553E45-2FA0-435A-A126-C5239ABFF465}" presName="dummy4a" presStyleCnt="0"/>
      <dgm:spPr/>
    </dgm:pt>
    <dgm:pt modelId="{D8C9053F-FE97-458D-BBAC-296A49FAE373}" type="pres">
      <dgm:prSet presAssocID="{18553E45-2FA0-435A-A126-C5239ABFF465}" presName="dummy4b" presStyleCnt="0"/>
      <dgm:spPr/>
    </dgm:pt>
    <dgm:pt modelId="{045619E4-5A93-4049-89D4-CE916229C6FF}" type="pres">
      <dgm:prSet presAssocID="{18553E45-2FA0-435A-A126-C5239ABFF465}" presName="wedge4Tx" presStyleLbl="node1" presStyleIdx="3" presStyleCnt="4">
        <dgm:presLayoutVars>
          <dgm:chMax val="0"/>
          <dgm:chPref val="0"/>
          <dgm:bulletEnabled val="1"/>
        </dgm:presLayoutVars>
      </dgm:prSet>
      <dgm:spPr/>
      <dgm:t>
        <a:bodyPr/>
        <a:lstStyle/>
        <a:p>
          <a:endParaRPr lang="en-US"/>
        </a:p>
      </dgm:t>
    </dgm:pt>
    <dgm:pt modelId="{9257D1C2-4F52-431F-8AC3-850610B1BED9}" type="pres">
      <dgm:prSet presAssocID="{C0D88855-F6C0-458F-B5DC-6026B3395095}" presName="arrowWedge1" presStyleLbl="fgSibTrans2D1" presStyleIdx="0" presStyleCnt="4"/>
      <dgm:spPr>
        <a:ln>
          <a:solidFill>
            <a:schemeClr val="tx1"/>
          </a:solidFill>
        </a:ln>
        <a:effectLst>
          <a:outerShdw blurRad="50800" dist="38100" dir="5400000" algn="t" rotWithShape="0">
            <a:prstClr val="black">
              <a:alpha val="40000"/>
            </a:prstClr>
          </a:outerShdw>
        </a:effectLst>
      </dgm:spPr>
    </dgm:pt>
    <dgm:pt modelId="{4B08F06B-60C7-4265-80A7-B413E79398D4}" type="pres">
      <dgm:prSet presAssocID="{21715145-1E15-4664-B96E-E30A4CA8ACA4}" presName="arrowWedge2" presStyleLbl="fgSibTrans2D1" presStyleIdx="1" presStyleCnt="4"/>
      <dgm:spPr>
        <a:ln>
          <a:solidFill>
            <a:schemeClr val="tx1"/>
          </a:solidFill>
        </a:ln>
        <a:effectLst>
          <a:outerShdw blurRad="50800" dist="38100" dir="5400000" algn="t" rotWithShape="0">
            <a:prstClr val="black">
              <a:alpha val="40000"/>
            </a:prstClr>
          </a:outerShdw>
        </a:effectLst>
      </dgm:spPr>
    </dgm:pt>
    <dgm:pt modelId="{E30AF71E-6395-46AE-88FC-1BEDC14AE77D}" type="pres">
      <dgm:prSet presAssocID="{94156754-C3F2-48CA-98B3-6FE92CA43820}" presName="arrowWedge3" presStyleLbl="fgSibTrans2D1" presStyleIdx="2" presStyleCnt="4"/>
      <dgm:spPr>
        <a:ln>
          <a:solidFill>
            <a:schemeClr val="tx1"/>
          </a:solidFill>
        </a:ln>
        <a:effectLst>
          <a:outerShdw blurRad="50800" dist="38100" dir="5400000" algn="t" rotWithShape="0">
            <a:prstClr val="black">
              <a:alpha val="40000"/>
            </a:prstClr>
          </a:outerShdw>
        </a:effectLst>
      </dgm:spPr>
    </dgm:pt>
    <dgm:pt modelId="{2C594982-68F8-4A40-8309-512728789B44}" type="pres">
      <dgm:prSet presAssocID="{28019B92-1028-41B3-BB6D-D257B6696AB9}" presName="arrowWedge4" presStyleLbl="fgSibTrans2D1" presStyleIdx="3" presStyleCnt="4"/>
      <dgm:spPr>
        <a:ln>
          <a:solidFill>
            <a:schemeClr val="tx1"/>
          </a:solidFill>
        </a:ln>
        <a:effectLst>
          <a:outerShdw blurRad="50800" dist="38100" dir="5400000" algn="t" rotWithShape="0">
            <a:prstClr val="black">
              <a:alpha val="40000"/>
            </a:prstClr>
          </a:outerShdw>
        </a:effectLst>
      </dgm:spPr>
    </dgm:pt>
  </dgm:ptLst>
  <dgm:cxnLst>
    <dgm:cxn modelId="{7176EC06-879B-4BCF-93E8-B92ACB965E79}" type="presOf" srcId="{370E4728-E14D-400F-8E1E-C49B9110725F}" destId="{4DADB67C-5F35-4C0A-98D4-DC1D39910A48}" srcOrd="1" destOrd="0" presId="urn:microsoft.com/office/officeart/2005/8/layout/cycle8"/>
    <dgm:cxn modelId="{3CD9DE41-EC7D-4CBA-90AB-8F4CAE90462F}" type="presOf" srcId="{F1A65BB7-88DE-455E-8CA2-F1E61103BB2F}" destId="{07E0DDB7-ED38-4678-BF91-22278FBF3796}" srcOrd="0" destOrd="0" presId="urn:microsoft.com/office/officeart/2005/8/layout/cycle8"/>
    <dgm:cxn modelId="{0704D0FE-0DB9-4765-9D0F-78F5A5E4264D}" srcId="{18553E45-2FA0-435A-A126-C5239ABFF465}" destId="{370E4728-E14D-400F-8E1E-C49B9110725F}" srcOrd="0" destOrd="0" parTransId="{31F5AF97-EF08-4F4F-89AD-D32A22969B27}" sibTransId="{C0D88855-F6C0-458F-B5DC-6026B3395095}"/>
    <dgm:cxn modelId="{A1C01668-8159-4C18-A787-C3666C0C5115}" type="presOf" srcId="{109C8B57-4191-4726-B8E3-211204CE3C06}" destId="{14DE8389-8F52-4966-9C71-062686EB6FD0}" srcOrd="1" destOrd="0" presId="urn:microsoft.com/office/officeart/2005/8/layout/cycle8"/>
    <dgm:cxn modelId="{2A7BF22B-2A6F-4A7F-BB7B-024815879078}" type="presOf" srcId="{73A9A3C7-92B6-42E8-90C2-66DE4F3CBC11}" destId="{DCE63EC1-4624-42BA-9972-40D90F5B1DA3}" srcOrd="0" destOrd="0" presId="urn:microsoft.com/office/officeart/2005/8/layout/cycle8"/>
    <dgm:cxn modelId="{B56FDEB3-369A-4A5F-B990-E398D63FBBEE}" type="presOf" srcId="{18553E45-2FA0-435A-A126-C5239ABFF465}" destId="{9361F71A-9339-4A93-A9B7-7CB42CDF4D6A}" srcOrd="0" destOrd="0" presId="urn:microsoft.com/office/officeart/2005/8/layout/cycle8"/>
    <dgm:cxn modelId="{D5FF232D-9331-42F3-8B04-9AC6B5CC3E28}" type="presOf" srcId="{73A9A3C7-92B6-42E8-90C2-66DE4F3CBC11}" destId="{323C4F7E-45A6-41B3-9C2C-16A4ACD779ED}" srcOrd="1" destOrd="0" presId="urn:microsoft.com/office/officeart/2005/8/layout/cycle8"/>
    <dgm:cxn modelId="{B0A92E79-381D-407D-895A-042ED60C24AD}" type="presOf" srcId="{370E4728-E14D-400F-8E1E-C49B9110725F}" destId="{C6495F30-2FBE-4758-B074-C9F74F8DF51A}" srcOrd="0" destOrd="0" presId="urn:microsoft.com/office/officeart/2005/8/layout/cycle8"/>
    <dgm:cxn modelId="{8DA0975E-F48B-431B-A9B9-9346CC1F7B69}" type="presOf" srcId="{109C8B57-4191-4726-B8E3-211204CE3C06}" destId="{60074771-2266-432E-A6F9-ED02553D3E4A}" srcOrd="0" destOrd="0" presId="urn:microsoft.com/office/officeart/2005/8/layout/cycle8"/>
    <dgm:cxn modelId="{AAC336A4-77D8-48E7-A81B-3028AD9DC90B}" srcId="{18553E45-2FA0-435A-A126-C5239ABFF465}" destId="{F1A65BB7-88DE-455E-8CA2-F1E61103BB2F}" srcOrd="3" destOrd="0" parTransId="{DAC51B84-087E-4477-82F6-248113DB8C47}" sibTransId="{28019B92-1028-41B3-BB6D-D257B6696AB9}"/>
    <dgm:cxn modelId="{185CDAD3-AE68-4DEA-A887-65038F075AEF}" srcId="{18553E45-2FA0-435A-A126-C5239ABFF465}" destId="{109C8B57-4191-4726-B8E3-211204CE3C06}" srcOrd="1" destOrd="0" parTransId="{2A2825F3-1B39-4026-BF3B-F767516C0795}" sibTransId="{21715145-1E15-4664-B96E-E30A4CA8ACA4}"/>
    <dgm:cxn modelId="{D8EF93F5-F540-4CC4-9C25-B65BF6993E14}" srcId="{18553E45-2FA0-435A-A126-C5239ABFF465}" destId="{73A9A3C7-92B6-42E8-90C2-66DE4F3CBC11}" srcOrd="2" destOrd="0" parTransId="{835426CE-41BE-4935-A6D8-3843AE19D5CC}" sibTransId="{94156754-C3F2-48CA-98B3-6FE92CA43820}"/>
    <dgm:cxn modelId="{13C7F15F-79CB-4FF8-A193-0C7FF98299D5}" type="presOf" srcId="{F1A65BB7-88DE-455E-8CA2-F1E61103BB2F}" destId="{045619E4-5A93-4049-89D4-CE916229C6FF}" srcOrd="1" destOrd="0" presId="urn:microsoft.com/office/officeart/2005/8/layout/cycle8"/>
    <dgm:cxn modelId="{3729F254-8C7F-4A4A-BECF-0C7D41A02A94}" type="presParOf" srcId="{9361F71A-9339-4A93-A9B7-7CB42CDF4D6A}" destId="{C6495F30-2FBE-4758-B074-C9F74F8DF51A}" srcOrd="0" destOrd="0" presId="urn:microsoft.com/office/officeart/2005/8/layout/cycle8"/>
    <dgm:cxn modelId="{A0E44960-E3B3-4FEB-B9D5-C30722E7F21B}" type="presParOf" srcId="{9361F71A-9339-4A93-A9B7-7CB42CDF4D6A}" destId="{2D563EC6-3341-436A-B7AD-6BC39915308A}" srcOrd="1" destOrd="0" presId="urn:microsoft.com/office/officeart/2005/8/layout/cycle8"/>
    <dgm:cxn modelId="{8F533A3D-B399-4675-9466-0DB01E86AE90}" type="presParOf" srcId="{9361F71A-9339-4A93-A9B7-7CB42CDF4D6A}" destId="{DDB8AD78-F12B-45E0-959C-061294B398ED}" srcOrd="2" destOrd="0" presId="urn:microsoft.com/office/officeart/2005/8/layout/cycle8"/>
    <dgm:cxn modelId="{6AAA9841-0CF4-428B-83C2-34230722A6A9}" type="presParOf" srcId="{9361F71A-9339-4A93-A9B7-7CB42CDF4D6A}" destId="{4DADB67C-5F35-4C0A-98D4-DC1D39910A48}" srcOrd="3" destOrd="0" presId="urn:microsoft.com/office/officeart/2005/8/layout/cycle8"/>
    <dgm:cxn modelId="{388FBDF5-E4A4-472A-B977-4886BB82D78E}" type="presParOf" srcId="{9361F71A-9339-4A93-A9B7-7CB42CDF4D6A}" destId="{60074771-2266-432E-A6F9-ED02553D3E4A}" srcOrd="4" destOrd="0" presId="urn:microsoft.com/office/officeart/2005/8/layout/cycle8"/>
    <dgm:cxn modelId="{9476C9A1-061F-46A8-9674-69C9297E5A45}" type="presParOf" srcId="{9361F71A-9339-4A93-A9B7-7CB42CDF4D6A}" destId="{4899DA72-F50B-47CA-A608-42BE310A4839}" srcOrd="5" destOrd="0" presId="urn:microsoft.com/office/officeart/2005/8/layout/cycle8"/>
    <dgm:cxn modelId="{4049CD26-0873-477C-8C63-33419F20CCAF}" type="presParOf" srcId="{9361F71A-9339-4A93-A9B7-7CB42CDF4D6A}" destId="{6B43E83A-4133-4197-B6B2-2BF7AA1A5857}" srcOrd="6" destOrd="0" presId="urn:microsoft.com/office/officeart/2005/8/layout/cycle8"/>
    <dgm:cxn modelId="{83B1CF80-4191-4938-BB3B-5DFDDFB65A80}" type="presParOf" srcId="{9361F71A-9339-4A93-A9B7-7CB42CDF4D6A}" destId="{14DE8389-8F52-4966-9C71-062686EB6FD0}" srcOrd="7" destOrd="0" presId="urn:microsoft.com/office/officeart/2005/8/layout/cycle8"/>
    <dgm:cxn modelId="{BB2E8730-5184-4652-998B-C6A2AD312534}" type="presParOf" srcId="{9361F71A-9339-4A93-A9B7-7CB42CDF4D6A}" destId="{DCE63EC1-4624-42BA-9972-40D90F5B1DA3}" srcOrd="8" destOrd="0" presId="urn:microsoft.com/office/officeart/2005/8/layout/cycle8"/>
    <dgm:cxn modelId="{3ED21F82-CAA6-4093-8E83-3C1E616A9B74}" type="presParOf" srcId="{9361F71A-9339-4A93-A9B7-7CB42CDF4D6A}" destId="{C7D9B8F8-9B1D-434D-933B-0F766F04018E}" srcOrd="9" destOrd="0" presId="urn:microsoft.com/office/officeart/2005/8/layout/cycle8"/>
    <dgm:cxn modelId="{05F866DE-DFF0-4C7A-8EA4-F2C05FF86F3B}" type="presParOf" srcId="{9361F71A-9339-4A93-A9B7-7CB42CDF4D6A}" destId="{E904C26E-439E-4D4B-8070-802E17F93C89}" srcOrd="10" destOrd="0" presId="urn:microsoft.com/office/officeart/2005/8/layout/cycle8"/>
    <dgm:cxn modelId="{9E48D91F-BA5C-463F-8599-84016E5FF0B7}" type="presParOf" srcId="{9361F71A-9339-4A93-A9B7-7CB42CDF4D6A}" destId="{323C4F7E-45A6-41B3-9C2C-16A4ACD779ED}" srcOrd="11" destOrd="0" presId="urn:microsoft.com/office/officeart/2005/8/layout/cycle8"/>
    <dgm:cxn modelId="{A1943F54-5C39-4EC4-881D-EB196446FA3A}" type="presParOf" srcId="{9361F71A-9339-4A93-A9B7-7CB42CDF4D6A}" destId="{07E0DDB7-ED38-4678-BF91-22278FBF3796}" srcOrd="12" destOrd="0" presId="urn:microsoft.com/office/officeart/2005/8/layout/cycle8"/>
    <dgm:cxn modelId="{5A09F6F9-BE44-4946-8CCE-E09F4FB002DE}" type="presParOf" srcId="{9361F71A-9339-4A93-A9B7-7CB42CDF4D6A}" destId="{3CB86B75-7F2E-46BE-AD41-99A3C930AC80}" srcOrd="13" destOrd="0" presId="urn:microsoft.com/office/officeart/2005/8/layout/cycle8"/>
    <dgm:cxn modelId="{F9D68948-02FF-455F-82E3-357108BC64FD}" type="presParOf" srcId="{9361F71A-9339-4A93-A9B7-7CB42CDF4D6A}" destId="{D8C9053F-FE97-458D-BBAC-296A49FAE373}" srcOrd="14" destOrd="0" presId="urn:microsoft.com/office/officeart/2005/8/layout/cycle8"/>
    <dgm:cxn modelId="{86854BCF-4316-43DC-8DE6-882ED5BFF676}" type="presParOf" srcId="{9361F71A-9339-4A93-A9B7-7CB42CDF4D6A}" destId="{045619E4-5A93-4049-89D4-CE916229C6FF}" srcOrd="15" destOrd="0" presId="urn:microsoft.com/office/officeart/2005/8/layout/cycle8"/>
    <dgm:cxn modelId="{94E6C692-AA45-49D7-B074-C88150D81276}" type="presParOf" srcId="{9361F71A-9339-4A93-A9B7-7CB42CDF4D6A}" destId="{9257D1C2-4F52-431F-8AC3-850610B1BED9}" srcOrd="16" destOrd="0" presId="urn:microsoft.com/office/officeart/2005/8/layout/cycle8"/>
    <dgm:cxn modelId="{D878F3A8-069B-429F-A18F-FDB7BE96D3E8}" type="presParOf" srcId="{9361F71A-9339-4A93-A9B7-7CB42CDF4D6A}" destId="{4B08F06B-60C7-4265-80A7-B413E79398D4}" srcOrd="17" destOrd="0" presId="urn:microsoft.com/office/officeart/2005/8/layout/cycle8"/>
    <dgm:cxn modelId="{E38CDC30-B688-4335-A077-D23F1A422A04}" type="presParOf" srcId="{9361F71A-9339-4A93-A9B7-7CB42CDF4D6A}" destId="{E30AF71E-6395-46AE-88FC-1BEDC14AE77D}" srcOrd="18" destOrd="0" presId="urn:microsoft.com/office/officeart/2005/8/layout/cycle8"/>
    <dgm:cxn modelId="{5627098B-8A32-439F-979C-EC370CF1A91B}" type="presParOf" srcId="{9361F71A-9339-4A93-A9B7-7CB42CDF4D6A}" destId="{2C594982-68F8-4A40-8309-512728789B44}"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8553E45-2FA0-435A-A126-C5239ABFF465}" type="doc">
      <dgm:prSet loTypeId="urn:microsoft.com/office/officeart/2005/8/layout/cycle8" loCatId="cycle" qsTypeId="urn:microsoft.com/office/officeart/2005/8/quickstyle/simple1" qsCatId="simple" csTypeId="urn:microsoft.com/office/officeart/2005/8/colors/accent3_1" csCatId="accent3" phldr="1"/>
      <dgm:spPr/>
    </dgm:pt>
    <dgm:pt modelId="{370E4728-E14D-400F-8E1E-C49B9110725F}">
      <dgm:prSet phldrT="[Text]"/>
      <dgm:spPr>
        <a:blipFill rotWithShape="0">
          <a:blip xmlns:r="http://schemas.openxmlformats.org/officeDocument/2006/relationships" r:embed="rId1" cstate="screen">
            <a:extLst>
              <a:ext uri="{28A0092B-C50C-407E-A947-70E740481C1C}">
                <a14:useLocalDpi xmlns:a14="http://schemas.microsoft.com/office/drawing/2010/main" val="0"/>
              </a:ext>
            </a:extLst>
          </a:blip>
          <a:stretch>
            <a:fillRect/>
          </a:stretch>
        </a:blipFill>
        <a:ln>
          <a:solidFill>
            <a:schemeClr val="tx1"/>
          </a:solidFill>
        </a:ln>
      </dgm:spPr>
      <dgm:t>
        <a:bodyPr/>
        <a:lstStyle/>
        <a:p>
          <a:r>
            <a:rPr lang="en-US" dirty="0" smtClean="0">
              <a:ln>
                <a:solidFill>
                  <a:schemeClr val="bg1"/>
                </a:solidFill>
              </a:ln>
              <a:solidFill>
                <a:schemeClr val="bg1"/>
              </a:solidFill>
              <a:effectLst>
                <a:outerShdw blurRad="38100" dist="38100" dir="2700000" algn="tl">
                  <a:srgbClr val="000000">
                    <a:alpha val="43137"/>
                  </a:srgbClr>
                </a:outerShdw>
              </a:effectLst>
            </a:rPr>
            <a:t>Minimize Disturbance</a:t>
          </a:r>
          <a:endParaRPr lang="en-US" dirty="0">
            <a:ln>
              <a:solidFill>
                <a:schemeClr val="bg1"/>
              </a:solidFill>
            </a:ln>
            <a:solidFill>
              <a:schemeClr val="bg1"/>
            </a:solidFill>
            <a:effectLst>
              <a:outerShdw blurRad="38100" dist="38100" dir="2700000" algn="tl">
                <a:srgbClr val="000000">
                  <a:alpha val="43137"/>
                </a:srgbClr>
              </a:outerShdw>
            </a:effectLst>
          </a:endParaRPr>
        </a:p>
      </dgm:t>
    </dgm:pt>
    <dgm:pt modelId="{31F5AF97-EF08-4F4F-89AD-D32A22969B27}" type="parTrans" cxnId="{0704D0FE-0DB9-4765-9D0F-78F5A5E4264D}">
      <dgm:prSet/>
      <dgm:spPr/>
      <dgm:t>
        <a:bodyPr/>
        <a:lstStyle/>
        <a:p>
          <a:endParaRPr lang="en-US"/>
        </a:p>
      </dgm:t>
    </dgm:pt>
    <dgm:pt modelId="{C0D88855-F6C0-458F-B5DC-6026B3395095}" type="sibTrans" cxnId="{0704D0FE-0DB9-4765-9D0F-78F5A5E4264D}">
      <dgm:prSet/>
      <dgm:spPr/>
      <dgm:t>
        <a:bodyPr/>
        <a:lstStyle/>
        <a:p>
          <a:endParaRPr lang="en-US"/>
        </a:p>
      </dgm:t>
    </dgm:pt>
    <dgm:pt modelId="{109C8B57-4191-4726-B8E3-211204CE3C06}">
      <dgm:prSet phldrT="[Text]"/>
      <dgm:spPr>
        <a:blipFill rotWithShape="0">
          <a:blip xmlns:r="http://schemas.openxmlformats.org/officeDocument/2006/relationships" r:embed="rId2" cstate="screen">
            <a:extLst>
              <a:ext uri="{28A0092B-C50C-407E-A947-70E740481C1C}">
                <a14:useLocalDpi xmlns:a14="http://schemas.microsoft.com/office/drawing/2010/main" val="0"/>
              </a:ext>
            </a:extLst>
          </a:blip>
          <a:stretch>
            <a:fillRect/>
          </a:stretch>
        </a:blipFill>
        <a:ln>
          <a:solidFill>
            <a:schemeClr val="tx1"/>
          </a:solidFill>
        </a:ln>
      </dgm:spPr>
      <dgm:t>
        <a:bodyPr/>
        <a:lstStyle/>
        <a:p>
          <a:r>
            <a:rPr lang="en-US" b="0" dirty="0" smtClean="0">
              <a:ln>
                <a:solidFill>
                  <a:schemeClr val="bg1"/>
                </a:solidFill>
              </a:ln>
              <a:solidFill>
                <a:schemeClr val="bg1"/>
              </a:solidFill>
            </a:rPr>
            <a:t>Maximize Soil Cover</a:t>
          </a:r>
          <a:endParaRPr lang="en-US" b="0" dirty="0">
            <a:ln>
              <a:solidFill>
                <a:schemeClr val="bg1"/>
              </a:solidFill>
            </a:ln>
            <a:solidFill>
              <a:schemeClr val="bg1"/>
            </a:solidFill>
          </a:endParaRPr>
        </a:p>
      </dgm:t>
    </dgm:pt>
    <dgm:pt modelId="{2A2825F3-1B39-4026-BF3B-F767516C0795}" type="parTrans" cxnId="{185CDAD3-AE68-4DEA-A887-65038F075AEF}">
      <dgm:prSet/>
      <dgm:spPr/>
      <dgm:t>
        <a:bodyPr/>
        <a:lstStyle/>
        <a:p>
          <a:endParaRPr lang="en-US"/>
        </a:p>
      </dgm:t>
    </dgm:pt>
    <dgm:pt modelId="{21715145-1E15-4664-B96E-E30A4CA8ACA4}" type="sibTrans" cxnId="{185CDAD3-AE68-4DEA-A887-65038F075AEF}">
      <dgm:prSet/>
      <dgm:spPr/>
      <dgm:t>
        <a:bodyPr/>
        <a:lstStyle/>
        <a:p>
          <a:endParaRPr lang="en-US"/>
        </a:p>
      </dgm:t>
    </dgm:pt>
    <dgm:pt modelId="{73A9A3C7-92B6-42E8-90C2-66DE4F3CBC11}">
      <dgm:prSet phldrT="[Text]"/>
      <dgm:spPr>
        <a:blipFill rotWithShape="0">
          <a:blip xmlns:r="http://schemas.openxmlformats.org/officeDocument/2006/relationships" r:embed="rId3">
            <a:extLst>
              <a:ext uri="{28A0092B-C50C-407E-A947-70E740481C1C}">
                <a14:useLocalDpi xmlns:a14="http://schemas.microsoft.com/office/drawing/2010/main" val="0"/>
              </a:ext>
            </a:extLst>
          </a:blip>
          <a:stretch>
            <a:fillRect/>
          </a:stretch>
        </a:blipFill>
        <a:ln>
          <a:solidFill>
            <a:schemeClr val="tx1"/>
          </a:solidFill>
        </a:ln>
      </dgm:spPr>
      <dgm:t>
        <a:bodyPr/>
        <a:lstStyle/>
        <a:p>
          <a:r>
            <a:rPr lang="en-US" dirty="0" smtClean="0">
              <a:ln>
                <a:solidFill>
                  <a:schemeClr val="bg1"/>
                </a:solidFill>
              </a:ln>
              <a:solidFill>
                <a:schemeClr val="bg1"/>
              </a:solidFill>
              <a:effectLst>
                <a:outerShdw blurRad="38100" dist="38100" dir="2700000" algn="tl">
                  <a:srgbClr val="000000">
                    <a:alpha val="43137"/>
                  </a:srgbClr>
                </a:outerShdw>
              </a:effectLst>
            </a:rPr>
            <a:t>Maximize Biodiversity</a:t>
          </a:r>
          <a:endParaRPr lang="en-US" dirty="0">
            <a:ln>
              <a:solidFill>
                <a:schemeClr val="bg1"/>
              </a:solidFill>
            </a:ln>
            <a:solidFill>
              <a:schemeClr val="bg1"/>
            </a:solidFill>
            <a:effectLst>
              <a:outerShdw blurRad="38100" dist="38100" dir="2700000" algn="tl">
                <a:srgbClr val="000000">
                  <a:alpha val="43137"/>
                </a:srgbClr>
              </a:outerShdw>
            </a:effectLst>
          </a:endParaRPr>
        </a:p>
      </dgm:t>
    </dgm:pt>
    <dgm:pt modelId="{835426CE-41BE-4935-A6D8-3843AE19D5CC}" type="parTrans" cxnId="{D8EF93F5-F540-4CC4-9C25-B65BF6993E14}">
      <dgm:prSet/>
      <dgm:spPr/>
      <dgm:t>
        <a:bodyPr/>
        <a:lstStyle/>
        <a:p>
          <a:endParaRPr lang="en-US"/>
        </a:p>
      </dgm:t>
    </dgm:pt>
    <dgm:pt modelId="{94156754-C3F2-48CA-98B3-6FE92CA43820}" type="sibTrans" cxnId="{D8EF93F5-F540-4CC4-9C25-B65BF6993E14}">
      <dgm:prSet/>
      <dgm:spPr/>
      <dgm:t>
        <a:bodyPr/>
        <a:lstStyle/>
        <a:p>
          <a:endParaRPr lang="en-US"/>
        </a:p>
      </dgm:t>
    </dgm:pt>
    <dgm:pt modelId="{F1A65BB7-88DE-455E-8CA2-F1E61103BB2F}">
      <dgm:prSet phldrT="[Text]"/>
      <dgm:spPr>
        <a:blipFill rotWithShape="0">
          <a:blip xmlns:r="http://schemas.openxmlformats.org/officeDocument/2006/relationships" r:embed="rId4" cstate="screen">
            <a:extLst>
              <a:ext uri="{28A0092B-C50C-407E-A947-70E740481C1C}">
                <a14:useLocalDpi xmlns:a14="http://schemas.microsoft.com/office/drawing/2010/main" val="0"/>
              </a:ext>
            </a:extLst>
          </a:blip>
          <a:stretch>
            <a:fillRect/>
          </a:stretch>
        </a:blipFill>
        <a:ln>
          <a:solidFill>
            <a:schemeClr val="tx1"/>
          </a:solidFill>
        </a:ln>
      </dgm:spPr>
      <dgm:t>
        <a:bodyPr/>
        <a:lstStyle/>
        <a:p>
          <a:r>
            <a:rPr lang="en-US" b="1" u="sng" dirty="0" smtClean="0">
              <a:ln>
                <a:solidFill>
                  <a:schemeClr val="bg1"/>
                </a:solidFill>
              </a:ln>
              <a:solidFill>
                <a:schemeClr val="accent2">
                  <a:lumMod val="75000"/>
                </a:schemeClr>
              </a:solidFill>
              <a:effectLst>
                <a:outerShdw blurRad="38100" dist="38100" dir="2700000" algn="tl">
                  <a:srgbClr val="000000">
                    <a:alpha val="43137"/>
                  </a:srgbClr>
                </a:outerShdw>
              </a:effectLst>
            </a:rPr>
            <a:t>Provide Continuous Living Roots</a:t>
          </a:r>
          <a:endParaRPr lang="en-US" b="1" u="sng" dirty="0">
            <a:ln>
              <a:solidFill>
                <a:schemeClr val="bg1"/>
              </a:solidFill>
            </a:ln>
            <a:solidFill>
              <a:schemeClr val="accent2">
                <a:lumMod val="75000"/>
              </a:schemeClr>
            </a:solidFill>
            <a:effectLst>
              <a:outerShdw blurRad="38100" dist="38100" dir="2700000" algn="tl">
                <a:srgbClr val="000000">
                  <a:alpha val="43137"/>
                </a:srgbClr>
              </a:outerShdw>
            </a:effectLst>
          </a:endParaRPr>
        </a:p>
      </dgm:t>
    </dgm:pt>
    <dgm:pt modelId="{DAC51B84-087E-4477-82F6-248113DB8C47}" type="parTrans" cxnId="{AAC336A4-77D8-48E7-A81B-3028AD9DC90B}">
      <dgm:prSet/>
      <dgm:spPr/>
      <dgm:t>
        <a:bodyPr/>
        <a:lstStyle/>
        <a:p>
          <a:endParaRPr lang="en-US"/>
        </a:p>
      </dgm:t>
    </dgm:pt>
    <dgm:pt modelId="{28019B92-1028-41B3-BB6D-D257B6696AB9}" type="sibTrans" cxnId="{AAC336A4-77D8-48E7-A81B-3028AD9DC90B}">
      <dgm:prSet/>
      <dgm:spPr/>
      <dgm:t>
        <a:bodyPr/>
        <a:lstStyle/>
        <a:p>
          <a:endParaRPr lang="en-US"/>
        </a:p>
      </dgm:t>
    </dgm:pt>
    <dgm:pt modelId="{9361F71A-9339-4A93-A9B7-7CB42CDF4D6A}" type="pres">
      <dgm:prSet presAssocID="{18553E45-2FA0-435A-A126-C5239ABFF465}" presName="compositeShape" presStyleCnt="0">
        <dgm:presLayoutVars>
          <dgm:chMax val="7"/>
          <dgm:dir/>
          <dgm:resizeHandles val="exact"/>
        </dgm:presLayoutVars>
      </dgm:prSet>
      <dgm:spPr/>
    </dgm:pt>
    <dgm:pt modelId="{C6495F30-2FBE-4758-B074-C9F74F8DF51A}" type="pres">
      <dgm:prSet presAssocID="{18553E45-2FA0-435A-A126-C5239ABFF465}" presName="wedge1" presStyleLbl="node1" presStyleIdx="0" presStyleCnt="4"/>
      <dgm:spPr/>
      <dgm:t>
        <a:bodyPr/>
        <a:lstStyle/>
        <a:p>
          <a:endParaRPr lang="en-US"/>
        </a:p>
      </dgm:t>
    </dgm:pt>
    <dgm:pt modelId="{2D563EC6-3341-436A-B7AD-6BC39915308A}" type="pres">
      <dgm:prSet presAssocID="{18553E45-2FA0-435A-A126-C5239ABFF465}" presName="dummy1a" presStyleCnt="0"/>
      <dgm:spPr/>
    </dgm:pt>
    <dgm:pt modelId="{DDB8AD78-F12B-45E0-959C-061294B398ED}" type="pres">
      <dgm:prSet presAssocID="{18553E45-2FA0-435A-A126-C5239ABFF465}" presName="dummy1b" presStyleCnt="0"/>
      <dgm:spPr/>
    </dgm:pt>
    <dgm:pt modelId="{4DADB67C-5F35-4C0A-98D4-DC1D39910A48}" type="pres">
      <dgm:prSet presAssocID="{18553E45-2FA0-435A-A126-C5239ABFF465}" presName="wedge1Tx" presStyleLbl="node1" presStyleIdx="0" presStyleCnt="4">
        <dgm:presLayoutVars>
          <dgm:chMax val="0"/>
          <dgm:chPref val="0"/>
          <dgm:bulletEnabled val="1"/>
        </dgm:presLayoutVars>
      </dgm:prSet>
      <dgm:spPr/>
      <dgm:t>
        <a:bodyPr/>
        <a:lstStyle/>
        <a:p>
          <a:endParaRPr lang="en-US"/>
        </a:p>
      </dgm:t>
    </dgm:pt>
    <dgm:pt modelId="{60074771-2266-432E-A6F9-ED02553D3E4A}" type="pres">
      <dgm:prSet presAssocID="{18553E45-2FA0-435A-A126-C5239ABFF465}" presName="wedge2" presStyleLbl="node1" presStyleIdx="1" presStyleCnt="4"/>
      <dgm:spPr/>
      <dgm:t>
        <a:bodyPr/>
        <a:lstStyle/>
        <a:p>
          <a:endParaRPr lang="en-US"/>
        </a:p>
      </dgm:t>
    </dgm:pt>
    <dgm:pt modelId="{4899DA72-F50B-47CA-A608-42BE310A4839}" type="pres">
      <dgm:prSet presAssocID="{18553E45-2FA0-435A-A126-C5239ABFF465}" presName="dummy2a" presStyleCnt="0"/>
      <dgm:spPr/>
    </dgm:pt>
    <dgm:pt modelId="{6B43E83A-4133-4197-B6B2-2BF7AA1A5857}" type="pres">
      <dgm:prSet presAssocID="{18553E45-2FA0-435A-A126-C5239ABFF465}" presName="dummy2b" presStyleCnt="0"/>
      <dgm:spPr/>
    </dgm:pt>
    <dgm:pt modelId="{14DE8389-8F52-4966-9C71-062686EB6FD0}" type="pres">
      <dgm:prSet presAssocID="{18553E45-2FA0-435A-A126-C5239ABFF465}" presName="wedge2Tx" presStyleLbl="node1" presStyleIdx="1" presStyleCnt="4">
        <dgm:presLayoutVars>
          <dgm:chMax val="0"/>
          <dgm:chPref val="0"/>
          <dgm:bulletEnabled val="1"/>
        </dgm:presLayoutVars>
      </dgm:prSet>
      <dgm:spPr/>
      <dgm:t>
        <a:bodyPr/>
        <a:lstStyle/>
        <a:p>
          <a:endParaRPr lang="en-US"/>
        </a:p>
      </dgm:t>
    </dgm:pt>
    <dgm:pt modelId="{DCE63EC1-4624-42BA-9972-40D90F5B1DA3}" type="pres">
      <dgm:prSet presAssocID="{18553E45-2FA0-435A-A126-C5239ABFF465}" presName="wedge3" presStyleLbl="node1" presStyleIdx="2" presStyleCnt="4"/>
      <dgm:spPr/>
      <dgm:t>
        <a:bodyPr/>
        <a:lstStyle/>
        <a:p>
          <a:endParaRPr lang="en-US"/>
        </a:p>
      </dgm:t>
    </dgm:pt>
    <dgm:pt modelId="{C7D9B8F8-9B1D-434D-933B-0F766F04018E}" type="pres">
      <dgm:prSet presAssocID="{18553E45-2FA0-435A-A126-C5239ABFF465}" presName="dummy3a" presStyleCnt="0"/>
      <dgm:spPr/>
    </dgm:pt>
    <dgm:pt modelId="{E904C26E-439E-4D4B-8070-802E17F93C89}" type="pres">
      <dgm:prSet presAssocID="{18553E45-2FA0-435A-A126-C5239ABFF465}" presName="dummy3b" presStyleCnt="0"/>
      <dgm:spPr/>
    </dgm:pt>
    <dgm:pt modelId="{323C4F7E-45A6-41B3-9C2C-16A4ACD779ED}" type="pres">
      <dgm:prSet presAssocID="{18553E45-2FA0-435A-A126-C5239ABFF465}" presName="wedge3Tx" presStyleLbl="node1" presStyleIdx="2" presStyleCnt="4">
        <dgm:presLayoutVars>
          <dgm:chMax val="0"/>
          <dgm:chPref val="0"/>
          <dgm:bulletEnabled val="1"/>
        </dgm:presLayoutVars>
      </dgm:prSet>
      <dgm:spPr/>
      <dgm:t>
        <a:bodyPr/>
        <a:lstStyle/>
        <a:p>
          <a:endParaRPr lang="en-US"/>
        </a:p>
      </dgm:t>
    </dgm:pt>
    <dgm:pt modelId="{07E0DDB7-ED38-4678-BF91-22278FBF3796}" type="pres">
      <dgm:prSet presAssocID="{18553E45-2FA0-435A-A126-C5239ABFF465}" presName="wedge4" presStyleLbl="node1" presStyleIdx="3" presStyleCnt="4"/>
      <dgm:spPr/>
      <dgm:t>
        <a:bodyPr/>
        <a:lstStyle/>
        <a:p>
          <a:endParaRPr lang="en-US"/>
        </a:p>
      </dgm:t>
    </dgm:pt>
    <dgm:pt modelId="{3CB86B75-7F2E-46BE-AD41-99A3C930AC80}" type="pres">
      <dgm:prSet presAssocID="{18553E45-2FA0-435A-A126-C5239ABFF465}" presName="dummy4a" presStyleCnt="0"/>
      <dgm:spPr/>
    </dgm:pt>
    <dgm:pt modelId="{D8C9053F-FE97-458D-BBAC-296A49FAE373}" type="pres">
      <dgm:prSet presAssocID="{18553E45-2FA0-435A-A126-C5239ABFF465}" presName="dummy4b" presStyleCnt="0"/>
      <dgm:spPr/>
    </dgm:pt>
    <dgm:pt modelId="{045619E4-5A93-4049-89D4-CE916229C6FF}" type="pres">
      <dgm:prSet presAssocID="{18553E45-2FA0-435A-A126-C5239ABFF465}" presName="wedge4Tx" presStyleLbl="node1" presStyleIdx="3" presStyleCnt="4">
        <dgm:presLayoutVars>
          <dgm:chMax val="0"/>
          <dgm:chPref val="0"/>
          <dgm:bulletEnabled val="1"/>
        </dgm:presLayoutVars>
      </dgm:prSet>
      <dgm:spPr/>
      <dgm:t>
        <a:bodyPr/>
        <a:lstStyle/>
        <a:p>
          <a:endParaRPr lang="en-US"/>
        </a:p>
      </dgm:t>
    </dgm:pt>
    <dgm:pt modelId="{9257D1C2-4F52-431F-8AC3-850610B1BED9}" type="pres">
      <dgm:prSet presAssocID="{C0D88855-F6C0-458F-B5DC-6026B3395095}" presName="arrowWedge1" presStyleLbl="fgSibTrans2D1" presStyleIdx="0" presStyleCnt="4"/>
      <dgm:spPr>
        <a:ln>
          <a:solidFill>
            <a:schemeClr val="tx1"/>
          </a:solidFill>
        </a:ln>
        <a:effectLst>
          <a:outerShdw blurRad="50800" dist="38100" dir="5400000" algn="t" rotWithShape="0">
            <a:prstClr val="black">
              <a:alpha val="40000"/>
            </a:prstClr>
          </a:outerShdw>
        </a:effectLst>
      </dgm:spPr>
    </dgm:pt>
    <dgm:pt modelId="{4B08F06B-60C7-4265-80A7-B413E79398D4}" type="pres">
      <dgm:prSet presAssocID="{21715145-1E15-4664-B96E-E30A4CA8ACA4}" presName="arrowWedge2" presStyleLbl="fgSibTrans2D1" presStyleIdx="1" presStyleCnt="4"/>
      <dgm:spPr>
        <a:ln>
          <a:solidFill>
            <a:schemeClr val="tx1"/>
          </a:solidFill>
        </a:ln>
        <a:effectLst>
          <a:outerShdw blurRad="50800" dist="38100" dir="5400000" algn="t" rotWithShape="0">
            <a:prstClr val="black">
              <a:alpha val="40000"/>
            </a:prstClr>
          </a:outerShdw>
        </a:effectLst>
      </dgm:spPr>
    </dgm:pt>
    <dgm:pt modelId="{E30AF71E-6395-46AE-88FC-1BEDC14AE77D}" type="pres">
      <dgm:prSet presAssocID="{94156754-C3F2-48CA-98B3-6FE92CA43820}" presName="arrowWedge3" presStyleLbl="fgSibTrans2D1" presStyleIdx="2" presStyleCnt="4"/>
      <dgm:spPr>
        <a:ln>
          <a:solidFill>
            <a:schemeClr val="tx1"/>
          </a:solidFill>
        </a:ln>
        <a:effectLst>
          <a:outerShdw blurRad="50800" dist="38100" dir="5400000" algn="t" rotWithShape="0">
            <a:prstClr val="black">
              <a:alpha val="40000"/>
            </a:prstClr>
          </a:outerShdw>
        </a:effectLst>
      </dgm:spPr>
    </dgm:pt>
    <dgm:pt modelId="{2C594982-68F8-4A40-8309-512728789B44}" type="pres">
      <dgm:prSet presAssocID="{28019B92-1028-41B3-BB6D-D257B6696AB9}" presName="arrowWedge4" presStyleLbl="fgSibTrans2D1" presStyleIdx="3" presStyleCnt="4"/>
      <dgm:spPr>
        <a:ln>
          <a:solidFill>
            <a:schemeClr val="tx1"/>
          </a:solidFill>
        </a:ln>
        <a:effectLst>
          <a:outerShdw blurRad="50800" dist="38100" dir="5400000" algn="t" rotWithShape="0">
            <a:prstClr val="black">
              <a:alpha val="40000"/>
            </a:prstClr>
          </a:outerShdw>
        </a:effectLst>
      </dgm:spPr>
    </dgm:pt>
  </dgm:ptLst>
  <dgm:cxnLst>
    <dgm:cxn modelId="{E2612784-739D-48A2-8B92-FE0D094E5403}" type="presOf" srcId="{370E4728-E14D-400F-8E1E-C49B9110725F}" destId="{4DADB67C-5F35-4C0A-98D4-DC1D39910A48}" srcOrd="1" destOrd="0" presId="urn:microsoft.com/office/officeart/2005/8/layout/cycle8"/>
    <dgm:cxn modelId="{6639348F-EDD4-476D-B1A9-A184B9AE48B2}" type="presOf" srcId="{73A9A3C7-92B6-42E8-90C2-66DE4F3CBC11}" destId="{DCE63EC1-4624-42BA-9972-40D90F5B1DA3}" srcOrd="0" destOrd="0" presId="urn:microsoft.com/office/officeart/2005/8/layout/cycle8"/>
    <dgm:cxn modelId="{0704D0FE-0DB9-4765-9D0F-78F5A5E4264D}" srcId="{18553E45-2FA0-435A-A126-C5239ABFF465}" destId="{370E4728-E14D-400F-8E1E-C49B9110725F}" srcOrd="0" destOrd="0" parTransId="{31F5AF97-EF08-4F4F-89AD-D32A22969B27}" sibTransId="{C0D88855-F6C0-458F-B5DC-6026B3395095}"/>
    <dgm:cxn modelId="{71797C29-0FAE-4940-906F-D6102A96A1B9}" type="presOf" srcId="{F1A65BB7-88DE-455E-8CA2-F1E61103BB2F}" destId="{045619E4-5A93-4049-89D4-CE916229C6FF}" srcOrd="1" destOrd="0" presId="urn:microsoft.com/office/officeart/2005/8/layout/cycle8"/>
    <dgm:cxn modelId="{60F07FAB-A18E-4E89-A338-DB5E39843975}" type="presOf" srcId="{370E4728-E14D-400F-8E1E-C49B9110725F}" destId="{C6495F30-2FBE-4758-B074-C9F74F8DF51A}" srcOrd="0" destOrd="0" presId="urn:microsoft.com/office/officeart/2005/8/layout/cycle8"/>
    <dgm:cxn modelId="{117590C7-A93F-4467-AE06-501456FA9FD5}" type="presOf" srcId="{109C8B57-4191-4726-B8E3-211204CE3C06}" destId="{60074771-2266-432E-A6F9-ED02553D3E4A}" srcOrd="0" destOrd="0" presId="urn:microsoft.com/office/officeart/2005/8/layout/cycle8"/>
    <dgm:cxn modelId="{F15407B0-B828-450F-973A-CEB554799C19}" type="presOf" srcId="{73A9A3C7-92B6-42E8-90C2-66DE4F3CBC11}" destId="{323C4F7E-45A6-41B3-9C2C-16A4ACD779ED}" srcOrd="1" destOrd="0" presId="urn:microsoft.com/office/officeart/2005/8/layout/cycle8"/>
    <dgm:cxn modelId="{789F8E54-C258-4C6A-9A04-67888C166A6B}" type="presOf" srcId="{109C8B57-4191-4726-B8E3-211204CE3C06}" destId="{14DE8389-8F52-4966-9C71-062686EB6FD0}" srcOrd="1" destOrd="0" presId="urn:microsoft.com/office/officeart/2005/8/layout/cycle8"/>
    <dgm:cxn modelId="{AAC336A4-77D8-48E7-A81B-3028AD9DC90B}" srcId="{18553E45-2FA0-435A-A126-C5239ABFF465}" destId="{F1A65BB7-88DE-455E-8CA2-F1E61103BB2F}" srcOrd="3" destOrd="0" parTransId="{DAC51B84-087E-4477-82F6-248113DB8C47}" sibTransId="{28019B92-1028-41B3-BB6D-D257B6696AB9}"/>
    <dgm:cxn modelId="{24C63E2C-7CAE-48F0-B00F-88738C4693D0}" type="presOf" srcId="{18553E45-2FA0-435A-A126-C5239ABFF465}" destId="{9361F71A-9339-4A93-A9B7-7CB42CDF4D6A}" srcOrd="0" destOrd="0" presId="urn:microsoft.com/office/officeart/2005/8/layout/cycle8"/>
    <dgm:cxn modelId="{185CDAD3-AE68-4DEA-A887-65038F075AEF}" srcId="{18553E45-2FA0-435A-A126-C5239ABFF465}" destId="{109C8B57-4191-4726-B8E3-211204CE3C06}" srcOrd="1" destOrd="0" parTransId="{2A2825F3-1B39-4026-BF3B-F767516C0795}" sibTransId="{21715145-1E15-4664-B96E-E30A4CA8ACA4}"/>
    <dgm:cxn modelId="{F53E3201-915E-442A-AFEE-8AB24B065B76}" type="presOf" srcId="{F1A65BB7-88DE-455E-8CA2-F1E61103BB2F}" destId="{07E0DDB7-ED38-4678-BF91-22278FBF3796}" srcOrd="0" destOrd="0" presId="urn:microsoft.com/office/officeart/2005/8/layout/cycle8"/>
    <dgm:cxn modelId="{D8EF93F5-F540-4CC4-9C25-B65BF6993E14}" srcId="{18553E45-2FA0-435A-A126-C5239ABFF465}" destId="{73A9A3C7-92B6-42E8-90C2-66DE4F3CBC11}" srcOrd="2" destOrd="0" parTransId="{835426CE-41BE-4935-A6D8-3843AE19D5CC}" sibTransId="{94156754-C3F2-48CA-98B3-6FE92CA43820}"/>
    <dgm:cxn modelId="{A27EA9B0-D483-4523-A122-DAC61B88915B}" type="presParOf" srcId="{9361F71A-9339-4A93-A9B7-7CB42CDF4D6A}" destId="{C6495F30-2FBE-4758-B074-C9F74F8DF51A}" srcOrd="0" destOrd="0" presId="urn:microsoft.com/office/officeart/2005/8/layout/cycle8"/>
    <dgm:cxn modelId="{3276C67E-3D31-4B20-B0DB-FEEF2BBC6A00}" type="presParOf" srcId="{9361F71A-9339-4A93-A9B7-7CB42CDF4D6A}" destId="{2D563EC6-3341-436A-B7AD-6BC39915308A}" srcOrd="1" destOrd="0" presId="urn:microsoft.com/office/officeart/2005/8/layout/cycle8"/>
    <dgm:cxn modelId="{AFF120E5-4252-4516-8309-FF26BFA6317B}" type="presParOf" srcId="{9361F71A-9339-4A93-A9B7-7CB42CDF4D6A}" destId="{DDB8AD78-F12B-45E0-959C-061294B398ED}" srcOrd="2" destOrd="0" presId="urn:microsoft.com/office/officeart/2005/8/layout/cycle8"/>
    <dgm:cxn modelId="{FDCEC858-B323-4B07-97BB-799B113D5F90}" type="presParOf" srcId="{9361F71A-9339-4A93-A9B7-7CB42CDF4D6A}" destId="{4DADB67C-5F35-4C0A-98D4-DC1D39910A48}" srcOrd="3" destOrd="0" presId="urn:microsoft.com/office/officeart/2005/8/layout/cycle8"/>
    <dgm:cxn modelId="{B9D3D593-45DE-4A98-8138-34B39F1020FB}" type="presParOf" srcId="{9361F71A-9339-4A93-A9B7-7CB42CDF4D6A}" destId="{60074771-2266-432E-A6F9-ED02553D3E4A}" srcOrd="4" destOrd="0" presId="urn:microsoft.com/office/officeart/2005/8/layout/cycle8"/>
    <dgm:cxn modelId="{E2044245-1832-408D-95D8-D93C5D72E312}" type="presParOf" srcId="{9361F71A-9339-4A93-A9B7-7CB42CDF4D6A}" destId="{4899DA72-F50B-47CA-A608-42BE310A4839}" srcOrd="5" destOrd="0" presId="urn:microsoft.com/office/officeart/2005/8/layout/cycle8"/>
    <dgm:cxn modelId="{CCA259B1-735A-4BB3-88B8-F96F138EA9F6}" type="presParOf" srcId="{9361F71A-9339-4A93-A9B7-7CB42CDF4D6A}" destId="{6B43E83A-4133-4197-B6B2-2BF7AA1A5857}" srcOrd="6" destOrd="0" presId="urn:microsoft.com/office/officeart/2005/8/layout/cycle8"/>
    <dgm:cxn modelId="{6829B970-1CB4-4D75-B0A3-0AC2AF92A666}" type="presParOf" srcId="{9361F71A-9339-4A93-A9B7-7CB42CDF4D6A}" destId="{14DE8389-8F52-4966-9C71-062686EB6FD0}" srcOrd="7" destOrd="0" presId="urn:microsoft.com/office/officeart/2005/8/layout/cycle8"/>
    <dgm:cxn modelId="{F2F1BECD-D7CA-45F9-A38F-6D028EBF0D9D}" type="presParOf" srcId="{9361F71A-9339-4A93-A9B7-7CB42CDF4D6A}" destId="{DCE63EC1-4624-42BA-9972-40D90F5B1DA3}" srcOrd="8" destOrd="0" presId="urn:microsoft.com/office/officeart/2005/8/layout/cycle8"/>
    <dgm:cxn modelId="{0FC831EB-ECA7-4FE9-9C19-5FE115B5DDF6}" type="presParOf" srcId="{9361F71A-9339-4A93-A9B7-7CB42CDF4D6A}" destId="{C7D9B8F8-9B1D-434D-933B-0F766F04018E}" srcOrd="9" destOrd="0" presId="urn:microsoft.com/office/officeart/2005/8/layout/cycle8"/>
    <dgm:cxn modelId="{597704CD-49F9-4AA1-B9B5-9F473E68ACB5}" type="presParOf" srcId="{9361F71A-9339-4A93-A9B7-7CB42CDF4D6A}" destId="{E904C26E-439E-4D4B-8070-802E17F93C89}" srcOrd="10" destOrd="0" presId="urn:microsoft.com/office/officeart/2005/8/layout/cycle8"/>
    <dgm:cxn modelId="{CB2318E6-1B36-49B0-BDFF-F23181BC7C9C}" type="presParOf" srcId="{9361F71A-9339-4A93-A9B7-7CB42CDF4D6A}" destId="{323C4F7E-45A6-41B3-9C2C-16A4ACD779ED}" srcOrd="11" destOrd="0" presId="urn:microsoft.com/office/officeart/2005/8/layout/cycle8"/>
    <dgm:cxn modelId="{6AB1F2FD-78BB-4F56-88DB-2EB4697FFCF5}" type="presParOf" srcId="{9361F71A-9339-4A93-A9B7-7CB42CDF4D6A}" destId="{07E0DDB7-ED38-4678-BF91-22278FBF3796}" srcOrd="12" destOrd="0" presId="urn:microsoft.com/office/officeart/2005/8/layout/cycle8"/>
    <dgm:cxn modelId="{7F7C3B8A-5105-4BD3-9DDF-4667A8C06604}" type="presParOf" srcId="{9361F71A-9339-4A93-A9B7-7CB42CDF4D6A}" destId="{3CB86B75-7F2E-46BE-AD41-99A3C930AC80}" srcOrd="13" destOrd="0" presId="urn:microsoft.com/office/officeart/2005/8/layout/cycle8"/>
    <dgm:cxn modelId="{51CB8B1F-AB8A-479F-A621-3C47FC994553}" type="presParOf" srcId="{9361F71A-9339-4A93-A9B7-7CB42CDF4D6A}" destId="{D8C9053F-FE97-458D-BBAC-296A49FAE373}" srcOrd="14" destOrd="0" presId="urn:microsoft.com/office/officeart/2005/8/layout/cycle8"/>
    <dgm:cxn modelId="{C4114D93-705C-4CE8-A8FA-A92892FE70EB}" type="presParOf" srcId="{9361F71A-9339-4A93-A9B7-7CB42CDF4D6A}" destId="{045619E4-5A93-4049-89D4-CE916229C6FF}" srcOrd="15" destOrd="0" presId="urn:microsoft.com/office/officeart/2005/8/layout/cycle8"/>
    <dgm:cxn modelId="{C2731B3E-8397-4FE5-9B11-4A748F32B917}" type="presParOf" srcId="{9361F71A-9339-4A93-A9B7-7CB42CDF4D6A}" destId="{9257D1C2-4F52-431F-8AC3-850610B1BED9}" srcOrd="16" destOrd="0" presId="urn:microsoft.com/office/officeart/2005/8/layout/cycle8"/>
    <dgm:cxn modelId="{D1C58F26-A987-4916-85C1-D5E86CE3248C}" type="presParOf" srcId="{9361F71A-9339-4A93-A9B7-7CB42CDF4D6A}" destId="{4B08F06B-60C7-4265-80A7-B413E79398D4}" srcOrd="17" destOrd="0" presId="urn:microsoft.com/office/officeart/2005/8/layout/cycle8"/>
    <dgm:cxn modelId="{DF947771-F59F-4223-98D9-1E656782A913}" type="presParOf" srcId="{9361F71A-9339-4A93-A9B7-7CB42CDF4D6A}" destId="{E30AF71E-6395-46AE-88FC-1BEDC14AE77D}" srcOrd="18" destOrd="0" presId="urn:microsoft.com/office/officeart/2005/8/layout/cycle8"/>
    <dgm:cxn modelId="{6AF4D24F-4711-4379-ABF9-D138B7C46FD5}" type="presParOf" srcId="{9361F71A-9339-4A93-A9B7-7CB42CDF4D6A}" destId="{2C594982-68F8-4A40-8309-512728789B44}"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8553E45-2FA0-435A-A126-C5239ABFF465}" type="doc">
      <dgm:prSet loTypeId="urn:microsoft.com/office/officeart/2005/8/layout/cycle8" loCatId="cycle" qsTypeId="urn:microsoft.com/office/officeart/2005/8/quickstyle/simple1" qsCatId="simple" csTypeId="urn:microsoft.com/office/officeart/2005/8/colors/accent3_1" csCatId="accent3" phldr="1"/>
      <dgm:spPr/>
    </dgm:pt>
    <dgm:pt modelId="{370E4728-E14D-400F-8E1E-C49B9110725F}">
      <dgm:prSet phldrT="[Text]"/>
      <dgm:spPr>
        <a:blipFill rotWithShape="0">
          <a:blip xmlns:r="http://schemas.openxmlformats.org/officeDocument/2006/relationships" r:embed="rId1" cstate="screen">
            <a:extLst>
              <a:ext uri="{28A0092B-C50C-407E-A947-70E740481C1C}">
                <a14:useLocalDpi xmlns:a14="http://schemas.microsoft.com/office/drawing/2010/main" val="0"/>
              </a:ext>
            </a:extLst>
          </a:blip>
          <a:stretch>
            <a:fillRect/>
          </a:stretch>
        </a:blipFill>
        <a:ln>
          <a:solidFill>
            <a:schemeClr val="tx1"/>
          </a:solidFill>
        </a:ln>
      </dgm:spPr>
      <dgm:t>
        <a:bodyPr/>
        <a:lstStyle/>
        <a:p>
          <a:r>
            <a:rPr lang="en-US" dirty="0" smtClean="0">
              <a:ln>
                <a:solidFill>
                  <a:schemeClr val="bg1"/>
                </a:solidFill>
              </a:ln>
              <a:solidFill>
                <a:schemeClr val="bg1"/>
              </a:solidFill>
              <a:effectLst>
                <a:outerShdw blurRad="38100" dist="38100" dir="2700000" algn="tl">
                  <a:srgbClr val="000000">
                    <a:alpha val="43137"/>
                  </a:srgbClr>
                </a:outerShdw>
              </a:effectLst>
            </a:rPr>
            <a:t>Minimize Disturbance</a:t>
          </a:r>
          <a:endParaRPr lang="en-US" dirty="0">
            <a:ln>
              <a:solidFill>
                <a:schemeClr val="bg1"/>
              </a:solidFill>
            </a:ln>
            <a:solidFill>
              <a:schemeClr val="bg1"/>
            </a:solidFill>
            <a:effectLst>
              <a:outerShdw blurRad="38100" dist="38100" dir="2700000" algn="tl">
                <a:srgbClr val="000000">
                  <a:alpha val="43137"/>
                </a:srgbClr>
              </a:outerShdw>
            </a:effectLst>
          </a:endParaRPr>
        </a:p>
      </dgm:t>
    </dgm:pt>
    <dgm:pt modelId="{31F5AF97-EF08-4F4F-89AD-D32A22969B27}" type="parTrans" cxnId="{0704D0FE-0DB9-4765-9D0F-78F5A5E4264D}">
      <dgm:prSet/>
      <dgm:spPr/>
      <dgm:t>
        <a:bodyPr/>
        <a:lstStyle/>
        <a:p>
          <a:endParaRPr lang="en-US"/>
        </a:p>
      </dgm:t>
    </dgm:pt>
    <dgm:pt modelId="{C0D88855-F6C0-458F-B5DC-6026B3395095}" type="sibTrans" cxnId="{0704D0FE-0DB9-4765-9D0F-78F5A5E4264D}">
      <dgm:prSet/>
      <dgm:spPr/>
      <dgm:t>
        <a:bodyPr/>
        <a:lstStyle/>
        <a:p>
          <a:endParaRPr lang="en-US"/>
        </a:p>
      </dgm:t>
    </dgm:pt>
    <dgm:pt modelId="{109C8B57-4191-4726-B8E3-211204CE3C06}">
      <dgm:prSet phldrT="[Text]"/>
      <dgm:spPr>
        <a:blipFill rotWithShape="0">
          <a:blip xmlns:r="http://schemas.openxmlformats.org/officeDocument/2006/relationships" r:embed="rId2" cstate="screen">
            <a:extLst>
              <a:ext uri="{28A0092B-C50C-407E-A947-70E740481C1C}">
                <a14:useLocalDpi xmlns:a14="http://schemas.microsoft.com/office/drawing/2010/main" val="0"/>
              </a:ext>
            </a:extLst>
          </a:blip>
          <a:stretch>
            <a:fillRect/>
          </a:stretch>
        </a:blipFill>
        <a:ln>
          <a:solidFill>
            <a:schemeClr val="tx1"/>
          </a:solidFill>
        </a:ln>
      </dgm:spPr>
      <dgm:t>
        <a:bodyPr/>
        <a:lstStyle/>
        <a:p>
          <a:r>
            <a:rPr lang="en-US" b="0" dirty="0" smtClean="0">
              <a:ln>
                <a:solidFill>
                  <a:schemeClr val="bg1"/>
                </a:solidFill>
              </a:ln>
              <a:solidFill>
                <a:schemeClr val="bg1"/>
              </a:solidFill>
            </a:rPr>
            <a:t>Maximize Soil Cover</a:t>
          </a:r>
          <a:endParaRPr lang="en-US" b="0" dirty="0">
            <a:ln>
              <a:solidFill>
                <a:schemeClr val="bg1"/>
              </a:solidFill>
            </a:ln>
            <a:solidFill>
              <a:schemeClr val="bg1"/>
            </a:solidFill>
          </a:endParaRPr>
        </a:p>
      </dgm:t>
    </dgm:pt>
    <dgm:pt modelId="{2A2825F3-1B39-4026-BF3B-F767516C0795}" type="parTrans" cxnId="{185CDAD3-AE68-4DEA-A887-65038F075AEF}">
      <dgm:prSet/>
      <dgm:spPr/>
      <dgm:t>
        <a:bodyPr/>
        <a:lstStyle/>
        <a:p>
          <a:endParaRPr lang="en-US"/>
        </a:p>
      </dgm:t>
    </dgm:pt>
    <dgm:pt modelId="{21715145-1E15-4664-B96E-E30A4CA8ACA4}" type="sibTrans" cxnId="{185CDAD3-AE68-4DEA-A887-65038F075AEF}">
      <dgm:prSet/>
      <dgm:spPr/>
      <dgm:t>
        <a:bodyPr/>
        <a:lstStyle/>
        <a:p>
          <a:endParaRPr lang="en-US"/>
        </a:p>
      </dgm:t>
    </dgm:pt>
    <dgm:pt modelId="{73A9A3C7-92B6-42E8-90C2-66DE4F3CBC11}">
      <dgm:prSet phldrT="[Text]"/>
      <dgm:spPr>
        <a:blipFill rotWithShape="0">
          <a:blip xmlns:r="http://schemas.openxmlformats.org/officeDocument/2006/relationships" r:embed="rId3">
            <a:extLst>
              <a:ext uri="{28A0092B-C50C-407E-A947-70E740481C1C}">
                <a14:useLocalDpi xmlns:a14="http://schemas.microsoft.com/office/drawing/2010/main" val="0"/>
              </a:ext>
            </a:extLst>
          </a:blip>
          <a:stretch>
            <a:fillRect/>
          </a:stretch>
        </a:blipFill>
        <a:ln>
          <a:solidFill>
            <a:schemeClr val="tx1"/>
          </a:solidFill>
        </a:ln>
      </dgm:spPr>
      <dgm:t>
        <a:bodyPr/>
        <a:lstStyle/>
        <a:p>
          <a:r>
            <a:rPr lang="en-US" dirty="0" smtClean="0">
              <a:ln>
                <a:solidFill>
                  <a:schemeClr val="bg1"/>
                </a:solidFill>
              </a:ln>
              <a:solidFill>
                <a:schemeClr val="bg1"/>
              </a:solidFill>
              <a:effectLst>
                <a:outerShdw blurRad="38100" dist="38100" dir="2700000" algn="tl">
                  <a:srgbClr val="000000">
                    <a:alpha val="43137"/>
                  </a:srgbClr>
                </a:outerShdw>
              </a:effectLst>
            </a:rPr>
            <a:t>Maximize Biodiversity</a:t>
          </a:r>
          <a:endParaRPr lang="en-US" dirty="0">
            <a:ln>
              <a:solidFill>
                <a:schemeClr val="bg1"/>
              </a:solidFill>
            </a:ln>
            <a:solidFill>
              <a:schemeClr val="bg1"/>
            </a:solidFill>
            <a:effectLst>
              <a:outerShdw blurRad="38100" dist="38100" dir="2700000" algn="tl">
                <a:srgbClr val="000000">
                  <a:alpha val="43137"/>
                </a:srgbClr>
              </a:outerShdw>
            </a:effectLst>
          </a:endParaRPr>
        </a:p>
      </dgm:t>
    </dgm:pt>
    <dgm:pt modelId="{835426CE-41BE-4935-A6D8-3843AE19D5CC}" type="parTrans" cxnId="{D8EF93F5-F540-4CC4-9C25-B65BF6993E14}">
      <dgm:prSet/>
      <dgm:spPr/>
      <dgm:t>
        <a:bodyPr/>
        <a:lstStyle/>
        <a:p>
          <a:endParaRPr lang="en-US"/>
        </a:p>
      </dgm:t>
    </dgm:pt>
    <dgm:pt modelId="{94156754-C3F2-48CA-98B3-6FE92CA43820}" type="sibTrans" cxnId="{D8EF93F5-F540-4CC4-9C25-B65BF6993E14}">
      <dgm:prSet/>
      <dgm:spPr/>
      <dgm:t>
        <a:bodyPr/>
        <a:lstStyle/>
        <a:p>
          <a:endParaRPr lang="en-US"/>
        </a:p>
      </dgm:t>
    </dgm:pt>
    <dgm:pt modelId="{F1A65BB7-88DE-455E-8CA2-F1E61103BB2F}">
      <dgm:prSet phldrT="[Text]"/>
      <dgm:spPr>
        <a:blipFill rotWithShape="0">
          <a:blip xmlns:r="http://schemas.openxmlformats.org/officeDocument/2006/relationships" r:embed="rId4" cstate="screen">
            <a:extLst>
              <a:ext uri="{28A0092B-C50C-407E-A947-70E740481C1C}">
                <a14:useLocalDpi xmlns:a14="http://schemas.microsoft.com/office/drawing/2010/main" val="0"/>
              </a:ext>
            </a:extLst>
          </a:blip>
          <a:stretch>
            <a:fillRect/>
          </a:stretch>
        </a:blipFill>
        <a:ln>
          <a:solidFill>
            <a:schemeClr val="tx1"/>
          </a:solidFill>
        </a:ln>
      </dgm:spPr>
      <dgm:t>
        <a:bodyPr/>
        <a:lstStyle/>
        <a:p>
          <a:r>
            <a:rPr lang="en-US" dirty="0" smtClean="0">
              <a:ln>
                <a:solidFill>
                  <a:schemeClr val="bg1"/>
                </a:solidFill>
              </a:ln>
              <a:solidFill>
                <a:schemeClr val="bg1"/>
              </a:solidFill>
              <a:effectLst>
                <a:outerShdw blurRad="38100" dist="38100" dir="2700000" algn="tl">
                  <a:srgbClr val="000000">
                    <a:alpha val="43137"/>
                  </a:srgbClr>
                </a:outerShdw>
              </a:effectLst>
            </a:rPr>
            <a:t>Provide Continuous Living Roots</a:t>
          </a:r>
          <a:endParaRPr lang="en-US" dirty="0">
            <a:ln>
              <a:solidFill>
                <a:schemeClr val="bg1"/>
              </a:solidFill>
            </a:ln>
            <a:solidFill>
              <a:schemeClr val="bg1"/>
            </a:solidFill>
            <a:effectLst>
              <a:outerShdw blurRad="38100" dist="38100" dir="2700000" algn="tl">
                <a:srgbClr val="000000">
                  <a:alpha val="43137"/>
                </a:srgbClr>
              </a:outerShdw>
            </a:effectLst>
          </a:endParaRPr>
        </a:p>
      </dgm:t>
    </dgm:pt>
    <dgm:pt modelId="{DAC51B84-087E-4477-82F6-248113DB8C47}" type="parTrans" cxnId="{AAC336A4-77D8-48E7-A81B-3028AD9DC90B}">
      <dgm:prSet/>
      <dgm:spPr/>
      <dgm:t>
        <a:bodyPr/>
        <a:lstStyle/>
        <a:p>
          <a:endParaRPr lang="en-US"/>
        </a:p>
      </dgm:t>
    </dgm:pt>
    <dgm:pt modelId="{28019B92-1028-41B3-BB6D-D257B6696AB9}" type="sibTrans" cxnId="{AAC336A4-77D8-48E7-A81B-3028AD9DC90B}">
      <dgm:prSet/>
      <dgm:spPr/>
      <dgm:t>
        <a:bodyPr/>
        <a:lstStyle/>
        <a:p>
          <a:endParaRPr lang="en-US"/>
        </a:p>
      </dgm:t>
    </dgm:pt>
    <dgm:pt modelId="{9361F71A-9339-4A93-A9B7-7CB42CDF4D6A}" type="pres">
      <dgm:prSet presAssocID="{18553E45-2FA0-435A-A126-C5239ABFF465}" presName="compositeShape" presStyleCnt="0">
        <dgm:presLayoutVars>
          <dgm:chMax val="7"/>
          <dgm:dir/>
          <dgm:resizeHandles val="exact"/>
        </dgm:presLayoutVars>
      </dgm:prSet>
      <dgm:spPr/>
    </dgm:pt>
    <dgm:pt modelId="{C6495F30-2FBE-4758-B074-C9F74F8DF51A}" type="pres">
      <dgm:prSet presAssocID="{18553E45-2FA0-435A-A126-C5239ABFF465}" presName="wedge1" presStyleLbl="node1" presStyleIdx="0" presStyleCnt="4"/>
      <dgm:spPr/>
      <dgm:t>
        <a:bodyPr/>
        <a:lstStyle/>
        <a:p>
          <a:endParaRPr lang="en-US"/>
        </a:p>
      </dgm:t>
    </dgm:pt>
    <dgm:pt modelId="{2D563EC6-3341-436A-B7AD-6BC39915308A}" type="pres">
      <dgm:prSet presAssocID="{18553E45-2FA0-435A-A126-C5239ABFF465}" presName="dummy1a" presStyleCnt="0"/>
      <dgm:spPr/>
    </dgm:pt>
    <dgm:pt modelId="{DDB8AD78-F12B-45E0-959C-061294B398ED}" type="pres">
      <dgm:prSet presAssocID="{18553E45-2FA0-435A-A126-C5239ABFF465}" presName="dummy1b" presStyleCnt="0"/>
      <dgm:spPr/>
    </dgm:pt>
    <dgm:pt modelId="{4DADB67C-5F35-4C0A-98D4-DC1D39910A48}" type="pres">
      <dgm:prSet presAssocID="{18553E45-2FA0-435A-A126-C5239ABFF465}" presName="wedge1Tx" presStyleLbl="node1" presStyleIdx="0" presStyleCnt="4">
        <dgm:presLayoutVars>
          <dgm:chMax val="0"/>
          <dgm:chPref val="0"/>
          <dgm:bulletEnabled val="1"/>
        </dgm:presLayoutVars>
      </dgm:prSet>
      <dgm:spPr/>
      <dgm:t>
        <a:bodyPr/>
        <a:lstStyle/>
        <a:p>
          <a:endParaRPr lang="en-US"/>
        </a:p>
      </dgm:t>
    </dgm:pt>
    <dgm:pt modelId="{60074771-2266-432E-A6F9-ED02553D3E4A}" type="pres">
      <dgm:prSet presAssocID="{18553E45-2FA0-435A-A126-C5239ABFF465}" presName="wedge2" presStyleLbl="node1" presStyleIdx="1" presStyleCnt="4"/>
      <dgm:spPr/>
      <dgm:t>
        <a:bodyPr/>
        <a:lstStyle/>
        <a:p>
          <a:endParaRPr lang="en-US"/>
        </a:p>
      </dgm:t>
    </dgm:pt>
    <dgm:pt modelId="{4899DA72-F50B-47CA-A608-42BE310A4839}" type="pres">
      <dgm:prSet presAssocID="{18553E45-2FA0-435A-A126-C5239ABFF465}" presName="dummy2a" presStyleCnt="0"/>
      <dgm:spPr/>
    </dgm:pt>
    <dgm:pt modelId="{6B43E83A-4133-4197-B6B2-2BF7AA1A5857}" type="pres">
      <dgm:prSet presAssocID="{18553E45-2FA0-435A-A126-C5239ABFF465}" presName="dummy2b" presStyleCnt="0"/>
      <dgm:spPr/>
    </dgm:pt>
    <dgm:pt modelId="{14DE8389-8F52-4966-9C71-062686EB6FD0}" type="pres">
      <dgm:prSet presAssocID="{18553E45-2FA0-435A-A126-C5239ABFF465}" presName="wedge2Tx" presStyleLbl="node1" presStyleIdx="1" presStyleCnt="4">
        <dgm:presLayoutVars>
          <dgm:chMax val="0"/>
          <dgm:chPref val="0"/>
          <dgm:bulletEnabled val="1"/>
        </dgm:presLayoutVars>
      </dgm:prSet>
      <dgm:spPr/>
      <dgm:t>
        <a:bodyPr/>
        <a:lstStyle/>
        <a:p>
          <a:endParaRPr lang="en-US"/>
        </a:p>
      </dgm:t>
    </dgm:pt>
    <dgm:pt modelId="{DCE63EC1-4624-42BA-9972-40D90F5B1DA3}" type="pres">
      <dgm:prSet presAssocID="{18553E45-2FA0-435A-A126-C5239ABFF465}" presName="wedge3" presStyleLbl="node1" presStyleIdx="2" presStyleCnt="4"/>
      <dgm:spPr/>
      <dgm:t>
        <a:bodyPr/>
        <a:lstStyle/>
        <a:p>
          <a:endParaRPr lang="en-US"/>
        </a:p>
      </dgm:t>
    </dgm:pt>
    <dgm:pt modelId="{C7D9B8F8-9B1D-434D-933B-0F766F04018E}" type="pres">
      <dgm:prSet presAssocID="{18553E45-2FA0-435A-A126-C5239ABFF465}" presName="dummy3a" presStyleCnt="0"/>
      <dgm:spPr/>
    </dgm:pt>
    <dgm:pt modelId="{E904C26E-439E-4D4B-8070-802E17F93C89}" type="pres">
      <dgm:prSet presAssocID="{18553E45-2FA0-435A-A126-C5239ABFF465}" presName="dummy3b" presStyleCnt="0"/>
      <dgm:spPr/>
    </dgm:pt>
    <dgm:pt modelId="{323C4F7E-45A6-41B3-9C2C-16A4ACD779ED}" type="pres">
      <dgm:prSet presAssocID="{18553E45-2FA0-435A-A126-C5239ABFF465}" presName="wedge3Tx" presStyleLbl="node1" presStyleIdx="2" presStyleCnt="4">
        <dgm:presLayoutVars>
          <dgm:chMax val="0"/>
          <dgm:chPref val="0"/>
          <dgm:bulletEnabled val="1"/>
        </dgm:presLayoutVars>
      </dgm:prSet>
      <dgm:spPr/>
      <dgm:t>
        <a:bodyPr/>
        <a:lstStyle/>
        <a:p>
          <a:endParaRPr lang="en-US"/>
        </a:p>
      </dgm:t>
    </dgm:pt>
    <dgm:pt modelId="{07E0DDB7-ED38-4678-BF91-22278FBF3796}" type="pres">
      <dgm:prSet presAssocID="{18553E45-2FA0-435A-A126-C5239ABFF465}" presName="wedge4" presStyleLbl="node1" presStyleIdx="3" presStyleCnt="4"/>
      <dgm:spPr/>
      <dgm:t>
        <a:bodyPr/>
        <a:lstStyle/>
        <a:p>
          <a:endParaRPr lang="en-US"/>
        </a:p>
      </dgm:t>
    </dgm:pt>
    <dgm:pt modelId="{3CB86B75-7F2E-46BE-AD41-99A3C930AC80}" type="pres">
      <dgm:prSet presAssocID="{18553E45-2FA0-435A-A126-C5239ABFF465}" presName="dummy4a" presStyleCnt="0"/>
      <dgm:spPr/>
    </dgm:pt>
    <dgm:pt modelId="{D8C9053F-FE97-458D-BBAC-296A49FAE373}" type="pres">
      <dgm:prSet presAssocID="{18553E45-2FA0-435A-A126-C5239ABFF465}" presName="dummy4b" presStyleCnt="0"/>
      <dgm:spPr/>
    </dgm:pt>
    <dgm:pt modelId="{045619E4-5A93-4049-89D4-CE916229C6FF}" type="pres">
      <dgm:prSet presAssocID="{18553E45-2FA0-435A-A126-C5239ABFF465}" presName="wedge4Tx" presStyleLbl="node1" presStyleIdx="3" presStyleCnt="4">
        <dgm:presLayoutVars>
          <dgm:chMax val="0"/>
          <dgm:chPref val="0"/>
          <dgm:bulletEnabled val="1"/>
        </dgm:presLayoutVars>
      </dgm:prSet>
      <dgm:spPr/>
      <dgm:t>
        <a:bodyPr/>
        <a:lstStyle/>
        <a:p>
          <a:endParaRPr lang="en-US"/>
        </a:p>
      </dgm:t>
    </dgm:pt>
    <dgm:pt modelId="{9257D1C2-4F52-431F-8AC3-850610B1BED9}" type="pres">
      <dgm:prSet presAssocID="{C0D88855-F6C0-458F-B5DC-6026B3395095}" presName="arrowWedge1" presStyleLbl="fgSibTrans2D1" presStyleIdx="0" presStyleCnt="4"/>
      <dgm:spPr>
        <a:ln>
          <a:solidFill>
            <a:schemeClr val="tx1"/>
          </a:solidFill>
        </a:ln>
        <a:effectLst>
          <a:outerShdw blurRad="50800" dist="38100" dir="5400000" algn="t" rotWithShape="0">
            <a:prstClr val="black">
              <a:alpha val="40000"/>
            </a:prstClr>
          </a:outerShdw>
        </a:effectLst>
      </dgm:spPr>
    </dgm:pt>
    <dgm:pt modelId="{4B08F06B-60C7-4265-80A7-B413E79398D4}" type="pres">
      <dgm:prSet presAssocID="{21715145-1E15-4664-B96E-E30A4CA8ACA4}" presName="arrowWedge2" presStyleLbl="fgSibTrans2D1" presStyleIdx="1" presStyleCnt="4"/>
      <dgm:spPr>
        <a:ln>
          <a:solidFill>
            <a:schemeClr val="tx1"/>
          </a:solidFill>
        </a:ln>
        <a:effectLst>
          <a:outerShdw blurRad="50800" dist="38100" dir="5400000" algn="t" rotWithShape="0">
            <a:prstClr val="black">
              <a:alpha val="40000"/>
            </a:prstClr>
          </a:outerShdw>
        </a:effectLst>
      </dgm:spPr>
    </dgm:pt>
    <dgm:pt modelId="{E30AF71E-6395-46AE-88FC-1BEDC14AE77D}" type="pres">
      <dgm:prSet presAssocID="{94156754-C3F2-48CA-98B3-6FE92CA43820}" presName="arrowWedge3" presStyleLbl="fgSibTrans2D1" presStyleIdx="2" presStyleCnt="4"/>
      <dgm:spPr>
        <a:ln>
          <a:solidFill>
            <a:schemeClr val="tx1"/>
          </a:solidFill>
        </a:ln>
        <a:effectLst>
          <a:outerShdw blurRad="50800" dist="38100" dir="5400000" algn="t" rotWithShape="0">
            <a:prstClr val="black">
              <a:alpha val="40000"/>
            </a:prstClr>
          </a:outerShdw>
        </a:effectLst>
      </dgm:spPr>
    </dgm:pt>
    <dgm:pt modelId="{2C594982-68F8-4A40-8309-512728789B44}" type="pres">
      <dgm:prSet presAssocID="{28019B92-1028-41B3-BB6D-D257B6696AB9}" presName="arrowWedge4" presStyleLbl="fgSibTrans2D1" presStyleIdx="3" presStyleCnt="4"/>
      <dgm:spPr>
        <a:ln>
          <a:solidFill>
            <a:schemeClr val="tx1"/>
          </a:solidFill>
        </a:ln>
        <a:effectLst>
          <a:outerShdw blurRad="50800" dist="38100" dir="5400000" algn="t" rotWithShape="0">
            <a:prstClr val="black">
              <a:alpha val="40000"/>
            </a:prstClr>
          </a:outerShdw>
        </a:effectLst>
      </dgm:spPr>
    </dgm:pt>
  </dgm:ptLst>
  <dgm:cxnLst>
    <dgm:cxn modelId="{E9DF75E4-BE2D-42A9-A6A6-C1206C5E66FA}" type="presOf" srcId="{73A9A3C7-92B6-42E8-90C2-66DE4F3CBC11}" destId="{323C4F7E-45A6-41B3-9C2C-16A4ACD779ED}" srcOrd="1" destOrd="0" presId="urn:microsoft.com/office/officeart/2005/8/layout/cycle8"/>
    <dgm:cxn modelId="{E15189AB-2474-431C-AE24-627925B38EFC}" type="presOf" srcId="{109C8B57-4191-4726-B8E3-211204CE3C06}" destId="{14DE8389-8F52-4966-9C71-062686EB6FD0}" srcOrd="1" destOrd="0" presId="urn:microsoft.com/office/officeart/2005/8/layout/cycle8"/>
    <dgm:cxn modelId="{0704D0FE-0DB9-4765-9D0F-78F5A5E4264D}" srcId="{18553E45-2FA0-435A-A126-C5239ABFF465}" destId="{370E4728-E14D-400F-8E1E-C49B9110725F}" srcOrd="0" destOrd="0" parTransId="{31F5AF97-EF08-4F4F-89AD-D32A22969B27}" sibTransId="{C0D88855-F6C0-458F-B5DC-6026B3395095}"/>
    <dgm:cxn modelId="{407E9BCE-8DA4-4A6C-93B0-89FA73AB6D03}" type="presOf" srcId="{109C8B57-4191-4726-B8E3-211204CE3C06}" destId="{60074771-2266-432E-A6F9-ED02553D3E4A}" srcOrd="0" destOrd="0" presId="urn:microsoft.com/office/officeart/2005/8/layout/cycle8"/>
    <dgm:cxn modelId="{5F3EADC0-E516-4A35-8F19-3767B08F62A7}" type="presOf" srcId="{73A9A3C7-92B6-42E8-90C2-66DE4F3CBC11}" destId="{DCE63EC1-4624-42BA-9972-40D90F5B1DA3}" srcOrd="0" destOrd="0" presId="urn:microsoft.com/office/officeart/2005/8/layout/cycle8"/>
    <dgm:cxn modelId="{FA3A788B-37D7-4AA1-A6EB-A2C568E8F59D}" type="presOf" srcId="{18553E45-2FA0-435A-A126-C5239ABFF465}" destId="{9361F71A-9339-4A93-A9B7-7CB42CDF4D6A}" srcOrd="0" destOrd="0" presId="urn:microsoft.com/office/officeart/2005/8/layout/cycle8"/>
    <dgm:cxn modelId="{781A4D83-0C71-4F8C-ADC6-A6F5C40A9CC0}" type="presOf" srcId="{370E4728-E14D-400F-8E1E-C49B9110725F}" destId="{C6495F30-2FBE-4758-B074-C9F74F8DF51A}" srcOrd="0" destOrd="0" presId="urn:microsoft.com/office/officeart/2005/8/layout/cycle8"/>
    <dgm:cxn modelId="{A0EB85C9-D138-4ABE-93A6-D252A26B15BC}" type="presOf" srcId="{F1A65BB7-88DE-455E-8CA2-F1E61103BB2F}" destId="{045619E4-5A93-4049-89D4-CE916229C6FF}" srcOrd="1" destOrd="0" presId="urn:microsoft.com/office/officeart/2005/8/layout/cycle8"/>
    <dgm:cxn modelId="{A6516828-5BF7-4802-AD85-2C8AD4098C83}" type="presOf" srcId="{F1A65BB7-88DE-455E-8CA2-F1E61103BB2F}" destId="{07E0DDB7-ED38-4678-BF91-22278FBF3796}" srcOrd="0" destOrd="0" presId="urn:microsoft.com/office/officeart/2005/8/layout/cycle8"/>
    <dgm:cxn modelId="{AAC336A4-77D8-48E7-A81B-3028AD9DC90B}" srcId="{18553E45-2FA0-435A-A126-C5239ABFF465}" destId="{F1A65BB7-88DE-455E-8CA2-F1E61103BB2F}" srcOrd="3" destOrd="0" parTransId="{DAC51B84-087E-4477-82F6-248113DB8C47}" sibTransId="{28019B92-1028-41B3-BB6D-D257B6696AB9}"/>
    <dgm:cxn modelId="{D2D5DE93-CCE7-4465-9E99-F1778B157907}" type="presOf" srcId="{370E4728-E14D-400F-8E1E-C49B9110725F}" destId="{4DADB67C-5F35-4C0A-98D4-DC1D39910A48}" srcOrd="1" destOrd="0" presId="urn:microsoft.com/office/officeart/2005/8/layout/cycle8"/>
    <dgm:cxn modelId="{185CDAD3-AE68-4DEA-A887-65038F075AEF}" srcId="{18553E45-2FA0-435A-A126-C5239ABFF465}" destId="{109C8B57-4191-4726-B8E3-211204CE3C06}" srcOrd="1" destOrd="0" parTransId="{2A2825F3-1B39-4026-BF3B-F767516C0795}" sibTransId="{21715145-1E15-4664-B96E-E30A4CA8ACA4}"/>
    <dgm:cxn modelId="{D8EF93F5-F540-4CC4-9C25-B65BF6993E14}" srcId="{18553E45-2FA0-435A-A126-C5239ABFF465}" destId="{73A9A3C7-92B6-42E8-90C2-66DE4F3CBC11}" srcOrd="2" destOrd="0" parTransId="{835426CE-41BE-4935-A6D8-3843AE19D5CC}" sibTransId="{94156754-C3F2-48CA-98B3-6FE92CA43820}"/>
    <dgm:cxn modelId="{106452FA-BF2D-4332-9E6A-DC9B82537CBC}" type="presParOf" srcId="{9361F71A-9339-4A93-A9B7-7CB42CDF4D6A}" destId="{C6495F30-2FBE-4758-B074-C9F74F8DF51A}" srcOrd="0" destOrd="0" presId="urn:microsoft.com/office/officeart/2005/8/layout/cycle8"/>
    <dgm:cxn modelId="{42D1BC8B-5A99-417F-BA34-C45E782F6B41}" type="presParOf" srcId="{9361F71A-9339-4A93-A9B7-7CB42CDF4D6A}" destId="{2D563EC6-3341-436A-B7AD-6BC39915308A}" srcOrd="1" destOrd="0" presId="urn:microsoft.com/office/officeart/2005/8/layout/cycle8"/>
    <dgm:cxn modelId="{414FD81B-0DE8-4A09-9DB2-97AC31390A3C}" type="presParOf" srcId="{9361F71A-9339-4A93-A9B7-7CB42CDF4D6A}" destId="{DDB8AD78-F12B-45E0-959C-061294B398ED}" srcOrd="2" destOrd="0" presId="urn:microsoft.com/office/officeart/2005/8/layout/cycle8"/>
    <dgm:cxn modelId="{1A814307-6B98-41DF-ADAA-D90DD0253562}" type="presParOf" srcId="{9361F71A-9339-4A93-A9B7-7CB42CDF4D6A}" destId="{4DADB67C-5F35-4C0A-98D4-DC1D39910A48}" srcOrd="3" destOrd="0" presId="urn:microsoft.com/office/officeart/2005/8/layout/cycle8"/>
    <dgm:cxn modelId="{2326AD17-C8EF-46A1-BFD0-8402C68EEF45}" type="presParOf" srcId="{9361F71A-9339-4A93-A9B7-7CB42CDF4D6A}" destId="{60074771-2266-432E-A6F9-ED02553D3E4A}" srcOrd="4" destOrd="0" presId="urn:microsoft.com/office/officeart/2005/8/layout/cycle8"/>
    <dgm:cxn modelId="{D526CDD1-EB50-415E-99FA-958073F05C88}" type="presParOf" srcId="{9361F71A-9339-4A93-A9B7-7CB42CDF4D6A}" destId="{4899DA72-F50B-47CA-A608-42BE310A4839}" srcOrd="5" destOrd="0" presId="urn:microsoft.com/office/officeart/2005/8/layout/cycle8"/>
    <dgm:cxn modelId="{7AFEFCB3-5D6A-42D8-B2E5-684450AE19FF}" type="presParOf" srcId="{9361F71A-9339-4A93-A9B7-7CB42CDF4D6A}" destId="{6B43E83A-4133-4197-B6B2-2BF7AA1A5857}" srcOrd="6" destOrd="0" presId="urn:microsoft.com/office/officeart/2005/8/layout/cycle8"/>
    <dgm:cxn modelId="{EFA5EA23-178D-4F47-A55C-737B6604B7A0}" type="presParOf" srcId="{9361F71A-9339-4A93-A9B7-7CB42CDF4D6A}" destId="{14DE8389-8F52-4966-9C71-062686EB6FD0}" srcOrd="7" destOrd="0" presId="urn:microsoft.com/office/officeart/2005/8/layout/cycle8"/>
    <dgm:cxn modelId="{107E305C-AA40-4965-9B61-0BC79E0B32D8}" type="presParOf" srcId="{9361F71A-9339-4A93-A9B7-7CB42CDF4D6A}" destId="{DCE63EC1-4624-42BA-9972-40D90F5B1DA3}" srcOrd="8" destOrd="0" presId="urn:microsoft.com/office/officeart/2005/8/layout/cycle8"/>
    <dgm:cxn modelId="{0CB69665-C755-450B-880C-163FD82AEC0E}" type="presParOf" srcId="{9361F71A-9339-4A93-A9B7-7CB42CDF4D6A}" destId="{C7D9B8F8-9B1D-434D-933B-0F766F04018E}" srcOrd="9" destOrd="0" presId="urn:microsoft.com/office/officeart/2005/8/layout/cycle8"/>
    <dgm:cxn modelId="{86651DE8-F3B0-4BCE-A63D-F5BDC2476966}" type="presParOf" srcId="{9361F71A-9339-4A93-A9B7-7CB42CDF4D6A}" destId="{E904C26E-439E-4D4B-8070-802E17F93C89}" srcOrd="10" destOrd="0" presId="urn:microsoft.com/office/officeart/2005/8/layout/cycle8"/>
    <dgm:cxn modelId="{AF9591C8-0AA5-418E-A324-C9A417BB4030}" type="presParOf" srcId="{9361F71A-9339-4A93-A9B7-7CB42CDF4D6A}" destId="{323C4F7E-45A6-41B3-9C2C-16A4ACD779ED}" srcOrd="11" destOrd="0" presId="urn:microsoft.com/office/officeart/2005/8/layout/cycle8"/>
    <dgm:cxn modelId="{32CB6DF2-D931-4ABC-A389-7DC97A0A6096}" type="presParOf" srcId="{9361F71A-9339-4A93-A9B7-7CB42CDF4D6A}" destId="{07E0DDB7-ED38-4678-BF91-22278FBF3796}" srcOrd="12" destOrd="0" presId="urn:microsoft.com/office/officeart/2005/8/layout/cycle8"/>
    <dgm:cxn modelId="{40721AC2-C8A2-4AF1-87B8-302BAA1F7BD0}" type="presParOf" srcId="{9361F71A-9339-4A93-A9B7-7CB42CDF4D6A}" destId="{3CB86B75-7F2E-46BE-AD41-99A3C930AC80}" srcOrd="13" destOrd="0" presId="urn:microsoft.com/office/officeart/2005/8/layout/cycle8"/>
    <dgm:cxn modelId="{E44D8580-5651-42AA-8519-BA3F094C4B21}" type="presParOf" srcId="{9361F71A-9339-4A93-A9B7-7CB42CDF4D6A}" destId="{D8C9053F-FE97-458D-BBAC-296A49FAE373}" srcOrd="14" destOrd="0" presId="urn:microsoft.com/office/officeart/2005/8/layout/cycle8"/>
    <dgm:cxn modelId="{18B18082-A94E-4711-B8D4-C0FF0E07AAF0}" type="presParOf" srcId="{9361F71A-9339-4A93-A9B7-7CB42CDF4D6A}" destId="{045619E4-5A93-4049-89D4-CE916229C6FF}" srcOrd="15" destOrd="0" presId="urn:microsoft.com/office/officeart/2005/8/layout/cycle8"/>
    <dgm:cxn modelId="{3CF1E438-A626-464A-A83D-F24EFCFBEFD0}" type="presParOf" srcId="{9361F71A-9339-4A93-A9B7-7CB42CDF4D6A}" destId="{9257D1C2-4F52-431F-8AC3-850610B1BED9}" srcOrd="16" destOrd="0" presId="urn:microsoft.com/office/officeart/2005/8/layout/cycle8"/>
    <dgm:cxn modelId="{D0ADBA26-9F8A-4674-B43E-592C76C854B3}" type="presParOf" srcId="{9361F71A-9339-4A93-A9B7-7CB42CDF4D6A}" destId="{4B08F06B-60C7-4265-80A7-B413E79398D4}" srcOrd="17" destOrd="0" presId="urn:microsoft.com/office/officeart/2005/8/layout/cycle8"/>
    <dgm:cxn modelId="{5B798A7F-B32E-40B4-9A5F-285717EE3AA6}" type="presParOf" srcId="{9361F71A-9339-4A93-A9B7-7CB42CDF4D6A}" destId="{E30AF71E-6395-46AE-88FC-1BEDC14AE77D}" srcOrd="18" destOrd="0" presId="urn:microsoft.com/office/officeart/2005/8/layout/cycle8"/>
    <dgm:cxn modelId="{656BA33C-3BE1-47DF-9CF3-04E2DDAAA7DB}" type="presParOf" srcId="{9361F71A-9339-4A93-A9B7-7CB42CDF4D6A}" destId="{2C594982-68F8-4A40-8309-512728789B44}"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FD5FB1-BDD3-4E23-8E6C-8052E3310FCA}" type="datetimeFigureOut">
              <a:rPr lang="en-US" smtClean="0"/>
              <a:t>9/27/2018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C0B0AC-C517-4E49-916E-C9D806DCA498}" type="slidenum">
              <a:rPr lang="en-US" smtClean="0"/>
              <a:t>‹#›</a:t>
            </a:fld>
            <a:endParaRPr lang="en-US"/>
          </a:p>
        </p:txBody>
      </p:sp>
    </p:spTree>
    <p:extLst>
      <p:ext uri="{BB962C8B-B14F-4D97-AF65-F5344CB8AC3E}">
        <p14:creationId xmlns:p14="http://schemas.microsoft.com/office/powerpoint/2010/main" val="3828933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42950" indent="-285750" eaLnBrk="0" hangingPunct="0">
              <a:spcBef>
                <a:spcPct val="30000"/>
              </a:spcBef>
              <a:defRPr sz="1200">
                <a:solidFill>
                  <a:schemeClr val="tx1"/>
                </a:solidFill>
                <a:latin typeface="Arial" charset="0"/>
                <a:ea typeface="ＭＳ Ｐゴシック" pitchFamily="34" charset="-128"/>
              </a:defRPr>
            </a:lvl2pPr>
            <a:lvl3pPr marL="1143000" indent="-228600" eaLnBrk="0" hangingPunct="0">
              <a:spcBef>
                <a:spcPct val="30000"/>
              </a:spcBef>
              <a:defRPr sz="1200">
                <a:solidFill>
                  <a:schemeClr val="tx1"/>
                </a:solidFill>
                <a:latin typeface="Arial" charset="0"/>
                <a:ea typeface="ＭＳ Ｐゴシック" pitchFamily="34" charset="-128"/>
              </a:defRPr>
            </a:lvl3pPr>
            <a:lvl4pPr marL="1600200" indent="-228600" eaLnBrk="0" hangingPunct="0">
              <a:spcBef>
                <a:spcPct val="30000"/>
              </a:spcBef>
              <a:defRPr sz="1200">
                <a:solidFill>
                  <a:schemeClr val="tx1"/>
                </a:solidFill>
                <a:latin typeface="Arial" charset="0"/>
                <a:ea typeface="ＭＳ Ｐゴシック" pitchFamily="34" charset="-128"/>
              </a:defRPr>
            </a:lvl4pPr>
            <a:lvl5pPr marL="2057400" indent="-228600" eaLnBrk="0" hangingPunct="0">
              <a:spcBef>
                <a:spcPct val="30000"/>
              </a:spcBef>
              <a:defRPr sz="1200">
                <a:solidFill>
                  <a:schemeClr val="tx1"/>
                </a:solidFill>
                <a:latin typeface="Arial"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pitchFamily="34" charset="-128"/>
              </a:defRPr>
            </a:lvl9pPr>
          </a:lstStyle>
          <a:p>
            <a:pPr>
              <a:spcBef>
                <a:spcPct val="0"/>
              </a:spcBef>
            </a:pPr>
            <a:fld id="{5DC210A1-10AB-4810-8A0D-4CE0E3A240A8}" type="slidenum">
              <a:rPr lang="en-US" altLang="en-US">
                <a:solidFill>
                  <a:srgbClr val="000000"/>
                </a:solidFill>
              </a:rPr>
              <a:pPr>
                <a:spcBef>
                  <a:spcPct val="0"/>
                </a:spcBef>
              </a:pPr>
              <a:t>1</a:t>
            </a:fld>
            <a:endParaRPr lang="en-US" altLang="en-US">
              <a:solidFill>
                <a:srgbClr val="000000"/>
              </a:solidFill>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a:spcBef>
                <a:spcPts val="0"/>
              </a:spcBef>
              <a:spcAft>
                <a:spcPts val="0"/>
              </a:spcAft>
            </a:pPr>
            <a:r>
              <a:rPr lang="en-US" sz="1200" baseline="0" dirty="0" smtClean="0">
                <a:effectLst/>
                <a:latin typeface="+mn-lt"/>
                <a:ea typeface="ＭＳ Ｐゴシック" pitchFamily="34" charset="-128"/>
                <a:cs typeface="+mn-cs"/>
              </a:rPr>
              <a:t>This module covers soil health principles.  </a:t>
            </a:r>
            <a:r>
              <a:rPr lang="en-US" sz="1200" baseline="0" dirty="0" smtClean="0">
                <a:effectLst/>
                <a:latin typeface="Times New Roman"/>
                <a:ea typeface="Times"/>
                <a:cs typeface="Times New Roman"/>
              </a:rPr>
              <a:t>When these principles are followed, we should be able to monitor key indicators (Module 4)</a:t>
            </a:r>
            <a:r>
              <a:rPr lang="en-US" sz="1200" b="1" baseline="0" dirty="0" smtClean="0">
                <a:effectLst/>
                <a:latin typeface="Times New Roman"/>
                <a:ea typeface="Times"/>
                <a:cs typeface="Times New Roman"/>
              </a:rPr>
              <a:t> </a:t>
            </a:r>
            <a:r>
              <a:rPr lang="en-US" sz="1200" baseline="0" dirty="0" smtClean="0">
                <a:effectLst/>
                <a:latin typeface="Times New Roman"/>
                <a:ea typeface="Times"/>
                <a:cs typeface="Times New Roman"/>
              </a:rPr>
              <a:t>to track our soil health regeneration. </a:t>
            </a:r>
            <a:endParaRPr lang="en-US" sz="1200" dirty="0">
              <a:effectLst/>
              <a:latin typeface="Times"/>
              <a:ea typeface="Times"/>
              <a:cs typeface="Times New Roman"/>
            </a:endParaRPr>
          </a:p>
        </p:txBody>
      </p:sp>
    </p:spTree>
    <p:extLst>
      <p:ext uri="{BB962C8B-B14F-4D97-AF65-F5344CB8AC3E}">
        <p14:creationId xmlns:p14="http://schemas.microsoft.com/office/powerpoint/2010/main" val="4025431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Farmers</a:t>
            </a:r>
            <a:r>
              <a:rPr lang="en-US" baseline="0" dirty="0" smtClean="0"/>
              <a:t> like these all across the nation are now planning every operation and management decision around the guiding principles for soil health.  They are leading many of the advancements in SH.  </a:t>
            </a:r>
            <a:endParaRPr lang="en-US" dirty="0"/>
          </a:p>
        </p:txBody>
      </p:sp>
      <p:sp>
        <p:nvSpPr>
          <p:cNvPr id="4" name="Slide Number Placeholder 3"/>
          <p:cNvSpPr>
            <a:spLocks noGrp="1"/>
          </p:cNvSpPr>
          <p:nvPr>
            <p:ph type="sldNum" sz="quarter" idx="10"/>
          </p:nvPr>
        </p:nvSpPr>
        <p:spPr/>
        <p:txBody>
          <a:bodyPr/>
          <a:lstStyle/>
          <a:p>
            <a:fld id="{730DD47F-9E50-47C1-9650-DB9542EE68B7}"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342015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rPr>
              <a:t>You</a:t>
            </a:r>
            <a:r>
              <a:rPr lang="en-US" altLang="en-US" baseline="0" dirty="0" smtClean="0">
                <a:latin typeface="Arial" panose="020B0604020202020204" pitchFamily="34" charset="0"/>
                <a:ea typeface="ＭＳ Ｐゴシック" panose="020B0600070205080204" pitchFamily="34" charset="-128"/>
              </a:rPr>
              <a:t> were introduced earlier to  the “principles” of soil health.  </a:t>
            </a:r>
            <a:r>
              <a:rPr lang="en-US" altLang="en-US" dirty="0" smtClean="0">
                <a:latin typeface="Arial" panose="020B0604020202020204" pitchFamily="34" charset="0"/>
                <a:ea typeface="ＭＳ Ｐゴシック" panose="020B0600070205080204" pitchFamily="34" charset="-128"/>
              </a:rPr>
              <a:t>To truly</a:t>
            </a:r>
            <a:r>
              <a:rPr lang="en-US" altLang="en-US" baseline="0" dirty="0" smtClean="0">
                <a:latin typeface="Arial" panose="020B0604020202020204" pitchFamily="34" charset="0"/>
                <a:ea typeface="ＭＳ Ｐゴシック" panose="020B0600070205080204" pitchFamily="34" charset="-128"/>
              </a:rPr>
              <a:t> improve soil health, w</a:t>
            </a:r>
            <a:r>
              <a:rPr lang="en-US" altLang="en-US" dirty="0" smtClean="0">
                <a:latin typeface="Arial" panose="020B0604020202020204" pitchFamily="34" charset="0"/>
                <a:ea typeface="ＭＳ Ｐゴシック" panose="020B0600070205080204" pitchFamily="34" charset="-128"/>
              </a:rPr>
              <a:t>e must integrate 4 key management principles into every aspect of management decisions. So in this session we will dive deeper into why each principle is</a:t>
            </a:r>
            <a:r>
              <a:rPr lang="en-US" altLang="en-US" baseline="0" dirty="0" smtClean="0">
                <a:latin typeface="Arial" panose="020B0604020202020204" pitchFamily="34" charset="0"/>
                <a:ea typeface="ＭＳ Ｐゴシック" panose="020B0600070205080204" pitchFamily="34" charset="-128"/>
              </a:rPr>
              <a:t> important and how each must be integrated into a system where it complements the rest.</a:t>
            </a:r>
          </a:p>
          <a:p>
            <a:r>
              <a:rPr lang="en-US" altLang="en-US" baseline="0" dirty="0" smtClean="0">
                <a:latin typeface="Arial" panose="020B0604020202020204" pitchFamily="34" charset="0"/>
                <a:ea typeface="ＭＳ Ｐゴシック" panose="020B0600070205080204" pitchFamily="34" charset="-128"/>
              </a:rPr>
              <a:t>By the end of this training, these principles should role off of your tongue when discussing soil health.</a:t>
            </a:r>
          </a:p>
          <a:p>
            <a:r>
              <a:rPr lang="en-US" altLang="en-US" baseline="0" dirty="0" smtClean="0">
                <a:latin typeface="Arial" panose="020B0604020202020204" pitchFamily="34" charset="0"/>
                <a:ea typeface="ＭＳ Ｐゴシック" panose="020B0600070205080204" pitchFamily="34" charset="-128"/>
              </a:rPr>
              <a:t>As part of the discussion we need to be pragmatic about these principles. </a:t>
            </a:r>
          </a:p>
          <a:p>
            <a:r>
              <a:rPr lang="en-US" altLang="en-US" dirty="0" smtClean="0">
                <a:latin typeface="Arial" panose="020B0604020202020204" pitchFamily="34" charset="0"/>
                <a:ea typeface="ＭＳ Ｐゴシック" panose="020B0600070205080204" pitchFamily="34" charset="-128"/>
              </a:rPr>
              <a:t>Principles tend to do one of two things, they either feed soil microbes by providing a continuous source of C or they protect the habitat </a:t>
            </a:r>
          </a:p>
          <a:p>
            <a:endParaRPr lang="en-US" altLang="en-US" dirty="0" smtClean="0">
              <a:latin typeface="Arial" panose="020B0604020202020204" pitchFamily="34" charset="0"/>
              <a:ea typeface="ＭＳ Ｐゴシック" panose="020B0600070205080204" pitchFamily="34" charset="-128"/>
            </a:endParaRPr>
          </a:p>
        </p:txBody>
      </p:sp>
      <p:sp>
        <p:nvSpPr>
          <p:cNvPr id="177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C872C31-D0A3-41C3-9496-80EA2E326C87}" type="slidenum">
              <a:rPr lang="en-US" altLang="en-US" smtClean="0">
                <a:solidFill>
                  <a:srgbClr val="000000"/>
                </a:solidFill>
              </a:rPr>
              <a:pPr>
                <a:spcBef>
                  <a:spcPct val="0"/>
                </a:spcBef>
              </a:pPr>
              <a:t>11</a:t>
            </a:fld>
            <a:endParaRPr lang="en-US" altLang="en-US" smtClean="0">
              <a:solidFill>
                <a:srgbClr val="000000"/>
              </a:solidFill>
            </a:endParaRPr>
          </a:p>
        </p:txBody>
      </p:sp>
    </p:spTree>
    <p:extLst>
      <p:ext uri="{BB962C8B-B14F-4D97-AF65-F5344CB8AC3E}">
        <p14:creationId xmlns:p14="http://schemas.microsoft.com/office/powerpoint/2010/main" val="3482641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farmers who have studied yield maps have seen these principles at work.  Ask- what happens to the yield map when you cross an old fence row, or maybe an old pasture that has been brought into production? … Most farmers in the room will start giving the thumbs up sign.  </a:t>
            </a:r>
          </a:p>
          <a:p>
            <a:r>
              <a:rPr lang="en-US" dirty="0" smtClean="0"/>
              <a:t>July 31, 2015 Aerial photo.</a:t>
            </a:r>
            <a:r>
              <a:rPr lang="en-US" baseline="0" dirty="0" smtClean="0"/>
              <a:t>  </a:t>
            </a:r>
            <a:r>
              <a:rPr lang="en-US" dirty="0" smtClean="0"/>
              <a:t>In an extremely wet year why would this narrow part of the field look so much better?...Judging from this tract boundary line, there used to be a fence row there. </a:t>
            </a:r>
            <a:r>
              <a:rPr lang="en-US" baseline="0" dirty="0" smtClean="0"/>
              <a:t> </a:t>
            </a:r>
            <a:r>
              <a:rPr lang="en-US" dirty="0" smtClean="0"/>
              <a:t>The yield map would likely show an even greater advantage.</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12</a:t>
            </a:fld>
            <a:endParaRPr lang="en-US"/>
          </a:p>
        </p:txBody>
      </p:sp>
    </p:spTree>
    <p:extLst>
      <p:ext uri="{BB962C8B-B14F-4D97-AF65-F5344CB8AC3E}">
        <p14:creationId xmlns:p14="http://schemas.microsoft.com/office/powerpoint/2010/main" val="3448252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Those fence rows that are now in production had all of the principles in place for longer that the rest of the field.  The purpose of this section is to see if we can integrate management that regenerates soil function like the fence row all across the field…farm…landscape.  </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13</a:t>
            </a:fld>
            <a:endParaRPr lang="en-US"/>
          </a:p>
        </p:txBody>
      </p:sp>
    </p:spTree>
    <p:extLst>
      <p:ext uri="{BB962C8B-B14F-4D97-AF65-F5344CB8AC3E}">
        <p14:creationId xmlns:p14="http://schemas.microsoft.com/office/powerpoint/2010/main" val="3718424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rPr>
              <a:t>To start we will focus on the minimize disturbance</a:t>
            </a:r>
            <a:r>
              <a:rPr lang="en-US" altLang="en-US" baseline="0" dirty="0" smtClean="0">
                <a:latin typeface="Arial" panose="020B0604020202020204" pitchFamily="34" charset="0"/>
                <a:ea typeface="ＭＳ Ｐゴシック" panose="020B0600070205080204" pitchFamily="34" charset="-128"/>
              </a:rPr>
              <a:t> portion of these principles and work our way clockwise around the circle.</a:t>
            </a:r>
            <a:endParaRPr lang="en-US" altLang="en-US" dirty="0" smtClean="0">
              <a:latin typeface="Arial" panose="020B0604020202020204" pitchFamily="34" charset="0"/>
              <a:ea typeface="ＭＳ Ｐゴシック" panose="020B0600070205080204" pitchFamily="34" charset="-128"/>
            </a:endParaRPr>
          </a:p>
        </p:txBody>
      </p:sp>
      <p:sp>
        <p:nvSpPr>
          <p:cNvPr id="177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C872C31-D0A3-41C3-9496-80EA2E326C87}" type="slidenum">
              <a:rPr lang="en-US" altLang="en-US" smtClean="0">
                <a:solidFill>
                  <a:srgbClr val="000000"/>
                </a:solidFill>
              </a:rPr>
              <a:pPr>
                <a:spcBef>
                  <a:spcPct val="0"/>
                </a:spcBef>
              </a:pPr>
              <a:t>14</a:t>
            </a:fld>
            <a:endParaRPr lang="en-US" altLang="en-US" smtClean="0">
              <a:solidFill>
                <a:srgbClr val="000000"/>
              </a:solidFill>
            </a:endParaRPr>
          </a:p>
        </p:txBody>
      </p:sp>
    </p:spTree>
    <p:extLst>
      <p:ext uri="{BB962C8B-B14F-4D97-AF65-F5344CB8AC3E}">
        <p14:creationId xmlns:p14="http://schemas.microsoft.com/office/powerpoint/2010/main" val="2992666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first two principles focus on protection of the soil habitat: minimizing disturbance and maximizing soil cover maintains or increases stable soil aggregates and soil organic matter (SOM), and protects the fragile surface of the soil that is most susceptible to the degrading forces of wind and water. Covering the soil also buffers against extreme swings in temperature that stress plants and soil organisms, </a:t>
            </a:r>
            <a:r>
              <a:rPr lang="en-US" sz="1300" dirty="0" smtClean="0"/>
              <a:t>reduce </a:t>
            </a:r>
            <a:r>
              <a:rPr lang="en-US" sz="1300" dirty="0"/>
              <a:t>evaporation rates, and </a:t>
            </a:r>
            <a:r>
              <a:rPr lang="en-US" sz="1300" dirty="0" smtClean="0"/>
              <a:t>increase </a:t>
            </a:r>
            <a:r>
              <a:rPr lang="en-US" sz="1300" dirty="0"/>
              <a:t>water-use efficiency. SOM is highest at the soil surface and is critical for stabilizing soil aggregates. Maintaining SOM helps support additional soil functions including water infiltration and storage, nutrient-holding capacity and release, and habitat for soil biota. </a:t>
            </a:r>
          </a:p>
          <a:p>
            <a:endParaRPr lang="en-US" dirty="0"/>
          </a:p>
        </p:txBody>
      </p:sp>
      <p:sp>
        <p:nvSpPr>
          <p:cNvPr id="4" name="Slide Number Placeholder 3"/>
          <p:cNvSpPr>
            <a:spLocks noGrp="1"/>
          </p:cNvSpPr>
          <p:nvPr>
            <p:ph type="sldNum" sz="quarter" idx="10"/>
          </p:nvPr>
        </p:nvSpPr>
        <p:spPr/>
        <p:txBody>
          <a:bodyPr/>
          <a:lstStyle/>
          <a:p>
            <a:fld id="{5015CCBC-B24B-491B-80CA-CE3B2084049F}"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340556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can name some types of disturbance?</a:t>
            </a:r>
            <a:r>
              <a:rPr lang="en-US" baseline="0" dirty="0" smtClean="0"/>
              <a:t>  </a:t>
            </a:r>
            <a:r>
              <a:rPr lang="en-US" dirty="0" smtClean="0"/>
              <a:t>The kinds of disturbances we’ve become accustomed to seeing in much of agriculture,</a:t>
            </a:r>
            <a:r>
              <a:rPr lang="en-US" baseline="0" dirty="0" smtClean="0"/>
              <a:t> and thought of as “normal”, aren’t really normal in nature and weren’t occurring during the development of our great soils.</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16</a:t>
            </a:fld>
            <a:endParaRPr lang="en-US"/>
          </a:p>
        </p:txBody>
      </p:sp>
    </p:spTree>
    <p:extLst>
      <p:ext uri="{BB962C8B-B14F-4D97-AF65-F5344CB8AC3E}">
        <p14:creationId xmlns:p14="http://schemas.microsoft.com/office/powerpoint/2010/main" val="2840822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truly need to minimize disturbance to the extent possible and practical</a:t>
            </a:r>
            <a:r>
              <a:rPr lang="en-US" baseline="0" dirty="0" smtClean="0"/>
              <a:t> to realize these benefits.</a:t>
            </a:r>
            <a:r>
              <a:rPr lang="en-US" dirty="0" smtClean="0"/>
              <a:t> </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17</a:t>
            </a:fld>
            <a:endParaRPr lang="en-US"/>
          </a:p>
        </p:txBody>
      </p:sp>
    </p:spTree>
    <p:extLst>
      <p:ext uri="{BB962C8B-B14F-4D97-AF65-F5344CB8AC3E}">
        <p14:creationId xmlns:p14="http://schemas.microsoft.com/office/powerpoint/2010/main" val="2124650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Slide Image Placeholder 1"/>
          <p:cNvSpPr>
            <a:spLocks noGrp="1" noRot="1" noChangeAspect="1" noTextEdit="1"/>
          </p:cNvSpPr>
          <p:nvPr>
            <p:ph type="sldImg"/>
          </p:nvPr>
        </p:nvSpPr>
        <p:spPr>
          <a:xfrm>
            <a:off x="1203325" y="692150"/>
            <a:ext cx="4606925" cy="3455988"/>
          </a:xfrm>
          <a:ln/>
        </p:spPr>
      </p:sp>
      <p:sp>
        <p:nvSpPr>
          <p:cNvPr id="518146" name="Notes Placeholder 2"/>
          <p:cNvSpPr>
            <a:spLocks noGrp="1"/>
          </p:cNvSpPr>
          <p:nvPr>
            <p:ph type="body" idx="1"/>
          </p:nvPr>
        </p:nvSpPr>
        <p:spPr>
          <a:noFill/>
          <a:ln w="9525"/>
        </p:spPr>
        <p:txBody>
          <a:bodyPr/>
          <a:lstStyle/>
          <a:p>
            <a:r>
              <a:rPr lang="en-US" dirty="0" smtClean="0">
                <a:latin typeface="Times New Roman" pitchFamily="18" charset="0"/>
                <a:ea typeface="MS PGothic"/>
              </a:rPr>
              <a:t>Tillage disrupts the pore space which impacts the water cycle. Physical disturbance causes native bacteria to consume soil carbon once the readily</a:t>
            </a:r>
            <a:r>
              <a:rPr lang="en-US" baseline="0" dirty="0" smtClean="0">
                <a:latin typeface="Times New Roman" pitchFamily="18" charset="0"/>
                <a:ea typeface="MS PGothic"/>
              </a:rPr>
              <a:t> available food supply is exhausted.  As the disturbance continues, the bacteria-driven soil can become adapted or “addicted” to the high disturbance environment.</a:t>
            </a:r>
            <a:endParaRPr lang="en-US" dirty="0" smtClean="0">
              <a:latin typeface="Times New Roman" pitchFamily="18" charset="0"/>
              <a:ea typeface="MS PGothic"/>
            </a:endParaRPr>
          </a:p>
          <a:p>
            <a:endParaRPr lang="en-US" dirty="0" smtClean="0">
              <a:latin typeface="Times New Roman" pitchFamily="18" charset="0"/>
              <a:ea typeface="MS PGothic"/>
            </a:endParaRPr>
          </a:p>
          <a:p>
            <a:r>
              <a:rPr lang="en-US" dirty="0" smtClean="0">
                <a:latin typeface="Times New Roman" pitchFamily="18" charset="0"/>
                <a:ea typeface="MS PGothic"/>
              </a:rPr>
              <a:t>This type of disturbance stimulates </a:t>
            </a:r>
            <a:r>
              <a:rPr lang="en-US" dirty="0" err="1" smtClean="0">
                <a:latin typeface="Times New Roman" pitchFamily="18" charset="0"/>
                <a:ea typeface="MS PGothic"/>
              </a:rPr>
              <a:t>Zymogenous</a:t>
            </a:r>
            <a:r>
              <a:rPr lang="en-US" dirty="0" smtClean="0">
                <a:latin typeface="Times New Roman" pitchFamily="18" charset="0"/>
                <a:ea typeface="MS PGothic"/>
              </a:rPr>
              <a:t> bacteria (rapid growing bacteria that flourish under nutrient rich environments) and also  Autochthonous bacteria (organisms  living in soils that contain more recalcitrant material- no abundant supply of easily </a:t>
            </a:r>
            <a:r>
              <a:rPr lang="en-US" dirty="0" err="1" smtClean="0">
                <a:latin typeface="Times New Roman" pitchFamily="18" charset="0"/>
                <a:ea typeface="MS PGothic"/>
              </a:rPr>
              <a:t>oxidizable</a:t>
            </a:r>
            <a:r>
              <a:rPr lang="en-US" dirty="0" smtClean="0">
                <a:latin typeface="Times New Roman" pitchFamily="18" charset="0"/>
                <a:ea typeface="MS PGothic"/>
              </a:rPr>
              <a:t> substrate- less food) . These organisms are stimulated by the influx of oxygen into the soil ecosystem. Once stimulated by the influx of oxygen, these organisms will consume the carbon based glues created by sugar like </a:t>
            </a:r>
            <a:r>
              <a:rPr lang="en-US" dirty="0" err="1" smtClean="0">
                <a:latin typeface="Times New Roman" pitchFamily="18" charset="0"/>
                <a:ea typeface="MS PGothic"/>
              </a:rPr>
              <a:t>polysaccharidesa</a:t>
            </a:r>
            <a:r>
              <a:rPr lang="en-US" dirty="0" smtClean="0">
                <a:latin typeface="Times New Roman" pitchFamily="18" charset="0"/>
                <a:ea typeface="MS PGothic"/>
              </a:rPr>
              <a:t> and other organic compounds. These organisms create compounds that form sticky networks that bind together individual soil particles and tiny </a:t>
            </a:r>
            <a:r>
              <a:rPr lang="en-US" dirty="0" err="1" smtClean="0">
                <a:latin typeface="Times New Roman" pitchFamily="18" charset="0"/>
                <a:ea typeface="MS PGothic"/>
              </a:rPr>
              <a:t>microaggreates</a:t>
            </a:r>
            <a:r>
              <a:rPr lang="en-US" dirty="0" smtClean="0">
                <a:latin typeface="Times New Roman" pitchFamily="18" charset="0"/>
                <a:ea typeface="MS PGothic"/>
              </a:rPr>
              <a:t> into larger agglomerations called </a:t>
            </a:r>
            <a:r>
              <a:rPr lang="en-US" dirty="0" err="1" smtClean="0">
                <a:latin typeface="Times New Roman" pitchFamily="18" charset="0"/>
                <a:ea typeface="MS PGothic"/>
              </a:rPr>
              <a:t>macroaggreates</a:t>
            </a:r>
            <a:r>
              <a:rPr lang="en-US" dirty="0" smtClean="0">
                <a:latin typeface="Times New Roman" pitchFamily="18" charset="0"/>
                <a:ea typeface="MS PGothic"/>
              </a:rPr>
              <a:t>. These aggregates are stabile in water and are storehouses for nutrient water and microorganisms.</a:t>
            </a:r>
            <a:r>
              <a:rPr lang="en-US" baseline="0" dirty="0" smtClean="0">
                <a:latin typeface="Times New Roman" pitchFamily="18" charset="0"/>
                <a:ea typeface="MS PGothic"/>
              </a:rPr>
              <a:t>  </a:t>
            </a:r>
            <a:r>
              <a:rPr lang="en-US" dirty="0" smtClean="0">
                <a:latin typeface="Times New Roman" pitchFamily="18" charset="0"/>
                <a:ea typeface="MS PGothic"/>
              </a:rPr>
              <a:t>The gooey proteins and hyphae created by arbuscular mycorrhizae fungi form very effective cementing agents keeps the soil particles together. Bacteria also produce polysaccharides and other organic glues as they decompose plant residues. These compounds are very important for keeping the soil pores intact. The extent at which these aggregates are tied together is referred to as aggregate stability.  No aggregate stability, no soil pores, no porosity, no water infiltration and no air exchange. </a:t>
            </a:r>
          </a:p>
          <a:p>
            <a:endParaRPr lang="en-US" dirty="0" smtClean="0">
              <a:latin typeface="Times New Roman" pitchFamily="18" charset="0"/>
              <a:ea typeface="MS PGothic"/>
            </a:endParaRPr>
          </a:p>
        </p:txBody>
      </p:sp>
      <p:sp>
        <p:nvSpPr>
          <p:cNvPr id="4" name="Slide Number Placeholder 3"/>
          <p:cNvSpPr>
            <a:spLocks noGrp="1"/>
          </p:cNvSpPr>
          <p:nvPr>
            <p:ph type="sldNum" sz="quarter" idx="5"/>
          </p:nvPr>
        </p:nvSpPr>
        <p:spPr/>
        <p:txBody>
          <a:bodyPr/>
          <a:lstStyle/>
          <a:p>
            <a:pPr>
              <a:defRPr/>
            </a:pPr>
            <a:fld id="{5F489DCC-EE00-47E6-852B-CF9EF6E2087D}" type="slidenum">
              <a:rPr lang="en-US"/>
              <a:pPr>
                <a:defRPr/>
              </a:pPr>
              <a:t>18</a:t>
            </a:fld>
            <a:endParaRPr lang="en-US"/>
          </a:p>
        </p:txBody>
      </p:sp>
    </p:spTree>
    <p:extLst>
      <p:ext uri="{BB962C8B-B14F-4D97-AF65-F5344CB8AC3E}">
        <p14:creationId xmlns:p14="http://schemas.microsoft.com/office/powerpoint/2010/main" val="3998497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evaluate microbial activity, scientists often look to respiration or CO</a:t>
            </a:r>
            <a:r>
              <a:rPr lang="en-US" baseline="-25000" dirty="0" smtClean="0"/>
              <a:t>2</a:t>
            </a:r>
            <a:r>
              <a:rPr lang="en-US" dirty="0" smtClean="0"/>
              <a:t> production. Just like humans, microbes eat, drink and breathe. The</a:t>
            </a:r>
            <a:r>
              <a:rPr lang="en-US" baseline="0" dirty="0" smtClean="0"/>
              <a:t> more they eat, drink and breathe (or the more active they are, the more CO</a:t>
            </a:r>
            <a:r>
              <a:rPr lang="en-US" baseline="-25000" dirty="0" smtClean="0"/>
              <a:t>2</a:t>
            </a:r>
            <a:r>
              <a:rPr lang="en-US" baseline="0" dirty="0" smtClean="0"/>
              <a:t> they produce.  The timing of this respiration is important- is it just lost or is it captured by the crop canopy and used for photosynthesis?</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19</a:t>
            </a:fld>
            <a:endParaRPr lang="en-US"/>
          </a:p>
        </p:txBody>
      </p:sp>
    </p:spTree>
    <p:extLst>
      <p:ext uri="{BB962C8B-B14F-4D97-AF65-F5344CB8AC3E}">
        <p14:creationId xmlns:p14="http://schemas.microsoft.com/office/powerpoint/2010/main" val="2241630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2</a:t>
            </a:fld>
            <a:endParaRPr lang="en-US"/>
          </a:p>
        </p:txBody>
      </p:sp>
    </p:spTree>
    <p:extLst>
      <p:ext uri="{BB962C8B-B14F-4D97-AF65-F5344CB8AC3E}">
        <p14:creationId xmlns:p14="http://schemas.microsoft.com/office/powerpoint/2010/main" val="507156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see the difference in disturbance</a:t>
            </a:r>
            <a:r>
              <a:rPr lang="en-US" baseline="0" dirty="0" smtClean="0"/>
              <a:t> made by different tillage techniques.  The more soil exposed, the greater the chance for the decomposition of carbon and loss through erosion.</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20</a:t>
            </a:fld>
            <a:endParaRPr lang="en-US"/>
          </a:p>
        </p:txBody>
      </p:sp>
    </p:spTree>
    <p:extLst>
      <p:ext uri="{BB962C8B-B14F-4D97-AF65-F5344CB8AC3E}">
        <p14:creationId xmlns:p14="http://schemas.microsoft.com/office/powerpoint/2010/main" val="2964282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No-till can be an important step toward building a soil health management system.  In this slide the roots are happy because there is organic matter present and good aggregation in the soil.</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468216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slide, however, even though no-till has been implemented, there are still issues with the soil.  Eliminating disturbance alone will not always</a:t>
            </a:r>
            <a:r>
              <a:rPr lang="en-US" baseline="0" dirty="0" smtClean="0"/>
              <a:t> improve soil health.  No-till can be an important step, h</a:t>
            </a:r>
            <a:r>
              <a:rPr lang="en-US" dirty="0" smtClean="0"/>
              <a:t>owever, not all no-till is created equal.  There have been some studies that report no improvement in SOM, aggregate stability, or water infiltration. Few studies provide a detailed account or analysis of the no-till system.  It would be a mistake to assume that the mere absence of tillage in a given year would achieve significant soil health benefits.  The quality of the no-till system should be a part of any study.  A “Quality No-till System” will integrate more than the single principles of reduced physical disturbance.   It will be complemented by reductions in other types of disturbance and additional principles. We will cover more on practices and systems in a later session.</a:t>
            </a:r>
          </a:p>
          <a:p>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0792878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studies have concluded that No-till</a:t>
            </a:r>
            <a:r>
              <a:rPr lang="en-US" baseline="0" dirty="0" smtClean="0"/>
              <a:t> </a:t>
            </a:r>
            <a:r>
              <a:rPr lang="en-US" dirty="0" smtClean="0"/>
              <a:t>can improve aggregate stability and thus improve water infiltration.  </a:t>
            </a:r>
            <a:endParaRPr lang="en-US" i="1" dirty="0"/>
          </a:p>
        </p:txBody>
      </p:sp>
      <p:sp>
        <p:nvSpPr>
          <p:cNvPr id="4" name="Slide Number Placeholder 3"/>
          <p:cNvSpPr>
            <a:spLocks noGrp="1"/>
          </p:cNvSpPr>
          <p:nvPr>
            <p:ph type="sldNum" sz="quarter" idx="10"/>
          </p:nvPr>
        </p:nvSpPr>
        <p:spPr/>
        <p:txBody>
          <a:bodyPr/>
          <a:lstStyle/>
          <a:p>
            <a:fld id="{99C0B0AC-C517-4E49-916E-C9D806DCA498}"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891439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traffic involved in tillage can also</a:t>
            </a:r>
            <a:r>
              <a:rPr lang="en-US" baseline="0" dirty="0" smtClean="0"/>
              <a:t> create compaction, particularly under wet conditions.  The slide shows ponding in these compacted areas.</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24</a:t>
            </a:fld>
            <a:endParaRPr lang="en-US"/>
          </a:p>
        </p:txBody>
      </p:sp>
    </p:spTree>
    <p:extLst>
      <p:ext uri="{BB962C8B-B14F-4D97-AF65-F5344CB8AC3E}">
        <p14:creationId xmlns:p14="http://schemas.microsoft.com/office/powerpoint/2010/main" val="32878925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FF0000"/>
                </a:solidFill>
              </a:rPr>
              <a:t>Shallow soil disturbance (1-3 inches) releases less CO2 than deeper operations. </a:t>
            </a:r>
          </a:p>
          <a:p>
            <a:pPr marL="0" indent="0">
              <a:buFont typeface="Arial" pitchFamily="34" charset="0"/>
              <a:buNone/>
            </a:pPr>
            <a:r>
              <a:rPr lang="en-US" sz="1200" dirty="0" smtClean="0">
                <a:solidFill>
                  <a:srgbClr val="FF0000"/>
                </a:solidFill>
              </a:rPr>
              <a:t>When deep soil disturbance is performed, such as by subsoiling or fertilizer injection, make sure the vertical slot created by these implements is closed at the surface. </a:t>
            </a:r>
          </a:p>
          <a:p>
            <a:pPr marL="0" indent="0">
              <a:buFont typeface="Arial" pitchFamily="34" charset="0"/>
              <a:buNone/>
            </a:pPr>
            <a:r>
              <a:rPr lang="en-US" sz="1200" dirty="0" smtClean="0">
                <a:solidFill>
                  <a:srgbClr val="FF0000"/>
                </a:solidFill>
              </a:rPr>
              <a:t>Planting with a single disk opener no-till drill will release less CO2 than planting with a wide-point hoe/chisel opener air seeder drill</a:t>
            </a:r>
          </a:p>
          <a:p>
            <a:pPr marL="0" indent="0">
              <a:buFont typeface="Arial" pitchFamily="34" charset="0"/>
              <a:buNone/>
            </a:pPr>
            <a:r>
              <a:rPr lang="en-US" sz="1200" dirty="0" smtClean="0">
                <a:solidFill>
                  <a:srgbClr val="FF0000"/>
                </a:solidFill>
              </a:rPr>
              <a:t>Soil disturbance that occurs when soil temperatures are below 50° F will release less CO2 than operations done when the soil is warmer.</a:t>
            </a:r>
          </a:p>
          <a:p>
            <a:r>
              <a:rPr lang="en-US" dirty="0" smtClean="0"/>
              <a:t>There</a:t>
            </a:r>
            <a:r>
              <a:rPr lang="en-US" baseline="0" dirty="0" smtClean="0"/>
              <a:t> are many</a:t>
            </a:r>
            <a:r>
              <a:rPr lang="en-US" dirty="0" smtClean="0"/>
              <a:t> brands and types of tillage tools and all have varying degrees of soil engagement and residue “management”.</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25</a:t>
            </a:fld>
            <a:endParaRPr lang="en-US"/>
          </a:p>
        </p:txBody>
      </p:sp>
    </p:spTree>
    <p:extLst>
      <p:ext uri="{BB962C8B-B14F-4D97-AF65-F5344CB8AC3E}">
        <p14:creationId xmlns:p14="http://schemas.microsoft.com/office/powerpoint/2010/main" val="18972948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see that ponding and flooded crops were the norm for much of this region.</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4021007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blame a lot on the weather, however, certain parts of the field revealed significant differences in soil health.  The area to the left seems to be far more resilient to the extreme saturation. </a:t>
            </a:r>
            <a:r>
              <a:rPr lang="en-US" baseline="0" dirty="0" smtClean="0"/>
              <a:t> In fact it was an old fence row that had been brought into production a few years ago.  This area, by coincidence, had the 4 principles in place until recently.  Our goal is to replicate the fence row across the landscape.</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974746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Unfortunately,</a:t>
            </a:r>
            <a:r>
              <a:rPr lang="en-US" baseline="0" dirty="0" smtClean="0"/>
              <a:t> once the crop was determined failed or immediately after the crop was harvested, most fields received “Iron” therapy.   This was probably good therapy for the frustrated farmers, but had little to no effect on improving the soil.</a:t>
            </a:r>
          </a:p>
          <a:p>
            <a:endParaRPr lang="en-US" baseline="0" dirty="0" smtClean="0"/>
          </a:p>
          <a:p>
            <a:r>
              <a:rPr lang="en-US" baseline="0" dirty="0" smtClean="0"/>
              <a:t>We have a tendency to go back to what we are comfortable with, generally tillage</a:t>
            </a:r>
          </a:p>
          <a:p>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986980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few farmers took a different approach with a different mind set (when in doubt-plant).  </a:t>
            </a:r>
          </a:p>
          <a:p>
            <a:r>
              <a:rPr lang="en-US" dirty="0" smtClean="0"/>
              <a:t>Need to change our paradigm</a:t>
            </a:r>
            <a:r>
              <a:rPr lang="en-US" baseline="0" dirty="0" smtClean="0"/>
              <a:t> to look at soil health principles as the solution.</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127346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Adena</a:t>
            </a:r>
            <a:r>
              <a:rPr lang="en-US" dirty="0" smtClean="0"/>
              <a:t> Indians (for example) used tools made of stone, animal bone, and tortoise shell to grow crops of squash, pumpkins, gourds, sunflowers and maize. The primary agricultural product of the Ohio Indians, shortly after the introduction of agriculture to Knox County, was maize.</a:t>
            </a:r>
          </a:p>
          <a:p>
            <a:endParaRPr lang="en-US" dirty="0" smtClean="0"/>
          </a:p>
          <a:p>
            <a:r>
              <a:rPr lang="en-US" dirty="0" smtClean="0"/>
              <a:t>We’ve all seen picture and renditions of “the 3 sisters”</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3</a:t>
            </a:fld>
            <a:endParaRPr lang="en-US"/>
          </a:p>
        </p:txBody>
      </p:sp>
    </p:spTree>
    <p:extLst>
      <p:ext uri="{BB962C8B-B14F-4D97-AF65-F5344CB8AC3E}">
        <p14:creationId xmlns:p14="http://schemas.microsoft.com/office/powerpoint/2010/main" val="42045625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84EBD11-A2B2-41E5-96A5-6BA542B949EB}" type="slidenum">
              <a:rPr lang="en-US">
                <a:solidFill>
                  <a:prstClr val="black"/>
                </a:solidFill>
              </a:rPr>
              <a:pPr fontAlgn="base">
                <a:spcBef>
                  <a:spcPct val="0"/>
                </a:spcBef>
                <a:spcAft>
                  <a:spcPct val="0"/>
                </a:spcAft>
              </a:pPr>
              <a:t>30</a:t>
            </a:fld>
            <a:endParaRPr lang="en-US">
              <a:solidFill>
                <a:prstClr val="black"/>
              </a:solidFill>
            </a:endParaRPr>
          </a:p>
        </p:txBody>
      </p:sp>
      <p:sp>
        <p:nvSpPr>
          <p:cNvPr id="363522" name="Rectangle 2"/>
          <p:cNvSpPr>
            <a:spLocks noGrp="1" noRot="1" noChangeAspect="1" noChangeArrowheads="1" noTextEdit="1"/>
          </p:cNvSpPr>
          <p:nvPr>
            <p:ph type="sldImg"/>
          </p:nvPr>
        </p:nvSpPr>
        <p:spPr bwMode="auto">
          <a:xfrm>
            <a:off x="1203325" y="692150"/>
            <a:ext cx="4606925" cy="3455988"/>
          </a:xfrm>
          <a:noFill/>
          <a:ln>
            <a:solidFill>
              <a:srgbClr val="000000"/>
            </a:solidFill>
            <a:miter lim="800000"/>
            <a:headEnd/>
            <a:tailEnd/>
          </a:ln>
        </p:spPr>
      </p:sp>
      <p:sp>
        <p:nvSpPr>
          <p:cNvPr id="3635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latin typeface="Times New Roman" pitchFamily="18" charset="0"/>
              </a:rPr>
              <a:t>Other disturbances relate</a:t>
            </a:r>
            <a:r>
              <a:rPr lang="en-US" baseline="0" dirty="0" smtClean="0">
                <a:latin typeface="Times New Roman" pitchFamily="18" charset="0"/>
              </a:rPr>
              <a:t> to chemicals where </a:t>
            </a:r>
            <a:r>
              <a:rPr lang="en-US" baseline="0" dirty="0" err="1" smtClean="0">
                <a:latin typeface="Times New Roman" pitchFamily="18" charset="0"/>
              </a:rPr>
              <a:t>overapplication</a:t>
            </a:r>
            <a:r>
              <a:rPr lang="en-US" baseline="0" dirty="0" smtClean="0">
                <a:latin typeface="Times New Roman" pitchFamily="18" charset="0"/>
              </a:rPr>
              <a:t> of pesticides, fertilizers, and manures can cause issues for the soil biology.</a:t>
            </a:r>
            <a:endParaRPr lang="en-US" dirty="0" smtClean="0">
              <a:latin typeface="Times New Roman" pitchFamily="18" charset="0"/>
            </a:endParaRPr>
          </a:p>
        </p:txBody>
      </p:sp>
    </p:spTree>
    <p:extLst>
      <p:ext uri="{BB962C8B-B14F-4D97-AF65-F5344CB8AC3E}">
        <p14:creationId xmlns:p14="http://schemas.microsoft.com/office/powerpoint/2010/main" val="26444864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can also be</a:t>
            </a:r>
            <a:r>
              <a:rPr lang="en-US" dirty="0" smtClean="0"/>
              <a:t> a biological disturbance.</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31</a:t>
            </a:fld>
            <a:endParaRPr lang="en-US"/>
          </a:p>
        </p:txBody>
      </p:sp>
    </p:spTree>
    <p:extLst>
      <p:ext uri="{BB962C8B-B14F-4D97-AF65-F5344CB8AC3E}">
        <p14:creationId xmlns:p14="http://schemas.microsoft.com/office/powerpoint/2010/main" val="2018387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Integrated</a:t>
            </a:r>
            <a:r>
              <a:rPr lang="en-US" baseline="0" dirty="0" smtClean="0"/>
              <a:t> pest management is similar to soil health management in that it focuses on sustainable management principles.  IPM can aid in improving soil health by engaging in these sustainable practices and reducing pesticide use.</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32</a:t>
            </a:fld>
            <a:endParaRPr lang="en-US"/>
          </a:p>
        </p:txBody>
      </p:sp>
    </p:spTree>
    <p:extLst>
      <p:ext uri="{BB962C8B-B14F-4D97-AF65-F5344CB8AC3E}">
        <p14:creationId xmlns:p14="http://schemas.microsoft.com/office/powerpoint/2010/main" val="27298698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a:t>
            </a:r>
            <a:r>
              <a:rPr lang="en-US" baseline="0" dirty="0" smtClean="0"/>
              <a:t> </a:t>
            </a:r>
            <a:r>
              <a:rPr lang="en-US" dirty="0" smtClean="0"/>
              <a:t>you are creating and</a:t>
            </a:r>
            <a:r>
              <a:rPr lang="en-US" baseline="0" dirty="0" smtClean="0"/>
              <a:t> managing a </a:t>
            </a:r>
            <a:r>
              <a:rPr lang="en-US" b="0" baseline="0" dirty="0" smtClean="0"/>
              <a:t>living ecosystem</a:t>
            </a:r>
            <a:r>
              <a:rPr lang="en-US" baseline="0" dirty="0" smtClean="0"/>
              <a:t>!  Widespread use of pesticides may be wiping out organisms critical for soil health.</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33</a:t>
            </a:fld>
            <a:endParaRPr lang="en-US"/>
          </a:p>
        </p:txBody>
      </p:sp>
    </p:spTree>
    <p:extLst>
      <p:ext uri="{BB962C8B-B14F-4D97-AF65-F5344CB8AC3E}">
        <p14:creationId xmlns:p14="http://schemas.microsoft.com/office/powerpoint/2010/main" val="4167204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an example, fireflies feed on</a:t>
            </a:r>
            <a:r>
              <a:rPr lang="en-US" baseline="0" dirty="0" smtClean="0"/>
              <a:t> egg masses of caterpillars, slugs, etc. many of the pests that we fight in agriculture. </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34</a:t>
            </a:fld>
            <a:endParaRPr lang="en-US"/>
          </a:p>
        </p:txBody>
      </p:sp>
    </p:spTree>
    <p:extLst>
      <p:ext uri="{BB962C8B-B14F-4D97-AF65-F5344CB8AC3E}">
        <p14:creationId xmlns:p14="http://schemas.microsoft.com/office/powerpoint/2010/main" val="35055264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mentioned,</a:t>
            </a:r>
            <a:r>
              <a:rPr lang="en-US" baseline="0" dirty="0" smtClean="0"/>
              <a:t> biological disturbances can occur through the use of chemical applications but they can also be implemented through other management systems like grazing.</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35</a:t>
            </a:fld>
            <a:endParaRPr lang="en-US"/>
          </a:p>
        </p:txBody>
      </p:sp>
    </p:spTree>
    <p:extLst>
      <p:ext uri="{BB962C8B-B14F-4D97-AF65-F5344CB8AC3E}">
        <p14:creationId xmlns:p14="http://schemas.microsoft.com/office/powerpoint/2010/main" val="25018006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the class to think of other biological disturbances.</a:t>
            </a:r>
          </a:p>
          <a:p>
            <a:endParaRPr lang="en-US" dirty="0" smtClean="0"/>
          </a:p>
          <a:p>
            <a:r>
              <a:rPr lang="en-US" dirty="0" smtClean="0"/>
              <a:t>Monoculture systems</a:t>
            </a:r>
            <a:r>
              <a:rPr lang="en-US" baseline="0" dirty="0" smtClean="0"/>
              <a:t> are a biological disturbance in that they don’t provide a diversity of food and cover for soil microbial communities</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36</a:t>
            </a:fld>
            <a:endParaRPr lang="en-US"/>
          </a:p>
        </p:txBody>
      </p:sp>
    </p:spTree>
    <p:extLst>
      <p:ext uri="{BB962C8B-B14F-4D97-AF65-F5344CB8AC3E}">
        <p14:creationId xmlns:p14="http://schemas.microsoft.com/office/powerpoint/2010/main" val="14160612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u="none" dirty="0" smtClean="0">
                <a:latin typeface="Arial" panose="020B0604020202020204" pitchFamily="34" charset="0"/>
                <a:ea typeface="ＭＳ Ｐゴシック" panose="020B0600070205080204" pitchFamily="34" charset="-128"/>
              </a:rPr>
              <a:t>Now</a:t>
            </a:r>
            <a:r>
              <a:rPr lang="en-US" altLang="en-US" u="none" baseline="0" dirty="0" smtClean="0">
                <a:latin typeface="Arial" panose="020B0604020202020204" pitchFamily="34" charset="0"/>
                <a:ea typeface="ＭＳ Ｐゴシック" panose="020B0600070205080204" pitchFamily="34" charset="-128"/>
              </a:rPr>
              <a:t> we will focus on management systems that maximize soil cover.</a:t>
            </a:r>
            <a:endParaRPr lang="en-US" altLang="en-US" u="none" dirty="0" smtClean="0">
              <a:latin typeface="Arial" panose="020B0604020202020204" pitchFamily="34" charset="0"/>
              <a:ea typeface="ＭＳ Ｐゴシック" panose="020B0600070205080204" pitchFamily="34" charset="-128"/>
            </a:endParaRPr>
          </a:p>
        </p:txBody>
      </p:sp>
      <p:sp>
        <p:nvSpPr>
          <p:cNvPr id="177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C872C31-D0A3-41C3-9496-80EA2E326C87}" type="slidenum">
              <a:rPr lang="en-US" altLang="en-US" smtClean="0">
                <a:solidFill>
                  <a:srgbClr val="000000"/>
                </a:solidFill>
              </a:rPr>
              <a:pPr>
                <a:spcBef>
                  <a:spcPct val="0"/>
                </a:spcBef>
              </a:pPr>
              <a:t>37</a:t>
            </a:fld>
            <a:endParaRPr lang="en-US" altLang="en-US" smtClean="0">
              <a:solidFill>
                <a:srgbClr val="000000"/>
              </a:solidFill>
            </a:endParaRPr>
          </a:p>
        </p:txBody>
      </p:sp>
    </p:spTree>
    <p:extLst>
      <p:ext uri="{BB962C8B-B14F-4D97-AF65-F5344CB8AC3E}">
        <p14:creationId xmlns:p14="http://schemas.microsoft.com/office/powerpoint/2010/main" val="37794555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more cover you can have over the soil, the better.  Also, more species diversity in cover crops can enhance</a:t>
            </a:r>
            <a:r>
              <a:rPr lang="en-US" baseline="0" dirty="0" smtClean="0"/>
              <a:t> soil health properties.  Cover crops can also provide additional cover for low biomass crops.</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39</a:t>
            </a:fld>
            <a:endParaRPr lang="en-US"/>
          </a:p>
        </p:txBody>
      </p:sp>
    </p:spTree>
    <p:extLst>
      <p:ext uri="{BB962C8B-B14F-4D97-AF65-F5344CB8AC3E}">
        <p14:creationId xmlns:p14="http://schemas.microsoft.com/office/powerpoint/2010/main" val="41855767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many farmers, the concept that more is better is difficult.  We here often-”my soil is too cold and wet” .</a:t>
            </a:r>
            <a:r>
              <a:rPr lang="en-US" baseline="0" dirty="0" smtClean="0"/>
              <a:t> Billions if not trillions of $ have been spent on equipment and technology to mechanically warm and dry the soil.</a:t>
            </a:r>
          </a:p>
          <a:p>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40</a:t>
            </a:fld>
            <a:endParaRPr lang="en-US"/>
          </a:p>
        </p:txBody>
      </p:sp>
    </p:spTree>
    <p:extLst>
      <p:ext uri="{BB962C8B-B14F-4D97-AF65-F5344CB8AC3E}">
        <p14:creationId xmlns:p14="http://schemas.microsoft.com/office/powerpoint/2010/main" val="1956190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long as our tools involved wood and our horsepower was supplied by</a:t>
            </a:r>
            <a:r>
              <a:rPr lang="en-US" baseline="0" dirty="0" smtClean="0"/>
              <a:t> </a:t>
            </a:r>
            <a:r>
              <a:rPr lang="en-US" dirty="0" smtClean="0"/>
              <a:t>horses, or oxen, then we pretty much had to work </a:t>
            </a:r>
            <a:r>
              <a:rPr lang="en-US" b="1" dirty="0" smtClean="0"/>
              <a:t>with nature</a:t>
            </a:r>
            <a:r>
              <a:rPr lang="en-US" dirty="0" smtClean="0"/>
              <a:t>. </a:t>
            </a:r>
          </a:p>
          <a:p>
            <a:r>
              <a:rPr lang="en-US" dirty="0" smtClean="0"/>
              <a:t>When the</a:t>
            </a:r>
            <a:r>
              <a:rPr lang="en-US" baseline="0" dirty="0" smtClean="0"/>
              <a:t> tools became steering wheels and push buttons and our power was supplied by hundreds of horses packed into a diesel engine, then our natural drive led us to management principles for controlling nature. </a:t>
            </a:r>
          </a:p>
          <a:p>
            <a:endParaRPr lang="en-US" baseline="0" dirty="0" smtClean="0"/>
          </a:p>
          <a:p>
            <a:r>
              <a:rPr lang="en-US" baseline="0" dirty="0" smtClean="0"/>
              <a:t>John Deere invented the steel plow in 1837 when the Middle-West was being settled. The soil was different than that of the East and wood plows kept breaking.</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4</a:t>
            </a:fld>
            <a:endParaRPr lang="en-US"/>
          </a:p>
        </p:txBody>
      </p:sp>
    </p:spTree>
    <p:extLst>
      <p:ext uri="{BB962C8B-B14F-4D97-AF65-F5344CB8AC3E}">
        <p14:creationId xmlns:p14="http://schemas.microsoft.com/office/powerpoint/2010/main" val="18695402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yet,</a:t>
            </a:r>
            <a:r>
              <a:rPr lang="en-US" baseline="0" dirty="0" smtClean="0"/>
              <a:t> is tilled soil always warmer?...It depends on a number of factors including time of day, time of the season, moisture content, etc.</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41</a:t>
            </a:fld>
            <a:endParaRPr lang="en-US"/>
          </a:p>
        </p:txBody>
      </p:sp>
    </p:spTree>
    <p:extLst>
      <p:ext uri="{BB962C8B-B14F-4D97-AF65-F5344CB8AC3E}">
        <p14:creationId xmlns:p14="http://schemas.microsoft.com/office/powerpoint/2010/main" val="7997258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mechanically</a:t>
            </a:r>
            <a:r>
              <a:rPr lang="en-US" baseline="0" dirty="0" smtClean="0"/>
              <a:t> warm your soil in the spring are you giving up moisture, air and habitat in the summer.</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42</a:t>
            </a:fld>
            <a:endParaRPr lang="en-US"/>
          </a:p>
        </p:txBody>
      </p:sp>
    </p:spTree>
    <p:extLst>
      <p:ext uri="{BB962C8B-B14F-4D97-AF65-F5344CB8AC3E}">
        <p14:creationId xmlns:p14="http://schemas.microsoft.com/office/powerpoint/2010/main" val="41089105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0BFC766E-99B9-440B-8A3A-501E47DF493C}" type="slidenum">
              <a:rPr lang="en-US"/>
              <a:pPr/>
              <a:t>43</a:t>
            </a:fld>
            <a:endParaRPr lang="en-US"/>
          </a:p>
        </p:txBody>
      </p:sp>
      <p:sp>
        <p:nvSpPr>
          <p:cNvPr id="7" name="Rectangle 7"/>
          <p:cNvSpPr txBox="1">
            <a:spLocks noGrp="1" noChangeArrowheads="1"/>
          </p:cNvSpPr>
          <p:nvPr/>
        </p:nvSpPr>
        <p:spPr bwMode="auto">
          <a:xfrm>
            <a:off x="3971926" y="8836026"/>
            <a:ext cx="3038475" cy="460375"/>
          </a:xfrm>
          <a:prstGeom prst="rect">
            <a:avLst/>
          </a:prstGeom>
          <a:noFill/>
          <a:ln w="12700">
            <a:miter lim="800000"/>
            <a:headEnd type="none" w="sm" len="sm"/>
            <a:tailEnd type="none" w="sm" len="sm"/>
          </a:ln>
        </p:spPr>
        <p:txBody>
          <a:bodyPr lIns="92733" tIns="46367" rIns="92733" bIns="46367" anchor="b"/>
          <a:lstStyle/>
          <a:p>
            <a:pPr algn="r" defTabSz="927048" eaLnBrk="0" hangingPunct="0">
              <a:defRPr/>
            </a:pPr>
            <a:fld id="{6B1936C8-DC91-46EA-A0CD-80A819FD4BFB}" type="slidenum">
              <a:rPr lang="en-US" sz="1200">
                <a:effectLst>
                  <a:outerShdw blurRad="38100" dist="38100" dir="2700000" algn="tl">
                    <a:srgbClr val="C0C0C0"/>
                  </a:outerShdw>
                </a:effectLst>
                <a:latin typeface="Times New Roman" pitchFamily="18" charset="0"/>
                <a:ea typeface="ＭＳ Ｐゴシック" pitchFamily="34" charset="-128"/>
              </a:rPr>
              <a:pPr algn="r" defTabSz="927048" eaLnBrk="0" hangingPunct="0">
                <a:defRPr/>
              </a:pPr>
              <a:t>43</a:t>
            </a:fld>
            <a:endParaRPr lang="en-US" sz="1200" dirty="0">
              <a:effectLst>
                <a:outerShdw blurRad="38100" dist="38100" dir="2700000" algn="tl">
                  <a:srgbClr val="C0C0C0"/>
                </a:outerShdw>
              </a:effectLst>
              <a:latin typeface="Times New Roman" pitchFamily="18" charset="0"/>
              <a:ea typeface="ＭＳ Ｐゴシック" pitchFamily="34" charset="-128"/>
            </a:endParaRPr>
          </a:p>
        </p:txBody>
      </p:sp>
      <p:sp>
        <p:nvSpPr>
          <p:cNvPr id="494595" name="Rectangle 2"/>
          <p:cNvSpPr>
            <a:spLocks noGrp="1" noRot="1" noChangeAspect="1" noChangeArrowheads="1" noTextEdit="1"/>
          </p:cNvSpPr>
          <p:nvPr>
            <p:ph type="sldImg"/>
          </p:nvPr>
        </p:nvSpPr>
        <p:spPr>
          <a:xfrm>
            <a:off x="1181100" y="696913"/>
            <a:ext cx="4648200" cy="3486150"/>
          </a:xfrm>
          <a:ln/>
        </p:spPr>
      </p:sp>
      <p:sp>
        <p:nvSpPr>
          <p:cNvPr id="494596" name="Rectangle 3"/>
          <p:cNvSpPr>
            <a:spLocks noGrp="1" noChangeArrowheads="1"/>
          </p:cNvSpPr>
          <p:nvPr>
            <p:ph type="body" idx="1"/>
          </p:nvPr>
        </p:nvSpPr>
        <p:spPr>
          <a:xfrm>
            <a:off x="935039" y="4416425"/>
            <a:ext cx="5140325" cy="4183063"/>
          </a:xfrm>
          <a:ln/>
        </p:spPr>
        <p:txBody>
          <a:bodyPr lIns="92733" tIns="46367" rIns="92733" bIns="46367"/>
          <a:lstStyle/>
          <a:p>
            <a:pPr marL="0" marR="0" lvl="0" indent="0">
              <a:spcBef>
                <a:spcPts val="0"/>
              </a:spcBef>
              <a:spcAft>
                <a:spcPts val="0"/>
              </a:spcAft>
              <a:buFont typeface="Symbol"/>
              <a:buNone/>
            </a:pPr>
            <a:r>
              <a:rPr lang="en-US" sz="1200" kern="1200" dirty="0" smtClean="0">
                <a:solidFill>
                  <a:srgbClr val="000000"/>
                </a:solidFill>
                <a:effectLst/>
                <a:latin typeface="+mn-lt"/>
                <a:ea typeface="Times New Roman"/>
                <a:cs typeface="Times New Roman"/>
              </a:rPr>
              <a:t>Soil temperatures are a way of determining the health of your cropland and pastures.  By placing a temperature gauge on the surface can show you what kind of microclimate you have created. </a:t>
            </a:r>
            <a:r>
              <a:rPr lang="en-US" sz="1200" kern="1200" baseline="0" dirty="0" smtClean="0">
                <a:solidFill>
                  <a:schemeClr val="tx1"/>
                </a:solidFill>
                <a:effectLst/>
                <a:latin typeface="Times New Roman"/>
                <a:ea typeface="Times New Roman"/>
                <a:cs typeface="+mn-cs"/>
              </a:rPr>
              <a:t> </a:t>
            </a:r>
            <a:r>
              <a:rPr lang="en-US" sz="1200" kern="1200" dirty="0" smtClean="0">
                <a:solidFill>
                  <a:srgbClr val="000000"/>
                </a:solidFill>
                <a:effectLst/>
                <a:latin typeface="+mn-lt"/>
                <a:ea typeface="Times New Roman"/>
                <a:cs typeface="Times New Roman"/>
              </a:rPr>
              <a:t>Soil temperatures can exceed ambient air temperatures by 10 to 20 degrees.</a:t>
            </a:r>
            <a:endParaRPr lang="en-US" sz="1200" dirty="0" smtClean="0">
              <a:effectLst/>
              <a:latin typeface="Times New Roman"/>
              <a:ea typeface="Times New Roman"/>
            </a:endParaRPr>
          </a:p>
          <a:p>
            <a:pPr marL="0" marR="0" lvl="0" indent="0">
              <a:spcBef>
                <a:spcPts val="0"/>
              </a:spcBef>
              <a:spcAft>
                <a:spcPts val="0"/>
              </a:spcAft>
              <a:buFont typeface="Symbol"/>
              <a:buNone/>
            </a:pPr>
            <a:r>
              <a:rPr lang="en-US" sz="1200" dirty="0" smtClean="0">
                <a:effectLst/>
                <a:latin typeface="Times New Roman"/>
                <a:ea typeface="Times New Roman"/>
              </a:rPr>
              <a:t>Plant use of moisture is directly linked to soil temperature.</a:t>
            </a:r>
            <a:r>
              <a:rPr lang="en-US" sz="1200" baseline="0" dirty="0" smtClean="0">
                <a:effectLst/>
                <a:latin typeface="Times New Roman"/>
                <a:ea typeface="Times New Roman"/>
              </a:rPr>
              <a:t>  </a:t>
            </a:r>
            <a:r>
              <a:rPr lang="en-US" sz="1200" kern="1200" dirty="0" smtClean="0">
                <a:solidFill>
                  <a:srgbClr val="000000"/>
                </a:solidFill>
                <a:effectLst/>
                <a:latin typeface="+mn-lt"/>
                <a:ea typeface="Times New Roman"/>
                <a:cs typeface="Times New Roman"/>
              </a:rPr>
              <a:t>At 70 F soil temps 100% of the moisture is used for growth, none is loss.</a:t>
            </a:r>
            <a:r>
              <a:rPr lang="en-US" sz="1200" kern="1200" baseline="0" dirty="0" smtClean="0">
                <a:solidFill>
                  <a:schemeClr val="tx1"/>
                </a:solidFill>
                <a:effectLst/>
                <a:latin typeface="Times New Roman"/>
                <a:ea typeface="Times New Roman"/>
                <a:cs typeface="+mn-cs"/>
              </a:rPr>
              <a:t>  </a:t>
            </a:r>
            <a:r>
              <a:rPr lang="en-US" sz="1200" kern="1200" dirty="0" smtClean="0">
                <a:solidFill>
                  <a:srgbClr val="000000"/>
                </a:solidFill>
                <a:effectLst/>
                <a:latin typeface="+mn-lt"/>
                <a:ea typeface="Times New Roman"/>
                <a:cs typeface="Times New Roman"/>
              </a:rPr>
              <a:t>At 100 F you lose 85% of your moisture through evaporation-transpiration.  At 113 F 100% of soil moisture is lost through evaporation-transportation, no plant growth is occurring.</a:t>
            </a:r>
            <a:r>
              <a:rPr lang="en-US" sz="1200" kern="1200" baseline="0" dirty="0" smtClean="0">
                <a:solidFill>
                  <a:schemeClr val="tx1"/>
                </a:solidFill>
                <a:effectLst/>
                <a:latin typeface="Times New Roman"/>
                <a:ea typeface="Times New Roman"/>
                <a:cs typeface="+mn-cs"/>
              </a:rPr>
              <a:t>  </a:t>
            </a:r>
            <a:r>
              <a:rPr lang="en-US" sz="1200" kern="1200" dirty="0" smtClean="0">
                <a:solidFill>
                  <a:srgbClr val="000000"/>
                </a:solidFill>
                <a:effectLst/>
                <a:latin typeface="+mn-lt"/>
                <a:ea typeface="Times New Roman"/>
                <a:cs typeface="Times New Roman"/>
              </a:rPr>
              <a:t>A plant’s natural reaction to hot temperatures is to evaporate soil moisture through their system to cool itself. </a:t>
            </a:r>
            <a:r>
              <a:rPr lang="en-US" sz="1200" kern="1200" baseline="0" dirty="0" smtClean="0">
                <a:solidFill>
                  <a:srgbClr val="000000"/>
                </a:solidFill>
                <a:effectLst/>
                <a:latin typeface="+mn-lt"/>
                <a:ea typeface="Times New Roman"/>
                <a:cs typeface="Times New Roman"/>
              </a:rPr>
              <a:t> </a:t>
            </a:r>
            <a:r>
              <a:rPr lang="en-US" sz="1200" kern="1200" dirty="0" smtClean="0">
                <a:solidFill>
                  <a:srgbClr val="000000"/>
                </a:solidFill>
                <a:effectLst/>
                <a:latin typeface="+mn-lt"/>
                <a:ea typeface="Times New Roman"/>
                <a:cs typeface="Times New Roman"/>
              </a:rPr>
              <a:t>Protein cooks at 120 F.  Thus the plant will avoid being cooked by using all the moisture you have caught in the soil for air conditioning.  </a:t>
            </a:r>
            <a:r>
              <a:rPr lang="en-US" sz="1200" dirty="0" smtClean="0">
                <a:effectLst/>
                <a:latin typeface="Times New Roman"/>
                <a:ea typeface="Times New Roman"/>
              </a:rPr>
              <a:t>At 130 F, soil organisms start to die.</a:t>
            </a:r>
          </a:p>
          <a:p>
            <a:pPr marL="0" marR="0" lvl="0" indent="0">
              <a:spcBef>
                <a:spcPts val="0"/>
              </a:spcBef>
              <a:spcAft>
                <a:spcPts val="0"/>
              </a:spcAft>
              <a:buFont typeface="Symbol"/>
              <a:buNone/>
            </a:pPr>
            <a:r>
              <a:rPr lang="en-US" sz="1200" kern="1200" dirty="0" smtClean="0">
                <a:solidFill>
                  <a:srgbClr val="000000"/>
                </a:solidFill>
                <a:effectLst/>
                <a:latin typeface="+mn-lt"/>
                <a:ea typeface="Times New Roman"/>
                <a:cs typeface="Times New Roman"/>
              </a:rPr>
              <a:t>So it is important to manage for cool soil conditions.  This is the biggest loser of soil moisture.  Hot ground means you have created a drought even during moist years.</a:t>
            </a:r>
            <a:endParaRPr lang="en-US" sz="1200" dirty="0" smtClean="0">
              <a:effectLst/>
              <a:latin typeface="Times New Roman"/>
              <a:ea typeface="Times New Roman"/>
            </a:endParaRPr>
          </a:p>
          <a:p>
            <a:endParaRPr lang="en-US" dirty="0"/>
          </a:p>
        </p:txBody>
      </p:sp>
    </p:spTree>
    <p:extLst>
      <p:ext uri="{BB962C8B-B14F-4D97-AF65-F5344CB8AC3E}">
        <p14:creationId xmlns:p14="http://schemas.microsoft.com/office/powerpoint/2010/main" val="35075594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994A782-203F-4C51-944A-0779CA776DB2}" type="slidenum">
              <a:rPr lang="en-US" altLang="en-US" smtClean="0">
                <a:solidFill>
                  <a:srgbClr val="000000"/>
                </a:solidFill>
              </a:rPr>
              <a:pPr>
                <a:spcBef>
                  <a:spcPct val="0"/>
                </a:spcBef>
              </a:pPr>
              <a:t>44</a:t>
            </a:fld>
            <a:endParaRPr lang="en-US" altLang="en-US" smtClean="0">
              <a:solidFill>
                <a:srgbClr val="000000"/>
              </a:solidFill>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ea typeface="ＭＳ Ｐゴシック" panose="020B0600070205080204" pitchFamily="34" charset="-128"/>
              </a:rPr>
              <a:t> It’s really all about the carbon cycle. We can build it so much faster in the soil if we grow more biomass and stop losing carbon to the atmosphere through tillage.</a:t>
            </a:r>
          </a:p>
        </p:txBody>
      </p:sp>
    </p:spTree>
    <p:extLst>
      <p:ext uri="{BB962C8B-B14F-4D97-AF65-F5344CB8AC3E}">
        <p14:creationId xmlns:p14="http://schemas.microsoft.com/office/powerpoint/2010/main" val="9246713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u="none" dirty="0" smtClean="0">
                <a:latin typeface="Arial" panose="020B0604020202020204" pitchFamily="34" charset="0"/>
                <a:ea typeface="ＭＳ Ｐゴシック" panose="020B0600070205080204" pitchFamily="34" charset="-128"/>
              </a:rPr>
              <a:t>Now</a:t>
            </a:r>
            <a:r>
              <a:rPr lang="en-US" altLang="en-US" b="0" u="none" baseline="0" dirty="0" smtClean="0">
                <a:latin typeface="Arial" panose="020B0604020202020204" pitchFamily="34" charset="0"/>
                <a:ea typeface="ＭＳ Ｐゴシック" panose="020B0600070205080204" pitchFamily="34" charset="-128"/>
              </a:rPr>
              <a:t> we will discuss some management practices that can help maximize biodiversity in the field which is our third soil health principle.</a:t>
            </a:r>
            <a:endParaRPr lang="en-US" altLang="en-US" b="0" u="none" dirty="0" smtClean="0">
              <a:latin typeface="Arial" panose="020B0604020202020204" pitchFamily="34" charset="0"/>
              <a:ea typeface="ＭＳ Ｐゴシック" panose="020B0600070205080204" pitchFamily="34" charset="-128"/>
            </a:endParaRPr>
          </a:p>
          <a:p>
            <a:endParaRPr lang="en-US" altLang="en-US" dirty="0" smtClean="0">
              <a:latin typeface="Arial" panose="020B0604020202020204" pitchFamily="34" charset="0"/>
              <a:ea typeface="ＭＳ Ｐゴシック" panose="020B0600070205080204" pitchFamily="34" charset="-128"/>
            </a:endParaRPr>
          </a:p>
        </p:txBody>
      </p:sp>
      <p:sp>
        <p:nvSpPr>
          <p:cNvPr id="177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C872C31-D0A3-41C3-9496-80EA2E326C87}" type="slidenum">
              <a:rPr lang="en-US" altLang="en-US" smtClean="0">
                <a:solidFill>
                  <a:srgbClr val="000000"/>
                </a:solidFill>
              </a:rPr>
              <a:pPr>
                <a:spcBef>
                  <a:spcPct val="0"/>
                </a:spcBef>
              </a:pPr>
              <a:t>45</a:t>
            </a:fld>
            <a:endParaRPr lang="en-US" altLang="en-US" smtClean="0">
              <a:solidFill>
                <a:srgbClr val="000000"/>
              </a:solidFill>
            </a:endParaRPr>
          </a:p>
        </p:txBody>
      </p:sp>
    </p:spTree>
    <p:extLst>
      <p:ext uri="{BB962C8B-B14F-4D97-AF65-F5344CB8AC3E}">
        <p14:creationId xmlns:p14="http://schemas.microsoft.com/office/powerpoint/2010/main" val="22165717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second two principles focus on feeding the organisms inhabiting soil. Maximizing the diversity </a:t>
            </a:r>
            <a:r>
              <a:rPr lang="en-US" sz="1300" dirty="0" smtClean="0"/>
              <a:t>of </a:t>
            </a:r>
            <a:r>
              <a:rPr lang="en-US" sz="1300" dirty="0"/>
              <a:t>food (energy and carbon inputs) and aboveground biodiversity through increased plant, animal, or soil amendments increases the diversity of soil animals, microorganisms, and activities.  Diversity not only refers to food sources, but also aboveground diversification of plants and animals, as well as microbial diversification underground. Diversification stimulates a host of additional benefits including breaking disease cycles, providing habitat for pollinators, wildlife, and beneficial predators, and stimulating plant growth.</a:t>
            </a:r>
          </a:p>
        </p:txBody>
      </p:sp>
      <p:sp>
        <p:nvSpPr>
          <p:cNvPr id="4" name="Slide Number Placeholder 3"/>
          <p:cNvSpPr>
            <a:spLocks noGrp="1"/>
          </p:cNvSpPr>
          <p:nvPr>
            <p:ph type="sldNum" sz="quarter" idx="10"/>
          </p:nvPr>
        </p:nvSpPr>
        <p:spPr/>
        <p:txBody>
          <a:bodyPr/>
          <a:lstStyle/>
          <a:p>
            <a:fld id="{5015CCBC-B24B-491B-80CA-CE3B2084049F}"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28157402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focuses on how crop diversity can create diversity in soil biology.</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47</a:t>
            </a:fld>
            <a:endParaRPr lang="en-US"/>
          </a:p>
        </p:txBody>
      </p:sp>
    </p:spTree>
    <p:extLst>
      <p:ext uri="{BB962C8B-B14F-4D97-AF65-F5344CB8AC3E}">
        <p14:creationId xmlns:p14="http://schemas.microsoft.com/office/powerpoint/2010/main" val="439252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Maximizing diversity is really all about habitat for soil organisms… build it and they will come….feeding the soil biology.  As we discussed before,</a:t>
            </a:r>
            <a:r>
              <a:rPr lang="en-US" baseline="0" dirty="0" smtClean="0"/>
              <a:t> without habitat, b</a:t>
            </a:r>
            <a:r>
              <a:rPr lang="en-US" dirty="0" smtClean="0"/>
              <a:t>eneficial soil biology, such as mycorrhizal fungi and rhizobia bacteria that build structure and tilth, may also be lost.  Without a balance of these organisms, the soils lose key functions</a:t>
            </a:r>
            <a:r>
              <a:rPr lang="en-US" baseline="0" dirty="0" smtClean="0"/>
              <a:t> </a:t>
            </a:r>
            <a:r>
              <a:rPr lang="en-US" dirty="0" smtClean="0"/>
              <a:t>and are subject to compaction, crusting, and high bulk density.</a:t>
            </a:r>
          </a:p>
          <a:p>
            <a:endParaRPr lang="en-US" dirty="0" smtClean="0"/>
          </a:p>
          <a:p>
            <a:r>
              <a:rPr lang="en-US" dirty="0" smtClean="0"/>
              <a:t>Observations in Tennessee…monoculture legumes will show poor to no defined aggregation. Speculation: Soil biology needs energy</a:t>
            </a:r>
            <a:r>
              <a:rPr lang="en-US" baseline="0" dirty="0" smtClean="0"/>
              <a:t> and</a:t>
            </a:r>
            <a:r>
              <a:rPr lang="en-US" dirty="0" smtClean="0"/>
              <a:t> will find and will digest it in and between aggregates causing them to collapse.</a:t>
            </a:r>
          </a:p>
          <a:p>
            <a:r>
              <a:rPr lang="en-US" dirty="0" smtClean="0"/>
              <a:t>No cover or plant growth will cause no aggregation or poor aggregation, platy structure. Aggregates require active carbon.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10998289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most obvious ways to increase biodiversity is through crop rotations. </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9177782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Morrow Plots</a:t>
            </a:r>
            <a:r>
              <a:rPr lang="en-US" baseline="0" dirty="0" smtClean="0"/>
              <a:t> at the</a:t>
            </a:r>
            <a:r>
              <a:rPr lang="en-US" dirty="0" smtClean="0"/>
              <a:t> University of Illinois is the oldest agronomic experiment in the US (started in 1876).</a:t>
            </a:r>
          </a:p>
          <a:p>
            <a:pPr eaLnBrk="1" hangingPunct="1"/>
            <a:r>
              <a:rPr lang="en-US" dirty="0" smtClean="0"/>
              <a:t>They show</a:t>
            </a:r>
            <a:r>
              <a:rPr lang="en-US" baseline="0" dirty="0" smtClean="0"/>
              <a:t> a steady loss in soil organic matter but there is not as much loss in systems that have more diversity.</a:t>
            </a:r>
          </a:p>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4AC3C89A-4BEC-4A33-8059-20E5A3561DB5}" type="slidenum">
              <a:rPr lang="en-US">
                <a:solidFill>
                  <a:prstClr val="black"/>
                </a:solidFill>
              </a:rPr>
              <a:pPr>
                <a:defRPr/>
              </a:pPr>
              <a:t>50</a:t>
            </a:fld>
            <a:endParaRPr lang="en-US" dirty="0">
              <a:solidFill>
                <a:prstClr val="black"/>
              </a:solidFill>
            </a:endParaRPr>
          </a:p>
        </p:txBody>
      </p:sp>
      <p:sp>
        <p:nvSpPr>
          <p:cNvPr id="5" name="Header Placeholder 4"/>
          <p:cNvSpPr>
            <a:spLocks noGrp="1"/>
          </p:cNvSpPr>
          <p:nvPr>
            <p:ph type="hdr" sz="quarter"/>
          </p:nvPr>
        </p:nvSpPr>
        <p:spPr/>
        <p:txBody>
          <a:bodyPr/>
          <a:lstStyle/>
          <a:p>
            <a:pPr>
              <a:defRPr/>
            </a:pPr>
            <a:r>
              <a:rPr lang="en-US">
                <a:solidFill>
                  <a:prstClr val="black"/>
                </a:solidFill>
              </a:rPr>
              <a:t>D-2</a:t>
            </a:r>
          </a:p>
        </p:txBody>
      </p:sp>
    </p:spTree>
    <p:extLst>
      <p:ext uri="{BB962C8B-B14F-4D97-AF65-F5344CB8AC3E}">
        <p14:creationId xmlns:p14="http://schemas.microsoft.com/office/powerpoint/2010/main" val="2459572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no way is this a</a:t>
            </a:r>
            <a:r>
              <a:rPr lang="en-US" baseline="0" dirty="0" smtClean="0"/>
              <a:t> </a:t>
            </a:r>
            <a:r>
              <a:rPr lang="en-US" dirty="0" smtClean="0"/>
              <a:t>judgement against tradition or agriculture as a whole,  but speaks to why change isn’t easy for most of us.  Some of the complacency among farmers (and some of our staff) for not changing management or looking harder into soil health systems, is that the deep prairie soils still reward them for the intensive tillage they have done or observed throughout their lifetime. We</a:t>
            </a:r>
            <a:r>
              <a:rPr lang="en-US" baseline="0" dirty="0" smtClean="0"/>
              <a:t> miss the </a:t>
            </a:r>
            <a:r>
              <a:rPr lang="en-US" dirty="0" smtClean="0"/>
              <a:t>realization that the Mediterranean and European style agriculture practices only arrived, in earnest, on this continent a couple  of centuries ago. </a:t>
            </a:r>
          </a:p>
          <a:p>
            <a:endParaRPr lang="en-US" dirty="0" smtClean="0"/>
          </a:p>
        </p:txBody>
      </p:sp>
      <p:sp>
        <p:nvSpPr>
          <p:cNvPr id="4" name="Slide Number Placeholder 3"/>
          <p:cNvSpPr>
            <a:spLocks noGrp="1"/>
          </p:cNvSpPr>
          <p:nvPr>
            <p:ph type="sldNum" sz="quarter" idx="10"/>
          </p:nvPr>
        </p:nvSpPr>
        <p:spPr/>
        <p:txBody>
          <a:bodyPr/>
          <a:lstStyle/>
          <a:p>
            <a:fld id="{99C0B0AC-C517-4E49-916E-C9D806DCA498}" type="slidenum">
              <a:rPr lang="en-US" smtClean="0"/>
              <a:t>5</a:t>
            </a:fld>
            <a:endParaRPr lang="en-US"/>
          </a:p>
        </p:txBody>
      </p:sp>
    </p:spTree>
    <p:extLst>
      <p:ext uri="{BB962C8B-B14F-4D97-AF65-F5344CB8AC3E}">
        <p14:creationId xmlns:p14="http://schemas.microsoft.com/office/powerpoint/2010/main" val="38233007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Rotation strategies</a:t>
            </a:r>
            <a:r>
              <a:rPr lang="en-US" baseline="0" dirty="0" smtClean="0"/>
              <a:t> for improving soil health</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36353350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that uses crop rotation</a:t>
            </a:r>
            <a:r>
              <a:rPr lang="en-US" baseline="0" dirty="0" smtClean="0"/>
              <a:t> to increase peanut and cotton yields.</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52</a:t>
            </a:fld>
            <a:endParaRPr lang="en-US"/>
          </a:p>
        </p:txBody>
      </p:sp>
    </p:spTree>
    <p:extLst>
      <p:ext uri="{BB962C8B-B14F-4D97-AF65-F5344CB8AC3E}">
        <p14:creationId xmlns:p14="http://schemas.microsoft.com/office/powerpoint/2010/main" val="38788729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 of how cover crops can increase diversity</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53</a:t>
            </a:fld>
            <a:endParaRPr lang="en-US"/>
          </a:p>
        </p:txBody>
      </p:sp>
    </p:spTree>
    <p:extLst>
      <p:ext uri="{BB962C8B-B14F-4D97-AF65-F5344CB8AC3E}">
        <p14:creationId xmlns:p14="http://schemas.microsoft.com/office/powerpoint/2010/main" val="14665027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Cover is important as</a:t>
            </a:r>
            <a:r>
              <a:rPr lang="en-US" baseline="0" dirty="0" smtClean="0"/>
              <a:t> protection of soil life…a diverse and active cover not only protects but also </a:t>
            </a:r>
            <a:r>
              <a:rPr lang="en-US" b="0" baseline="0" dirty="0" smtClean="0"/>
              <a:t>feeds soil life.  Like</a:t>
            </a:r>
            <a:r>
              <a:rPr lang="en-US" b="1" baseline="0" dirty="0" smtClean="0"/>
              <a:t> </a:t>
            </a:r>
            <a:r>
              <a:rPr lang="en-US" b="0" baseline="0" dirty="0" smtClean="0"/>
              <a:t>us, sooner or later they need to eat, and it can’t always be shredded wheat.</a:t>
            </a:r>
            <a:endParaRPr lang="en-US" b="0" dirty="0"/>
          </a:p>
        </p:txBody>
      </p:sp>
      <p:sp>
        <p:nvSpPr>
          <p:cNvPr id="4" name="Slide Number Placeholder 3"/>
          <p:cNvSpPr>
            <a:spLocks noGrp="1"/>
          </p:cNvSpPr>
          <p:nvPr>
            <p:ph type="sldNum" sz="quarter" idx="10"/>
          </p:nvPr>
        </p:nvSpPr>
        <p:spPr/>
        <p:txBody>
          <a:bodyPr/>
          <a:lstStyle/>
          <a:p>
            <a:fld id="{99C0B0AC-C517-4E49-916E-C9D806DCA498}" type="slidenum">
              <a:rPr lang="en-US" smtClean="0"/>
              <a:t>54</a:t>
            </a:fld>
            <a:endParaRPr lang="en-US"/>
          </a:p>
        </p:txBody>
      </p:sp>
    </p:spTree>
    <p:extLst>
      <p:ext uri="{BB962C8B-B14F-4D97-AF65-F5344CB8AC3E}">
        <p14:creationId xmlns:p14="http://schemas.microsoft.com/office/powerpoint/2010/main" val="20062763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all cover crops are created equal.  We need to use covers that complement our crop rotation, provide desirable habitat and address resource concerns.  Understanding differences in the </a:t>
            </a:r>
            <a:r>
              <a:rPr lang="en-US" dirty="0" err="1" smtClean="0"/>
              <a:t>Carbon:</a:t>
            </a:r>
            <a:r>
              <a:rPr lang="en-US" baseline="0" dirty="0" err="1" smtClean="0"/>
              <a:t>Nitrogen</a:t>
            </a:r>
            <a:r>
              <a:rPr lang="en-US" baseline="0" dirty="0" smtClean="0"/>
              <a:t> ratio between plants is critical for this selection.  </a:t>
            </a:r>
          </a:p>
          <a:p>
            <a:r>
              <a:rPr lang="en-US" baseline="0" dirty="0" smtClean="0"/>
              <a:t>Ask the class what drives C:N –is it the C or the N? Discuss that most plants contain 40-50% carbon so it is the N that is the driver (it is the limiting nutrient). </a:t>
            </a:r>
          </a:p>
          <a:p>
            <a:r>
              <a:rPr lang="en-US" baseline="0" dirty="0" smtClean="0"/>
              <a:t>Ask the class how you can change the N in a plant.  Vegetative vs mature, N fertilizer or N fixation by legumes.  </a:t>
            </a:r>
          </a:p>
          <a:p>
            <a:r>
              <a:rPr lang="en-US" baseline="0" dirty="0" smtClean="0"/>
              <a:t>Ask class what effects a high or low C:N ratio cover crop may have on the next crop; nutrient cycles; residue decomposition.</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55</a:t>
            </a:fld>
            <a:endParaRPr lang="en-US"/>
          </a:p>
        </p:txBody>
      </p:sp>
    </p:spTree>
    <p:extLst>
      <p:ext uri="{BB962C8B-B14F-4D97-AF65-F5344CB8AC3E}">
        <p14:creationId xmlns:p14="http://schemas.microsoft.com/office/powerpoint/2010/main" val="33055699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if plant diversity is this important, maybe</a:t>
            </a:r>
            <a:r>
              <a:rPr lang="en-US" baseline="0" dirty="0" smtClean="0"/>
              <a:t> we should have a basic strategy that applies to most situations.  </a:t>
            </a:r>
            <a:r>
              <a:rPr lang="en-US" dirty="0" smtClean="0"/>
              <a:t> For cropland, we try to at least get all crop types growing at some point in a rotation or together.  </a:t>
            </a:r>
          </a:p>
          <a:p>
            <a:r>
              <a:rPr lang="en-US" dirty="0" smtClean="0"/>
              <a:t>Why - ask the class for</a:t>
            </a:r>
            <a:r>
              <a:rPr lang="en-US" baseline="0" dirty="0" smtClean="0"/>
              <a:t> input.  Basically, each crop type may provide a different function, food and outcome. We’ve known for years that certain crops of different crop types can be synergistic to each other (i.e. grasses and legumes).  We know that different plants secrete different compounds that feed and attract different organisms.</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56</a:t>
            </a:fld>
            <a:endParaRPr lang="en-US"/>
          </a:p>
        </p:txBody>
      </p:sp>
    </p:spTree>
    <p:extLst>
      <p:ext uri="{BB962C8B-B14F-4D97-AF65-F5344CB8AC3E}">
        <p14:creationId xmlns:p14="http://schemas.microsoft.com/office/powerpoint/2010/main" val="5229078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some examples</a:t>
            </a:r>
            <a:r>
              <a:rPr lang="en-US" baseline="0" dirty="0" smtClean="0"/>
              <a:t> of warm-season grasses and broadleaf crops.</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57</a:t>
            </a:fld>
            <a:endParaRPr lang="en-US"/>
          </a:p>
        </p:txBody>
      </p:sp>
    </p:spTree>
    <p:extLst>
      <p:ext uri="{BB962C8B-B14F-4D97-AF65-F5344CB8AC3E}">
        <p14:creationId xmlns:p14="http://schemas.microsoft.com/office/powerpoint/2010/main" val="16929837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a:t>
            </a:r>
            <a:r>
              <a:rPr lang="en-US" baseline="0" dirty="0" smtClean="0"/>
              <a:t>e are some examples of cool-season grasses and broadleaf crops.</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58</a:t>
            </a:fld>
            <a:endParaRPr lang="en-US"/>
          </a:p>
        </p:txBody>
      </p:sp>
    </p:spTree>
    <p:extLst>
      <p:ext uri="{BB962C8B-B14F-4D97-AF65-F5344CB8AC3E}">
        <p14:creationId xmlns:p14="http://schemas.microsoft.com/office/powerpoint/2010/main" val="13788703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692150"/>
            <a:ext cx="4606925" cy="3455988"/>
          </a:xfrm>
        </p:spPr>
      </p:sp>
      <p:sp>
        <p:nvSpPr>
          <p:cNvPr id="3" name="Notes Placeholder 2"/>
          <p:cNvSpPr>
            <a:spLocks noGrp="1"/>
          </p:cNvSpPr>
          <p:nvPr>
            <p:ph type="body" idx="1"/>
          </p:nvPr>
        </p:nvSpPr>
        <p:spPr/>
        <p:txBody>
          <a:bodyPr>
            <a:normAutofit/>
          </a:bodyPr>
          <a:lstStyle/>
          <a:p>
            <a:r>
              <a:rPr lang="en-US" dirty="0" smtClean="0"/>
              <a:t>Mimicking native</a:t>
            </a:r>
            <a:r>
              <a:rPr lang="en-US" baseline="0" dirty="0" smtClean="0"/>
              <a:t> range can also mimic the positive soil health attributes found in these kinds of soils.</a:t>
            </a:r>
            <a:endParaRPr lang="en-US" dirty="0"/>
          </a:p>
        </p:txBody>
      </p:sp>
      <p:sp>
        <p:nvSpPr>
          <p:cNvPr id="4" name="Slide Number Placeholder 3"/>
          <p:cNvSpPr>
            <a:spLocks noGrp="1"/>
          </p:cNvSpPr>
          <p:nvPr>
            <p:ph type="sldNum" sz="quarter" idx="10"/>
          </p:nvPr>
        </p:nvSpPr>
        <p:spPr/>
        <p:txBody>
          <a:bodyPr/>
          <a:lstStyle/>
          <a:p>
            <a:pPr>
              <a:defRPr/>
            </a:pPr>
            <a:fld id="{91568419-CBD6-4EDC-93FE-009599424EFF}" type="slidenum">
              <a:rPr lang="en-US" smtClean="0"/>
              <a:pPr>
                <a:defRPr/>
              </a:pPr>
              <a:t>59</a:t>
            </a:fld>
            <a:endParaRPr lang="en-US"/>
          </a:p>
        </p:txBody>
      </p:sp>
    </p:spTree>
    <p:extLst>
      <p:ext uri="{BB962C8B-B14F-4D97-AF65-F5344CB8AC3E}">
        <p14:creationId xmlns:p14="http://schemas.microsoft.com/office/powerpoint/2010/main" val="16941678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692150"/>
            <a:ext cx="4606925" cy="3455988"/>
          </a:xfrm>
        </p:spPr>
      </p:sp>
      <p:sp>
        <p:nvSpPr>
          <p:cNvPr id="3" name="Notes Placeholder 2"/>
          <p:cNvSpPr>
            <a:spLocks noGrp="1"/>
          </p:cNvSpPr>
          <p:nvPr>
            <p:ph type="body" idx="1"/>
          </p:nvPr>
        </p:nvSpPr>
        <p:spPr/>
        <p:txBody>
          <a:bodyPr>
            <a:normAutofit/>
          </a:bodyPr>
          <a:lstStyle/>
          <a:p>
            <a:r>
              <a:rPr lang="en-US" dirty="0" smtClean="0"/>
              <a:t>Aboveground</a:t>
            </a:r>
            <a:r>
              <a:rPr lang="en-US" baseline="0" dirty="0" smtClean="0"/>
              <a:t> biomass relates to site productivity.  Therefore, up to a certain point, the greater the number of species present, the greater the productivity can be.</a:t>
            </a:r>
            <a:endParaRPr lang="en-US" dirty="0"/>
          </a:p>
        </p:txBody>
      </p:sp>
      <p:sp>
        <p:nvSpPr>
          <p:cNvPr id="4" name="Slide Number Placeholder 3"/>
          <p:cNvSpPr>
            <a:spLocks noGrp="1"/>
          </p:cNvSpPr>
          <p:nvPr>
            <p:ph type="sldNum" sz="quarter" idx="10"/>
          </p:nvPr>
        </p:nvSpPr>
        <p:spPr/>
        <p:txBody>
          <a:bodyPr/>
          <a:lstStyle/>
          <a:p>
            <a:pPr>
              <a:defRPr/>
            </a:pPr>
            <a:fld id="{91568419-CBD6-4EDC-93FE-009599424EFF}" type="slidenum">
              <a:rPr lang="en-US" smtClean="0"/>
              <a:pPr>
                <a:defRPr/>
              </a:pPr>
              <a:t>60</a:t>
            </a:fld>
            <a:endParaRPr lang="en-US"/>
          </a:p>
        </p:txBody>
      </p:sp>
    </p:spTree>
    <p:extLst>
      <p:ext uri="{BB962C8B-B14F-4D97-AF65-F5344CB8AC3E}">
        <p14:creationId xmlns:p14="http://schemas.microsoft.com/office/powerpoint/2010/main" val="1028411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current agricultural intensification only took hold a few decades ago. So while our current methods seem to be working fine, that is largely due to the facts:  that we haven’t been at them here for very long and cheap energy inputs, mostly from finite resources, are still readily available. If we look at regions of the world where these farming methods have been in place for millennia or on</a:t>
            </a:r>
            <a:r>
              <a:rPr lang="en-US" baseline="0" dirty="0" smtClean="0"/>
              <a:t> poorer soils to begin with</a:t>
            </a:r>
            <a:r>
              <a:rPr lang="en-US" dirty="0" smtClean="0"/>
              <a:t>, then we see what a totally depleted resource brings</a:t>
            </a:r>
            <a:r>
              <a:rPr lang="en-US" baseline="0" dirty="0" smtClean="0"/>
              <a:t> </a:t>
            </a:r>
            <a:r>
              <a:rPr lang="en-US" dirty="0" smtClean="0"/>
              <a:t>(hunger, disease and war). </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6</a:t>
            </a:fld>
            <a:endParaRPr lang="en-US"/>
          </a:p>
        </p:txBody>
      </p:sp>
    </p:spTree>
    <p:extLst>
      <p:ext uri="{BB962C8B-B14F-4D97-AF65-F5344CB8AC3E}">
        <p14:creationId xmlns:p14="http://schemas.microsoft.com/office/powerpoint/2010/main" val="11390190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692150"/>
            <a:ext cx="4606925" cy="3455988"/>
          </a:xfrm>
        </p:spPr>
      </p:sp>
      <p:sp>
        <p:nvSpPr>
          <p:cNvPr id="3" name="Notes Placeholder 2"/>
          <p:cNvSpPr>
            <a:spLocks noGrp="1"/>
          </p:cNvSpPr>
          <p:nvPr>
            <p:ph type="body" idx="1"/>
          </p:nvPr>
        </p:nvSpPr>
        <p:spPr/>
        <p:txBody>
          <a:bodyPr>
            <a:normAutofit/>
          </a:bodyPr>
          <a:lstStyle/>
          <a:p>
            <a:r>
              <a:rPr lang="en-US" dirty="0" smtClean="0"/>
              <a:t>This is another way of showing</a:t>
            </a:r>
            <a:r>
              <a:rPr lang="en-US" baseline="0" dirty="0" smtClean="0"/>
              <a:t> the information, similar to the previous slide.  In this case we are seeing that an increase in functional diversity (functional groups include legumes, cool-season grasses, warm-season grasses, woody plants, and forbs), up to a certain degree, also increases site productivity.</a:t>
            </a:r>
            <a:endParaRPr lang="en-US" dirty="0"/>
          </a:p>
        </p:txBody>
      </p:sp>
      <p:sp>
        <p:nvSpPr>
          <p:cNvPr id="4" name="Slide Number Placeholder 3"/>
          <p:cNvSpPr>
            <a:spLocks noGrp="1"/>
          </p:cNvSpPr>
          <p:nvPr>
            <p:ph type="sldNum" sz="quarter" idx="10"/>
          </p:nvPr>
        </p:nvSpPr>
        <p:spPr/>
        <p:txBody>
          <a:bodyPr/>
          <a:lstStyle/>
          <a:p>
            <a:pPr>
              <a:defRPr/>
            </a:pPr>
            <a:fld id="{91568419-CBD6-4EDC-93FE-009599424EFF}" type="slidenum">
              <a:rPr lang="en-US" smtClean="0"/>
              <a:pPr>
                <a:defRPr/>
              </a:pPr>
              <a:t>61</a:t>
            </a:fld>
            <a:endParaRPr lang="en-US"/>
          </a:p>
        </p:txBody>
      </p:sp>
    </p:spTree>
    <p:extLst>
      <p:ext uri="{BB962C8B-B14F-4D97-AF65-F5344CB8AC3E}">
        <p14:creationId xmlns:p14="http://schemas.microsoft.com/office/powerpoint/2010/main" val="39677116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rPr>
              <a:t>You can no more starve your way to a healthy heart than you can starve your way to a healthy soil. Continuous, diverse living cover is the best food source.</a:t>
            </a:r>
          </a:p>
        </p:txBody>
      </p:sp>
      <p:sp>
        <p:nvSpPr>
          <p:cNvPr id="168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7C52F30-6EAE-43EA-A228-3641A3E6D47D}" type="slidenum">
              <a:rPr lang="en-US" altLang="en-US" smtClean="0">
                <a:solidFill>
                  <a:prstClr val="black"/>
                </a:solidFill>
              </a:rPr>
              <a:pPr>
                <a:spcBef>
                  <a:spcPct val="0"/>
                </a:spcBef>
              </a:pPr>
              <a:t>62</a:t>
            </a:fld>
            <a:endParaRPr lang="en-US" altLang="en-US" smtClean="0">
              <a:solidFill>
                <a:prstClr val="black"/>
              </a:solidFill>
            </a:endParaRPr>
          </a:p>
        </p:txBody>
      </p:sp>
    </p:spTree>
    <p:extLst>
      <p:ext uri="{BB962C8B-B14F-4D97-AF65-F5344CB8AC3E}">
        <p14:creationId xmlns:p14="http://schemas.microsoft.com/office/powerpoint/2010/main" val="27590989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4529D0FC-3D1D-4C02-B1C1-7A384AFE0BBB}" type="slidenum">
              <a:rPr lang="en-US" smtClean="0">
                <a:solidFill>
                  <a:srgbClr val="000000"/>
                </a:solidFill>
                <a:latin typeface="Calibri"/>
              </a:rPr>
              <a:pPr/>
              <a:t>63</a:t>
            </a:fld>
            <a:endParaRPr lang="en-US" smtClean="0">
              <a:solidFill>
                <a:srgbClr val="000000"/>
              </a:solidFill>
              <a:latin typeface="Calibri"/>
            </a:endParaRPr>
          </a:p>
        </p:txBody>
      </p:sp>
      <p:sp>
        <p:nvSpPr>
          <p:cNvPr id="111619" name="Rectangle 2"/>
          <p:cNvSpPr>
            <a:spLocks noGrp="1" noRot="1" noChangeAspect="1" noChangeArrowheads="1" noTextEdit="1"/>
          </p:cNvSpPr>
          <p:nvPr>
            <p:ph type="sldImg"/>
          </p:nvPr>
        </p:nvSpPr>
        <p:spPr>
          <a:xfrm>
            <a:off x="1143000" y="685800"/>
            <a:ext cx="4572000" cy="3429000"/>
          </a:xfrm>
          <a:ln/>
        </p:spPr>
      </p:sp>
      <p:sp>
        <p:nvSpPr>
          <p:cNvPr id="111620" name="Rectangle 3"/>
          <p:cNvSpPr>
            <a:spLocks noGrp="1" noChangeArrowheads="1"/>
          </p:cNvSpPr>
          <p:nvPr>
            <p:ph type="body" idx="1"/>
          </p:nvPr>
        </p:nvSpPr>
        <p:spPr>
          <a:noFill/>
          <a:ln/>
        </p:spPr>
        <p:txBody>
          <a:bodyPr/>
          <a:lstStyle/>
          <a:p>
            <a:pPr eaLnBrk="1" hangingPunct="1"/>
            <a:r>
              <a:rPr lang="en-US" dirty="0" smtClean="0"/>
              <a:t>The bison roamed around eating the grass.  Primarily it was warm season grass and forbs but there was a tremendous amount of diversity.  There is still discussion about exactly how the bison grazed.  There were a lot of factors that came into play</a:t>
            </a:r>
            <a:r>
              <a:rPr lang="en-US" baseline="0" dirty="0" smtClean="0"/>
              <a:t> (i.e. t</a:t>
            </a:r>
            <a:r>
              <a:rPr lang="en-US" dirty="0" smtClean="0"/>
              <a:t>ime of year, growing or dormant grasses, available water, what areas burned, what didn’t burn). Some writings and accounts say they were in small groups grazing only in the burned areas for the entire year.  These burned areas would have been grazed pretty hard while unburned areas were almost </a:t>
            </a:r>
            <a:r>
              <a:rPr lang="en-US" dirty="0" err="1" smtClean="0"/>
              <a:t>ungrazed</a:t>
            </a:r>
            <a:r>
              <a:rPr lang="en-US" dirty="0" smtClean="0"/>
              <a:t> and then the next year they moved to another burned area. There are also accounts of large herds numbering in the hundreds of thousands. As you can imagine when a large herd like this moved through an area everything probably got grazed and/or trampled pretty hard.   In either of these scenarios the grasslands were severely grazed and then rested for a long period of time, severely grazed and then rested.  It was this type of management that developed some of the most fertile soils in the world.  I think we can use different forms of this type of management to repair our eroded and worn out soils.</a:t>
            </a:r>
          </a:p>
        </p:txBody>
      </p:sp>
    </p:spTree>
    <p:extLst>
      <p:ext uri="{BB962C8B-B14F-4D97-AF65-F5344CB8AC3E}">
        <p14:creationId xmlns:p14="http://schemas.microsoft.com/office/powerpoint/2010/main" val="4223151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first glance this may seem like too much disturbance, but in this system the rest period allows for rapid regeneration from the improved cycling of carbon and nutrients.</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64</a:t>
            </a:fld>
            <a:endParaRPr lang="en-US"/>
          </a:p>
        </p:txBody>
      </p:sp>
    </p:spTree>
    <p:extLst>
      <p:ext uri="{BB962C8B-B14F-4D97-AF65-F5344CB8AC3E}">
        <p14:creationId xmlns:p14="http://schemas.microsoft.com/office/powerpoint/2010/main" val="35406356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rPr>
              <a:t>We’ll now</a:t>
            </a:r>
            <a:r>
              <a:rPr lang="en-US" altLang="en-US" baseline="0" dirty="0" smtClean="0">
                <a:latin typeface="Arial" panose="020B0604020202020204" pitchFamily="34" charset="0"/>
                <a:ea typeface="ＭＳ Ｐゴシック" panose="020B0600070205080204" pitchFamily="34" charset="-128"/>
              </a:rPr>
              <a:t> move on to our last soil health principle, Provide Continuous Living Roots.</a:t>
            </a:r>
            <a:endParaRPr lang="en-US" altLang="en-US" dirty="0" smtClean="0">
              <a:latin typeface="Arial" panose="020B0604020202020204" pitchFamily="34" charset="0"/>
              <a:ea typeface="ＭＳ Ｐゴシック" panose="020B0600070205080204" pitchFamily="34" charset="-128"/>
            </a:endParaRPr>
          </a:p>
        </p:txBody>
      </p:sp>
      <p:sp>
        <p:nvSpPr>
          <p:cNvPr id="177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C872C31-D0A3-41C3-9496-80EA2E326C87}" type="slidenum">
              <a:rPr lang="en-US" altLang="en-US" smtClean="0">
                <a:solidFill>
                  <a:srgbClr val="000000"/>
                </a:solidFill>
              </a:rPr>
              <a:pPr>
                <a:spcBef>
                  <a:spcPct val="0"/>
                </a:spcBef>
              </a:pPr>
              <a:t>65</a:t>
            </a:fld>
            <a:endParaRPr lang="en-US" altLang="en-US" smtClean="0">
              <a:solidFill>
                <a:srgbClr val="000000"/>
              </a:solidFill>
            </a:endParaRPr>
          </a:p>
        </p:txBody>
      </p:sp>
    </p:spTree>
    <p:extLst>
      <p:ext uri="{BB962C8B-B14F-4D97-AF65-F5344CB8AC3E}">
        <p14:creationId xmlns:p14="http://schemas.microsoft.com/office/powerpoint/2010/main" val="28493476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marL="224838" indent="-224838"/>
            <a:r>
              <a:rPr lang="en-US" dirty="0" smtClean="0"/>
              <a:t>Without the winter cover crop, we can see the expected losses</a:t>
            </a:r>
            <a:r>
              <a:rPr lang="en-US" baseline="0" dirty="0" smtClean="0"/>
              <a:t> of resources in winter and spring when there is no crop being grown.</a:t>
            </a:r>
            <a:endParaRPr lang="en-US" dirty="0" smtClean="0"/>
          </a:p>
        </p:txBody>
      </p:sp>
      <p:sp>
        <p:nvSpPr>
          <p:cNvPr id="4" name="Header Placeholder 3"/>
          <p:cNvSpPr>
            <a:spLocks noGrp="1"/>
          </p:cNvSpPr>
          <p:nvPr>
            <p:ph type="hdr" sz="quarter"/>
          </p:nvPr>
        </p:nvSpPr>
        <p:spPr/>
        <p:txBody>
          <a:bodyPr/>
          <a:lstStyle/>
          <a:p>
            <a:pPr>
              <a:defRPr/>
            </a:pPr>
            <a:r>
              <a:rPr lang="en-US">
                <a:solidFill>
                  <a:prstClr val="black"/>
                </a:solidFill>
                <a:latin typeface="Calibri"/>
              </a:rPr>
              <a:t>D-2</a:t>
            </a:r>
          </a:p>
        </p:txBody>
      </p:sp>
      <p:sp>
        <p:nvSpPr>
          <p:cNvPr id="5" name="Slide Number Placeholder 4"/>
          <p:cNvSpPr>
            <a:spLocks noGrp="1"/>
          </p:cNvSpPr>
          <p:nvPr>
            <p:ph type="sldNum" sz="quarter" idx="5"/>
          </p:nvPr>
        </p:nvSpPr>
        <p:spPr/>
        <p:txBody>
          <a:bodyPr/>
          <a:lstStyle/>
          <a:p>
            <a:pPr>
              <a:defRPr/>
            </a:pPr>
            <a:fld id="{B0C3E85C-F746-4FFE-BF4E-3C89D75B53ED}" type="slidenum">
              <a:rPr lang="en-US" smtClean="0">
                <a:solidFill>
                  <a:prstClr val="black"/>
                </a:solidFill>
                <a:latin typeface="Calibri"/>
              </a:rPr>
              <a:pPr>
                <a:defRPr/>
              </a:pPr>
              <a:t>66</a:t>
            </a:fld>
            <a:endParaRPr lang="en-US" dirty="0">
              <a:solidFill>
                <a:prstClr val="black"/>
              </a:solidFill>
              <a:latin typeface="Calibri"/>
            </a:endParaRPr>
          </a:p>
        </p:txBody>
      </p:sp>
    </p:spTree>
    <p:extLst>
      <p:ext uri="{BB962C8B-B14F-4D97-AF65-F5344CB8AC3E}">
        <p14:creationId xmlns:p14="http://schemas.microsoft.com/office/powerpoint/2010/main" val="24034522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pPr marL="224838" indent="-224838"/>
            <a:r>
              <a:rPr lang="en-US" dirty="0" smtClean="0"/>
              <a:t>With cover crops, you can see the expected losses are smaller</a:t>
            </a:r>
            <a:r>
              <a:rPr lang="en-US" baseline="0" dirty="0" smtClean="0"/>
              <a:t> and dry matter production occurs.  In some cases, s</a:t>
            </a:r>
            <a:r>
              <a:rPr lang="en-US" dirty="0" smtClean="0"/>
              <a:t>acrificing a whole crop system may be worth consideration to</a:t>
            </a:r>
            <a:r>
              <a:rPr lang="en-US" baseline="0" dirty="0" smtClean="0"/>
              <a:t> </a:t>
            </a:r>
          </a:p>
          <a:p>
            <a:pPr marL="224838" indent="-224838"/>
            <a:r>
              <a:rPr lang="en-US" dirty="0" smtClean="0"/>
              <a:t>maximize benefits to the soil ecosystem.</a:t>
            </a:r>
          </a:p>
        </p:txBody>
      </p:sp>
      <p:sp>
        <p:nvSpPr>
          <p:cNvPr id="4" name="Header Placeholder 3"/>
          <p:cNvSpPr>
            <a:spLocks noGrp="1"/>
          </p:cNvSpPr>
          <p:nvPr>
            <p:ph type="hdr" sz="quarter"/>
          </p:nvPr>
        </p:nvSpPr>
        <p:spPr/>
        <p:txBody>
          <a:bodyPr/>
          <a:lstStyle/>
          <a:p>
            <a:pPr>
              <a:defRPr/>
            </a:pPr>
            <a:r>
              <a:rPr lang="en-US">
                <a:solidFill>
                  <a:prstClr val="black"/>
                </a:solidFill>
                <a:latin typeface="Calibri"/>
              </a:rPr>
              <a:t>D-2</a:t>
            </a:r>
          </a:p>
        </p:txBody>
      </p:sp>
      <p:sp>
        <p:nvSpPr>
          <p:cNvPr id="5" name="Slide Number Placeholder 4"/>
          <p:cNvSpPr>
            <a:spLocks noGrp="1"/>
          </p:cNvSpPr>
          <p:nvPr>
            <p:ph type="sldNum" sz="quarter" idx="5"/>
          </p:nvPr>
        </p:nvSpPr>
        <p:spPr/>
        <p:txBody>
          <a:bodyPr/>
          <a:lstStyle/>
          <a:p>
            <a:pPr>
              <a:defRPr/>
            </a:pPr>
            <a:fld id="{7474800F-FE0E-4886-804E-DFF418184F41}" type="slidenum">
              <a:rPr lang="en-US" smtClean="0">
                <a:solidFill>
                  <a:prstClr val="black"/>
                </a:solidFill>
                <a:latin typeface="Calibri"/>
              </a:rPr>
              <a:pPr>
                <a:defRPr/>
              </a:pPr>
              <a:t>67</a:t>
            </a:fld>
            <a:endParaRPr lang="en-US" dirty="0">
              <a:solidFill>
                <a:prstClr val="black"/>
              </a:solidFill>
              <a:latin typeface="Calibri"/>
            </a:endParaRPr>
          </a:p>
        </p:txBody>
      </p:sp>
    </p:spTree>
    <p:extLst>
      <p:ext uri="{BB962C8B-B14F-4D97-AF65-F5344CB8AC3E}">
        <p14:creationId xmlns:p14="http://schemas.microsoft.com/office/powerpoint/2010/main" val="10659019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very short window,</a:t>
            </a:r>
            <a:r>
              <a:rPr lang="en-US" baseline="0" dirty="0" smtClean="0"/>
              <a:t> extensive root mass is possible.  This adds to the soil carbon pool and greater production/maintenance of stable aggregates.</a:t>
            </a:r>
          </a:p>
          <a:p>
            <a:r>
              <a:rPr lang="en-US" baseline="0" dirty="0" smtClean="0"/>
              <a:t>Corn produces approx. 950 lbs. of root mass in the top 4”</a:t>
            </a:r>
          </a:p>
          <a:p>
            <a:r>
              <a:rPr lang="en-US" baseline="0" dirty="0" smtClean="0"/>
              <a:t>Soybeans/cotton produce approx. 400 lbs.</a:t>
            </a:r>
          </a:p>
          <a:p>
            <a:r>
              <a:rPr lang="en-US" baseline="0" dirty="0" smtClean="0"/>
              <a:t>The cover crop produces over 2500 lbs. of root biomass planted in September and terminated in mid-April</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68</a:t>
            </a:fld>
            <a:endParaRPr lang="en-US"/>
          </a:p>
        </p:txBody>
      </p:sp>
    </p:spTree>
    <p:extLst>
      <p:ext uri="{BB962C8B-B14F-4D97-AF65-F5344CB8AC3E}">
        <p14:creationId xmlns:p14="http://schemas.microsoft.com/office/powerpoint/2010/main" val="160677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cover we need to jumpstart the soil life and soil function.</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31758819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0" marR="90170">
              <a:lnSpc>
                <a:spcPct val="107000"/>
              </a:lnSpc>
              <a:spcBef>
                <a:spcPts val="920"/>
              </a:spcBef>
              <a:spcAft>
                <a:spcPts val="0"/>
              </a:spcAft>
            </a:pPr>
            <a:r>
              <a:rPr lang="en-US" sz="1200" dirty="0" smtClean="0">
                <a:effectLst/>
                <a:latin typeface="Times New Roman" panose="02020603050405020304" pitchFamily="18" charset="0"/>
                <a:ea typeface="Times New Roman" panose="02020603050405020304" pitchFamily="18" charset="0"/>
              </a:rPr>
              <a:t>This</a:t>
            </a:r>
            <a:r>
              <a:rPr lang="en-US" sz="1200" baseline="0" dirty="0" smtClean="0">
                <a:effectLst/>
                <a:latin typeface="Times New Roman" panose="02020603050405020304" pitchFamily="18" charset="0"/>
                <a:ea typeface="Times New Roman" panose="02020603050405020304" pitchFamily="18" charset="0"/>
              </a:rPr>
              <a:t> slide shows r</a:t>
            </a:r>
            <a:r>
              <a:rPr lang="en-US" sz="1200" dirty="0" smtClean="0">
                <a:effectLst/>
                <a:latin typeface="Times New Roman" panose="02020603050405020304" pitchFamily="18" charset="0"/>
                <a:ea typeface="Times New Roman" panose="02020603050405020304" pitchFamily="18" charset="0"/>
              </a:rPr>
              <a:t>esponse ratios of 12 soil health measures for 2016 sampling</a:t>
            </a:r>
            <a:r>
              <a:rPr lang="en-US" sz="1200" spc="-170" dirty="0" smtClean="0">
                <a:effectLst/>
                <a:latin typeface="Times New Roman" panose="02020603050405020304" pitchFamily="18" charset="0"/>
                <a:ea typeface="Times New Roman" panose="02020603050405020304" pitchFamily="18" charset="0"/>
              </a:rPr>
              <a:t> </a:t>
            </a:r>
            <a:r>
              <a:rPr lang="en-US" sz="1200" dirty="0" smtClean="0">
                <a:effectLst/>
                <a:latin typeface="Times New Roman" panose="02020603050405020304" pitchFamily="18" charset="0"/>
                <a:ea typeface="Times New Roman" panose="02020603050405020304" pitchFamily="18" charset="0"/>
              </a:rPr>
              <a:t>in NW Indiana. Values greater than 1 indicate a positive effect of the</a:t>
            </a:r>
            <a:r>
              <a:rPr lang="en-US" sz="1200" baseline="0" dirty="0" smtClean="0">
                <a:effectLst/>
                <a:latin typeface="Times New Roman" panose="02020603050405020304" pitchFamily="18" charset="0"/>
                <a:ea typeface="Times New Roman" panose="02020603050405020304" pitchFamily="18" charset="0"/>
              </a:rPr>
              <a:t> </a:t>
            </a:r>
            <a:r>
              <a:rPr lang="en-US" sz="1200" dirty="0" smtClean="0">
                <a:effectLst/>
                <a:latin typeface="Times New Roman" panose="02020603050405020304" pitchFamily="18" charset="0"/>
                <a:ea typeface="Times New Roman" panose="02020603050405020304" pitchFamily="18" charset="0"/>
              </a:rPr>
              <a:t>cover crop compared to either no cover (left) or the conventional neighbor (right) while values below 1 indicate a negative effect of cover crops relative to their comparison. Treatment pairs that were significantly different at 0.10 level are indicated by</a:t>
            </a:r>
            <a:r>
              <a:rPr lang="en-US" sz="1200" spc="-80" dirty="0" smtClean="0">
                <a:effectLst/>
                <a:latin typeface="Times New Roman" panose="02020603050405020304" pitchFamily="18" charset="0"/>
                <a:ea typeface="Times New Roman" panose="02020603050405020304" pitchFamily="18" charset="0"/>
              </a:rPr>
              <a:t> </a:t>
            </a:r>
            <a:r>
              <a:rPr lang="en-US" sz="1200" dirty="0" smtClean="0">
                <a:effectLst/>
                <a:latin typeface="Times New Roman" panose="02020603050405020304" pitchFamily="18" charset="0"/>
                <a:ea typeface="Times New Roman" panose="02020603050405020304" pitchFamily="18" charset="0"/>
              </a:rPr>
              <a:t>asterisks. </a:t>
            </a:r>
          </a:p>
        </p:txBody>
      </p:sp>
      <p:sp>
        <p:nvSpPr>
          <p:cNvPr id="4" name="Slide Number Placeholder 3"/>
          <p:cNvSpPr>
            <a:spLocks noGrp="1"/>
          </p:cNvSpPr>
          <p:nvPr>
            <p:ph type="sldNum" sz="quarter" idx="10"/>
          </p:nvPr>
        </p:nvSpPr>
        <p:spPr/>
        <p:txBody>
          <a:bodyPr/>
          <a:lstStyle/>
          <a:p>
            <a:fld id="{99C0B0AC-C517-4E49-916E-C9D806DCA498}" type="slidenum">
              <a:rPr lang="en-US" smtClean="0"/>
              <a:t>70</a:t>
            </a:fld>
            <a:endParaRPr lang="en-US"/>
          </a:p>
        </p:txBody>
      </p:sp>
    </p:spTree>
    <p:extLst>
      <p:ext uri="{BB962C8B-B14F-4D97-AF65-F5344CB8AC3E}">
        <p14:creationId xmlns:p14="http://schemas.microsoft.com/office/powerpoint/2010/main" val="2413834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990B4D36-6619-4C83-A80B-D21D31CDDD93}" type="slidenum">
              <a:rPr lang="en-US" smtClean="0">
                <a:solidFill>
                  <a:prstClr val="black"/>
                </a:solidFill>
              </a:rPr>
              <a:pPr/>
              <a:t>7</a:t>
            </a:fld>
            <a:endParaRPr lang="en-US" smtClean="0">
              <a:solidFill>
                <a:prstClr val="black"/>
              </a:solidFill>
            </a:endParaRPr>
          </a:p>
        </p:txBody>
      </p:sp>
      <p:sp>
        <p:nvSpPr>
          <p:cNvPr id="81923" name="Rectangle 2"/>
          <p:cNvSpPr>
            <a:spLocks noGrp="1" noRot="1" noChangeAspect="1" noChangeArrowheads="1" noTextEdit="1"/>
          </p:cNvSpPr>
          <p:nvPr>
            <p:ph type="sldImg"/>
          </p:nvPr>
        </p:nvSpPr>
        <p:spPr>
          <a:xfrm>
            <a:off x="1150938" y="692150"/>
            <a:ext cx="4554537" cy="3417888"/>
          </a:xfrm>
          <a:ln/>
        </p:spPr>
      </p:sp>
      <p:sp>
        <p:nvSpPr>
          <p:cNvPr id="81924" name="Rectangle 3"/>
          <p:cNvSpPr>
            <a:spLocks noGrp="1" noChangeArrowheads="1"/>
          </p:cNvSpPr>
          <p:nvPr>
            <p:ph type="body" idx="1"/>
          </p:nvPr>
        </p:nvSpPr>
        <p:spPr>
          <a:xfrm>
            <a:off x="913891" y="4343400"/>
            <a:ext cx="5030221" cy="4114800"/>
          </a:xfrm>
          <a:noFill/>
          <a:ln/>
        </p:spPr>
        <p:txBody>
          <a:bodyPr/>
          <a:lstStyle/>
          <a:p>
            <a:r>
              <a:rPr lang="en-US" b="0" dirty="0" smtClean="0"/>
              <a:t>This graph</a:t>
            </a:r>
            <a:r>
              <a:rPr lang="en-US" b="0" baseline="0" dirty="0" smtClean="0"/>
              <a:t> shows simulated</a:t>
            </a:r>
            <a:r>
              <a:rPr lang="en-US" b="0" dirty="0" smtClean="0"/>
              <a:t> </a:t>
            </a:r>
            <a:r>
              <a:rPr lang="en-US" dirty="0" smtClean="0"/>
              <a:t>total soil carbon changes (0 - 20 cm depth) from 1907 to 1990 for the central U.S. corn belt and a portion of the Great Plains.  This indicates that soil organic carbon levels dropped to 53% of </a:t>
            </a:r>
            <a:r>
              <a:rPr lang="en-US" dirty="0" err="1" smtClean="0"/>
              <a:t>precultivation</a:t>
            </a:r>
            <a:r>
              <a:rPr lang="en-US" dirty="0" smtClean="0"/>
              <a:t> levels in the 1960s and </a:t>
            </a:r>
            <a:r>
              <a:rPr lang="en-US" b="0" dirty="0" smtClean="0"/>
              <a:t>increased subsequently </a:t>
            </a:r>
            <a:r>
              <a:rPr lang="en-US" dirty="0" smtClean="0"/>
              <a:t>with the adoption of conservation tillage practices and the advent of higher yielding varieties which produce more crop residues (Lal et al., 1998). </a:t>
            </a:r>
            <a:r>
              <a:rPr lang="en-US" b="0" dirty="0" smtClean="0"/>
              <a:t>Not sure the increase has happened as predicted in this model.</a:t>
            </a:r>
          </a:p>
          <a:p>
            <a:r>
              <a:rPr lang="en-US" dirty="0" smtClean="0"/>
              <a:t>Relate this loss in carbon to the potential of soil to sequester carbon.  The soil has the potential to put back or store all this lost carbon.  The potential is about 40% of the pre-cultivation soil carbon.</a:t>
            </a:r>
          </a:p>
          <a:p>
            <a:r>
              <a:rPr lang="en-US" dirty="0" smtClean="0"/>
              <a:t>In general, the C content of soil organic matter is about 58%.  Soil organic matter is a key indicator of soil quality and is an integrated measure of change in soil function.  Generally, increases in soil organic matter reflect increases in soil quality.  Soil can function as a sink for atmospheric carbon, and therefore has the potential to decrease atmospheric carbon and aid in mitigating global climate change.</a:t>
            </a:r>
          </a:p>
        </p:txBody>
      </p:sp>
    </p:spTree>
    <p:extLst>
      <p:ext uri="{BB962C8B-B14F-4D97-AF65-F5344CB8AC3E}">
        <p14:creationId xmlns:p14="http://schemas.microsoft.com/office/powerpoint/2010/main" val="3123363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growing roots also feed the biology in the soil that is responsible for forming stable aggregates. </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19583656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aseline="0" dirty="0" smtClean="0">
                <a:latin typeface="Arial" panose="020B0604020202020204" pitchFamily="34" charset="0"/>
                <a:ea typeface="ＭＳ Ｐゴシック" panose="020B0600070205080204" pitchFamily="34" charset="-128"/>
              </a:rPr>
              <a:t>So, we’ve gone through the four soil health principles and discussed why they are important for soil health.  Hopefully, once you leave this workshop, these principles will roll off of your tongue when discussing soil health.  Next, we will identify the indicators in the field that will show us how well, or not so well, we are doing at adhering to these principles.</a:t>
            </a:r>
          </a:p>
        </p:txBody>
      </p:sp>
      <p:sp>
        <p:nvSpPr>
          <p:cNvPr id="177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C872C31-D0A3-41C3-9496-80EA2E326C87}" type="slidenum">
              <a:rPr lang="en-US" altLang="en-US" smtClean="0">
                <a:solidFill>
                  <a:srgbClr val="000000"/>
                </a:solidFill>
              </a:rPr>
              <a:pPr>
                <a:spcBef>
                  <a:spcPct val="0"/>
                </a:spcBef>
              </a:pPr>
              <a:t>72</a:t>
            </a:fld>
            <a:endParaRPr lang="en-US" altLang="en-US" smtClean="0">
              <a:solidFill>
                <a:srgbClr val="000000"/>
              </a:solidFill>
            </a:endParaRPr>
          </a:p>
        </p:txBody>
      </p:sp>
    </p:spTree>
    <p:extLst>
      <p:ext uri="{BB962C8B-B14F-4D97-AF65-F5344CB8AC3E}">
        <p14:creationId xmlns:p14="http://schemas.microsoft.com/office/powerpoint/2010/main" val="28905047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following slides are optional and may be incorporated into specific sections of the presentation depending on the trainer</a:t>
            </a:r>
            <a:r>
              <a:rPr lang="en-US" baseline="0" dirty="0" smtClean="0"/>
              <a:t> and audience.</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73</a:t>
            </a:fld>
            <a:endParaRPr lang="en-US"/>
          </a:p>
        </p:txBody>
      </p:sp>
    </p:spTree>
    <p:extLst>
      <p:ext uri="{BB962C8B-B14F-4D97-AF65-F5344CB8AC3E}">
        <p14:creationId xmlns:p14="http://schemas.microsoft.com/office/powerpoint/2010/main" val="15215604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MP = moldboard plow</a:t>
            </a:r>
          </a:p>
          <a:p>
            <a:r>
              <a:rPr lang="en-US" dirty="0" smtClean="0"/>
              <a:t>MP</a:t>
            </a:r>
            <a:r>
              <a:rPr lang="en-US" baseline="0" dirty="0" smtClean="0"/>
              <a:t> + DH2 = moldboard plow plus disk harrow twice</a:t>
            </a:r>
          </a:p>
          <a:p>
            <a:r>
              <a:rPr lang="en-US" baseline="0" dirty="0" smtClean="0"/>
              <a:t>DH = disk harrow</a:t>
            </a:r>
          </a:p>
          <a:p>
            <a:r>
              <a:rPr lang="en-US" baseline="0" dirty="0" smtClean="0"/>
              <a:t>CP = chisel plow</a:t>
            </a:r>
          </a:p>
          <a:p>
            <a:r>
              <a:rPr lang="en-US" baseline="0" dirty="0" smtClean="0"/>
              <a:t>NT = no-till</a:t>
            </a:r>
            <a:endParaRPr lang="en-US" dirty="0" smtClean="0"/>
          </a:p>
          <a:p>
            <a:r>
              <a:rPr lang="en-US" dirty="0" smtClean="0"/>
              <a:t>How long we leave the soil open is a factor as well.</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74</a:t>
            </a:fld>
            <a:endParaRPr lang="en-US"/>
          </a:p>
        </p:txBody>
      </p:sp>
    </p:spTree>
    <p:extLst>
      <p:ext uri="{BB962C8B-B14F-4D97-AF65-F5344CB8AC3E}">
        <p14:creationId xmlns:p14="http://schemas.microsoft.com/office/powerpoint/2010/main" val="40899751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Plants have a diversity of rooting systems and rooting architecture.</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76</a:t>
            </a:fld>
            <a:endParaRPr lang="en-US"/>
          </a:p>
        </p:txBody>
      </p:sp>
    </p:spTree>
    <p:extLst>
      <p:ext uri="{BB962C8B-B14F-4D97-AF65-F5344CB8AC3E}">
        <p14:creationId xmlns:p14="http://schemas.microsoft.com/office/powerpoint/2010/main" val="25404191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been studying</a:t>
            </a:r>
            <a:r>
              <a:rPr lang="en-US" baseline="0" dirty="0" smtClean="0"/>
              <a:t> diversity of plants for awhile.</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77</a:t>
            </a:fld>
            <a:endParaRPr lang="en-US"/>
          </a:p>
        </p:txBody>
      </p:sp>
    </p:spTree>
    <p:extLst>
      <p:ext uri="{BB962C8B-B14F-4D97-AF65-F5344CB8AC3E}">
        <p14:creationId xmlns:p14="http://schemas.microsoft.com/office/powerpoint/2010/main" val="36644606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Nature responds and adapts to environment</a:t>
            </a:r>
          </a:p>
          <a:p>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78</a:t>
            </a:fld>
            <a:endParaRPr lang="en-US"/>
          </a:p>
        </p:txBody>
      </p:sp>
    </p:spTree>
    <p:extLst>
      <p:ext uri="{BB962C8B-B14F-4D97-AF65-F5344CB8AC3E}">
        <p14:creationId xmlns:p14="http://schemas.microsoft.com/office/powerpoint/2010/main" val="19663867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indicates</a:t>
            </a:r>
            <a:r>
              <a:rPr lang="en-US" baseline="0" dirty="0" smtClean="0"/>
              <a:t> that as plant diversity increase so does the amount of microbial biomass in the soil as measured using the PLFA assessment.</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80</a:t>
            </a:fld>
            <a:endParaRPr lang="en-US"/>
          </a:p>
        </p:txBody>
      </p:sp>
    </p:spTree>
    <p:extLst>
      <p:ext uri="{BB962C8B-B14F-4D97-AF65-F5344CB8AC3E}">
        <p14:creationId xmlns:p14="http://schemas.microsoft.com/office/powerpoint/2010/main" val="16109497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a:t>
            </a:r>
            <a:r>
              <a:rPr lang="en-US" baseline="0" dirty="0" smtClean="0"/>
              <a:t> look at the amount for microbial respiration, it increases as the number of plant species increases. </a:t>
            </a:r>
          </a:p>
          <a:p>
            <a:r>
              <a:rPr lang="en-US" baseline="0" dirty="0" smtClean="0"/>
              <a:t>Respiration is an indicator of activity, the more respiration the more biological activity taking place, e.g. increase nutrient cycling </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81</a:t>
            </a:fld>
            <a:endParaRPr lang="en-US"/>
          </a:p>
        </p:txBody>
      </p:sp>
    </p:spTree>
    <p:extLst>
      <p:ext uri="{BB962C8B-B14F-4D97-AF65-F5344CB8AC3E}">
        <p14:creationId xmlns:p14="http://schemas.microsoft.com/office/powerpoint/2010/main" val="16643506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great prairie soils of the world were developed with herd/livestock interaction.</a:t>
            </a:r>
            <a:r>
              <a:rPr lang="en-US" baseline="0" dirty="0" smtClean="0"/>
              <a:t>  The animals moved in dense herds for protection from predators. They left behind dung and urine and kept moving.  This will be discussed further in a later session.</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83</a:t>
            </a:fld>
            <a:endParaRPr lang="en-US"/>
          </a:p>
        </p:txBody>
      </p:sp>
    </p:spTree>
    <p:extLst>
      <p:ext uri="{BB962C8B-B14F-4D97-AF65-F5344CB8AC3E}">
        <p14:creationId xmlns:p14="http://schemas.microsoft.com/office/powerpoint/2010/main" val="1491652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current management principles include</a:t>
            </a:r>
            <a:r>
              <a:rPr lang="en-US" baseline="0" dirty="0" smtClean="0"/>
              <a:t> i</a:t>
            </a:r>
            <a:r>
              <a:rPr lang="en-US" dirty="0" smtClean="0"/>
              <a:t>ntensive tillage, insufficient addition</a:t>
            </a:r>
            <a:r>
              <a:rPr lang="en-US" baseline="0" dirty="0" smtClean="0"/>
              <a:t> of</a:t>
            </a:r>
            <a:r>
              <a:rPr lang="en-US" dirty="0" smtClean="0"/>
              <a:t> residues, low diversity, no surface cover….follow the graphics.</a:t>
            </a:r>
          </a:p>
          <a:p>
            <a:r>
              <a:rPr lang="en-US" dirty="0" smtClean="0"/>
              <a:t>Over time, the way we manage our soil can, and has,</a:t>
            </a:r>
            <a:r>
              <a:rPr lang="en-US" baseline="0" dirty="0" smtClean="0"/>
              <a:t> led to degraded soil functions.   (mention the functions that we discussed earlier)</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BB7C496B-62F0-425F-BBC9-7EDD2B2EFE98}" type="slidenum">
              <a:rPr lang="en-US" smtClean="0">
                <a:solidFill>
                  <a:srgbClr val="000000"/>
                </a:solidFill>
              </a:rPr>
              <a:pPr>
                <a:defRPr/>
              </a:pPr>
              <a:t>8</a:t>
            </a:fld>
            <a:endParaRPr lang="en-US">
              <a:solidFill>
                <a:srgbClr val="000000"/>
              </a:solidFill>
            </a:endParaRPr>
          </a:p>
        </p:txBody>
      </p:sp>
    </p:spTree>
    <p:extLst>
      <p:ext uri="{BB962C8B-B14F-4D97-AF65-F5344CB8AC3E}">
        <p14:creationId xmlns:p14="http://schemas.microsoft.com/office/powerpoint/2010/main" val="10002134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Depending on the agenda and location it may be good to show Allan Savory’s Ted Talk video.</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84</a:t>
            </a:fld>
            <a:endParaRPr lang="en-US"/>
          </a:p>
        </p:txBody>
      </p:sp>
    </p:spTree>
    <p:extLst>
      <p:ext uri="{BB962C8B-B14F-4D97-AF65-F5344CB8AC3E}">
        <p14:creationId xmlns:p14="http://schemas.microsoft.com/office/powerpoint/2010/main" val="366986393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animal rumen provides additional biodiversity with organisms designed to process the fiber.</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85</a:t>
            </a:fld>
            <a:endParaRPr lang="en-US"/>
          </a:p>
        </p:txBody>
      </p:sp>
    </p:spTree>
    <p:extLst>
      <p:ext uri="{BB962C8B-B14F-4D97-AF65-F5344CB8AC3E}">
        <p14:creationId xmlns:p14="http://schemas.microsoft.com/office/powerpoint/2010/main" val="130700756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should be noted</a:t>
            </a:r>
            <a:r>
              <a:rPr lang="en-US" baseline="0" dirty="0" smtClean="0"/>
              <a:t> that management is key.  Merely putting some livestock on the land doesn’t assure success.  We will discuss this in greater detail in later sessions.</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t>86</a:t>
            </a:fld>
            <a:endParaRPr lang="en-US"/>
          </a:p>
        </p:txBody>
      </p:sp>
    </p:spTree>
    <p:extLst>
      <p:ext uri="{BB962C8B-B14F-4D97-AF65-F5344CB8AC3E}">
        <p14:creationId xmlns:p14="http://schemas.microsoft.com/office/powerpoint/2010/main" val="1906005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p:spPr>
        <p:txBody>
          <a:bodyPr/>
          <a:lstStyle/>
          <a:p>
            <a:r>
              <a:rPr lang="en-US" altLang="en-US" dirty="0" smtClean="0"/>
              <a:t>This definition which has been accepted by most stakeholders, focuses on the importance of soil function and the</a:t>
            </a:r>
            <a:r>
              <a:rPr lang="en-US" altLang="en-US" baseline="0" dirty="0" smtClean="0"/>
              <a:t> reality of soil as a living resource. </a:t>
            </a:r>
            <a:r>
              <a:rPr lang="en-US" altLang="en-US" dirty="0" smtClean="0"/>
              <a:t>When we speak of soil health, we are talking about improving the capacity of soil to function as a vital, living ecosystem that sustains plants, animals, and humans.</a:t>
            </a:r>
          </a:p>
          <a:p>
            <a:r>
              <a:rPr lang="en-US" altLang="en-US" dirty="0" smtClean="0"/>
              <a:t>“Health” is usually used in the context of a living organism so managing soils for optimum health, in a way, ensures they are sustainable/alive for future generations. </a:t>
            </a:r>
          </a:p>
        </p:txBody>
      </p:sp>
      <p:sp>
        <p:nvSpPr>
          <p:cNvPr id="103428" name="Slide Number Placeholder 3"/>
          <p:cNvSpPr>
            <a:spLocks noGrp="1"/>
          </p:cNvSpPr>
          <p:nvPr>
            <p:ph type="sldNum" sz="quarter" idx="5"/>
          </p:nvPr>
        </p:nvSpPr>
        <p:spPr>
          <a:noFill/>
        </p:spPr>
        <p:txBody>
          <a:bodyPr/>
          <a:lstStyle>
            <a:lvl1pPr>
              <a:defRPr sz="3200">
                <a:solidFill>
                  <a:schemeClr val="tx1"/>
                </a:solidFill>
                <a:latin typeface="Arial" panose="020B0604020202020204" pitchFamily="34" charset="0"/>
              </a:defRPr>
            </a:lvl1pPr>
            <a:lvl2pPr marL="728663" indent="-279400">
              <a:defRPr sz="3200">
                <a:solidFill>
                  <a:schemeClr val="tx1"/>
                </a:solidFill>
                <a:latin typeface="Arial" panose="020B0604020202020204" pitchFamily="34" charset="0"/>
              </a:defRPr>
            </a:lvl2pPr>
            <a:lvl3pPr marL="1120775" indent="-223838">
              <a:defRPr sz="3200">
                <a:solidFill>
                  <a:schemeClr val="tx1"/>
                </a:solidFill>
                <a:latin typeface="Arial" panose="020B0604020202020204" pitchFamily="34" charset="0"/>
              </a:defRPr>
            </a:lvl3pPr>
            <a:lvl4pPr marL="1570038" indent="-223838">
              <a:defRPr sz="3200">
                <a:solidFill>
                  <a:schemeClr val="tx1"/>
                </a:solidFill>
                <a:latin typeface="Arial" panose="020B0604020202020204" pitchFamily="34" charset="0"/>
              </a:defRPr>
            </a:lvl4pPr>
            <a:lvl5pPr marL="2017713" indent="-223838">
              <a:defRPr sz="3200">
                <a:solidFill>
                  <a:schemeClr val="tx1"/>
                </a:solidFill>
                <a:latin typeface="Arial" panose="020B0604020202020204" pitchFamily="34" charset="0"/>
              </a:defRPr>
            </a:lvl5pPr>
            <a:lvl6pPr marL="2474913" indent="-223838" eaLnBrk="0" fontAlgn="base" hangingPunct="0">
              <a:spcBef>
                <a:spcPct val="0"/>
              </a:spcBef>
              <a:spcAft>
                <a:spcPct val="0"/>
              </a:spcAft>
              <a:defRPr sz="3200">
                <a:solidFill>
                  <a:schemeClr val="tx1"/>
                </a:solidFill>
                <a:latin typeface="Arial" panose="020B0604020202020204" pitchFamily="34" charset="0"/>
              </a:defRPr>
            </a:lvl6pPr>
            <a:lvl7pPr marL="2932113" indent="-223838" eaLnBrk="0" fontAlgn="base" hangingPunct="0">
              <a:spcBef>
                <a:spcPct val="0"/>
              </a:spcBef>
              <a:spcAft>
                <a:spcPct val="0"/>
              </a:spcAft>
              <a:defRPr sz="3200">
                <a:solidFill>
                  <a:schemeClr val="tx1"/>
                </a:solidFill>
                <a:latin typeface="Arial" panose="020B0604020202020204" pitchFamily="34" charset="0"/>
              </a:defRPr>
            </a:lvl7pPr>
            <a:lvl8pPr marL="3389313" indent="-223838" eaLnBrk="0" fontAlgn="base" hangingPunct="0">
              <a:spcBef>
                <a:spcPct val="0"/>
              </a:spcBef>
              <a:spcAft>
                <a:spcPct val="0"/>
              </a:spcAft>
              <a:defRPr sz="3200">
                <a:solidFill>
                  <a:schemeClr val="tx1"/>
                </a:solidFill>
                <a:latin typeface="Arial" panose="020B0604020202020204" pitchFamily="34" charset="0"/>
              </a:defRPr>
            </a:lvl8pPr>
            <a:lvl9pPr marL="3846513" indent="-223838" eaLnBrk="0" fontAlgn="base" hangingPunct="0">
              <a:spcBef>
                <a:spcPct val="0"/>
              </a:spcBef>
              <a:spcAft>
                <a:spcPct val="0"/>
              </a:spcAft>
              <a:defRPr sz="3200">
                <a:solidFill>
                  <a:schemeClr val="tx1"/>
                </a:solidFill>
                <a:latin typeface="Arial" panose="020B0604020202020204" pitchFamily="34" charset="0"/>
              </a:defRPr>
            </a:lvl9pPr>
          </a:lstStyle>
          <a:p>
            <a:fld id="{4748FB11-CE4A-4D55-9094-7EDF449E0522}" type="slidenum">
              <a:rPr lang="en-US" altLang="en-US" sz="1200">
                <a:solidFill>
                  <a:srgbClr val="000000"/>
                </a:solidFill>
                <a:latin typeface="Times New Roman" panose="02020603050405020304" pitchFamily="18" charset="0"/>
              </a:rPr>
              <a:pPr/>
              <a:t>9</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181176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3456799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24DEFDC-B1E3-4718-9367-D2658A56C195}" type="datetimeFigureOut">
              <a:rPr lang="en-US" smtClean="0"/>
              <a:t>9/27/2018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2D11B8-E811-4B47-AE73-F93BD380F818}" type="slidenum">
              <a:rPr lang="en-US" smtClean="0"/>
              <a:t>‹#›</a:t>
            </a:fld>
            <a:endParaRPr lang="en-US"/>
          </a:p>
        </p:txBody>
      </p:sp>
    </p:spTree>
    <p:extLst>
      <p:ext uri="{BB962C8B-B14F-4D97-AF65-F5344CB8AC3E}">
        <p14:creationId xmlns:p14="http://schemas.microsoft.com/office/powerpoint/2010/main" val="3788579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24DEFDC-B1E3-4718-9367-D2658A56C195}" type="datetimeFigureOut">
              <a:rPr lang="en-US" smtClean="0"/>
              <a:t>9/27/2018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2D11B8-E811-4B47-AE73-F93BD380F818}" type="slidenum">
              <a:rPr lang="en-US" smtClean="0"/>
              <a:t>‹#›</a:t>
            </a:fld>
            <a:endParaRPr lang="en-US"/>
          </a:p>
        </p:txBody>
      </p:sp>
    </p:spTree>
    <p:extLst>
      <p:ext uri="{BB962C8B-B14F-4D97-AF65-F5344CB8AC3E}">
        <p14:creationId xmlns:p14="http://schemas.microsoft.com/office/powerpoint/2010/main" val="2871487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24DEFDC-B1E3-4718-9367-D2658A56C195}" type="datetimeFigureOut">
              <a:rPr lang="en-US" smtClean="0"/>
              <a:t>9/27/2018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2D11B8-E811-4B47-AE73-F93BD380F818}" type="slidenum">
              <a:rPr lang="en-US" smtClean="0"/>
              <a:t>‹#›</a:t>
            </a:fld>
            <a:endParaRPr lang="en-US"/>
          </a:p>
        </p:txBody>
      </p:sp>
    </p:spTree>
    <p:extLst>
      <p:ext uri="{BB962C8B-B14F-4D97-AF65-F5344CB8AC3E}">
        <p14:creationId xmlns:p14="http://schemas.microsoft.com/office/powerpoint/2010/main" val="2708886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4DEFDC-B1E3-4718-9367-D2658A56C195}" type="datetimeFigureOut">
              <a:rPr lang="en-US" smtClean="0"/>
              <a:t>9/27/2018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2D11B8-E811-4B47-AE73-F93BD380F818}" type="slidenum">
              <a:rPr lang="en-US" smtClean="0"/>
              <a:t>‹#›</a:t>
            </a:fld>
            <a:endParaRPr lang="en-US"/>
          </a:p>
        </p:txBody>
      </p:sp>
    </p:spTree>
    <p:extLst>
      <p:ext uri="{BB962C8B-B14F-4D97-AF65-F5344CB8AC3E}">
        <p14:creationId xmlns:p14="http://schemas.microsoft.com/office/powerpoint/2010/main" val="216948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24DEFDC-B1E3-4718-9367-D2658A56C195}" type="datetimeFigureOut">
              <a:rPr lang="en-US" smtClean="0"/>
              <a:t>9/27/2018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2D11B8-E811-4B47-AE73-F93BD380F818}" type="slidenum">
              <a:rPr lang="en-US" smtClean="0"/>
              <a:t>‹#›</a:t>
            </a:fld>
            <a:endParaRPr lang="en-US"/>
          </a:p>
        </p:txBody>
      </p:sp>
    </p:spTree>
    <p:extLst>
      <p:ext uri="{BB962C8B-B14F-4D97-AF65-F5344CB8AC3E}">
        <p14:creationId xmlns:p14="http://schemas.microsoft.com/office/powerpoint/2010/main" val="562441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24DEFDC-B1E3-4718-9367-D2658A56C195}" type="datetimeFigureOut">
              <a:rPr lang="en-US" smtClean="0"/>
              <a:t>9/27/2018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2D11B8-E811-4B47-AE73-F93BD380F818}" type="slidenum">
              <a:rPr lang="en-US" smtClean="0"/>
              <a:t>‹#›</a:t>
            </a:fld>
            <a:endParaRPr lang="en-US"/>
          </a:p>
        </p:txBody>
      </p:sp>
    </p:spTree>
    <p:extLst>
      <p:ext uri="{BB962C8B-B14F-4D97-AF65-F5344CB8AC3E}">
        <p14:creationId xmlns:p14="http://schemas.microsoft.com/office/powerpoint/2010/main" val="1400865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24DEFDC-B1E3-4718-9367-D2658A56C195}" type="datetimeFigureOut">
              <a:rPr lang="en-US" smtClean="0"/>
              <a:t>9/27/2018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2D11B8-E811-4B47-AE73-F93BD380F818}" type="slidenum">
              <a:rPr lang="en-US" smtClean="0"/>
              <a:t>‹#›</a:t>
            </a:fld>
            <a:endParaRPr lang="en-US"/>
          </a:p>
        </p:txBody>
      </p:sp>
    </p:spTree>
    <p:extLst>
      <p:ext uri="{BB962C8B-B14F-4D97-AF65-F5344CB8AC3E}">
        <p14:creationId xmlns:p14="http://schemas.microsoft.com/office/powerpoint/2010/main" val="4187600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4DEFDC-B1E3-4718-9367-D2658A56C195}" type="datetimeFigureOut">
              <a:rPr lang="en-US" smtClean="0"/>
              <a:t>9/27/2018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2D11B8-E811-4B47-AE73-F93BD380F818}" type="slidenum">
              <a:rPr lang="en-US" smtClean="0"/>
              <a:t>‹#›</a:t>
            </a:fld>
            <a:endParaRPr lang="en-US"/>
          </a:p>
        </p:txBody>
      </p:sp>
    </p:spTree>
    <p:extLst>
      <p:ext uri="{BB962C8B-B14F-4D97-AF65-F5344CB8AC3E}">
        <p14:creationId xmlns:p14="http://schemas.microsoft.com/office/powerpoint/2010/main" val="79384676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4DEFDC-B1E3-4718-9367-D2658A56C195}" type="datetimeFigureOut">
              <a:rPr lang="en-US" smtClean="0"/>
              <a:t>9/27/2018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2D11B8-E811-4B47-AE73-F93BD380F818}" type="slidenum">
              <a:rPr lang="en-US" smtClean="0"/>
              <a:t>‹#›</a:t>
            </a:fld>
            <a:endParaRPr lang="en-US"/>
          </a:p>
        </p:txBody>
      </p:sp>
    </p:spTree>
    <p:extLst>
      <p:ext uri="{BB962C8B-B14F-4D97-AF65-F5344CB8AC3E}">
        <p14:creationId xmlns:p14="http://schemas.microsoft.com/office/powerpoint/2010/main" val="880496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4DEFDC-B1E3-4718-9367-D2658A56C195}" type="datetimeFigureOut">
              <a:rPr lang="en-US" smtClean="0"/>
              <a:t>9/27/2018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2D11B8-E811-4B47-AE73-F93BD380F818}" type="slidenum">
              <a:rPr lang="en-US" smtClean="0"/>
              <a:t>‹#›</a:t>
            </a:fld>
            <a:endParaRPr lang="en-US"/>
          </a:p>
        </p:txBody>
      </p:sp>
    </p:spTree>
    <p:extLst>
      <p:ext uri="{BB962C8B-B14F-4D97-AF65-F5344CB8AC3E}">
        <p14:creationId xmlns:p14="http://schemas.microsoft.com/office/powerpoint/2010/main" val="1821822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4DEFDC-B1E3-4718-9367-D2658A56C195}" type="datetimeFigureOut">
              <a:rPr lang="en-US" smtClean="0"/>
              <a:t>9/27/2018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2D11B8-E811-4B47-AE73-F93BD380F818}" type="slidenum">
              <a:rPr lang="en-US" smtClean="0"/>
              <a:t>‹#›</a:t>
            </a:fld>
            <a:endParaRPr lang="en-US"/>
          </a:p>
        </p:txBody>
      </p:sp>
      <p:pic>
        <p:nvPicPr>
          <p:cNvPr id="8" name="Picture 7" descr=" SigLockup Master PwPt.4c-whitebg.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1654" y="162114"/>
            <a:ext cx="2883429" cy="432863"/>
          </a:xfrm>
          <a:prstGeom prst="rect">
            <a:avLst/>
          </a:prstGeom>
        </p:spPr>
      </p:pic>
    </p:spTree>
    <p:extLst>
      <p:ext uri="{BB962C8B-B14F-4D97-AF65-F5344CB8AC3E}">
        <p14:creationId xmlns:p14="http://schemas.microsoft.com/office/powerpoint/2010/main" val="1100534888"/>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8.gif"/><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2.emf"/><Relationship Id="rId5" Type="http://schemas.openxmlformats.org/officeDocument/2006/relationships/package" Target="../embeddings/Microsoft_Word_Document2.docx"/><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7.JPG"/></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hyperlink" Target="http://nfrec.ifas.ufl.edu/sodrotation/bahia.htm" TargetMode="External"/><Relationship Id="rId7" Type="http://schemas.openxmlformats.org/officeDocument/2006/relationships/hyperlink" Target="http://nfrec.ifas.ufl.edu/sodrotation/peanuts.htm" TargetMode="External"/><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hyperlink" Target="http://nfrec.ifas.ufl.edu/sodrotation/cattle.htm" TargetMode="External"/><Relationship Id="rId10" Type="http://schemas.openxmlformats.org/officeDocument/2006/relationships/image" Target="../media/image82.jpeg"/><Relationship Id="rId4" Type="http://schemas.openxmlformats.org/officeDocument/2006/relationships/image" Target="../media/image79.jpeg"/><Relationship Id="rId9" Type="http://schemas.openxmlformats.org/officeDocument/2006/relationships/hyperlink" Target="http://nfrec.ifas.ufl.edu/sodrotation/cotton.htm"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5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90.jpeg"/></Relationships>
</file>

<file path=ppt/slides/_rels/slide5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92.jpeg"/></Relationships>
</file>

<file path=ppt/slides/_rels/slide5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94.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96.jpeg"/></Relationships>
</file>

<file path=ppt/slides/_rels/slide6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98.jpeg"/></Relationships>
</file>

<file path=ppt/slides/_rels/slide6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jpeg"/></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10.gi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2.jpg"/><Relationship Id="rId7" Type="http://schemas.openxmlformats.org/officeDocument/2006/relationships/image" Target="../media/image116.jp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115.jpg"/><Relationship Id="rId5" Type="http://schemas.openxmlformats.org/officeDocument/2006/relationships/image" Target="../media/image114.jpg"/><Relationship Id="rId4" Type="http://schemas.openxmlformats.org/officeDocument/2006/relationships/image" Target="../media/image113.jpg"/></Relationships>
</file>

<file path=ppt/slides/_rels/slide78.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76.xml"/><Relationship Id="rId1" Type="http://schemas.openxmlformats.org/officeDocument/2006/relationships/slideLayout" Target="../slideLayouts/slideLayout4.xml"/><Relationship Id="rId5" Type="http://schemas.openxmlformats.org/officeDocument/2006/relationships/image" Target="../media/image118.jpg"/><Relationship Id="rId4" Type="http://schemas.openxmlformats.org/officeDocument/2006/relationships/image" Target="../media/image113.jpg"/></Relationships>
</file>

<file path=ppt/slides/_rels/slide7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21.emf"/><Relationship Id="rId5" Type="http://schemas.openxmlformats.org/officeDocument/2006/relationships/package" Target="../embeddings/Microsoft_Word_Document3.docx"/><Relationship Id="rId4" Type="http://schemas.openxmlformats.org/officeDocument/2006/relationships/oleObject" Target="../embeddings/oleObject2.bin"/></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22.emf"/><Relationship Id="rId5" Type="http://schemas.openxmlformats.org/officeDocument/2006/relationships/package" Target="../embeddings/Microsoft_Word_Document4.docx"/><Relationship Id="rId4" Type="http://schemas.openxmlformats.org/officeDocument/2006/relationships/oleObject" Target="../embeddings/oleObject3.bin"/></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23.tiff"/><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4.tiff"/><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5.tiff"/><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8482" name="Picture 7"/>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9397" y="-333578"/>
            <a:ext cx="9562908" cy="7172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8"/>
          <p:cNvSpPr txBox="1">
            <a:spLocks noChangeArrowheads="1"/>
          </p:cNvSpPr>
          <p:nvPr/>
        </p:nvSpPr>
        <p:spPr bwMode="auto">
          <a:xfrm>
            <a:off x="19396" y="170917"/>
            <a:ext cx="9562909" cy="1446550"/>
          </a:xfrm>
          <a:prstGeom prst="rect">
            <a:avLst/>
          </a:prstGeom>
          <a:solidFill>
            <a:schemeClr val="bg1">
              <a:alpha val="69000"/>
            </a:schemeClr>
          </a:solidFill>
          <a:ln w="9525">
            <a:noFill/>
            <a:miter lim="800000"/>
            <a:headEnd/>
            <a:tailEnd/>
          </a:ln>
          <a:effectLst/>
        </p:spPr>
        <p:txBody>
          <a:bodyPr wrap="square">
            <a:spAutoFit/>
          </a:bodyPr>
          <a:lstStyle/>
          <a:p>
            <a:pPr algn="ctr" fontAlgn="base">
              <a:spcBef>
                <a:spcPct val="0"/>
              </a:spcBef>
              <a:spcAft>
                <a:spcPct val="0"/>
              </a:spcAft>
              <a:defRPr/>
            </a:pPr>
            <a:r>
              <a:rPr lang="en-US" sz="4400" b="1" dirty="0" smtClean="0">
                <a:solidFill>
                  <a:srgbClr val="FFFF00"/>
                </a:solidFill>
                <a:effectLst>
                  <a:outerShdw blurRad="38100" dist="38100" dir="2700000" algn="tl">
                    <a:srgbClr val="000000">
                      <a:alpha val="43137"/>
                    </a:srgbClr>
                  </a:outerShdw>
                </a:effectLst>
              </a:rPr>
              <a:t>Module 3</a:t>
            </a:r>
          </a:p>
          <a:p>
            <a:pPr algn="ctr" fontAlgn="base">
              <a:spcBef>
                <a:spcPct val="0"/>
              </a:spcBef>
              <a:spcAft>
                <a:spcPct val="0"/>
              </a:spcAft>
              <a:defRPr/>
            </a:pPr>
            <a:r>
              <a:rPr lang="en-US" sz="4400" b="1" dirty="0" smtClean="0">
                <a:solidFill>
                  <a:srgbClr val="FFFF00"/>
                </a:solidFill>
                <a:effectLst>
                  <a:outerShdw blurRad="38100" dist="38100" dir="2700000" algn="tl">
                    <a:srgbClr val="000000">
                      <a:alpha val="43137"/>
                    </a:srgbClr>
                  </a:outerShdw>
                </a:effectLst>
              </a:rPr>
              <a:t>Soil Health Principles</a:t>
            </a:r>
            <a:endParaRPr lang="en-US" sz="4400" b="1" dirty="0">
              <a:solidFill>
                <a:srgbClr val="FFFF00"/>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877256"/>
            <a:ext cx="2572735" cy="835224"/>
          </a:xfrm>
          <a:prstGeom prst="rect">
            <a:avLst/>
          </a:prstGeom>
          <a:solidFill>
            <a:schemeClr val="bg1"/>
          </a:solidFill>
        </p:spPr>
      </p:pic>
    </p:spTree>
    <p:extLst>
      <p:ext uri="{BB962C8B-B14F-4D97-AF65-F5344CB8AC3E}">
        <p14:creationId xmlns:p14="http://schemas.microsoft.com/office/powerpoint/2010/main" val="24209086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8799" y="4062848"/>
            <a:ext cx="3657600" cy="2438400"/>
          </a:xfrm>
          <a:prstGeom prst="rect">
            <a:avLst/>
          </a:prstGeom>
          <a:ln>
            <a:solidFill>
              <a:schemeClr val="tx1"/>
            </a:solid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0" y="398282"/>
            <a:ext cx="9143999" cy="1325563"/>
          </a:xfrm>
        </p:spPr>
        <p:txBody>
          <a:bodyPr>
            <a:normAutofit/>
          </a:bodyPr>
          <a:lstStyle/>
          <a:p>
            <a:pPr algn="ctr"/>
            <a:r>
              <a:rPr lang="en-US" sz="4000" dirty="0" smtClean="0"/>
              <a:t>A changing vision of soil…</a:t>
            </a:r>
            <a:endParaRPr lang="en-US" sz="4000" dirty="0"/>
          </a:p>
        </p:txBody>
      </p:sp>
      <p:sp>
        <p:nvSpPr>
          <p:cNvPr id="5" name="TextBox 4"/>
          <p:cNvSpPr txBox="1"/>
          <p:nvPr/>
        </p:nvSpPr>
        <p:spPr>
          <a:xfrm>
            <a:off x="152400" y="1482635"/>
            <a:ext cx="3505200" cy="3046988"/>
          </a:xfrm>
          <a:prstGeom prst="rect">
            <a:avLst/>
          </a:prstGeom>
          <a:noFill/>
        </p:spPr>
        <p:txBody>
          <a:bodyPr wrap="square" rtlCol="0">
            <a:spAutoFit/>
          </a:bodyPr>
          <a:lstStyle/>
          <a:p>
            <a:r>
              <a:rPr lang="en-US" sz="2400" dirty="0" smtClean="0">
                <a:solidFill>
                  <a:prstClr val="black"/>
                </a:solidFill>
              </a:rPr>
              <a:t>The concept of “fixed” soil properties has been shattered by soil health farmers. </a:t>
            </a:r>
          </a:p>
          <a:p>
            <a:endParaRPr lang="en-US" sz="2400" dirty="0">
              <a:solidFill>
                <a:prstClr val="black"/>
              </a:solidFill>
            </a:endParaRPr>
          </a:p>
          <a:p>
            <a:r>
              <a:rPr lang="en-US" sz="2400" dirty="0" smtClean="0">
                <a:solidFill>
                  <a:prstClr val="black"/>
                </a:solidFill>
              </a:rPr>
              <a:t>They have CHANGED the health and function of their soil.</a:t>
            </a:r>
            <a:endParaRPr lang="en-US" sz="2400" dirty="0">
              <a:solidFill>
                <a:prstClr val="black"/>
              </a:solidFill>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53000" y="2351170"/>
            <a:ext cx="3657600" cy="2614228"/>
          </a:xfrm>
          <a:prstGeom prst="rect">
            <a:avLst/>
          </a:prstGeom>
          <a:ln>
            <a:solidFill>
              <a:schemeClr val="tx1"/>
            </a:solid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57599" y="1598745"/>
            <a:ext cx="2921001" cy="1906153"/>
          </a:xfrm>
          <a:prstGeom prst="rect">
            <a:avLst/>
          </a:prstGeom>
          <a:ln>
            <a:solidFill>
              <a:schemeClr val="tx1"/>
            </a:solid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72000" y="4572895"/>
            <a:ext cx="3467100" cy="2172716"/>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47101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514600" y="2895600"/>
            <a:ext cx="6477000" cy="1143000"/>
          </a:xfrm>
          <a:solidFill>
            <a:schemeClr val="accent1">
              <a:lumMod val="40000"/>
              <a:lumOff val="60000"/>
            </a:schemeClr>
          </a:solidFill>
          <a:ln>
            <a:solidFill>
              <a:schemeClr val="tx1"/>
            </a:solidFill>
          </a:ln>
        </p:spPr>
        <p:txBody>
          <a:bodyPr>
            <a:normAutofit/>
          </a:bodyPr>
          <a:lstStyle/>
          <a:p>
            <a:pPr algn="ctr" eaLnBrk="1" fontAlgn="auto" hangingPunct="1">
              <a:spcAft>
                <a:spcPts val="0"/>
              </a:spcAft>
              <a:defRPr/>
            </a:pPr>
            <a:r>
              <a:rPr lang="en-US" sz="4000" dirty="0" smtClean="0"/>
              <a:t>Soil Health Principles</a:t>
            </a:r>
            <a:endParaRPr lang="en-US" sz="4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60438207"/>
              </p:ext>
            </p:extLst>
          </p:nvPr>
        </p:nvGraphicFramePr>
        <p:xfrm>
          <a:off x="1447800" y="-63788"/>
          <a:ext cx="7239000"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1295401" y="6195834"/>
            <a:ext cx="3535679" cy="707886"/>
          </a:xfrm>
          <a:prstGeom prst="rect">
            <a:avLst/>
          </a:prstGeom>
        </p:spPr>
        <p:txBody>
          <a:bodyPr wrap="square">
            <a:spAutoFit/>
          </a:bodyPr>
          <a:lstStyle/>
          <a:p>
            <a:pPr lvl="0"/>
            <a:r>
              <a:rPr lang="en-US" sz="2000" b="1" dirty="0">
                <a:solidFill>
                  <a:srgbClr val="FF0000"/>
                </a:solidFill>
              </a:rPr>
              <a:t>Feed</a:t>
            </a:r>
            <a:r>
              <a:rPr lang="en-US" sz="2000" dirty="0">
                <a:solidFill>
                  <a:schemeClr val="accent2"/>
                </a:solidFill>
              </a:rPr>
              <a:t> </a:t>
            </a:r>
            <a:r>
              <a:rPr lang="en-US" sz="2000" dirty="0"/>
              <a:t>diverse, continuous inputs (C sources, energy)</a:t>
            </a:r>
          </a:p>
        </p:txBody>
      </p:sp>
      <p:sp>
        <p:nvSpPr>
          <p:cNvPr id="5" name="Rectangle 4"/>
          <p:cNvSpPr/>
          <p:nvPr/>
        </p:nvSpPr>
        <p:spPr>
          <a:xfrm>
            <a:off x="5067300" y="6196429"/>
            <a:ext cx="4076700" cy="707886"/>
          </a:xfrm>
          <a:prstGeom prst="rect">
            <a:avLst/>
          </a:prstGeom>
        </p:spPr>
        <p:txBody>
          <a:bodyPr wrap="square">
            <a:spAutoFit/>
          </a:bodyPr>
          <a:lstStyle/>
          <a:p>
            <a:r>
              <a:rPr lang="en-US" sz="2000" b="1" dirty="0">
                <a:solidFill>
                  <a:srgbClr val="FF0000"/>
                </a:solidFill>
              </a:rPr>
              <a:t>Protect</a:t>
            </a:r>
            <a:r>
              <a:rPr lang="en-US" sz="2000" dirty="0"/>
              <a:t> habitat (aggregates and organic matter)</a:t>
            </a:r>
          </a:p>
        </p:txBody>
      </p:sp>
    </p:spTree>
    <p:extLst>
      <p:ext uri="{BB962C8B-B14F-4D97-AF65-F5344CB8AC3E}">
        <p14:creationId xmlns:p14="http://schemas.microsoft.com/office/powerpoint/2010/main" val="733344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rot="5400000">
            <a:off x="2708888" y="-63649"/>
            <a:ext cx="3726224" cy="8267874"/>
          </a:xfrm>
          <a:prstGeom prst="rect">
            <a:avLst/>
          </a:prstGeom>
        </p:spPr>
      </p:pic>
      <p:sp>
        <p:nvSpPr>
          <p:cNvPr id="6" name="Title 1"/>
          <p:cNvSpPr txBox="1">
            <a:spLocks/>
          </p:cNvSpPr>
          <p:nvPr/>
        </p:nvSpPr>
        <p:spPr>
          <a:xfrm>
            <a:off x="0" y="998424"/>
            <a:ext cx="9143999" cy="66851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The fence row effect</a:t>
            </a:r>
            <a:endParaRPr lang="en-US" sz="4000" dirty="0"/>
          </a:p>
        </p:txBody>
      </p:sp>
      <p:sp>
        <p:nvSpPr>
          <p:cNvPr id="7" name="Down Arrow 6"/>
          <p:cNvSpPr/>
          <p:nvPr/>
        </p:nvSpPr>
        <p:spPr>
          <a:xfrm rot="16200000">
            <a:off x="394137" y="2664376"/>
            <a:ext cx="583324" cy="7409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3601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60212" y="-175098"/>
            <a:ext cx="9604212" cy="7033098"/>
          </a:xfrm>
          <a:prstGeom prst="rect">
            <a:avLst/>
          </a:prstGeom>
        </p:spPr>
      </p:pic>
      <p:sp>
        <p:nvSpPr>
          <p:cNvPr id="2" name="Title 1"/>
          <p:cNvSpPr>
            <a:spLocks noGrp="1"/>
          </p:cNvSpPr>
          <p:nvPr>
            <p:ph type="title"/>
          </p:nvPr>
        </p:nvSpPr>
        <p:spPr>
          <a:xfrm>
            <a:off x="0" y="442902"/>
            <a:ext cx="7886700" cy="1325563"/>
          </a:xfrm>
        </p:spPr>
        <p:txBody>
          <a:bodyPr>
            <a:normAutofit/>
          </a:bodyPr>
          <a:lstStyle/>
          <a:p>
            <a:r>
              <a:rPr lang="en-US" dirty="0" smtClean="0">
                <a:solidFill>
                  <a:schemeClr val="bg1"/>
                </a:solidFill>
              </a:rPr>
              <a:t>Principles at work</a:t>
            </a:r>
            <a:endParaRPr lang="en-US" dirty="0">
              <a:solidFill>
                <a:schemeClr val="bg1"/>
              </a:solidFill>
            </a:endParaRPr>
          </a:p>
        </p:txBody>
      </p:sp>
    </p:spTree>
    <p:extLst>
      <p:ext uri="{BB962C8B-B14F-4D97-AF65-F5344CB8AC3E}">
        <p14:creationId xmlns:p14="http://schemas.microsoft.com/office/powerpoint/2010/main" val="3667321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730234757"/>
              </p:ext>
            </p:extLst>
          </p:nvPr>
        </p:nvGraphicFramePr>
        <p:xfrm>
          <a:off x="1447800" y="228600"/>
          <a:ext cx="7239000"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p:cNvSpPr>
          <p:nvPr/>
        </p:nvSpPr>
        <p:spPr>
          <a:xfrm rot="16200000">
            <a:off x="-2514600" y="2895600"/>
            <a:ext cx="6477000" cy="1143000"/>
          </a:xfrm>
          <a:prstGeom prst="rect">
            <a:avLst/>
          </a:prstGeom>
          <a:solidFill>
            <a:schemeClr val="accent1">
              <a:lumMod val="40000"/>
              <a:lumOff val="60000"/>
            </a:schemeClr>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smtClean="0"/>
              <a:t>Soil Health Principles</a:t>
            </a:r>
            <a:endParaRPr lang="en-US" sz="4000" dirty="0"/>
          </a:p>
        </p:txBody>
      </p:sp>
    </p:spTree>
    <p:extLst>
      <p:ext uri="{BB962C8B-B14F-4D97-AF65-F5344CB8AC3E}">
        <p14:creationId xmlns:p14="http://schemas.microsoft.com/office/powerpoint/2010/main" val="2688305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0202"/>
            <a:ext cx="9144000" cy="912409"/>
          </a:xfrm>
        </p:spPr>
        <p:txBody>
          <a:bodyPr>
            <a:normAutofit/>
          </a:bodyPr>
          <a:lstStyle/>
          <a:p>
            <a:pPr algn="ctr"/>
            <a:r>
              <a:rPr lang="en-US" sz="4000" b="1" dirty="0" smtClean="0"/>
              <a:t>Soil Health Principles &amp; Soil Function</a:t>
            </a:r>
            <a:endParaRPr lang="en-US" sz="4000" b="1" dirty="0"/>
          </a:p>
        </p:txBody>
      </p:sp>
      <p:pic>
        <p:nvPicPr>
          <p:cNvPr id="13" name="Content Placeholder 12"/>
          <p:cNvPicPr>
            <a:picLocks noGrp="1" noChangeAspect="1"/>
          </p:cNvPicPr>
          <p:nvPr>
            <p:ph sz="half" idx="1"/>
          </p:nvPr>
        </p:nvPicPr>
        <p:blipFill>
          <a:blip r:embed="rId3"/>
          <a:stretch>
            <a:fillRect/>
          </a:stretch>
        </p:blipFill>
        <p:spPr>
          <a:xfrm>
            <a:off x="315591" y="1821466"/>
            <a:ext cx="4253118" cy="4099852"/>
          </a:xfrm>
          <a:prstGeom prst="rect">
            <a:avLst/>
          </a:prstGeom>
        </p:spPr>
      </p:pic>
      <p:sp>
        <p:nvSpPr>
          <p:cNvPr id="4" name="Content Placeholder 3"/>
          <p:cNvSpPr>
            <a:spLocks noGrp="1"/>
          </p:cNvSpPr>
          <p:nvPr>
            <p:ph sz="half" idx="2"/>
          </p:nvPr>
        </p:nvSpPr>
        <p:spPr>
          <a:xfrm>
            <a:off x="4585664" y="2332037"/>
            <a:ext cx="4595582" cy="4525963"/>
          </a:xfrm>
        </p:spPr>
        <p:txBody>
          <a:bodyPr>
            <a:noAutofit/>
          </a:bodyPr>
          <a:lstStyle/>
          <a:p>
            <a:pPr marL="0" indent="0">
              <a:buNone/>
            </a:pPr>
            <a:r>
              <a:rPr lang="en-US" sz="2400" b="1" dirty="0">
                <a:solidFill>
                  <a:schemeClr val="accent2"/>
                </a:solidFill>
              </a:rPr>
              <a:t>Minimize Disturbance </a:t>
            </a:r>
            <a:r>
              <a:rPr lang="en-US" sz="2400" b="1" dirty="0" smtClean="0">
                <a:solidFill>
                  <a:schemeClr val="accent2"/>
                </a:solidFill>
              </a:rPr>
              <a:t>&amp; </a:t>
            </a:r>
            <a:r>
              <a:rPr lang="en-US" b="1" dirty="0">
                <a:solidFill>
                  <a:schemeClr val="accent2"/>
                </a:solidFill>
              </a:rPr>
              <a:t/>
            </a:r>
            <a:br>
              <a:rPr lang="en-US" b="1" dirty="0">
                <a:solidFill>
                  <a:schemeClr val="accent2"/>
                </a:solidFill>
              </a:rPr>
            </a:br>
            <a:r>
              <a:rPr lang="en-US" sz="2400" b="1" dirty="0" smtClean="0">
                <a:solidFill>
                  <a:schemeClr val="accent2"/>
                </a:solidFill>
              </a:rPr>
              <a:t>Maximize </a:t>
            </a:r>
            <a:r>
              <a:rPr lang="en-US" sz="2400" b="1" dirty="0">
                <a:solidFill>
                  <a:schemeClr val="accent2"/>
                </a:solidFill>
              </a:rPr>
              <a:t>Soil Cover </a:t>
            </a:r>
          </a:p>
          <a:p>
            <a:pPr>
              <a:buClrTx/>
              <a:buFont typeface="Wingdings" panose="05000000000000000000" pitchFamily="2" charset="2"/>
              <a:buChar char="§"/>
            </a:pPr>
            <a:r>
              <a:rPr lang="en-US" sz="2400" dirty="0" smtClean="0">
                <a:sym typeface="Wingdings" panose="05000000000000000000" pitchFamily="2" charset="2"/>
              </a:rPr>
              <a:t>Maintain stable aggregates</a:t>
            </a:r>
          </a:p>
          <a:p>
            <a:pPr>
              <a:buClrTx/>
              <a:buFont typeface="Wingdings" panose="05000000000000000000" pitchFamily="2" charset="2"/>
              <a:buChar char="§"/>
            </a:pPr>
            <a:r>
              <a:rPr lang="en-US" sz="2400" dirty="0" smtClean="0">
                <a:sym typeface="Wingdings" panose="05000000000000000000" pitchFamily="2" charset="2"/>
              </a:rPr>
              <a:t>Reduce erosion and runoff risk</a:t>
            </a:r>
          </a:p>
          <a:p>
            <a:pPr>
              <a:buClrTx/>
              <a:buFont typeface="Wingdings" panose="05000000000000000000" pitchFamily="2" charset="2"/>
              <a:buChar char="§"/>
            </a:pPr>
            <a:r>
              <a:rPr lang="en-US" sz="2400" dirty="0" smtClean="0">
                <a:sym typeface="Wingdings" panose="05000000000000000000" pitchFamily="2" charset="2"/>
              </a:rPr>
              <a:t>Buffer temperature</a:t>
            </a:r>
          </a:p>
          <a:p>
            <a:pPr>
              <a:buClrTx/>
              <a:buFont typeface="Wingdings" panose="05000000000000000000" pitchFamily="2" charset="2"/>
              <a:buChar char="§"/>
            </a:pPr>
            <a:r>
              <a:rPr lang="en-US" sz="2400" dirty="0" smtClean="0">
                <a:sym typeface="Wingdings" panose="05000000000000000000" pitchFamily="2" charset="2"/>
              </a:rPr>
              <a:t>Reduce evaporation</a:t>
            </a:r>
            <a:endParaRPr lang="en-US" sz="2400" dirty="0">
              <a:sym typeface="Wingdings" panose="05000000000000000000" pitchFamily="2" charset="2"/>
            </a:endParaRPr>
          </a:p>
          <a:p>
            <a:pPr>
              <a:buClrTx/>
              <a:buFont typeface="Wingdings" panose="05000000000000000000" pitchFamily="2" charset="2"/>
              <a:buChar char="§"/>
            </a:pPr>
            <a:r>
              <a:rPr lang="en-US" sz="2400" dirty="0" smtClean="0">
                <a:sym typeface="Wingdings" panose="05000000000000000000" pitchFamily="2" charset="2"/>
              </a:rPr>
              <a:t>Maintain soil organic matter</a:t>
            </a:r>
            <a:endParaRPr lang="en-US" sz="2400" dirty="0">
              <a:sym typeface="Wingdings" panose="05000000000000000000" pitchFamily="2" charset="2"/>
            </a:endParaRPr>
          </a:p>
        </p:txBody>
      </p:sp>
      <p:sp>
        <p:nvSpPr>
          <p:cNvPr id="7" name="Rectangle 6"/>
          <p:cNvSpPr/>
          <p:nvPr/>
        </p:nvSpPr>
        <p:spPr>
          <a:xfrm>
            <a:off x="378099" y="1666933"/>
            <a:ext cx="4207565" cy="415718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318464" y="1711177"/>
            <a:ext cx="2133600" cy="4157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prstClr val="black"/>
              </a:solidFill>
              <a:sym typeface="Wingdings" panose="05000000000000000000" pitchFamily="2" charset="2"/>
            </a:endParaRPr>
          </a:p>
        </p:txBody>
      </p:sp>
      <p:sp>
        <p:nvSpPr>
          <p:cNvPr id="3" name="Pie 2"/>
          <p:cNvSpPr/>
          <p:nvPr/>
        </p:nvSpPr>
        <p:spPr>
          <a:xfrm>
            <a:off x="259683" y="1855577"/>
            <a:ext cx="4364935" cy="3956119"/>
          </a:xfrm>
          <a:prstGeom prst="pie">
            <a:avLst>
              <a:gd name="adj1" fmla="val 5399346"/>
              <a:gd name="adj2" fmla="val 1620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2" rtlCol="0" anchor="ctr"/>
          <a:lstStyle/>
          <a:p>
            <a:endParaRPr lang="en-US" sz="3600" b="1" dirty="0">
              <a:solidFill>
                <a:prstClr val="black"/>
              </a:solidFill>
            </a:endParaRPr>
          </a:p>
        </p:txBody>
      </p:sp>
      <p:sp>
        <p:nvSpPr>
          <p:cNvPr id="6" name="TextBox 5"/>
          <p:cNvSpPr txBox="1"/>
          <p:nvPr/>
        </p:nvSpPr>
        <p:spPr>
          <a:xfrm>
            <a:off x="676272" y="2656266"/>
            <a:ext cx="1765878" cy="2308324"/>
          </a:xfrm>
          <a:prstGeom prst="rect">
            <a:avLst/>
          </a:prstGeom>
          <a:noFill/>
        </p:spPr>
        <p:txBody>
          <a:bodyPr wrap="square" rtlCol="0">
            <a:spAutoFit/>
          </a:bodyPr>
          <a:lstStyle/>
          <a:p>
            <a:pPr algn="ctr"/>
            <a:r>
              <a:rPr lang="en-US" sz="3600" b="1" dirty="0" smtClean="0">
                <a:solidFill>
                  <a:prstClr val="black"/>
                </a:solidFill>
              </a:rPr>
              <a:t>Protect Soil Habitat &amp; SOM</a:t>
            </a:r>
            <a:endParaRPr lang="en-US" sz="3600" b="1" dirty="0">
              <a:solidFill>
                <a:prstClr val="black"/>
              </a:solidFill>
            </a:endParaRPr>
          </a:p>
        </p:txBody>
      </p:sp>
      <p:sp>
        <p:nvSpPr>
          <p:cNvPr id="9" name="TextBox 8"/>
          <p:cNvSpPr txBox="1"/>
          <p:nvPr/>
        </p:nvSpPr>
        <p:spPr>
          <a:xfrm>
            <a:off x="5928311" y="6518816"/>
            <a:ext cx="3215689" cy="307777"/>
          </a:xfrm>
          <a:prstGeom prst="rect">
            <a:avLst/>
          </a:prstGeom>
          <a:noFill/>
        </p:spPr>
        <p:txBody>
          <a:bodyPr wrap="none" rtlCol="0">
            <a:spAutoFit/>
          </a:bodyPr>
          <a:lstStyle/>
          <a:p>
            <a:r>
              <a:rPr lang="en-US" sz="1400" dirty="0" smtClean="0">
                <a:solidFill>
                  <a:prstClr val="black"/>
                </a:solidFill>
              </a:rPr>
              <a:t>Image courtesy of Barry Fisher, NRCS-SHD</a:t>
            </a:r>
            <a:endParaRPr lang="en-US" sz="1400" dirty="0">
              <a:solidFill>
                <a:prstClr val="black"/>
              </a:solidFill>
            </a:endParaRPr>
          </a:p>
        </p:txBody>
      </p:sp>
    </p:spTree>
    <p:extLst>
      <p:ext uri="{BB962C8B-B14F-4D97-AF65-F5344CB8AC3E}">
        <p14:creationId xmlns:p14="http://schemas.microsoft.com/office/powerpoint/2010/main" val="216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53332"/>
            <a:ext cx="9144000" cy="1143000"/>
          </a:xfrm>
        </p:spPr>
        <p:txBody>
          <a:bodyPr>
            <a:normAutofit/>
          </a:bodyPr>
          <a:lstStyle/>
          <a:p>
            <a:pPr algn="ctr"/>
            <a:r>
              <a:rPr lang="en-US" dirty="0" smtClean="0"/>
              <a:t>Minimize Disturbance</a:t>
            </a:r>
            <a:endParaRPr lang="en-US" dirty="0"/>
          </a:p>
        </p:txBody>
      </p:sp>
      <p:sp>
        <p:nvSpPr>
          <p:cNvPr id="3" name="Content Placeholder 2"/>
          <p:cNvSpPr>
            <a:spLocks noGrp="1"/>
          </p:cNvSpPr>
          <p:nvPr>
            <p:ph idx="1"/>
          </p:nvPr>
        </p:nvSpPr>
        <p:spPr>
          <a:xfrm>
            <a:off x="2133600" y="1965962"/>
            <a:ext cx="7162800" cy="4525963"/>
          </a:xfrm>
        </p:spPr>
        <p:txBody>
          <a:bodyPr/>
          <a:lstStyle/>
          <a:p>
            <a:pPr marL="0" indent="0">
              <a:buNone/>
            </a:pPr>
            <a:r>
              <a:rPr lang="en-US" dirty="0" smtClean="0"/>
              <a:t>Agricultural Disturbance can: </a:t>
            </a:r>
          </a:p>
          <a:p>
            <a:r>
              <a:rPr lang="en-US" dirty="0" smtClean="0"/>
              <a:t>Disrupt or destroy the “soil </a:t>
            </a:r>
            <a:r>
              <a:rPr lang="en-US" dirty="0"/>
              <a:t>s</a:t>
            </a:r>
            <a:r>
              <a:rPr lang="en-US" dirty="0" smtClean="0"/>
              <a:t>pheres”</a:t>
            </a:r>
          </a:p>
          <a:p>
            <a:r>
              <a:rPr lang="en-US" dirty="0" smtClean="0"/>
              <a:t>Destroy habitat for soil </a:t>
            </a:r>
            <a:r>
              <a:rPr lang="en-US" dirty="0"/>
              <a:t>o</a:t>
            </a:r>
            <a:r>
              <a:rPr lang="en-US" dirty="0" smtClean="0"/>
              <a:t>rganisms</a:t>
            </a:r>
          </a:p>
          <a:p>
            <a:r>
              <a:rPr lang="en-US" dirty="0" smtClean="0"/>
              <a:t>Creates a “hostile” environment</a:t>
            </a:r>
          </a:p>
          <a:p>
            <a:r>
              <a:rPr lang="en-US" dirty="0" smtClean="0"/>
              <a:t>Three Types of Disturbance</a:t>
            </a:r>
          </a:p>
          <a:p>
            <a:pPr lvl="1"/>
            <a:r>
              <a:rPr lang="en-US" dirty="0" smtClean="0"/>
              <a:t>Physical (tillage)</a:t>
            </a:r>
          </a:p>
          <a:p>
            <a:pPr lvl="1"/>
            <a:r>
              <a:rPr lang="en-US" dirty="0" smtClean="0"/>
              <a:t>Chemical (fertilizer)</a:t>
            </a:r>
          </a:p>
          <a:p>
            <a:pPr lvl="1"/>
            <a:r>
              <a:rPr lang="en-US" dirty="0" smtClean="0"/>
              <a:t>Biological (overgrazing, pathogens, </a:t>
            </a:r>
            <a:r>
              <a:rPr lang="en-US" dirty="0" err="1" smtClean="0"/>
              <a:t>invasives</a:t>
            </a:r>
            <a:r>
              <a:rPr lang="en-US" dirty="0" smtClean="0"/>
              <a:t>)</a:t>
            </a:r>
          </a:p>
          <a:p>
            <a:endParaRPr lang="en-US" dirty="0"/>
          </a:p>
        </p:txBody>
      </p:sp>
    </p:spTree>
    <p:extLst>
      <p:ext uri="{BB962C8B-B14F-4D97-AF65-F5344CB8AC3E}">
        <p14:creationId xmlns:p14="http://schemas.microsoft.com/office/powerpoint/2010/main" val="224643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9514"/>
            <a:ext cx="9144000" cy="1325563"/>
          </a:xfrm>
        </p:spPr>
        <p:txBody>
          <a:bodyPr>
            <a:normAutofit/>
          </a:bodyPr>
          <a:lstStyle/>
          <a:p>
            <a:pPr algn="ctr"/>
            <a:r>
              <a:rPr lang="en-US" dirty="0"/>
              <a:t>Manage More by </a:t>
            </a:r>
            <a:r>
              <a:rPr lang="en-US" dirty="0" smtClean="0"/>
              <a:t>Disturbing </a:t>
            </a:r>
            <a:r>
              <a:rPr lang="en-US" dirty="0"/>
              <a:t>Soil Less</a:t>
            </a:r>
          </a:p>
        </p:txBody>
      </p:sp>
      <p:sp>
        <p:nvSpPr>
          <p:cNvPr id="4" name="Content Placeholder 2"/>
          <p:cNvSpPr>
            <a:spLocks noGrp="1"/>
          </p:cNvSpPr>
          <p:nvPr>
            <p:ph idx="1"/>
          </p:nvPr>
        </p:nvSpPr>
        <p:spPr>
          <a:xfrm>
            <a:off x="1046093" y="2272886"/>
            <a:ext cx="7886700" cy="4351338"/>
          </a:xfrm>
        </p:spPr>
        <p:txBody>
          <a:bodyPr/>
          <a:lstStyle/>
          <a:p>
            <a:r>
              <a:rPr lang="en-US" dirty="0" smtClean="0"/>
              <a:t>Protects </a:t>
            </a:r>
            <a:r>
              <a:rPr lang="en-US" dirty="0"/>
              <a:t>habitat</a:t>
            </a:r>
          </a:p>
          <a:p>
            <a:r>
              <a:rPr lang="en-US" dirty="0" smtClean="0"/>
              <a:t>Moderates </a:t>
            </a:r>
            <a:r>
              <a:rPr lang="en-US" dirty="0"/>
              <a:t>t</a:t>
            </a:r>
            <a:r>
              <a:rPr lang="en-US" dirty="0" smtClean="0"/>
              <a:t>emp </a:t>
            </a:r>
            <a:r>
              <a:rPr lang="en-US" dirty="0"/>
              <a:t>and moisture </a:t>
            </a:r>
            <a:endParaRPr lang="en-US" dirty="0" smtClean="0"/>
          </a:p>
          <a:p>
            <a:r>
              <a:rPr lang="en-US" dirty="0" smtClean="0"/>
              <a:t>Maintains </a:t>
            </a:r>
            <a:r>
              <a:rPr lang="en-US" dirty="0"/>
              <a:t>soil aggregates</a:t>
            </a:r>
          </a:p>
          <a:p>
            <a:r>
              <a:rPr lang="en-US" dirty="0" smtClean="0"/>
              <a:t>Controls </a:t>
            </a:r>
            <a:r>
              <a:rPr lang="en-US" dirty="0"/>
              <a:t>erosion </a:t>
            </a:r>
          </a:p>
          <a:p>
            <a:r>
              <a:rPr lang="en-US" dirty="0"/>
              <a:t>R</a:t>
            </a:r>
            <a:r>
              <a:rPr lang="en-US" dirty="0" smtClean="0"/>
              <a:t>educes </a:t>
            </a:r>
            <a:r>
              <a:rPr lang="en-US" dirty="0"/>
              <a:t>oxidation of soil carbon</a:t>
            </a:r>
          </a:p>
          <a:p>
            <a:r>
              <a:rPr lang="en-US" dirty="0" smtClean="0"/>
              <a:t>Identify </a:t>
            </a:r>
            <a:r>
              <a:rPr lang="en-US" dirty="0"/>
              <a:t>practices &amp; activities</a:t>
            </a:r>
          </a:p>
          <a:p>
            <a:endParaRPr lang="en-US" dirty="0"/>
          </a:p>
        </p:txBody>
      </p:sp>
    </p:spTree>
    <p:extLst>
      <p:ext uri="{BB962C8B-B14F-4D97-AF65-F5344CB8AC3E}">
        <p14:creationId xmlns:p14="http://schemas.microsoft.com/office/powerpoint/2010/main" val="205959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3"/>
          <p:cNvGrpSpPr>
            <a:grpSpLocks/>
          </p:cNvGrpSpPr>
          <p:nvPr/>
        </p:nvGrpSpPr>
        <p:grpSpPr bwMode="auto">
          <a:xfrm>
            <a:off x="0" y="22"/>
            <a:ext cx="9817608" cy="6823075"/>
            <a:chOff x="0" y="990"/>
            <a:chExt cx="3221" cy="2112"/>
          </a:xfrm>
        </p:grpSpPr>
        <p:grpSp>
          <p:nvGrpSpPr>
            <p:cNvPr id="3" name="Group 74"/>
            <p:cNvGrpSpPr>
              <a:grpSpLocks/>
            </p:cNvGrpSpPr>
            <p:nvPr/>
          </p:nvGrpSpPr>
          <p:grpSpPr bwMode="auto">
            <a:xfrm>
              <a:off x="0" y="990"/>
              <a:ext cx="3221" cy="2112"/>
              <a:chOff x="0" y="990"/>
              <a:chExt cx="3221" cy="2112"/>
            </a:xfrm>
          </p:grpSpPr>
          <p:pic>
            <p:nvPicPr>
              <p:cNvPr id="517192" name="Picture 75" descr="jd_plow"/>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990"/>
                <a:ext cx="3221" cy="2112"/>
              </a:xfrm>
              <a:prstGeom prst="rect">
                <a:avLst/>
              </a:prstGeom>
              <a:noFill/>
              <a:ln w="38100">
                <a:solidFill>
                  <a:srgbClr val="000000"/>
                </a:solidFill>
                <a:miter lim="800000"/>
                <a:headEnd/>
                <a:tailEnd/>
              </a:ln>
            </p:spPr>
          </p:pic>
          <p:grpSp>
            <p:nvGrpSpPr>
              <p:cNvPr id="4" name="Group 76"/>
              <p:cNvGrpSpPr>
                <a:grpSpLocks/>
              </p:cNvGrpSpPr>
              <p:nvPr/>
            </p:nvGrpSpPr>
            <p:grpSpPr bwMode="auto">
              <a:xfrm>
                <a:off x="504" y="2118"/>
                <a:ext cx="2496" cy="984"/>
                <a:chOff x="1248" y="2657"/>
                <a:chExt cx="4512" cy="1651"/>
              </a:xfrm>
            </p:grpSpPr>
            <p:pic>
              <p:nvPicPr>
                <p:cNvPr id="517194" name="Picture 77" descr="fire1"/>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48" y="2933"/>
                  <a:ext cx="1375" cy="1375"/>
                </a:xfrm>
                <a:prstGeom prst="rect">
                  <a:avLst/>
                </a:prstGeom>
                <a:noFill/>
                <a:ln w="9525">
                  <a:noFill/>
                  <a:miter lim="800000"/>
                  <a:headEnd/>
                  <a:tailEnd/>
                </a:ln>
              </p:spPr>
            </p:pic>
            <p:pic>
              <p:nvPicPr>
                <p:cNvPr id="517195" name="Picture 78" descr="fire1"/>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44" y="2688"/>
                  <a:ext cx="1375" cy="1375"/>
                </a:xfrm>
                <a:prstGeom prst="rect">
                  <a:avLst/>
                </a:prstGeom>
                <a:noFill/>
                <a:ln w="9525">
                  <a:noFill/>
                  <a:miter lim="800000"/>
                  <a:headEnd/>
                  <a:tailEnd/>
                </a:ln>
              </p:spPr>
            </p:pic>
            <p:pic>
              <p:nvPicPr>
                <p:cNvPr id="517196" name="Picture 79" descr="fire1"/>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85" y="2657"/>
                  <a:ext cx="1375" cy="1375"/>
                </a:xfrm>
                <a:prstGeom prst="rect">
                  <a:avLst/>
                </a:prstGeom>
                <a:noFill/>
                <a:ln w="9525">
                  <a:noFill/>
                  <a:miter lim="800000"/>
                  <a:headEnd/>
                  <a:tailEnd/>
                </a:ln>
              </p:spPr>
            </p:pic>
            <p:pic>
              <p:nvPicPr>
                <p:cNvPr id="517197" name="Picture 80" descr="fire1"/>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23" y="2849"/>
                  <a:ext cx="1375" cy="1375"/>
                </a:xfrm>
                <a:prstGeom prst="rect">
                  <a:avLst/>
                </a:prstGeom>
                <a:noFill/>
                <a:ln w="9525">
                  <a:noFill/>
                  <a:miter lim="800000"/>
                  <a:headEnd/>
                  <a:tailEnd/>
                </a:ln>
              </p:spPr>
            </p:pic>
          </p:grpSp>
        </p:grpSp>
        <p:sp>
          <p:nvSpPr>
            <p:cNvPr id="517191" name="Text Box 81"/>
            <p:cNvSpPr txBox="1">
              <a:spLocks noChangeArrowheads="1"/>
            </p:cNvSpPr>
            <p:nvPr/>
          </p:nvSpPr>
          <p:spPr bwMode="auto">
            <a:xfrm>
              <a:off x="216" y="2964"/>
              <a:ext cx="2497" cy="124"/>
            </a:xfrm>
            <a:prstGeom prst="rect">
              <a:avLst/>
            </a:prstGeom>
            <a:gradFill rotWithShape="0">
              <a:gsLst>
                <a:gs pos="0">
                  <a:srgbClr val="969696"/>
                </a:gs>
                <a:gs pos="100000">
                  <a:schemeClr val="tx1"/>
                </a:gs>
              </a:gsLst>
              <a:lin ang="5400000" scaled="1"/>
            </a:gradFill>
            <a:ln w="38100">
              <a:solidFill>
                <a:schemeClr val="tx1"/>
              </a:solidFill>
              <a:miter lim="800000"/>
              <a:headEnd/>
              <a:tailEnd/>
            </a:ln>
          </p:spPr>
          <p:txBody>
            <a:bodyPr>
              <a:spAutoFit/>
            </a:bodyPr>
            <a:lstStyle/>
            <a:p>
              <a:pPr algn="ctr" eaLnBrk="0" hangingPunct="0">
                <a:spcBef>
                  <a:spcPct val="50000"/>
                </a:spcBef>
              </a:pPr>
              <a:r>
                <a:rPr lang="en-US" sz="2000" b="1">
                  <a:solidFill>
                    <a:srgbClr val="000000"/>
                  </a:solidFill>
                  <a:latin typeface="Comic Sans MS" pitchFamily="66" charset="0"/>
                </a:rPr>
                <a:t>Loss of SOM as CO</a:t>
              </a:r>
              <a:r>
                <a:rPr lang="en-US" sz="2000" b="1" baseline="-25000">
                  <a:solidFill>
                    <a:srgbClr val="000000"/>
                  </a:solidFill>
                  <a:latin typeface="Comic Sans MS" pitchFamily="66" charset="0"/>
                </a:rPr>
                <a:t>2</a:t>
              </a:r>
            </a:p>
          </p:txBody>
        </p:sp>
      </p:grpSp>
      <p:grpSp>
        <p:nvGrpSpPr>
          <p:cNvPr id="5" name="Group 4"/>
          <p:cNvGrpSpPr>
            <a:grpSpLocks/>
          </p:cNvGrpSpPr>
          <p:nvPr/>
        </p:nvGrpSpPr>
        <p:grpSpPr bwMode="auto">
          <a:xfrm>
            <a:off x="1371605" y="3162300"/>
            <a:ext cx="5678311" cy="3390900"/>
            <a:chOff x="29" y="2040"/>
            <a:chExt cx="4201" cy="2136"/>
          </a:xfrm>
        </p:grpSpPr>
        <p:sp>
          <p:nvSpPr>
            <p:cNvPr id="517166" name="Freeform 5"/>
            <p:cNvSpPr>
              <a:spLocks/>
            </p:cNvSpPr>
            <p:nvPr/>
          </p:nvSpPr>
          <p:spPr bwMode="auto">
            <a:xfrm>
              <a:off x="324" y="2040"/>
              <a:ext cx="414" cy="399"/>
            </a:xfrm>
            <a:custGeom>
              <a:avLst/>
              <a:gdLst>
                <a:gd name="T0" fmla="*/ 0 w 414"/>
                <a:gd name="T1" fmla="*/ 0 h 399"/>
                <a:gd name="T2" fmla="*/ 90 w 414"/>
                <a:gd name="T3" fmla="*/ 60 h 399"/>
                <a:gd name="T4" fmla="*/ 270 w 414"/>
                <a:gd name="T5" fmla="*/ 174 h 399"/>
                <a:gd name="T6" fmla="*/ 300 w 414"/>
                <a:gd name="T7" fmla="*/ 222 h 399"/>
                <a:gd name="T8" fmla="*/ 312 w 414"/>
                <a:gd name="T9" fmla="*/ 318 h 399"/>
                <a:gd name="T10" fmla="*/ 378 w 414"/>
                <a:gd name="T11" fmla="*/ 396 h 399"/>
                <a:gd name="T12" fmla="*/ 414 w 414"/>
                <a:gd name="T13" fmla="*/ 396 h 399"/>
                <a:gd name="T14" fmla="*/ 0 60000 65536"/>
                <a:gd name="T15" fmla="*/ 0 60000 65536"/>
                <a:gd name="T16" fmla="*/ 0 60000 65536"/>
                <a:gd name="T17" fmla="*/ 0 60000 65536"/>
                <a:gd name="T18" fmla="*/ 0 60000 65536"/>
                <a:gd name="T19" fmla="*/ 0 60000 65536"/>
                <a:gd name="T20" fmla="*/ 0 60000 65536"/>
                <a:gd name="T21" fmla="*/ 0 w 414"/>
                <a:gd name="T22" fmla="*/ 0 h 399"/>
                <a:gd name="T23" fmla="*/ 414 w 414"/>
                <a:gd name="T24" fmla="*/ 399 h 3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4" h="399">
                  <a:moveTo>
                    <a:pt x="0" y="0"/>
                  </a:moveTo>
                  <a:cubicBezTo>
                    <a:pt x="36" y="9"/>
                    <a:pt x="58" y="39"/>
                    <a:pt x="90" y="60"/>
                  </a:cubicBezTo>
                  <a:cubicBezTo>
                    <a:pt x="150" y="100"/>
                    <a:pt x="209" y="137"/>
                    <a:pt x="270" y="174"/>
                  </a:cubicBezTo>
                  <a:cubicBezTo>
                    <a:pt x="280" y="190"/>
                    <a:pt x="290" y="206"/>
                    <a:pt x="300" y="222"/>
                  </a:cubicBezTo>
                  <a:cubicBezTo>
                    <a:pt x="317" y="249"/>
                    <a:pt x="308" y="286"/>
                    <a:pt x="312" y="318"/>
                  </a:cubicBezTo>
                  <a:cubicBezTo>
                    <a:pt x="315" y="338"/>
                    <a:pt x="358" y="392"/>
                    <a:pt x="378" y="396"/>
                  </a:cubicBezTo>
                  <a:cubicBezTo>
                    <a:pt x="390" y="399"/>
                    <a:pt x="402" y="396"/>
                    <a:pt x="414" y="396"/>
                  </a:cubicBezTo>
                </a:path>
              </a:pathLst>
            </a:custGeom>
            <a:noFill/>
            <a:ln w="19050">
              <a:solidFill>
                <a:schemeClr val="tx1"/>
              </a:solidFill>
              <a:round/>
              <a:headEnd/>
              <a:tailEnd/>
            </a:ln>
          </p:spPr>
          <p:txBody>
            <a:bodyPr lIns="92075" tIns="46038" rIns="92075" bIns="46038" anchor="ctr"/>
            <a:lstStyle/>
            <a:p>
              <a:endParaRPr lang="en-US"/>
            </a:p>
          </p:txBody>
        </p:sp>
        <p:sp>
          <p:nvSpPr>
            <p:cNvPr id="517167" name="Freeform 6"/>
            <p:cNvSpPr>
              <a:spLocks/>
            </p:cNvSpPr>
            <p:nvPr/>
          </p:nvSpPr>
          <p:spPr bwMode="auto">
            <a:xfrm>
              <a:off x="1536" y="2400"/>
              <a:ext cx="392" cy="480"/>
            </a:xfrm>
            <a:custGeom>
              <a:avLst/>
              <a:gdLst>
                <a:gd name="T0" fmla="*/ 8 w 392"/>
                <a:gd name="T1" fmla="*/ 0 h 480"/>
                <a:gd name="T2" fmla="*/ 56 w 392"/>
                <a:gd name="T3" fmla="*/ 312 h 480"/>
                <a:gd name="T4" fmla="*/ 182 w 392"/>
                <a:gd name="T5" fmla="*/ 378 h 480"/>
                <a:gd name="T6" fmla="*/ 272 w 392"/>
                <a:gd name="T7" fmla="*/ 432 h 480"/>
                <a:gd name="T8" fmla="*/ 320 w 392"/>
                <a:gd name="T9" fmla="*/ 456 h 480"/>
                <a:gd name="T10" fmla="*/ 368 w 392"/>
                <a:gd name="T11" fmla="*/ 468 h 480"/>
                <a:gd name="T12" fmla="*/ 392 w 392"/>
                <a:gd name="T13" fmla="*/ 480 h 480"/>
                <a:gd name="T14" fmla="*/ 0 60000 65536"/>
                <a:gd name="T15" fmla="*/ 0 60000 65536"/>
                <a:gd name="T16" fmla="*/ 0 60000 65536"/>
                <a:gd name="T17" fmla="*/ 0 60000 65536"/>
                <a:gd name="T18" fmla="*/ 0 60000 65536"/>
                <a:gd name="T19" fmla="*/ 0 60000 65536"/>
                <a:gd name="T20" fmla="*/ 0 60000 65536"/>
                <a:gd name="T21" fmla="*/ 0 w 392"/>
                <a:gd name="T22" fmla="*/ 0 h 480"/>
                <a:gd name="T23" fmla="*/ 392 w 392"/>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2" h="480">
                  <a:moveTo>
                    <a:pt x="8" y="0"/>
                  </a:moveTo>
                  <a:cubicBezTo>
                    <a:pt x="9" y="42"/>
                    <a:pt x="0" y="262"/>
                    <a:pt x="56" y="312"/>
                  </a:cubicBezTo>
                  <a:cubicBezTo>
                    <a:pt x="92" y="345"/>
                    <a:pt x="141" y="353"/>
                    <a:pt x="182" y="378"/>
                  </a:cubicBezTo>
                  <a:cubicBezTo>
                    <a:pt x="210" y="415"/>
                    <a:pt x="234" y="408"/>
                    <a:pt x="272" y="432"/>
                  </a:cubicBezTo>
                  <a:cubicBezTo>
                    <a:pt x="309" y="455"/>
                    <a:pt x="281" y="447"/>
                    <a:pt x="320" y="456"/>
                  </a:cubicBezTo>
                  <a:cubicBezTo>
                    <a:pt x="340" y="460"/>
                    <a:pt x="351" y="461"/>
                    <a:pt x="368" y="468"/>
                  </a:cubicBezTo>
                  <a:cubicBezTo>
                    <a:pt x="376" y="472"/>
                    <a:pt x="392" y="480"/>
                    <a:pt x="392" y="480"/>
                  </a:cubicBezTo>
                </a:path>
              </a:pathLst>
            </a:custGeom>
            <a:noFill/>
            <a:ln w="19050">
              <a:solidFill>
                <a:schemeClr val="tx1"/>
              </a:solidFill>
              <a:round/>
              <a:headEnd/>
              <a:tailEnd/>
            </a:ln>
          </p:spPr>
          <p:txBody>
            <a:bodyPr lIns="92075" tIns="46038" rIns="92075" bIns="46038" anchor="ctr"/>
            <a:lstStyle/>
            <a:p>
              <a:endParaRPr lang="en-US"/>
            </a:p>
          </p:txBody>
        </p:sp>
        <p:sp>
          <p:nvSpPr>
            <p:cNvPr id="517168" name="Freeform 7"/>
            <p:cNvSpPr>
              <a:spLocks/>
            </p:cNvSpPr>
            <p:nvPr/>
          </p:nvSpPr>
          <p:spPr bwMode="auto">
            <a:xfrm>
              <a:off x="2178" y="2430"/>
              <a:ext cx="492" cy="288"/>
            </a:xfrm>
            <a:custGeom>
              <a:avLst/>
              <a:gdLst>
                <a:gd name="T0" fmla="*/ 0 w 492"/>
                <a:gd name="T1" fmla="*/ 0 h 288"/>
                <a:gd name="T2" fmla="*/ 132 w 492"/>
                <a:gd name="T3" fmla="*/ 18 h 288"/>
                <a:gd name="T4" fmla="*/ 264 w 492"/>
                <a:gd name="T5" fmla="*/ 90 h 288"/>
                <a:gd name="T6" fmla="*/ 342 w 492"/>
                <a:gd name="T7" fmla="*/ 162 h 288"/>
                <a:gd name="T8" fmla="*/ 420 w 492"/>
                <a:gd name="T9" fmla="*/ 246 h 288"/>
                <a:gd name="T10" fmla="*/ 492 w 492"/>
                <a:gd name="T11" fmla="*/ 288 h 288"/>
                <a:gd name="T12" fmla="*/ 0 60000 65536"/>
                <a:gd name="T13" fmla="*/ 0 60000 65536"/>
                <a:gd name="T14" fmla="*/ 0 60000 65536"/>
                <a:gd name="T15" fmla="*/ 0 60000 65536"/>
                <a:gd name="T16" fmla="*/ 0 60000 65536"/>
                <a:gd name="T17" fmla="*/ 0 60000 65536"/>
                <a:gd name="T18" fmla="*/ 0 w 492"/>
                <a:gd name="T19" fmla="*/ 0 h 288"/>
                <a:gd name="T20" fmla="*/ 492 w 492"/>
                <a:gd name="T21" fmla="*/ 288 h 288"/>
              </a:gdLst>
              <a:ahLst/>
              <a:cxnLst>
                <a:cxn ang="T12">
                  <a:pos x="T0" y="T1"/>
                </a:cxn>
                <a:cxn ang="T13">
                  <a:pos x="T2" y="T3"/>
                </a:cxn>
                <a:cxn ang="T14">
                  <a:pos x="T4" y="T5"/>
                </a:cxn>
                <a:cxn ang="T15">
                  <a:pos x="T6" y="T7"/>
                </a:cxn>
                <a:cxn ang="T16">
                  <a:pos x="T8" y="T9"/>
                </a:cxn>
                <a:cxn ang="T17">
                  <a:pos x="T10" y="T11"/>
                </a:cxn>
              </a:cxnLst>
              <a:rect l="T18" t="T19" r="T20" b="T21"/>
              <a:pathLst>
                <a:path w="492" h="288">
                  <a:moveTo>
                    <a:pt x="0" y="0"/>
                  </a:moveTo>
                  <a:cubicBezTo>
                    <a:pt x="44" y="6"/>
                    <a:pt x="88" y="9"/>
                    <a:pt x="132" y="18"/>
                  </a:cubicBezTo>
                  <a:cubicBezTo>
                    <a:pt x="182" y="28"/>
                    <a:pt x="219" y="68"/>
                    <a:pt x="264" y="90"/>
                  </a:cubicBezTo>
                  <a:cubicBezTo>
                    <a:pt x="288" y="121"/>
                    <a:pt x="313" y="138"/>
                    <a:pt x="342" y="162"/>
                  </a:cubicBezTo>
                  <a:cubicBezTo>
                    <a:pt x="371" y="186"/>
                    <a:pt x="389" y="224"/>
                    <a:pt x="420" y="246"/>
                  </a:cubicBezTo>
                  <a:cubicBezTo>
                    <a:pt x="434" y="256"/>
                    <a:pt x="492" y="269"/>
                    <a:pt x="492" y="288"/>
                  </a:cubicBezTo>
                </a:path>
              </a:pathLst>
            </a:custGeom>
            <a:noFill/>
            <a:ln w="19050">
              <a:solidFill>
                <a:schemeClr val="tx1"/>
              </a:solidFill>
              <a:round/>
              <a:headEnd/>
              <a:tailEnd/>
            </a:ln>
          </p:spPr>
          <p:txBody>
            <a:bodyPr lIns="92075" tIns="46038" rIns="92075" bIns="46038" anchor="ctr"/>
            <a:lstStyle/>
            <a:p>
              <a:endParaRPr lang="en-US"/>
            </a:p>
          </p:txBody>
        </p:sp>
        <p:sp>
          <p:nvSpPr>
            <p:cNvPr id="517169" name="Freeform 8"/>
            <p:cNvSpPr>
              <a:spLocks/>
            </p:cNvSpPr>
            <p:nvPr/>
          </p:nvSpPr>
          <p:spPr bwMode="auto">
            <a:xfrm>
              <a:off x="3432" y="2802"/>
              <a:ext cx="534" cy="396"/>
            </a:xfrm>
            <a:custGeom>
              <a:avLst/>
              <a:gdLst>
                <a:gd name="T0" fmla="*/ 0 w 534"/>
                <a:gd name="T1" fmla="*/ 0 h 396"/>
                <a:gd name="T2" fmla="*/ 96 w 534"/>
                <a:gd name="T3" fmla="*/ 96 h 396"/>
                <a:gd name="T4" fmla="*/ 294 w 534"/>
                <a:gd name="T5" fmla="*/ 240 h 396"/>
                <a:gd name="T6" fmla="*/ 420 w 534"/>
                <a:gd name="T7" fmla="*/ 348 h 396"/>
                <a:gd name="T8" fmla="*/ 534 w 534"/>
                <a:gd name="T9" fmla="*/ 366 h 396"/>
                <a:gd name="T10" fmla="*/ 0 60000 65536"/>
                <a:gd name="T11" fmla="*/ 0 60000 65536"/>
                <a:gd name="T12" fmla="*/ 0 60000 65536"/>
                <a:gd name="T13" fmla="*/ 0 60000 65536"/>
                <a:gd name="T14" fmla="*/ 0 60000 65536"/>
                <a:gd name="T15" fmla="*/ 0 w 534"/>
                <a:gd name="T16" fmla="*/ 0 h 396"/>
                <a:gd name="T17" fmla="*/ 534 w 534"/>
                <a:gd name="T18" fmla="*/ 396 h 396"/>
              </a:gdLst>
              <a:ahLst/>
              <a:cxnLst>
                <a:cxn ang="T10">
                  <a:pos x="T0" y="T1"/>
                </a:cxn>
                <a:cxn ang="T11">
                  <a:pos x="T2" y="T3"/>
                </a:cxn>
                <a:cxn ang="T12">
                  <a:pos x="T4" y="T5"/>
                </a:cxn>
                <a:cxn ang="T13">
                  <a:pos x="T6" y="T7"/>
                </a:cxn>
                <a:cxn ang="T14">
                  <a:pos x="T8" y="T9"/>
                </a:cxn>
              </a:cxnLst>
              <a:rect l="T15" t="T16" r="T17" b="T18"/>
              <a:pathLst>
                <a:path w="534" h="396">
                  <a:moveTo>
                    <a:pt x="0" y="0"/>
                  </a:moveTo>
                  <a:cubicBezTo>
                    <a:pt x="28" y="35"/>
                    <a:pt x="61" y="69"/>
                    <a:pt x="96" y="96"/>
                  </a:cubicBezTo>
                  <a:cubicBezTo>
                    <a:pt x="161" y="145"/>
                    <a:pt x="236" y="182"/>
                    <a:pt x="294" y="240"/>
                  </a:cubicBezTo>
                  <a:cubicBezTo>
                    <a:pt x="333" y="279"/>
                    <a:pt x="371" y="321"/>
                    <a:pt x="420" y="348"/>
                  </a:cubicBezTo>
                  <a:cubicBezTo>
                    <a:pt x="451" y="365"/>
                    <a:pt x="504" y="396"/>
                    <a:pt x="534" y="366"/>
                  </a:cubicBezTo>
                </a:path>
              </a:pathLst>
            </a:custGeom>
            <a:noFill/>
            <a:ln w="19050">
              <a:solidFill>
                <a:schemeClr val="tx1"/>
              </a:solidFill>
              <a:round/>
              <a:headEnd/>
              <a:tailEnd/>
            </a:ln>
          </p:spPr>
          <p:txBody>
            <a:bodyPr lIns="92075" tIns="46038" rIns="92075" bIns="46038" anchor="ctr"/>
            <a:lstStyle/>
            <a:p>
              <a:endParaRPr lang="en-US"/>
            </a:p>
          </p:txBody>
        </p:sp>
        <p:sp>
          <p:nvSpPr>
            <p:cNvPr id="517170" name="Freeform 9"/>
            <p:cNvSpPr>
              <a:spLocks/>
            </p:cNvSpPr>
            <p:nvPr/>
          </p:nvSpPr>
          <p:spPr bwMode="auto">
            <a:xfrm>
              <a:off x="144" y="2586"/>
              <a:ext cx="414" cy="399"/>
            </a:xfrm>
            <a:custGeom>
              <a:avLst/>
              <a:gdLst>
                <a:gd name="T0" fmla="*/ 0 w 414"/>
                <a:gd name="T1" fmla="*/ 0 h 399"/>
                <a:gd name="T2" fmla="*/ 90 w 414"/>
                <a:gd name="T3" fmla="*/ 60 h 399"/>
                <a:gd name="T4" fmla="*/ 270 w 414"/>
                <a:gd name="T5" fmla="*/ 174 h 399"/>
                <a:gd name="T6" fmla="*/ 300 w 414"/>
                <a:gd name="T7" fmla="*/ 222 h 399"/>
                <a:gd name="T8" fmla="*/ 312 w 414"/>
                <a:gd name="T9" fmla="*/ 318 h 399"/>
                <a:gd name="T10" fmla="*/ 378 w 414"/>
                <a:gd name="T11" fmla="*/ 396 h 399"/>
                <a:gd name="T12" fmla="*/ 414 w 414"/>
                <a:gd name="T13" fmla="*/ 396 h 399"/>
                <a:gd name="T14" fmla="*/ 0 60000 65536"/>
                <a:gd name="T15" fmla="*/ 0 60000 65536"/>
                <a:gd name="T16" fmla="*/ 0 60000 65536"/>
                <a:gd name="T17" fmla="*/ 0 60000 65536"/>
                <a:gd name="T18" fmla="*/ 0 60000 65536"/>
                <a:gd name="T19" fmla="*/ 0 60000 65536"/>
                <a:gd name="T20" fmla="*/ 0 60000 65536"/>
                <a:gd name="T21" fmla="*/ 0 w 414"/>
                <a:gd name="T22" fmla="*/ 0 h 399"/>
                <a:gd name="T23" fmla="*/ 414 w 414"/>
                <a:gd name="T24" fmla="*/ 399 h 3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4" h="399">
                  <a:moveTo>
                    <a:pt x="0" y="0"/>
                  </a:moveTo>
                  <a:cubicBezTo>
                    <a:pt x="36" y="9"/>
                    <a:pt x="58" y="39"/>
                    <a:pt x="90" y="60"/>
                  </a:cubicBezTo>
                  <a:cubicBezTo>
                    <a:pt x="150" y="100"/>
                    <a:pt x="209" y="137"/>
                    <a:pt x="270" y="174"/>
                  </a:cubicBezTo>
                  <a:cubicBezTo>
                    <a:pt x="280" y="190"/>
                    <a:pt x="290" y="206"/>
                    <a:pt x="300" y="222"/>
                  </a:cubicBezTo>
                  <a:cubicBezTo>
                    <a:pt x="317" y="249"/>
                    <a:pt x="308" y="286"/>
                    <a:pt x="312" y="318"/>
                  </a:cubicBezTo>
                  <a:cubicBezTo>
                    <a:pt x="315" y="338"/>
                    <a:pt x="358" y="392"/>
                    <a:pt x="378" y="396"/>
                  </a:cubicBezTo>
                  <a:cubicBezTo>
                    <a:pt x="390" y="399"/>
                    <a:pt x="402" y="396"/>
                    <a:pt x="414" y="396"/>
                  </a:cubicBezTo>
                </a:path>
              </a:pathLst>
            </a:custGeom>
            <a:noFill/>
            <a:ln w="19050">
              <a:solidFill>
                <a:schemeClr val="tx1"/>
              </a:solidFill>
              <a:round/>
              <a:headEnd/>
              <a:tailEnd/>
            </a:ln>
          </p:spPr>
          <p:txBody>
            <a:bodyPr lIns="92075" tIns="46038" rIns="92075" bIns="46038" anchor="ctr"/>
            <a:lstStyle/>
            <a:p>
              <a:endParaRPr lang="en-US"/>
            </a:p>
          </p:txBody>
        </p:sp>
        <p:sp>
          <p:nvSpPr>
            <p:cNvPr id="517171" name="Freeform 10"/>
            <p:cNvSpPr>
              <a:spLocks/>
            </p:cNvSpPr>
            <p:nvPr/>
          </p:nvSpPr>
          <p:spPr bwMode="auto">
            <a:xfrm>
              <a:off x="1234" y="3204"/>
              <a:ext cx="392" cy="480"/>
            </a:xfrm>
            <a:custGeom>
              <a:avLst/>
              <a:gdLst>
                <a:gd name="T0" fmla="*/ 8 w 392"/>
                <a:gd name="T1" fmla="*/ 0 h 480"/>
                <a:gd name="T2" fmla="*/ 56 w 392"/>
                <a:gd name="T3" fmla="*/ 312 h 480"/>
                <a:gd name="T4" fmla="*/ 182 w 392"/>
                <a:gd name="T5" fmla="*/ 378 h 480"/>
                <a:gd name="T6" fmla="*/ 272 w 392"/>
                <a:gd name="T7" fmla="*/ 432 h 480"/>
                <a:gd name="T8" fmla="*/ 320 w 392"/>
                <a:gd name="T9" fmla="*/ 456 h 480"/>
                <a:gd name="T10" fmla="*/ 368 w 392"/>
                <a:gd name="T11" fmla="*/ 468 h 480"/>
                <a:gd name="T12" fmla="*/ 392 w 392"/>
                <a:gd name="T13" fmla="*/ 480 h 480"/>
                <a:gd name="T14" fmla="*/ 0 60000 65536"/>
                <a:gd name="T15" fmla="*/ 0 60000 65536"/>
                <a:gd name="T16" fmla="*/ 0 60000 65536"/>
                <a:gd name="T17" fmla="*/ 0 60000 65536"/>
                <a:gd name="T18" fmla="*/ 0 60000 65536"/>
                <a:gd name="T19" fmla="*/ 0 60000 65536"/>
                <a:gd name="T20" fmla="*/ 0 60000 65536"/>
                <a:gd name="T21" fmla="*/ 0 w 392"/>
                <a:gd name="T22" fmla="*/ 0 h 480"/>
                <a:gd name="T23" fmla="*/ 392 w 392"/>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2" h="480">
                  <a:moveTo>
                    <a:pt x="8" y="0"/>
                  </a:moveTo>
                  <a:cubicBezTo>
                    <a:pt x="9" y="42"/>
                    <a:pt x="0" y="262"/>
                    <a:pt x="56" y="312"/>
                  </a:cubicBezTo>
                  <a:cubicBezTo>
                    <a:pt x="92" y="345"/>
                    <a:pt x="141" y="353"/>
                    <a:pt x="182" y="378"/>
                  </a:cubicBezTo>
                  <a:cubicBezTo>
                    <a:pt x="210" y="415"/>
                    <a:pt x="234" y="408"/>
                    <a:pt x="272" y="432"/>
                  </a:cubicBezTo>
                  <a:cubicBezTo>
                    <a:pt x="309" y="455"/>
                    <a:pt x="281" y="447"/>
                    <a:pt x="320" y="456"/>
                  </a:cubicBezTo>
                  <a:cubicBezTo>
                    <a:pt x="340" y="460"/>
                    <a:pt x="351" y="461"/>
                    <a:pt x="368" y="468"/>
                  </a:cubicBezTo>
                  <a:cubicBezTo>
                    <a:pt x="376" y="472"/>
                    <a:pt x="392" y="480"/>
                    <a:pt x="392" y="480"/>
                  </a:cubicBezTo>
                </a:path>
              </a:pathLst>
            </a:custGeom>
            <a:noFill/>
            <a:ln w="19050">
              <a:solidFill>
                <a:schemeClr val="tx1"/>
              </a:solidFill>
              <a:round/>
              <a:headEnd/>
              <a:tailEnd/>
            </a:ln>
          </p:spPr>
          <p:txBody>
            <a:bodyPr lIns="92075" tIns="46038" rIns="92075" bIns="46038" anchor="ctr"/>
            <a:lstStyle/>
            <a:p>
              <a:endParaRPr lang="en-US"/>
            </a:p>
          </p:txBody>
        </p:sp>
        <p:sp>
          <p:nvSpPr>
            <p:cNvPr id="517172" name="Freeform 11"/>
            <p:cNvSpPr>
              <a:spLocks/>
            </p:cNvSpPr>
            <p:nvPr/>
          </p:nvSpPr>
          <p:spPr bwMode="auto">
            <a:xfrm>
              <a:off x="1998" y="2976"/>
              <a:ext cx="492" cy="288"/>
            </a:xfrm>
            <a:custGeom>
              <a:avLst/>
              <a:gdLst>
                <a:gd name="T0" fmla="*/ 0 w 492"/>
                <a:gd name="T1" fmla="*/ 0 h 288"/>
                <a:gd name="T2" fmla="*/ 132 w 492"/>
                <a:gd name="T3" fmla="*/ 18 h 288"/>
                <a:gd name="T4" fmla="*/ 264 w 492"/>
                <a:gd name="T5" fmla="*/ 90 h 288"/>
                <a:gd name="T6" fmla="*/ 342 w 492"/>
                <a:gd name="T7" fmla="*/ 162 h 288"/>
                <a:gd name="T8" fmla="*/ 420 w 492"/>
                <a:gd name="T9" fmla="*/ 246 h 288"/>
                <a:gd name="T10" fmla="*/ 492 w 492"/>
                <a:gd name="T11" fmla="*/ 288 h 288"/>
                <a:gd name="T12" fmla="*/ 0 60000 65536"/>
                <a:gd name="T13" fmla="*/ 0 60000 65536"/>
                <a:gd name="T14" fmla="*/ 0 60000 65536"/>
                <a:gd name="T15" fmla="*/ 0 60000 65536"/>
                <a:gd name="T16" fmla="*/ 0 60000 65536"/>
                <a:gd name="T17" fmla="*/ 0 60000 65536"/>
                <a:gd name="T18" fmla="*/ 0 w 492"/>
                <a:gd name="T19" fmla="*/ 0 h 288"/>
                <a:gd name="T20" fmla="*/ 492 w 492"/>
                <a:gd name="T21" fmla="*/ 288 h 288"/>
              </a:gdLst>
              <a:ahLst/>
              <a:cxnLst>
                <a:cxn ang="T12">
                  <a:pos x="T0" y="T1"/>
                </a:cxn>
                <a:cxn ang="T13">
                  <a:pos x="T2" y="T3"/>
                </a:cxn>
                <a:cxn ang="T14">
                  <a:pos x="T4" y="T5"/>
                </a:cxn>
                <a:cxn ang="T15">
                  <a:pos x="T6" y="T7"/>
                </a:cxn>
                <a:cxn ang="T16">
                  <a:pos x="T8" y="T9"/>
                </a:cxn>
                <a:cxn ang="T17">
                  <a:pos x="T10" y="T11"/>
                </a:cxn>
              </a:cxnLst>
              <a:rect l="T18" t="T19" r="T20" b="T21"/>
              <a:pathLst>
                <a:path w="492" h="288">
                  <a:moveTo>
                    <a:pt x="0" y="0"/>
                  </a:moveTo>
                  <a:cubicBezTo>
                    <a:pt x="44" y="6"/>
                    <a:pt x="88" y="9"/>
                    <a:pt x="132" y="18"/>
                  </a:cubicBezTo>
                  <a:cubicBezTo>
                    <a:pt x="182" y="28"/>
                    <a:pt x="219" y="68"/>
                    <a:pt x="264" y="90"/>
                  </a:cubicBezTo>
                  <a:cubicBezTo>
                    <a:pt x="288" y="121"/>
                    <a:pt x="313" y="138"/>
                    <a:pt x="342" y="162"/>
                  </a:cubicBezTo>
                  <a:cubicBezTo>
                    <a:pt x="371" y="186"/>
                    <a:pt x="389" y="224"/>
                    <a:pt x="420" y="246"/>
                  </a:cubicBezTo>
                  <a:cubicBezTo>
                    <a:pt x="434" y="256"/>
                    <a:pt x="492" y="269"/>
                    <a:pt x="492" y="288"/>
                  </a:cubicBezTo>
                </a:path>
              </a:pathLst>
            </a:custGeom>
            <a:noFill/>
            <a:ln w="19050">
              <a:solidFill>
                <a:schemeClr val="tx1"/>
              </a:solidFill>
              <a:round/>
              <a:headEnd/>
              <a:tailEnd/>
            </a:ln>
          </p:spPr>
          <p:txBody>
            <a:bodyPr lIns="92075" tIns="46038" rIns="92075" bIns="46038" anchor="ctr"/>
            <a:lstStyle/>
            <a:p>
              <a:endParaRPr lang="en-US"/>
            </a:p>
          </p:txBody>
        </p:sp>
        <p:sp>
          <p:nvSpPr>
            <p:cNvPr id="517173" name="Freeform 12"/>
            <p:cNvSpPr>
              <a:spLocks/>
            </p:cNvSpPr>
            <p:nvPr/>
          </p:nvSpPr>
          <p:spPr bwMode="auto">
            <a:xfrm>
              <a:off x="3252" y="3348"/>
              <a:ext cx="534" cy="396"/>
            </a:xfrm>
            <a:custGeom>
              <a:avLst/>
              <a:gdLst>
                <a:gd name="T0" fmla="*/ 0 w 534"/>
                <a:gd name="T1" fmla="*/ 0 h 396"/>
                <a:gd name="T2" fmla="*/ 96 w 534"/>
                <a:gd name="T3" fmla="*/ 96 h 396"/>
                <a:gd name="T4" fmla="*/ 294 w 534"/>
                <a:gd name="T5" fmla="*/ 240 h 396"/>
                <a:gd name="T6" fmla="*/ 420 w 534"/>
                <a:gd name="T7" fmla="*/ 348 h 396"/>
                <a:gd name="T8" fmla="*/ 534 w 534"/>
                <a:gd name="T9" fmla="*/ 366 h 396"/>
                <a:gd name="T10" fmla="*/ 0 60000 65536"/>
                <a:gd name="T11" fmla="*/ 0 60000 65536"/>
                <a:gd name="T12" fmla="*/ 0 60000 65536"/>
                <a:gd name="T13" fmla="*/ 0 60000 65536"/>
                <a:gd name="T14" fmla="*/ 0 60000 65536"/>
                <a:gd name="T15" fmla="*/ 0 w 534"/>
                <a:gd name="T16" fmla="*/ 0 h 396"/>
                <a:gd name="T17" fmla="*/ 534 w 534"/>
                <a:gd name="T18" fmla="*/ 396 h 396"/>
              </a:gdLst>
              <a:ahLst/>
              <a:cxnLst>
                <a:cxn ang="T10">
                  <a:pos x="T0" y="T1"/>
                </a:cxn>
                <a:cxn ang="T11">
                  <a:pos x="T2" y="T3"/>
                </a:cxn>
                <a:cxn ang="T12">
                  <a:pos x="T4" y="T5"/>
                </a:cxn>
                <a:cxn ang="T13">
                  <a:pos x="T6" y="T7"/>
                </a:cxn>
                <a:cxn ang="T14">
                  <a:pos x="T8" y="T9"/>
                </a:cxn>
              </a:cxnLst>
              <a:rect l="T15" t="T16" r="T17" b="T18"/>
              <a:pathLst>
                <a:path w="534" h="396">
                  <a:moveTo>
                    <a:pt x="0" y="0"/>
                  </a:moveTo>
                  <a:cubicBezTo>
                    <a:pt x="28" y="35"/>
                    <a:pt x="61" y="69"/>
                    <a:pt x="96" y="96"/>
                  </a:cubicBezTo>
                  <a:cubicBezTo>
                    <a:pt x="161" y="145"/>
                    <a:pt x="236" y="182"/>
                    <a:pt x="294" y="240"/>
                  </a:cubicBezTo>
                  <a:cubicBezTo>
                    <a:pt x="333" y="279"/>
                    <a:pt x="371" y="321"/>
                    <a:pt x="420" y="348"/>
                  </a:cubicBezTo>
                  <a:cubicBezTo>
                    <a:pt x="451" y="365"/>
                    <a:pt x="504" y="396"/>
                    <a:pt x="534" y="366"/>
                  </a:cubicBezTo>
                </a:path>
              </a:pathLst>
            </a:custGeom>
            <a:noFill/>
            <a:ln w="19050">
              <a:solidFill>
                <a:schemeClr val="tx1"/>
              </a:solidFill>
              <a:round/>
              <a:headEnd/>
              <a:tailEnd/>
            </a:ln>
          </p:spPr>
          <p:txBody>
            <a:bodyPr lIns="92075" tIns="46038" rIns="92075" bIns="46038" anchor="ctr"/>
            <a:lstStyle/>
            <a:p>
              <a:endParaRPr lang="en-US"/>
            </a:p>
          </p:txBody>
        </p:sp>
        <p:sp>
          <p:nvSpPr>
            <p:cNvPr id="517174" name="Freeform 13"/>
            <p:cNvSpPr>
              <a:spLocks/>
            </p:cNvSpPr>
            <p:nvPr/>
          </p:nvSpPr>
          <p:spPr bwMode="auto">
            <a:xfrm>
              <a:off x="3504" y="2544"/>
              <a:ext cx="414" cy="399"/>
            </a:xfrm>
            <a:custGeom>
              <a:avLst/>
              <a:gdLst>
                <a:gd name="T0" fmla="*/ 0 w 414"/>
                <a:gd name="T1" fmla="*/ 0 h 399"/>
                <a:gd name="T2" fmla="*/ 90 w 414"/>
                <a:gd name="T3" fmla="*/ 60 h 399"/>
                <a:gd name="T4" fmla="*/ 270 w 414"/>
                <a:gd name="T5" fmla="*/ 174 h 399"/>
                <a:gd name="T6" fmla="*/ 300 w 414"/>
                <a:gd name="T7" fmla="*/ 222 h 399"/>
                <a:gd name="T8" fmla="*/ 312 w 414"/>
                <a:gd name="T9" fmla="*/ 318 h 399"/>
                <a:gd name="T10" fmla="*/ 378 w 414"/>
                <a:gd name="T11" fmla="*/ 396 h 399"/>
                <a:gd name="T12" fmla="*/ 414 w 414"/>
                <a:gd name="T13" fmla="*/ 396 h 399"/>
                <a:gd name="T14" fmla="*/ 0 60000 65536"/>
                <a:gd name="T15" fmla="*/ 0 60000 65536"/>
                <a:gd name="T16" fmla="*/ 0 60000 65536"/>
                <a:gd name="T17" fmla="*/ 0 60000 65536"/>
                <a:gd name="T18" fmla="*/ 0 60000 65536"/>
                <a:gd name="T19" fmla="*/ 0 60000 65536"/>
                <a:gd name="T20" fmla="*/ 0 60000 65536"/>
                <a:gd name="T21" fmla="*/ 0 w 414"/>
                <a:gd name="T22" fmla="*/ 0 h 399"/>
                <a:gd name="T23" fmla="*/ 414 w 414"/>
                <a:gd name="T24" fmla="*/ 399 h 3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4" h="399">
                  <a:moveTo>
                    <a:pt x="0" y="0"/>
                  </a:moveTo>
                  <a:cubicBezTo>
                    <a:pt x="36" y="9"/>
                    <a:pt x="58" y="39"/>
                    <a:pt x="90" y="60"/>
                  </a:cubicBezTo>
                  <a:cubicBezTo>
                    <a:pt x="150" y="100"/>
                    <a:pt x="209" y="137"/>
                    <a:pt x="270" y="174"/>
                  </a:cubicBezTo>
                  <a:cubicBezTo>
                    <a:pt x="280" y="190"/>
                    <a:pt x="290" y="206"/>
                    <a:pt x="300" y="222"/>
                  </a:cubicBezTo>
                  <a:cubicBezTo>
                    <a:pt x="317" y="249"/>
                    <a:pt x="308" y="286"/>
                    <a:pt x="312" y="318"/>
                  </a:cubicBezTo>
                  <a:cubicBezTo>
                    <a:pt x="315" y="338"/>
                    <a:pt x="358" y="392"/>
                    <a:pt x="378" y="396"/>
                  </a:cubicBezTo>
                  <a:cubicBezTo>
                    <a:pt x="390" y="399"/>
                    <a:pt x="402" y="396"/>
                    <a:pt x="414" y="396"/>
                  </a:cubicBezTo>
                </a:path>
              </a:pathLst>
            </a:custGeom>
            <a:noFill/>
            <a:ln w="19050">
              <a:solidFill>
                <a:schemeClr val="tx1"/>
              </a:solidFill>
              <a:round/>
              <a:headEnd/>
              <a:tailEnd/>
            </a:ln>
          </p:spPr>
          <p:txBody>
            <a:bodyPr lIns="92075" tIns="46038" rIns="92075" bIns="46038" anchor="ctr"/>
            <a:lstStyle/>
            <a:p>
              <a:endParaRPr lang="en-US"/>
            </a:p>
          </p:txBody>
        </p:sp>
        <p:sp>
          <p:nvSpPr>
            <p:cNvPr id="517175" name="Freeform 14"/>
            <p:cNvSpPr>
              <a:spLocks/>
            </p:cNvSpPr>
            <p:nvPr/>
          </p:nvSpPr>
          <p:spPr bwMode="auto">
            <a:xfrm>
              <a:off x="816" y="2640"/>
              <a:ext cx="392" cy="480"/>
            </a:xfrm>
            <a:custGeom>
              <a:avLst/>
              <a:gdLst>
                <a:gd name="T0" fmla="*/ 8 w 392"/>
                <a:gd name="T1" fmla="*/ 0 h 480"/>
                <a:gd name="T2" fmla="*/ 56 w 392"/>
                <a:gd name="T3" fmla="*/ 312 h 480"/>
                <a:gd name="T4" fmla="*/ 182 w 392"/>
                <a:gd name="T5" fmla="*/ 378 h 480"/>
                <a:gd name="T6" fmla="*/ 272 w 392"/>
                <a:gd name="T7" fmla="*/ 432 h 480"/>
                <a:gd name="T8" fmla="*/ 320 w 392"/>
                <a:gd name="T9" fmla="*/ 456 h 480"/>
                <a:gd name="T10" fmla="*/ 368 w 392"/>
                <a:gd name="T11" fmla="*/ 468 h 480"/>
                <a:gd name="T12" fmla="*/ 392 w 392"/>
                <a:gd name="T13" fmla="*/ 480 h 480"/>
                <a:gd name="T14" fmla="*/ 0 60000 65536"/>
                <a:gd name="T15" fmla="*/ 0 60000 65536"/>
                <a:gd name="T16" fmla="*/ 0 60000 65536"/>
                <a:gd name="T17" fmla="*/ 0 60000 65536"/>
                <a:gd name="T18" fmla="*/ 0 60000 65536"/>
                <a:gd name="T19" fmla="*/ 0 60000 65536"/>
                <a:gd name="T20" fmla="*/ 0 60000 65536"/>
                <a:gd name="T21" fmla="*/ 0 w 392"/>
                <a:gd name="T22" fmla="*/ 0 h 480"/>
                <a:gd name="T23" fmla="*/ 392 w 392"/>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2" h="480">
                  <a:moveTo>
                    <a:pt x="8" y="0"/>
                  </a:moveTo>
                  <a:cubicBezTo>
                    <a:pt x="9" y="42"/>
                    <a:pt x="0" y="262"/>
                    <a:pt x="56" y="312"/>
                  </a:cubicBezTo>
                  <a:cubicBezTo>
                    <a:pt x="92" y="345"/>
                    <a:pt x="141" y="353"/>
                    <a:pt x="182" y="378"/>
                  </a:cubicBezTo>
                  <a:cubicBezTo>
                    <a:pt x="210" y="415"/>
                    <a:pt x="234" y="408"/>
                    <a:pt x="272" y="432"/>
                  </a:cubicBezTo>
                  <a:cubicBezTo>
                    <a:pt x="309" y="455"/>
                    <a:pt x="281" y="447"/>
                    <a:pt x="320" y="456"/>
                  </a:cubicBezTo>
                  <a:cubicBezTo>
                    <a:pt x="340" y="460"/>
                    <a:pt x="351" y="461"/>
                    <a:pt x="368" y="468"/>
                  </a:cubicBezTo>
                  <a:cubicBezTo>
                    <a:pt x="376" y="472"/>
                    <a:pt x="392" y="480"/>
                    <a:pt x="392" y="480"/>
                  </a:cubicBezTo>
                </a:path>
              </a:pathLst>
            </a:custGeom>
            <a:noFill/>
            <a:ln w="19050">
              <a:solidFill>
                <a:schemeClr val="tx1"/>
              </a:solidFill>
              <a:round/>
              <a:headEnd/>
              <a:tailEnd/>
            </a:ln>
          </p:spPr>
          <p:txBody>
            <a:bodyPr lIns="92075" tIns="46038" rIns="92075" bIns="46038" anchor="ctr"/>
            <a:lstStyle/>
            <a:p>
              <a:endParaRPr lang="en-US"/>
            </a:p>
          </p:txBody>
        </p:sp>
        <p:sp>
          <p:nvSpPr>
            <p:cNvPr id="517176" name="Freeform 15"/>
            <p:cNvSpPr>
              <a:spLocks/>
            </p:cNvSpPr>
            <p:nvPr/>
          </p:nvSpPr>
          <p:spPr bwMode="auto">
            <a:xfrm>
              <a:off x="1950" y="2454"/>
              <a:ext cx="492" cy="288"/>
            </a:xfrm>
            <a:custGeom>
              <a:avLst/>
              <a:gdLst>
                <a:gd name="T0" fmla="*/ 0 w 492"/>
                <a:gd name="T1" fmla="*/ 0 h 288"/>
                <a:gd name="T2" fmla="*/ 132 w 492"/>
                <a:gd name="T3" fmla="*/ 18 h 288"/>
                <a:gd name="T4" fmla="*/ 264 w 492"/>
                <a:gd name="T5" fmla="*/ 90 h 288"/>
                <a:gd name="T6" fmla="*/ 342 w 492"/>
                <a:gd name="T7" fmla="*/ 162 h 288"/>
                <a:gd name="T8" fmla="*/ 420 w 492"/>
                <a:gd name="T9" fmla="*/ 246 h 288"/>
                <a:gd name="T10" fmla="*/ 492 w 492"/>
                <a:gd name="T11" fmla="*/ 288 h 288"/>
                <a:gd name="T12" fmla="*/ 0 60000 65536"/>
                <a:gd name="T13" fmla="*/ 0 60000 65536"/>
                <a:gd name="T14" fmla="*/ 0 60000 65536"/>
                <a:gd name="T15" fmla="*/ 0 60000 65536"/>
                <a:gd name="T16" fmla="*/ 0 60000 65536"/>
                <a:gd name="T17" fmla="*/ 0 60000 65536"/>
                <a:gd name="T18" fmla="*/ 0 w 492"/>
                <a:gd name="T19" fmla="*/ 0 h 288"/>
                <a:gd name="T20" fmla="*/ 492 w 492"/>
                <a:gd name="T21" fmla="*/ 288 h 288"/>
              </a:gdLst>
              <a:ahLst/>
              <a:cxnLst>
                <a:cxn ang="T12">
                  <a:pos x="T0" y="T1"/>
                </a:cxn>
                <a:cxn ang="T13">
                  <a:pos x="T2" y="T3"/>
                </a:cxn>
                <a:cxn ang="T14">
                  <a:pos x="T4" y="T5"/>
                </a:cxn>
                <a:cxn ang="T15">
                  <a:pos x="T6" y="T7"/>
                </a:cxn>
                <a:cxn ang="T16">
                  <a:pos x="T8" y="T9"/>
                </a:cxn>
                <a:cxn ang="T17">
                  <a:pos x="T10" y="T11"/>
                </a:cxn>
              </a:cxnLst>
              <a:rect l="T18" t="T19" r="T20" b="T21"/>
              <a:pathLst>
                <a:path w="492" h="288">
                  <a:moveTo>
                    <a:pt x="0" y="0"/>
                  </a:moveTo>
                  <a:cubicBezTo>
                    <a:pt x="44" y="6"/>
                    <a:pt x="88" y="9"/>
                    <a:pt x="132" y="18"/>
                  </a:cubicBezTo>
                  <a:cubicBezTo>
                    <a:pt x="182" y="28"/>
                    <a:pt x="219" y="68"/>
                    <a:pt x="264" y="90"/>
                  </a:cubicBezTo>
                  <a:cubicBezTo>
                    <a:pt x="288" y="121"/>
                    <a:pt x="313" y="138"/>
                    <a:pt x="342" y="162"/>
                  </a:cubicBezTo>
                  <a:cubicBezTo>
                    <a:pt x="371" y="186"/>
                    <a:pt x="389" y="224"/>
                    <a:pt x="420" y="246"/>
                  </a:cubicBezTo>
                  <a:cubicBezTo>
                    <a:pt x="434" y="256"/>
                    <a:pt x="492" y="269"/>
                    <a:pt x="492" y="288"/>
                  </a:cubicBezTo>
                </a:path>
              </a:pathLst>
            </a:custGeom>
            <a:noFill/>
            <a:ln w="19050">
              <a:solidFill>
                <a:schemeClr val="tx1"/>
              </a:solidFill>
              <a:round/>
              <a:headEnd/>
              <a:tailEnd/>
            </a:ln>
          </p:spPr>
          <p:txBody>
            <a:bodyPr lIns="92075" tIns="46038" rIns="92075" bIns="46038" anchor="ctr"/>
            <a:lstStyle/>
            <a:p>
              <a:endParaRPr lang="en-US"/>
            </a:p>
          </p:txBody>
        </p:sp>
        <p:sp>
          <p:nvSpPr>
            <p:cNvPr id="517177" name="Freeform 16"/>
            <p:cNvSpPr>
              <a:spLocks/>
            </p:cNvSpPr>
            <p:nvPr/>
          </p:nvSpPr>
          <p:spPr bwMode="auto">
            <a:xfrm>
              <a:off x="2832" y="2880"/>
              <a:ext cx="534" cy="396"/>
            </a:xfrm>
            <a:custGeom>
              <a:avLst/>
              <a:gdLst>
                <a:gd name="T0" fmla="*/ 0 w 534"/>
                <a:gd name="T1" fmla="*/ 0 h 396"/>
                <a:gd name="T2" fmla="*/ 96 w 534"/>
                <a:gd name="T3" fmla="*/ 96 h 396"/>
                <a:gd name="T4" fmla="*/ 294 w 534"/>
                <a:gd name="T5" fmla="*/ 240 h 396"/>
                <a:gd name="T6" fmla="*/ 420 w 534"/>
                <a:gd name="T7" fmla="*/ 348 h 396"/>
                <a:gd name="T8" fmla="*/ 534 w 534"/>
                <a:gd name="T9" fmla="*/ 366 h 396"/>
                <a:gd name="T10" fmla="*/ 0 60000 65536"/>
                <a:gd name="T11" fmla="*/ 0 60000 65536"/>
                <a:gd name="T12" fmla="*/ 0 60000 65536"/>
                <a:gd name="T13" fmla="*/ 0 60000 65536"/>
                <a:gd name="T14" fmla="*/ 0 60000 65536"/>
                <a:gd name="T15" fmla="*/ 0 w 534"/>
                <a:gd name="T16" fmla="*/ 0 h 396"/>
                <a:gd name="T17" fmla="*/ 534 w 534"/>
                <a:gd name="T18" fmla="*/ 396 h 396"/>
              </a:gdLst>
              <a:ahLst/>
              <a:cxnLst>
                <a:cxn ang="T10">
                  <a:pos x="T0" y="T1"/>
                </a:cxn>
                <a:cxn ang="T11">
                  <a:pos x="T2" y="T3"/>
                </a:cxn>
                <a:cxn ang="T12">
                  <a:pos x="T4" y="T5"/>
                </a:cxn>
                <a:cxn ang="T13">
                  <a:pos x="T6" y="T7"/>
                </a:cxn>
                <a:cxn ang="T14">
                  <a:pos x="T8" y="T9"/>
                </a:cxn>
              </a:cxnLst>
              <a:rect l="T15" t="T16" r="T17" b="T18"/>
              <a:pathLst>
                <a:path w="534" h="396">
                  <a:moveTo>
                    <a:pt x="0" y="0"/>
                  </a:moveTo>
                  <a:cubicBezTo>
                    <a:pt x="28" y="35"/>
                    <a:pt x="61" y="69"/>
                    <a:pt x="96" y="96"/>
                  </a:cubicBezTo>
                  <a:cubicBezTo>
                    <a:pt x="161" y="145"/>
                    <a:pt x="236" y="182"/>
                    <a:pt x="294" y="240"/>
                  </a:cubicBezTo>
                  <a:cubicBezTo>
                    <a:pt x="333" y="279"/>
                    <a:pt x="371" y="321"/>
                    <a:pt x="420" y="348"/>
                  </a:cubicBezTo>
                  <a:cubicBezTo>
                    <a:pt x="451" y="365"/>
                    <a:pt x="504" y="396"/>
                    <a:pt x="534" y="366"/>
                  </a:cubicBezTo>
                </a:path>
              </a:pathLst>
            </a:custGeom>
            <a:noFill/>
            <a:ln w="19050">
              <a:solidFill>
                <a:schemeClr val="tx1"/>
              </a:solidFill>
              <a:round/>
              <a:headEnd/>
              <a:tailEnd/>
            </a:ln>
          </p:spPr>
          <p:txBody>
            <a:bodyPr lIns="92075" tIns="46038" rIns="92075" bIns="46038" anchor="ctr"/>
            <a:lstStyle/>
            <a:p>
              <a:endParaRPr lang="en-US"/>
            </a:p>
          </p:txBody>
        </p:sp>
        <p:sp>
          <p:nvSpPr>
            <p:cNvPr id="517178" name="Freeform 17"/>
            <p:cNvSpPr>
              <a:spLocks/>
            </p:cNvSpPr>
            <p:nvPr/>
          </p:nvSpPr>
          <p:spPr bwMode="auto">
            <a:xfrm>
              <a:off x="960" y="2160"/>
              <a:ext cx="414" cy="399"/>
            </a:xfrm>
            <a:custGeom>
              <a:avLst/>
              <a:gdLst>
                <a:gd name="T0" fmla="*/ 0 w 414"/>
                <a:gd name="T1" fmla="*/ 0 h 399"/>
                <a:gd name="T2" fmla="*/ 90 w 414"/>
                <a:gd name="T3" fmla="*/ 60 h 399"/>
                <a:gd name="T4" fmla="*/ 270 w 414"/>
                <a:gd name="T5" fmla="*/ 174 h 399"/>
                <a:gd name="T6" fmla="*/ 300 w 414"/>
                <a:gd name="T7" fmla="*/ 222 h 399"/>
                <a:gd name="T8" fmla="*/ 312 w 414"/>
                <a:gd name="T9" fmla="*/ 318 h 399"/>
                <a:gd name="T10" fmla="*/ 378 w 414"/>
                <a:gd name="T11" fmla="*/ 396 h 399"/>
                <a:gd name="T12" fmla="*/ 414 w 414"/>
                <a:gd name="T13" fmla="*/ 396 h 399"/>
                <a:gd name="T14" fmla="*/ 0 60000 65536"/>
                <a:gd name="T15" fmla="*/ 0 60000 65536"/>
                <a:gd name="T16" fmla="*/ 0 60000 65536"/>
                <a:gd name="T17" fmla="*/ 0 60000 65536"/>
                <a:gd name="T18" fmla="*/ 0 60000 65536"/>
                <a:gd name="T19" fmla="*/ 0 60000 65536"/>
                <a:gd name="T20" fmla="*/ 0 60000 65536"/>
                <a:gd name="T21" fmla="*/ 0 w 414"/>
                <a:gd name="T22" fmla="*/ 0 h 399"/>
                <a:gd name="T23" fmla="*/ 414 w 414"/>
                <a:gd name="T24" fmla="*/ 399 h 3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4" h="399">
                  <a:moveTo>
                    <a:pt x="0" y="0"/>
                  </a:moveTo>
                  <a:cubicBezTo>
                    <a:pt x="36" y="9"/>
                    <a:pt x="58" y="39"/>
                    <a:pt x="90" y="60"/>
                  </a:cubicBezTo>
                  <a:cubicBezTo>
                    <a:pt x="150" y="100"/>
                    <a:pt x="209" y="137"/>
                    <a:pt x="270" y="174"/>
                  </a:cubicBezTo>
                  <a:cubicBezTo>
                    <a:pt x="280" y="190"/>
                    <a:pt x="290" y="206"/>
                    <a:pt x="300" y="222"/>
                  </a:cubicBezTo>
                  <a:cubicBezTo>
                    <a:pt x="317" y="249"/>
                    <a:pt x="308" y="286"/>
                    <a:pt x="312" y="318"/>
                  </a:cubicBezTo>
                  <a:cubicBezTo>
                    <a:pt x="315" y="338"/>
                    <a:pt x="358" y="392"/>
                    <a:pt x="378" y="396"/>
                  </a:cubicBezTo>
                  <a:cubicBezTo>
                    <a:pt x="390" y="399"/>
                    <a:pt x="402" y="396"/>
                    <a:pt x="414" y="396"/>
                  </a:cubicBezTo>
                </a:path>
              </a:pathLst>
            </a:custGeom>
            <a:noFill/>
            <a:ln w="19050">
              <a:solidFill>
                <a:schemeClr val="tx1"/>
              </a:solidFill>
              <a:round/>
              <a:headEnd/>
              <a:tailEnd/>
            </a:ln>
          </p:spPr>
          <p:txBody>
            <a:bodyPr lIns="92075" tIns="46038" rIns="92075" bIns="46038" anchor="ctr"/>
            <a:lstStyle/>
            <a:p>
              <a:endParaRPr lang="en-US"/>
            </a:p>
          </p:txBody>
        </p:sp>
        <p:sp>
          <p:nvSpPr>
            <p:cNvPr id="517179" name="Freeform 18"/>
            <p:cNvSpPr>
              <a:spLocks/>
            </p:cNvSpPr>
            <p:nvPr/>
          </p:nvSpPr>
          <p:spPr bwMode="auto">
            <a:xfrm>
              <a:off x="1282" y="2724"/>
              <a:ext cx="392" cy="480"/>
            </a:xfrm>
            <a:custGeom>
              <a:avLst/>
              <a:gdLst>
                <a:gd name="T0" fmla="*/ 8 w 392"/>
                <a:gd name="T1" fmla="*/ 0 h 480"/>
                <a:gd name="T2" fmla="*/ 56 w 392"/>
                <a:gd name="T3" fmla="*/ 312 h 480"/>
                <a:gd name="T4" fmla="*/ 182 w 392"/>
                <a:gd name="T5" fmla="*/ 378 h 480"/>
                <a:gd name="T6" fmla="*/ 272 w 392"/>
                <a:gd name="T7" fmla="*/ 432 h 480"/>
                <a:gd name="T8" fmla="*/ 320 w 392"/>
                <a:gd name="T9" fmla="*/ 456 h 480"/>
                <a:gd name="T10" fmla="*/ 368 w 392"/>
                <a:gd name="T11" fmla="*/ 468 h 480"/>
                <a:gd name="T12" fmla="*/ 392 w 392"/>
                <a:gd name="T13" fmla="*/ 480 h 480"/>
                <a:gd name="T14" fmla="*/ 0 60000 65536"/>
                <a:gd name="T15" fmla="*/ 0 60000 65536"/>
                <a:gd name="T16" fmla="*/ 0 60000 65536"/>
                <a:gd name="T17" fmla="*/ 0 60000 65536"/>
                <a:gd name="T18" fmla="*/ 0 60000 65536"/>
                <a:gd name="T19" fmla="*/ 0 60000 65536"/>
                <a:gd name="T20" fmla="*/ 0 60000 65536"/>
                <a:gd name="T21" fmla="*/ 0 w 392"/>
                <a:gd name="T22" fmla="*/ 0 h 480"/>
                <a:gd name="T23" fmla="*/ 392 w 392"/>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2" h="480">
                  <a:moveTo>
                    <a:pt x="8" y="0"/>
                  </a:moveTo>
                  <a:cubicBezTo>
                    <a:pt x="9" y="42"/>
                    <a:pt x="0" y="262"/>
                    <a:pt x="56" y="312"/>
                  </a:cubicBezTo>
                  <a:cubicBezTo>
                    <a:pt x="92" y="345"/>
                    <a:pt x="141" y="353"/>
                    <a:pt x="182" y="378"/>
                  </a:cubicBezTo>
                  <a:cubicBezTo>
                    <a:pt x="210" y="415"/>
                    <a:pt x="234" y="408"/>
                    <a:pt x="272" y="432"/>
                  </a:cubicBezTo>
                  <a:cubicBezTo>
                    <a:pt x="309" y="455"/>
                    <a:pt x="281" y="447"/>
                    <a:pt x="320" y="456"/>
                  </a:cubicBezTo>
                  <a:cubicBezTo>
                    <a:pt x="340" y="460"/>
                    <a:pt x="351" y="461"/>
                    <a:pt x="368" y="468"/>
                  </a:cubicBezTo>
                  <a:cubicBezTo>
                    <a:pt x="376" y="472"/>
                    <a:pt x="392" y="480"/>
                    <a:pt x="392" y="480"/>
                  </a:cubicBezTo>
                </a:path>
              </a:pathLst>
            </a:custGeom>
            <a:noFill/>
            <a:ln w="19050">
              <a:solidFill>
                <a:schemeClr val="tx1"/>
              </a:solidFill>
              <a:round/>
              <a:headEnd/>
              <a:tailEnd/>
            </a:ln>
          </p:spPr>
          <p:txBody>
            <a:bodyPr lIns="92075" tIns="46038" rIns="92075" bIns="46038" anchor="ctr"/>
            <a:lstStyle/>
            <a:p>
              <a:endParaRPr lang="en-US"/>
            </a:p>
          </p:txBody>
        </p:sp>
        <p:sp>
          <p:nvSpPr>
            <p:cNvPr id="517180" name="Freeform 19"/>
            <p:cNvSpPr>
              <a:spLocks/>
            </p:cNvSpPr>
            <p:nvPr/>
          </p:nvSpPr>
          <p:spPr bwMode="auto">
            <a:xfrm>
              <a:off x="1968" y="3744"/>
              <a:ext cx="492" cy="288"/>
            </a:xfrm>
            <a:custGeom>
              <a:avLst/>
              <a:gdLst>
                <a:gd name="T0" fmla="*/ 0 w 492"/>
                <a:gd name="T1" fmla="*/ 0 h 288"/>
                <a:gd name="T2" fmla="*/ 132 w 492"/>
                <a:gd name="T3" fmla="*/ 18 h 288"/>
                <a:gd name="T4" fmla="*/ 264 w 492"/>
                <a:gd name="T5" fmla="*/ 90 h 288"/>
                <a:gd name="T6" fmla="*/ 342 w 492"/>
                <a:gd name="T7" fmla="*/ 162 h 288"/>
                <a:gd name="T8" fmla="*/ 420 w 492"/>
                <a:gd name="T9" fmla="*/ 246 h 288"/>
                <a:gd name="T10" fmla="*/ 492 w 492"/>
                <a:gd name="T11" fmla="*/ 288 h 288"/>
                <a:gd name="T12" fmla="*/ 0 60000 65536"/>
                <a:gd name="T13" fmla="*/ 0 60000 65536"/>
                <a:gd name="T14" fmla="*/ 0 60000 65536"/>
                <a:gd name="T15" fmla="*/ 0 60000 65536"/>
                <a:gd name="T16" fmla="*/ 0 60000 65536"/>
                <a:gd name="T17" fmla="*/ 0 60000 65536"/>
                <a:gd name="T18" fmla="*/ 0 w 492"/>
                <a:gd name="T19" fmla="*/ 0 h 288"/>
                <a:gd name="T20" fmla="*/ 492 w 492"/>
                <a:gd name="T21" fmla="*/ 288 h 288"/>
              </a:gdLst>
              <a:ahLst/>
              <a:cxnLst>
                <a:cxn ang="T12">
                  <a:pos x="T0" y="T1"/>
                </a:cxn>
                <a:cxn ang="T13">
                  <a:pos x="T2" y="T3"/>
                </a:cxn>
                <a:cxn ang="T14">
                  <a:pos x="T4" y="T5"/>
                </a:cxn>
                <a:cxn ang="T15">
                  <a:pos x="T6" y="T7"/>
                </a:cxn>
                <a:cxn ang="T16">
                  <a:pos x="T8" y="T9"/>
                </a:cxn>
                <a:cxn ang="T17">
                  <a:pos x="T10" y="T11"/>
                </a:cxn>
              </a:cxnLst>
              <a:rect l="T18" t="T19" r="T20" b="T21"/>
              <a:pathLst>
                <a:path w="492" h="288">
                  <a:moveTo>
                    <a:pt x="0" y="0"/>
                  </a:moveTo>
                  <a:cubicBezTo>
                    <a:pt x="44" y="6"/>
                    <a:pt x="88" y="9"/>
                    <a:pt x="132" y="18"/>
                  </a:cubicBezTo>
                  <a:cubicBezTo>
                    <a:pt x="182" y="28"/>
                    <a:pt x="219" y="68"/>
                    <a:pt x="264" y="90"/>
                  </a:cubicBezTo>
                  <a:cubicBezTo>
                    <a:pt x="288" y="121"/>
                    <a:pt x="313" y="138"/>
                    <a:pt x="342" y="162"/>
                  </a:cubicBezTo>
                  <a:cubicBezTo>
                    <a:pt x="371" y="186"/>
                    <a:pt x="389" y="224"/>
                    <a:pt x="420" y="246"/>
                  </a:cubicBezTo>
                  <a:cubicBezTo>
                    <a:pt x="434" y="256"/>
                    <a:pt x="492" y="269"/>
                    <a:pt x="492" y="288"/>
                  </a:cubicBezTo>
                </a:path>
              </a:pathLst>
            </a:custGeom>
            <a:noFill/>
            <a:ln w="19050">
              <a:solidFill>
                <a:schemeClr val="tx1"/>
              </a:solidFill>
              <a:round/>
              <a:headEnd/>
              <a:tailEnd/>
            </a:ln>
          </p:spPr>
          <p:txBody>
            <a:bodyPr lIns="92075" tIns="46038" rIns="92075" bIns="46038" anchor="ctr"/>
            <a:lstStyle/>
            <a:p>
              <a:endParaRPr lang="en-US"/>
            </a:p>
          </p:txBody>
        </p:sp>
        <p:sp>
          <p:nvSpPr>
            <p:cNvPr id="517181" name="Freeform 20"/>
            <p:cNvSpPr>
              <a:spLocks/>
            </p:cNvSpPr>
            <p:nvPr/>
          </p:nvSpPr>
          <p:spPr bwMode="auto">
            <a:xfrm>
              <a:off x="3696" y="3360"/>
              <a:ext cx="534" cy="396"/>
            </a:xfrm>
            <a:custGeom>
              <a:avLst/>
              <a:gdLst>
                <a:gd name="T0" fmla="*/ 0 w 534"/>
                <a:gd name="T1" fmla="*/ 0 h 396"/>
                <a:gd name="T2" fmla="*/ 96 w 534"/>
                <a:gd name="T3" fmla="*/ 96 h 396"/>
                <a:gd name="T4" fmla="*/ 294 w 534"/>
                <a:gd name="T5" fmla="*/ 240 h 396"/>
                <a:gd name="T6" fmla="*/ 420 w 534"/>
                <a:gd name="T7" fmla="*/ 348 h 396"/>
                <a:gd name="T8" fmla="*/ 534 w 534"/>
                <a:gd name="T9" fmla="*/ 366 h 396"/>
                <a:gd name="T10" fmla="*/ 0 60000 65536"/>
                <a:gd name="T11" fmla="*/ 0 60000 65536"/>
                <a:gd name="T12" fmla="*/ 0 60000 65536"/>
                <a:gd name="T13" fmla="*/ 0 60000 65536"/>
                <a:gd name="T14" fmla="*/ 0 60000 65536"/>
                <a:gd name="T15" fmla="*/ 0 w 534"/>
                <a:gd name="T16" fmla="*/ 0 h 396"/>
                <a:gd name="T17" fmla="*/ 534 w 534"/>
                <a:gd name="T18" fmla="*/ 396 h 396"/>
              </a:gdLst>
              <a:ahLst/>
              <a:cxnLst>
                <a:cxn ang="T10">
                  <a:pos x="T0" y="T1"/>
                </a:cxn>
                <a:cxn ang="T11">
                  <a:pos x="T2" y="T3"/>
                </a:cxn>
                <a:cxn ang="T12">
                  <a:pos x="T4" y="T5"/>
                </a:cxn>
                <a:cxn ang="T13">
                  <a:pos x="T6" y="T7"/>
                </a:cxn>
                <a:cxn ang="T14">
                  <a:pos x="T8" y="T9"/>
                </a:cxn>
              </a:cxnLst>
              <a:rect l="T15" t="T16" r="T17" b="T18"/>
              <a:pathLst>
                <a:path w="534" h="396">
                  <a:moveTo>
                    <a:pt x="0" y="0"/>
                  </a:moveTo>
                  <a:cubicBezTo>
                    <a:pt x="28" y="35"/>
                    <a:pt x="61" y="69"/>
                    <a:pt x="96" y="96"/>
                  </a:cubicBezTo>
                  <a:cubicBezTo>
                    <a:pt x="161" y="145"/>
                    <a:pt x="236" y="182"/>
                    <a:pt x="294" y="240"/>
                  </a:cubicBezTo>
                  <a:cubicBezTo>
                    <a:pt x="333" y="279"/>
                    <a:pt x="371" y="321"/>
                    <a:pt x="420" y="348"/>
                  </a:cubicBezTo>
                  <a:cubicBezTo>
                    <a:pt x="451" y="365"/>
                    <a:pt x="504" y="396"/>
                    <a:pt x="534" y="366"/>
                  </a:cubicBezTo>
                </a:path>
              </a:pathLst>
            </a:custGeom>
            <a:noFill/>
            <a:ln w="19050">
              <a:solidFill>
                <a:schemeClr val="tx1"/>
              </a:solidFill>
              <a:round/>
              <a:headEnd/>
              <a:tailEnd/>
            </a:ln>
          </p:spPr>
          <p:txBody>
            <a:bodyPr lIns="92075" tIns="46038" rIns="92075" bIns="46038" anchor="ctr"/>
            <a:lstStyle/>
            <a:p>
              <a:endParaRPr lang="en-US"/>
            </a:p>
          </p:txBody>
        </p:sp>
        <p:sp>
          <p:nvSpPr>
            <p:cNvPr id="517182" name="Freeform 21"/>
            <p:cNvSpPr>
              <a:spLocks/>
            </p:cNvSpPr>
            <p:nvPr/>
          </p:nvSpPr>
          <p:spPr bwMode="auto">
            <a:xfrm rot="5158546">
              <a:off x="250" y="3056"/>
              <a:ext cx="414" cy="399"/>
            </a:xfrm>
            <a:custGeom>
              <a:avLst/>
              <a:gdLst>
                <a:gd name="T0" fmla="*/ 0 w 414"/>
                <a:gd name="T1" fmla="*/ 0 h 399"/>
                <a:gd name="T2" fmla="*/ 90 w 414"/>
                <a:gd name="T3" fmla="*/ 60 h 399"/>
                <a:gd name="T4" fmla="*/ 270 w 414"/>
                <a:gd name="T5" fmla="*/ 174 h 399"/>
                <a:gd name="T6" fmla="*/ 300 w 414"/>
                <a:gd name="T7" fmla="*/ 222 h 399"/>
                <a:gd name="T8" fmla="*/ 312 w 414"/>
                <a:gd name="T9" fmla="*/ 318 h 399"/>
                <a:gd name="T10" fmla="*/ 378 w 414"/>
                <a:gd name="T11" fmla="*/ 396 h 399"/>
                <a:gd name="T12" fmla="*/ 414 w 414"/>
                <a:gd name="T13" fmla="*/ 396 h 399"/>
                <a:gd name="T14" fmla="*/ 0 60000 65536"/>
                <a:gd name="T15" fmla="*/ 0 60000 65536"/>
                <a:gd name="T16" fmla="*/ 0 60000 65536"/>
                <a:gd name="T17" fmla="*/ 0 60000 65536"/>
                <a:gd name="T18" fmla="*/ 0 60000 65536"/>
                <a:gd name="T19" fmla="*/ 0 60000 65536"/>
                <a:gd name="T20" fmla="*/ 0 60000 65536"/>
                <a:gd name="T21" fmla="*/ 0 w 414"/>
                <a:gd name="T22" fmla="*/ 0 h 399"/>
                <a:gd name="T23" fmla="*/ 414 w 414"/>
                <a:gd name="T24" fmla="*/ 399 h 3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4" h="399">
                  <a:moveTo>
                    <a:pt x="0" y="0"/>
                  </a:moveTo>
                  <a:cubicBezTo>
                    <a:pt x="36" y="9"/>
                    <a:pt x="58" y="39"/>
                    <a:pt x="90" y="60"/>
                  </a:cubicBezTo>
                  <a:cubicBezTo>
                    <a:pt x="150" y="100"/>
                    <a:pt x="209" y="137"/>
                    <a:pt x="270" y="174"/>
                  </a:cubicBezTo>
                  <a:cubicBezTo>
                    <a:pt x="280" y="190"/>
                    <a:pt x="290" y="206"/>
                    <a:pt x="300" y="222"/>
                  </a:cubicBezTo>
                  <a:cubicBezTo>
                    <a:pt x="317" y="249"/>
                    <a:pt x="308" y="286"/>
                    <a:pt x="312" y="318"/>
                  </a:cubicBezTo>
                  <a:cubicBezTo>
                    <a:pt x="315" y="338"/>
                    <a:pt x="358" y="392"/>
                    <a:pt x="378" y="396"/>
                  </a:cubicBezTo>
                  <a:cubicBezTo>
                    <a:pt x="390" y="399"/>
                    <a:pt x="402" y="396"/>
                    <a:pt x="414" y="396"/>
                  </a:cubicBezTo>
                </a:path>
              </a:pathLst>
            </a:custGeom>
            <a:noFill/>
            <a:ln w="19050">
              <a:solidFill>
                <a:schemeClr val="tx1"/>
              </a:solidFill>
              <a:round/>
              <a:headEnd/>
              <a:tailEnd/>
            </a:ln>
          </p:spPr>
          <p:txBody>
            <a:bodyPr lIns="92075" tIns="46038" rIns="92075" bIns="46038" anchor="ctr"/>
            <a:lstStyle/>
            <a:p>
              <a:endParaRPr lang="en-US"/>
            </a:p>
          </p:txBody>
        </p:sp>
        <p:sp>
          <p:nvSpPr>
            <p:cNvPr id="517183" name="Freeform 22"/>
            <p:cNvSpPr>
              <a:spLocks/>
            </p:cNvSpPr>
            <p:nvPr/>
          </p:nvSpPr>
          <p:spPr bwMode="auto">
            <a:xfrm rot="5170201">
              <a:off x="1772" y="3220"/>
              <a:ext cx="392" cy="480"/>
            </a:xfrm>
            <a:custGeom>
              <a:avLst/>
              <a:gdLst>
                <a:gd name="T0" fmla="*/ 8 w 392"/>
                <a:gd name="T1" fmla="*/ 0 h 480"/>
                <a:gd name="T2" fmla="*/ 56 w 392"/>
                <a:gd name="T3" fmla="*/ 312 h 480"/>
                <a:gd name="T4" fmla="*/ 182 w 392"/>
                <a:gd name="T5" fmla="*/ 378 h 480"/>
                <a:gd name="T6" fmla="*/ 272 w 392"/>
                <a:gd name="T7" fmla="*/ 432 h 480"/>
                <a:gd name="T8" fmla="*/ 320 w 392"/>
                <a:gd name="T9" fmla="*/ 456 h 480"/>
                <a:gd name="T10" fmla="*/ 368 w 392"/>
                <a:gd name="T11" fmla="*/ 468 h 480"/>
                <a:gd name="T12" fmla="*/ 392 w 392"/>
                <a:gd name="T13" fmla="*/ 480 h 480"/>
                <a:gd name="T14" fmla="*/ 0 60000 65536"/>
                <a:gd name="T15" fmla="*/ 0 60000 65536"/>
                <a:gd name="T16" fmla="*/ 0 60000 65536"/>
                <a:gd name="T17" fmla="*/ 0 60000 65536"/>
                <a:gd name="T18" fmla="*/ 0 60000 65536"/>
                <a:gd name="T19" fmla="*/ 0 60000 65536"/>
                <a:gd name="T20" fmla="*/ 0 60000 65536"/>
                <a:gd name="T21" fmla="*/ 0 w 392"/>
                <a:gd name="T22" fmla="*/ 0 h 480"/>
                <a:gd name="T23" fmla="*/ 392 w 392"/>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2" h="480">
                  <a:moveTo>
                    <a:pt x="8" y="0"/>
                  </a:moveTo>
                  <a:cubicBezTo>
                    <a:pt x="9" y="42"/>
                    <a:pt x="0" y="262"/>
                    <a:pt x="56" y="312"/>
                  </a:cubicBezTo>
                  <a:cubicBezTo>
                    <a:pt x="92" y="345"/>
                    <a:pt x="141" y="353"/>
                    <a:pt x="182" y="378"/>
                  </a:cubicBezTo>
                  <a:cubicBezTo>
                    <a:pt x="210" y="415"/>
                    <a:pt x="234" y="408"/>
                    <a:pt x="272" y="432"/>
                  </a:cubicBezTo>
                  <a:cubicBezTo>
                    <a:pt x="309" y="455"/>
                    <a:pt x="281" y="447"/>
                    <a:pt x="320" y="456"/>
                  </a:cubicBezTo>
                  <a:cubicBezTo>
                    <a:pt x="340" y="460"/>
                    <a:pt x="351" y="461"/>
                    <a:pt x="368" y="468"/>
                  </a:cubicBezTo>
                  <a:cubicBezTo>
                    <a:pt x="376" y="472"/>
                    <a:pt x="392" y="480"/>
                    <a:pt x="392" y="480"/>
                  </a:cubicBezTo>
                </a:path>
              </a:pathLst>
            </a:custGeom>
            <a:noFill/>
            <a:ln w="19050">
              <a:solidFill>
                <a:schemeClr val="tx1"/>
              </a:solidFill>
              <a:round/>
              <a:headEnd/>
              <a:tailEnd/>
            </a:ln>
          </p:spPr>
          <p:txBody>
            <a:bodyPr lIns="92075" tIns="46038" rIns="92075" bIns="46038" anchor="ctr"/>
            <a:lstStyle/>
            <a:p>
              <a:endParaRPr lang="en-US"/>
            </a:p>
          </p:txBody>
        </p:sp>
        <p:sp>
          <p:nvSpPr>
            <p:cNvPr id="517184" name="Freeform 23"/>
            <p:cNvSpPr>
              <a:spLocks/>
            </p:cNvSpPr>
            <p:nvPr/>
          </p:nvSpPr>
          <p:spPr bwMode="auto">
            <a:xfrm rot="5158546">
              <a:off x="70" y="3602"/>
              <a:ext cx="414" cy="399"/>
            </a:xfrm>
            <a:custGeom>
              <a:avLst/>
              <a:gdLst>
                <a:gd name="T0" fmla="*/ 0 w 414"/>
                <a:gd name="T1" fmla="*/ 0 h 399"/>
                <a:gd name="T2" fmla="*/ 90 w 414"/>
                <a:gd name="T3" fmla="*/ 60 h 399"/>
                <a:gd name="T4" fmla="*/ 270 w 414"/>
                <a:gd name="T5" fmla="*/ 174 h 399"/>
                <a:gd name="T6" fmla="*/ 300 w 414"/>
                <a:gd name="T7" fmla="*/ 222 h 399"/>
                <a:gd name="T8" fmla="*/ 312 w 414"/>
                <a:gd name="T9" fmla="*/ 318 h 399"/>
                <a:gd name="T10" fmla="*/ 378 w 414"/>
                <a:gd name="T11" fmla="*/ 396 h 399"/>
                <a:gd name="T12" fmla="*/ 414 w 414"/>
                <a:gd name="T13" fmla="*/ 396 h 399"/>
                <a:gd name="T14" fmla="*/ 0 60000 65536"/>
                <a:gd name="T15" fmla="*/ 0 60000 65536"/>
                <a:gd name="T16" fmla="*/ 0 60000 65536"/>
                <a:gd name="T17" fmla="*/ 0 60000 65536"/>
                <a:gd name="T18" fmla="*/ 0 60000 65536"/>
                <a:gd name="T19" fmla="*/ 0 60000 65536"/>
                <a:gd name="T20" fmla="*/ 0 60000 65536"/>
                <a:gd name="T21" fmla="*/ 0 w 414"/>
                <a:gd name="T22" fmla="*/ 0 h 399"/>
                <a:gd name="T23" fmla="*/ 414 w 414"/>
                <a:gd name="T24" fmla="*/ 399 h 3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4" h="399">
                  <a:moveTo>
                    <a:pt x="0" y="0"/>
                  </a:moveTo>
                  <a:cubicBezTo>
                    <a:pt x="36" y="9"/>
                    <a:pt x="58" y="39"/>
                    <a:pt x="90" y="60"/>
                  </a:cubicBezTo>
                  <a:cubicBezTo>
                    <a:pt x="150" y="100"/>
                    <a:pt x="209" y="137"/>
                    <a:pt x="270" y="174"/>
                  </a:cubicBezTo>
                  <a:cubicBezTo>
                    <a:pt x="280" y="190"/>
                    <a:pt x="290" y="206"/>
                    <a:pt x="300" y="222"/>
                  </a:cubicBezTo>
                  <a:cubicBezTo>
                    <a:pt x="317" y="249"/>
                    <a:pt x="308" y="286"/>
                    <a:pt x="312" y="318"/>
                  </a:cubicBezTo>
                  <a:cubicBezTo>
                    <a:pt x="315" y="338"/>
                    <a:pt x="358" y="392"/>
                    <a:pt x="378" y="396"/>
                  </a:cubicBezTo>
                  <a:cubicBezTo>
                    <a:pt x="390" y="399"/>
                    <a:pt x="402" y="396"/>
                    <a:pt x="414" y="396"/>
                  </a:cubicBezTo>
                </a:path>
              </a:pathLst>
            </a:custGeom>
            <a:noFill/>
            <a:ln w="19050">
              <a:solidFill>
                <a:schemeClr val="tx1"/>
              </a:solidFill>
              <a:round/>
              <a:headEnd/>
              <a:tailEnd/>
            </a:ln>
          </p:spPr>
          <p:txBody>
            <a:bodyPr lIns="92075" tIns="46038" rIns="92075" bIns="46038" anchor="ctr"/>
            <a:lstStyle/>
            <a:p>
              <a:endParaRPr lang="en-US"/>
            </a:p>
          </p:txBody>
        </p:sp>
        <p:sp>
          <p:nvSpPr>
            <p:cNvPr id="517185" name="Freeform 24"/>
            <p:cNvSpPr>
              <a:spLocks/>
            </p:cNvSpPr>
            <p:nvPr/>
          </p:nvSpPr>
          <p:spPr bwMode="auto">
            <a:xfrm rot="5170201">
              <a:off x="2732" y="3652"/>
              <a:ext cx="392" cy="480"/>
            </a:xfrm>
            <a:custGeom>
              <a:avLst/>
              <a:gdLst>
                <a:gd name="T0" fmla="*/ 8 w 392"/>
                <a:gd name="T1" fmla="*/ 0 h 480"/>
                <a:gd name="T2" fmla="*/ 56 w 392"/>
                <a:gd name="T3" fmla="*/ 312 h 480"/>
                <a:gd name="T4" fmla="*/ 182 w 392"/>
                <a:gd name="T5" fmla="*/ 378 h 480"/>
                <a:gd name="T6" fmla="*/ 272 w 392"/>
                <a:gd name="T7" fmla="*/ 432 h 480"/>
                <a:gd name="T8" fmla="*/ 320 w 392"/>
                <a:gd name="T9" fmla="*/ 456 h 480"/>
                <a:gd name="T10" fmla="*/ 368 w 392"/>
                <a:gd name="T11" fmla="*/ 468 h 480"/>
                <a:gd name="T12" fmla="*/ 392 w 392"/>
                <a:gd name="T13" fmla="*/ 480 h 480"/>
                <a:gd name="T14" fmla="*/ 0 60000 65536"/>
                <a:gd name="T15" fmla="*/ 0 60000 65536"/>
                <a:gd name="T16" fmla="*/ 0 60000 65536"/>
                <a:gd name="T17" fmla="*/ 0 60000 65536"/>
                <a:gd name="T18" fmla="*/ 0 60000 65536"/>
                <a:gd name="T19" fmla="*/ 0 60000 65536"/>
                <a:gd name="T20" fmla="*/ 0 60000 65536"/>
                <a:gd name="T21" fmla="*/ 0 w 392"/>
                <a:gd name="T22" fmla="*/ 0 h 480"/>
                <a:gd name="T23" fmla="*/ 392 w 392"/>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2" h="480">
                  <a:moveTo>
                    <a:pt x="8" y="0"/>
                  </a:moveTo>
                  <a:cubicBezTo>
                    <a:pt x="9" y="42"/>
                    <a:pt x="0" y="262"/>
                    <a:pt x="56" y="312"/>
                  </a:cubicBezTo>
                  <a:cubicBezTo>
                    <a:pt x="92" y="345"/>
                    <a:pt x="141" y="353"/>
                    <a:pt x="182" y="378"/>
                  </a:cubicBezTo>
                  <a:cubicBezTo>
                    <a:pt x="210" y="415"/>
                    <a:pt x="234" y="408"/>
                    <a:pt x="272" y="432"/>
                  </a:cubicBezTo>
                  <a:cubicBezTo>
                    <a:pt x="309" y="455"/>
                    <a:pt x="281" y="447"/>
                    <a:pt x="320" y="456"/>
                  </a:cubicBezTo>
                  <a:cubicBezTo>
                    <a:pt x="340" y="460"/>
                    <a:pt x="351" y="461"/>
                    <a:pt x="368" y="468"/>
                  </a:cubicBezTo>
                  <a:cubicBezTo>
                    <a:pt x="376" y="472"/>
                    <a:pt x="392" y="480"/>
                    <a:pt x="392" y="480"/>
                  </a:cubicBezTo>
                </a:path>
              </a:pathLst>
            </a:custGeom>
            <a:noFill/>
            <a:ln w="19050">
              <a:solidFill>
                <a:schemeClr val="tx1"/>
              </a:solidFill>
              <a:round/>
              <a:headEnd/>
              <a:tailEnd/>
            </a:ln>
          </p:spPr>
          <p:txBody>
            <a:bodyPr lIns="92075" tIns="46038" rIns="92075" bIns="46038" anchor="ctr"/>
            <a:lstStyle/>
            <a:p>
              <a:endParaRPr lang="en-US"/>
            </a:p>
          </p:txBody>
        </p:sp>
        <p:sp>
          <p:nvSpPr>
            <p:cNvPr id="517186" name="Freeform 25"/>
            <p:cNvSpPr>
              <a:spLocks/>
            </p:cNvSpPr>
            <p:nvPr/>
          </p:nvSpPr>
          <p:spPr bwMode="auto">
            <a:xfrm rot="5158546">
              <a:off x="22" y="3080"/>
              <a:ext cx="414" cy="399"/>
            </a:xfrm>
            <a:custGeom>
              <a:avLst/>
              <a:gdLst>
                <a:gd name="T0" fmla="*/ 0 w 414"/>
                <a:gd name="T1" fmla="*/ 0 h 399"/>
                <a:gd name="T2" fmla="*/ 90 w 414"/>
                <a:gd name="T3" fmla="*/ 60 h 399"/>
                <a:gd name="T4" fmla="*/ 270 w 414"/>
                <a:gd name="T5" fmla="*/ 174 h 399"/>
                <a:gd name="T6" fmla="*/ 300 w 414"/>
                <a:gd name="T7" fmla="*/ 222 h 399"/>
                <a:gd name="T8" fmla="*/ 312 w 414"/>
                <a:gd name="T9" fmla="*/ 318 h 399"/>
                <a:gd name="T10" fmla="*/ 378 w 414"/>
                <a:gd name="T11" fmla="*/ 396 h 399"/>
                <a:gd name="T12" fmla="*/ 414 w 414"/>
                <a:gd name="T13" fmla="*/ 396 h 399"/>
                <a:gd name="T14" fmla="*/ 0 60000 65536"/>
                <a:gd name="T15" fmla="*/ 0 60000 65536"/>
                <a:gd name="T16" fmla="*/ 0 60000 65536"/>
                <a:gd name="T17" fmla="*/ 0 60000 65536"/>
                <a:gd name="T18" fmla="*/ 0 60000 65536"/>
                <a:gd name="T19" fmla="*/ 0 60000 65536"/>
                <a:gd name="T20" fmla="*/ 0 60000 65536"/>
                <a:gd name="T21" fmla="*/ 0 w 414"/>
                <a:gd name="T22" fmla="*/ 0 h 399"/>
                <a:gd name="T23" fmla="*/ 414 w 414"/>
                <a:gd name="T24" fmla="*/ 399 h 3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4" h="399">
                  <a:moveTo>
                    <a:pt x="0" y="0"/>
                  </a:moveTo>
                  <a:cubicBezTo>
                    <a:pt x="36" y="9"/>
                    <a:pt x="58" y="39"/>
                    <a:pt x="90" y="60"/>
                  </a:cubicBezTo>
                  <a:cubicBezTo>
                    <a:pt x="150" y="100"/>
                    <a:pt x="209" y="137"/>
                    <a:pt x="270" y="174"/>
                  </a:cubicBezTo>
                  <a:cubicBezTo>
                    <a:pt x="280" y="190"/>
                    <a:pt x="290" y="206"/>
                    <a:pt x="300" y="222"/>
                  </a:cubicBezTo>
                  <a:cubicBezTo>
                    <a:pt x="317" y="249"/>
                    <a:pt x="308" y="286"/>
                    <a:pt x="312" y="318"/>
                  </a:cubicBezTo>
                  <a:cubicBezTo>
                    <a:pt x="315" y="338"/>
                    <a:pt x="358" y="392"/>
                    <a:pt x="378" y="396"/>
                  </a:cubicBezTo>
                  <a:cubicBezTo>
                    <a:pt x="390" y="399"/>
                    <a:pt x="402" y="396"/>
                    <a:pt x="414" y="396"/>
                  </a:cubicBezTo>
                </a:path>
              </a:pathLst>
            </a:custGeom>
            <a:noFill/>
            <a:ln w="19050">
              <a:solidFill>
                <a:schemeClr val="tx1"/>
              </a:solidFill>
              <a:round/>
              <a:headEnd/>
              <a:tailEnd/>
            </a:ln>
          </p:spPr>
          <p:txBody>
            <a:bodyPr lIns="92075" tIns="46038" rIns="92075" bIns="46038" anchor="ctr"/>
            <a:lstStyle/>
            <a:p>
              <a:endParaRPr lang="en-US"/>
            </a:p>
          </p:txBody>
        </p:sp>
        <p:sp>
          <p:nvSpPr>
            <p:cNvPr id="517187" name="Freeform 26"/>
            <p:cNvSpPr>
              <a:spLocks/>
            </p:cNvSpPr>
            <p:nvPr/>
          </p:nvSpPr>
          <p:spPr bwMode="auto">
            <a:xfrm rot="5170201">
              <a:off x="742" y="3656"/>
              <a:ext cx="392" cy="480"/>
            </a:xfrm>
            <a:custGeom>
              <a:avLst/>
              <a:gdLst>
                <a:gd name="T0" fmla="*/ 8 w 392"/>
                <a:gd name="T1" fmla="*/ 0 h 480"/>
                <a:gd name="T2" fmla="*/ 56 w 392"/>
                <a:gd name="T3" fmla="*/ 312 h 480"/>
                <a:gd name="T4" fmla="*/ 182 w 392"/>
                <a:gd name="T5" fmla="*/ 378 h 480"/>
                <a:gd name="T6" fmla="*/ 272 w 392"/>
                <a:gd name="T7" fmla="*/ 432 h 480"/>
                <a:gd name="T8" fmla="*/ 320 w 392"/>
                <a:gd name="T9" fmla="*/ 456 h 480"/>
                <a:gd name="T10" fmla="*/ 368 w 392"/>
                <a:gd name="T11" fmla="*/ 468 h 480"/>
                <a:gd name="T12" fmla="*/ 392 w 392"/>
                <a:gd name="T13" fmla="*/ 480 h 480"/>
                <a:gd name="T14" fmla="*/ 0 60000 65536"/>
                <a:gd name="T15" fmla="*/ 0 60000 65536"/>
                <a:gd name="T16" fmla="*/ 0 60000 65536"/>
                <a:gd name="T17" fmla="*/ 0 60000 65536"/>
                <a:gd name="T18" fmla="*/ 0 60000 65536"/>
                <a:gd name="T19" fmla="*/ 0 60000 65536"/>
                <a:gd name="T20" fmla="*/ 0 60000 65536"/>
                <a:gd name="T21" fmla="*/ 0 w 392"/>
                <a:gd name="T22" fmla="*/ 0 h 480"/>
                <a:gd name="T23" fmla="*/ 392 w 392"/>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2" h="480">
                  <a:moveTo>
                    <a:pt x="8" y="0"/>
                  </a:moveTo>
                  <a:cubicBezTo>
                    <a:pt x="9" y="42"/>
                    <a:pt x="0" y="262"/>
                    <a:pt x="56" y="312"/>
                  </a:cubicBezTo>
                  <a:cubicBezTo>
                    <a:pt x="92" y="345"/>
                    <a:pt x="141" y="353"/>
                    <a:pt x="182" y="378"/>
                  </a:cubicBezTo>
                  <a:cubicBezTo>
                    <a:pt x="210" y="415"/>
                    <a:pt x="234" y="408"/>
                    <a:pt x="272" y="432"/>
                  </a:cubicBezTo>
                  <a:cubicBezTo>
                    <a:pt x="309" y="455"/>
                    <a:pt x="281" y="447"/>
                    <a:pt x="320" y="456"/>
                  </a:cubicBezTo>
                  <a:cubicBezTo>
                    <a:pt x="340" y="460"/>
                    <a:pt x="351" y="461"/>
                    <a:pt x="368" y="468"/>
                  </a:cubicBezTo>
                  <a:cubicBezTo>
                    <a:pt x="376" y="472"/>
                    <a:pt x="392" y="480"/>
                    <a:pt x="392" y="480"/>
                  </a:cubicBezTo>
                </a:path>
              </a:pathLst>
            </a:custGeom>
            <a:noFill/>
            <a:ln w="19050">
              <a:solidFill>
                <a:schemeClr val="tx1"/>
              </a:solidFill>
              <a:round/>
              <a:headEnd/>
              <a:tailEnd/>
            </a:ln>
          </p:spPr>
          <p:txBody>
            <a:bodyPr lIns="92075" tIns="46038" rIns="92075" bIns="46038" anchor="ctr"/>
            <a:lstStyle/>
            <a:p>
              <a:endParaRPr lang="en-US"/>
            </a:p>
          </p:txBody>
        </p:sp>
        <p:sp>
          <p:nvSpPr>
            <p:cNvPr id="517188" name="Freeform 27"/>
            <p:cNvSpPr>
              <a:spLocks/>
            </p:cNvSpPr>
            <p:nvPr/>
          </p:nvSpPr>
          <p:spPr bwMode="auto">
            <a:xfrm rot="5158546">
              <a:off x="886" y="3176"/>
              <a:ext cx="414" cy="399"/>
            </a:xfrm>
            <a:custGeom>
              <a:avLst/>
              <a:gdLst>
                <a:gd name="T0" fmla="*/ 0 w 414"/>
                <a:gd name="T1" fmla="*/ 0 h 399"/>
                <a:gd name="T2" fmla="*/ 90 w 414"/>
                <a:gd name="T3" fmla="*/ 60 h 399"/>
                <a:gd name="T4" fmla="*/ 270 w 414"/>
                <a:gd name="T5" fmla="*/ 174 h 399"/>
                <a:gd name="T6" fmla="*/ 300 w 414"/>
                <a:gd name="T7" fmla="*/ 222 h 399"/>
                <a:gd name="T8" fmla="*/ 312 w 414"/>
                <a:gd name="T9" fmla="*/ 318 h 399"/>
                <a:gd name="T10" fmla="*/ 378 w 414"/>
                <a:gd name="T11" fmla="*/ 396 h 399"/>
                <a:gd name="T12" fmla="*/ 414 w 414"/>
                <a:gd name="T13" fmla="*/ 396 h 399"/>
                <a:gd name="T14" fmla="*/ 0 60000 65536"/>
                <a:gd name="T15" fmla="*/ 0 60000 65536"/>
                <a:gd name="T16" fmla="*/ 0 60000 65536"/>
                <a:gd name="T17" fmla="*/ 0 60000 65536"/>
                <a:gd name="T18" fmla="*/ 0 60000 65536"/>
                <a:gd name="T19" fmla="*/ 0 60000 65536"/>
                <a:gd name="T20" fmla="*/ 0 60000 65536"/>
                <a:gd name="T21" fmla="*/ 0 w 414"/>
                <a:gd name="T22" fmla="*/ 0 h 399"/>
                <a:gd name="T23" fmla="*/ 414 w 414"/>
                <a:gd name="T24" fmla="*/ 399 h 3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4" h="399">
                  <a:moveTo>
                    <a:pt x="0" y="0"/>
                  </a:moveTo>
                  <a:cubicBezTo>
                    <a:pt x="36" y="9"/>
                    <a:pt x="58" y="39"/>
                    <a:pt x="90" y="60"/>
                  </a:cubicBezTo>
                  <a:cubicBezTo>
                    <a:pt x="150" y="100"/>
                    <a:pt x="209" y="137"/>
                    <a:pt x="270" y="174"/>
                  </a:cubicBezTo>
                  <a:cubicBezTo>
                    <a:pt x="280" y="190"/>
                    <a:pt x="290" y="206"/>
                    <a:pt x="300" y="222"/>
                  </a:cubicBezTo>
                  <a:cubicBezTo>
                    <a:pt x="317" y="249"/>
                    <a:pt x="308" y="286"/>
                    <a:pt x="312" y="318"/>
                  </a:cubicBezTo>
                  <a:cubicBezTo>
                    <a:pt x="315" y="338"/>
                    <a:pt x="358" y="392"/>
                    <a:pt x="378" y="396"/>
                  </a:cubicBezTo>
                  <a:cubicBezTo>
                    <a:pt x="390" y="399"/>
                    <a:pt x="402" y="396"/>
                    <a:pt x="414" y="396"/>
                  </a:cubicBezTo>
                </a:path>
              </a:pathLst>
            </a:custGeom>
            <a:noFill/>
            <a:ln w="19050">
              <a:solidFill>
                <a:schemeClr val="tx1"/>
              </a:solidFill>
              <a:round/>
              <a:headEnd/>
              <a:tailEnd/>
            </a:ln>
          </p:spPr>
          <p:txBody>
            <a:bodyPr lIns="92075" tIns="46038" rIns="92075" bIns="46038" anchor="ctr"/>
            <a:lstStyle/>
            <a:p>
              <a:endParaRPr lang="en-US"/>
            </a:p>
          </p:txBody>
        </p:sp>
        <p:sp>
          <p:nvSpPr>
            <p:cNvPr id="517189" name="Freeform 28"/>
            <p:cNvSpPr>
              <a:spLocks/>
            </p:cNvSpPr>
            <p:nvPr/>
          </p:nvSpPr>
          <p:spPr bwMode="auto">
            <a:xfrm rot="5170201">
              <a:off x="1208" y="3740"/>
              <a:ext cx="392" cy="480"/>
            </a:xfrm>
            <a:custGeom>
              <a:avLst/>
              <a:gdLst>
                <a:gd name="T0" fmla="*/ 8 w 392"/>
                <a:gd name="T1" fmla="*/ 0 h 480"/>
                <a:gd name="T2" fmla="*/ 56 w 392"/>
                <a:gd name="T3" fmla="*/ 312 h 480"/>
                <a:gd name="T4" fmla="*/ 182 w 392"/>
                <a:gd name="T5" fmla="*/ 378 h 480"/>
                <a:gd name="T6" fmla="*/ 272 w 392"/>
                <a:gd name="T7" fmla="*/ 432 h 480"/>
                <a:gd name="T8" fmla="*/ 320 w 392"/>
                <a:gd name="T9" fmla="*/ 456 h 480"/>
                <a:gd name="T10" fmla="*/ 368 w 392"/>
                <a:gd name="T11" fmla="*/ 468 h 480"/>
                <a:gd name="T12" fmla="*/ 392 w 392"/>
                <a:gd name="T13" fmla="*/ 480 h 480"/>
                <a:gd name="T14" fmla="*/ 0 60000 65536"/>
                <a:gd name="T15" fmla="*/ 0 60000 65536"/>
                <a:gd name="T16" fmla="*/ 0 60000 65536"/>
                <a:gd name="T17" fmla="*/ 0 60000 65536"/>
                <a:gd name="T18" fmla="*/ 0 60000 65536"/>
                <a:gd name="T19" fmla="*/ 0 60000 65536"/>
                <a:gd name="T20" fmla="*/ 0 60000 65536"/>
                <a:gd name="T21" fmla="*/ 0 w 392"/>
                <a:gd name="T22" fmla="*/ 0 h 480"/>
                <a:gd name="T23" fmla="*/ 392 w 392"/>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2" h="480">
                  <a:moveTo>
                    <a:pt x="8" y="0"/>
                  </a:moveTo>
                  <a:cubicBezTo>
                    <a:pt x="9" y="42"/>
                    <a:pt x="0" y="262"/>
                    <a:pt x="56" y="312"/>
                  </a:cubicBezTo>
                  <a:cubicBezTo>
                    <a:pt x="92" y="345"/>
                    <a:pt x="141" y="353"/>
                    <a:pt x="182" y="378"/>
                  </a:cubicBezTo>
                  <a:cubicBezTo>
                    <a:pt x="210" y="415"/>
                    <a:pt x="234" y="408"/>
                    <a:pt x="272" y="432"/>
                  </a:cubicBezTo>
                  <a:cubicBezTo>
                    <a:pt x="309" y="455"/>
                    <a:pt x="281" y="447"/>
                    <a:pt x="320" y="456"/>
                  </a:cubicBezTo>
                  <a:cubicBezTo>
                    <a:pt x="340" y="460"/>
                    <a:pt x="351" y="461"/>
                    <a:pt x="368" y="468"/>
                  </a:cubicBezTo>
                  <a:cubicBezTo>
                    <a:pt x="376" y="472"/>
                    <a:pt x="392" y="480"/>
                    <a:pt x="392" y="480"/>
                  </a:cubicBezTo>
                </a:path>
              </a:pathLst>
            </a:custGeom>
            <a:noFill/>
            <a:ln w="19050">
              <a:solidFill>
                <a:schemeClr val="tx1"/>
              </a:solidFill>
              <a:round/>
              <a:headEnd/>
              <a:tailEnd/>
            </a:ln>
          </p:spPr>
          <p:txBody>
            <a:bodyPr lIns="92075" tIns="46038" rIns="92075" bIns="46038" anchor="ctr"/>
            <a:lstStyle/>
            <a:p>
              <a:endParaRPr lang="en-US"/>
            </a:p>
          </p:txBody>
        </p:sp>
      </p:grpSp>
      <p:grpSp>
        <p:nvGrpSpPr>
          <p:cNvPr id="6" name="Group 29"/>
          <p:cNvGrpSpPr>
            <a:grpSpLocks/>
          </p:cNvGrpSpPr>
          <p:nvPr/>
        </p:nvGrpSpPr>
        <p:grpSpPr bwMode="auto">
          <a:xfrm>
            <a:off x="2403125" y="3467100"/>
            <a:ext cx="5678311" cy="3390900"/>
            <a:chOff x="29" y="2040"/>
            <a:chExt cx="4201" cy="2136"/>
          </a:xfrm>
        </p:grpSpPr>
        <p:sp>
          <p:nvSpPr>
            <p:cNvPr id="517142" name="Freeform 30"/>
            <p:cNvSpPr>
              <a:spLocks/>
            </p:cNvSpPr>
            <p:nvPr/>
          </p:nvSpPr>
          <p:spPr bwMode="auto">
            <a:xfrm>
              <a:off x="324" y="2040"/>
              <a:ext cx="414" cy="399"/>
            </a:xfrm>
            <a:custGeom>
              <a:avLst/>
              <a:gdLst>
                <a:gd name="T0" fmla="*/ 0 w 414"/>
                <a:gd name="T1" fmla="*/ 0 h 399"/>
                <a:gd name="T2" fmla="*/ 90 w 414"/>
                <a:gd name="T3" fmla="*/ 60 h 399"/>
                <a:gd name="T4" fmla="*/ 270 w 414"/>
                <a:gd name="T5" fmla="*/ 174 h 399"/>
                <a:gd name="T6" fmla="*/ 300 w 414"/>
                <a:gd name="T7" fmla="*/ 222 h 399"/>
                <a:gd name="T8" fmla="*/ 312 w 414"/>
                <a:gd name="T9" fmla="*/ 318 h 399"/>
                <a:gd name="T10" fmla="*/ 378 w 414"/>
                <a:gd name="T11" fmla="*/ 396 h 399"/>
                <a:gd name="T12" fmla="*/ 414 w 414"/>
                <a:gd name="T13" fmla="*/ 396 h 399"/>
                <a:gd name="T14" fmla="*/ 0 60000 65536"/>
                <a:gd name="T15" fmla="*/ 0 60000 65536"/>
                <a:gd name="T16" fmla="*/ 0 60000 65536"/>
                <a:gd name="T17" fmla="*/ 0 60000 65536"/>
                <a:gd name="T18" fmla="*/ 0 60000 65536"/>
                <a:gd name="T19" fmla="*/ 0 60000 65536"/>
                <a:gd name="T20" fmla="*/ 0 60000 65536"/>
                <a:gd name="T21" fmla="*/ 0 w 414"/>
                <a:gd name="T22" fmla="*/ 0 h 399"/>
                <a:gd name="T23" fmla="*/ 414 w 414"/>
                <a:gd name="T24" fmla="*/ 399 h 3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4" h="399">
                  <a:moveTo>
                    <a:pt x="0" y="0"/>
                  </a:moveTo>
                  <a:cubicBezTo>
                    <a:pt x="36" y="9"/>
                    <a:pt x="58" y="39"/>
                    <a:pt x="90" y="60"/>
                  </a:cubicBezTo>
                  <a:cubicBezTo>
                    <a:pt x="150" y="100"/>
                    <a:pt x="209" y="137"/>
                    <a:pt x="270" y="174"/>
                  </a:cubicBezTo>
                  <a:cubicBezTo>
                    <a:pt x="280" y="190"/>
                    <a:pt x="290" y="206"/>
                    <a:pt x="300" y="222"/>
                  </a:cubicBezTo>
                  <a:cubicBezTo>
                    <a:pt x="317" y="249"/>
                    <a:pt x="308" y="286"/>
                    <a:pt x="312" y="318"/>
                  </a:cubicBezTo>
                  <a:cubicBezTo>
                    <a:pt x="315" y="338"/>
                    <a:pt x="358" y="392"/>
                    <a:pt x="378" y="396"/>
                  </a:cubicBezTo>
                  <a:cubicBezTo>
                    <a:pt x="390" y="399"/>
                    <a:pt x="402" y="396"/>
                    <a:pt x="414" y="396"/>
                  </a:cubicBezTo>
                </a:path>
              </a:pathLst>
            </a:custGeom>
            <a:noFill/>
            <a:ln w="19050">
              <a:solidFill>
                <a:schemeClr val="tx1"/>
              </a:solidFill>
              <a:round/>
              <a:headEnd/>
              <a:tailEnd/>
            </a:ln>
          </p:spPr>
          <p:txBody>
            <a:bodyPr lIns="92075" tIns="46038" rIns="92075" bIns="46038" anchor="ctr"/>
            <a:lstStyle/>
            <a:p>
              <a:endParaRPr lang="en-US"/>
            </a:p>
          </p:txBody>
        </p:sp>
        <p:sp>
          <p:nvSpPr>
            <p:cNvPr id="517143" name="Freeform 31"/>
            <p:cNvSpPr>
              <a:spLocks/>
            </p:cNvSpPr>
            <p:nvPr/>
          </p:nvSpPr>
          <p:spPr bwMode="auto">
            <a:xfrm>
              <a:off x="1536" y="2400"/>
              <a:ext cx="392" cy="480"/>
            </a:xfrm>
            <a:custGeom>
              <a:avLst/>
              <a:gdLst>
                <a:gd name="T0" fmla="*/ 8 w 392"/>
                <a:gd name="T1" fmla="*/ 0 h 480"/>
                <a:gd name="T2" fmla="*/ 56 w 392"/>
                <a:gd name="T3" fmla="*/ 312 h 480"/>
                <a:gd name="T4" fmla="*/ 182 w 392"/>
                <a:gd name="T5" fmla="*/ 378 h 480"/>
                <a:gd name="T6" fmla="*/ 272 w 392"/>
                <a:gd name="T7" fmla="*/ 432 h 480"/>
                <a:gd name="T8" fmla="*/ 320 w 392"/>
                <a:gd name="T9" fmla="*/ 456 h 480"/>
                <a:gd name="T10" fmla="*/ 368 w 392"/>
                <a:gd name="T11" fmla="*/ 468 h 480"/>
                <a:gd name="T12" fmla="*/ 392 w 392"/>
                <a:gd name="T13" fmla="*/ 480 h 480"/>
                <a:gd name="T14" fmla="*/ 0 60000 65536"/>
                <a:gd name="T15" fmla="*/ 0 60000 65536"/>
                <a:gd name="T16" fmla="*/ 0 60000 65536"/>
                <a:gd name="T17" fmla="*/ 0 60000 65536"/>
                <a:gd name="T18" fmla="*/ 0 60000 65536"/>
                <a:gd name="T19" fmla="*/ 0 60000 65536"/>
                <a:gd name="T20" fmla="*/ 0 60000 65536"/>
                <a:gd name="T21" fmla="*/ 0 w 392"/>
                <a:gd name="T22" fmla="*/ 0 h 480"/>
                <a:gd name="T23" fmla="*/ 392 w 392"/>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2" h="480">
                  <a:moveTo>
                    <a:pt x="8" y="0"/>
                  </a:moveTo>
                  <a:cubicBezTo>
                    <a:pt x="9" y="42"/>
                    <a:pt x="0" y="262"/>
                    <a:pt x="56" y="312"/>
                  </a:cubicBezTo>
                  <a:cubicBezTo>
                    <a:pt x="92" y="345"/>
                    <a:pt x="141" y="353"/>
                    <a:pt x="182" y="378"/>
                  </a:cubicBezTo>
                  <a:cubicBezTo>
                    <a:pt x="210" y="415"/>
                    <a:pt x="234" y="408"/>
                    <a:pt x="272" y="432"/>
                  </a:cubicBezTo>
                  <a:cubicBezTo>
                    <a:pt x="309" y="455"/>
                    <a:pt x="281" y="447"/>
                    <a:pt x="320" y="456"/>
                  </a:cubicBezTo>
                  <a:cubicBezTo>
                    <a:pt x="340" y="460"/>
                    <a:pt x="351" y="461"/>
                    <a:pt x="368" y="468"/>
                  </a:cubicBezTo>
                  <a:cubicBezTo>
                    <a:pt x="376" y="472"/>
                    <a:pt x="392" y="480"/>
                    <a:pt x="392" y="480"/>
                  </a:cubicBezTo>
                </a:path>
              </a:pathLst>
            </a:custGeom>
            <a:noFill/>
            <a:ln w="19050">
              <a:solidFill>
                <a:schemeClr val="tx1"/>
              </a:solidFill>
              <a:round/>
              <a:headEnd/>
              <a:tailEnd/>
            </a:ln>
          </p:spPr>
          <p:txBody>
            <a:bodyPr lIns="92075" tIns="46038" rIns="92075" bIns="46038" anchor="ctr"/>
            <a:lstStyle/>
            <a:p>
              <a:endParaRPr lang="en-US"/>
            </a:p>
          </p:txBody>
        </p:sp>
        <p:sp>
          <p:nvSpPr>
            <p:cNvPr id="517144" name="Freeform 32"/>
            <p:cNvSpPr>
              <a:spLocks/>
            </p:cNvSpPr>
            <p:nvPr/>
          </p:nvSpPr>
          <p:spPr bwMode="auto">
            <a:xfrm>
              <a:off x="2178" y="2430"/>
              <a:ext cx="492" cy="288"/>
            </a:xfrm>
            <a:custGeom>
              <a:avLst/>
              <a:gdLst>
                <a:gd name="T0" fmla="*/ 0 w 492"/>
                <a:gd name="T1" fmla="*/ 0 h 288"/>
                <a:gd name="T2" fmla="*/ 132 w 492"/>
                <a:gd name="T3" fmla="*/ 18 h 288"/>
                <a:gd name="T4" fmla="*/ 264 w 492"/>
                <a:gd name="T5" fmla="*/ 90 h 288"/>
                <a:gd name="T6" fmla="*/ 342 w 492"/>
                <a:gd name="T7" fmla="*/ 162 h 288"/>
                <a:gd name="T8" fmla="*/ 420 w 492"/>
                <a:gd name="T9" fmla="*/ 246 h 288"/>
                <a:gd name="T10" fmla="*/ 492 w 492"/>
                <a:gd name="T11" fmla="*/ 288 h 288"/>
                <a:gd name="T12" fmla="*/ 0 60000 65536"/>
                <a:gd name="T13" fmla="*/ 0 60000 65536"/>
                <a:gd name="T14" fmla="*/ 0 60000 65536"/>
                <a:gd name="T15" fmla="*/ 0 60000 65536"/>
                <a:gd name="T16" fmla="*/ 0 60000 65536"/>
                <a:gd name="T17" fmla="*/ 0 60000 65536"/>
                <a:gd name="T18" fmla="*/ 0 w 492"/>
                <a:gd name="T19" fmla="*/ 0 h 288"/>
                <a:gd name="T20" fmla="*/ 492 w 492"/>
                <a:gd name="T21" fmla="*/ 288 h 288"/>
              </a:gdLst>
              <a:ahLst/>
              <a:cxnLst>
                <a:cxn ang="T12">
                  <a:pos x="T0" y="T1"/>
                </a:cxn>
                <a:cxn ang="T13">
                  <a:pos x="T2" y="T3"/>
                </a:cxn>
                <a:cxn ang="T14">
                  <a:pos x="T4" y="T5"/>
                </a:cxn>
                <a:cxn ang="T15">
                  <a:pos x="T6" y="T7"/>
                </a:cxn>
                <a:cxn ang="T16">
                  <a:pos x="T8" y="T9"/>
                </a:cxn>
                <a:cxn ang="T17">
                  <a:pos x="T10" y="T11"/>
                </a:cxn>
              </a:cxnLst>
              <a:rect l="T18" t="T19" r="T20" b="T21"/>
              <a:pathLst>
                <a:path w="492" h="288">
                  <a:moveTo>
                    <a:pt x="0" y="0"/>
                  </a:moveTo>
                  <a:cubicBezTo>
                    <a:pt x="44" y="6"/>
                    <a:pt x="88" y="9"/>
                    <a:pt x="132" y="18"/>
                  </a:cubicBezTo>
                  <a:cubicBezTo>
                    <a:pt x="182" y="28"/>
                    <a:pt x="219" y="68"/>
                    <a:pt x="264" y="90"/>
                  </a:cubicBezTo>
                  <a:cubicBezTo>
                    <a:pt x="288" y="121"/>
                    <a:pt x="313" y="138"/>
                    <a:pt x="342" y="162"/>
                  </a:cubicBezTo>
                  <a:cubicBezTo>
                    <a:pt x="371" y="186"/>
                    <a:pt x="389" y="224"/>
                    <a:pt x="420" y="246"/>
                  </a:cubicBezTo>
                  <a:cubicBezTo>
                    <a:pt x="434" y="256"/>
                    <a:pt x="492" y="269"/>
                    <a:pt x="492" y="288"/>
                  </a:cubicBezTo>
                </a:path>
              </a:pathLst>
            </a:custGeom>
            <a:noFill/>
            <a:ln w="19050">
              <a:solidFill>
                <a:schemeClr val="tx1"/>
              </a:solidFill>
              <a:round/>
              <a:headEnd/>
              <a:tailEnd/>
            </a:ln>
          </p:spPr>
          <p:txBody>
            <a:bodyPr lIns="92075" tIns="46038" rIns="92075" bIns="46038" anchor="ctr"/>
            <a:lstStyle/>
            <a:p>
              <a:endParaRPr lang="en-US"/>
            </a:p>
          </p:txBody>
        </p:sp>
        <p:sp>
          <p:nvSpPr>
            <p:cNvPr id="517145" name="Freeform 33"/>
            <p:cNvSpPr>
              <a:spLocks/>
            </p:cNvSpPr>
            <p:nvPr/>
          </p:nvSpPr>
          <p:spPr bwMode="auto">
            <a:xfrm>
              <a:off x="3432" y="2802"/>
              <a:ext cx="534" cy="396"/>
            </a:xfrm>
            <a:custGeom>
              <a:avLst/>
              <a:gdLst>
                <a:gd name="T0" fmla="*/ 0 w 534"/>
                <a:gd name="T1" fmla="*/ 0 h 396"/>
                <a:gd name="T2" fmla="*/ 96 w 534"/>
                <a:gd name="T3" fmla="*/ 96 h 396"/>
                <a:gd name="T4" fmla="*/ 294 w 534"/>
                <a:gd name="T5" fmla="*/ 240 h 396"/>
                <a:gd name="T6" fmla="*/ 420 w 534"/>
                <a:gd name="T7" fmla="*/ 348 h 396"/>
                <a:gd name="T8" fmla="*/ 534 w 534"/>
                <a:gd name="T9" fmla="*/ 366 h 396"/>
                <a:gd name="T10" fmla="*/ 0 60000 65536"/>
                <a:gd name="T11" fmla="*/ 0 60000 65536"/>
                <a:gd name="T12" fmla="*/ 0 60000 65536"/>
                <a:gd name="T13" fmla="*/ 0 60000 65536"/>
                <a:gd name="T14" fmla="*/ 0 60000 65536"/>
                <a:gd name="T15" fmla="*/ 0 w 534"/>
                <a:gd name="T16" fmla="*/ 0 h 396"/>
                <a:gd name="T17" fmla="*/ 534 w 534"/>
                <a:gd name="T18" fmla="*/ 396 h 396"/>
              </a:gdLst>
              <a:ahLst/>
              <a:cxnLst>
                <a:cxn ang="T10">
                  <a:pos x="T0" y="T1"/>
                </a:cxn>
                <a:cxn ang="T11">
                  <a:pos x="T2" y="T3"/>
                </a:cxn>
                <a:cxn ang="T12">
                  <a:pos x="T4" y="T5"/>
                </a:cxn>
                <a:cxn ang="T13">
                  <a:pos x="T6" y="T7"/>
                </a:cxn>
                <a:cxn ang="T14">
                  <a:pos x="T8" y="T9"/>
                </a:cxn>
              </a:cxnLst>
              <a:rect l="T15" t="T16" r="T17" b="T18"/>
              <a:pathLst>
                <a:path w="534" h="396">
                  <a:moveTo>
                    <a:pt x="0" y="0"/>
                  </a:moveTo>
                  <a:cubicBezTo>
                    <a:pt x="28" y="35"/>
                    <a:pt x="61" y="69"/>
                    <a:pt x="96" y="96"/>
                  </a:cubicBezTo>
                  <a:cubicBezTo>
                    <a:pt x="161" y="145"/>
                    <a:pt x="236" y="182"/>
                    <a:pt x="294" y="240"/>
                  </a:cubicBezTo>
                  <a:cubicBezTo>
                    <a:pt x="333" y="279"/>
                    <a:pt x="371" y="321"/>
                    <a:pt x="420" y="348"/>
                  </a:cubicBezTo>
                  <a:cubicBezTo>
                    <a:pt x="451" y="365"/>
                    <a:pt x="504" y="396"/>
                    <a:pt x="534" y="366"/>
                  </a:cubicBezTo>
                </a:path>
              </a:pathLst>
            </a:custGeom>
            <a:noFill/>
            <a:ln w="19050">
              <a:solidFill>
                <a:schemeClr val="tx1"/>
              </a:solidFill>
              <a:round/>
              <a:headEnd/>
              <a:tailEnd/>
            </a:ln>
          </p:spPr>
          <p:txBody>
            <a:bodyPr lIns="92075" tIns="46038" rIns="92075" bIns="46038" anchor="ctr"/>
            <a:lstStyle/>
            <a:p>
              <a:endParaRPr lang="en-US"/>
            </a:p>
          </p:txBody>
        </p:sp>
        <p:sp>
          <p:nvSpPr>
            <p:cNvPr id="517146" name="Freeform 34"/>
            <p:cNvSpPr>
              <a:spLocks/>
            </p:cNvSpPr>
            <p:nvPr/>
          </p:nvSpPr>
          <p:spPr bwMode="auto">
            <a:xfrm>
              <a:off x="144" y="2586"/>
              <a:ext cx="414" cy="399"/>
            </a:xfrm>
            <a:custGeom>
              <a:avLst/>
              <a:gdLst>
                <a:gd name="T0" fmla="*/ 0 w 414"/>
                <a:gd name="T1" fmla="*/ 0 h 399"/>
                <a:gd name="T2" fmla="*/ 90 w 414"/>
                <a:gd name="T3" fmla="*/ 60 h 399"/>
                <a:gd name="T4" fmla="*/ 270 w 414"/>
                <a:gd name="T5" fmla="*/ 174 h 399"/>
                <a:gd name="T6" fmla="*/ 300 w 414"/>
                <a:gd name="T7" fmla="*/ 222 h 399"/>
                <a:gd name="T8" fmla="*/ 312 w 414"/>
                <a:gd name="T9" fmla="*/ 318 h 399"/>
                <a:gd name="T10" fmla="*/ 378 w 414"/>
                <a:gd name="T11" fmla="*/ 396 h 399"/>
                <a:gd name="T12" fmla="*/ 414 w 414"/>
                <a:gd name="T13" fmla="*/ 396 h 399"/>
                <a:gd name="T14" fmla="*/ 0 60000 65536"/>
                <a:gd name="T15" fmla="*/ 0 60000 65536"/>
                <a:gd name="T16" fmla="*/ 0 60000 65536"/>
                <a:gd name="T17" fmla="*/ 0 60000 65536"/>
                <a:gd name="T18" fmla="*/ 0 60000 65536"/>
                <a:gd name="T19" fmla="*/ 0 60000 65536"/>
                <a:gd name="T20" fmla="*/ 0 60000 65536"/>
                <a:gd name="T21" fmla="*/ 0 w 414"/>
                <a:gd name="T22" fmla="*/ 0 h 399"/>
                <a:gd name="T23" fmla="*/ 414 w 414"/>
                <a:gd name="T24" fmla="*/ 399 h 3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4" h="399">
                  <a:moveTo>
                    <a:pt x="0" y="0"/>
                  </a:moveTo>
                  <a:cubicBezTo>
                    <a:pt x="36" y="9"/>
                    <a:pt x="58" y="39"/>
                    <a:pt x="90" y="60"/>
                  </a:cubicBezTo>
                  <a:cubicBezTo>
                    <a:pt x="150" y="100"/>
                    <a:pt x="209" y="137"/>
                    <a:pt x="270" y="174"/>
                  </a:cubicBezTo>
                  <a:cubicBezTo>
                    <a:pt x="280" y="190"/>
                    <a:pt x="290" y="206"/>
                    <a:pt x="300" y="222"/>
                  </a:cubicBezTo>
                  <a:cubicBezTo>
                    <a:pt x="317" y="249"/>
                    <a:pt x="308" y="286"/>
                    <a:pt x="312" y="318"/>
                  </a:cubicBezTo>
                  <a:cubicBezTo>
                    <a:pt x="315" y="338"/>
                    <a:pt x="358" y="392"/>
                    <a:pt x="378" y="396"/>
                  </a:cubicBezTo>
                  <a:cubicBezTo>
                    <a:pt x="390" y="399"/>
                    <a:pt x="402" y="396"/>
                    <a:pt x="414" y="396"/>
                  </a:cubicBezTo>
                </a:path>
              </a:pathLst>
            </a:custGeom>
            <a:noFill/>
            <a:ln w="19050">
              <a:solidFill>
                <a:schemeClr val="tx1"/>
              </a:solidFill>
              <a:round/>
              <a:headEnd/>
              <a:tailEnd/>
            </a:ln>
          </p:spPr>
          <p:txBody>
            <a:bodyPr lIns="92075" tIns="46038" rIns="92075" bIns="46038" anchor="ctr"/>
            <a:lstStyle/>
            <a:p>
              <a:endParaRPr lang="en-US"/>
            </a:p>
          </p:txBody>
        </p:sp>
        <p:sp>
          <p:nvSpPr>
            <p:cNvPr id="517147" name="Freeform 35"/>
            <p:cNvSpPr>
              <a:spLocks/>
            </p:cNvSpPr>
            <p:nvPr/>
          </p:nvSpPr>
          <p:spPr bwMode="auto">
            <a:xfrm>
              <a:off x="1234" y="3204"/>
              <a:ext cx="392" cy="480"/>
            </a:xfrm>
            <a:custGeom>
              <a:avLst/>
              <a:gdLst>
                <a:gd name="T0" fmla="*/ 8 w 392"/>
                <a:gd name="T1" fmla="*/ 0 h 480"/>
                <a:gd name="T2" fmla="*/ 56 w 392"/>
                <a:gd name="T3" fmla="*/ 312 h 480"/>
                <a:gd name="T4" fmla="*/ 182 w 392"/>
                <a:gd name="T5" fmla="*/ 378 h 480"/>
                <a:gd name="T6" fmla="*/ 272 w 392"/>
                <a:gd name="T7" fmla="*/ 432 h 480"/>
                <a:gd name="T8" fmla="*/ 320 w 392"/>
                <a:gd name="T9" fmla="*/ 456 h 480"/>
                <a:gd name="T10" fmla="*/ 368 w 392"/>
                <a:gd name="T11" fmla="*/ 468 h 480"/>
                <a:gd name="T12" fmla="*/ 392 w 392"/>
                <a:gd name="T13" fmla="*/ 480 h 480"/>
                <a:gd name="T14" fmla="*/ 0 60000 65536"/>
                <a:gd name="T15" fmla="*/ 0 60000 65536"/>
                <a:gd name="T16" fmla="*/ 0 60000 65536"/>
                <a:gd name="T17" fmla="*/ 0 60000 65536"/>
                <a:gd name="T18" fmla="*/ 0 60000 65536"/>
                <a:gd name="T19" fmla="*/ 0 60000 65536"/>
                <a:gd name="T20" fmla="*/ 0 60000 65536"/>
                <a:gd name="T21" fmla="*/ 0 w 392"/>
                <a:gd name="T22" fmla="*/ 0 h 480"/>
                <a:gd name="T23" fmla="*/ 392 w 392"/>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2" h="480">
                  <a:moveTo>
                    <a:pt x="8" y="0"/>
                  </a:moveTo>
                  <a:cubicBezTo>
                    <a:pt x="9" y="42"/>
                    <a:pt x="0" y="262"/>
                    <a:pt x="56" y="312"/>
                  </a:cubicBezTo>
                  <a:cubicBezTo>
                    <a:pt x="92" y="345"/>
                    <a:pt x="141" y="353"/>
                    <a:pt x="182" y="378"/>
                  </a:cubicBezTo>
                  <a:cubicBezTo>
                    <a:pt x="210" y="415"/>
                    <a:pt x="234" y="408"/>
                    <a:pt x="272" y="432"/>
                  </a:cubicBezTo>
                  <a:cubicBezTo>
                    <a:pt x="309" y="455"/>
                    <a:pt x="281" y="447"/>
                    <a:pt x="320" y="456"/>
                  </a:cubicBezTo>
                  <a:cubicBezTo>
                    <a:pt x="340" y="460"/>
                    <a:pt x="351" y="461"/>
                    <a:pt x="368" y="468"/>
                  </a:cubicBezTo>
                  <a:cubicBezTo>
                    <a:pt x="376" y="472"/>
                    <a:pt x="392" y="480"/>
                    <a:pt x="392" y="480"/>
                  </a:cubicBezTo>
                </a:path>
              </a:pathLst>
            </a:custGeom>
            <a:noFill/>
            <a:ln w="19050">
              <a:solidFill>
                <a:schemeClr val="tx1"/>
              </a:solidFill>
              <a:round/>
              <a:headEnd/>
              <a:tailEnd/>
            </a:ln>
          </p:spPr>
          <p:txBody>
            <a:bodyPr lIns="92075" tIns="46038" rIns="92075" bIns="46038" anchor="ctr"/>
            <a:lstStyle/>
            <a:p>
              <a:endParaRPr lang="en-US"/>
            </a:p>
          </p:txBody>
        </p:sp>
        <p:sp>
          <p:nvSpPr>
            <p:cNvPr id="517148" name="Freeform 36"/>
            <p:cNvSpPr>
              <a:spLocks/>
            </p:cNvSpPr>
            <p:nvPr/>
          </p:nvSpPr>
          <p:spPr bwMode="auto">
            <a:xfrm>
              <a:off x="1998" y="2976"/>
              <a:ext cx="492" cy="288"/>
            </a:xfrm>
            <a:custGeom>
              <a:avLst/>
              <a:gdLst>
                <a:gd name="T0" fmla="*/ 0 w 492"/>
                <a:gd name="T1" fmla="*/ 0 h 288"/>
                <a:gd name="T2" fmla="*/ 132 w 492"/>
                <a:gd name="T3" fmla="*/ 18 h 288"/>
                <a:gd name="T4" fmla="*/ 264 w 492"/>
                <a:gd name="T5" fmla="*/ 90 h 288"/>
                <a:gd name="T6" fmla="*/ 342 w 492"/>
                <a:gd name="T7" fmla="*/ 162 h 288"/>
                <a:gd name="T8" fmla="*/ 420 w 492"/>
                <a:gd name="T9" fmla="*/ 246 h 288"/>
                <a:gd name="T10" fmla="*/ 492 w 492"/>
                <a:gd name="T11" fmla="*/ 288 h 288"/>
                <a:gd name="T12" fmla="*/ 0 60000 65536"/>
                <a:gd name="T13" fmla="*/ 0 60000 65536"/>
                <a:gd name="T14" fmla="*/ 0 60000 65536"/>
                <a:gd name="T15" fmla="*/ 0 60000 65536"/>
                <a:gd name="T16" fmla="*/ 0 60000 65536"/>
                <a:gd name="T17" fmla="*/ 0 60000 65536"/>
                <a:gd name="T18" fmla="*/ 0 w 492"/>
                <a:gd name="T19" fmla="*/ 0 h 288"/>
                <a:gd name="T20" fmla="*/ 492 w 492"/>
                <a:gd name="T21" fmla="*/ 288 h 288"/>
              </a:gdLst>
              <a:ahLst/>
              <a:cxnLst>
                <a:cxn ang="T12">
                  <a:pos x="T0" y="T1"/>
                </a:cxn>
                <a:cxn ang="T13">
                  <a:pos x="T2" y="T3"/>
                </a:cxn>
                <a:cxn ang="T14">
                  <a:pos x="T4" y="T5"/>
                </a:cxn>
                <a:cxn ang="T15">
                  <a:pos x="T6" y="T7"/>
                </a:cxn>
                <a:cxn ang="T16">
                  <a:pos x="T8" y="T9"/>
                </a:cxn>
                <a:cxn ang="T17">
                  <a:pos x="T10" y="T11"/>
                </a:cxn>
              </a:cxnLst>
              <a:rect l="T18" t="T19" r="T20" b="T21"/>
              <a:pathLst>
                <a:path w="492" h="288">
                  <a:moveTo>
                    <a:pt x="0" y="0"/>
                  </a:moveTo>
                  <a:cubicBezTo>
                    <a:pt x="44" y="6"/>
                    <a:pt x="88" y="9"/>
                    <a:pt x="132" y="18"/>
                  </a:cubicBezTo>
                  <a:cubicBezTo>
                    <a:pt x="182" y="28"/>
                    <a:pt x="219" y="68"/>
                    <a:pt x="264" y="90"/>
                  </a:cubicBezTo>
                  <a:cubicBezTo>
                    <a:pt x="288" y="121"/>
                    <a:pt x="313" y="138"/>
                    <a:pt x="342" y="162"/>
                  </a:cubicBezTo>
                  <a:cubicBezTo>
                    <a:pt x="371" y="186"/>
                    <a:pt x="389" y="224"/>
                    <a:pt x="420" y="246"/>
                  </a:cubicBezTo>
                  <a:cubicBezTo>
                    <a:pt x="434" y="256"/>
                    <a:pt x="492" y="269"/>
                    <a:pt x="492" y="288"/>
                  </a:cubicBezTo>
                </a:path>
              </a:pathLst>
            </a:custGeom>
            <a:noFill/>
            <a:ln w="19050">
              <a:solidFill>
                <a:schemeClr val="tx1"/>
              </a:solidFill>
              <a:round/>
              <a:headEnd/>
              <a:tailEnd/>
            </a:ln>
          </p:spPr>
          <p:txBody>
            <a:bodyPr lIns="92075" tIns="46038" rIns="92075" bIns="46038" anchor="ctr"/>
            <a:lstStyle/>
            <a:p>
              <a:endParaRPr lang="en-US"/>
            </a:p>
          </p:txBody>
        </p:sp>
        <p:sp>
          <p:nvSpPr>
            <p:cNvPr id="517149" name="Freeform 37"/>
            <p:cNvSpPr>
              <a:spLocks/>
            </p:cNvSpPr>
            <p:nvPr/>
          </p:nvSpPr>
          <p:spPr bwMode="auto">
            <a:xfrm>
              <a:off x="3252" y="3348"/>
              <a:ext cx="534" cy="396"/>
            </a:xfrm>
            <a:custGeom>
              <a:avLst/>
              <a:gdLst>
                <a:gd name="T0" fmla="*/ 0 w 534"/>
                <a:gd name="T1" fmla="*/ 0 h 396"/>
                <a:gd name="T2" fmla="*/ 96 w 534"/>
                <a:gd name="T3" fmla="*/ 96 h 396"/>
                <a:gd name="T4" fmla="*/ 294 w 534"/>
                <a:gd name="T5" fmla="*/ 240 h 396"/>
                <a:gd name="T6" fmla="*/ 420 w 534"/>
                <a:gd name="T7" fmla="*/ 348 h 396"/>
                <a:gd name="T8" fmla="*/ 534 w 534"/>
                <a:gd name="T9" fmla="*/ 366 h 396"/>
                <a:gd name="T10" fmla="*/ 0 60000 65536"/>
                <a:gd name="T11" fmla="*/ 0 60000 65536"/>
                <a:gd name="T12" fmla="*/ 0 60000 65536"/>
                <a:gd name="T13" fmla="*/ 0 60000 65536"/>
                <a:gd name="T14" fmla="*/ 0 60000 65536"/>
                <a:gd name="T15" fmla="*/ 0 w 534"/>
                <a:gd name="T16" fmla="*/ 0 h 396"/>
                <a:gd name="T17" fmla="*/ 534 w 534"/>
                <a:gd name="T18" fmla="*/ 396 h 396"/>
              </a:gdLst>
              <a:ahLst/>
              <a:cxnLst>
                <a:cxn ang="T10">
                  <a:pos x="T0" y="T1"/>
                </a:cxn>
                <a:cxn ang="T11">
                  <a:pos x="T2" y="T3"/>
                </a:cxn>
                <a:cxn ang="T12">
                  <a:pos x="T4" y="T5"/>
                </a:cxn>
                <a:cxn ang="T13">
                  <a:pos x="T6" y="T7"/>
                </a:cxn>
                <a:cxn ang="T14">
                  <a:pos x="T8" y="T9"/>
                </a:cxn>
              </a:cxnLst>
              <a:rect l="T15" t="T16" r="T17" b="T18"/>
              <a:pathLst>
                <a:path w="534" h="396">
                  <a:moveTo>
                    <a:pt x="0" y="0"/>
                  </a:moveTo>
                  <a:cubicBezTo>
                    <a:pt x="28" y="35"/>
                    <a:pt x="61" y="69"/>
                    <a:pt x="96" y="96"/>
                  </a:cubicBezTo>
                  <a:cubicBezTo>
                    <a:pt x="161" y="145"/>
                    <a:pt x="236" y="182"/>
                    <a:pt x="294" y="240"/>
                  </a:cubicBezTo>
                  <a:cubicBezTo>
                    <a:pt x="333" y="279"/>
                    <a:pt x="371" y="321"/>
                    <a:pt x="420" y="348"/>
                  </a:cubicBezTo>
                  <a:cubicBezTo>
                    <a:pt x="451" y="365"/>
                    <a:pt x="504" y="396"/>
                    <a:pt x="534" y="366"/>
                  </a:cubicBezTo>
                </a:path>
              </a:pathLst>
            </a:custGeom>
            <a:noFill/>
            <a:ln w="19050">
              <a:solidFill>
                <a:schemeClr val="tx1"/>
              </a:solidFill>
              <a:round/>
              <a:headEnd/>
              <a:tailEnd/>
            </a:ln>
          </p:spPr>
          <p:txBody>
            <a:bodyPr lIns="92075" tIns="46038" rIns="92075" bIns="46038" anchor="ctr"/>
            <a:lstStyle/>
            <a:p>
              <a:endParaRPr lang="en-US"/>
            </a:p>
          </p:txBody>
        </p:sp>
        <p:sp>
          <p:nvSpPr>
            <p:cNvPr id="517150" name="Freeform 38"/>
            <p:cNvSpPr>
              <a:spLocks/>
            </p:cNvSpPr>
            <p:nvPr/>
          </p:nvSpPr>
          <p:spPr bwMode="auto">
            <a:xfrm>
              <a:off x="3504" y="2544"/>
              <a:ext cx="414" cy="399"/>
            </a:xfrm>
            <a:custGeom>
              <a:avLst/>
              <a:gdLst>
                <a:gd name="T0" fmla="*/ 0 w 414"/>
                <a:gd name="T1" fmla="*/ 0 h 399"/>
                <a:gd name="T2" fmla="*/ 90 w 414"/>
                <a:gd name="T3" fmla="*/ 60 h 399"/>
                <a:gd name="T4" fmla="*/ 270 w 414"/>
                <a:gd name="T5" fmla="*/ 174 h 399"/>
                <a:gd name="T6" fmla="*/ 300 w 414"/>
                <a:gd name="T7" fmla="*/ 222 h 399"/>
                <a:gd name="T8" fmla="*/ 312 w 414"/>
                <a:gd name="T9" fmla="*/ 318 h 399"/>
                <a:gd name="T10" fmla="*/ 378 w 414"/>
                <a:gd name="T11" fmla="*/ 396 h 399"/>
                <a:gd name="T12" fmla="*/ 414 w 414"/>
                <a:gd name="T13" fmla="*/ 396 h 399"/>
                <a:gd name="T14" fmla="*/ 0 60000 65536"/>
                <a:gd name="T15" fmla="*/ 0 60000 65536"/>
                <a:gd name="T16" fmla="*/ 0 60000 65536"/>
                <a:gd name="T17" fmla="*/ 0 60000 65536"/>
                <a:gd name="T18" fmla="*/ 0 60000 65536"/>
                <a:gd name="T19" fmla="*/ 0 60000 65536"/>
                <a:gd name="T20" fmla="*/ 0 60000 65536"/>
                <a:gd name="T21" fmla="*/ 0 w 414"/>
                <a:gd name="T22" fmla="*/ 0 h 399"/>
                <a:gd name="T23" fmla="*/ 414 w 414"/>
                <a:gd name="T24" fmla="*/ 399 h 3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4" h="399">
                  <a:moveTo>
                    <a:pt x="0" y="0"/>
                  </a:moveTo>
                  <a:cubicBezTo>
                    <a:pt x="36" y="9"/>
                    <a:pt x="58" y="39"/>
                    <a:pt x="90" y="60"/>
                  </a:cubicBezTo>
                  <a:cubicBezTo>
                    <a:pt x="150" y="100"/>
                    <a:pt x="209" y="137"/>
                    <a:pt x="270" y="174"/>
                  </a:cubicBezTo>
                  <a:cubicBezTo>
                    <a:pt x="280" y="190"/>
                    <a:pt x="290" y="206"/>
                    <a:pt x="300" y="222"/>
                  </a:cubicBezTo>
                  <a:cubicBezTo>
                    <a:pt x="317" y="249"/>
                    <a:pt x="308" y="286"/>
                    <a:pt x="312" y="318"/>
                  </a:cubicBezTo>
                  <a:cubicBezTo>
                    <a:pt x="315" y="338"/>
                    <a:pt x="358" y="392"/>
                    <a:pt x="378" y="396"/>
                  </a:cubicBezTo>
                  <a:cubicBezTo>
                    <a:pt x="390" y="399"/>
                    <a:pt x="402" y="396"/>
                    <a:pt x="414" y="396"/>
                  </a:cubicBezTo>
                </a:path>
              </a:pathLst>
            </a:custGeom>
            <a:noFill/>
            <a:ln w="19050">
              <a:solidFill>
                <a:schemeClr val="tx1"/>
              </a:solidFill>
              <a:round/>
              <a:headEnd/>
              <a:tailEnd/>
            </a:ln>
          </p:spPr>
          <p:txBody>
            <a:bodyPr lIns="92075" tIns="46038" rIns="92075" bIns="46038" anchor="ctr"/>
            <a:lstStyle/>
            <a:p>
              <a:endParaRPr lang="en-US"/>
            </a:p>
          </p:txBody>
        </p:sp>
        <p:sp>
          <p:nvSpPr>
            <p:cNvPr id="517151" name="Freeform 39"/>
            <p:cNvSpPr>
              <a:spLocks/>
            </p:cNvSpPr>
            <p:nvPr/>
          </p:nvSpPr>
          <p:spPr bwMode="auto">
            <a:xfrm>
              <a:off x="816" y="2640"/>
              <a:ext cx="392" cy="480"/>
            </a:xfrm>
            <a:custGeom>
              <a:avLst/>
              <a:gdLst>
                <a:gd name="T0" fmla="*/ 8 w 392"/>
                <a:gd name="T1" fmla="*/ 0 h 480"/>
                <a:gd name="T2" fmla="*/ 56 w 392"/>
                <a:gd name="T3" fmla="*/ 312 h 480"/>
                <a:gd name="T4" fmla="*/ 182 w 392"/>
                <a:gd name="T5" fmla="*/ 378 h 480"/>
                <a:gd name="T6" fmla="*/ 272 w 392"/>
                <a:gd name="T7" fmla="*/ 432 h 480"/>
                <a:gd name="T8" fmla="*/ 320 w 392"/>
                <a:gd name="T9" fmla="*/ 456 h 480"/>
                <a:gd name="T10" fmla="*/ 368 w 392"/>
                <a:gd name="T11" fmla="*/ 468 h 480"/>
                <a:gd name="T12" fmla="*/ 392 w 392"/>
                <a:gd name="T13" fmla="*/ 480 h 480"/>
                <a:gd name="T14" fmla="*/ 0 60000 65536"/>
                <a:gd name="T15" fmla="*/ 0 60000 65536"/>
                <a:gd name="T16" fmla="*/ 0 60000 65536"/>
                <a:gd name="T17" fmla="*/ 0 60000 65536"/>
                <a:gd name="T18" fmla="*/ 0 60000 65536"/>
                <a:gd name="T19" fmla="*/ 0 60000 65536"/>
                <a:gd name="T20" fmla="*/ 0 60000 65536"/>
                <a:gd name="T21" fmla="*/ 0 w 392"/>
                <a:gd name="T22" fmla="*/ 0 h 480"/>
                <a:gd name="T23" fmla="*/ 392 w 392"/>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2" h="480">
                  <a:moveTo>
                    <a:pt x="8" y="0"/>
                  </a:moveTo>
                  <a:cubicBezTo>
                    <a:pt x="9" y="42"/>
                    <a:pt x="0" y="262"/>
                    <a:pt x="56" y="312"/>
                  </a:cubicBezTo>
                  <a:cubicBezTo>
                    <a:pt x="92" y="345"/>
                    <a:pt x="141" y="353"/>
                    <a:pt x="182" y="378"/>
                  </a:cubicBezTo>
                  <a:cubicBezTo>
                    <a:pt x="210" y="415"/>
                    <a:pt x="234" y="408"/>
                    <a:pt x="272" y="432"/>
                  </a:cubicBezTo>
                  <a:cubicBezTo>
                    <a:pt x="309" y="455"/>
                    <a:pt x="281" y="447"/>
                    <a:pt x="320" y="456"/>
                  </a:cubicBezTo>
                  <a:cubicBezTo>
                    <a:pt x="340" y="460"/>
                    <a:pt x="351" y="461"/>
                    <a:pt x="368" y="468"/>
                  </a:cubicBezTo>
                  <a:cubicBezTo>
                    <a:pt x="376" y="472"/>
                    <a:pt x="392" y="480"/>
                    <a:pt x="392" y="480"/>
                  </a:cubicBezTo>
                </a:path>
              </a:pathLst>
            </a:custGeom>
            <a:noFill/>
            <a:ln w="19050">
              <a:solidFill>
                <a:schemeClr val="tx1"/>
              </a:solidFill>
              <a:round/>
              <a:headEnd/>
              <a:tailEnd/>
            </a:ln>
          </p:spPr>
          <p:txBody>
            <a:bodyPr lIns="92075" tIns="46038" rIns="92075" bIns="46038" anchor="ctr"/>
            <a:lstStyle/>
            <a:p>
              <a:endParaRPr lang="en-US"/>
            </a:p>
          </p:txBody>
        </p:sp>
        <p:sp>
          <p:nvSpPr>
            <p:cNvPr id="517152" name="Freeform 40"/>
            <p:cNvSpPr>
              <a:spLocks/>
            </p:cNvSpPr>
            <p:nvPr/>
          </p:nvSpPr>
          <p:spPr bwMode="auto">
            <a:xfrm>
              <a:off x="1950" y="2454"/>
              <a:ext cx="492" cy="288"/>
            </a:xfrm>
            <a:custGeom>
              <a:avLst/>
              <a:gdLst>
                <a:gd name="T0" fmla="*/ 0 w 492"/>
                <a:gd name="T1" fmla="*/ 0 h 288"/>
                <a:gd name="T2" fmla="*/ 132 w 492"/>
                <a:gd name="T3" fmla="*/ 18 h 288"/>
                <a:gd name="T4" fmla="*/ 264 w 492"/>
                <a:gd name="T5" fmla="*/ 90 h 288"/>
                <a:gd name="T6" fmla="*/ 342 w 492"/>
                <a:gd name="T7" fmla="*/ 162 h 288"/>
                <a:gd name="T8" fmla="*/ 420 w 492"/>
                <a:gd name="T9" fmla="*/ 246 h 288"/>
                <a:gd name="T10" fmla="*/ 492 w 492"/>
                <a:gd name="T11" fmla="*/ 288 h 288"/>
                <a:gd name="T12" fmla="*/ 0 60000 65536"/>
                <a:gd name="T13" fmla="*/ 0 60000 65536"/>
                <a:gd name="T14" fmla="*/ 0 60000 65536"/>
                <a:gd name="T15" fmla="*/ 0 60000 65536"/>
                <a:gd name="T16" fmla="*/ 0 60000 65536"/>
                <a:gd name="T17" fmla="*/ 0 60000 65536"/>
                <a:gd name="T18" fmla="*/ 0 w 492"/>
                <a:gd name="T19" fmla="*/ 0 h 288"/>
                <a:gd name="T20" fmla="*/ 492 w 492"/>
                <a:gd name="T21" fmla="*/ 288 h 288"/>
              </a:gdLst>
              <a:ahLst/>
              <a:cxnLst>
                <a:cxn ang="T12">
                  <a:pos x="T0" y="T1"/>
                </a:cxn>
                <a:cxn ang="T13">
                  <a:pos x="T2" y="T3"/>
                </a:cxn>
                <a:cxn ang="T14">
                  <a:pos x="T4" y="T5"/>
                </a:cxn>
                <a:cxn ang="T15">
                  <a:pos x="T6" y="T7"/>
                </a:cxn>
                <a:cxn ang="T16">
                  <a:pos x="T8" y="T9"/>
                </a:cxn>
                <a:cxn ang="T17">
                  <a:pos x="T10" y="T11"/>
                </a:cxn>
              </a:cxnLst>
              <a:rect l="T18" t="T19" r="T20" b="T21"/>
              <a:pathLst>
                <a:path w="492" h="288">
                  <a:moveTo>
                    <a:pt x="0" y="0"/>
                  </a:moveTo>
                  <a:cubicBezTo>
                    <a:pt x="44" y="6"/>
                    <a:pt x="88" y="9"/>
                    <a:pt x="132" y="18"/>
                  </a:cubicBezTo>
                  <a:cubicBezTo>
                    <a:pt x="182" y="28"/>
                    <a:pt x="219" y="68"/>
                    <a:pt x="264" y="90"/>
                  </a:cubicBezTo>
                  <a:cubicBezTo>
                    <a:pt x="288" y="121"/>
                    <a:pt x="313" y="138"/>
                    <a:pt x="342" y="162"/>
                  </a:cubicBezTo>
                  <a:cubicBezTo>
                    <a:pt x="371" y="186"/>
                    <a:pt x="389" y="224"/>
                    <a:pt x="420" y="246"/>
                  </a:cubicBezTo>
                  <a:cubicBezTo>
                    <a:pt x="434" y="256"/>
                    <a:pt x="492" y="269"/>
                    <a:pt x="492" y="288"/>
                  </a:cubicBezTo>
                </a:path>
              </a:pathLst>
            </a:custGeom>
            <a:noFill/>
            <a:ln w="19050">
              <a:solidFill>
                <a:schemeClr val="tx1"/>
              </a:solidFill>
              <a:round/>
              <a:headEnd/>
              <a:tailEnd/>
            </a:ln>
          </p:spPr>
          <p:txBody>
            <a:bodyPr lIns="92075" tIns="46038" rIns="92075" bIns="46038" anchor="ctr"/>
            <a:lstStyle/>
            <a:p>
              <a:endParaRPr lang="en-US"/>
            </a:p>
          </p:txBody>
        </p:sp>
        <p:sp>
          <p:nvSpPr>
            <p:cNvPr id="517153" name="Freeform 41"/>
            <p:cNvSpPr>
              <a:spLocks/>
            </p:cNvSpPr>
            <p:nvPr/>
          </p:nvSpPr>
          <p:spPr bwMode="auto">
            <a:xfrm>
              <a:off x="2832" y="2880"/>
              <a:ext cx="534" cy="396"/>
            </a:xfrm>
            <a:custGeom>
              <a:avLst/>
              <a:gdLst>
                <a:gd name="T0" fmla="*/ 0 w 534"/>
                <a:gd name="T1" fmla="*/ 0 h 396"/>
                <a:gd name="T2" fmla="*/ 96 w 534"/>
                <a:gd name="T3" fmla="*/ 96 h 396"/>
                <a:gd name="T4" fmla="*/ 294 w 534"/>
                <a:gd name="T5" fmla="*/ 240 h 396"/>
                <a:gd name="T6" fmla="*/ 420 w 534"/>
                <a:gd name="T7" fmla="*/ 348 h 396"/>
                <a:gd name="T8" fmla="*/ 534 w 534"/>
                <a:gd name="T9" fmla="*/ 366 h 396"/>
                <a:gd name="T10" fmla="*/ 0 60000 65536"/>
                <a:gd name="T11" fmla="*/ 0 60000 65536"/>
                <a:gd name="T12" fmla="*/ 0 60000 65536"/>
                <a:gd name="T13" fmla="*/ 0 60000 65536"/>
                <a:gd name="T14" fmla="*/ 0 60000 65536"/>
                <a:gd name="T15" fmla="*/ 0 w 534"/>
                <a:gd name="T16" fmla="*/ 0 h 396"/>
                <a:gd name="T17" fmla="*/ 534 w 534"/>
                <a:gd name="T18" fmla="*/ 396 h 396"/>
              </a:gdLst>
              <a:ahLst/>
              <a:cxnLst>
                <a:cxn ang="T10">
                  <a:pos x="T0" y="T1"/>
                </a:cxn>
                <a:cxn ang="T11">
                  <a:pos x="T2" y="T3"/>
                </a:cxn>
                <a:cxn ang="T12">
                  <a:pos x="T4" y="T5"/>
                </a:cxn>
                <a:cxn ang="T13">
                  <a:pos x="T6" y="T7"/>
                </a:cxn>
                <a:cxn ang="T14">
                  <a:pos x="T8" y="T9"/>
                </a:cxn>
              </a:cxnLst>
              <a:rect l="T15" t="T16" r="T17" b="T18"/>
              <a:pathLst>
                <a:path w="534" h="396">
                  <a:moveTo>
                    <a:pt x="0" y="0"/>
                  </a:moveTo>
                  <a:cubicBezTo>
                    <a:pt x="28" y="35"/>
                    <a:pt x="61" y="69"/>
                    <a:pt x="96" y="96"/>
                  </a:cubicBezTo>
                  <a:cubicBezTo>
                    <a:pt x="161" y="145"/>
                    <a:pt x="236" y="182"/>
                    <a:pt x="294" y="240"/>
                  </a:cubicBezTo>
                  <a:cubicBezTo>
                    <a:pt x="333" y="279"/>
                    <a:pt x="371" y="321"/>
                    <a:pt x="420" y="348"/>
                  </a:cubicBezTo>
                  <a:cubicBezTo>
                    <a:pt x="451" y="365"/>
                    <a:pt x="504" y="396"/>
                    <a:pt x="534" y="366"/>
                  </a:cubicBezTo>
                </a:path>
              </a:pathLst>
            </a:custGeom>
            <a:noFill/>
            <a:ln w="19050">
              <a:solidFill>
                <a:schemeClr val="tx1"/>
              </a:solidFill>
              <a:round/>
              <a:headEnd/>
              <a:tailEnd/>
            </a:ln>
          </p:spPr>
          <p:txBody>
            <a:bodyPr lIns="92075" tIns="46038" rIns="92075" bIns="46038" anchor="ctr"/>
            <a:lstStyle/>
            <a:p>
              <a:endParaRPr lang="en-US"/>
            </a:p>
          </p:txBody>
        </p:sp>
        <p:sp>
          <p:nvSpPr>
            <p:cNvPr id="517154" name="Freeform 42"/>
            <p:cNvSpPr>
              <a:spLocks/>
            </p:cNvSpPr>
            <p:nvPr/>
          </p:nvSpPr>
          <p:spPr bwMode="auto">
            <a:xfrm>
              <a:off x="960" y="2160"/>
              <a:ext cx="414" cy="399"/>
            </a:xfrm>
            <a:custGeom>
              <a:avLst/>
              <a:gdLst>
                <a:gd name="T0" fmla="*/ 0 w 414"/>
                <a:gd name="T1" fmla="*/ 0 h 399"/>
                <a:gd name="T2" fmla="*/ 90 w 414"/>
                <a:gd name="T3" fmla="*/ 60 h 399"/>
                <a:gd name="T4" fmla="*/ 270 w 414"/>
                <a:gd name="T5" fmla="*/ 174 h 399"/>
                <a:gd name="T6" fmla="*/ 300 w 414"/>
                <a:gd name="T7" fmla="*/ 222 h 399"/>
                <a:gd name="T8" fmla="*/ 312 w 414"/>
                <a:gd name="T9" fmla="*/ 318 h 399"/>
                <a:gd name="T10" fmla="*/ 378 w 414"/>
                <a:gd name="T11" fmla="*/ 396 h 399"/>
                <a:gd name="T12" fmla="*/ 414 w 414"/>
                <a:gd name="T13" fmla="*/ 396 h 399"/>
                <a:gd name="T14" fmla="*/ 0 60000 65536"/>
                <a:gd name="T15" fmla="*/ 0 60000 65536"/>
                <a:gd name="T16" fmla="*/ 0 60000 65536"/>
                <a:gd name="T17" fmla="*/ 0 60000 65536"/>
                <a:gd name="T18" fmla="*/ 0 60000 65536"/>
                <a:gd name="T19" fmla="*/ 0 60000 65536"/>
                <a:gd name="T20" fmla="*/ 0 60000 65536"/>
                <a:gd name="T21" fmla="*/ 0 w 414"/>
                <a:gd name="T22" fmla="*/ 0 h 399"/>
                <a:gd name="T23" fmla="*/ 414 w 414"/>
                <a:gd name="T24" fmla="*/ 399 h 3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4" h="399">
                  <a:moveTo>
                    <a:pt x="0" y="0"/>
                  </a:moveTo>
                  <a:cubicBezTo>
                    <a:pt x="36" y="9"/>
                    <a:pt x="58" y="39"/>
                    <a:pt x="90" y="60"/>
                  </a:cubicBezTo>
                  <a:cubicBezTo>
                    <a:pt x="150" y="100"/>
                    <a:pt x="209" y="137"/>
                    <a:pt x="270" y="174"/>
                  </a:cubicBezTo>
                  <a:cubicBezTo>
                    <a:pt x="280" y="190"/>
                    <a:pt x="290" y="206"/>
                    <a:pt x="300" y="222"/>
                  </a:cubicBezTo>
                  <a:cubicBezTo>
                    <a:pt x="317" y="249"/>
                    <a:pt x="308" y="286"/>
                    <a:pt x="312" y="318"/>
                  </a:cubicBezTo>
                  <a:cubicBezTo>
                    <a:pt x="315" y="338"/>
                    <a:pt x="358" y="392"/>
                    <a:pt x="378" y="396"/>
                  </a:cubicBezTo>
                  <a:cubicBezTo>
                    <a:pt x="390" y="399"/>
                    <a:pt x="402" y="396"/>
                    <a:pt x="414" y="396"/>
                  </a:cubicBezTo>
                </a:path>
              </a:pathLst>
            </a:custGeom>
            <a:noFill/>
            <a:ln w="19050">
              <a:solidFill>
                <a:schemeClr val="tx1"/>
              </a:solidFill>
              <a:round/>
              <a:headEnd/>
              <a:tailEnd/>
            </a:ln>
          </p:spPr>
          <p:txBody>
            <a:bodyPr lIns="92075" tIns="46038" rIns="92075" bIns="46038" anchor="ctr"/>
            <a:lstStyle/>
            <a:p>
              <a:endParaRPr lang="en-US"/>
            </a:p>
          </p:txBody>
        </p:sp>
        <p:sp>
          <p:nvSpPr>
            <p:cNvPr id="517155" name="Freeform 43"/>
            <p:cNvSpPr>
              <a:spLocks/>
            </p:cNvSpPr>
            <p:nvPr/>
          </p:nvSpPr>
          <p:spPr bwMode="auto">
            <a:xfrm>
              <a:off x="1282" y="2724"/>
              <a:ext cx="392" cy="480"/>
            </a:xfrm>
            <a:custGeom>
              <a:avLst/>
              <a:gdLst>
                <a:gd name="T0" fmla="*/ 8 w 392"/>
                <a:gd name="T1" fmla="*/ 0 h 480"/>
                <a:gd name="T2" fmla="*/ 56 w 392"/>
                <a:gd name="T3" fmla="*/ 312 h 480"/>
                <a:gd name="T4" fmla="*/ 182 w 392"/>
                <a:gd name="T5" fmla="*/ 378 h 480"/>
                <a:gd name="T6" fmla="*/ 272 w 392"/>
                <a:gd name="T7" fmla="*/ 432 h 480"/>
                <a:gd name="T8" fmla="*/ 320 w 392"/>
                <a:gd name="T9" fmla="*/ 456 h 480"/>
                <a:gd name="T10" fmla="*/ 368 w 392"/>
                <a:gd name="T11" fmla="*/ 468 h 480"/>
                <a:gd name="T12" fmla="*/ 392 w 392"/>
                <a:gd name="T13" fmla="*/ 480 h 480"/>
                <a:gd name="T14" fmla="*/ 0 60000 65536"/>
                <a:gd name="T15" fmla="*/ 0 60000 65536"/>
                <a:gd name="T16" fmla="*/ 0 60000 65536"/>
                <a:gd name="T17" fmla="*/ 0 60000 65536"/>
                <a:gd name="T18" fmla="*/ 0 60000 65536"/>
                <a:gd name="T19" fmla="*/ 0 60000 65536"/>
                <a:gd name="T20" fmla="*/ 0 60000 65536"/>
                <a:gd name="T21" fmla="*/ 0 w 392"/>
                <a:gd name="T22" fmla="*/ 0 h 480"/>
                <a:gd name="T23" fmla="*/ 392 w 392"/>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2" h="480">
                  <a:moveTo>
                    <a:pt x="8" y="0"/>
                  </a:moveTo>
                  <a:cubicBezTo>
                    <a:pt x="9" y="42"/>
                    <a:pt x="0" y="262"/>
                    <a:pt x="56" y="312"/>
                  </a:cubicBezTo>
                  <a:cubicBezTo>
                    <a:pt x="92" y="345"/>
                    <a:pt x="141" y="353"/>
                    <a:pt x="182" y="378"/>
                  </a:cubicBezTo>
                  <a:cubicBezTo>
                    <a:pt x="210" y="415"/>
                    <a:pt x="234" y="408"/>
                    <a:pt x="272" y="432"/>
                  </a:cubicBezTo>
                  <a:cubicBezTo>
                    <a:pt x="309" y="455"/>
                    <a:pt x="281" y="447"/>
                    <a:pt x="320" y="456"/>
                  </a:cubicBezTo>
                  <a:cubicBezTo>
                    <a:pt x="340" y="460"/>
                    <a:pt x="351" y="461"/>
                    <a:pt x="368" y="468"/>
                  </a:cubicBezTo>
                  <a:cubicBezTo>
                    <a:pt x="376" y="472"/>
                    <a:pt x="392" y="480"/>
                    <a:pt x="392" y="480"/>
                  </a:cubicBezTo>
                </a:path>
              </a:pathLst>
            </a:custGeom>
            <a:noFill/>
            <a:ln w="19050">
              <a:solidFill>
                <a:schemeClr val="tx1"/>
              </a:solidFill>
              <a:round/>
              <a:headEnd/>
              <a:tailEnd/>
            </a:ln>
          </p:spPr>
          <p:txBody>
            <a:bodyPr lIns="92075" tIns="46038" rIns="92075" bIns="46038" anchor="ctr"/>
            <a:lstStyle/>
            <a:p>
              <a:endParaRPr lang="en-US"/>
            </a:p>
          </p:txBody>
        </p:sp>
        <p:sp>
          <p:nvSpPr>
            <p:cNvPr id="517156" name="Freeform 44"/>
            <p:cNvSpPr>
              <a:spLocks/>
            </p:cNvSpPr>
            <p:nvPr/>
          </p:nvSpPr>
          <p:spPr bwMode="auto">
            <a:xfrm>
              <a:off x="1968" y="3744"/>
              <a:ext cx="492" cy="288"/>
            </a:xfrm>
            <a:custGeom>
              <a:avLst/>
              <a:gdLst>
                <a:gd name="T0" fmla="*/ 0 w 492"/>
                <a:gd name="T1" fmla="*/ 0 h 288"/>
                <a:gd name="T2" fmla="*/ 132 w 492"/>
                <a:gd name="T3" fmla="*/ 18 h 288"/>
                <a:gd name="T4" fmla="*/ 264 w 492"/>
                <a:gd name="T5" fmla="*/ 90 h 288"/>
                <a:gd name="T6" fmla="*/ 342 w 492"/>
                <a:gd name="T7" fmla="*/ 162 h 288"/>
                <a:gd name="T8" fmla="*/ 420 w 492"/>
                <a:gd name="T9" fmla="*/ 246 h 288"/>
                <a:gd name="T10" fmla="*/ 492 w 492"/>
                <a:gd name="T11" fmla="*/ 288 h 288"/>
                <a:gd name="T12" fmla="*/ 0 60000 65536"/>
                <a:gd name="T13" fmla="*/ 0 60000 65536"/>
                <a:gd name="T14" fmla="*/ 0 60000 65536"/>
                <a:gd name="T15" fmla="*/ 0 60000 65536"/>
                <a:gd name="T16" fmla="*/ 0 60000 65536"/>
                <a:gd name="T17" fmla="*/ 0 60000 65536"/>
                <a:gd name="T18" fmla="*/ 0 w 492"/>
                <a:gd name="T19" fmla="*/ 0 h 288"/>
                <a:gd name="T20" fmla="*/ 492 w 492"/>
                <a:gd name="T21" fmla="*/ 288 h 288"/>
              </a:gdLst>
              <a:ahLst/>
              <a:cxnLst>
                <a:cxn ang="T12">
                  <a:pos x="T0" y="T1"/>
                </a:cxn>
                <a:cxn ang="T13">
                  <a:pos x="T2" y="T3"/>
                </a:cxn>
                <a:cxn ang="T14">
                  <a:pos x="T4" y="T5"/>
                </a:cxn>
                <a:cxn ang="T15">
                  <a:pos x="T6" y="T7"/>
                </a:cxn>
                <a:cxn ang="T16">
                  <a:pos x="T8" y="T9"/>
                </a:cxn>
                <a:cxn ang="T17">
                  <a:pos x="T10" y="T11"/>
                </a:cxn>
              </a:cxnLst>
              <a:rect l="T18" t="T19" r="T20" b="T21"/>
              <a:pathLst>
                <a:path w="492" h="288">
                  <a:moveTo>
                    <a:pt x="0" y="0"/>
                  </a:moveTo>
                  <a:cubicBezTo>
                    <a:pt x="44" y="6"/>
                    <a:pt x="88" y="9"/>
                    <a:pt x="132" y="18"/>
                  </a:cubicBezTo>
                  <a:cubicBezTo>
                    <a:pt x="182" y="28"/>
                    <a:pt x="219" y="68"/>
                    <a:pt x="264" y="90"/>
                  </a:cubicBezTo>
                  <a:cubicBezTo>
                    <a:pt x="288" y="121"/>
                    <a:pt x="313" y="138"/>
                    <a:pt x="342" y="162"/>
                  </a:cubicBezTo>
                  <a:cubicBezTo>
                    <a:pt x="371" y="186"/>
                    <a:pt x="389" y="224"/>
                    <a:pt x="420" y="246"/>
                  </a:cubicBezTo>
                  <a:cubicBezTo>
                    <a:pt x="434" y="256"/>
                    <a:pt x="492" y="269"/>
                    <a:pt x="492" y="288"/>
                  </a:cubicBezTo>
                </a:path>
              </a:pathLst>
            </a:custGeom>
            <a:noFill/>
            <a:ln w="19050">
              <a:solidFill>
                <a:schemeClr val="tx1"/>
              </a:solidFill>
              <a:round/>
              <a:headEnd/>
              <a:tailEnd/>
            </a:ln>
          </p:spPr>
          <p:txBody>
            <a:bodyPr lIns="92075" tIns="46038" rIns="92075" bIns="46038" anchor="ctr"/>
            <a:lstStyle/>
            <a:p>
              <a:endParaRPr lang="en-US"/>
            </a:p>
          </p:txBody>
        </p:sp>
        <p:sp>
          <p:nvSpPr>
            <p:cNvPr id="517157" name="Freeform 45"/>
            <p:cNvSpPr>
              <a:spLocks/>
            </p:cNvSpPr>
            <p:nvPr/>
          </p:nvSpPr>
          <p:spPr bwMode="auto">
            <a:xfrm>
              <a:off x="3696" y="3360"/>
              <a:ext cx="534" cy="396"/>
            </a:xfrm>
            <a:custGeom>
              <a:avLst/>
              <a:gdLst>
                <a:gd name="T0" fmla="*/ 0 w 534"/>
                <a:gd name="T1" fmla="*/ 0 h 396"/>
                <a:gd name="T2" fmla="*/ 96 w 534"/>
                <a:gd name="T3" fmla="*/ 96 h 396"/>
                <a:gd name="T4" fmla="*/ 294 w 534"/>
                <a:gd name="T5" fmla="*/ 240 h 396"/>
                <a:gd name="T6" fmla="*/ 420 w 534"/>
                <a:gd name="T7" fmla="*/ 348 h 396"/>
                <a:gd name="T8" fmla="*/ 534 w 534"/>
                <a:gd name="T9" fmla="*/ 366 h 396"/>
                <a:gd name="T10" fmla="*/ 0 60000 65536"/>
                <a:gd name="T11" fmla="*/ 0 60000 65536"/>
                <a:gd name="T12" fmla="*/ 0 60000 65536"/>
                <a:gd name="T13" fmla="*/ 0 60000 65536"/>
                <a:gd name="T14" fmla="*/ 0 60000 65536"/>
                <a:gd name="T15" fmla="*/ 0 w 534"/>
                <a:gd name="T16" fmla="*/ 0 h 396"/>
                <a:gd name="T17" fmla="*/ 534 w 534"/>
                <a:gd name="T18" fmla="*/ 396 h 396"/>
              </a:gdLst>
              <a:ahLst/>
              <a:cxnLst>
                <a:cxn ang="T10">
                  <a:pos x="T0" y="T1"/>
                </a:cxn>
                <a:cxn ang="T11">
                  <a:pos x="T2" y="T3"/>
                </a:cxn>
                <a:cxn ang="T12">
                  <a:pos x="T4" y="T5"/>
                </a:cxn>
                <a:cxn ang="T13">
                  <a:pos x="T6" y="T7"/>
                </a:cxn>
                <a:cxn ang="T14">
                  <a:pos x="T8" y="T9"/>
                </a:cxn>
              </a:cxnLst>
              <a:rect l="T15" t="T16" r="T17" b="T18"/>
              <a:pathLst>
                <a:path w="534" h="396">
                  <a:moveTo>
                    <a:pt x="0" y="0"/>
                  </a:moveTo>
                  <a:cubicBezTo>
                    <a:pt x="28" y="35"/>
                    <a:pt x="61" y="69"/>
                    <a:pt x="96" y="96"/>
                  </a:cubicBezTo>
                  <a:cubicBezTo>
                    <a:pt x="161" y="145"/>
                    <a:pt x="236" y="182"/>
                    <a:pt x="294" y="240"/>
                  </a:cubicBezTo>
                  <a:cubicBezTo>
                    <a:pt x="333" y="279"/>
                    <a:pt x="371" y="321"/>
                    <a:pt x="420" y="348"/>
                  </a:cubicBezTo>
                  <a:cubicBezTo>
                    <a:pt x="451" y="365"/>
                    <a:pt x="504" y="396"/>
                    <a:pt x="534" y="366"/>
                  </a:cubicBezTo>
                </a:path>
              </a:pathLst>
            </a:custGeom>
            <a:noFill/>
            <a:ln w="19050">
              <a:solidFill>
                <a:schemeClr val="tx1"/>
              </a:solidFill>
              <a:round/>
              <a:headEnd/>
              <a:tailEnd/>
            </a:ln>
          </p:spPr>
          <p:txBody>
            <a:bodyPr lIns="92075" tIns="46038" rIns="92075" bIns="46038" anchor="ctr"/>
            <a:lstStyle/>
            <a:p>
              <a:endParaRPr lang="en-US"/>
            </a:p>
          </p:txBody>
        </p:sp>
        <p:sp>
          <p:nvSpPr>
            <p:cNvPr id="517158" name="Freeform 46"/>
            <p:cNvSpPr>
              <a:spLocks/>
            </p:cNvSpPr>
            <p:nvPr/>
          </p:nvSpPr>
          <p:spPr bwMode="auto">
            <a:xfrm rot="5158546">
              <a:off x="250" y="3056"/>
              <a:ext cx="414" cy="399"/>
            </a:xfrm>
            <a:custGeom>
              <a:avLst/>
              <a:gdLst>
                <a:gd name="T0" fmla="*/ 0 w 414"/>
                <a:gd name="T1" fmla="*/ 0 h 399"/>
                <a:gd name="T2" fmla="*/ 90 w 414"/>
                <a:gd name="T3" fmla="*/ 60 h 399"/>
                <a:gd name="T4" fmla="*/ 270 w 414"/>
                <a:gd name="T5" fmla="*/ 174 h 399"/>
                <a:gd name="T6" fmla="*/ 300 w 414"/>
                <a:gd name="T7" fmla="*/ 222 h 399"/>
                <a:gd name="T8" fmla="*/ 312 w 414"/>
                <a:gd name="T9" fmla="*/ 318 h 399"/>
                <a:gd name="T10" fmla="*/ 378 w 414"/>
                <a:gd name="T11" fmla="*/ 396 h 399"/>
                <a:gd name="T12" fmla="*/ 414 w 414"/>
                <a:gd name="T13" fmla="*/ 396 h 399"/>
                <a:gd name="T14" fmla="*/ 0 60000 65536"/>
                <a:gd name="T15" fmla="*/ 0 60000 65536"/>
                <a:gd name="T16" fmla="*/ 0 60000 65536"/>
                <a:gd name="T17" fmla="*/ 0 60000 65536"/>
                <a:gd name="T18" fmla="*/ 0 60000 65536"/>
                <a:gd name="T19" fmla="*/ 0 60000 65536"/>
                <a:gd name="T20" fmla="*/ 0 60000 65536"/>
                <a:gd name="T21" fmla="*/ 0 w 414"/>
                <a:gd name="T22" fmla="*/ 0 h 399"/>
                <a:gd name="T23" fmla="*/ 414 w 414"/>
                <a:gd name="T24" fmla="*/ 399 h 3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4" h="399">
                  <a:moveTo>
                    <a:pt x="0" y="0"/>
                  </a:moveTo>
                  <a:cubicBezTo>
                    <a:pt x="36" y="9"/>
                    <a:pt x="58" y="39"/>
                    <a:pt x="90" y="60"/>
                  </a:cubicBezTo>
                  <a:cubicBezTo>
                    <a:pt x="150" y="100"/>
                    <a:pt x="209" y="137"/>
                    <a:pt x="270" y="174"/>
                  </a:cubicBezTo>
                  <a:cubicBezTo>
                    <a:pt x="280" y="190"/>
                    <a:pt x="290" y="206"/>
                    <a:pt x="300" y="222"/>
                  </a:cubicBezTo>
                  <a:cubicBezTo>
                    <a:pt x="317" y="249"/>
                    <a:pt x="308" y="286"/>
                    <a:pt x="312" y="318"/>
                  </a:cubicBezTo>
                  <a:cubicBezTo>
                    <a:pt x="315" y="338"/>
                    <a:pt x="358" y="392"/>
                    <a:pt x="378" y="396"/>
                  </a:cubicBezTo>
                  <a:cubicBezTo>
                    <a:pt x="390" y="399"/>
                    <a:pt x="402" y="396"/>
                    <a:pt x="414" y="396"/>
                  </a:cubicBezTo>
                </a:path>
              </a:pathLst>
            </a:custGeom>
            <a:noFill/>
            <a:ln w="19050">
              <a:solidFill>
                <a:schemeClr val="tx1"/>
              </a:solidFill>
              <a:round/>
              <a:headEnd/>
              <a:tailEnd/>
            </a:ln>
          </p:spPr>
          <p:txBody>
            <a:bodyPr lIns="92075" tIns="46038" rIns="92075" bIns="46038" anchor="ctr"/>
            <a:lstStyle/>
            <a:p>
              <a:endParaRPr lang="en-US"/>
            </a:p>
          </p:txBody>
        </p:sp>
        <p:sp>
          <p:nvSpPr>
            <p:cNvPr id="517159" name="Freeform 47"/>
            <p:cNvSpPr>
              <a:spLocks/>
            </p:cNvSpPr>
            <p:nvPr/>
          </p:nvSpPr>
          <p:spPr bwMode="auto">
            <a:xfrm rot="5170201">
              <a:off x="1772" y="3220"/>
              <a:ext cx="392" cy="480"/>
            </a:xfrm>
            <a:custGeom>
              <a:avLst/>
              <a:gdLst>
                <a:gd name="T0" fmla="*/ 8 w 392"/>
                <a:gd name="T1" fmla="*/ 0 h 480"/>
                <a:gd name="T2" fmla="*/ 56 w 392"/>
                <a:gd name="T3" fmla="*/ 312 h 480"/>
                <a:gd name="T4" fmla="*/ 182 w 392"/>
                <a:gd name="T5" fmla="*/ 378 h 480"/>
                <a:gd name="T6" fmla="*/ 272 w 392"/>
                <a:gd name="T7" fmla="*/ 432 h 480"/>
                <a:gd name="T8" fmla="*/ 320 w 392"/>
                <a:gd name="T9" fmla="*/ 456 h 480"/>
                <a:gd name="T10" fmla="*/ 368 w 392"/>
                <a:gd name="T11" fmla="*/ 468 h 480"/>
                <a:gd name="T12" fmla="*/ 392 w 392"/>
                <a:gd name="T13" fmla="*/ 480 h 480"/>
                <a:gd name="T14" fmla="*/ 0 60000 65536"/>
                <a:gd name="T15" fmla="*/ 0 60000 65536"/>
                <a:gd name="T16" fmla="*/ 0 60000 65536"/>
                <a:gd name="T17" fmla="*/ 0 60000 65536"/>
                <a:gd name="T18" fmla="*/ 0 60000 65536"/>
                <a:gd name="T19" fmla="*/ 0 60000 65536"/>
                <a:gd name="T20" fmla="*/ 0 60000 65536"/>
                <a:gd name="T21" fmla="*/ 0 w 392"/>
                <a:gd name="T22" fmla="*/ 0 h 480"/>
                <a:gd name="T23" fmla="*/ 392 w 392"/>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2" h="480">
                  <a:moveTo>
                    <a:pt x="8" y="0"/>
                  </a:moveTo>
                  <a:cubicBezTo>
                    <a:pt x="9" y="42"/>
                    <a:pt x="0" y="262"/>
                    <a:pt x="56" y="312"/>
                  </a:cubicBezTo>
                  <a:cubicBezTo>
                    <a:pt x="92" y="345"/>
                    <a:pt x="141" y="353"/>
                    <a:pt x="182" y="378"/>
                  </a:cubicBezTo>
                  <a:cubicBezTo>
                    <a:pt x="210" y="415"/>
                    <a:pt x="234" y="408"/>
                    <a:pt x="272" y="432"/>
                  </a:cubicBezTo>
                  <a:cubicBezTo>
                    <a:pt x="309" y="455"/>
                    <a:pt x="281" y="447"/>
                    <a:pt x="320" y="456"/>
                  </a:cubicBezTo>
                  <a:cubicBezTo>
                    <a:pt x="340" y="460"/>
                    <a:pt x="351" y="461"/>
                    <a:pt x="368" y="468"/>
                  </a:cubicBezTo>
                  <a:cubicBezTo>
                    <a:pt x="376" y="472"/>
                    <a:pt x="392" y="480"/>
                    <a:pt x="392" y="480"/>
                  </a:cubicBezTo>
                </a:path>
              </a:pathLst>
            </a:custGeom>
            <a:noFill/>
            <a:ln w="19050">
              <a:solidFill>
                <a:schemeClr val="tx1"/>
              </a:solidFill>
              <a:round/>
              <a:headEnd/>
              <a:tailEnd/>
            </a:ln>
          </p:spPr>
          <p:txBody>
            <a:bodyPr lIns="92075" tIns="46038" rIns="92075" bIns="46038" anchor="ctr"/>
            <a:lstStyle/>
            <a:p>
              <a:endParaRPr lang="en-US"/>
            </a:p>
          </p:txBody>
        </p:sp>
        <p:sp>
          <p:nvSpPr>
            <p:cNvPr id="517160" name="Freeform 48"/>
            <p:cNvSpPr>
              <a:spLocks/>
            </p:cNvSpPr>
            <p:nvPr/>
          </p:nvSpPr>
          <p:spPr bwMode="auto">
            <a:xfrm rot="5158546">
              <a:off x="70" y="3602"/>
              <a:ext cx="414" cy="399"/>
            </a:xfrm>
            <a:custGeom>
              <a:avLst/>
              <a:gdLst>
                <a:gd name="T0" fmla="*/ 0 w 414"/>
                <a:gd name="T1" fmla="*/ 0 h 399"/>
                <a:gd name="T2" fmla="*/ 90 w 414"/>
                <a:gd name="T3" fmla="*/ 60 h 399"/>
                <a:gd name="T4" fmla="*/ 270 w 414"/>
                <a:gd name="T5" fmla="*/ 174 h 399"/>
                <a:gd name="T6" fmla="*/ 300 w 414"/>
                <a:gd name="T7" fmla="*/ 222 h 399"/>
                <a:gd name="T8" fmla="*/ 312 w 414"/>
                <a:gd name="T9" fmla="*/ 318 h 399"/>
                <a:gd name="T10" fmla="*/ 378 w 414"/>
                <a:gd name="T11" fmla="*/ 396 h 399"/>
                <a:gd name="T12" fmla="*/ 414 w 414"/>
                <a:gd name="T13" fmla="*/ 396 h 399"/>
                <a:gd name="T14" fmla="*/ 0 60000 65536"/>
                <a:gd name="T15" fmla="*/ 0 60000 65536"/>
                <a:gd name="T16" fmla="*/ 0 60000 65536"/>
                <a:gd name="T17" fmla="*/ 0 60000 65536"/>
                <a:gd name="T18" fmla="*/ 0 60000 65536"/>
                <a:gd name="T19" fmla="*/ 0 60000 65536"/>
                <a:gd name="T20" fmla="*/ 0 60000 65536"/>
                <a:gd name="T21" fmla="*/ 0 w 414"/>
                <a:gd name="T22" fmla="*/ 0 h 399"/>
                <a:gd name="T23" fmla="*/ 414 w 414"/>
                <a:gd name="T24" fmla="*/ 399 h 3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4" h="399">
                  <a:moveTo>
                    <a:pt x="0" y="0"/>
                  </a:moveTo>
                  <a:cubicBezTo>
                    <a:pt x="36" y="9"/>
                    <a:pt x="58" y="39"/>
                    <a:pt x="90" y="60"/>
                  </a:cubicBezTo>
                  <a:cubicBezTo>
                    <a:pt x="150" y="100"/>
                    <a:pt x="209" y="137"/>
                    <a:pt x="270" y="174"/>
                  </a:cubicBezTo>
                  <a:cubicBezTo>
                    <a:pt x="280" y="190"/>
                    <a:pt x="290" y="206"/>
                    <a:pt x="300" y="222"/>
                  </a:cubicBezTo>
                  <a:cubicBezTo>
                    <a:pt x="317" y="249"/>
                    <a:pt x="308" y="286"/>
                    <a:pt x="312" y="318"/>
                  </a:cubicBezTo>
                  <a:cubicBezTo>
                    <a:pt x="315" y="338"/>
                    <a:pt x="358" y="392"/>
                    <a:pt x="378" y="396"/>
                  </a:cubicBezTo>
                  <a:cubicBezTo>
                    <a:pt x="390" y="399"/>
                    <a:pt x="402" y="396"/>
                    <a:pt x="414" y="396"/>
                  </a:cubicBezTo>
                </a:path>
              </a:pathLst>
            </a:custGeom>
            <a:noFill/>
            <a:ln w="19050">
              <a:solidFill>
                <a:schemeClr val="tx1"/>
              </a:solidFill>
              <a:round/>
              <a:headEnd/>
              <a:tailEnd/>
            </a:ln>
          </p:spPr>
          <p:txBody>
            <a:bodyPr lIns="92075" tIns="46038" rIns="92075" bIns="46038" anchor="ctr"/>
            <a:lstStyle/>
            <a:p>
              <a:endParaRPr lang="en-US"/>
            </a:p>
          </p:txBody>
        </p:sp>
        <p:sp>
          <p:nvSpPr>
            <p:cNvPr id="517161" name="Freeform 49"/>
            <p:cNvSpPr>
              <a:spLocks/>
            </p:cNvSpPr>
            <p:nvPr/>
          </p:nvSpPr>
          <p:spPr bwMode="auto">
            <a:xfrm rot="5170201">
              <a:off x="2732" y="3652"/>
              <a:ext cx="392" cy="480"/>
            </a:xfrm>
            <a:custGeom>
              <a:avLst/>
              <a:gdLst>
                <a:gd name="T0" fmla="*/ 8 w 392"/>
                <a:gd name="T1" fmla="*/ 0 h 480"/>
                <a:gd name="T2" fmla="*/ 56 w 392"/>
                <a:gd name="T3" fmla="*/ 312 h 480"/>
                <a:gd name="T4" fmla="*/ 182 w 392"/>
                <a:gd name="T5" fmla="*/ 378 h 480"/>
                <a:gd name="T6" fmla="*/ 272 w 392"/>
                <a:gd name="T7" fmla="*/ 432 h 480"/>
                <a:gd name="T8" fmla="*/ 320 w 392"/>
                <a:gd name="T9" fmla="*/ 456 h 480"/>
                <a:gd name="T10" fmla="*/ 368 w 392"/>
                <a:gd name="T11" fmla="*/ 468 h 480"/>
                <a:gd name="T12" fmla="*/ 392 w 392"/>
                <a:gd name="T13" fmla="*/ 480 h 480"/>
                <a:gd name="T14" fmla="*/ 0 60000 65536"/>
                <a:gd name="T15" fmla="*/ 0 60000 65536"/>
                <a:gd name="T16" fmla="*/ 0 60000 65536"/>
                <a:gd name="T17" fmla="*/ 0 60000 65536"/>
                <a:gd name="T18" fmla="*/ 0 60000 65536"/>
                <a:gd name="T19" fmla="*/ 0 60000 65536"/>
                <a:gd name="T20" fmla="*/ 0 60000 65536"/>
                <a:gd name="T21" fmla="*/ 0 w 392"/>
                <a:gd name="T22" fmla="*/ 0 h 480"/>
                <a:gd name="T23" fmla="*/ 392 w 392"/>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2" h="480">
                  <a:moveTo>
                    <a:pt x="8" y="0"/>
                  </a:moveTo>
                  <a:cubicBezTo>
                    <a:pt x="9" y="42"/>
                    <a:pt x="0" y="262"/>
                    <a:pt x="56" y="312"/>
                  </a:cubicBezTo>
                  <a:cubicBezTo>
                    <a:pt x="92" y="345"/>
                    <a:pt x="141" y="353"/>
                    <a:pt x="182" y="378"/>
                  </a:cubicBezTo>
                  <a:cubicBezTo>
                    <a:pt x="210" y="415"/>
                    <a:pt x="234" y="408"/>
                    <a:pt x="272" y="432"/>
                  </a:cubicBezTo>
                  <a:cubicBezTo>
                    <a:pt x="309" y="455"/>
                    <a:pt x="281" y="447"/>
                    <a:pt x="320" y="456"/>
                  </a:cubicBezTo>
                  <a:cubicBezTo>
                    <a:pt x="340" y="460"/>
                    <a:pt x="351" y="461"/>
                    <a:pt x="368" y="468"/>
                  </a:cubicBezTo>
                  <a:cubicBezTo>
                    <a:pt x="376" y="472"/>
                    <a:pt x="392" y="480"/>
                    <a:pt x="392" y="480"/>
                  </a:cubicBezTo>
                </a:path>
              </a:pathLst>
            </a:custGeom>
            <a:noFill/>
            <a:ln w="19050">
              <a:solidFill>
                <a:schemeClr val="tx1"/>
              </a:solidFill>
              <a:round/>
              <a:headEnd/>
              <a:tailEnd/>
            </a:ln>
          </p:spPr>
          <p:txBody>
            <a:bodyPr lIns="92075" tIns="46038" rIns="92075" bIns="46038" anchor="ctr"/>
            <a:lstStyle/>
            <a:p>
              <a:endParaRPr lang="en-US"/>
            </a:p>
          </p:txBody>
        </p:sp>
        <p:sp>
          <p:nvSpPr>
            <p:cNvPr id="517162" name="Freeform 50"/>
            <p:cNvSpPr>
              <a:spLocks/>
            </p:cNvSpPr>
            <p:nvPr/>
          </p:nvSpPr>
          <p:spPr bwMode="auto">
            <a:xfrm rot="5158546">
              <a:off x="22" y="3080"/>
              <a:ext cx="414" cy="399"/>
            </a:xfrm>
            <a:custGeom>
              <a:avLst/>
              <a:gdLst>
                <a:gd name="T0" fmla="*/ 0 w 414"/>
                <a:gd name="T1" fmla="*/ 0 h 399"/>
                <a:gd name="T2" fmla="*/ 90 w 414"/>
                <a:gd name="T3" fmla="*/ 60 h 399"/>
                <a:gd name="T4" fmla="*/ 270 w 414"/>
                <a:gd name="T5" fmla="*/ 174 h 399"/>
                <a:gd name="T6" fmla="*/ 300 w 414"/>
                <a:gd name="T7" fmla="*/ 222 h 399"/>
                <a:gd name="T8" fmla="*/ 312 w 414"/>
                <a:gd name="T9" fmla="*/ 318 h 399"/>
                <a:gd name="T10" fmla="*/ 378 w 414"/>
                <a:gd name="T11" fmla="*/ 396 h 399"/>
                <a:gd name="T12" fmla="*/ 414 w 414"/>
                <a:gd name="T13" fmla="*/ 396 h 399"/>
                <a:gd name="T14" fmla="*/ 0 60000 65536"/>
                <a:gd name="T15" fmla="*/ 0 60000 65536"/>
                <a:gd name="T16" fmla="*/ 0 60000 65536"/>
                <a:gd name="T17" fmla="*/ 0 60000 65536"/>
                <a:gd name="T18" fmla="*/ 0 60000 65536"/>
                <a:gd name="T19" fmla="*/ 0 60000 65536"/>
                <a:gd name="T20" fmla="*/ 0 60000 65536"/>
                <a:gd name="T21" fmla="*/ 0 w 414"/>
                <a:gd name="T22" fmla="*/ 0 h 399"/>
                <a:gd name="T23" fmla="*/ 414 w 414"/>
                <a:gd name="T24" fmla="*/ 399 h 3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4" h="399">
                  <a:moveTo>
                    <a:pt x="0" y="0"/>
                  </a:moveTo>
                  <a:cubicBezTo>
                    <a:pt x="36" y="9"/>
                    <a:pt x="58" y="39"/>
                    <a:pt x="90" y="60"/>
                  </a:cubicBezTo>
                  <a:cubicBezTo>
                    <a:pt x="150" y="100"/>
                    <a:pt x="209" y="137"/>
                    <a:pt x="270" y="174"/>
                  </a:cubicBezTo>
                  <a:cubicBezTo>
                    <a:pt x="280" y="190"/>
                    <a:pt x="290" y="206"/>
                    <a:pt x="300" y="222"/>
                  </a:cubicBezTo>
                  <a:cubicBezTo>
                    <a:pt x="317" y="249"/>
                    <a:pt x="308" y="286"/>
                    <a:pt x="312" y="318"/>
                  </a:cubicBezTo>
                  <a:cubicBezTo>
                    <a:pt x="315" y="338"/>
                    <a:pt x="358" y="392"/>
                    <a:pt x="378" y="396"/>
                  </a:cubicBezTo>
                  <a:cubicBezTo>
                    <a:pt x="390" y="399"/>
                    <a:pt x="402" y="396"/>
                    <a:pt x="414" y="396"/>
                  </a:cubicBezTo>
                </a:path>
              </a:pathLst>
            </a:custGeom>
            <a:noFill/>
            <a:ln w="19050">
              <a:solidFill>
                <a:schemeClr val="tx1"/>
              </a:solidFill>
              <a:round/>
              <a:headEnd/>
              <a:tailEnd/>
            </a:ln>
          </p:spPr>
          <p:txBody>
            <a:bodyPr lIns="92075" tIns="46038" rIns="92075" bIns="46038" anchor="ctr"/>
            <a:lstStyle/>
            <a:p>
              <a:endParaRPr lang="en-US"/>
            </a:p>
          </p:txBody>
        </p:sp>
        <p:sp>
          <p:nvSpPr>
            <p:cNvPr id="517163" name="Freeform 51"/>
            <p:cNvSpPr>
              <a:spLocks/>
            </p:cNvSpPr>
            <p:nvPr/>
          </p:nvSpPr>
          <p:spPr bwMode="auto">
            <a:xfrm rot="5170201">
              <a:off x="742" y="3656"/>
              <a:ext cx="392" cy="480"/>
            </a:xfrm>
            <a:custGeom>
              <a:avLst/>
              <a:gdLst>
                <a:gd name="T0" fmla="*/ 8 w 392"/>
                <a:gd name="T1" fmla="*/ 0 h 480"/>
                <a:gd name="T2" fmla="*/ 56 w 392"/>
                <a:gd name="T3" fmla="*/ 312 h 480"/>
                <a:gd name="T4" fmla="*/ 182 w 392"/>
                <a:gd name="T5" fmla="*/ 378 h 480"/>
                <a:gd name="T6" fmla="*/ 272 w 392"/>
                <a:gd name="T7" fmla="*/ 432 h 480"/>
                <a:gd name="T8" fmla="*/ 320 w 392"/>
                <a:gd name="T9" fmla="*/ 456 h 480"/>
                <a:gd name="T10" fmla="*/ 368 w 392"/>
                <a:gd name="T11" fmla="*/ 468 h 480"/>
                <a:gd name="T12" fmla="*/ 392 w 392"/>
                <a:gd name="T13" fmla="*/ 480 h 480"/>
                <a:gd name="T14" fmla="*/ 0 60000 65536"/>
                <a:gd name="T15" fmla="*/ 0 60000 65536"/>
                <a:gd name="T16" fmla="*/ 0 60000 65536"/>
                <a:gd name="T17" fmla="*/ 0 60000 65536"/>
                <a:gd name="T18" fmla="*/ 0 60000 65536"/>
                <a:gd name="T19" fmla="*/ 0 60000 65536"/>
                <a:gd name="T20" fmla="*/ 0 60000 65536"/>
                <a:gd name="T21" fmla="*/ 0 w 392"/>
                <a:gd name="T22" fmla="*/ 0 h 480"/>
                <a:gd name="T23" fmla="*/ 392 w 392"/>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2" h="480">
                  <a:moveTo>
                    <a:pt x="8" y="0"/>
                  </a:moveTo>
                  <a:cubicBezTo>
                    <a:pt x="9" y="42"/>
                    <a:pt x="0" y="262"/>
                    <a:pt x="56" y="312"/>
                  </a:cubicBezTo>
                  <a:cubicBezTo>
                    <a:pt x="92" y="345"/>
                    <a:pt x="141" y="353"/>
                    <a:pt x="182" y="378"/>
                  </a:cubicBezTo>
                  <a:cubicBezTo>
                    <a:pt x="210" y="415"/>
                    <a:pt x="234" y="408"/>
                    <a:pt x="272" y="432"/>
                  </a:cubicBezTo>
                  <a:cubicBezTo>
                    <a:pt x="309" y="455"/>
                    <a:pt x="281" y="447"/>
                    <a:pt x="320" y="456"/>
                  </a:cubicBezTo>
                  <a:cubicBezTo>
                    <a:pt x="340" y="460"/>
                    <a:pt x="351" y="461"/>
                    <a:pt x="368" y="468"/>
                  </a:cubicBezTo>
                  <a:cubicBezTo>
                    <a:pt x="376" y="472"/>
                    <a:pt x="392" y="480"/>
                    <a:pt x="392" y="480"/>
                  </a:cubicBezTo>
                </a:path>
              </a:pathLst>
            </a:custGeom>
            <a:noFill/>
            <a:ln w="19050">
              <a:solidFill>
                <a:schemeClr val="tx1"/>
              </a:solidFill>
              <a:round/>
              <a:headEnd/>
              <a:tailEnd/>
            </a:ln>
          </p:spPr>
          <p:txBody>
            <a:bodyPr lIns="92075" tIns="46038" rIns="92075" bIns="46038" anchor="ctr"/>
            <a:lstStyle/>
            <a:p>
              <a:endParaRPr lang="en-US"/>
            </a:p>
          </p:txBody>
        </p:sp>
        <p:sp>
          <p:nvSpPr>
            <p:cNvPr id="517164" name="Freeform 52"/>
            <p:cNvSpPr>
              <a:spLocks/>
            </p:cNvSpPr>
            <p:nvPr/>
          </p:nvSpPr>
          <p:spPr bwMode="auto">
            <a:xfrm rot="5158546">
              <a:off x="886" y="3176"/>
              <a:ext cx="414" cy="399"/>
            </a:xfrm>
            <a:custGeom>
              <a:avLst/>
              <a:gdLst>
                <a:gd name="T0" fmla="*/ 0 w 414"/>
                <a:gd name="T1" fmla="*/ 0 h 399"/>
                <a:gd name="T2" fmla="*/ 90 w 414"/>
                <a:gd name="T3" fmla="*/ 60 h 399"/>
                <a:gd name="T4" fmla="*/ 270 w 414"/>
                <a:gd name="T5" fmla="*/ 174 h 399"/>
                <a:gd name="T6" fmla="*/ 300 w 414"/>
                <a:gd name="T7" fmla="*/ 222 h 399"/>
                <a:gd name="T8" fmla="*/ 312 w 414"/>
                <a:gd name="T9" fmla="*/ 318 h 399"/>
                <a:gd name="T10" fmla="*/ 378 w 414"/>
                <a:gd name="T11" fmla="*/ 396 h 399"/>
                <a:gd name="T12" fmla="*/ 414 w 414"/>
                <a:gd name="T13" fmla="*/ 396 h 399"/>
                <a:gd name="T14" fmla="*/ 0 60000 65536"/>
                <a:gd name="T15" fmla="*/ 0 60000 65536"/>
                <a:gd name="T16" fmla="*/ 0 60000 65536"/>
                <a:gd name="T17" fmla="*/ 0 60000 65536"/>
                <a:gd name="T18" fmla="*/ 0 60000 65536"/>
                <a:gd name="T19" fmla="*/ 0 60000 65536"/>
                <a:gd name="T20" fmla="*/ 0 60000 65536"/>
                <a:gd name="T21" fmla="*/ 0 w 414"/>
                <a:gd name="T22" fmla="*/ 0 h 399"/>
                <a:gd name="T23" fmla="*/ 414 w 414"/>
                <a:gd name="T24" fmla="*/ 399 h 3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4" h="399">
                  <a:moveTo>
                    <a:pt x="0" y="0"/>
                  </a:moveTo>
                  <a:cubicBezTo>
                    <a:pt x="36" y="9"/>
                    <a:pt x="58" y="39"/>
                    <a:pt x="90" y="60"/>
                  </a:cubicBezTo>
                  <a:cubicBezTo>
                    <a:pt x="150" y="100"/>
                    <a:pt x="209" y="137"/>
                    <a:pt x="270" y="174"/>
                  </a:cubicBezTo>
                  <a:cubicBezTo>
                    <a:pt x="280" y="190"/>
                    <a:pt x="290" y="206"/>
                    <a:pt x="300" y="222"/>
                  </a:cubicBezTo>
                  <a:cubicBezTo>
                    <a:pt x="317" y="249"/>
                    <a:pt x="308" y="286"/>
                    <a:pt x="312" y="318"/>
                  </a:cubicBezTo>
                  <a:cubicBezTo>
                    <a:pt x="315" y="338"/>
                    <a:pt x="358" y="392"/>
                    <a:pt x="378" y="396"/>
                  </a:cubicBezTo>
                  <a:cubicBezTo>
                    <a:pt x="390" y="399"/>
                    <a:pt x="402" y="396"/>
                    <a:pt x="414" y="396"/>
                  </a:cubicBezTo>
                </a:path>
              </a:pathLst>
            </a:custGeom>
            <a:noFill/>
            <a:ln w="19050">
              <a:solidFill>
                <a:schemeClr val="tx1"/>
              </a:solidFill>
              <a:round/>
              <a:headEnd/>
              <a:tailEnd/>
            </a:ln>
          </p:spPr>
          <p:txBody>
            <a:bodyPr lIns="92075" tIns="46038" rIns="92075" bIns="46038" anchor="ctr"/>
            <a:lstStyle/>
            <a:p>
              <a:endParaRPr lang="en-US"/>
            </a:p>
          </p:txBody>
        </p:sp>
        <p:sp>
          <p:nvSpPr>
            <p:cNvPr id="517165" name="Freeform 53"/>
            <p:cNvSpPr>
              <a:spLocks/>
            </p:cNvSpPr>
            <p:nvPr/>
          </p:nvSpPr>
          <p:spPr bwMode="auto">
            <a:xfrm rot="5170201">
              <a:off x="1208" y="3740"/>
              <a:ext cx="392" cy="480"/>
            </a:xfrm>
            <a:custGeom>
              <a:avLst/>
              <a:gdLst>
                <a:gd name="T0" fmla="*/ 8 w 392"/>
                <a:gd name="T1" fmla="*/ 0 h 480"/>
                <a:gd name="T2" fmla="*/ 56 w 392"/>
                <a:gd name="T3" fmla="*/ 312 h 480"/>
                <a:gd name="T4" fmla="*/ 182 w 392"/>
                <a:gd name="T5" fmla="*/ 378 h 480"/>
                <a:gd name="T6" fmla="*/ 272 w 392"/>
                <a:gd name="T7" fmla="*/ 432 h 480"/>
                <a:gd name="T8" fmla="*/ 320 w 392"/>
                <a:gd name="T9" fmla="*/ 456 h 480"/>
                <a:gd name="T10" fmla="*/ 368 w 392"/>
                <a:gd name="T11" fmla="*/ 468 h 480"/>
                <a:gd name="T12" fmla="*/ 392 w 392"/>
                <a:gd name="T13" fmla="*/ 480 h 480"/>
                <a:gd name="T14" fmla="*/ 0 60000 65536"/>
                <a:gd name="T15" fmla="*/ 0 60000 65536"/>
                <a:gd name="T16" fmla="*/ 0 60000 65536"/>
                <a:gd name="T17" fmla="*/ 0 60000 65536"/>
                <a:gd name="T18" fmla="*/ 0 60000 65536"/>
                <a:gd name="T19" fmla="*/ 0 60000 65536"/>
                <a:gd name="T20" fmla="*/ 0 60000 65536"/>
                <a:gd name="T21" fmla="*/ 0 w 392"/>
                <a:gd name="T22" fmla="*/ 0 h 480"/>
                <a:gd name="T23" fmla="*/ 392 w 392"/>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2" h="480">
                  <a:moveTo>
                    <a:pt x="8" y="0"/>
                  </a:moveTo>
                  <a:cubicBezTo>
                    <a:pt x="9" y="42"/>
                    <a:pt x="0" y="262"/>
                    <a:pt x="56" y="312"/>
                  </a:cubicBezTo>
                  <a:cubicBezTo>
                    <a:pt x="92" y="345"/>
                    <a:pt x="141" y="353"/>
                    <a:pt x="182" y="378"/>
                  </a:cubicBezTo>
                  <a:cubicBezTo>
                    <a:pt x="210" y="415"/>
                    <a:pt x="234" y="408"/>
                    <a:pt x="272" y="432"/>
                  </a:cubicBezTo>
                  <a:cubicBezTo>
                    <a:pt x="309" y="455"/>
                    <a:pt x="281" y="447"/>
                    <a:pt x="320" y="456"/>
                  </a:cubicBezTo>
                  <a:cubicBezTo>
                    <a:pt x="340" y="460"/>
                    <a:pt x="351" y="461"/>
                    <a:pt x="368" y="468"/>
                  </a:cubicBezTo>
                  <a:cubicBezTo>
                    <a:pt x="376" y="472"/>
                    <a:pt x="392" y="480"/>
                    <a:pt x="392" y="480"/>
                  </a:cubicBezTo>
                </a:path>
              </a:pathLst>
            </a:custGeom>
            <a:noFill/>
            <a:ln w="19050">
              <a:solidFill>
                <a:schemeClr val="tx1"/>
              </a:solidFill>
              <a:round/>
              <a:headEnd/>
              <a:tailEnd/>
            </a:ln>
          </p:spPr>
          <p:txBody>
            <a:bodyPr lIns="92075" tIns="46038" rIns="92075" bIns="46038" anchor="ctr"/>
            <a:lstStyle/>
            <a:p>
              <a:endParaRPr lang="en-US"/>
            </a:p>
          </p:txBody>
        </p:sp>
      </p:grpSp>
      <p:grpSp>
        <p:nvGrpSpPr>
          <p:cNvPr id="7" name="Group 54"/>
          <p:cNvGrpSpPr>
            <a:grpSpLocks/>
          </p:cNvGrpSpPr>
          <p:nvPr/>
        </p:nvGrpSpPr>
        <p:grpSpPr bwMode="auto">
          <a:xfrm>
            <a:off x="3062231" y="4770825"/>
            <a:ext cx="4514145" cy="1400175"/>
            <a:chOff x="768" y="2090"/>
            <a:chExt cx="3648" cy="2023"/>
          </a:xfrm>
        </p:grpSpPr>
        <p:pic>
          <p:nvPicPr>
            <p:cNvPr id="517135" name="Picture 55" descr="fire1"/>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78" y="2090"/>
              <a:ext cx="1638" cy="1799"/>
            </a:xfrm>
            <a:prstGeom prst="rect">
              <a:avLst/>
            </a:prstGeom>
            <a:noFill/>
            <a:ln w="9525">
              <a:noFill/>
              <a:miter lim="800000"/>
              <a:headEnd/>
              <a:tailEnd/>
            </a:ln>
          </p:spPr>
        </p:pic>
        <p:pic>
          <p:nvPicPr>
            <p:cNvPr id="517136" name="Picture 56" descr="fire1"/>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8" y="2234"/>
              <a:ext cx="1639" cy="1798"/>
            </a:xfrm>
            <a:prstGeom prst="rect">
              <a:avLst/>
            </a:prstGeom>
            <a:noFill/>
            <a:ln w="9525">
              <a:noFill/>
              <a:miter lim="800000"/>
              <a:headEnd/>
              <a:tailEnd/>
            </a:ln>
          </p:spPr>
        </p:pic>
        <p:pic>
          <p:nvPicPr>
            <p:cNvPr id="517137" name="Picture 57" descr="fire1"/>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22" y="2186"/>
              <a:ext cx="1638" cy="1799"/>
            </a:xfrm>
            <a:prstGeom prst="rect">
              <a:avLst/>
            </a:prstGeom>
            <a:noFill/>
            <a:ln w="9525">
              <a:noFill/>
              <a:miter lim="800000"/>
              <a:headEnd/>
              <a:tailEnd/>
            </a:ln>
          </p:spPr>
        </p:pic>
        <p:grpSp>
          <p:nvGrpSpPr>
            <p:cNvPr id="8" name="Group 58"/>
            <p:cNvGrpSpPr>
              <a:grpSpLocks/>
            </p:cNvGrpSpPr>
            <p:nvPr/>
          </p:nvGrpSpPr>
          <p:grpSpPr bwMode="auto">
            <a:xfrm>
              <a:off x="1386" y="3482"/>
              <a:ext cx="2515" cy="631"/>
              <a:chOff x="1296" y="3216"/>
              <a:chExt cx="2515" cy="631"/>
            </a:xfrm>
          </p:grpSpPr>
          <p:sp>
            <p:nvSpPr>
              <p:cNvPr id="517139" name="Text Box 59"/>
              <p:cNvSpPr txBox="1">
                <a:spLocks noChangeArrowheads="1"/>
              </p:cNvSpPr>
              <p:nvPr/>
            </p:nvSpPr>
            <p:spPr bwMode="auto">
              <a:xfrm>
                <a:off x="1296" y="3312"/>
                <a:ext cx="499" cy="535"/>
              </a:xfrm>
              <a:prstGeom prst="rect">
                <a:avLst/>
              </a:prstGeom>
              <a:noFill/>
              <a:ln w="9525">
                <a:noFill/>
                <a:miter lim="800000"/>
                <a:headEnd/>
                <a:tailEnd/>
              </a:ln>
            </p:spPr>
            <p:txBody>
              <a:bodyPr wrap="none" lIns="92075" tIns="46038" rIns="92075" bIns="46038">
                <a:spAutoFit/>
              </a:bodyPr>
              <a:lstStyle/>
              <a:p>
                <a:pPr eaLnBrk="0" hangingPunct="0"/>
                <a:r>
                  <a:rPr lang="en-US" sz="1800" b="1">
                    <a:solidFill>
                      <a:srgbClr val="FFFF00"/>
                    </a:solidFill>
                    <a:latin typeface="Arial" charset="0"/>
                  </a:rPr>
                  <a:t>CO</a:t>
                </a:r>
                <a:r>
                  <a:rPr lang="en-US" sz="1800" b="1" baseline="-25000">
                    <a:solidFill>
                      <a:srgbClr val="FFFF00"/>
                    </a:solidFill>
                    <a:latin typeface="Arial" charset="0"/>
                  </a:rPr>
                  <a:t>2</a:t>
                </a:r>
                <a:endParaRPr lang="en-US" sz="1800" b="1">
                  <a:solidFill>
                    <a:srgbClr val="FFFF00"/>
                  </a:solidFill>
                  <a:latin typeface="Arial" charset="0"/>
                </a:endParaRPr>
              </a:p>
            </p:txBody>
          </p:sp>
          <p:sp>
            <p:nvSpPr>
              <p:cNvPr id="517140" name="Text Box 60"/>
              <p:cNvSpPr txBox="1">
                <a:spLocks noChangeArrowheads="1"/>
              </p:cNvSpPr>
              <p:nvPr/>
            </p:nvSpPr>
            <p:spPr bwMode="auto">
              <a:xfrm>
                <a:off x="3312" y="3216"/>
                <a:ext cx="499" cy="535"/>
              </a:xfrm>
              <a:prstGeom prst="rect">
                <a:avLst/>
              </a:prstGeom>
              <a:noFill/>
              <a:ln w="9525">
                <a:noFill/>
                <a:miter lim="800000"/>
                <a:headEnd/>
                <a:tailEnd/>
              </a:ln>
            </p:spPr>
            <p:txBody>
              <a:bodyPr wrap="none" lIns="92075" tIns="46038" rIns="92075" bIns="46038">
                <a:spAutoFit/>
              </a:bodyPr>
              <a:lstStyle/>
              <a:p>
                <a:pPr eaLnBrk="0" hangingPunct="0"/>
                <a:r>
                  <a:rPr lang="en-US" sz="1800" b="1">
                    <a:solidFill>
                      <a:srgbClr val="FFFF00"/>
                    </a:solidFill>
                    <a:latin typeface="Arial" charset="0"/>
                  </a:rPr>
                  <a:t>CO</a:t>
                </a:r>
                <a:r>
                  <a:rPr lang="en-US" sz="1800" b="1" baseline="-25000">
                    <a:solidFill>
                      <a:srgbClr val="FFFF00"/>
                    </a:solidFill>
                    <a:latin typeface="Arial" charset="0"/>
                  </a:rPr>
                  <a:t>2</a:t>
                </a:r>
                <a:endParaRPr lang="en-US" sz="1800" b="1">
                  <a:solidFill>
                    <a:srgbClr val="FFFF00"/>
                  </a:solidFill>
                  <a:latin typeface="Arial" charset="0"/>
                </a:endParaRPr>
              </a:p>
            </p:txBody>
          </p:sp>
          <p:sp>
            <p:nvSpPr>
              <p:cNvPr id="517141" name="Text Box 61"/>
              <p:cNvSpPr txBox="1">
                <a:spLocks noChangeArrowheads="1"/>
              </p:cNvSpPr>
              <p:nvPr/>
            </p:nvSpPr>
            <p:spPr bwMode="auto">
              <a:xfrm>
                <a:off x="2208" y="3216"/>
                <a:ext cx="499" cy="535"/>
              </a:xfrm>
              <a:prstGeom prst="rect">
                <a:avLst/>
              </a:prstGeom>
              <a:noFill/>
              <a:ln w="9525">
                <a:noFill/>
                <a:miter lim="800000"/>
                <a:headEnd/>
                <a:tailEnd/>
              </a:ln>
            </p:spPr>
            <p:txBody>
              <a:bodyPr wrap="none" lIns="92075" tIns="46038" rIns="92075" bIns="46038">
                <a:spAutoFit/>
              </a:bodyPr>
              <a:lstStyle/>
              <a:p>
                <a:pPr eaLnBrk="0" hangingPunct="0"/>
                <a:r>
                  <a:rPr lang="en-US" sz="1800" b="1">
                    <a:solidFill>
                      <a:srgbClr val="FFFF00"/>
                    </a:solidFill>
                    <a:latin typeface="Arial" charset="0"/>
                  </a:rPr>
                  <a:t>CO</a:t>
                </a:r>
                <a:r>
                  <a:rPr lang="en-US" sz="1800" b="1" baseline="-25000">
                    <a:solidFill>
                      <a:srgbClr val="FFFF00"/>
                    </a:solidFill>
                    <a:latin typeface="Arial" charset="0"/>
                  </a:rPr>
                  <a:t>2</a:t>
                </a:r>
                <a:endParaRPr lang="en-US" sz="1800" b="1">
                  <a:solidFill>
                    <a:srgbClr val="FFFF00"/>
                  </a:solidFill>
                  <a:latin typeface="Arial" charset="0"/>
                </a:endParaRPr>
              </a:p>
            </p:txBody>
          </p:sp>
        </p:grpSp>
      </p:grpSp>
      <p:sp>
        <p:nvSpPr>
          <p:cNvPr id="517126" name="Text Box 71"/>
          <p:cNvSpPr txBox="1">
            <a:spLocks noChangeArrowheads="1"/>
          </p:cNvSpPr>
          <p:nvPr/>
        </p:nvSpPr>
        <p:spPr bwMode="auto">
          <a:xfrm>
            <a:off x="5197448" y="3031984"/>
            <a:ext cx="3962400" cy="1200329"/>
          </a:xfrm>
          <a:prstGeom prst="rect">
            <a:avLst/>
          </a:prstGeom>
          <a:solidFill>
            <a:schemeClr val="bg1">
              <a:alpha val="57000"/>
            </a:schemeClr>
          </a:solidFill>
          <a:ln w="12700">
            <a:noFill/>
            <a:miter lim="800000"/>
            <a:headEnd type="none" w="sm" len="sm"/>
            <a:tailEnd type="none" w="sm" len="sm"/>
          </a:ln>
        </p:spPr>
        <p:txBody>
          <a:bodyPr wrap="square">
            <a:spAutoFit/>
          </a:bodyPr>
          <a:lstStyle/>
          <a:p>
            <a:pPr eaLnBrk="0" hangingPunct="0">
              <a:spcBef>
                <a:spcPct val="50000"/>
              </a:spcBef>
            </a:pPr>
            <a:r>
              <a:rPr lang="en-US" sz="1800" b="1" dirty="0">
                <a:solidFill>
                  <a:srgbClr val="000000"/>
                </a:solidFill>
                <a:effectLst>
                  <a:outerShdw blurRad="38100" dist="38100" dir="2700000" algn="tl">
                    <a:srgbClr val="000000">
                      <a:alpha val="43137"/>
                    </a:srgbClr>
                  </a:outerShdw>
                </a:effectLst>
                <a:latin typeface="Comic Sans MS" pitchFamily="66" charset="0"/>
              </a:rPr>
              <a:t>PHYSICAL DISTURBANCE: Tillage induces the native bacteria to consume soil carbon; byproduct is C0</a:t>
            </a:r>
            <a:r>
              <a:rPr lang="en-US" sz="1800" b="1" baseline="-25000" dirty="0">
                <a:solidFill>
                  <a:srgbClr val="000000"/>
                </a:solidFill>
                <a:effectLst>
                  <a:outerShdw blurRad="38100" dist="38100" dir="2700000" algn="tl">
                    <a:srgbClr val="000000">
                      <a:alpha val="43137"/>
                    </a:srgbClr>
                  </a:outerShdw>
                </a:effectLst>
                <a:latin typeface="Comic Sans MS" pitchFamily="66" charset="0"/>
              </a:rPr>
              <a:t>2</a:t>
            </a:r>
            <a:r>
              <a:rPr lang="en-US" sz="1800" b="1" dirty="0">
                <a:solidFill>
                  <a:srgbClr val="000000"/>
                </a:solidFill>
                <a:latin typeface="Comic Sans MS" pitchFamily="66" charset="0"/>
              </a:rPr>
              <a:t>.</a:t>
            </a:r>
          </a:p>
        </p:txBody>
      </p:sp>
      <p:sp>
        <p:nvSpPr>
          <p:cNvPr id="517127" name="Text Box 72"/>
          <p:cNvSpPr txBox="1">
            <a:spLocks noChangeArrowheads="1"/>
          </p:cNvSpPr>
          <p:nvPr/>
        </p:nvSpPr>
        <p:spPr bwMode="auto">
          <a:xfrm>
            <a:off x="0" y="154024"/>
            <a:ext cx="4941912" cy="1569660"/>
          </a:xfrm>
          <a:prstGeom prst="rect">
            <a:avLst/>
          </a:prstGeom>
          <a:solidFill>
            <a:schemeClr val="bg1">
              <a:alpha val="28000"/>
            </a:schemeClr>
          </a:solidFill>
          <a:ln w="12700">
            <a:noFill/>
            <a:miter lim="800000"/>
            <a:headEnd type="none" w="sm" len="sm"/>
            <a:tailEnd type="none" w="sm" len="sm"/>
          </a:ln>
        </p:spPr>
        <p:txBody>
          <a:bodyPr wrap="square">
            <a:spAutoFit/>
          </a:bodyPr>
          <a:lstStyle/>
          <a:p>
            <a:r>
              <a:rPr lang="en-US" sz="3200" dirty="0" smtClean="0">
                <a:latin typeface="Comic Sans MS" pitchFamily="66" charset="0"/>
              </a:rPr>
              <a:t>Agricultural Disturbance Destroys the “Soil Spheres”</a:t>
            </a:r>
          </a:p>
        </p:txBody>
      </p:sp>
    </p:spTree>
    <p:custDataLst>
      <p:tags r:id="rId1"/>
    </p:custDataLst>
    <p:extLst>
      <p:ext uri="{BB962C8B-B14F-4D97-AF65-F5344CB8AC3E}">
        <p14:creationId xmlns:p14="http://schemas.microsoft.com/office/powerpoint/2010/main" val="252977009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7" name="Text Box 5"/>
          <p:cNvSpPr txBox="1">
            <a:spLocks noChangeArrowheads="1"/>
          </p:cNvSpPr>
          <p:nvPr/>
        </p:nvSpPr>
        <p:spPr bwMode="auto">
          <a:xfrm>
            <a:off x="0" y="513707"/>
            <a:ext cx="9143999" cy="584775"/>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en-US" sz="3200" dirty="0">
                <a:solidFill>
                  <a:srgbClr val="000000"/>
                </a:solidFill>
                <a:latin typeface="+mj-lt"/>
                <a:ea typeface="MS PGothic"/>
              </a:rPr>
              <a:t>Effect of tillage on microbial activity</a:t>
            </a:r>
          </a:p>
        </p:txBody>
      </p:sp>
      <p:sp>
        <p:nvSpPr>
          <p:cNvPr id="659458" name="Text Box 6"/>
          <p:cNvSpPr txBox="1">
            <a:spLocks noChangeArrowheads="1"/>
          </p:cNvSpPr>
          <p:nvPr/>
        </p:nvSpPr>
        <p:spPr bwMode="auto">
          <a:xfrm>
            <a:off x="7413383" y="6536132"/>
            <a:ext cx="1747914" cy="338554"/>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600" dirty="0" err="1">
                <a:ea typeface="MS PGothic"/>
              </a:rPr>
              <a:t>Havlin</a:t>
            </a:r>
            <a:r>
              <a:rPr lang="en-US" sz="1600" dirty="0">
                <a:ea typeface="MS PGothic"/>
              </a:rPr>
              <a:t> et al. (1999)</a:t>
            </a:r>
          </a:p>
        </p:txBody>
      </p:sp>
      <p:sp>
        <p:nvSpPr>
          <p:cNvPr id="659459" name="Text Box 7"/>
          <p:cNvSpPr txBox="1">
            <a:spLocks noChangeArrowheads="1"/>
          </p:cNvSpPr>
          <p:nvPr/>
        </p:nvSpPr>
        <p:spPr bwMode="auto">
          <a:xfrm>
            <a:off x="6690126" y="5627689"/>
            <a:ext cx="184731" cy="523220"/>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n-US" sz="2800">
              <a:solidFill>
                <a:srgbClr val="BBE0E3"/>
              </a:solidFill>
              <a:ea typeface="MS PGothic"/>
            </a:endParaRPr>
          </a:p>
        </p:txBody>
      </p:sp>
      <p:pic>
        <p:nvPicPr>
          <p:cNvPr id="659460" name="Picture 6"/>
          <p:cNvPicPr>
            <a:picLocks noChangeAspect="1" noChangeArrowheads="1"/>
          </p:cNvPicPr>
          <p:nvPr/>
        </p:nvPicPr>
        <p:blipFill>
          <a:blip r:embed="rId3" cstate="screen">
            <a:lum contrast="10000"/>
            <a:extLst>
              <a:ext uri="{28A0092B-C50C-407E-A947-70E740481C1C}">
                <a14:useLocalDpi xmlns:a14="http://schemas.microsoft.com/office/drawing/2010/main"/>
              </a:ext>
            </a:extLst>
          </a:blip>
          <a:srcRect/>
          <a:stretch>
            <a:fillRect/>
          </a:stretch>
        </p:blipFill>
        <p:spPr bwMode="auto">
          <a:xfrm>
            <a:off x="781872" y="1009650"/>
            <a:ext cx="7583311" cy="4838700"/>
          </a:xfrm>
          <a:prstGeom prst="rect">
            <a:avLst/>
          </a:prstGeom>
          <a:noFill/>
          <a:ln w="9525">
            <a:noFill/>
            <a:miter lim="800000"/>
            <a:headEnd/>
            <a:tailEnd/>
          </a:ln>
        </p:spPr>
      </p:pic>
      <p:sp>
        <p:nvSpPr>
          <p:cNvPr id="659461" name="Rectangle 10"/>
          <p:cNvSpPr>
            <a:spLocks noChangeArrowheads="1"/>
          </p:cNvSpPr>
          <p:nvPr/>
        </p:nvSpPr>
        <p:spPr bwMode="auto">
          <a:xfrm>
            <a:off x="1371600" y="1752600"/>
            <a:ext cx="1828800" cy="533400"/>
          </a:xfrm>
          <a:prstGeom prst="rect">
            <a:avLst/>
          </a:prstGeom>
          <a:solidFill>
            <a:schemeClr val="bg1"/>
          </a:solidFill>
          <a:ln w="9525">
            <a:solidFill>
              <a:schemeClr val="bg1"/>
            </a:solidFill>
            <a:miter lim="800000"/>
            <a:headEnd/>
            <a:tailEnd/>
          </a:ln>
        </p:spPr>
        <p:txBody>
          <a:bodyPr wrap="none" anchor="ctr"/>
          <a:lstStyle/>
          <a:p>
            <a:pPr fontAlgn="base">
              <a:spcBef>
                <a:spcPct val="0"/>
              </a:spcBef>
              <a:spcAft>
                <a:spcPct val="0"/>
              </a:spcAft>
            </a:pPr>
            <a:endParaRPr lang="en-US">
              <a:solidFill>
                <a:srgbClr val="000000"/>
              </a:solidFill>
              <a:ea typeface="MS PGothic"/>
            </a:endParaRPr>
          </a:p>
        </p:txBody>
      </p:sp>
      <p:sp>
        <p:nvSpPr>
          <p:cNvPr id="659462" name="Rectangle 11"/>
          <p:cNvSpPr>
            <a:spLocks noChangeArrowheads="1"/>
          </p:cNvSpPr>
          <p:nvPr/>
        </p:nvSpPr>
        <p:spPr bwMode="auto">
          <a:xfrm>
            <a:off x="2895600" y="1295400"/>
            <a:ext cx="1066800" cy="457200"/>
          </a:xfrm>
          <a:prstGeom prst="rect">
            <a:avLst/>
          </a:prstGeom>
          <a:solidFill>
            <a:schemeClr val="bg1"/>
          </a:solidFill>
          <a:ln w="9525">
            <a:solidFill>
              <a:schemeClr val="bg1"/>
            </a:solidFill>
            <a:miter lim="800000"/>
            <a:headEnd/>
            <a:tailEnd/>
          </a:ln>
        </p:spPr>
        <p:txBody>
          <a:bodyPr wrap="none" anchor="ctr"/>
          <a:lstStyle/>
          <a:p>
            <a:pPr algn="ctr" fontAlgn="base">
              <a:spcBef>
                <a:spcPct val="0"/>
              </a:spcBef>
              <a:spcAft>
                <a:spcPct val="0"/>
              </a:spcAft>
            </a:pPr>
            <a:endParaRPr lang="en-US">
              <a:solidFill>
                <a:srgbClr val="000000"/>
              </a:solidFill>
              <a:ea typeface="MS PGothic"/>
            </a:endParaRPr>
          </a:p>
        </p:txBody>
      </p:sp>
      <p:sp>
        <p:nvSpPr>
          <p:cNvPr id="659463" name="Rectangle 12"/>
          <p:cNvSpPr>
            <a:spLocks noChangeArrowheads="1"/>
          </p:cNvSpPr>
          <p:nvPr/>
        </p:nvSpPr>
        <p:spPr bwMode="auto">
          <a:xfrm>
            <a:off x="3581400" y="1828800"/>
            <a:ext cx="3962400" cy="381000"/>
          </a:xfrm>
          <a:prstGeom prst="rect">
            <a:avLst/>
          </a:prstGeom>
          <a:solidFill>
            <a:schemeClr val="bg1"/>
          </a:solidFill>
          <a:ln w="9525">
            <a:solidFill>
              <a:schemeClr val="bg1"/>
            </a:solidFill>
            <a:miter lim="800000"/>
            <a:headEnd/>
            <a:tailEnd/>
          </a:ln>
        </p:spPr>
        <p:txBody>
          <a:bodyPr wrap="none" anchor="ctr"/>
          <a:lstStyle/>
          <a:p>
            <a:pPr fontAlgn="base">
              <a:spcBef>
                <a:spcPct val="0"/>
              </a:spcBef>
              <a:spcAft>
                <a:spcPct val="0"/>
              </a:spcAft>
            </a:pPr>
            <a:endParaRPr lang="en-US">
              <a:solidFill>
                <a:srgbClr val="000000"/>
              </a:solidFill>
              <a:ea typeface="MS PGothic"/>
            </a:endParaRPr>
          </a:p>
        </p:txBody>
      </p:sp>
      <p:sp>
        <p:nvSpPr>
          <p:cNvPr id="11" name="Text Box 14"/>
          <p:cNvSpPr txBox="1">
            <a:spLocks noChangeArrowheads="1"/>
          </p:cNvSpPr>
          <p:nvPr/>
        </p:nvSpPr>
        <p:spPr bwMode="auto">
          <a:xfrm>
            <a:off x="2077155" y="1035050"/>
            <a:ext cx="5819222" cy="338554"/>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srgbClr val="0000FF"/>
                </a:solidFill>
                <a:ea typeface="MS PGothic"/>
              </a:rPr>
              <a:t>The primary factors controlling microbial activity vary with time</a:t>
            </a:r>
          </a:p>
        </p:txBody>
      </p:sp>
      <p:sp>
        <p:nvSpPr>
          <p:cNvPr id="12" name="TextBox 11"/>
          <p:cNvSpPr txBox="1">
            <a:spLocks noChangeArrowheads="1"/>
          </p:cNvSpPr>
          <p:nvPr/>
        </p:nvSpPr>
        <p:spPr bwMode="auto">
          <a:xfrm>
            <a:off x="5673674" y="1752605"/>
            <a:ext cx="747320" cy="307777"/>
          </a:xfrm>
          <a:prstGeom prst="rect">
            <a:avLst/>
          </a:prstGeom>
          <a:noFill/>
          <a:ln w="9525">
            <a:noFill/>
            <a:miter lim="800000"/>
            <a:headEnd/>
            <a:tailEnd/>
          </a:ln>
        </p:spPr>
        <p:txBody>
          <a:bodyPr wrap="none">
            <a:spAutoFit/>
          </a:bodyPr>
          <a:lstStyle/>
          <a:p>
            <a:pPr fontAlgn="base">
              <a:spcBef>
                <a:spcPct val="0"/>
              </a:spcBef>
              <a:spcAft>
                <a:spcPct val="0"/>
              </a:spcAft>
            </a:pPr>
            <a:r>
              <a:rPr lang="en-US" sz="1400" b="1">
                <a:solidFill>
                  <a:srgbClr val="000000"/>
                </a:solidFill>
                <a:ea typeface="MS PGothic"/>
              </a:rPr>
              <a:t>+ SOM</a:t>
            </a:r>
          </a:p>
        </p:txBody>
      </p:sp>
      <p:pic>
        <p:nvPicPr>
          <p:cNvPr id="13" name="Picture 2"/>
          <p:cNvPicPr>
            <a:picLocks noChangeAspect="1" noChangeArrowheads="1"/>
          </p:cNvPicPr>
          <p:nvPr/>
        </p:nvPicPr>
        <p:blipFill>
          <a:blip r:embed="rId4" cstate="screen">
            <a:lum contrast="14000"/>
            <a:extLst>
              <a:ext uri="{28A0092B-C50C-407E-A947-70E740481C1C}">
                <a14:useLocalDpi xmlns:a14="http://schemas.microsoft.com/office/drawing/2010/main"/>
              </a:ext>
            </a:extLst>
          </a:blip>
          <a:srcRect/>
          <a:stretch>
            <a:fillRect/>
          </a:stretch>
        </p:blipFill>
        <p:spPr bwMode="auto">
          <a:xfrm>
            <a:off x="804336" y="1049338"/>
            <a:ext cx="7391400" cy="4818062"/>
          </a:xfrm>
          <a:prstGeom prst="rect">
            <a:avLst/>
          </a:prstGeom>
          <a:noFill/>
          <a:ln w="9525">
            <a:noFill/>
            <a:miter lim="800000"/>
            <a:headEnd/>
            <a:tailEnd/>
          </a:ln>
        </p:spPr>
      </p:pic>
      <p:pic>
        <p:nvPicPr>
          <p:cNvPr id="14" name="Picture 15"/>
          <p:cNvPicPr>
            <a:picLocks noChangeAspect="1" noChangeArrowheads="1"/>
          </p:cNvPicPr>
          <p:nvPr/>
        </p:nvPicPr>
        <p:blipFill>
          <a:blip r:embed="rId5" cstate="screen">
            <a:lum contrast="10000"/>
            <a:extLst>
              <a:ext uri="{28A0092B-C50C-407E-A947-70E740481C1C}">
                <a14:useLocalDpi xmlns:a14="http://schemas.microsoft.com/office/drawing/2010/main"/>
              </a:ext>
            </a:extLst>
          </a:blip>
          <a:srcRect/>
          <a:stretch>
            <a:fillRect/>
          </a:stretch>
        </p:blipFill>
        <p:spPr bwMode="auto">
          <a:xfrm>
            <a:off x="936978" y="1109664"/>
            <a:ext cx="7239000" cy="4714875"/>
          </a:xfrm>
          <a:prstGeom prst="rect">
            <a:avLst/>
          </a:prstGeom>
          <a:noFill/>
          <a:ln w="9525">
            <a:noFill/>
            <a:miter lim="800000"/>
            <a:headEnd/>
            <a:tailEnd/>
          </a:ln>
        </p:spPr>
      </p:pic>
      <p:sp>
        <p:nvSpPr>
          <p:cNvPr id="15" name="TextBox 14"/>
          <p:cNvSpPr txBox="1">
            <a:spLocks noChangeArrowheads="1"/>
          </p:cNvSpPr>
          <p:nvPr/>
        </p:nvSpPr>
        <p:spPr bwMode="auto">
          <a:xfrm>
            <a:off x="3833989" y="2159811"/>
            <a:ext cx="4214989" cy="830263"/>
          </a:xfrm>
          <a:prstGeom prst="rect">
            <a:avLst/>
          </a:prstGeom>
          <a:noFill/>
          <a:ln w="9525">
            <a:noFill/>
            <a:miter lim="800000"/>
            <a:headEnd/>
            <a:tailEnd/>
          </a:ln>
        </p:spPr>
        <p:txBody>
          <a:bodyPr>
            <a:spAutoFit/>
          </a:bodyPr>
          <a:lstStyle/>
          <a:p>
            <a:pPr algn="ctr" fontAlgn="base">
              <a:spcBef>
                <a:spcPct val="0"/>
              </a:spcBef>
              <a:spcAft>
                <a:spcPct val="0"/>
              </a:spcAft>
            </a:pPr>
            <a:r>
              <a:rPr lang="en-US" sz="2400" b="1" dirty="0">
                <a:solidFill>
                  <a:srgbClr val="000000"/>
                </a:solidFill>
                <a:ea typeface="MS PGothic"/>
              </a:rPr>
              <a:t>Which tillage system has more microbial activity ?</a:t>
            </a:r>
          </a:p>
        </p:txBody>
      </p:sp>
      <p:sp>
        <p:nvSpPr>
          <p:cNvPr id="16" name="TextBox 15"/>
          <p:cNvSpPr txBox="1">
            <a:spLocks noChangeArrowheads="1"/>
          </p:cNvSpPr>
          <p:nvPr/>
        </p:nvSpPr>
        <p:spPr bwMode="auto">
          <a:xfrm>
            <a:off x="893248" y="3440604"/>
            <a:ext cx="3507792" cy="338554"/>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1600" b="1" dirty="0">
                <a:solidFill>
                  <a:srgbClr val="00FFFF"/>
                </a:solidFill>
                <a:ea typeface="MS PGothic"/>
              </a:rPr>
              <a:t> </a:t>
            </a:r>
            <a:r>
              <a:rPr lang="en-US" sz="1600" b="1" dirty="0">
                <a:solidFill>
                  <a:schemeClr val="accent6">
                    <a:lumMod val="50000"/>
                  </a:schemeClr>
                </a:solidFill>
                <a:effectLst>
                  <a:outerShdw blurRad="38100" dist="38100" dir="2700000" algn="tl">
                    <a:srgbClr val="000000">
                      <a:alpha val="43137"/>
                    </a:srgbClr>
                  </a:outerShdw>
                </a:effectLst>
                <a:ea typeface="MS PGothic"/>
              </a:rPr>
              <a:t>Soil respiration in CT </a:t>
            </a:r>
            <a:r>
              <a:rPr lang="en-US" sz="1600" b="1" dirty="0" smtClean="0">
                <a:solidFill>
                  <a:schemeClr val="accent6">
                    <a:lumMod val="50000"/>
                  </a:schemeClr>
                </a:solidFill>
                <a:effectLst>
                  <a:outerShdw blurRad="38100" dist="38100" dir="2700000" algn="tl">
                    <a:srgbClr val="000000">
                      <a:alpha val="43137"/>
                    </a:srgbClr>
                  </a:outerShdw>
                </a:effectLst>
                <a:ea typeface="MS PGothic"/>
              </a:rPr>
              <a:t>system</a:t>
            </a:r>
          </a:p>
        </p:txBody>
      </p:sp>
      <p:sp>
        <p:nvSpPr>
          <p:cNvPr id="17" name="TextBox 16"/>
          <p:cNvSpPr txBox="1">
            <a:spLocks noChangeArrowheads="1"/>
          </p:cNvSpPr>
          <p:nvPr/>
        </p:nvSpPr>
        <p:spPr bwMode="auto">
          <a:xfrm>
            <a:off x="3921478" y="4838736"/>
            <a:ext cx="3148188" cy="338137"/>
          </a:xfrm>
          <a:prstGeom prst="rect">
            <a:avLst/>
          </a:prstGeom>
          <a:noFill/>
          <a:ln w="9525">
            <a:noFill/>
            <a:miter lim="800000"/>
            <a:headEnd/>
            <a:tailEnd/>
          </a:ln>
        </p:spPr>
        <p:txBody>
          <a:bodyPr>
            <a:spAutoFit/>
          </a:bodyPr>
          <a:lstStyle/>
          <a:p>
            <a:pPr algn="ctr" fontAlgn="base">
              <a:spcBef>
                <a:spcPct val="0"/>
              </a:spcBef>
              <a:spcAft>
                <a:spcPct val="0"/>
              </a:spcAft>
            </a:pPr>
            <a:r>
              <a:rPr lang="en-US" sz="1600" b="1" dirty="0">
                <a:solidFill>
                  <a:srgbClr val="FFFF00"/>
                </a:solidFill>
                <a:effectLst>
                  <a:outerShdw blurRad="38100" dist="38100" dir="2700000" algn="tl">
                    <a:srgbClr val="000000">
                      <a:alpha val="43137"/>
                    </a:srgbClr>
                  </a:outerShdw>
                </a:effectLst>
                <a:ea typeface="MS PGothic"/>
              </a:rPr>
              <a:t>Soil respiration in NT system</a:t>
            </a:r>
          </a:p>
        </p:txBody>
      </p:sp>
      <p:sp>
        <p:nvSpPr>
          <p:cNvPr id="659471" name="Rectangle 18"/>
          <p:cNvSpPr>
            <a:spLocks noChangeArrowheads="1"/>
          </p:cNvSpPr>
          <p:nvPr/>
        </p:nvSpPr>
        <p:spPr bwMode="auto">
          <a:xfrm>
            <a:off x="3581400" y="1828800"/>
            <a:ext cx="3962400" cy="381000"/>
          </a:xfrm>
          <a:prstGeom prst="rect">
            <a:avLst/>
          </a:prstGeom>
          <a:solidFill>
            <a:schemeClr val="bg1"/>
          </a:solidFill>
          <a:ln w="9525">
            <a:solidFill>
              <a:schemeClr val="bg1"/>
            </a:solidFill>
            <a:miter lim="800000"/>
            <a:headEnd/>
            <a:tailEnd/>
          </a:ln>
        </p:spPr>
        <p:txBody>
          <a:bodyPr wrap="none" anchor="ctr"/>
          <a:lstStyle/>
          <a:p>
            <a:pPr fontAlgn="base">
              <a:spcBef>
                <a:spcPct val="0"/>
              </a:spcBef>
              <a:spcAft>
                <a:spcPct val="0"/>
              </a:spcAft>
            </a:pPr>
            <a:endParaRPr lang="en-US">
              <a:solidFill>
                <a:srgbClr val="000000"/>
              </a:solidFill>
              <a:ea typeface="MS PGothic"/>
            </a:endParaRPr>
          </a:p>
        </p:txBody>
      </p:sp>
      <p:sp>
        <p:nvSpPr>
          <p:cNvPr id="659472" name="Rectangle 19"/>
          <p:cNvSpPr>
            <a:spLocks noChangeArrowheads="1"/>
          </p:cNvSpPr>
          <p:nvPr/>
        </p:nvSpPr>
        <p:spPr bwMode="auto">
          <a:xfrm>
            <a:off x="2819400" y="1371600"/>
            <a:ext cx="1447800" cy="381000"/>
          </a:xfrm>
          <a:prstGeom prst="rect">
            <a:avLst/>
          </a:prstGeom>
          <a:solidFill>
            <a:schemeClr val="bg1"/>
          </a:solidFill>
          <a:ln w="9525">
            <a:solidFill>
              <a:schemeClr val="bg1"/>
            </a:solidFill>
            <a:miter lim="800000"/>
            <a:headEnd/>
            <a:tailEnd/>
          </a:ln>
        </p:spPr>
        <p:txBody>
          <a:bodyPr wrap="none" anchor="ctr"/>
          <a:lstStyle/>
          <a:p>
            <a:pPr fontAlgn="base">
              <a:spcBef>
                <a:spcPct val="0"/>
              </a:spcBef>
              <a:spcAft>
                <a:spcPct val="0"/>
              </a:spcAft>
            </a:pPr>
            <a:endParaRPr lang="en-US">
              <a:solidFill>
                <a:srgbClr val="000000"/>
              </a:solidFill>
              <a:ea typeface="MS PGothic"/>
            </a:endParaRPr>
          </a:p>
        </p:txBody>
      </p:sp>
      <p:sp>
        <p:nvSpPr>
          <p:cNvPr id="659473" name="Rectangle 20"/>
          <p:cNvSpPr>
            <a:spLocks noChangeArrowheads="1"/>
          </p:cNvSpPr>
          <p:nvPr/>
        </p:nvSpPr>
        <p:spPr bwMode="auto">
          <a:xfrm>
            <a:off x="1371600" y="1828800"/>
            <a:ext cx="1828800" cy="381000"/>
          </a:xfrm>
          <a:prstGeom prst="rect">
            <a:avLst/>
          </a:prstGeom>
          <a:solidFill>
            <a:schemeClr val="bg1"/>
          </a:solidFill>
          <a:ln w="9525">
            <a:solidFill>
              <a:schemeClr val="bg1"/>
            </a:solidFill>
            <a:miter lim="800000"/>
            <a:headEnd/>
            <a:tailEnd/>
          </a:ln>
        </p:spPr>
        <p:txBody>
          <a:bodyPr wrap="none" anchor="ctr"/>
          <a:lstStyle/>
          <a:p>
            <a:pPr fontAlgn="base">
              <a:spcBef>
                <a:spcPct val="0"/>
              </a:spcBef>
              <a:spcAft>
                <a:spcPct val="0"/>
              </a:spcAft>
            </a:pPr>
            <a:endParaRPr lang="en-US">
              <a:solidFill>
                <a:srgbClr val="000000"/>
              </a:solidFill>
              <a:ea typeface="MS PGothic"/>
            </a:endParaRPr>
          </a:p>
        </p:txBody>
      </p:sp>
      <p:sp>
        <p:nvSpPr>
          <p:cNvPr id="21" name="Rectangle 20"/>
          <p:cNvSpPr/>
          <p:nvPr/>
        </p:nvSpPr>
        <p:spPr>
          <a:xfrm>
            <a:off x="5540026" y="4135438"/>
            <a:ext cx="793044" cy="273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659475" name="TextBox 21"/>
          <p:cNvSpPr txBox="1">
            <a:spLocks noChangeArrowheads="1"/>
          </p:cNvSpPr>
          <p:nvPr/>
        </p:nvSpPr>
        <p:spPr bwMode="auto">
          <a:xfrm>
            <a:off x="1202270" y="4792698"/>
            <a:ext cx="423514" cy="307777"/>
          </a:xfrm>
          <a:prstGeom prst="rect">
            <a:avLst/>
          </a:prstGeom>
          <a:noFill/>
          <a:ln w="9525">
            <a:noFill/>
            <a:miter lim="800000"/>
            <a:headEnd/>
            <a:tailEnd/>
          </a:ln>
        </p:spPr>
        <p:txBody>
          <a:bodyPr wrap="none">
            <a:spAutoFit/>
          </a:bodyPr>
          <a:lstStyle/>
          <a:p>
            <a:pPr fontAlgn="base">
              <a:spcBef>
                <a:spcPct val="0"/>
              </a:spcBef>
              <a:spcAft>
                <a:spcPct val="0"/>
              </a:spcAft>
            </a:pPr>
            <a:r>
              <a:rPr lang="en-US" sz="1400">
                <a:solidFill>
                  <a:srgbClr val="0000FF"/>
                </a:solidFill>
                <a:ea typeface="MS PGothic"/>
              </a:rPr>
              <a:t>CT</a:t>
            </a:r>
          </a:p>
        </p:txBody>
      </p:sp>
      <p:sp>
        <p:nvSpPr>
          <p:cNvPr id="659476" name="TextBox 22"/>
          <p:cNvSpPr txBox="1">
            <a:spLocks noChangeArrowheads="1"/>
          </p:cNvSpPr>
          <p:nvPr/>
        </p:nvSpPr>
        <p:spPr bwMode="auto">
          <a:xfrm>
            <a:off x="1203678" y="5013361"/>
            <a:ext cx="423514" cy="307777"/>
          </a:xfrm>
          <a:prstGeom prst="rect">
            <a:avLst/>
          </a:prstGeom>
          <a:noFill/>
          <a:ln w="9525">
            <a:noFill/>
            <a:miter lim="800000"/>
            <a:headEnd/>
            <a:tailEnd/>
          </a:ln>
        </p:spPr>
        <p:txBody>
          <a:bodyPr wrap="none">
            <a:spAutoFit/>
          </a:bodyPr>
          <a:lstStyle/>
          <a:p>
            <a:pPr fontAlgn="base">
              <a:spcBef>
                <a:spcPct val="0"/>
              </a:spcBef>
              <a:spcAft>
                <a:spcPct val="0"/>
              </a:spcAft>
            </a:pPr>
            <a:r>
              <a:rPr lang="en-US" sz="1400">
                <a:solidFill>
                  <a:srgbClr val="000000"/>
                </a:solidFill>
                <a:ea typeface="MS PGothic"/>
              </a:rPr>
              <a:t>NT</a:t>
            </a:r>
          </a:p>
        </p:txBody>
      </p:sp>
      <p:sp>
        <p:nvSpPr>
          <p:cNvPr id="22" name="TextBox 21"/>
          <p:cNvSpPr txBox="1">
            <a:spLocks noChangeArrowheads="1"/>
          </p:cNvSpPr>
          <p:nvPr/>
        </p:nvSpPr>
        <p:spPr bwMode="auto">
          <a:xfrm>
            <a:off x="4172658" y="3033142"/>
            <a:ext cx="4214989" cy="461665"/>
          </a:xfrm>
          <a:prstGeom prst="rect">
            <a:avLst/>
          </a:prstGeom>
          <a:noFill/>
          <a:ln w="9525">
            <a:noFill/>
            <a:miter lim="800000"/>
            <a:headEnd/>
            <a:tailEnd/>
          </a:ln>
        </p:spPr>
        <p:txBody>
          <a:bodyPr>
            <a:spAutoFit/>
          </a:bodyPr>
          <a:lstStyle/>
          <a:p>
            <a:pPr algn="ctr" fontAlgn="base">
              <a:spcBef>
                <a:spcPct val="0"/>
              </a:spcBef>
              <a:spcAft>
                <a:spcPct val="0"/>
              </a:spcAft>
            </a:pPr>
            <a:r>
              <a:rPr lang="en-US" sz="2400" b="1" dirty="0" smtClean="0">
                <a:solidFill>
                  <a:srgbClr val="000000"/>
                </a:solidFill>
                <a:ea typeface="MS PGothic"/>
              </a:rPr>
              <a:t>When does the activity occur </a:t>
            </a:r>
            <a:r>
              <a:rPr lang="en-US" sz="2400" b="1" dirty="0">
                <a:solidFill>
                  <a:srgbClr val="000000"/>
                </a:solidFill>
                <a:ea typeface="MS PGothic"/>
              </a:rPr>
              <a:t>?</a:t>
            </a:r>
          </a:p>
        </p:txBody>
      </p:sp>
    </p:spTree>
    <p:extLst>
      <p:ext uri="{BB962C8B-B14F-4D97-AF65-F5344CB8AC3E}">
        <p14:creationId xmlns:p14="http://schemas.microsoft.com/office/powerpoint/2010/main" val="2537467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0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20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dissolv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P spid="16" grpId="0"/>
      <p:bldP spid="17"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73483"/>
            <a:ext cx="7886700" cy="1325563"/>
          </a:xfrm>
        </p:spPr>
        <p:txBody>
          <a:bodyPr/>
          <a:lstStyle/>
          <a:p>
            <a:r>
              <a:rPr lang="en-US" dirty="0" smtClean="0"/>
              <a:t>Learning Objectives</a:t>
            </a:r>
            <a:endParaRPr lang="en-US" dirty="0"/>
          </a:p>
        </p:txBody>
      </p:sp>
      <p:sp>
        <p:nvSpPr>
          <p:cNvPr id="3" name="Content Placeholder 2"/>
          <p:cNvSpPr>
            <a:spLocks noGrp="1"/>
          </p:cNvSpPr>
          <p:nvPr>
            <p:ph idx="1"/>
          </p:nvPr>
        </p:nvSpPr>
        <p:spPr/>
        <p:txBody>
          <a:bodyPr/>
          <a:lstStyle/>
          <a:p>
            <a:pPr marL="0" indent="0">
              <a:buNone/>
            </a:pPr>
            <a:r>
              <a:rPr lang="en-US" dirty="0" smtClean="0"/>
              <a:t>By the end of this lesson you will be able to: </a:t>
            </a:r>
          </a:p>
          <a:p>
            <a:pPr marL="514350" indent="-514350">
              <a:buFont typeface="+mj-lt"/>
              <a:buAutoNum type="arabicPeriod"/>
            </a:pPr>
            <a:r>
              <a:rPr lang="en-US" dirty="0" smtClean="0"/>
              <a:t>Define and describe soil health principles and their impact on soil health ecosystem functions</a:t>
            </a:r>
          </a:p>
          <a:p>
            <a:pPr marL="514350" indent="-514350">
              <a:buFont typeface="+mj-lt"/>
              <a:buAutoNum type="arabicPeriod"/>
            </a:pPr>
            <a:r>
              <a:rPr lang="en-US" dirty="0" smtClean="0"/>
              <a:t>Understand key words within the soil health definition</a:t>
            </a:r>
          </a:p>
          <a:p>
            <a:pPr marL="514350" indent="-514350">
              <a:buFont typeface="+mj-lt"/>
              <a:buAutoNum type="arabicPeriod"/>
            </a:pPr>
            <a:r>
              <a:rPr lang="en-US" dirty="0" smtClean="0"/>
              <a:t>Identify conservation practices and activities that address each soil health principle</a:t>
            </a:r>
          </a:p>
          <a:p>
            <a:pPr marL="514350" indent="-514350">
              <a:buFont typeface="+mj-lt"/>
              <a:buAutoNum type="arabicPeriod"/>
            </a:pPr>
            <a:r>
              <a:rPr lang="en-US" dirty="0" smtClean="0"/>
              <a:t>Describe key soil health indicators </a:t>
            </a:r>
          </a:p>
        </p:txBody>
      </p:sp>
    </p:spTree>
    <p:extLst>
      <p:ext uri="{BB962C8B-B14F-4D97-AF65-F5344CB8AC3E}">
        <p14:creationId xmlns:p14="http://schemas.microsoft.com/office/powerpoint/2010/main" val="291731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467779368"/>
              </p:ext>
            </p:extLst>
          </p:nvPr>
        </p:nvGraphicFramePr>
        <p:xfrm>
          <a:off x="0" y="1351170"/>
          <a:ext cx="9118600" cy="6769100"/>
        </p:xfrm>
        <a:graphic>
          <a:graphicData uri="http://schemas.openxmlformats.org/presentationml/2006/ole">
            <mc:AlternateContent xmlns:mc="http://schemas.openxmlformats.org/markup-compatibility/2006">
              <mc:Choice xmlns:v="urn:schemas-microsoft-com:vml" Requires="v">
                <p:oleObj spid="_x0000_s11294" name="Document" r:id="rId5" imgW="9127398" imgH="6768220" progId="Word.Document.12">
                  <p:embed/>
                </p:oleObj>
              </mc:Choice>
              <mc:Fallback>
                <p:oleObj name="Document" r:id="rId5" imgW="9127398" imgH="6768220" progId="Word.Document.12">
                  <p:embed/>
                  <p:pic>
                    <p:nvPicPr>
                      <p:cNvPr id="0" name=""/>
                      <p:cNvPicPr/>
                      <p:nvPr/>
                    </p:nvPicPr>
                    <p:blipFill>
                      <a:blip r:embed="rId6"/>
                      <a:stretch>
                        <a:fillRect/>
                      </a:stretch>
                    </p:blipFill>
                    <p:spPr>
                      <a:xfrm>
                        <a:off x="0" y="1351170"/>
                        <a:ext cx="9118600" cy="6769100"/>
                      </a:xfrm>
                      <a:prstGeom prst="rect">
                        <a:avLst/>
                      </a:prstGeom>
                    </p:spPr>
                  </p:pic>
                </p:oleObj>
              </mc:Fallback>
            </mc:AlternateContent>
          </a:graphicData>
        </a:graphic>
      </p:graphicFrame>
    </p:spTree>
    <p:extLst>
      <p:ext uri="{BB962C8B-B14F-4D97-AF65-F5344CB8AC3E}">
        <p14:creationId xmlns:p14="http://schemas.microsoft.com/office/powerpoint/2010/main" val="36195865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405" y="1376569"/>
            <a:ext cx="4974242" cy="3730682"/>
          </a:xfrm>
          <a:prstGeom prst="rect">
            <a:avLst/>
          </a:prstGeom>
          <a:ln>
            <a:solidFill>
              <a:schemeClr val="tx1"/>
            </a:solidFill>
          </a:ln>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585866" y="3299866"/>
            <a:ext cx="4066439" cy="3049829"/>
          </a:xfrm>
          <a:prstGeom prst="rect">
            <a:avLst/>
          </a:prstGeom>
          <a:ln>
            <a:solidFill>
              <a:schemeClr val="tx1"/>
            </a:solidFill>
          </a:ln>
        </p:spPr>
      </p:pic>
      <p:sp>
        <p:nvSpPr>
          <p:cNvPr id="4" name="TextBox 3"/>
          <p:cNvSpPr txBox="1"/>
          <p:nvPr/>
        </p:nvSpPr>
        <p:spPr>
          <a:xfrm>
            <a:off x="393405" y="5134817"/>
            <a:ext cx="3296093"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prstClr val="black"/>
                </a:solidFill>
              </a:rPr>
              <a:t>Listen to what the crop is telling you…</a:t>
            </a:r>
          </a:p>
          <a:p>
            <a:pPr marL="342900" indent="-342900">
              <a:buFont typeface="Arial" panose="020B0604020202020204" pitchFamily="34" charset="0"/>
              <a:buChar char="•"/>
            </a:pPr>
            <a:r>
              <a:rPr lang="en-US" sz="2400" dirty="0" smtClean="0">
                <a:solidFill>
                  <a:prstClr val="black"/>
                </a:solidFill>
              </a:rPr>
              <a:t>I </a:t>
            </a:r>
            <a:r>
              <a:rPr lang="en-US" sz="2400" dirty="0" err="1" smtClean="0">
                <a:solidFill>
                  <a:prstClr val="black"/>
                </a:solidFill>
              </a:rPr>
              <a:t>feeel</a:t>
            </a:r>
            <a:r>
              <a:rPr lang="en-US" sz="2400" dirty="0" smtClean="0">
                <a:solidFill>
                  <a:prstClr val="black"/>
                </a:solidFill>
              </a:rPr>
              <a:t> </a:t>
            </a:r>
            <a:r>
              <a:rPr lang="en-US" sz="2400" dirty="0" err="1">
                <a:solidFill>
                  <a:prstClr val="black"/>
                </a:solidFill>
              </a:rPr>
              <a:t>g</a:t>
            </a:r>
            <a:r>
              <a:rPr lang="en-US" sz="2400" dirty="0" err="1" smtClean="0">
                <a:solidFill>
                  <a:prstClr val="black"/>
                </a:solidFill>
              </a:rPr>
              <a:t>oood</a:t>
            </a:r>
            <a:r>
              <a:rPr lang="en-US" sz="2400" dirty="0" smtClean="0">
                <a:solidFill>
                  <a:prstClr val="black"/>
                </a:solidFill>
              </a:rPr>
              <a:t>…Thanks for the nice soil!</a:t>
            </a:r>
            <a:endParaRPr lang="en-US" sz="2400" dirty="0">
              <a:solidFill>
                <a:prstClr val="black"/>
              </a:solidFill>
            </a:endParaRPr>
          </a:p>
        </p:txBody>
      </p:sp>
      <p:sp>
        <p:nvSpPr>
          <p:cNvPr id="5" name="Title 1"/>
          <p:cNvSpPr txBox="1">
            <a:spLocks/>
          </p:cNvSpPr>
          <p:nvPr/>
        </p:nvSpPr>
        <p:spPr>
          <a:xfrm>
            <a:off x="5903689" y="1376569"/>
            <a:ext cx="282649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black"/>
                </a:solidFill>
              </a:rPr>
              <a:t>Crop Talk</a:t>
            </a:r>
            <a:endParaRPr lang="en-US" dirty="0">
              <a:solidFill>
                <a:prstClr val="black"/>
              </a:solidFill>
            </a:endParaRPr>
          </a:p>
        </p:txBody>
      </p:sp>
    </p:spTree>
    <p:extLst>
      <p:ext uri="{BB962C8B-B14F-4D97-AF65-F5344CB8AC3E}">
        <p14:creationId xmlns:p14="http://schemas.microsoft.com/office/powerpoint/2010/main" val="98876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996763" cy="4497572"/>
          </a:xfrm>
          <a:prstGeom prst="rect">
            <a:avLst/>
          </a:prstGeom>
          <a:ln>
            <a:solidFill>
              <a:schemeClr val="tx1"/>
            </a:solidFill>
          </a:ln>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94790" y="3296092"/>
            <a:ext cx="4749209" cy="3561907"/>
          </a:xfrm>
          <a:prstGeom prst="rect">
            <a:avLst/>
          </a:prstGeom>
          <a:ln>
            <a:solidFill>
              <a:schemeClr val="tx1"/>
            </a:solidFill>
          </a:ln>
        </p:spPr>
      </p:pic>
      <p:sp>
        <p:nvSpPr>
          <p:cNvPr id="4" name="TextBox 3"/>
          <p:cNvSpPr txBox="1"/>
          <p:nvPr/>
        </p:nvSpPr>
        <p:spPr>
          <a:xfrm>
            <a:off x="393405" y="4890977"/>
            <a:ext cx="3296093"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prstClr val="black"/>
                </a:solidFill>
              </a:rPr>
              <a:t>Listen to what the crop is telling you…</a:t>
            </a:r>
          </a:p>
          <a:p>
            <a:pPr marL="342900" indent="-342900">
              <a:buFont typeface="Arial" panose="020B0604020202020204" pitchFamily="34" charset="0"/>
              <a:buChar char="•"/>
            </a:pPr>
            <a:r>
              <a:rPr lang="en-US" sz="2400" dirty="0" smtClean="0">
                <a:solidFill>
                  <a:prstClr val="black"/>
                </a:solidFill>
              </a:rPr>
              <a:t>…My feet are </a:t>
            </a:r>
            <a:r>
              <a:rPr lang="en-US" sz="2400" dirty="0" err="1" smtClean="0">
                <a:solidFill>
                  <a:prstClr val="black"/>
                </a:solidFill>
              </a:rPr>
              <a:t>hurtin</a:t>
            </a:r>
            <a:r>
              <a:rPr lang="en-US" sz="2400" dirty="0" smtClean="0">
                <a:solidFill>
                  <a:prstClr val="black"/>
                </a:solidFill>
              </a:rPr>
              <a:t>’ in these tight shoes!</a:t>
            </a:r>
            <a:endParaRPr lang="en-US" sz="2400" dirty="0">
              <a:solidFill>
                <a:prstClr val="black"/>
              </a:solidFill>
            </a:endParaRPr>
          </a:p>
        </p:txBody>
      </p:sp>
      <p:sp>
        <p:nvSpPr>
          <p:cNvPr id="5" name="Title 1"/>
          <p:cNvSpPr txBox="1">
            <a:spLocks/>
          </p:cNvSpPr>
          <p:nvPr/>
        </p:nvSpPr>
        <p:spPr>
          <a:xfrm>
            <a:off x="6157136" y="1229442"/>
            <a:ext cx="282649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black"/>
                </a:solidFill>
              </a:rPr>
              <a:t>Crop Talk</a:t>
            </a:r>
            <a:endParaRPr lang="en-US" dirty="0">
              <a:solidFill>
                <a:prstClr val="black"/>
              </a:solidFill>
            </a:endParaRPr>
          </a:p>
        </p:txBody>
      </p:sp>
    </p:spTree>
    <p:extLst>
      <p:ext uri="{BB962C8B-B14F-4D97-AF65-F5344CB8AC3E}">
        <p14:creationId xmlns:p14="http://schemas.microsoft.com/office/powerpoint/2010/main" val="60667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586571"/>
            <a:ext cx="9144000" cy="919589"/>
          </a:xfrm>
        </p:spPr>
        <p:txBody>
          <a:bodyPr>
            <a:normAutofit/>
          </a:bodyPr>
          <a:lstStyle/>
          <a:p>
            <a:pPr algn="ctr"/>
            <a:r>
              <a:rPr lang="en-US" sz="4000" dirty="0" smtClean="0"/>
              <a:t>Water Infiltration and No-Till</a:t>
            </a:r>
            <a:endParaRPr lang="en-US" sz="4000" dirty="0"/>
          </a:p>
        </p:txBody>
      </p:sp>
      <p:grpSp>
        <p:nvGrpSpPr>
          <p:cNvPr id="11" name="Group 10"/>
          <p:cNvGrpSpPr/>
          <p:nvPr/>
        </p:nvGrpSpPr>
        <p:grpSpPr>
          <a:xfrm>
            <a:off x="1455089" y="1658664"/>
            <a:ext cx="6402572" cy="5090668"/>
            <a:chOff x="914400" y="1359828"/>
            <a:chExt cx="6998920" cy="5467350"/>
          </a:xfrm>
        </p:grpSpPr>
        <p:pic>
          <p:nvPicPr>
            <p:cNvPr id="1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1359828"/>
              <a:ext cx="6998920" cy="5467350"/>
            </a:xfrm>
            <a:prstGeom prst="rect">
              <a:avLst/>
            </a:prstGeom>
            <a:noFill/>
            <a:ln w="9525">
              <a:solidFill>
                <a:schemeClr val="tx1"/>
              </a:solidFill>
              <a:miter lim="800000"/>
              <a:headEnd/>
              <a:tailEnd/>
            </a:ln>
          </p:spPr>
        </p:pic>
        <p:sp>
          <p:nvSpPr>
            <p:cNvPr id="13" name="TextBox 12"/>
            <p:cNvSpPr txBox="1"/>
            <p:nvPr/>
          </p:nvSpPr>
          <p:spPr>
            <a:xfrm>
              <a:off x="2285999" y="3342526"/>
              <a:ext cx="1036057" cy="396661"/>
            </a:xfrm>
            <a:prstGeom prst="rect">
              <a:avLst/>
            </a:prstGeom>
            <a:noFill/>
            <a:ln>
              <a:noFill/>
            </a:ln>
          </p:spPr>
          <p:txBody>
            <a:bodyPr wrap="square" rtlCol="0">
              <a:spAutoFit/>
            </a:bodyPr>
            <a:lstStyle/>
            <a:p>
              <a:pPr eaLnBrk="0" fontAlgn="base" hangingPunct="0">
                <a:spcBef>
                  <a:spcPct val="0"/>
                </a:spcBef>
                <a:spcAft>
                  <a:spcPct val="0"/>
                </a:spcAft>
              </a:pPr>
              <a:r>
                <a:rPr lang="en-US" dirty="0" smtClean="0">
                  <a:solidFill>
                    <a:srgbClr val="FF3300"/>
                  </a:solidFill>
                </a:rPr>
                <a:t>1.5”/hr</a:t>
              </a:r>
              <a:endParaRPr lang="en-US" dirty="0">
                <a:solidFill>
                  <a:srgbClr val="FF3300"/>
                </a:solidFill>
              </a:endParaRPr>
            </a:p>
          </p:txBody>
        </p:sp>
        <p:sp>
          <p:nvSpPr>
            <p:cNvPr id="14" name="TextBox 13"/>
            <p:cNvSpPr txBox="1"/>
            <p:nvPr/>
          </p:nvSpPr>
          <p:spPr>
            <a:xfrm>
              <a:off x="3048000" y="2286000"/>
              <a:ext cx="1007075" cy="396661"/>
            </a:xfrm>
            <a:prstGeom prst="rect">
              <a:avLst/>
            </a:prstGeom>
            <a:noFill/>
            <a:ln>
              <a:noFill/>
            </a:ln>
          </p:spPr>
          <p:txBody>
            <a:bodyPr wrap="square" rtlCol="0">
              <a:spAutoFit/>
            </a:bodyPr>
            <a:lstStyle/>
            <a:p>
              <a:pPr eaLnBrk="0" fontAlgn="base" hangingPunct="0">
                <a:spcBef>
                  <a:spcPct val="0"/>
                </a:spcBef>
                <a:spcAft>
                  <a:spcPct val="0"/>
                </a:spcAft>
              </a:pPr>
              <a:r>
                <a:rPr lang="en-US" dirty="0" smtClean="0">
                  <a:solidFill>
                    <a:srgbClr val="FF3300"/>
                  </a:solidFill>
                </a:rPr>
                <a:t>2.2”/hr</a:t>
              </a:r>
              <a:endParaRPr lang="en-US" dirty="0">
                <a:solidFill>
                  <a:srgbClr val="FF3300"/>
                </a:solidFill>
              </a:endParaRPr>
            </a:p>
          </p:txBody>
        </p:sp>
        <p:sp>
          <p:nvSpPr>
            <p:cNvPr id="15" name="TextBox 14"/>
            <p:cNvSpPr txBox="1"/>
            <p:nvPr/>
          </p:nvSpPr>
          <p:spPr>
            <a:xfrm>
              <a:off x="3886199" y="1676400"/>
              <a:ext cx="1068486" cy="396661"/>
            </a:xfrm>
            <a:prstGeom prst="rect">
              <a:avLst/>
            </a:prstGeom>
            <a:noFill/>
            <a:ln>
              <a:noFill/>
            </a:ln>
          </p:spPr>
          <p:txBody>
            <a:bodyPr wrap="square" rtlCol="0">
              <a:spAutoFit/>
            </a:bodyPr>
            <a:lstStyle/>
            <a:p>
              <a:pPr eaLnBrk="0" fontAlgn="base" hangingPunct="0">
                <a:spcBef>
                  <a:spcPct val="0"/>
                </a:spcBef>
                <a:spcAft>
                  <a:spcPct val="0"/>
                </a:spcAft>
              </a:pPr>
              <a:r>
                <a:rPr lang="en-US" dirty="0" smtClean="0">
                  <a:solidFill>
                    <a:srgbClr val="FF3300"/>
                  </a:solidFill>
                </a:rPr>
                <a:t>2.6”/hr</a:t>
              </a:r>
              <a:endParaRPr lang="en-US" dirty="0">
                <a:solidFill>
                  <a:srgbClr val="FF3300"/>
                </a:solidFill>
              </a:endParaRPr>
            </a:p>
          </p:txBody>
        </p:sp>
        <p:sp>
          <p:nvSpPr>
            <p:cNvPr id="16" name="TextBox 15"/>
            <p:cNvSpPr txBox="1"/>
            <p:nvPr/>
          </p:nvSpPr>
          <p:spPr>
            <a:xfrm>
              <a:off x="4800599" y="1447800"/>
              <a:ext cx="1120336" cy="396661"/>
            </a:xfrm>
            <a:prstGeom prst="rect">
              <a:avLst/>
            </a:prstGeom>
            <a:noFill/>
            <a:ln>
              <a:noFill/>
            </a:ln>
          </p:spPr>
          <p:txBody>
            <a:bodyPr wrap="square" rtlCol="0">
              <a:spAutoFit/>
            </a:bodyPr>
            <a:lstStyle/>
            <a:p>
              <a:pPr eaLnBrk="0" fontAlgn="base" hangingPunct="0">
                <a:spcBef>
                  <a:spcPct val="0"/>
                </a:spcBef>
                <a:spcAft>
                  <a:spcPct val="0"/>
                </a:spcAft>
              </a:pPr>
              <a:r>
                <a:rPr lang="en-US" dirty="0" smtClean="0">
                  <a:solidFill>
                    <a:srgbClr val="FF3300"/>
                  </a:solidFill>
                </a:rPr>
                <a:t>2.7”/hr</a:t>
              </a:r>
              <a:endParaRPr lang="en-US" dirty="0">
                <a:solidFill>
                  <a:srgbClr val="FF3300"/>
                </a:solidFill>
              </a:endParaRPr>
            </a:p>
          </p:txBody>
        </p:sp>
      </p:grpSp>
    </p:spTree>
    <p:extLst>
      <p:ext uri="{BB962C8B-B14F-4D97-AF65-F5344CB8AC3E}">
        <p14:creationId xmlns:p14="http://schemas.microsoft.com/office/powerpoint/2010/main" val="21510456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8291" y="1167188"/>
            <a:ext cx="8047417" cy="4523624"/>
          </a:xfrm>
          <a:prstGeom prst="rect">
            <a:avLst/>
          </a:prstGeom>
        </p:spPr>
      </p:pic>
    </p:spTree>
    <p:extLst>
      <p:ext uri="{BB962C8B-B14F-4D97-AF65-F5344CB8AC3E}">
        <p14:creationId xmlns:p14="http://schemas.microsoft.com/office/powerpoint/2010/main" val="15712858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244168" y="4022034"/>
            <a:ext cx="3899832" cy="2835966"/>
            <a:chOff x="89950" y="838343"/>
            <a:chExt cx="4245462" cy="3170830"/>
          </a:xfrm>
        </p:grpSpPr>
        <p:pic>
          <p:nvPicPr>
            <p:cNvPr id="97285" name="Picture 5"/>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89950" y="838343"/>
              <a:ext cx="4245462" cy="317083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027044" y="1255649"/>
              <a:ext cx="2173356"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smtClean="0">
                  <a:ln w="11430"/>
                  <a:solidFill>
                    <a:srgbClr val="FFFF00"/>
                  </a:solidFill>
                  <a:effectLst>
                    <a:outerShdw blurRad="38100" dist="38100" dir="2700000" algn="tl">
                      <a:srgbClr val="000000">
                        <a:alpha val="43137"/>
                      </a:srgbClr>
                    </a:outerShdw>
                  </a:effectLst>
                </a:rPr>
                <a:t>Disk or VT?</a:t>
              </a:r>
              <a:endParaRPr lang="en-US" sz="2800" b="1" dirty="0">
                <a:ln w="11430"/>
                <a:solidFill>
                  <a:srgbClr val="FFFF00"/>
                </a:solidFill>
                <a:effectLst>
                  <a:outerShdw blurRad="38100" dist="38100" dir="2700000" algn="tl">
                    <a:srgbClr val="000000">
                      <a:alpha val="43137"/>
                    </a:srgbClr>
                  </a:outerShdw>
                </a:effectLst>
              </a:endParaRPr>
            </a:p>
          </p:txBody>
        </p:sp>
      </p:grpSp>
      <p:grpSp>
        <p:nvGrpSpPr>
          <p:cNvPr id="6" name="Group 5"/>
          <p:cNvGrpSpPr/>
          <p:nvPr/>
        </p:nvGrpSpPr>
        <p:grpSpPr>
          <a:xfrm>
            <a:off x="848206" y="3289197"/>
            <a:ext cx="3507316" cy="3530886"/>
            <a:chOff x="4630069" y="-609601"/>
            <a:chExt cx="4510519" cy="4339988"/>
          </a:xfrm>
        </p:grpSpPr>
        <p:pic>
          <p:nvPicPr>
            <p:cNvPr id="97287" name="Picture 7" descr="Brinly-Hardy Moldboard Plow, Model# PP-510BH"/>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30069" y="-609601"/>
              <a:ext cx="4510519" cy="43399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rot="10800000" flipV="1">
              <a:off x="5475628" y="2738735"/>
              <a:ext cx="2819400" cy="46166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solidFill>
                    <a:srgbClr val="FFFF00"/>
                  </a:solidFill>
                  <a:effectLst>
                    <a:outerShdw blurRad="38100" dist="38100" dir="2700000" algn="tl">
                      <a:srgbClr val="000000">
                        <a:alpha val="43137"/>
                      </a:srgbClr>
                    </a:outerShdw>
                  </a:effectLst>
                </a:rPr>
                <a:t>Moldboard Plow</a:t>
              </a:r>
              <a:endParaRPr lang="en-US" sz="2400" b="1" dirty="0">
                <a:ln w="11430"/>
                <a:solidFill>
                  <a:srgbClr val="FFFF00"/>
                </a:solidFill>
                <a:effectLst>
                  <a:outerShdw blurRad="38100" dist="38100" dir="2700000" algn="tl">
                    <a:srgbClr val="000000">
                      <a:alpha val="43137"/>
                    </a:srgbClr>
                  </a:outerShdw>
                </a:effectLst>
              </a:endParaRPr>
            </a:p>
          </p:txBody>
        </p:sp>
      </p:grpSp>
      <p:grpSp>
        <p:nvGrpSpPr>
          <p:cNvPr id="8" name="Group 7"/>
          <p:cNvGrpSpPr/>
          <p:nvPr/>
        </p:nvGrpSpPr>
        <p:grpSpPr>
          <a:xfrm>
            <a:off x="562154" y="785191"/>
            <a:ext cx="4079420" cy="2504006"/>
            <a:chOff x="807987" y="1232451"/>
            <a:chExt cx="4380240" cy="2646755"/>
          </a:xfrm>
        </p:grpSpPr>
        <p:pic>
          <p:nvPicPr>
            <p:cNvPr id="97283" name="Picture 3" descr="http://www.deere.com/common/media/images/product/tillage/primary_tillage/2410_drawn_chisel_plow/2410_DrawnChiselPlow120985_642x462.png"/>
            <p:cNvPicPr>
              <a:picLocks noChangeAspect="1" noChangeArrowheads="1"/>
            </p:cNvPicPr>
            <p:nvPr/>
          </p:nvPicPr>
          <p:blipFill rotWithShape="1">
            <a:blip r:embed="rId5">
              <a:extLst>
                <a:ext uri="{28A0092B-C50C-407E-A947-70E740481C1C}">
                  <a14:useLocalDpi xmlns:a14="http://schemas.microsoft.com/office/drawing/2010/main"/>
                </a:ext>
              </a:extLst>
            </a:blip>
            <a:srcRect t="16978" r="1006"/>
            <a:stretch/>
          </p:blipFill>
          <p:spPr bwMode="auto">
            <a:xfrm>
              <a:off x="807987" y="1232451"/>
              <a:ext cx="4380240" cy="26467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1998268" y="2868867"/>
              <a:ext cx="2315523" cy="42563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solidFill>
                    <a:srgbClr val="FFFF00"/>
                  </a:solidFill>
                  <a:effectLst>
                    <a:outerShdw blurRad="38100" dist="38100" dir="2700000" algn="tl">
                      <a:srgbClr val="000000">
                        <a:alpha val="43137"/>
                      </a:srgbClr>
                    </a:outerShdw>
                  </a:effectLst>
                </a:rPr>
                <a:t>Chisel Plow</a:t>
              </a:r>
              <a:endParaRPr lang="en-US" sz="2400" b="1" dirty="0">
                <a:ln w="11430"/>
                <a:solidFill>
                  <a:srgbClr val="FFFF00"/>
                </a:solidFill>
                <a:effectLst>
                  <a:outerShdw blurRad="38100" dist="38100" dir="2700000" algn="tl">
                    <a:srgbClr val="000000">
                      <a:alpha val="43137"/>
                    </a:srgbClr>
                  </a:outerShdw>
                </a:effectLst>
              </a:endParaRPr>
            </a:p>
          </p:txBody>
        </p:sp>
      </p:grpSp>
      <p:sp>
        <p:nvSpPr>
          <p:cNvPr id="9" name="Rectangle 8"/>
          <p:cNvSpPr/>
          <p:nvPr/>
        </p:nvSpPr>
        <p:spPr>
          <a:xfrm>
            <a:off x="4927626" y="785191"/>
            <a:ext cx="4216374" cy="2677656"/>
          </a:xfrm>
          <a:prstGeom prst="rect">
            <a:avLst/>
          </a:prstGeom>
        </p:spPr>
        <p:txBody>
          <a:bodyPr wrap="square">
            <a:spAutoFit/>
          </a:bodyPr>
          <a:lstStyle/>
          <a:p>
            <a:r>
              <a:rPr lang="en-US" sz="2400" b="1" i="1" dirty="0">
                <a:solidFill>
                  <a:srgbClr val="000000"/>
                </a:solidFill>
              </a:rPr>
              <a:t>Reducing CO</a:t>
            </a:r>
            <a:r>
              <a:rPr lang="en-US" sz="2400" b="1" baseline="-25000" dirty="0">
                <a:solidFill>
                  <a:srgbClr val="000000"/>
                </a:solidFill>
              </a:rPr>
              <a:t>2</a:t>
            </a:r>
            <a:r>
              <a:rPr lang="en-US" sz="2400" b="1" dirty="0">
                <a:solidFill>
                  <a:srgbClr val="000000"/>
                </a:solidFill>
              </a:rPr>
              <a:t> </a:t>
            </a:r>
            <a:r>
              <a:rPr lang="en-US" sz="2400" b="1" i="1" dirty="0" smtClean="0">
                <a:solidFill>
                  <a:srgbClr val="000000"/>
                </a:solidFill>
              </a:rPr>
              <a:t>Loss</a:t>
            </a:r>
            <a:endParaRPr lang="en-US" sz="2400" dirty="0" smtClean="0">
              <a:solidFill>
                <a:srgbClr val="000000"/>
              </a:solidFill>
            </a:endParaRPr>
          </a:p>
          <a:p>
            <a:pPr marL="342900" indent="-342900">
              <a:buFont typeface="Arial" panose="020B0604020202020204" pitchFamily="34" charset="0"/>
              <a:buChar char="•"/>
            </a:pPr>
            <a:r>
              <a:rPr lang="en-US" sz="2400" dirty="0" smtClean="0">
                <a:solidFill>
                  <a:srgbClr val="000000"/>
                </a:solidFill>
              </a:rPr>
              <a:t>loss </a:t>
            </a:r>
            <a:r>
              <a:rPr lang="en-US" sz="2400" dirty="0">
                <a:solidFill>
                  <a:srgbClr val="000000"/>
                </a:solidFill>
              </a:rPr>
              <a:t>is directly related to the volume of </a:t>
            </a:r>
            <a:r>
              <a:rPr lang="en-US" sz="2400" dirty="0" smtClean="0">
                <a:solidFill>
                  <a:srgbClr val="000000"/>
                </a:solidFill>
              </a:rPr>
              <a:t>soil disturbed,</a:t>
            </a:r>
          </a:p>
          <a:p>
            <a:pPr marL="342900" indent="-342900">
              <a:buFont typeface="Arial" panose="020B0604020202020204" pitchFamily="34" charset="0"/>
              <a:buChar char="•"/>
            </a:pPr>
            <a:r>
              <a:rPr lang="en-US" sz="2400" dirty="0" smtClean="0">
                <a:solidFill>
                  <a:srgbClr val="000000"/>
                </a:solidFill>
              </a:rPr>
              <a:t>intensity </a:t>
            </a:r>
            <a:r>
              <a:rPr lang="en-US" sz="2400" dirty="0">
                <a:solidFill>
                  <a:srgbClr val="000000"/>
                </a:solidFill>
              </a:rPr>
              <a:t>of the </a:t>
            </a:r>
            <a:r>
              <a:rPr lang="en-US" sz="2400" dirty="0" smtClean="0">
                <a:solidFill>
                  <a:srgbClr val="000000"/>
                </a:solidFill>
              </a:rPr>
              <a:t>disturbance, </a:t>
            </a:r>
          </a:p>
          <a:p>
            <a:pPr marL="342900" indent="-342900">
              <a:buFont typeface="Arial" panose="020B0604020202020204" pitchFamily="34" charset="0"/>
              <a:buChar char="•"/>
            </a:pPr>
            <a:r>
              <a:rPr lang="en-US" sz="2400" dirty="0" smtClean="0">
                <a:solidFill>
                  <a:srgbClr val="000000"/>
                </a:solidFill>
              </a:rPr>
              <a:t>soil </a:t>
            </a:r>
            <a:r>
              <a:rPr lang="en-US" sz="2400" dirty="0">
                <a:solidFill>
                  <a:srgbClr val="000000"/>
                </a:solidFill>
              </a:rPr>
              <a:t>moisture </a:t>
            </a:r>
            <a:r>
              <a:rPr lang="en-US" sz="2400" dirty="0" smtClean="0">
                <a:solidFill>
                  <a:srgbClr val="000000"/>
                </a:solidFill>
              </a:rPr>
              <a:t>content,</a:t>
            </a:r>
          </a:p>
          <a:p>
            <a:pPr marL="342900" indent="-342900">
              <a:buFont typeface="Arial" panose="020B0604020202020204" pitchFamily="34" charset="0"/>
              <a:buChar char="•"/>
            </a:pPr>
            <a:r>
              <a:rPr lang="en-US" sz="2400" dirty="0" smtClean="0">
                <a:solidFill>
                  <a:srgbClr val="000000"/>
                </a:solidFill>
              </a:rPr>
              <a:t>soil </a:t>
            </a:r>
            <a:r>
              <a:rPr lang="en-US" sz="2400" dirty="0">
                <a:solidFill>
                  <a:srgbClr val="000000"/>
                </a:solidFill>
              </a:rPr>
              <a:t>temperature at the time the disturbance occurs. </a:t>
            </a:r>
          </a:p>
        </p:txBody>
      </p:sp>
    </p:spTree>
    <p:extLst>
      <p:ext uri="{BB962C8B-B14F-4D97-AF65-F5344CB8AC3E}">
        <p14:creationId xmlns:p14="http://schemas.microsoft.com/office/powerpoint/2010/main" val="1472229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429" y="969300"/>
            <a:ext cx="8645323" cy="6486877"/>
          </a:xfrm>
          <a:prstGeom prst="rect">
            <a:avLst/>
          </a:prstGeom>
          <a:ln>
            <a:solidFill>
              <a:schemeClr val="tx1"/>
            </a:solidFill>
          </a:ln>
        </p:spPr>
      </p:pic>
      <p:sp>
        <p:nvSpPr>
          <p:cNvPr id="3" name="TextBox 2"/>
          <p:cNvSpPr txBox="1"/>
          <p:nvPr/>
        </p:nvSpPr>
        <p:spPr>
          <a:xfrm>
            <a:off x="6662058" y="969300"/>
            <a:ext cx="4963886" cy="584775"/>
          </a:xfrm>
          <a:prstGeom prst="rect">
            <a:avLst/>
          </a:prstGeom>
          <a:noFill/>
        </p:spPr>
        <p:txBody>
          <a:bodyPr wrap="square" rtlCol="0">
            <a:spAutoFit/>
          </a:bodyPr>
          <a:lstStyle/>
          <a:p>
            <a:r>
              <a:rPr lang="en-US" sz="3200" dirty="0" smtClean="0">
                <a:solidFill>
                  <a:srgbClr val="000000"/>
                </a:solidFill>
              </a:rPr>
              <a:t>July 7, 2015</a:t>
            </a:r>
            <a:endParaRPr lang="en-US" sz="3200" dirty="0">
              <a:solidFill>
                <a:srgbClr val="000000"/>
              </a:solidFill>
            </a:endParaRPr>
          </a:p>
        </p:txBody>
      </p:sp>
      <p:sp>
        <p:nvSpPr>
          <p:cNvPr id="4" name="TextBox 3"/>
          <p:cNvSpPr txBox="1"/>
          <p:nvPr/>
        </p:nvSpPr>
        <p:spPr>
          <a:xfrm>
            <a:off x="758270" y="969300"/>
            <a:ext cx="5396947" cy="2062103"/>
          </a:xfrm>
          <a:prstGeom prst="rect">
            <a:avLst/>
          </a:prstGeom>
          <a:noFill/>
          <a:ln>
            <a:noFill/>
          </a:ln>
        </p:spPr>
        <p:txBody>
          <a:bodyPr wrap="square" rtlCol="0">
            <a:spAutoFit/>
          </a:bodyPr>
          <a:lstStyle/>
          <a:p>
            <a:r>
              <a:rPr lang="en-US" sz="3200" b="1" dirty="0" smtClean="0">
                <a:solidFill>
                  <a:srgbClr val="FFFF00"/>
                </a:solidFill>
                <a:effectLst>
                  <a:outerShdw blurRad="38100" dist="38100" dir="2700000" algn="tl">
                    <a:srgbClr val="000000">
                      <a:alpha val="43137"/>
                    </a:srgbClr>
                  </a:outerShdw>
                </a:effectLst>
              </a:rPr>
              <a:t>Ponding can be a result of soil disturbance.</a:t>
            </a:r>
          </a:p>
          <a:p>
            <a:r>
              <a:rPr lang="en-US" sz="3200" b="1" dirty="0" smtClean="0">
                <a:solidFill>
                  <a:srgbClr val="FFFF00"/>
                </a:solidFill>
                <a:effectLst>
                  <a:outerShdw blurRad="38100" dist="38100" dir="2700000" algn="tl">
                    <a:srgbClr val="000000">
                      <a:alpha val="43137"/>
                    </a:srgbClr>
                  </a:outerShdw>
                </a:effectLst>
              </a:rPr>
              <a:t>Tillage  and heavy equipment cause compaction.</a:t>
            </a:r>
            <a:endParaRPr lang="en-US" sz="32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595787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1466850" y="2085975"/>
            <a:ext cx="5029200" cy="461665"/>
          </a:xfrm>
          <a:prstGeom prst="rect">
            <a:avLst/>
          </a:prstGeom>
          <a:noFill/>
        </p:spPr>
        <p:txBody>
          <a:bodyPr wrap="square" rtlCol="0">
            <a:spAutoFit/>
          </a:bodyPr>
          <a:lstStyle/>
          <a:p>
            <a:r>
              <a:rPr lang="en-US" sz="2400" b="1" dirty="0" smtClean="0">
                <a:solidFill>
                  <a:srgbClr val="FFFF00"/>
                </a:solidFill>
              </a:rPr>
              <a:t>Remember the Fence Row</a:t>
            </a:r>
            <a:endParaRPr lang="en-US" sz="2400" b="1" dirty="0">
              <a:solidFill>
                <a:srgbClr val="FFFF00"/>
              </a:solidFill>
            </a:endParaRPr>
          </a:p>
        </p:txBody>
      </p:sp>
      <p:sp>
        <p:nvSpPr>
          <p:cNvPr id="4" name="Left Arrow 3"/>
          <p:cNvSpPr/>
          <p:nvPr/>
        </p:nvSpPr>
        <p:spPr bwMode="auto">
          <a:xfrm>
            <a:off x="952500" y="2099965"/>
            <a:ext cx="352425" cy="447675"/>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Tree>
    <p:extLst>
      <p:ext uri="{BB962C8B-B14F-4D97-AF65-F5344CB8AC3E}">
        <p14:creationId xmlns:p14="http://schemas.microsoft.com/office/powerpoint/2010/main" val="372200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82839"/>
            <a:ext cx="9144000" cy="584775"/>
          </a:xfrm>
          <a:prstGeom prst="rect">
            <a:avLst/>
          </a:prstGeom>
        </p:spPr>
        <p:txBody>
          <a:bodyPr wrap="square">
            <a:spAutoFit/>
          </a:bodyPr>
          <a:lstStyle/>
          <a:p>
            <a:pPr algn="ctr"/>
            <a:r>
              <a:rPr lang="en-US" sz="3200" dirty="0" smtClean="0">
                <a:solidFill>
                  <a:srgbClr val="000000"/>
                </a:solidFill>
              </a:rPr>
              <a:t>How can we rebound from a bad situation?</a:t>
            </a:r>
            <a:endParaRPr lang="en-US" sz="3200" dirty="0">
              <a:solidFill>
                <a:srgbClr val="000000"/>
              </a:solidFil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40971" y="1727659"/>
            <a:ext cx="6792686" cy="5094515"/>
          </a:xfrm>
          <a:prstGeom prst="rect">
            <a:avLst/>
          </a:prstGeom>
          <a:ln>
            <a:solidFill>
              <a:schemeClr val="tx1"/>
            </a:solidFill>
          </a:ln>
        </p:spPr>
      </p:pic>
      <p:sp>
        <p:nvSpPr>
          <p:cNvPr id="4" name="Rectangle 3"/>
          <p:cNvSpPr/>
          <p:nvPr/>
        </p:nvSpPr>
        <p:spPr>
          <a:xfrm>
            <a:off x="1240971" y="2691249"/>
            <a:ext cx="4572000" cy="1077218"/>
          </a:xfrm>
          <a:prstGeom prst="rect">
            <a:avLst/>
          </a:prstGeom>
        </p:spPr>
        <p:txBody>
          <a:bodyPr>
            <a:spAutoFit/>
          </a:bodyPr>
          <a:lstStyle/>
          <a:p>
            <a:r>
              <a:rPr lang="en-US" sz="3200" dirty="0" smtClean="0">
                <a:solidFill>
                  <a:srgbClr val="000000"/>
                </a:solidFill>
              </a:rPr>
              <a:t>When in doubt…</a:t>
            </a:r>
          </a:p>
          <a:p>
            <a:r>
              <a:rPr lang="en-US" sz="3200" dirty="0" smtClean="0">
                <a:solidFill>
                  <a:srgbClr val="000000"/>
                </a:solidFill>
              </a:rPr>
              <a:t>Plow?</a:t>
            </a:r>
            <a:endParaRPr lang="en-US" sz="3200" dirty="0">
              <a:solidFill>
                <a:srgbClr val="000000"/>
              </a:solidFill>
            </a:endParaRPr>
          </a:p>
        </p:txBody>
      </p:sp>
    </p:spTree>
    <p:extLst>
      <p:ext uri="{BB962C8B-B14F-4D97-AF65-F5344CB8AC3E}">
        <p14:creationId xmlns:p14="http://schemas.microsoft.com/office/powerpoint/2010/main" val="156302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30200" y="1108204"/>
            <a:ext cx="4187466" cy="1077218"/>
          </a:xfrm>
          <a:prstGeom prst="rect">
            <a:avLst/>
          </a:prstGeom>
        </p:spPr>
        <p:txBody>
          <a:bodyPr wrap="square">
            <a:spAutoFit/>
          </a:bodyPr>
          <a:lstStyle/>
          <a:p>
            <a:r>
              <a:rPr lang="en-US" sz="3200" dirty="0" smtClean="0">
                <a:solidFill>
                  <a:srgbClr val="000000"/>
                </a:solidFill>
              </a:rPr>
              <a:t>How can we rebound</a:t>
            </a:r>
          </a:p>
          <a:p>
            <a:r>
              <a:rPr lang="en-US" sz="3200" dirty="0" smtClean="0">
                <a:solidFill>
                  <a:srgbClr val="000000"/>
                </a:solidFill>
              </a:rPr>
              <a:t>from a bad situation?</a:t>
            </a:r>
            <a:endParaRPr lang="en-US" sz="3200" dirty="0">
              <a:solidFill>
                <a:srgbClr val="000000"/>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684" y="3102650"/>
            <a:ext cx="5534952" cy="3676200"/>
          </a:xfrm>
          <a:prstGeom prst="rect">
            <a:avLst/>
          </a:prstGeom>
          <a:ln>
            <a:solidFill>
              <a:schemeClr val="tx1"/>
            </a:solidFill>
          </a:ln>
        </p:spPr>
      </p:pic>
      <p:pic>
        <p:nvPicPr>
          <p:cNvPr id="3"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30138" y="24277"/>
            <a:ext cx="4790485" cy="359286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5905708" y="4659386"/>
            <a:ext cx="3214915" cy="1077218"/>
          </a:xfrm>
          <a:prstGeom prst="rect">
            <a:avLst/>
          </a:prstGeom>
        </p:spPr>
        <p:txBody>
          <a:bodyPr wrap="square">
            <a:spAutoFit/>
          </a:bodyPr>
          <a:lstStyle/>
          <a:p>
            <a:r>
              <a:rPr lang="en-US" sz="3200" dirty="0" smtClean="0">
                <a:solidFill>
                  <a:srgbClr val="000000"/>
                </a:solidFill>
              </a:rPr>
              <a:t>When in doubt…</a:t>
            </a:r>
          </a:p>
          <a:p>
            <a:r>
              <a:rPr lang="en-US" sz="3200" dirty="0" smtClean="0">
                <a:solidFill>
                  <a:srgbClr val="000000"/>
                </a:solidFill>
              </a:rPr>
              <a:t>Plant!</a:t>
            </a:r>
            <a:endParaRPr lang="en-US" sz="3200" dirty="0">
              <a:solidFill>
                <a:srgbClr val="000000"/>
              </a:solidFill>
            </a:endParaRPr>
          </a:p>
        </p:txBody>
      </p:sp>
    </p:spTree>
    <p:extLst>
      <p:ext uri="{BB962C8B-B14F-4D97-AF65-F5344CB8AC3E}">
        <p14:creationId xmlns:p14="http://schemas.microsoft.com/office/powerpoint/2010/main" val="1716512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14302"/>
            <a:ext cx="3479800" cy="4699000"/>
          </a:xfrm>
          <a:prstGeom prst="rect">
            <a:avLst/>
          </a:prstGeom>
          <a:solidFill>
            <a:schemeClr val="tx1"/>
          </a:solidFill>
          <a:ln>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91135" y="2542746"/>
            <a:ext cx="3848544" cy="2882693"/>
          </a:xfrm>
          <a:prstGeom prst="rect">
            <a:avLst/>
          </a:prstGeom>
          <a:solidFill>
            <a:schemeClr val="tx1"/>
          </a:solidFill>
          <a:ln>
            <a:solidFill>
              <a:schemeClr val="tx1"/>
            </a:solidFill>
          </a:ln>
        </p:spPr>
      </p:pic>
      <p:sp>
        <p:nvSpPr>
          <p:cNvPr id="5" name="Title 1"/>
          <p:cNvSpPr txBox="1">
            <a:spLocks/>
          </p:cNvSpPr>
          <p:nvPr/>
        </p:nvSpPr>
        <p:spPr>
          <a:xfrm>
            <a:off x="0" y="698705"/>
            <a:ext cx="9144000" cy="822960"/>
          </a:xfrm>
          <a:prstGeom prst="roundRect">
            <a:avLst>
              <a:gd name="adj" fmla="val 21667"/>
            </a:avLst>
          </a:prstGeom>
        </p:spPr>
        <p:txBody>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48"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pitchFamily="48"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pitchFamily="48"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pitchFamily="48" charset="-128"/>
                <a:cs typeface="ＭＳ Ｐゴシック" charset="0"/>
              </a:defRPr>
            </a:lvl5pPr>
            <a:lvl6pPr marL="457200" algn="ctr" rtl="0" eaLnBrk="1" fontAlgn="base" hangingPunct="1">
              <a:spcBef>
                <a:spcPct val="0"/>
              </a:spcBef>
              <a:spcAft>
                <a:spcPct val="0"/>
              </a:spcAft>
              <a:defRPr sz="4400">
                <a:solidFill>
                  <a:schemeClr val="tx2"/>
                </a:solidFill>
                <a:latin typeface="Arial" charset="0"/>
                <a:ea typeface="ＭＳ Ｐゴシック" pitchFamily="48"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48"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48"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48" charset="-128"/>
              </a:defRPr>
            </a:lvl9pPr>
          </a:lstStyle>
          <a:p>
            <a:r>
              <a:rPr lang="en-US" sz="3200" kern="0" dirty="0" smtClean="0">
                <a:solidFill>
                  <a:schemeClr val="tx1"/>
                </a:solidFill>
              </a:rPr>
              <a:t>Historically, management </a:t>
            </a:r>
            <a:r>
              <a:rPr lang="en-US" sz="3200" kern="0" dirty="0">
                <a:solidFill>
                  <a:schemeClr val="tx1"/>
                </a:solidFill>
              </a:rPr>
              <a:t>p</a:t>
            </a:r>
            <a:r>
              <a:rPr lang="en-US" sz="3200" kern="0" dirty="0" smtClean="0">
                <a:solidFill>
                  <a:schemeClr val="tx1"/>
                </a:solidFill>
              </a:rPr>
              <a:t>rinciples have changed</a:t>
            </a:r>
            <a:endParaRPr lang="en-US" sz="3200" kern="0" dirty="0">
              <a:solidFill>
                <a:schemeClr val="tx1"/>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62750" y="3267075"/>
            <a:ext cx="2381250" cy="3590925"/>
          </a:xfrm>
          <a:prstGeom prst="rect">
            <a:avLst/>
          </a:prstGeom>
          <a:solidFill>
            <a:schemeClr val="tx1"/>
          </a:solidFill>
          <a:ln>
            <a:solidFill>
              <a:schemeClr val="tx1"/>
            </a:solidFill>
          </a:ln>
        </p:spPr>
      </p:pic>
    </p:spTree>
    <p:extLst>
      <p:ext uri="{BB962C8B-B14F-4D97-AF65-F5344CB8AC3E}">
        <p14:creationId xmlns:p14="http://schemas.microsoft.com/office/powerpoint/2010/main" val="18565112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8" name="Picture 3" descr="fertlizercropp0000003360"/>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a:stretch>
            <a:fillRect/>
          </a:stretch>
        </p:blipFill>
        <p:spPr bwMode="auto">
          <a:xfrm>
            <a:off x="5425440" y="2915012"/>
            <a:ext cx="3613719" cy="3831820"/>
          </a:xfrm>
          <a:prstGeom prst="rect">
            <a:avLst/>
          </a:prstGeom>
          <a:ln>
            <a:solidFill>
              <a:schemeClr val="tx1"/>
            </a:solidFill>
          </a:ln>
          <a:effectLst>
            <a:outerShdw blurRad="292100" dist="139700" dir="2700000" algn="tl" rotWithShape="0">
              <a:srgbClr val="333333">
                <a:alpha val="65000"/>
              </a:srgbClr>
            </a:outerShdw>
          </a:effectLst>
        </p:spPr>
      </p:pic>
      <p:pic>
        <p:nvPicPr>
          <p:cNvPr id="362500" name="Picture 5" descr="NRCSIA99216"/>
          <p:cNvPicPr>
            <a:picLocks noChangeAspect="1" noChangeArrowheads="1"/>
          </p:cNvPicPr>
          <p:nvPr/>
        </p:nvPicPr>
        <p:blipFill>
          <a:blip r:embed="rId4" cstate="screen">
            <a:lum bright="18000" contrast="6000"/>
            <a:extLst>
              <a:ext uri="{28A0092B-C50C-407E-A947-70E740481C1C}">
                <a14:useLocalDpi xmlns:a14="http://schemas.microsoft.com/office/drawing/2010/main"/>
              </a:ext>
            </a:extLst>
          </a:blip>
          <a:srcRect/>
          <a:stretch>
            <a:fillRect/>
          </a:stretch>
        </p:blipFill>
        <p:spPr bwMode="auto">
          <a:xfrm>
            <a:off x="161767" y="950511"/>
            <a:ext cx="4197274" cy="3372266"/>
          </a:xfrm>
          <a:prstGeom prst="rect">
            <a:avLst/>
          </a:prstGeom>
          <a:ln>
            <a:solidFill>
              <a:schemeClr val="tx1"/>
            </a:solidFill>
          </a:ln>
          <a:effectLst>
            <a:outerShdw blurRad="292100" dist="139700" dir="2700000" algn="tl" rotWithShape="0">
              <a:srgbClr val="333333">
                <a:alpha val="65000"/>
              </a:srgbClr>
            </a:outerShdw>
          </a:effectLst>
        </p:spPr>
      </p:pic>
      <p:pic>
        <p:nvPicPr>
          <p:cNvPr id="362499" name="Picture 4" descr="INSECT APPLICATOIN"/>
          <p:cNvPicPr>
            <a:picLocks noChangeAspect="1" noChangeArrowheads="1"/>
          </p:cNvPicPr>
          <p:nvPr/>
        </p:nvPicPr>
        <p:blipFill>
          <a:blip r:embed="rId5" cstate="screen">
            <a:lum bright="12000" contrast="6000"/>
            <a:extLst>
              <a:ext uri="{28A0092B-C50C-407E-A947-70E740481C1C}">
                <a14:useLocalDpi xmlns:a14="http://schemas.microsoft.com/office/drawing/2010/main"/>
              </a:ext>
            </a:extLst>
          </a:blip>
          <a:srcRect/>
          <a:stretch>
            <a:fillRect/>
          </a:stretch>
        </p:blipFill>
        <p:spPr bwMode="auto">
          <a:xfrm>
            <a:off x="80883" y="3751244"/>
            <a:ext cx="4359042" cy="2995588"/>
          </a:xfrm>
          <a:prstGeom prst="rect">
            <a:avLst/>
          </a:prstGeom>
          <a:ln>
            <a:solidFill>
              <a:schemeClr val="tx1"/>
            </a:solidFill>
          </a:ln>
          <a:effectLst>
            <a:outerShdw blurRad="292100" dist="139700" dir="2700000" algn="tl" rotWithShape="0">
              <a:srgbClr val="333333">
                <a:alpha val="65000"/>
              </a:srgbClr>
            </a:outerShdw>
          </a:effectLst>
        </p:spPr>
      </p:pic>
      <p:sp>
        <p:nvSpPr>
          <p:cNvPr id="362497" name="Rectangle 2"/>
          <p:cNvSpPr>
            <a:spLocks noGrp="1" noChangeArrowheads="1"/>
          </p:cNvSpPr>
          <p:nvPr>
            <p:ph type="title"/>
          </p:nvPr>
        </p:nvSpPr>
        <p:spPr>
          <a:xfrm>
            <a:off x="4520808" y="879837"/>
            <a:ext cx="4468180" cy="2035175"/>
          </a:xfrm>
          <a:noFill/>
        </p:spPr>
        <p:txBody>
          <a:bodyPr/>
          <a:lstStyle/>
          <a:p>
            <a:pPr algn="l"/>
            <a:r>
              <a:rPr lang="en-US" sz="3600" dirty="0" smtClean="0">
                <a:solidFill>
                  <a:srgbClr val="000000"/>
                </a:solidFill>
              </a:rPr>
              <a:t>Chemical disturbances: </a:t>
            </a:r>
            <a:br>
              <a:rPr lang="en-US" sz="3600" dirty="0" smtClean="0">
                <a:solidFill>
                  <a:srgbClr val="000000"/>
                </a:solidFill>
              </a:rPr>
            </a:br>
            <a:r>
              <a:rPr lang="en-US" sz="3200" u="sng" dirty="0" smtClean="0">
                <a:solidFill>
                  <a:srgbClr val="000000"/>
                </a:solidFill>
              </a:rPr>
              <a:t>over-application</a:t>
            </a:r>
            <a:r>
              <a:rPr lang="en-US" sz="3200" dirty="0" smtClean="0">
                <a:solidFill>
                  <a:srgbClr val="000000"/>
                </a:solidFill>
              </a:rPr>
              <a:t> of pesticides, fertilizers and manures</a:t>
            </a:r>
            <a:endParaRPr lang="en-US" sz="3600" dirty="0" smtClean="0">
              <a:solidFill>
                <a:srgbClr val="000000"/>
              </a:solidFill>
            </a:endParaRPr>
          </a:p>
        </p:txBody>
      </p:sp>
    </p:spTree>
    <p:extLst>
      <p:ext uri="{BB962C8B-B14F-4D97-AF65-F5344CB8AC3E}">
        <p14:creationId xmlns:p14="http://schemas.microsoft.com/office/powerpoint/2010/main" val="397202907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91139"/>
            <a:ext cx="9144000" cy="1066799"/>
          </a:xfrm>
        </p:spPr>
        <p:txBody>
          <a:bodyPr>
            <a:normAutofit/>
          </a:bodyPr>
          <a:lstStyle/>
          <a:p>
            <a:r>
              <a:rPr lang="en-US" sz="4800" dirty="0" smtClean="0"/>
              <a:t>Fungi face problems….</a:t>
            </a:r>
            <a:endParaRPr lang="en-US" sz="4800" dirty="0"/>
          </a:p>
        </p:txBody>
      </p:sp>
      <p:sp>
        <p:nvSpPr>
          <p:cNvPr id="3" name="Subtitle 2"/>
          <p:cNvSpPr>
            <a:spLocks noGrp="1"/>
          </p:cNvSpPr>
          <p:nvPr>
            <p:ph type="subTitle" idx="1"/>
          </p:nvPr>
        </p:nvSpPr>
        <p:spPr>
          <a:xfrm>
            <a:off x="4031974" y="1524001"/>
            <a:ext cx="5181600" cy="2373376"/>
          </a:xfrm>
        </p:spPr>
        <p:txBody>
          <a:bodyPr>
            <a:normAutofit lnSpcReduction="10000"/>
          </a:bodyPr>
          <a:lstStyle/>
          <a:p>
            <a:pPr marL="457200" indent="-457200" algn="l">
              <a:buFont typeface="Arial" pitchFamily="34" charset="0"/>
              <a:buChar char="•"/>
            </a:pPr>
            <a:r>
              <a:rPr lang="en-US" sz="2800" dirty="0" smtClean="0"/>
              <a:t>In fallow fields,</a:t>
            </a:r>
          </a:p>
          <a:p>
            <a:pPr marL="457200" indent="-457200" algn="l">
              <a:buFont typeface="Arial" pitchFamily="34" charset="0"/>
              <a:buChar char="•"/>
            </a:pPr>
            <a:r>
              <a:rPr lang="en-US" sz="2800" dirty="0" smtClean="0"/>
              <a:t>Frequently tilled fields,</a:t>
            </a:r>
          </a:p>
          <a:p>
            <a:pPr marL="457200" indent="-457200" algn="l">
              <a:buFont typeface="Arial" pitchFamily="34" charset="0"/>
              <a:buChar char="•"/>
            </a:pPr>
            <a:r>
              <a:rPr lang="en-US" sz="2800" dirty="0"/>
              <a:t>Over </a:t>
            </a:r>
            <a:r>
              <a:rPr lang="en-US" sz="2800" dirty="0" smtClean="0"/>
              <a:t>application of fungicides, </a:t>
            </a:r>
          </a:p>
          <a:p>
            <a:pPr marL="457200" indent="-457200" algn="l">
              <a:buFont typeface="Arial" pitchFamily="34" charset="0"/>
              <a:buChar char="•"/>
            </a:pPr>
            <a:r>
              <a:rPr lang="en-US" sz="2800" dirty="0" smtClean="0"/>
              <a:t>Over application of nitrogen and phosphorus</a:t>
            </a:r>
            <a:endParaRPr lang="en-US" sz="2800" dirty="0"/>
          </a:p>
        </p:txBody>
      </p:sp>
      <p:pic>
        <p:nvPicPr>
          <p:cNvPr id="931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 y="3963440"/>
            <a:ext cx="4134786" cy="27726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1920" y="1537452"/>
            <a:ext cx="3504839" cy="2359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13551" y="3963440"/>
            <a:ext cx="4293289" cy="27726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3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Title 1"/>
          <p:cNvSpPr>
            <a:spLocks noGrp="1"/>
          </p:cNvSpPr>
          <p:nvPr>
            <p:ph type="title"/>
          </p:nvPr>
        </p:nvSpPr>
        <p:spPr>
          <a:xfrm>
            <a:off x="0" y="728594"/>
            <a:ext cx="9144000" cy="639762"/>
          </a:xfrm>
        </p:spPr>
        <p:txBody>
          <a:bodyPr>
            <a:normAutofit/>
          </a:bodyPr>
          <a:lstStyle/>
          <a:p>
            <a:pPr algn="ctr"/>
            <a:r>
              <a:rPr lang="en-US" altLang="en-US" sz="3600" dirty="0" smtClean="0"/>
              <a:t>Integrated Pest Management</a:t>
            </a:r>
          </a:p>
        </p:txBody>
      </p:sp>
      <p:pic>
        <p:nvPicPr>
          <p:cNvPr id="347140" name="Picture 2" descr="H:\Win7_Laptop\Pictures\PR-05-11\IMG_1692.JPG"/>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16462" y="1398105"/>
            <a:ext cx="4546600" cy="3200400"/>
          </a:xfrm>
          <a:ln>
            <a:solidFill>
              <a:schemeClr val="tx1"/>
            </a:solidFill>
          </a:ln>
        </p:spPr>
      </p:pic>
      <p:sp>
        <p:nvSpPr>
          <p:cNvPr id="347139" name="Content Placeholder 3"/>
          <p:cNvSpPr>
            <a:spLocks noGrp="1"/>
          </p:cNvSpPr>
          <p:nvPr>
            <p:ph sz="half" idx="2"/>
          </p:nvPr>
        </p:nvSpPr>
        <p:spPr>
          <a:xfrm>
            <a:off x="4723992" y="1443003"/>
            <a:ext cx="4038600" cy="2180015"/>
          </a:xfrm>
        </p:spPr>
        <p:txBody>
          <a:bodyPr/>
          <a:lstStyle/>
          <a:p>
            <a:r>
              <a:rPr lang="en-US" altLang="en-US" dirty="0" smtClean="0"/>
              <a:t>Prevention</a:t>
            </a:r>
          </a:p>
          <a:p>
            <a:r>
              <a:rPr lang="en-US" altLang="en-US" dirty="0" smtClean="0"/>
              <a:t>Avoidance </a:t>
            </a:r>
          </a:p>
          <a:p>
            <a:r>
              <a:rPr lang="en-US" altLang="en-US" dirty="0" smtClean="0"/>
              <a:t>Monitoring</a:t>
            </a:r>
          </a:p>
          <a:p>
            <a:r>
              <a:rPr lang="en-US" altLang="en-US" dirty="0" smtClean="0"/>
              <a:t>Suppression </a:t>
            </a:r>
          </a:p>
        </p:txBody>
      </p:sp>
      <p:pic>
        <p:nvPicPr>
          <p:cNvPr id="34714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30138" y="3565525"/>
            <a:ext cx="4613862" cy="32924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7142" name="Picture 4" descr="C:\Users\steve.woodruff\Pictures\image_preview.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10042" y="1443003"/>
            <a:ext cx="135255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7143" name="Picture 5" descr="C:\Users\steve.woodruff\Pictures\trap_crop01.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37613" y="4000500"/>
            <a:ext cx="2838450" cy="2857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44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97956"/>
            <a:ext cx="9143999" cy="1325563"/>
          </a:xfrm>
        </p:spPr>
        <p:txBody>
          <a:bodyPr/>
          <a:lstStyle/>
          <a:p>
            <a:pPr algn="ctr"/>
            <a:r>
              <a:rPr lang="en-US" dirty="0" smtClean="0"/>
              <a:t>Living </a:t>
            </a:r>
            <a:r>
              <a:rPr lang="en-US" dirty="0"/>
              <a:t>e</a:t>
            </a:r>
            <a:r>
              <a:rPr lang="en-US" dirty="0" smtClean="0"/>
              <a:t>cosystem</a:t>
            </a:r>
            <a:endParaRPr lang="en-US" dirty="0"/>
          </a:p>
        </p:txBody>
      </p:sp>
      <p:pic>
        <p:nvPicPr>
          <p:cNvPr id="5" name="Content Placeholder 4"/>
          <p:cNvPicPr>
            <a:picLocks noGrp="1" noChangeAspect="1"/>
          </p:cNvPicPr>
          <p:nvPr>
            <p:ph sz="half" idx="1"/>
          </p:nvPr>
        </p:nvPicPr>
        <p:blipFill rotWithShape="1">
          <a:blip r:embed="rId3" cstate="print">
            <a:extLst>
              <a:ext uri="{28A0092B-C50C-407E-A947-70E740481C1C}">
                <a14:useLocalDpi xmlns:a14="http://schemas.microsoft.com/office/drawing/2010/main"/>
              </a:ext>
            </a:extLst>
          </a:blip>
          <a:srcRect/>
          <a:stretch/>
        </p:blipFill>
        <p:spPr>
          <a:xfrm rot="5400000">
            <a:off x="-148721" y="2675159"/>
            <a:ext cx="4439886" cy="3136606"/>
          </a:xfrm>
          <a:ln>
            <a:solidFill>
              <a:schemeClr val="tx1"/>
            </a:solidFill>
          </a:ln>
        </p:spPr>
      </p:pic>
      <p:pic>
        <p:nvPicPr>
          <p:cNvPr id="6" name="Content Placeholder 5"/>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4089455" y="3034405"/>
            <a:ext cx="4572000" cy="3429000"/>
          </a:xfrm>
          <a:ln>
            <a:solidFill>
              <a:schemeClr val="tx1"/>
            </a:solidFill>
          </a:ln>
        </p:spPr>
      </p:pic>
    </p:spTree>
    <p:extLst>
      <p:ext uri="{BB962C8B-B14F-4D97-AF65-F5344CB8AC3E}">
        <p14:creationId xmlns:p14="http://schemas.microsoft.com/office/powerpoint/2010/main" val="14293438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785685" y="1733107"/>
            <a:ext cx="3940779" cy="4443856"/>
          </a:xfrm>
          <a:ln>
            <a:solidFill>
              <a:schemeClr val="tx1"/>
            </a:solidFill>
          </a:ln>
        </p:spPr>
      </p:pic>
      <p:pic>
        <p:nvPicPr>
          <p:cNvPr id="6" name="Content Placeholder 5"/>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5438301" y="1733107"/>
            <a:ext cx="2958939" cy="4474494"/>
          </a:xfrm>
          <a:ln>
            <a:solidFill>
              <a:schemeClr val="tx1"/>
            </a:solidFill>
          </a:ln>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5866100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854894"/>
            <a:ext cx="9144000" cy="63242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Biological Disturbance</a:t>
            </a:r>
            <a:endParaRPr lang="en-US" sz="3600" dirty="0"/>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46050" y="1737360"/>
            <a:ext cx="4588838" cy="4907280"/>
          </a:xfrm>
          <a:prstGeom prst="rect">
            <a:avLst/>
          </a:prstGeom>
          <a:ln>
            <a:solidFill>
              <a:schemeClr val="tx1"/>
            </a:solidFill>
          </a:ln>
        </p:spPr>
      </p:pic>
      <p:sp>
        <p:nvSpPr>
          <p:cNvPr id="4" name="TextBox 3"/>
          <p:cNvSpPr txBox="1"/>
          <p:nvPr/>
        </p:nvSpPr>
        <p:spPr>
          <a:xfrm>
            <a:off x="566530" y="2217662"/>
            <a:ext cx="3779520" cy="523220"/>
          </a:xfrm>
          <a:prstGeom prst="rect">
            <a:avLst/>
          </a:prstGeom>
          <a:noFill/>
        </p:spPr>
        <p:txBody>
          <a:bodyPr wrap="square" rtlCol="0">
            <a:spAutoFit/>
          </a:bodyPr>
          <a:lstStyle/>
          <a:p>
            <a:r>
              <a:rPr lang="en-US" sz="2800" dirty="0" smtClean="0"/>
              <a:t>Poor grazing practices</a:t>
            </a:r>
            <a:endParaRPr lang="en-US" sz="2800" dirty="0"/>
          </a:p>
        </p:txBody>
      </p:sp>
      <p:sp>
        <p:nvSpPr>
          <p:cNvPr id="5" name="TextBox 4"/>
          <p:cNvSpPr txBox="1"/>
          <p:nvPr/>
        </p:nvSpPr>
        <p:spPr>
          <a:xfrm>
            <a:off x="566530" y="3471228"/>
            <a:ext cx="3365390" cy="2677656"/>
          </a:xfrm>
          <a:prstGeom prst="rect">
            <a:avLst/>
          </a:prstGeom>
          <a:noFill/>
        </p:spPr>
        <p:txBody>
          <a:bodyPr wrap="square" rtlCol="0">
            <a:spAutoFit/>
          </a:bodyPr>
          <a:lstStyle/>
          <a:p>
            <a:pPr algn="ctr"/>
            <a:r>
              <a:rPr lang="en-US" sz="2800" dirty="0" smtClean="0"/>
              <a:t>More than just embarrassing…</a:t>
            </a:r>
          </a:p>
          <a:p>
            <a:pPr algn="ctr"/>
            <a:r>
              <a:rPr lang="en-US" sz="2800" dirty="0" smtClean="0"/>
              <a:t>They degrade soil aggregates and reduce microbial habitat</a:t>
            </a:r>
            <a:endParaRPr lang="en-US" sz="2800" dirty="0"/>
          </a:p>
        </p:txBody>
      </p:sp>
    </p:spTree>
    <p:extLst>
      <p:ext uri="{BB962C8B-B14F-4D97-AF65-F5344CB8AC3E}">
        <p14:creationId xmlns:p14="http://schemas.microsoft.com/office/powerpoint/2010/main" val="329312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3657" y="883705"/>
            <a:ext cx="5997109" cy="3373374"/>
          </a:xfrm>
          <a:prstGeom prst="rect">
            <a:avLst/>
          </a:prstGeom>
          <a:ln>
            <a:solidFill>
              <a:schemeClr val="tx1"/>
            </a:solidFill>
          </a:ln>
        </p:spPr>
      </p:pic>
      <p:pic>
        <p:nvPicPr>
          <p:cNvPr id="2" name="Picture 1"/>
          <p:cNvPicPr>
            <a:picLocks noChangeAspect="1"/>
          </p:cNvPicPr>
          <p:nvPr/>
        </p:nvPicPr>
        <p:blipFill>
          <a:blip r:embed="rId4"/>
          <a:stretch>
            <a:fillRect/>
          </a:stretch>
        </p:blipFill>
        <p:spPr>
          <a:xfrm>
            <a:off x="4541680" y="3007100"/>
            <a:ext cx="4481504" cy="3675967"/>
          </a:xfrm>
          <a:prstGeom prst="rect">
            <a:avLst/>
          </a:prstGeom>
          <a:ln>
            <a:solidFill>
              <a:schemeClr val="tx1"/>
            </a:solidFill>
          </a:ln>
        </p:spPr>
      </p:pic>
      <p:sp>
        <p:nvSpPr>
          <p:cNvPr id="4" name="TextBox 3"/>
          <p:cNvSpPr txBox="1"/>
          <p:nvPr/>
        </p:nvSpPr>
        <p:spPr>
          <a:xfrm>
            <a:off x="795793" y="4346688"/>
            <a:ext cx="3745887" cy="2246769"/>
          </a:xfrm>
          <a:prstGeom prst="rect">
            <a:avLst/>
          </a:prstGeom>
          <a:noFill/>
        </p:spPr>
        <p:txBody>
          <a:bodyPr wrap="square" rtlCol="0">
            <a:spAutoFit/>
          </a:bodyPr>
          <a:lstStyle/>
          <a:p>
            <a:r>
              <a:rPr lang="en-US" sz="2800" dirty="0" smtClean="0"/>
              <a:t>Monocultures and mono-management invites invasive species and biological imbalances.</a:t>
            </a:r>
            <a:endParaRPr lang="en-US" sz="2800" dirty="0"/>
          </a:p>
        </p:txBody>
      </p:sp>
    </p:spTree>
    <p:extLst>
      <p:ext uri="{BB962C8B-B14F-4D97-AF65-F5344CB8AC3E}">
        <p14:creationId xmlns:p14="http://schemas.microsoft.com/office/powerpoint/2010/main" val="14496429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930381326"/>
              </p:ext>
            </p:extLst>
          </p:nvPr>
        </p:nvGraphicFramePr>
        <p:xfrm>
          <a:off x="1447800" y="228600"/>
          <a:ext cx="7239000"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p:cNvSpPr>
          <p:nvPr/>
        </p:nvSpPr>
        <p:spPr>
          <a:xfrm rot="16200000">
            <a:off x="-2514600" y="2895600"/>
            <a:ext cx="6477000" cy="1143000"/>
          </a:xfrm>
          <a:prstGeom prst="rect">
            <a:avLst/>
          </a:prstGeom>
          <a:solidFill>
            <a:schemeClr val="accent1">
              <a:lumMod val="40000"/>
              <a:lumOff val="60000"/>
            </a:schemeClr>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dirty="0" smtClean="0"/>
              <a:t>Soil Health Principles</a:t>
            </a:r>
            <a:endParaRPr lang="en-US" sz="4000" dirty="0"/>
          </a:p>
        </p:txBody>
      </p:sp>
    </p:spTree>
    <p:extLst>
      <p:ext uri="{BB962C8B-B14F-4D97-AF65-F5344CB8AC3E}">
        <p14:creationId xmlns:p14="http://schemas.microsoft.com/office/powerpoint/2010/main" val="1728662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9819"/>
            <a:ext cx="9144000" cy="1325563"/>
          </a:xfrm>
        </p:spPr>
        <p:txBody>
          <a:bodyPr/>
          <a:lstStyle/>
          <a:p>
            <a:pPr algn="ctr"/>
            <a:r>
              <a:rPr lang="en-US" sz="3600" dirty="0"/>
              <a:t>Maximize Soil </a:t>
            </a:r>
            <a:r>
              <a:rPr lang="en-US" sz="3600" dirty="0" smtClean="0"/>
              <a:t>Cover </a:t>
            </a:r>
            <a:endParaRPr lang="en-US" sz="3600" dirty="0"/>
          </a:p>
        </p:txBody>
      </p:sp>
      <p:sp>
        <p:nvSpPr>
          <p:cNvPr id="3" name="Content Placeholder 2"/>
          <p:cNvSpPr>
            <a:spLocks noGrp="1"/>
          </p:cNvSpPr>
          <p:nvPr>
            <p:ph idx="1"/>
          </p:nvPr>
        </p:nvSpPr>
        <p:spPr>
          <a:xfrm>
            <a:off x="1587445" y="1865382"/>
            <a:ext cx="6428133" cy="4015409"/>
          </a:xfrm>
        </p:spPr>
        <p:txBody>
          <a:bodyPr>
            <a:noAutofit/>
          </a:bodyPr>
          <a:lstStyle/>
          <a:p>
            <a:r>
              <a:rPr lang="en-US" sz="2400" dirty="0" smtClean="0">
                <a:latin typeface="Arial" panose="020B0604020202020204" pitchFamily="34" charset="0"/>
                <a:cs typeface="Arial" panose="020B0604020202020204" pitchFamily="34" charset="0"/>
              </a:rPr>
              <a:t>Many </a:t>
            </a:r>
            <a:r>
              <a:rPr lang="en-US" sz="2400" dirty="0">
                <a:latin typeface="Arial" panose="020B0604020202020204" pitchFamily="34" charset="0"/>
                <a:cs typeface="Arial" panose="020B0604020202020204" pitchFamily="34" charset="0"/>
              </a:rPr>
              <a:t>crops provide little biomass or cover</a:t>
            </a:r>
          </a:p>
          <a:p>
            <a:r>
              <a:rPr lang="en-US" sz="2400" dirty="0" smtClean="0">
                <a:latin typeface="Arial" panose="020B0604020202020204" pitchFamily="34" charset="0"/>
                <a:cs typeface="Arial" panose="020B0604020202020204" pitchFamily="34" charset="0"/>
              </a:rPr>
              <a:t>Prevents </a:t>
            </a:r>
            <a:r>
              <a:rPr lang="en-US" sz="2400" dirty="0">
                <a:latin typeface="Arial" panose="020B0604020202020204" pitchFamily="34" charset="0"/>
                <a:cs typeface="Arial" panose="020B0604020202020204" pitchFamily="34" charset="0"/>
              </a:rPr>
              <a:t>erosion</a:t>
            </a:r>
          </a:p>
          <a:p>
            <a:r>
              <a:rPr lang="en-US" sz="2400" dirty="0" smtClean="0">
                <a:latin typeface="Arial" panose="020B0604020202020204" pitchFamily="34" charset="0"/>
                <a:cs typeface="Arial" panose="020B0604020202020204" pitchFamily="34" charset="0"/>
              </a:rPr>
              <a:t>Further </a:t>
            </a:r>
            <a:r>
              <a:rPr lang="en-US" sz="2400" dirty="0">
                <a:latin typeface="Arial" panose="020B0604020202020204" pitchFamily="34" charset="0"/>
                <a:cs typeface="Arial" panose="020B0604020202020204" pitchFamily="34" charset="0"/>
              </a:rPr>
              <a:t>moderates soil temperatures</a:t>
            </a:r>
          </a:p>
          <a:p>
            <a:r>
              <a:rPr lang="en-US" sz="2400" dirty="0">
                <a:latin typeface="Arial" panose="020B0604020202020204" pitchFamily="34" charset="0"/>
                <a:cs typeface="Arial" panose="020B0604020202020204" pitchFamily="34" charset="0"/>
              </a:rPr>
              <a:t>R</a:t>
            </a:r>
            <a:r>
              <a:rPr lang="en-US" sz="2400" dirty="0" smtClean="0">
                <a:latin typeface="Arial" panose="020B0604020202020204" pitchFamily="34" charset="0"/>
                <a:cs typeface="Arial" panose="020B0604020202020204" pitchFamily="34" charset="0"/>
              </a:rPr>
              <a:t>educes </a:t>
            </a:r>
            <a:r>
              <a:rPr lang="en-US" sz="2400" dirty="0">
                <a:latin typeface="Arial" panose="020B0604020202020204" pitchFamily="34" charset="0"/>
                <a:cs typeface="Arial" panose="020B0604020202020204" pitchFamily="34" charset="0"/>
              </a:rPr>
              <a:t>evaporation</a:t>
            </a:r>
          </a:p>
          <a:p>
            <a:r>
              <a:rPr lang="en-US" sz="2400" dirty="0">
                <a:latin typeface="Arial" panose="020B0604020202020204" pitchFamily="34" charset="0"/>
                <a:cs typeface="Arial" panose="020B0604020202020204" pitchFamily="34" charset="0"/>
              </a:rPr>
              <a:t>R</a:t>
            </a:r>
            <a:r>
              <a:rPr lang="en-US" sz="2400" dirty="0" smtClean="0">
                <a:latin typeface="Arial" panose="020B0604020202020204" pitchFamily="34" charset="0"/>
                <a:cs typeface="Arial" panose="020B0604020202020204" pitchFamily="34" charset="0"/>
              </a:rPr>
              <a:t>educes </a:t>
            </a:r>
            <a:r>
              <a:rPr lang="en-US" sz="2400" dirty="0">
                <a:latin typeface="Arial" panose="020B0604020202020204" pitchFamily="34" charset="0"/>
                <a:cs typeface="Arial" panose="020B0604020202020204" pitchFamily="34" charset="0"/>
              </a:rPr>
              <a:t>compaction from machines and livestock</a:t>
            </a:r>
          </a:p>
          <a:p>
            <a:r>
              <a:rPr lang="en-US" sz="2400" dirty="0" smtClean="0">
                <a:latin typeface="Arial" panose="020B0604020202020204" pitchFamily="34" charset="0"/>
                <a:cs typeface="Arial" panose="020B0604020202020204" pitchFamily="34" charset="0"/>
              </a:rPr>
              <a:t>More </a:t>
            </a:r>
            <a:r>
              <a:rPr lang="en-US" sz="2400" dirty="0">
                <a:latin typeface="Arial" panose="020B0604020202020204" pitchFamily="34" charset="0"/>
                <a:cs typeface="Arial" panose="020B0604020202020204" pitchFamily="34" charset="0"/>
              </a:rPr>
              <a:t>food for microbes</a:t>
            </a:r>
          </a:p>
          <a:p>
            <a:r>
              <a:rPr lang="en-US" sz="2400" dirty="0">
                <a:latin typeface="Arial" panose="020B0604020202020204" pitchFamily="34" charset="0"/>
                <a:cs typeface="Arial" panose="020B0604020202020204" pitchFamily="34" charset="0"/>
              </a:rPr>
              <a:t>F</a:t>
            </a:r>
            <a:r>
              <a:rPr lang="en-US" sz="2400" dirty="0" smtClean="0">
                <a:latin typeface="Arial" panose="020B0604020202020204" pitchFamily="34" charset="0"/>
                <a:cs typeface="Arial" panose="020B0604020202020204" pitchFamily="34" charset="0"/>
              </a:rPr>
              <a:t>uels </a:t>
            </a:r>
            <a:r>
              <a:rPr lang="en-US" sz="2400" dirty="0">
                <a:latin typeface="Arial" panose="020B0604020202020204" pitchFamily="34" charset="0"/>
                <a:cs typeface="Arial" panose="020B0604020202020204" pitchFamily="34" charset="0"/>
              </a:rPr>
              <a:t>the nutrient cycle </a:t>
            </a:r>
          </a:p>
          <a:p>
            <a:r>
              <a:rPr lang="en-US" sz="2400" dirty="0" smtClean="0">
                <a:latin typeface="Arial" panose="020B0604020202020204" pitchFamily="34" charset="0"/>
                <a:cs typeface="Arial" panose="020B0604020202020204" pitchFamily="34" charset="0"/>
              </a:rPr>
              <a:t>Identify </a:t>
            </a:r>
            <a:r>
              <a:rPr lang="en-US" sz="2400" dirty="0">
                <a:latin typeface="Arial" panose="020B0604020202020204" pitchFamily="34" charset="0"/>
                <a:cs typeface="Arial" panose="020B0604020202020204" pitchFamily="34" charset="0"/>
              </a:rPr>
              <a:t>practices &amp; activities</a:t>
            </a:r>
          </a:p>
          <a:p>
            <a:endParaRPr lang="en-US" sz="3200" dirty="0"/>
          </a:p>
        </p:txBody>
      </p:sp>
    </p:spTree>
    <p:extLst>
      <p:ext uri="{BB962C8B-B14F-4D97-AF65-F5344CB8AC3E}">
        <p14:creationId xmlns:p14="http://schemas.microsoft.com/office/powerpoint/2010/main" val="2980706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6170"/>
            <a:ext cx="9143999" cy="1119926"/>
          </a:xfrm>
        </p:spPr>
        <p:txBody>
          <a:bodyPr/>
          <a:lstStyle/>
          <a:p>
            <a:pPr algn="ctr"/>
            <a:r>
              <a:rPr lang="en-US" dirty="0" smtClean="0"/>
              <a:t>More is Better!</a:t>
            </a:r>
            <a:endParaRPr lang="en-US" dirty="0"/>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48058" y="2221865"/>
            <a:ext cx="6556444" cy="4351338"/>
          </a:xfrm>
          <a:prstGeom prst="rect">
            <a:avLst/>
          </a:prstGeom>
        </p:spPr>
      </p:pic>
    </p:spTree>
    <p:extLst>
      <p:ext uri="{BB962C8B-B14F-4D97-AF65-F5344CB8AC3E}">
        <p14:creationId xmlns:p14="http://schemas.microsoft.com/office/powerpoint/2010/main" val="2670699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a:xfrm>
            <a:off x="3657600" y="0"/>
            <a:ext cx="5486400" cy="4114800"/>
          </a:xfrm>
          <a:ln>
            <a:solidFill>
              <a:schemeClr val="tx1"/>
            </a:solidFill>
          </a:ln>
        </p:spPr>
      </p:pic>
      <p:sp>
        <p:nvSpPr>
          <p:cNvPr id="7" name="Text Placeholder 6"/>
          <p:cNvSpPr>
            <a:spLocks noGrp="1"/>
          </p:cNvSpPr>
          <p:nvPr>
            <p:ph type="body" sz="half" idx="2"/>
          </p:nvPr>
        </p:nvSpPr>
        <p:spPr>
          <a:xfrm>
            <a:off x="4911317" y="0"/>
            <a:ext cx="4232683" cy="1512201"/>
          </a:xfrm>
          <a:solidFill>
            <a:schemeClr val="accent1">
              <a:lumMod val="40000"/>
              <a:lumOff val="60000"/>
            </a:schemeClr>
          </a:solidFill>
          <a:ln>
            <a:solidFill>
              <a:schemeClr val="tx1"/>
            </a:solidFill>
          </a:ln>
        </p:spPr>
        <p:txBody>
          <a:bodyPr>
            <a:noAutofit/>
          </a:bodyPr>
          <a:lstStyle/>
          <a:p>
            <a:r>
              <a:rPr lang="en-US" sz="2400" dirty="0" smtClean="0"/>
              <a:t>Our traditions in agriculture are deeply rooted.  </a:t>
            </a:r>
          </a:p>
          <a:p>
            <a:r>
              <a:rPr lang="en-US" sz="2400" dirty="0" smtClean="0"/>
              <a:t>Early management  necessitated working with natural systems. </a:t>
            </a:r>
            <a:endParaRPr lang="en-US" sz="2400" dirty="0"/>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1"/>
            <a:ext cx="4309730" cy="2818802"/>
          </a:xfrm>
          <a:prstGeom prst="rect">
            <a:avLst/>
          </a:prstGeom>
          <a:ln>
            <a:solidFill>
              <a:schemeClr val="tx1"/>
            </a:solidFill>
          </a:ln>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27989" y="3525292"/>
            <a:ext cx="4416011" cy="3332708"/>
          </a:xfrm>
          <a:prstGeom prst="rect">
            <a:avLst/>
          </a:prstGeom>
          <a:ln>
            <a:solidFill>
              <a:schemeClr val="tx1"/>
            </a:solidFill>
          </a:ln>
        </p:spPr>
      </p:pic>
      <p:sp>
        <p:nvSpPr>
          <p:cNvPr id="9" name="Text Placeholder 6"/>
          <p:cNvSpPr txBox="1">
            <a:spLocks/>
          </p:cNvSpPr>
          <p:nvPr/>
        </p:nvSpPr>
        <p:spPr bwMode="auto">
          <a:xfrm>
            <a:off x="-1" y="4891251"/>
            <a:ext cx="4727989" cy="1992367"/>
          </a:xfrm>
          <a:prstGeom prst="rect">
            <a:avLst/>
          </a:prstGeom>
          <a:solidFill>
            <a:schemeClr val="accent1">
              <a:lumMod val="40000"/>
              <a:lumOff val="60000"/>
            </a:schemeClr>
          </a:solidFill>
          <a:ln>
            <a:solidFill>
              <a:schemeClr val="tx1"/>
            </a:solidFill>
          </a:ln>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None/>
              <a:defRPr sz="1400">
                <a:solidFill>
                  <a:schemeClr val="tx1"/>
                </a:solidFill>
                <a:latin typeface="+mn-lt"/>
                <a:ea typeface="+mn-ea"/>
                <a:cs typeface="ＭＳ Ｐゴシック" charset="0"/>
              </a:defRPr>
            </a:lvl1pPr>
            <a:lvl2pPr marL="457200" indent="0" algn="l" rtl="0" eaLnBrk="0" fontAlgn="base" hangingPunct="0">
              <a:spcBef>
                <a:spcPct val="20000"/>
              </a:spcBef>
              <a:spcAft>
                <a:spcPct val="0"/>
              </a:spcAft>
              <a:buNone/>
              <a:defRPr sz="1200">
                <a:solidFill>
                  <a:schemeClr val="tx1"/>
                </a:solidFill>
                <a:latin typeface="+mn-lt"/>
                <a:ea typeface="+mn-ea"/>
                <a:cs typeface="ＭＳ Ｐゴシック" charset="0"/>
              </a:defRPr>
            </a:lvl2pPr>
            <a:lvl3pPr marL="914400" indent="0" algn="l" rtl="0" eaLnBrk="0" fontAlgn="base" hangingPunct="0">
              <a:spcBef>
                <a:spcPct val="20000"/>
              </a:spcBef>
              <a:spcAft>
                <a:spcPct val="0"/>
              </a:spcAft>
              <a:buNone/>
              <a:defRPr sz="1000">
                <a:solidFill>
                  <a:schemeClr val="tx1"/>
                </a:solidFill>
                <a:latin typeface="+mn-lt"/>
                <a:ea typeface="+mn-ea"/>
                <a:cs typeface="ＭＳ Ｐゴシック" charset="0"/>
              </a:defRPr>
            </a:lvl3pPr>
            <a:lvl4pPr marL="1371600" indent="0" algn="l" rtl="0" eaLnBrk="0" fontAlgn="base" hangingPunct="0">
              <a:spcBef>
                <a:spcPct val="20000"/>
              </a:spcBef>
              <a:spcAft>
                <a:spcPct val="0"/>
              </a:spcAft>
              <a:buNone/>
              <a:defRPr sz="900">
                <a:solidFill>
                  <a:schemeClr val="tx1"/>
                </a:solidFill>
                <a:latin typeface="+mn-lt"/>
                <a:ea typeface="+mn-ea"/>
                <a:cs typeface="ＭＳ Ｐゴシック" charset="0"/>
              </a:defRPr>
            </a:lvl4pPr>
            <a:lvl5pPr marL="1828800" indent="0" algn="l" rtl="0" eaLnBrk="0" fontAlgn="base" hangingPunct="0">
              <a:spcBef>
                <a:spcPct val="20000"/>
              </a:spcBef>
              <a:spcAft>
                <a:spcPct val="0"/>
              </a:spcAft>
              <a:buNone/>
              <a:defRPr sz="900">
                <a:solidFill>
                  <a:schemeClr val="tx1"/>
                </a:solidFill>
                <a:latin typeface="+mn-lt"/>
                <a:ea typeface="+mn-ea"/>
                <a:cs typeface="ＭＳ Ｐゴシック" charset="0"/>
              </a:defRPr>
            </a:lvl5pPr>
            <a:lvl6pPr marL="2286000" indent="0" algn="l" rtl="0" eaLnBrk="1" fontAlgn="base" hangingPunct="1">
              <a:spcBef>
                <a:spcPct val="20000"/>
              </a:spcBef>
              <a:spcAft>
                <a:spcPct val="0"/>
              </a:spcAft>
              <a:buNone/>
              <a:defRPr sz="900">
                <a:solidFill>
                  <a:schemeClr val="tx1"/>
                </a:solidFill>
                <a:latin typeface="+mn-lt"/>
                <a:ea typeface="+mn-ea"/>
              </a:defRPr>
            </a:lvl6pPr>
            <a:lvl7pPr marL="2743200" indent="0" algn="l" rtl="0" eaLnBrk="1" fontAlgn="base" hangingPunct="1">
              <a:spcBef>
                <a:spcPct val="20000"/>
              </a:spcBef>
              <a:spcAft>
                <a:spcPct val="0"/>
              </a:spcAft>
              <a:buNone/>
              <a:defRPr sz="900">
                <a:solidFill>
                  <a:schemeClr val="tx1"/>
                </a:solidFill>
                <a:latin typeface="+mn-lt"/>
                <a:ea typeface="+mn-ea"/>
              </a:defRPr>
            </a:lvl7pPr>
            <a:lvl8pPr marL="3200400" indent="0" algn="l" rtl="0" eaLnBrk="1" fontAlgn="base" hangingPunct="1">
              <a:spcBef>
                <a:spcPct val="20000"/>
              </a:spcBef>
              <a:spcAft>
                <a:spcPct val="0"/>
              </a:spcAft>
              <a:buNone/>
              <a:defRPr sz="900">
                <a:solidFill>
                  <a:schemeClr val="tx1"/>
                </a:solidFill>
                <a:latin typeface="+mn-lt"/>
                <a:ea typeface="+mn-ea"/>
              </a:defRPr>
            </a:lvl8pPr>
            <a:lvl9pPr marL="3657600" indent="0" algn="l" rtl="0" eaLnBrk="1" fontAlgn="base" hangingPunct="1">
              <a:spcBef>
                <a:spcPct val="20000"/>
              </a:spcBef>
              <a:spcAft>
                <a:spcPct val="0"/>
              </a:spcAft>
              <a:buNone/>
              <a:defRPr sz="900">
                <a:solidFill>
                  <a:schemeClr val="tx1"/>
                </a:solidFill>
                <a:latin typeface="+mn-lt"/>
                <a:ea typeface="+mn-ea"/>
              </a:defRPr>
            </a:lvl9pPr>
          </a:lstStyle>
          <a:p>
            <a:r>
              <a:rPr lang="en-US" sz="2400" kern="0" dirty="0" smtClean="0"/>
              <a:t>As mechanization advanced and scale and intensity grew, our management principles became focused on altering natural systems to meet our needs.  </a:t>
            </a:r>
            <a:endParaRPr lang="en-US" sz="2400" kern="0" dirty="0"/>
          </a:p>
        </p:txBody>
      </p:sp>
    </p:spTree>
    <p:extLst>
      <p:ext uri="{BB962C8B-B14F-4D97-AF65-F5344CB8AC3E}">
        <p14:creationId xmlns:p14="http://schemas.microsoft.com/office/powerpoint/2010/main" val="3703768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9595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71936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48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 y="0"/>
            <a:ext cx="4912883" cy="6858000"/>
          </a:xfrm>
          <a:prstGeom prst="rect">
            <a:avLst/>
          </a:prstGeom>
        </p:spPr>
      </p:pic>
      <p:pic>
        <p:nvPicPr>
          <p:cNvPr id="3" name="Picture 2" descr="IMG_1486.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33610" y="0"/>
            <a:ext cx="5143500" cy="6858000"/>
          </a:xfrm>
          <a:prstGeom prst="rect">
            <a:avLst/>
          </a:prstGeom>
        </p:spPr>
      </p:pic>
      <p:sp>
        <p:nvSpPr>
          <p:cNvPr id="4" name="TextBox 3"/>
          <p:cNvSpPr txBox="1"/>
          <p:nvPr/>
        </p:nvSpPr>
        <p:spPr>
          <a:xfrm>
            <a:off x="497251" y="5976769"/>
            <a:ext cx="1769649" cy="707886"/>
          </a:xfrm>
          <a:prstGeom prst="rect">
            <a:avLst/>
          </a:prstGeom>
          <a:solidFill>
            <a:schemeClr val="bg1">
              <a:alpha val="53000"/>
            </a:schemeClr>
          </a:solidFill>
        </p:spPr>
        <p:txBody>
          <a:bodyPr wrap="square" rtlCol="0">
            <a:spAutoFit/>
          </a:bodyPr>
          <a:lstStyle/>
          <a:p>
            <a:pPr defTabSz="457200"/>
            <a:r>
              <a:rPr lang="en-US" sz="4000" dirty="0"/>
              <a:t>68.90°F</a:t>
            </a:r>
            <a:endParaRPr lang="en-US" sz="4000" dirty="0">
              <a:latin typeface="Calibri"/>
            </a:endParaRPr>
          </a:p>
        </p:txBody>
      </p:sp>
      <p:sp>
        <p:nvSpPr>
          <p:cNvPr id="5" name="TextBox 4"/>
          <p:cNvSpPr txBox="1"/>
          <p:nvPr/>
        </p:nvSpPr>
        <p:spPr>
          <a:xfrm>
            <a:off x="5474954" y="5811818"/>
            <a:ext cx="1809769" cy="707886"/>
          </a:xfrm>
          <a:prstGeom prst="rect">
            <a:avLst/>
          </a:prstGeom>
          <a:solidFill>
            <a:schemeClr val="bg1">
              <a:alpha val="56000"/>
            </a:schemeClr>
          </a:solidFill>
        </p:spPr>
        <p:txBody>
          <a:bodyPr wrap="square" rtlCol="0">
            <a:spAutoFit/>
          </a:bodyPr>
          <a:lstStyle/>
          <a:p>
            <a:pPr defTabSz="457200"/>
            <a:r>
              <a:rPr lang="en-US" sz="4000" dirty="0" smtClean="0"/>
              <a:t>66.57°F</a:t>
            </a:r>
            <a:endParaRPr lang="en-US" sz="4000" dirty="0">
              <a:latin typeface="Calibri"/>
            </a:endParaRPr>
          </a:p>
        </p:txBody>
      </p:sp>
    </p:spTree>
    <p:extLst>
      <p:ext uri="{BB962C8B-B14F-4D97-AF65-F5344CB8AC3E}">
        <p14:creationId xmlns:p14="http://schemas.microsoft.com/office/powerpoint/2010/main" val="5571204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 y="655513"/>
            <a:ext cx="9143998" cy="1417638"/>
          </a:xfrm>
        </p:spPr>
        <p:txBody>
          <a:bodyPr>
            <a:normAutofit/>
          </a:bodyPr>
          <a:lstStyle/>
          <a:p>
            <a:pPr algn="ctr"/>
            <a:r>
              <a:rPr lang="en-US" sz="3200" dirty="0" smtClean="0"/>
              <a:t>Carbon mat: feeds soil, keeps it cool, suppresses weeds, and protects it from raindrop impact</a:t>
            </a:r>
            <a:endParaRPr lang="en-US" sz="3200" dirty="0"/>
          </a:p>
        </p:txBody>
      </p:sp>
      <p:pic>
        <p:nvPicPr>
          <p:cNvPr id="4" name="Content Placeholder 3" descr="image (1).jpe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rot="5400000">
            <a:off x="-897466" y="3274909"/>
            <a:ext cx="5267769" cy="3472832"/>
          </a:xfrm>
          <a:ln>
            <a:solidFill>
              <a:schemeClr val="tx1"/>
            </a:solidFill>
          </a:ln>
        </p:spPr>
      </p:pic>
      <p:pic>
        <p:nvPicPr>
          <p:cNvPr id="5" name="Picture 4" descr="image (9).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64186" y="2377440"/>
            <a:ext cx="4779814" cy="4934932"/>
          </a:xfrm>
          <a:prstGeom prst="rect">
            <a:avLst/>
          </a:prstGeom>
          <a:ln>
            <a:solidFill>
              <a:schemeClr val="tx1"/>
            </a:solidFill>
          </a:ln>
        </p:spPr>
      </p:pic>
    </p:spTree>
    <p:extLst>
      <p:ext uri="{BB962C8B-B14F-4D97-AF65-F5344CB8AC3E}">
        <p14:creationId xmlns:p14="http://schemas.microsoft.com/office/powerpoint/2010/main" val="133423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187842" name="Rectangle 2"/>
          <p:cNvSpPr>
            <a:spLocks noGrp="1" noChangeArrowheads="1"/>
          </p:cNvSpPr>
          <p:nvPr>
            <p:ph type="title" idx="4294967295"/>
          </p:nvPr>
        </p:nvSpPr>
        <p:spPr>
          <a:xfrm>
            <a:off x="0" y="419100"/>
            <a:ext cx="9144000" cy="1143000"/>
          </a:xfrm>
        </p:spPr>
        <p:txBody>
          <a:bodyPr anchorCtr="1">
            <a:normAutofit/>
          </a:bodyPr>
          <a:lstStyle/>
          <a:p>
            <a:pPr algn="l"/>
            <a:r>
              <a:rPr lang="en-US" sz="4000" dirty="0">
                <a:solidFill>
                  <a:schemeClr val="tx1"/>
                </a:solidFill>
              </a:rPr>
              <a:t>When soil temperature </a:t>
            </a:r>
            <a:r>
              <a:rPr lang="en-US" sz="4000" dirty="0" smtClean="0">
                <a:solidFill>
                  <a:schemeClr val="tx1"/>
                </a:solidFill>
              </a:rPr>
              <a:t>reaches…</a:t>
            </a:r>
            <a:endParaRPr lang="en-US" sz="4000" dirty="0">
              <a:solidFill>
                <a:schemeClr val="tx1"/>
              </a:solidFill>
            </a:endParaRPr>
          </a:p>
        </p:txBody>
      </p:sp>
      <p:sp>
        <p:nvSpPr>
          <p:cNvPr id="493571" name="Text Box 3"/>
          <p:cNvSpPr txBox="1">
            <a:spLocks noChangeArrowheads="1"/>
          </p:cNvSpPr>
          <p:nvPr/>
        </p:nvSpPr>
        <p:spPr bwMode="auto">
          <a:xfrm>
            <a:off x="1981200" y="1447802"/>
            <a:ext cx="6781800" cy="4715137"/>
          </a:xfrm>
          <a:prstGeom prst="rect">
            <a:avLst/>
          </a:prstGeom>
          <a:noFill/>
          <a:ln w="9525">
            <a:noFill/>
            <a:miter lim="800000"/>
            <a:headEnd/>
            <a:tailEnd/>
          </a:ln>
        </p:spPr>
        <p:txBody>
          <a:bodyPr wrap="square">
            <a:spAutoFit/>
          </a:bodyPr>
          <a:lstStyle/>
          <a:p>
            <a:pPr eaLnBrk="0" hangingPunct="0">
              <a:spcBef>
                <a:spcPct val="50000"/>
              </a:spcBef>
              <a:tabLst>
                <a:tab pos="1371600" algn="l"/>
              </a:tabLst>
            </a:pPr>
            <a:r>
              <a:rPr lang="en-US" sz="2800" b="1" dirty="0">
                <a:solidFill>
                  <a:srgbClr val="FF0000"/>
                </a:solidFill>
                <a:ea typeface="ＭＳ Ｐゴシック" pitchFamily="-65" charset="-128"/>
              </a:rPr>
              <a:t>140 F</a:t>
            </a:r>
            <a:r>
              <a:rPr lang="en-US" sz="2400" b="1" dirty="0">
                <a:ea typeface="ＭＳ Ｐゴシック" pitchFamily="-65" charset="-128"/>
              </a:rPr>
              <a:t>	</a:t>
            </a:r>
            <a:r>
              <a:rPr lang="en-US" sz="2400" b="1" dirty="0" smtClean="0">
                <a:solidFill>
                  <a:srgbClr val="000000"/>
                </a:solidFill>
                <a:ea typeface="ＭＳ Ｐゴシック" pitchFamily="-65" charset="-128"/>
              </a:rPr>
              <a:t>Soil </a:t>
            </a:r>
            <a:r>
              <a:rPr lang="en-US" sz="2400" b="1" dirty="0">
                <a:solidFill>
                  <a:srgbClr val="000000"/>
                </a:solidFill>
                <a:ea typeface="ＭＳ Ｐゴシック" pitchFamily="-65" charset="-128"/>
              </a:rPr>
              <a:t>bacteria die</a:t>
            </a:r>
          </a:p>
          <a:p>
            <a:pPr eaLnBrk="0" hangingPunct="0">
              <a:spcBef>
                <a:spcPct val="50000"/>
              </a:spcBef>
              <a:tabLst>
                <a:tab pos="1371600" algn="l"/>
              </a:tabLst>
            </a:pPr>
            <a:r>
              <a:rPr lang="en-US" sz="2800" b="1" dirty="0">
                <a:solidFill>
                  <a:srgbClr val="FF0000"/>
                </a:solidFill>
                <a:ea typeface="ＭＳ Ｐゴシック" pitchFamily="-65" charset="-128"/>
              </a:rPr>
              <a:t>130 F</a:t>
            </a:r>
            <a:r>
              <a:rPr lang="en-US" sz="2400" b="1" dirty="0">
                <a:solidFill>
                  <a:srgbClr val="FF0000"/>
                </a:solidFill>
                <a:ea typeface="ＭＳ Ｐゴシック" pitchFamily="-65" charset="-128"/>
              </a:rPr>
              <a:t>	</a:t>
            </a:r>
            <a:r>
              <a:rPr lang="en-US" sz="2400" b="1" dirty="0" smtClean="0">
                <a:solidFill>
                  <a:srgbClr val="000000"/>
                </a:solidFill>
                <a:ea typeface="ＭＳ Ｐゴシック" pitchFamily="-65" charset="-128"/>
              </a:rPr>
              <a:t>100</a:t>
            </a:r>
            <a:r>
              <a:rPr lang="en-US" sz="2400" b="1" dirty="0">
                <a:solidFill>
                  <a:srgbClr val="000000"/>
                </a:solidFill>
                <a:ea typeface="ＭＳ Ｐゴシック" pitchFamily="-65" charset="-128"/>
              </a:rPr>
              <a:t>% moisture is lost through</a:t>
            </a:r>
          </a:p>
          <a:p>
            <a:pPr eaLnBrk="0" hangingPunct="0">
              <a:lnSpc>
                <a:spcPct val="40000"/>
              </a:lnSpc>
              <a:spcBef>
                <a:spcPct val="50000"/>
              </a:spcBef>
              <a:tabLst>
                <a:tab pos="1371600" algn="l"/>
              </a:tabLst>
            </a:pPr>
            <a:r>
              <a:rPr lang="en-US" sz="2400" b="1" dirty="0">
                <a:solidFill>
                  <a:srgbClr val="FFFFFF"/>
                </a:solidFill>
                <a:ea typeface="ＭＳ Ｐゴシック" pitchFamily="-65" charset="-128"/>
              </a:rPr>
              <a:t>	</a:t>
            </a:r>
            <a:r>
              <a:rPr lang="en-US" sz="2400" b="1" dirty="0" smtClean="0">
                <a:solidFill>
                  <a:srgbClr val="000000"/>
                </a:solidFill>
                <a:ea typeface="ＭＳ Ｐゴシック" pitchFamily="-65" charset="-128"/>
              </a:rPr>
              <a:t>evaporation </a:t>
            </a:r>
            <a:r>
              <a:rPr lang="en-US" sz="2400" b="1" dirty="0">
                <a:solidFill>
                  <a:srgbClr val="000000"/>
                </a:solidFill>
                <a:ea typeface="ＭＳ Ｐゴシック" pitchFamily="-65" charset="-128"/>
              </a:rPr>
              <a:t>and transpiration</a:t>
            </a:r>
          </a:p>
          <a:p>
            <a:pPr eaLnBrk="0" hangingPunct="0">
              <a:lnSpc>
                <a:spcPct val="40000"/>
              </a:lnSpc>
              <a:spcBef>
                <a:spcPct val="50000"/>
              </a:spcBef>
              <a:tabLst>
                <a:tab pos="1371600" algn="l"/>
              </a:tabLst>
            </a:pPr>
            <a:r>
              <a:rPr lang="en-US" sz="2800" b="1" dirty="0">
                <a:solidFill>
                  <a:srgbClr val="FF3300"/>
                </a:solidFill>
                <a:ea typeface="ＭＳ Ｐゴシック" pitchFamily="-65" charset="-128"/>
              </a:rPr>
              <a:t>113 F</a:t>
            </a:r>
          </a:p>
          <a:p>
            <a:pPr marL="1371600" eaLnBrk="0" hangingPunct="0">
              <a:lnSpc>
                <a:spcPct val="40000"/>
              </a:lnSpc>
              <a:spcBef>
                <a:spcPct val="50000"/>
              </a:spcBef>
              <a:tabLst>
                <a:tab pos="1371600" algn="l"/>
              </a:tabLst>
            </a:pPr>
            <a:r>
              <a:rPr lang="en-US" sz="2400" b="1" dirty="0" smtClean="0">
                <a:solidFill>
                  <a:srgbClr val="FF3300"/>
                </a:solidFill>
                <a:ea typeface="ＭＳ Ｐゴシック" pitchFamily="-65" charset="-128"/>
              </a:rPr>
              <a:t>Some </a:t>
            </a:r>
            <a:r>
              <a:rPr lang="en-US" sz="2400" b="1" dirty="0">
                <a:solidFill>
                  <a:srgbClr val="FF3300"/>
                </a:solidFill>
                <a:ea typeface="ＭＳ Ｐゴシック" pitchFamily="-65" charset="-128"/>
              </a:rPr>
              <a:t>bacteria species  start dying</a:t>
            </a:r>
          </a:p>
          <a:p>
            <a:pPr eaLnBrk="0" hangingPunct="0">
              <a:lnSpc>
                <a:spcPct val="40000"/>
              </a:lnSpc>
              <a:spcBef>
                <a:spcPct val="50000"/>
              </a:spcBef>
              <a:tabLst>
                <a:tab pos="1371600" algn="l"/>
              </a:tabLst>
            </a:pPr>
            <a:endParaRPr lang="en-US" sz="2400" b="1" dirty="0">
              <a:solidFill>
                <a:srgbClr val="FF3300"/>
              </a:solidFill>
              <a:ea typeface="ＭＳ Ｐゴシック" pitchFamily="-65" charset="-128"/>
            </a:endParaRPr>
          </a:p>
          <a:p>
            <a:pPr eaLnBrk="0" hangingPunct="0">
              <a:lnSpc>
                <a:spcPct val="50000"/>
              </a:lnSpc>
              <a:spcBef>
                <a:spcPct val="50000"/>
              </a:spcBef>
              <a:tabLst>
                <a:tab pos="1371600" algn="l"/>
              </a:tabLst>
            </a:pPr>
            <a:r>
              <a:rPr lang="en-US" sz="2800" b="1" dirty="0">
                <a:solidFill>
                  <a:srgbClr val="FFFF00"/>
                </a:solidFill>
                <a:effectLst>
                  <a:outerShdw blurRad="38100" dist="38100" dir="2700000" algn="tl">
                    <a:srgbClr val="000000">
                      <a:alpha val="43137"/>
                    </a:srgbClr>
                  </a:outerShdw>
                </a:effectLst>
                <a:ea typeface="ＭＳ Ｐゴシック" pitchFamily="-65" charset="-128"/>
              </a:rPr>
              <a:t>100 F</a:t>
            </a:r>
            <a:r>
              <a:rPr lang="en-US" sz="2400" b="1" dirty="0">
                <a:solidFill>
                  <a:srgbClr val="FF0000"/>
                </a:solidFill>
                <a:ea typeface="ＭＳ Ｐゴシック" pitchFamily="-65" charset="-128"/>
              </a:rPr>
              <a:t>	</a:t>
            </a:r>
            <a:r>
              <a:rPr lang="en-US" sz="2400" b="1" dirty="0" smtClean="0">
                <a:ea typeface="ＭＳ Ｐゴシック" pitchFamily="-65" charset="-128"/>
              </a:rPr>
              <a:t>15% moisture is used for growth</a:t>
            </a:r>
            <a:endParaRPr lang="en-US" sz="2400" b="1" dirty="0">
              <a:ea typeface="ＭＳ Ｐゴシック" pitchFamily="-65" charset="-128"/>
            </a:endParaRPr>
          </a:p>
          <a:p>
            <a:pPr eaLnBrk="0" hangingPunct="0">
              <a:lnSpc>
                <a:spcPct val="30000"/>
              </a:lnSpc>
              <a:spcBef>
                <a:spcPct val="50000"/>
              </a:spcBef>
              <a:tabLst>
                <a:tab pos="1371600" algn="l"/>
              </a:tabLst>
            </a:pPr>
            <a:r>
              <a:rPr lang="en-US" sz="2400" b="1" dirty="0">
                <a:ea typeface="ＭＳ Ｐゴシック" pitchFamily="-65" charset="-128"/>
              </a:rPr>
              <a:t>	</a:t>
            </a:r>
            <a:r>
              <a:rPr lang="en-US" sz="2400" b="1" dirty="0" smtClean="0">
                <a:ea typeface="ＭＳ Ｐゴシック" pitchFamily="-65" charset="-128"/>
              </a:rPr>
              <a:t>85</a:t>
            </a:r>
            <a:r>
              <a:rPr lang="en-US" sz="2400" b="1" dirty="0">
                <a:ea typeface="ＭＳ Ｐゴシック" pitchFamily="-65" charset="-128"/>
              </a:rPr>
              <a:t>% moisture lost through </a:t>
            </a:r>
            <a:endParaRPr lang="en-US" sz="2400" b="1" dirty="0" smtClean="0">
              <a:ea typeface="ＭＳ Ｐゴシック" pitchFamily="-65" charset="-128"/>
            </a:endParaRPr>
          </a:p>
          <a:p>
            <a:pPr eaLnBrk="0" hangingPunct="0">
              <a:lnSpc>
                <a:spcPct val="30000"/>
              </a:lnSpc>
              <a:spcBef>
                <a:spcPct val="50000"/>
              </a:spcBef>
              <a:tabLst>
                <a:tab pos="1371600" algn="l"/>
              </a:tabLst>
            </a:pPr>
            <a:r>
              <a:rPr lang="en-US" sz="2400" b="1" dirty="0" smtClean="0">
                <a:solidFill>
                  <a:srgbClr val="FF3300"/>
                </a:solidFill>
                <a:ea typeface="ＭＳ Ｐゴシック" pitchFamily="-65" charset="-128"/>
              </a:rPr>
              <a:t>95 F</a:t>
            </a:r>
            <a:r>
              <a:rPr lang="en-US" sz="2400" b="1" dirty="0" smtClean="0">
                <a:ea typeface="ＭＳ Ｐゴシック" pitchFamily="-65" charset="-128"/>
              </a:rPr>
              <a:t>	evaporation and </a:t>
            </a:r>
            <a:r>
              <a:rPr lang="en-US" sz="2400" b="1" dirty="0">
                <a:ea typeface="ＭＳ Ｐゴシック" pitchFamily="-65" charset="-128"/>
              </a:rPr>
              <a:t>transpiration</a:t>
            </a:r>
          </a:p>
          <a:p>
            <a:pPr eaLnBrk="0" hangingPunct="0">
              <a:lnSpc>
                <a:spcPct val="30000"/>
              </a:lnSpc>
              <a:spcBef>
                <a:spcPct val="50000"/>
              </a:spcBef>
            </a:pPr>
            <a:endParaRPr lang="en-US" sz="2800" b="1" dirty="0">
              <a:solidFill>
                <a:srgbClr val="FF3300"/>
              </a:solidFill>
              <a:ea typeface="ＭＳ Ｐゴシック" pitchFamily="-65" charset="-128"/>
            </a:endParaRPr>
          </a:p>
          <a:p>
            <a:pPr eaLnBrk="0" hangingPunct="0">
              <a:spcBef>
                <a:spcPct val="50000"/>
              </a:spcBef>
            </a:pPr>
            <a:r>
              <a:rPr lang="en-US" sz="2400" b="1" dirty="0">
                <a:ea typeface="ＭＳ Ｐゴシック" pitchFamily="-65" charset="-128"/>
              </a:rPr>
              <a:t> </a:t>
            </a:r>
            <a:r>
              <a:rPr lang="en-US" sz="2800" b="1" dirty="0">
                <a:solidFill>
                  <a:srgbClr val="0070C0"/>
                </a:solidFill>
                <a:ea typeface="ＭＳ Ｐゴシック" pitchFamily="-65" charset="-128"/>
              </a:rPr>
              <a:t>70 F</a:t>
            </a:r>
            <a:r>
              <a:rPr lang="en-US" sz="2400" b="1" dirty="0">
                <a:solidFill>
                  <a:srgbClr val="3399FF"/>
                </a:solidFill>
                <a:ea typeface="ＭＳ Ｐゴシック" pitchFamily="-65" charset="-128"/>
              </a:rPr>
              <a:t>	</a:t>
            </a:r>
            <a:r>
              <a:rPr lang="en-US" sz="2400" b="1" dirty="0">
                <a:solidFill>
                  <a:schemeClr val="bg1"/>
                </a:solidFill>
                <a:ea typeface="ＭＳ Ｐゴシック" pitchFamily="-65" charset="-128"/>
              </a:rPr>
              <a:t> </a:t>
            </a:r>
            <a:r>
              <a:rPr lang="en-US" sz="2400" b="1" dirty="0" smtClean="0">
                <a:solidFill>
                  <a:schemeClr val="bg1"/>
                </a:solidFill>
                <a:ea typeface="ＭＳ Ｐゴシック" pitchFamily="-65" charset="-128"/>
              </a:rPr>
              <a:t>     </a:t>
            </a:r>
            <a:r>
              <a:rPr lang="en-US" sz="2400" b="1" dirty="0" smtClean="0">
                <a:solidFill>
                  <a:srgbClr val="0070C0"/>
                </a:solidFill>
                <a:ea typeface="ＭＳ Ｐゴシック" pitchFamily="-65" charset="-128"/>
              </a:rPr>
              <a:t>100</a:t>
            </a:r>
            <a:r>
              <a:rPr lang="en-US" sz="2400" b="1" dirty="0">
                <a:solidFill>
                  <a:srgbClr val="0070C0"/>
                </a:solidFill>
                <a:ea typeface="ＭＳ Ｐゴシック" pitchFamily="-65" charset="-128"/>
              </a:rPr>
              <a:t>% moisture is used for growth</a:t>
            </a:r>
            <a:endParaRPr lang="en-US" sz="2400" dirty="0">
              <a:solidFill>
                <a:srgbClr val="0070C0"/>
              </a:solidFill>
              <a:ea typeface="ＭＳ Ｐゴシック" pitchFamily="-65" charset="-128"/>
            </a:endParaRPr>
          </a:p>
        </p:txBody>
      </p:sp>
      <p:sp>
        <p:nvSpPr>
          <p:cNvPr id="493572" name="Oval 4"/>
          <p:cNvSpPr>
            <a:spLocks noChangeArrowheads="1"/>
          </p:cNvSpPr>
          <p:nvPr/>
        </p:nvSpPr>
        <p:spPr bwMode="auto">
          <a:xfrm>
            <a:off x="1371600" y="5943600"/>
            <a:ext cx="609600" cy="685800"/>
          </a:xfrm>
          <a:prstGeom prst="ellipse">
            <a:avLst/>
          </a:prstGeom>
          <a:solidFill>
            <a:srgbClr val="FF0000"/>
          </a:solidFill>
          <a:ln w="9525">
            <a:solidFill>
              <a:schemeClr val="tx1"/>
            </a:solidFill>
            <a:round/>
            <a:headEnd/>
            <a:tailEnd/>
          </a:ln>
        </p:spPr>
        <p:txBody>
          <a:bodyPr wrap="none" anchor="ctr"/>
          <a:lstStyle/>
          <a:p>
            <a:pPr eaLnBrk="0" hangingPunct="0"/>
            <a:endParaRPr lang="en-US">
              <a:latin typeface="Verdana" pitchFamily="-65" charset="0"/>
              <a:ea typeface="ＭＳ Ｐゴシック" pitchFamily="-65" charset="-128"/>
            </a:endParaRPr>
          </a:p>
        </p:txBody>
      </p:sp>
      <p:sp>
        <p:nvSpPr>
          <p:cNvPr id="493573" name="Rectangle 5"/>
          <p:cNvSpPr>
            <a:spLocks noChangeArrowheads="1"/>
          </p:cNvSpPr>
          <p:nvPr/>
        </p:nvSpPr>
        <p:spPr bwMode="auto">
          <a:xfrm>
            <a:off x="1600200" y="4724400"/>
            <a:ext cx="152400" cy="1219200"/>
          </a:xfrm>
          <a:prstGeom prst="rect">
            <a:avLst/>
          </a:prstGeom>
          <a:solidFill>
            <a:schemeClr val="accent1"/>
          </a:solidFill>
          <a:ln w="9525">
            <a:solidFill>
              <a:schemeClr val="tx1"/>
            </a:solidFill>
            <a:miter lim="800000"/>
            <a:headEnd/>
            <a:tailEnd/>
          </a:ln>
        </p:spPr>
        <p:txBody>
          <a:bodyPr wrap="none" anchor="ctr"/>
          <a:lstStyle/>
          <a:p>
            <a:pPr eaLnBrk="0" hangingPunct="0"/>
            <a:endParaRPr lang="en-US">
              <a:latin typeface="Verdana" pitchFamily="-65" charset="0"/>
              <a:ea typeface="ＭＳ Ｐゴシック" pitchFamily="-65" charset="-128"/>
            </a:endParaRPr>
          </a:p>
        </p:txBody>
      </p:sp>
      <p:sp>
        <p:nvSpPr>
          <p:cNvPr id="493574" name="Rectangle 6"/>
          <p:cNvSpPr>
            <a:spLocks noChangeArrowheads="1"/>
          </p:cNvSpPr>
          <p:nvPr/>
        </p:nvSpPr>
        <p:spPr bwMode="auto">
          <a:xfrm>
            <a:off x="1600200" y="3352800"/>
            <a:ext cx="152400" cy="1371600"/>
          </a:xfrm>
          <a:prstGeom prst="rect">
            <a:avLst/>
          </a:prstGeom>
          <a:solidFill>
            <a:srgbClr val="FFFF00"/>
          </a:solidFill>
          <a:ln w="9525">
            <a:solidFill>
              <a:schemeClr val="tx1"/>
            </a:solidFill>
            <a:miter lim="800000"/>
            <a:headEnd/>
            <a:tailEnd/>
          </a:ln>
        </p:spPr>
        <p:txBody>
          <a:bodyPr wrap="none" anchor="ctr"/>
          <a:lstStyle/>
          <a:p>
            <a:pPr eaLnBrk="0" hangingPunct="0"/>
            <a:endParaRPr lang="en-US">
              <a:latin typeface="Verdana" pitchFamily="-65" charset="0"/>
              <a:ea typeface="ＭＳ Ｐゴシック" pitchFamily="-65" charset="-128"/>
            </a:endParaRPr>
          </a:p>
        </p:txBody>
      </p:sp>
      <p:sp>
        <p:nvSpPr>
          <p:cNvPr id="493575" name="Rectangle 7"/>
          <p:cNvSpPr>
            <a:spLocks noChangeArrowheads="1"/>
          </p:cNvSpPr>
          <p:nvPr/>
        </p:nvSpPr>
        <p:spPr bwMode="auto">
          <a:xfrm>
            <a:off x="1600200" y="1371600"/>
            <a:ext cx="152400" cy="1981200"/>
          </a:xfrm>
          <a:prstGeom prst="rect">
            <a:avLst/>
          </a:prstGeom>
          <a:solidFill>
            <a:srgbClr val="FF0000"/>
          </a:solidFill>
          <a:ln w="9525">
            <a:solidFill>
              <a:schemeClr val="tx1"/>
            </a:solidFill>
            <a:miter lim="800000"/>
            <a:headEnd/>
            <a:tailEnd/>
          </a:ln>
        </p:spPr>
        <p:txBody>
          <a:bodyPr wrap="none" anchor="ctr"/>
          <a:lstStyle/>
          <a:p>
            <a:pPr eaLnBrk="0" hangingPunct="0"/>
            <a:endParaRPr lang="en-US">
              <a:latin typeface="Verdana" pitchFamily="-65" charset="0"/>
              <a:ea typeface="ＭＳ Ｐゴシック" pitchFamily="-65" charset="-128"/>
            </a:endParaRPr>
          </a:p>
        </p:txBody>
      </p:sp>
      <p:sp>
        <p:nvSpPr>
          <p:cNvPr id="493576" name="Text Box 8"/>
          <p:cNvSpPr txBox="1">
            <a:spLocks noChangeArrowheads="1"/>
          </p:cNvSpPr>
          <p:nvPr/>
        </p:nvSpPr>
        <p:spPr bwMode="auto">
          <a:xfrm>
            <a:off x="4145280" y="6553200"/>
            <a:ext cx="6019800" cy="304800"/>
          </a:xfrm>
          <a:prstGeom prst="rect">
            <a:avLst/>
          </a:prstGeom>
          <a:noFill/>
          <a:ln w="9525">
            <a:noFill/>
            <a:miter lim="800000"/>
            <a:headEnd/>
            <a:tailEnd/>
          </a:ln>
        </p:spPr>
        <p:txBody>
          <a:bodyPr>
            <a:spAutoFit/>
          </a:bodyPr>
          <a:lstStyle/>
          <a:p>
            <a:pPr>
              <a:spcBef>
                <a:spcPct val="50000"/>
              </a:spcBef>
            </a:pPr>
            <a:r>
              <a:rPr lang="en-US" sz="1400" b="1" dirty="0">
                <a:ea typeface="ＭＳ Ｐゴシック" pitchFamily="-65" charset="-128"/>
              </a:rPr>
              <a:t>J.J. </a:t>
            </a:r>
            <a:r>
              <a:rPr lang="en-US" sz="1400" b="1" dirty="0" err="1">
                <a:ea typeface="ＭＳ Ｐゴシック" pitchFamily="-65" charset="-128"/>
              </a:rPr>
              <a:t>McEntire</a:t>
            </a:r>
            <a:r>
              <a:rPr lang="en-US" sz="1400" b="1" dirty="0">
                <a:ea typeface="ＭＳ Ｐゴシック" pitchFamily="-65" charset="-128"/>
              </a:rPr>
              <a:t>, WUC, USDA SCS, Kernville TX, 3-58 4-R-12198. 1956</a:t>
            </a:r>
          </a:p>
        </p:txBody>
      </p:sp>
      <p:sp>
        <p:nvSpPr>
          <p:cNvPr id="493577" name="Line 9"/>
          <p:cNvSpPr>
            <a:spLocks noChangeShapeType="1"/>
          </p:cNvSpPr>
          <p:nvPr/>
        </p:nvSpPr>
        <p:spPr bwMode="auto">
          <a:xfrm>
            <a:off x="1828800" y="3352800"/>
            <a:ext cx="1223962" cy="0"/>
          </a:xfrm>
          <a:prstGeom prst="line">
            <a:avLst/>
          </a:prstGeom>
          <a:noFill/>
          <a:ln w="34925">
            <a:solidFill>
              <a:srgbClr val="FF0000"/>
            </a:solidFill>
            <a:prstDash val="dash"/>
            <a:round/>
            <a:headEnd type="none" w="sm" len="sm"/>
            <a:tailEnd type="none" w="sm" len="sm"/>
          </a:ln>
        </p:spPr>
        <p:txBody>
          <a:bodyPr/>
          <a:lstStyle/>
          <a:p>
            <a:endParaRPr lang="en-US"/>
          </a:p>
        </p:txBody>
      </p:sp>
      <p:sp>
        <p:nvSpPr>
          <p:cNvPr id="493578" name="Line 10"/>
          <p:cNvSpPr>
            <a:spLocks noChangeShapeType="1"/>
          </p:cNvSpPr>
          <p:nvPr/>
        </p:nvSpPr>
        <p:spPr bwMode="auto">
          <a:xfrm>
            <a:off x="1905010" y="3429000"/>
            <a:ext cx="1587" cy="1231900"/>
          </a:xfrm>
          <a:prstGeom prst="line">
            <a:avLst/>
          </a:prstGeom>
          <a:noFill/>
          <a:ln w="38100">
            <a:solidFill>
              <a:srgbClr val="FF0000"/>
            </a:solidFill>
            <a:prstDash val="sysDot"/>
            <a:round/>
            <a:headEnd type="triangle" w="med" len="med"/>
            <a:tailEnd type="triangle" w="med" len="med"/>
          </a:ln>
        </p:spPr>
        <p:txBody>
          <a:bodyPr/>
          <a:lstStyle/>
          <a:p>
            <a:endParaRPr lang="en-US"/>
          </a:p>
        </p:txBody>
      </p:sp>
      <p:sp>
        <p:nvSpPr>
          <p:cNvPr id="493579" name="Line 12"/>
          <p:cNvSpPr>
            <a:spLocks noChangeShapeType="1"/>
          </p:cNvSpPr>
          <p:nvPr/>
        </p:nvSpPr>
        <p:spPr bwMode="auto">
          <a:xfrm>
            <a:off x="1828800" y="4648220"/>
            <a:ext cx="1263650" cy="28575"/>
          </a:xfrm>
          <a:prstGeom prst="line">
            <a:avLst/>
          </a:prstGeom>
          <a:noFill/>
          <a:ln w="34925">
            <a:solidFill>
              <a:srgbClr val="FF0000"/>
            </a:solidFill>
            <a:prstDash val="dash"/>
            <a:round/>
            <a:headEnd type="none" w="sm" len="sm"/>
            <a:tailEnd type="none" w="sm" len="sm"/>
          </a:ln>
        </p:spPr>
        <p:txBody>
          <a:bodyPr/>
          <a:lstStyle/>
          <a:p>
            <a:endParaRPr lang="en-US"/>
          </a:p>
        </p:txBody>
      </p:sp>
    </p:spTree>
    <p:extLst>
      <p:ext uri="{BB962C8B-B14F-4D97-AF65-F5344CB8AC3E}">
        <p14:creationId xmlns:p14="http://schemas.microsoft.com/office/powerpoint/2010/main" val="3374154010"/>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Corn after corn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a:xfrm>
            <a:off x="457200" y="274638"/>
            <a:ext cx="8229600" cy="1143000"/>
          </a:xfrm>
          <a:prstGeom prst="rect">
            <a:avLst/>
          </a:prstGeom>
          <a:noFill/>
        </p:spPr>
        <p:txBody>
          <a:bodyPr/>
          <a:lstStyle>
            <a:lvl1pPr algn="ctr" rtl="0" eaLnBrk="0" fontAlgn="base" hangingPunct="0">
              <a:spcBef>
                <a:spcPct val="0"/>
              </a:spcBef>
              <a:spcAft>
                <a:spcPct val="0"/>
              </a:spcAft>
              <a:defRPr sz="4400" kern="1200">
                <a:solidFill>
                  <a:srgbClr val="4A452A"/>
                </a:solidFill>
                <a:latin typeface="Arial Black" pitchFamily="34" charset="0"/>
                <a:ea typeface="+mj-ea"/>
                <a:cs typeface="+mj-cs"/>
              </a:defRPr>
            </a:lvl1pPr>
            <a:lvl2pPr algn="ctr" rtl="0" eaLnBrk="0" fontAlgn="base" hangingPunct="0">
              <a:spcBef>
                <a:spcPct val="0"/>
              </a:spcBef>
              <a:spcAft>
                <a:spcPct val="0"/>
              </a:spcAft>
              <a:defRPr sz="4400">
                <a:solidFill>
                  <a:srgbClr val="4A452A"/>
                </a:solidFill>
                <a:latin typeface="Arial Black" pitchFamily="34" charset="0"/>
              </a:defRPr>
            </a:lvl2pPr>
            <a:lvl3pPr algn="ctr" rtl="0" eaLnBrk="0" fontAlgn="base" hangingPunct="0">
              <a:spcBef>
                <a:spcPct val="0"/>
              </a:spcBef>
              <a:spcAft>
                <a:spcPct val="0"/>
              </a:spcAft>
              <a:defRPr sz="4400">
                <a:solidFill>
                  <a:srgbClr val="4A452A"/>
                </a:solidFill>
                <a:latin typeface="Arial Black" pitchFamily="34" charset="0"/>
              </a:defRPr>
            </a:lvl3pPr>
            <a:lvl4pPr algn="ctr" rtl="0" eaLnBrk="0" fontAlgn="base" hangingPunct="0">
              <a:spcBef>
                <a:spcPct val="0"/>
              </a:spcBef>
              <a:spcAft>
                <a:spcPct val="0"/>
              </a:spcAft>
              <a:defRPr sz="4400">
                <a:solidFill>
                  <a:srgbClr val="4A452A"/>
                </a:solidFill>
                <a:latin typeface="Arial Black" pitchFamily="34" charset="0"/>
              </a:defRPr>
            </a:lvl4pPr>
            <a:lvl5pPr algn="ctr" rtl="0" eaLnBrk="0" fontAlgn="base" hangingPunct="0">
              <a:spcBef>
                <a:spcPct val="0"/>
              </a:spcBef>
              <a:spcAft>
                <a:spcPct val="0"/>
              </a:spcAft>
              <a:defRPr sz="4400">
                <a:solidFill>
                  <a:srgbClr val="4A452A"/>
                </a:solidFill>
                <a:latin typeface="Arial Black" pitchFamily="34" charset="0"/>
              </a:defRPr>
            </a:lvl5pPr>
            <a:lvl6pPr marL="457200" algn="ctr" rtl="0" fontAlgn="base">
              <a:spcBef>
                <a:spcPct val="0"/>
              </a:spcBef>
              <a:spcAft>
                <a:spcPct val="0"/>
              </a:spcAft>
              <a:defRPr sz="4400">
                <a:solidFill>
                  <a:srgbClr val="4A452A"/>
                </a:solidFill>
                <a:latin typeface="Arial Black" pitchFamily="34" charset="0"/>
              </a:defRPr>
            </a:lvl6pPr>
            <a:lvl7pPr marL="914400" algn="ctr" rtl="0" fontAlgn="base">
              <a:spcBef>
                <a:spcPct val="0"/>
              </a:spcBef>
              <a:spcAft>
                <a:spcPct val="0"/>
              </a:spcAft>
              <a:defRPr sz="4400">
                <a:solidFill>
                  <a:srgbClr val="4A452A"/>
                </a:solidFill>
                <a:latin typeface="Arial Black" pitchFamily="34" charset="0"/>
              </a:defRPr>
            </a:lvl7pPr>
            <a:lvl8pPr marL="1371600" algn="ctr" rtl="0" fontAlgn="base">
              <a:spcBef>
                <a:spcPct val="0"/>
              </a:spcBef>
              <a:spcAft>
                <a:spcPct val="0"/>
              </a:spcAft>
              <a:defRPr sz="4400">
                <a:solidFill>
                  <a:srgbClr val="4A452A"/>
                </a:solidFill>
                <a:latin typeface="Arial Black" pitchFamily="34" charset="0"/>
              </a:defRPr>
            </a:lvl8pPr>
            <a:lvl9pPr marL="1828800" algn="ctr" rtl="0" fontAlgn="base">
              <a:spcBef>
                <a:spcPct val="0"/>
              </a:spcBef>
              <a:spcAft>
                <a:spcPct val="0"/>
              </a:spcAft>
              <a:defRPr sz="4400">
                <a:solidFill>
                  <a:srgbClr val="4A452A"/>
                </a:solidFill>
                <a:latin typeface="Arial Black" pitchFamily="34" charset="0"/>
              </a:defRPr>
            </a:lvl9pPr>
          </a:lstStyle>
          <a:p>
            <a:r>
              <a:rPr lang="en-US" altLang="en-US" sz="3600" dirty="0" smtClean="0">
                <a:solidFill>
                  <a:srgbClr val="EEECE1">
                    <a:lumMod val="10000"/>
                  </a:srgbClr>
                </a:solidFill>
                <a:latin typeface="Arial" panose="020B0604020202020204" pitchFamily="34" charset="0"/>
                <a:cs typeface="Arial" panose="020B0604020202020204" pitchFamily="34" charset="0"/>
              </a:rPr>
              <a:t>Why all the buzz </a:t>
            </a:r>
            <a:r>
              <a:rPr lang="en-US" altLang="en-US" sz="3600" dirty="0">
                <a:solidFill>
                  <a:srgbClr val="EEECE1">
                    <a:lumMod val="10000"/>
                  </a:srgbClr>
                </a:solidFill>
                <a:latin typeface="Arial" panose="020B0604020202020204" pitchFamily="34" charset="0"/>
                <a:cs typeface="Arial" panose="020B0604020202020204" pitchFamily="34" charset="0"/>
              </a:rPr>
              <a:t>a</a:t>
            </a:r>
            <a:r>
              <a:rPr lang="en-US" altLang="en-US" sz="3600" dirty="0" smtClean="0">
                <a:solidFill>
                  <a:srgbClr val="EEECE1">
                    <a:lumMod val="10000"/>
                  </a:srgbClr>
                </a:solidFill>
                <a:latin typeface="Arial" panose="020B0604020202020204" pitchFamily="34" charset="0"/>
                <a:cs typeface="Arial" panose="020B0604020202020204" pitchFamily="34" charset="0"/>
              </a:rPr>
              <a:t>bout</a:t>
            </a:r>
          </a:p>
          <a:p>
            <a:r>
              <a:rPr lang="en-US" altLang="en-US" sz="3600" dirty="0" smtClean="0">
                <a:solidFill>
                  <a:srgbClr val="EEECE1">
                    <a:lumMod val="10000"/>
                  </a:srgbClr>
                </a:solidFill>
                <a:latin typeface="Arial" panose="020B0604020202020204" pitchFamily="34" charset="0"/>
                <a:cs typeface="Arial" panose="020B0604020202020204" pitchFamily="34" charset="0"/>
              </a:rPr>
              <a:t> Cover Crops?</a:t>
            </a:r>
          </a:p>
        </p:txBody>
      </p:sp>
      <p:sp>
        <p:nvSpPr>
          <p:cNvPr id="6" name="Text Box 8"/>
          <p:cNvSpPr txBox="1">
            <a:spLocks noChangeArrowheads="1"/>
          </p:cNvSpPr>
          <p:nvPr/>
        </p:nvSpPr>
        <p:spPr bwMode="auto">
          <a:xfrm>
            <a:off x="1143000" y="2590800"/>
            <a:ext cx="6934200" cy="1200150"/>
          </a:xfrm>
          <a:prstGeom prst="rect">
            <a:avLst/>
          </a:prstGeom>
          <a:solidFill>
            <a:srgbClr val="008000">
              <a:alpha val="49001"/>
            </a:srgbClr>
          </a:solidFill>
          <a:ln w="9525">
            <a:noFill/>
            <a:miter lim="800000"/>
            <a:headEnd/>
            <a:tailEnd/>
          </a:ln>
          <a:effectLst/>
        </p:spPr>
        <p:txBody>
          <a:bodyPr>
            <a:spAutoFit/>
          </a:bodyPr>
          <a:lstStyle/>
          <a:p>
            <a:pPr algn="ctr">
              <a:defRPr/>
            </a:pPr>
            <a:r>
              <a:rPr lang="en-US" sz="3600" dirty="0">
                <a:solidFill>
                  <a:srgbClr val="FFFF00"/>
                </a:solidFill>
                <a:effectLst>
                  <a:outerShdw blurRad="38100" dist="38100" dir="2700000" algn="tl">
                    <a:srgbClr val="000000"/>
                  </a:outerShdw>
                </a:effectLst>
                <a:latin typeface="Arial" charset="0"/>
              </a:rPr>
              <a:t>It’s all about the </a:t>
            </a:r>
            <a:r>
              <a:rPr lang="en-US" sz="3600" dirty="0" smtClean="0">
                <a:solidFill>
                  <a:srgbClr val="FFFF00"/>
                </a:solidFill>
                <a:effectLst>
                  <a:outerShdw blurRad="38100" dist="38100" dir="2700000" algn="tl">
                    <a:srgbClr val="000000"/>
                  </a:outerShdw>
                </a:effectLst>
                <a:latin typeface="Arial" charset="0"/>
              </a:rPr>
              <a:t>carbon</a:t>
            </a:r>
            <a:r>
              <a:rPr lang="en-US" sz="3600" dirty="0">
                <a:solidFill>
                  <a:srgbClr val="FFFF00"/>
                </a:solidFill>
                <a:effectLst>
                  <a:outerShdw blurRad="38100" dist="38100" dir="2700000" algn="tl">
                    <a:srgbClr val="000000"/>
                  </a:outerShdw>
                </a:effectLst>
                <a:latin typeface="Arial" charset="0"/>
              </a:rPr>
              <a:t>!</a:t>
            </a:r>
          </a:p>
          <a:p>
            <a:pPr algn="ctr">
              <a:defRPr/>
            </a:pPr>
            <a:r>
              <a:rPr lang="en-US" sz="3600" dirty="0">
                <a:solidFill>
                  <a:srgbClr val="FFFF00"/>
                </a:solidFill>
                <a:effectLst>
                  <a:outerShdw blurRad="38100" dist="38100" dir="2700000" algn="tl">
                    <a:srgbClr val="000000"/>
                  </a:outerShdw>
                </a:effectLst>
                <a:latin typeface="Arial" charset="0"/>
              </a:rPr>
              <a:t>(Organic Matter)</a:t>
            </a:r>
            <a:endParaRPr lang="en-US" sz="1600" dirty="0">
              <a:solidFill>
                <a:srgbClr val="FFFF00"/>
              </a:solidFill>
              <a:effectLst>
                <a:outerShdw blurRad="38100" dist="38100" dir="2700000" algn="tl">
                  <a:srgbClr val="000000"/>
                </a:outerShdw>
              </a:effectLst>
              <a:latin typeface="Arial" charset="0"/>
            </a:endParaRPr>
          </a:p>
        </p:txBody>
      </p:sp>
      <p:grpSp>
        <p:nvGrpSpPr>
          <p:cNvPr id="2" name="Group 11"/>
          <p:cNvGrpSpPr>
            <a:grpSpLocks/>
          </p:cNvGrpSpPr>
          <p:nvPr/>
        </p:nvGrpSpPr>
        <p:grpSpPr bwMode="auto">
          <a:xfrm>
            <a:off x="1143000" y="3931919"/>
            <a:ext cx="6934200" cy="1724660"/>
            <a:chOff x="1143000" y="3886200"/>
            <a:chExt cx="6934200" cy="1725164"/>
          </a:xfrm>
        </p:grpSpPr>
        <p:sp>
          <p:nvSpPr>
            <p:cNvPr id="9" name="Text Box 8"/>
            <p:cNvSpPr txBox="1">
              <a:spLocks noChangeArrowheads="1"/>
            </p:cNvSpPr>
            <p:nvPr/>
          </p:nvSpPr>
          <p:spPr bwMode="auto">
            <a:xfrm>
              <a:off x="1143000" y="3886200"/>
              <a:ext cx="6934200" cy="892435"/>
            </a:xfrm>
            <a:prstGeom prst="rect">
              <a:avLst/>
            </a:prstGeom>
            <a:solidFill>
              <a:srgbClr val="008000">
                <a:alpha val="49001"/>
              </a:srgbClr>
            </a:solidFill>
            <a:ln w="9525">
              <a:noFill/>
              <a:miter lim="800000"/>
              <a:headEnd/>
              <a:tailEnd/>
            </a:ln>
            <a:effectLst/>
          </p:spPr>
          <p:txBody>
            <a:bodyPr>
              <a:spAutoFit/>
            </a:bodyPr>
            <a:lstStyle/>
            <a:p>
              <a:pPr algn="ctr">
                <a:defRPr/>
              </a:pPr>
              <a:r>
                <a:rPr lang="en-US" sz="3600" dirty="0">
                  <a:solidFill>
                    <a:srgbClr val="FFFF00"/>
                  </a:solidFill>
                  <a:effectLst>
                    <a:outerShdw blurRad="38100" dist="38100" dir="2700000" algn="tl">
                      <a:srgbClr val="000000"/>
                    </a:outerShdw>
                  </a:effectLst>
                  <a:latin typeface="Arial" charset="0"/>
                </a:rPr>
                <a:t>We want more </a:t>
              </a:r>
              <a:r>
                <a:rPr lang="en-US" sz="3600" dirty="0" smtClean="0">
                  <a:solidFill>
                    <a:srgbClr val="FFFF00"/>
                  </a:solidFill>
                  <a:effectLst>
                    <a:outerShdw blurRad="38100" dist="38100" dir="2700000" algn="tl">
                      <a:srgbClr val="000000"/>
                    </a:outerShdw>
                  </a:effectLst>
                  <a:latin typeface="Arial" charset="0"/>
                </a:rPr>
                <a:t>carbon here</a:t>
              </a:r>
              <a:endParaRPr lang="en-US" sz="3600" dirty="0">
                <a:solidFill>
                  <a:srgbClr val="FFFF00"/>
                </a:solidFill>
                <a:effectLst>
                  <a:outerShdw blurRad="38100" dist="38100" dir="2700000" algn="tl">
                    <a:srgbClr val="000000"/>
                  </a:outerShdw>
                </a:effectLst>
                <a:latin typeface="Arial" charset="0"/>
              </a:endParaRPr>
            </a:p>
            <a:p>
              <a:pPr algn="ctr">
                <a:defRPr/>
              </a:pPr>
              <a:endParaRPr lang="en-US" sz="1600" dirty="0">
                <a:solidFill>
                  <a:srgbClr val="FFFF00"/>
                </a:solidFill>
                <a:effectLst>
                  <a:outerShdw blurRad="38100" dist="38100" dir="2700000" algn="tl">
                    <a:srgbClr val="000000"/>
                  </a:outerShdw>
                </a:effectLst>
                <a:latin typeface="Arial" charset="0"/>
              </a:endParaRPr>
            </a:p>
          </p:txBody>
        </p:sp>
        <p:sp>
          <p:nvSpPr>
            <p:cNvPr id="8" name="Down Arrow 7"/>
            <p:cNvSpPr/>
            <p:nvPr/>
          </p:nvSpPr>
          <p:spPr>
            <a:xfrm>
              <a:off x="3771900" y="4633178"/>
              <a:ext cx="1600200" cy="9781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3" name="Group 10"/>
          <p:cNvGrpSpPr>
            <a:grpSpLocks/>
          </p:cNvGrpSpPr>
          <p:nvPr/>
        </p:nvGrpSpPr>
        <p:grpSpPr bwMode="auto">
          <a:xfrm>
            <a:off x="1143000" y="274638"/>
            <a:ext cx="6934200" cy="1577975"/>
            <a:chOff x="1143000" y="3175"/>
            <a:chExt cx="6934200" cy="1578154"/>
          </a:xfrm>
        </p:grpSpPr>
        <p:sp>
          <p:nvSpPr>
            <p:cNvPr id="7" name="Text Box 8"/>
            <p:cNvSpPr txBox="1">
              <a:spLocks noChangeArrowheads="1"/>
            </p:cNvSpPr>
            <p:nvPr/>
          </p:nvSpPr>
          <p:spPr bwMode="auto">
            <a:xfrm>
              <a:off x="1143000" y="381043"/>
              <a:ext cx="6934200" cy="1200286"/>
            </a:xfrm>
            <a:prstGeom prst="rect">
              <a:avLst/>
            </a:prstGeom>
            <a:solidFill>
              <a:srgbClr val="008000">
                <a:alpha val="49001"/>
              </a:srgbClr>
            </a:solidFill>
            <a:ln w="9525">
              <a:noFill/>
              <a:miter lim="800000"/>
              <a:headEnd/>
              <a:tailEnd/>
            </a:ln>
            <a:effectLst/>
          </p:spPr>
          <p:txBody>
            <a:bodyPr>
              <a:spAutoFit/>
            </a:bodyPr>
            <a:lstStyle/>
            <a:p>
              <a:pPr algn="ctr">
                <a:defRPr/>
              </a:pPr>
              <a:endParaRPr lang="en-US" sz="3600" dirty="0">
                <a:solidFill>
                  <a:srgbClr val="FFFF00"/>
                </a:solidFill>
                <a:effectLst>
                  <a:outerShdw blurRad="38100" dist="38100" dir="2700000" algn="tl">
                    <a:srgbClr val="000000"/>
                  </a:outerShdw>
                </a:effectLst>
                <a:latin typeface="Arial" charset="0"/>
              </a:endParaRPr>
            </a:p>
            <a:p>
              <a:pPr algn="ctr">
                <a:defRPr/>
              </a:pPr>
              <a:r>
                <a:rPr lang="en-US" sz="3600" dirty="0">
                  <a:solidFill>
                    <a:srgbClr val="FFFF00"/>
                  </a:solidFill>
                  <a:effectLst>
                    <a:outerShdw blurRad="38100" dist="38100" dir="2700000" algn="tl">
                      <a:srgbClr val="000000"/>
                    </a:outerShdw>
                  </a:effectLst>
                  <a:latin typeface="Arial" charset="0"/>
                </a:rPr>
                <a:t> Less c</a:t>
              </a:r>
              <a:r>
                <a:rPr lang="en-US" sz="3600" dirty="0" smtClean="0">
                  <a:solidFill>
                    <a:srgbClr val="FFFF00"/>
                  </a:solidFill>
                  <a:effectLst>
                    <a:outerShdw blurRad="38100" dist="38100" dir="2700000" algn="tl">
                      <a:srgbClr val="000000"/>
                    </a:outerShdw>
                  </a:effectLst>
                  <a:latin typeface="Arial" charset="0"/>
                </a:rPr>
                <a:t>arbon </a:t>
              </a:r>
              <a:r>
                <a:rPr lang="en-US" sz="3600" dirty="0">
                  <a:solidFill>
                    <a:srgbClr val="FFFF00"/>
                  </a:solidFill>
                  <a:effectLst>
                    <a:outerShdw blurRad="38100" dist="38100" dir="2700000" algn="tl">
                      <a:srgbClr val="000000"/>
                    </a:outerShdw>
                  </a:effectLst>
                  <a:latin typeface="Arial" charset="0"/>
                </a:rPr>
                <a:t>l</a:t>
              </a:r>
              <a:r>
                <a:rPr lang="en-US" sz="3600" dirty="0" smtClean="0">
                  <a:solidFill>
                    <a:srgbClr val="FFFF00"/>
                  </a:solidFill>
                  <a:effectLst>
                    <a:outerShdw blurRad="38100" dist="38100" dir="2700000" algn="tl">
                      <a:srgbClr val="000000"/>
                    </a:outerShdw>
                  </a:effectLst>
                  <a:latin typeface="Arial" charset="0"/>
                </a:rPr>
                <a:t>oss </a:t>
              </a:r>
              <a:r>
                <a:rPr lang="en-US" sz="3600" dirty="0">
                  <a:solidFill>
                    <a:srgbClr val="FFFF00"/>
                  </a:solidFill>
                  <a:effectLst>
                    <a:outerShdw blurRad="38100" dist="38100" dir="2700000" algn="tl">
                      <a:srgbClr val="000000"/>
                    </a:outerShdw>
                  </a:effectLst>
                  <a:latin typeface="Arial" charset="0"/>
                </a:rPr>
                <a:t>h</a:t>
              </a:r>
              <a:r>
                <a:rPr lang="en-US" sz="3600" dirty="0" smtClean="0">
                  <a:solidFill>
                    <a:srgbClr val="FFFF00"/>
                  </a:solidFill>
                  <a:effectLst>
                    <a:outerShdw blurRad="38100" dist="38100" dir="2700000" algn="tl">
                      <a:srgbClr val="000000"/>
                    </a:outerShdw>
                  </a:effectLst>
                  <a:latin typeface="Arial" charset="0"/>
                </a:rPr>
                <a:t>ere</a:t>
              </a:r>
              <a:endParaRPr lang="en-US" sz="3600" dirty="0">
                <a:solidFill>
                  <a:srgbClr val="FFFF00"/>
                </a:solidFill>
                <a:effectLst>
                  <a:outerShdw blurRad="38100" dist="38100" dir="2700000" algn="tl">
                    <a:srgbClr val="000000"/>
                  </a:outerShdw>
                </a:effectLst>
                <a:latin typeface="Arial" charset="0"/>
              </a:endParaRPr>
            </a:p>
          </p:txBody>
        </p:sp>
        <p:sp>
          <p:nvSpPr>
            <p:cNvPr id="10" name="Up Arrow 9"/>
            <p:cNvSpPr/>
            <p:nvPr/>
          </p:nvSpPr>
          <p:spPr>
            <a:xfrm>
              <a:off x="3796506" y="3175"/>
              <a:ext cx="1550988" cy="97801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Tree>
    <p:extLst>
      <p:ext uri="{BB962C8B-B14F-4D97-AF65-F5344CB8AC3E}">
        <p14:creationId xmlns:p14="http://schemas.microsoft.com/office/powerpoint/2010/main" val="1861867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par>
                                <p:cTn id="18" presetID="10" presetClass="exit" presetSubtype="0" fill="hold" grpId="0" nodeType="with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762359622"/>
              </p:ext>
            </p:extLst>
          </p:nvPr>
        </p:nvGraphicFramePr>
        <p:xfrm>
          <a:off x="1447800" y="228600"/>
          <a:ext cx="7239000"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p:cNvSpPr>
          <p:nvPr/>
        </p:nvSpPr>
        <p:spPr>
          <a:xfrm rot="16200000">
            <a:off x="-2514600" y="2895600"/>
            <a:ext cx="6477000" cy="1143000"/>
          </a:xfrm>
          <a:prstGeom prst="rect">
            <a:avLst/>
          </a:prstGeom>
          <a:solidFill>
            <a:schemeClr val="accent1">
              <a:lumMod val="40000"/>
              <a:lumOff val="60000"/>
            </a:schemeClr>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dirty="0" smtClean="0"/>
              <a:t>Soil Health Principles</a:t>
            </a:r>
            <a:endParaRPr lang="en-US" sz="4000" dirty="0"/>
          </a:p>
        </p:txBody>
      </p:sp>
    </p:spTree>
    <p:extLst>
      <p:ext uri="{BB962C8B-B14F-4D97-AF65-F5344CB8AC3E}">
        <p14:creationId xmlns:p14="http://schemas.microsoft.com/office/powerpoint/2010/main" val="59367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441094" cy="1320800"/>
          </a:xfrm>
        </p:spPr>
        <p:txBody>
          <a:bodyPr>
            <a:normAutofit/>
          </a:bodyPr>
          <a:lstStyle/>
          <a:p>
            <a:r>
              <a:rPr lang="en-US" sz="4000" b="1" dirty="0" smtClean="0"/>
              <a:t>Soil Health Principles &amp; Soil Function</a:t>
            </a:r>
            <a:endParaRPr lang="en-US" sz="4000" b="1" dirty="0"/>
          </a:p>
        </p:txBody>
      </p:sp>
      <p:pic>
        <p:nvPicPr>
          <p:cNvPr id="12" name="Content Placeholder 12"/>
          <p:cNvPicPr>
            <a:picLocks noGrp="1" noChangeAspect="1"/>
          </p:cNvPicPr>
          <p:nvPr>
            <p:ph sz="half" idx="1"/>
          </p:nvPr>
        </p:nvPicPr>
        <p:blipFill>
          <a:blip r:embed="rId3"/>
          <a:stretch>
            <a:fillRect/>
          </a:stretch>
        </p:blipFill>
        <p:spPr>
          <a:xfrm>
            <a:off x="125751" y="1798983"/>
            <a:ext cx="4258316" cy="4104862"/>
          </a:xfrm>
          <a:prstGeom prst="rect">
            <a:avLst/>
          </a:prstGeom>
        </p:spPr>
      </p:pic>
      <p:sp>
        <p:nvSpPr>
          <p:cNvPr id="4" name="Content Placeholder 3"/>
          <p:cNvSpPr>
            <a:spLocks noGrp="1"/>
          </p:cNvSpPr>
          <p:nvPr>
            <p:ph sz="half" idx="2"/>
          </p:nvPr>
        </p:nvSpPr>
        <p:spPr>
          <a:xfrm>
            <a:off x="4343400" y="1706562"/>
            <a:ext cx="4876800" cy="4846638"/>
          </a:xfrm>
        </p:spPr>
        <p:txBody>
          <a:bodyPr>
            <a:normAutofit/>
          </a:bodyPr>
          <a:lstStyle/>
          <a:p>
            <a:pPr marL="0" indent="0">
              <a:buNone/>
            </a:pPr>
            <a:r>
              <a:rPr lang="en-US" sz="2400" b="1" dirty="0" smtClean="0">
                <a:solidFill>
                  <a:schemeClr val="accent2"/>
                </a:solidFill>
              </a:rPr>
              <a:t>Maximize Biodiversity &amp; </a:t>
            </a:r>
            <a:br>
              <a:rPr lang="en-US" sz="2400" b="1" dirty="0" smtClean="0">
                <a:solidFill>
                  <a:schemeClr val="accent2"/>
                </a:solidFill>
              </a:rPr>
            </a:br>
            <a:r>
              <a:rPr lang="en-US" sz="2400" b="1" dirty="0" smtClean="0">
                <a:solidFill>
                  <a:schemeClr val="accent2"/>
                </a:solidFill>
              </a:rPr>
              <a:t>Maximize Living Roots</a:t>
            </a:r>
            <a:endParaRPr lang="en-US" sz="2400" b="1" dirty="0">
              <a:solidFill>
                <a:schemeClr val="accent2"/>
              </a:solidFill>
            </a:endParaRPr>
          </a:p>
          <a:p>
            <a:pPr>
              <a:buClr>
                <a:schemeClr val="tx1"/>
              </a:buClr>
              <a:buFont typeface="Wingdings" panose="05000000000000000000" pitchFamily="2" charset="2"/>
              <a:buChar char="§"/>
            </a:pPr>
            <a:r>
              <a:rPr lang="en-US" sz="2400" dirty="0" smtClean="0">
                <a:sym typeface="Wingdings" panose="05000000000000000000" pitchFamily="2" charset="2"/>
              </a:rPr>
              <a:t>Break disease/pest cycles</a:t>
            </a:r>
          </a:p>
          <a:p>
            <a:pPr>
              <a:buClr>
                <a:schemeClr val="tx1"/>
              </a:buClr>
              <a:buFont typeface="Wingdings" panose="05000000000000000000" pitchFamily="2" charset="2"/>
              <a:buChar char="§"/>
            </a:pPr>
            <a:r>
              <a:rPr lang="en-US" sz="2400" dirty="0" smtClean="0">
                <a:sym typeface="Wingdings" panose="05000000000000000000" pitchFamily="2" charset="2"/>
              </a:rPr>
              <a:t>Stimulate/change belowground diversity</a:t>
            </a:r>
            <a:endParaRPr lang="en-US" sz="2400" dirty="0">
              <a:sym typeface="Wingdings" panose="05000000000000000000" pitchFamily="2" charset="2"/>
            </a:endParaRPr>
          </a:p>
          <a:p>
            <a:pPr>
              <a:buClr>
                <a:schemeClr val="tx1"/>
              </a:buClr>
              <a:buFont typeface="Wingdings" panose="05000000000000000000" pitchFamily="2" charset="2"/>
              <a:buChar char="§"/>
            </a:pPr>
            <a:r>
              <a:rPr lang="en-US" sz="2400" dirty="0" smtClean="0">
                <a:sym typeface="Wingdings" panose="05000000000000000000" pitchFamily="2" charset="2"/>
              </a:rPr>
              <a:t>Increase soil organic matter</a:t>
            </a:r>
          </a:p>
          <a:p>
            <a:pPr>
              <a:buClr>
                <a:schemeClr val="tx1"/>
              </a:buClr>
              <a:buFont typeface="Wingdings" panose="05000000000000000000" pitchFamily="2" charset="2"/>
              <a:buChar char="§"/>
            </a:pPr>
            <a:r>
              <a:rPr lang="en-US" sz="2400" dirty="0" smtClean="0">
                <a:sym typeface="Wingdings" panose="05000000000000000000" pitchFamily="2" charset="2"/>
              </a:rPr>
              <a:t>Increase nutrient cycling</a:t>
            </a:r>
          </a:p>
          <a:p>
            <a:pPr>
              <a:buClr>
                <a:schemeClr val="tx1"/>
              </a:buClr>
              <a:buFont typeface="Wingdings" panose="05000000000000000000" pitchFamily="2" charset="2"/>
              <a:buChar char="§"/>
            </a:pPr>
            <a:r>
              <a:rPr lang="en-US" sz="2400" dirty="0" smtClean="0">
                <a:sym typeface="Wingdings" panose="05000000000000000000" pitchFamily="2" charset="2"/>
              </a:rPr>
              <a:t>Enhance plant growth</a:t>
            </a:r>
          </a:p>
          <a:p>
            <a:pPr>
              <a:buClr>
                <a:schemeClr val="tx1"/>
              </a:buClr>
              <a:buFont typeface="Wingdings" panose="05000000000000000000" pitchFamily="2" charset="2"/>
              <a:buChar char="§"/>
            </a:pPr>
            <a:r>
              <a:rPr lang="en-US" sz="2400" dirty="0" smtClean="0">
                <a:sym typeface="Wingdings" panose="05000000000000000000" pitchFamily="2" charset="2"/>
              </a:rPr>
              <a:t>Increase predator &amp; pollinator populations</a:t>
            </a:r>
            <a:endParaRPr lang="en-US" sz="2400" dirty="0">
              <a:sym typeface="Wingdings" panose="05000000000000000000" pitchFamily="2" charset="2"/>
            </a:endParaRPr>
          </a:p>
        </p:txBody>
      </p:sp>
      <p:sp>
        <p:nvSpPr>
          <p:cNvPr id="7" name="Rectangle 6"/>
          <p:cNvSpPr/>
          <p:nvPr/>
        </p:nvSpPr>
        <p:spPr>
          <a:xfrm>
            <a:off x="135835" y="1706562"/>
            <a:ext cx="4207565" cy="415718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Pie 8"/>
          <p:cNvSpPr/>
          <p:nvPr/>
        </p:nvSpPr>
        <p:spPr>
          <a:xfrm flipH="1">
            <a:off x="135835" y="1798983"/>
            <a:ext cx="4207564" cy="4038600"/>
          </a:xfrm>
          <a:prstGeom prst="pie">
            <a:avLst>
              <a:gd name="adj1" fmla="val 5399346"/>
              <a:gd name="adj2" fmla="val 1620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274320" tIns="0" rIns="0" bIns="0" rtlCol="0" anchor="ctr"/>
          <a:lstStyle/>
          <a:p>
            <a:pPr algn="r"/>
            <a:endParaRPr lang="en-US" sz="3600" b="1" dirty="0">
              <a:solidFill>
                <a:prstClr val="black"/>
              </a:solidFill>
            </a:endParaRPr>
          </a:p>
        </p:txBody>
      </p:sp>
      <p:sp>
        <p:nvSpPr>
          <p:cNvPr id="10" name="TextBox 9"/>
          <p:cNvSpPr txBox="1"/>
          <p:nvPr/>
        </p:nvSpPr>
        <p:spPr>
          <a:xfrm>
            <a:off x="2254909" y="3224916"/>
            <a:ext cx="1765878" cy="1200329"/>
          </a:xfrm>
          <a:prstGeom prst="rect">
            <a:avLst/>
          </a:prstGeom>
          <a:noFill/>
        </p:spPr>
        <p:txBody>
          <a:bodyPr wrap="square" rtlCol="0">
            <a:spAutoFit/>
          </a:bodyPr>
          <a:lstStyle/>
          <a:p>
            <a:pPr algn="ctr"/>
            <a:r>
              <a:rPr lang="en-US" sz="3600" b="1" dirty="0" smtClean="0">
                <a:solidFill>
                  <a:prstClr val="black"/>
                </a:solidFill>
              </a:rPr>
              <a:t>Feed Biota</a:t>
            </a:r>
            <a:endParaRPr lang="en-US" sz="3600" b="1" dirty="0">
              <a:solidFill>
                <a:prstClr val="black"/>
              </a:solidFill>
            </a:endParaRPr>
          </a:p>
        </p:txBody>
      </p:sp>
      <p:sp>
        <p:nvSpPr>
          <p:cNvPr id="11" name="TextBox 10"/>
          <p:cNvSpPr txBox="1"/>
          <p:nvPr/>
        </p:nvSpPr>
        <p:spPr>
          <a:xfrm>
            <a:off x="6004511" y="6553200"/>
            <a:ext cx="3215689" cy="307777"/>
          </a:xfrm>
          <a:prstGeom prst="rect">
            <a:avLst/>
          </a:prstGeom>
          <a:noFill/>
        </p:spPr>
        <p:txBody>
          <a:bodyPr wrap="none" rtlCol="0">
            <a:spAutoFit/>
          </a:bodyPr>
          <a:lstStyle/>
          <a:p>
            <a:r>
              <a:rPr lang="en-US" sz="1400" dirty="0" smtClean="0">
                <a:solidFill>
                  <a:prstClr val="black"/>
                </a:solidFill>
              </a:rPr>
              <a:t>Image courtesy of Barry Fisher, NRCS-SHD</a:t>
            </a:r>
            <a:endParaRPr lang="en-US" sz="1400" dirty="0">
              <a:solidFill>
                <a:prstClr val="black"/>
              </a:solidFill>
            </a:endParaRPr>
          </a:p>
        </p:txBody>
      </p:sp>
    </p:spTree>
    <p:extLst>
      <p:ext uri="{BB962C8B-B14F-4D97-AF65-F5344CB8AC3E}">
        <p14:creationId xmlns:p14="http://schemas.microsoft.com/office/powerpoint/2010/main" val="228214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73956"/>
            <a:ext cx="9144000" cy="1325563"/>
          </a:xfrm>
        </p:spPr>
        <p:txBody>
          <a:bodyPr>
            <a:normAutofit/>
          </a:bodyPr>
          <a:lstStyle/>
          <a:p>
            <a:pPr algn="ctr"/>
            <a:r>
              <a:rPr lang="en-US" sz="3600" dirty="0" smtClean="0"/>
              <a:t>Diversify with Crop Diversity</a:t>
            </a:r>
            <a:endParaRPr lang="en-US" sz="3600" dirty="0"/>
          </a:p>
        </p:txBody>
      </p:sp>
      <p:sp>
        <p:nvSpPr>
          <p:cNvPr id="3" name="Content Placeholder 2"/>
          <p:cNvSpPr>
            <a:spLocks noGrp="1"/>
          </p:cNvSpPr>
          <p:nvPr>
            <p:ph idx="1"/>
          </p:nvPr>
        </p:nvSpPr>
        <p:spPr>
          <a:xfrm>
            <a:off x="628651" y="2297639"/>
            <a:ext cx="7886700" cy="3295441"/>
          </a:xfrm>
        </p:spPr>
        <p:txBody>
          <a:bodyPr>
            <a:normAutofit/>
          </a:bodyPr>
          <a:lstStyle/>
          <a:p>
            <a:r>
              <a:rPr lang="en-US" dirty="0" smtClean="0">
                <a:latin typeface="Arial" panose="020B0604020202020204" pitchFamily="34" charset="0"/>
                <a:cs typeface="Arial" panose="020B0604020202020204" pitchFamily="34" charset="0"/>
              </a:rPr>
              <a:t>Plants interact with particular microbes</a:t>
            </a:r>
          </a:p>
          <a:p>
            <a:pPr lvl="1"/>
            <a:r>
              <a:rPr lang="en-US" dirty="0" smtClean="0">
                <a:latin typeface="Arial" panose="020B0604020202020204" pitchFamily="34" charset="0"/>
                <a:cs typeface="Arial" panose="020B0604020202020204" pitchFamily="34" charset="0"/>
              </a:rPr>
              <a:t>Trade sugar from roots for nutrients and water</a:t>
            </a:r>
          </a:p>
          <a:p>
            <a:r>
              <a:rPr lang="en-US" dirty="0" smtClean="0">
                <a:latin typeface="Arial" panose="020B0604020202020204" pitchFamily="34" charset="0"/>
                <a:cs typeface="Arial" panose="020B0604020202020204" pitchFamily="34" charset="0"/>
              </a:rPr>
              <a:t>Microbes convert plant material to OM</a:t>
            </a:r>
          </a:p>
          <a:p>
            <a:r>
              <a:rPr lang="en-US" dirty="0" smtClean="0">
                <a:latin typeface="Arial" panose="020B0604020202020204" pitchFamily="34" charset="0"/>
                <a:cs typeface="Arial" panose="020B0604020202020204" pitchFamily="34" charset="0"/>
              </a:rPr>
              <a:t>Requires a diversity of plant carbohydrates to support the variety of microbes </a:t>
            </a:r>
          </a:p>
          <a:p>
            <a:r>
              <a:rPr lang="en-US" dirty="0" smtClean="0">
                <a:latin typeface="Arial" panose="020B0604020202020204" pitchFamily="34" charset="0"/>
                <a:cs typeface="Arial" panose="020B0604020202020204" pitchFamily="34" charset="0"/>
              </a:rPr>
              <a:t>Lack of plant diversity will drive system to favor some microbes more than others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5385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88569"/>
            <a:ext cx="2282997" cy="584775"/>
          </a:xfrm>
          <a:prstGeom prst="rect">
            <a:avLst/>
          </a:prstGeom>
        </p:spPr>
        <p:txBody>
          <a:bodyPr wrap="none">
            <a:spAutoFit/>
          </a:bodyPr>
          <a:lstStyle/>
          <a:p>
            <a:r>
              <a:rPr lang="en-US" sz="3200" dirty="0">
                <a:solidFill>
                  <a:srgbClr val="000000"/>
                </a:solidFill>
              </a:rPr>
              <a:t>Soil </a:t>
            </a:r>
            <a:r>
              <a:rPr lang="en-US" sz="3200" dirty="0" smtClean="0">
                <a:solidFill>
                  <a:srgbClr val="000000"/>
                </a:solidFill>
              </a:rPr>
              <a:t>Biology  </a:t>
            </a:r>
            <a:endParaRPr lang="en-US" sz="3200" dirty="0">
              <a:solidFill>
                <a:srgbClr val="000000"/>
              </a:solidFill>
            </a:endParaRPr>
          </a:p>
        </p:txBody>
      </p:sp>
      <p:sp>
        <p:nvSpPr>
          <p:cNvPr id="3" name="Rectangle 2"/>
          <p:cNvSpPr/>
          <p:nvPr/>
        </p:nvSpPr>
        <p:spPr>
          <a:xfrm>
            <a:off x="173076" y="1595021"/>
            <a:ext cx="4563693" cy="5262979"/>
          </a:xfrm>
          <a:prstGeom prst="rect">
            <a:avLst/>
          </a:prstGeom>
        </p:spPr>
        <p:txBody>
          <a:bodyPr wrap="square">
            <a:spAutoFit/>
          </a:bodyPr>
          <a:lstStyle/>
          <a:p>
            <a:pPr marL="342900" indent="-342900">
              <a:buFont typeface="Arial" panose="020B0604020202020204" pitchFamily="34" charset="0"/>
              <a:buChar char="•"/>
            </a:pPr>
            <a:r>
              <a:rPr lang="en-US" sz="2400" dirty="0" smtClean="0">
                <a:solidFill>
                  <a:srgbClr val="000000"/>
                </a:solidFill>
                <a:ea typeface="Times New Roman" panose="02020603050405020304" pitchFamily="18" charset="0"/>
              </a:rPr>
              <a:t>Aggregate stability will only regenerate biologically.</a:t>
            </a:r>
          </a:p>
          <a:p>
            <a:endParaRPr lang="en-US" sz="2400" dirty="0" smtClean="0">
              <a:solidFill>
                <a:srgbClr val="000000"/>
              </a:solidFill>
              <a:ea typeface="Times New Roman" panose="02020603050405020304" pitchFamily="18" charset="0"/>
            </a:endParaRPr>
          </a:p>
          <a:p>
            <a:pPr marL="342900" indent="-342900">
              <a:buFont typeface="Arial" panose="020B0604020202020204" pitchFamily="34" charset="0"/>
              <a:buChar char="•"/>
            </a:pPr>
            <a:r>
              <a:rPr lang="en-US" sz="2400" dirty="0" smtClean="0">
                <a:solidFill>
                  <a:srgbClr val="000000"/>
                </a:solidFill>
                <a:ea typeface="Times New Roman" panose="02020603050405020304" pitchFamily="18" charset="0"/>
              </a:rPr>
              <a:t>Balanced and </a:t>
            </a:r>
            <a:r>
              <a:rPr lang="en-US" sz="2400" dirty="0">
                <a:solidFill>
                  <a:srgbClr val="000000"/>
                </a:solidFill>
                <a:ea typeface="Times New Roman" panose="02020603050405020304" pitchFamily="18" charset="0"/>
              </a:rPr>
              <a:t>d</a:t>
            </a:r>
            <a:r>
              <a:rPr lang="en-US" sz="2400" dirty="0" smtClean="0">
                <a:solidFill>
                  <a:srgbClr val="000000"/>
                </a:solidFill>
                <a:ea typeface="Times New Roman" panose="02020603050405020304" pitchFamily="18" charset="0"/>
              </a:rPr>
              <a:t>iverse functional groups of biological populations are critical for restoring soil functions and building disease and pest defenses.</a:t>
            </a:r>
          </a:p>
          <a:p>
            <a:endParaRPr lang="en-US" sz="2400" dirty="0" smtClean="0">
              <a:solidFill>
                <a:srgbClr val="000000"/>
              </a:solidFill>
              <a:ea typeface="Times New Roman" panose="02020603050405020304" pitchFamily="18" charset="0"/>
            </a:endParaRPr>
          </a:p>
          <a:p>
            <a:pPr marL="342900" indent="-342900">
              <a:buFont typeface="Arial" panose="020B0604020202020204" pitchFamily="34" charset="0"/>
              <a:buChar char="•"/>
            </a:pPr>
            <a:r>
              <a:rPr lang="en-US" sz="2400" dirty="0">
                <a:solidFill>
                  <a:srgbClr val="000000"/>
                </a:solidFill>
                <a:ea typeface="Times New Roman" panose="02020603050405020304" pitchFamily="18" charset="0"/>
              </a:rPr>
              <a:t>C</a:t>
            </a:r>
            <a:r>
              <a:rPr lang="en-US" sz="2400" dirty="0" smtClean="0">
                <a:solidFill>
                  <a:srgbClr val="000000"/>
                </a:solidFill>
                <a:ea typeface="Times New Roman" panose="02020603050405020304" pitchFamily="18" charset="0"/>
              </a:rPr>
              <a:t>olonizing mycorrhizal fungi and aerobic microbes (e.g.-rhizobium) build soil structure and cycle nutrients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2426" y="275130"/>
            <a:ext cx="3747430" cy="2810573"/>
          </a:xfrm>
          <a:prstGeom prst="rect">
            <a:avLst/>
          </a:prstGeom>
          <a:ln>
            <a:solidFill>
              <a:schemeClr val="tx1"/>
            </a:solidFill>
          </a:ln>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l="15536" t="12755" r="18240" b="14543"/>
          <a:stretch/>
        </p:blipFill>
        <p:spPr>
          <a:xfrm>
            <a:off x="5032426" y="3172654"/>
            <a:ext cx="3747430" cy="3426929"/>
          </a:xfrm>
          <a:prstGeom prst="rect">
            <a:avLst/>
          </a:prstGeom>
          <a:ln>
            <a:solidFill>
              <a:schemeClr val="tx1"/>
            </a:solidFill>
          </a:ln>
        </p:spPr>
      </p:pic>
    </p:spTree>
    <p:extLst>
      <p:ext uri="{BB962C8B-B14F-4D97-AF65-F5344CB8AC3E}">
        <p14:creationId xmlns:p14="http://schemas.microsoft.com/office/powerpoint/2010/main" val="1514968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1973"/>
            <a:ext cx="9144000" cy="880897"/>
          </a:xfrm>
        </p:spPr>
        <p:txBody>
          <a:bodyPr/>
          <a:lstStyle/>
          <a:p>
            <a:pPr algn="ctr"/>
            <a:r>
              <a:rPr lang="en-US" dirty="0" smtClean="0"/>
              <a:t>Crop Rotations</a:t>
            </a:r>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36321" y="4144116"/>
            <a:ext cx="3679820" cy="254508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556760" y="1582870"/>
            <a:ext cx="3413760" cy="256124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556760" y="4136496"/>
            <a:ext cx="3413760" cy="24585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H:\Win7_Laptop\Pictures\Id-OR\IMG_1873.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51731" y="1582870"/>
            <a:ext cx="3405029" cy="25536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157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3272"/>
            <a:ext cx="9144000" cy="1143000"/>
          </a:xfrm>
        </p:spPr>
        <p:txBody>
          <a:bodyPr/>
          <a:lstStyle/>
          <a:p>
            <a:pPr algn="ctr"/>
            <a:r>
              <a:rPr lang="en-US" dirty="0" smtClean="0"/>
              <a:t>Intensive </a:t>
            </a:r>
            <a:r>
              <a:rPr lang="en-US" dirty="0"/>
              <a:t>C</a:t>
            </a:r>
            <a:r>
              <a:rPr lang="en-US" dirty="0" smtClean="0"/>
              <a:t>rop Production</a:t>
            </a:r>
            <a:endParaRPr lang="en-US" dirty="0"/>
          </a:p>
        </p:txBody>
      </p:sp>
      <p:pic>
        <p:nvPicPr>
          <p:cNvPr id="7" name="Content Placeholder 6"/>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127248" y="3200400"/>
            <a:ext cx="6016752" cy="3657600"/>
          </a:xfrm>
          <a:ln>
            <a:solidFill>
              <a:schemeClr val="tx1"/>
            </a:solidFill>
          </a:ln>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816272"/>
            <a:ext cx="4913832" cy="3286125"/>
          </a:xfrm>
          <a:prstGeom prst="rect">
            <a:avLst/>
          </a:prstGeom>
          <a:ln>
            <a:solidFill>
              <a:schemeClr val="tx1"/>
            </a:solidFill>
          </a:ln>
        </p:spPr>
      </p:pic>
    </p:spTree>
    <p:extLst>
      <p:ext uri="{BB962C8B-B14F-4D97-AF65-F5344CB8AC3E}">
        <p14:creationId xmlns:p14="http://schemas.microsoft.com/office/powerpoint/2010/main" val="3027169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305800" cy="1143000"/>
          </a:xfrm>
        </p:spPr>
        <p:txBody>
          <a:bodyPr/>
          <a:lstStyle/>
          <a:p>
            <a:pPr>
              <a:defRPr/>
            </a:pPr>
            <a:endParaRPr lang="en-US" dirty="0"/>
          </a:p>
        </p:txBody>
      </p:sp>
      <p:pic>
        <p:nvPicPr>
          <p:cNvPr id="5222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1905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951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444639"/>
            <a:ext cx="9144000" cy="1325563"/>
          </a:xfrm>
        </p:spPr>
        <p:txBody>
          <a:bodyPr/>
          <a:lstStyle/>
          <a:p>
            <a:pPr algn="ctr"/>
            <a:r>
              <a:rPr lang="en-US" dirty="0" smtClean="0"/>
              <a:t> </a:t>
            </a:r>
            <a:r>
              <a:rPr lang="en-US" sz="4000" dirty="0" smtClean="0"/>
              <a:t>Rotating time periods</a:t>
            </a:r>
            <a:endParaRPr lang="en-US" sz="4000" dirty="0"/>
          </a:p>
        </p:txBody>
      </p:sp>
      <p:sp>
        <p:nvSpPr>
          <p:cNvPr id="9" name="Content Placeholder 8"/>
          <p:cNvSpPr>
            <a:spLocks noGrp="1"/>
          </p:cNvSpPr>
          <p:nvPr>
            <p:ph idx="1"/>
          </p:nvPr>
        </p:nvSpPr>
        <p:spPr>
          <a:xfrm>
            <a:off x="2290472" y="1550216"/>
            <a:ext cx="6215270" cy="4131915"/>
          </a:xfrm>
        </p:spPr>
        <p:txBody>
          <a:bodyPr>
            <a:noAutofit/>
          </a:bodyPr>
          <a:lstStyle/>
          <a:p>
            <a:r>
              <a:rPr lang="en-US" sz="2400" b="1" dirty="0" smtClean="0">
                <a:latin typeface="Arial" panose="020B0604020202020204" pitchFamily="34" charset="0"/>
                <a:cs typeface="Arial" panose="020B0604020202020204" pitchFamily="34" charset="0"/>
              </a:rPr>
              <a:t>Lengthen the rotation </a:t>
            </a:r>
          </a:p>
          <a:p>
            <a:pPr marL="1028700" lvl="1" indent="-342900"/>
            <a:r>
              <a:rPr lang="en-US" dirty="0" smtClean="0">
                <a:latin typeface="Arial" panose="020B0604020202020204" pitchFamily="34" charset="0"/>
                <a:cs typeface="Arial" panose="020B0604020202020204" pitchFamily="34" charset="0"/>
              </a:rPr>
              <a:t>2 years to 4 years, 4 years to 8 years</a:t>
            </a:r>
          </a:p>
          <a:p>
            <a:pPr marL="1028700" lvl="1" indent="-342900"/>
            <a:r>
              <a:rPr lang="en-US" dirty="0" smtClean="0">
                <a:latin typeface="Arial" panose="020B0604020202020204" pitchFamily="34" charset="0"/>
                <a:cs typeface="Arial" panose="020B0604020202020204" pitchFamily="34" charset="0"/>
              </a:rPr>
              <a:t>consider perennials</a:t>
            </a:r>
          </a:p>
          <a:p>
            <a:pPr marL="1028700" lvl="1" indent="-342900"/>
            <a:endParaRPr lang="en-US" dirty="0" smtClean="0">
              <a:latin typeface="Arial" panose="020B0604020202020204" pitchFamily="34" charset="0"/>
              <a:cs typeface="Arial" panose="020B0604020202020204" pitchFamily="34" charset="0"/>
            </a:endParaRPr>
          </a:p>
          <a:p>
            <a:r>
              <a:rPr lang="en-US" sz="2400" b="1" dirty="0" smtClean="0">
                <a:latin typeface="Arial" panose="020B0604020202020204" pitchFamily="34" charset="0"/>
                <a:cs typeface="Arial" panose="020B0604020202020204" pitchFamily="34" charset="0"/>
              </a:rPr>
              <a:t>Shorter season crop varieties</a:t>
            </a:r>
          </a:p>
          <a:p>
            <a:pPr marL="1028700" lvl="1" indent="-342900"/>
            <a:r>
              <a:rPr lang="en-US" dirty="0" smtClean="0">
                <a:latin typeface="Arial" panose="020B0604020202020204" pitchFamily="34" charset="0"/>
                <a:cs typeface="Arial" panose="020B0604020202020204" pitchFamily="34" charset="0"/>
              </a:rPr>
              <a:t>90 day corn</a:t>
            </a:r>
          </a:p>
          <a:p>
            <a:pPr marL="1028700" lvl="1" indent="-342900"/>
            <a:r>
              <a:rPr lang="en-US" dirty="0" smtClean="0">
                <a:latin typeface="Arial" panose="020B0604020202020204" pitchFamily="34" charset="0"/>
                <a:cs typeface="Arial" panose="020B0604020202020204" pitchFamily="34" charset="0"/>
              </a:rPr>
              <a:t>Add a winter crop</a:t>
            </a:r>
          </a:p>
          <a:p>
            <a:pPr marL="1028700" lvl="1" indent="-342900"/>
            <a:endParaRPr lang="en-US" dirty="0" smtClean="0">
              <a:latin typeface="Arial" panose="020B0604020202020204" pitchFamily="34" charset="0"/>
              <a:cs typeface="Arial" panose="020B0604020202020204" pitchFamily="34" charset="0"/>
            </a:endParaRPr>
          </a:p>
          <a:p>
            <a:r>
              <a:rPr lang="en-US" sz="2400" b="1" dirty="0" smtClean="0">
                <a:latin typeface="Arial" panose="020B0604020202020204" pitchFamily="34" charset="0"/>
                <a:cs typeface="Arial" panose="020B0604020202020204" pitchFamily="34" charset="0"/>
              </a:rPr>
              <a:t>Multiple crops per year</a:t>
            </a:r>
          </a:p>
          <a:p>
            <a:pPr marL="1028700" lvl="1" indent="-342900"/>
            <a:r>
              <a:rPr lang="en-US" dirty="0" smtClean="0">
                <a:latin typeface="Arial" panose="020B0604020202020204" pitchFamily="34" charset="0"/>
                <a:cs typeface="Arial" panose="020B0604020202020204" pitchFamily="34" charset="0"/>
              </a:rPr>
              <a:t>Double/triple cropping</a:t>
            </a:r>
          </a:p>
          <a:p>
            <a:pPr marL="1028700" lvl="1" indent="-342900"/>
            <a:r>
              <a:rPr lang="en-US" dirty="0" smtClean="0">
                <a:latin typeface="Arial" panose="020B0604020202020204" pitchFamily="34" charset="0"/>
                <a:cs typeface="Arial" panose="020B0604020202020204" pitchFamily="34" charset="0"/>
              </a:rPr>
              <a:t>Poly cropping</a:t>
            </a:r>
          </a:p>
          <a:p>
            <a:pPr marL="1028700" lvl="1" indent="-342900"/>
            <a:r>
              <a:rPr lang="en-US" dirty="0" smtClean="0">
                <a:latin typeface="Arial" panose="020B0604020202020204" pitchFamily="34" charset="0"/>
                <a:cs typeface="Arial" panose="020B0604020202020204" pitchFamily="34" charset="0"/>
              </a:rPr>
              <a:t>Multi-story cropping</a:t>
            </a:r>
          </a:p>
          <a:p>
            <a:pPr marL="0" indent="0">
              <a:buNone/>
            </a:pPr>
            <a:endParaRPr lang="en-US" sz="3200" dirty="0" smtClean="0"/>
          </a:p>
          <a:p>
            <a:pPr marL="0" indent="0">
              <a:buNone/>
            </a:pPr>
            <a:r>
              <a:rPr lang="en-US" sz="3200" dirty="0" smtClean="0"/>
              <a:t> </a:t>
            </a:r>
            <a:endParaRPr lang="en-US" sz="3200" dirty="0"/>
          </a:p>
        </p:txBody>
      </p:sp>
    </p:spTree>
    <p:extLst>
      <p:ext uri="{BB962C8B-B14F-4D97-AF65-F5344CB8AC3E}">
        <p14:creationId xmlns:p14="http://schemas.microsoft.com/office/powerpoint/2010/main" val="4256789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 y="533400"/>
            <a:ext cx="9143999"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defRPr/>
            </a:pPr>
            <a:r>
              <a:rPr lang="en-US" sz="2800" kern="0" dirty="0" smtClean="0">
                <a:solidFill>
                  <a:schemeClr val="tx1"/>
                </a:solidFill>
                <a:effectLst/>
              </a:rPr>
              <a:t>Increasing Peanut and Cotton Yields</a:t>
            </a:r>
          </a:p>
          <a:p>
            <a:pPr>
              <a:defRPr/>
            </a:pPr>
            <a:r>
              <a:rPr lang="en-US" sz="2800" kern="0" dirty="0" smtClean="0">
                <a:solidFill>
                  <a:schemeClr val="tx1"/>
                </a:solidFill>
                <a:effectLst/>
              </a:rPr>
              <a:t> with Sod Based Rotations</a:t>
            </a:r>
            <a:br>
              <a:rPr lang="en-US" sz="2800" kern="0" dirty="0" smtClean="0">
                <a:solidFill>
                  <a:schemeClr val="tx1"/>
                </a:solidFill>
                <a:effectLst/>
              </a:rPr>
            </a:br>
            <a:r>
              <a:rPr lang="en-US" sz="2000" kern="0" dirty="0" smtClean="0">
                <a:solidFill>
                  <a:schemeClr val="tx1"/>
                </a:solidFill>
                <a:effectLst/>
              </a:rPr>
              <a:t>University of Florida</a:t>
            </a:r>
            <a:endParaRPr lang="en-US" sz="2000" kern="0" dirty="0">
              <a:solidFill>
                <a:schemeClr val="tx1"/>
              </a:solidFill>
              <a:effectLst/>
            </a:endParaRPr>
          </a:p>
        </p:txBody>
      </p:sp>
      <p:sp>
        <p:nvSpPr>
          <p:cNvPr id="3" name="Text Box 41"/>
          <p:cNvSpPr txBox="1">
            <a:spLocks noChangeArrowheads="1"/>
          </p:cNvSpPr>
          <p:nvPr/>
        </p:nvSpPr>
        <p:spPr bwMode="auto">
          <a:xfrm>
            <a:off x="0" y="2133600"/>
            <a:ext cx="1295400"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r>
              <a:rPr lang="en-US" altLang="en-US" sz="2000" kern="0" dirty="0" smtClean="0">
                <a:solidFill>
                  <a:srgbClr val="1F497D">
                    <a:lumMod val="75000"/>
                  </a:srgbClr>
                </a:solidFill>
              </a:rPr>
              <a:t>Year 1</a:t>
            </a:r>
          </a:p>
          <a:p>
            <a:pPr eaLnBrk="1" fontAlgn="base" hangingPunct="1">
              <a:spcBef>
                <a:spcPct val="0"/>
              </a:spcBef>
              <a:spcAft>
                <a:spcPct val="0"/>
              </a:spcAft>
              <a:defRPr/>
            </a:pPr>
            <a:r>
              <a:rPr lang="en-US" altLang="en-US" sz="2000" kern="0" dirty="0" smtClean="0">
                <a:solidFill>
                  <a:srgbClr val="1F497D">
                    <a:lumMod val="75000"/>
                  </a:srgbClr>
                </a:solidFill>
              </a:rPr>
              <a:t>Bahia</a:t>
            </a:r>
          </a:p>
          <a:p>
            <a:pPr eaLnBrk="1" fontAlgn="base" hangingPunct="1">
              <a:spcBef>
                <a:spcPct val="0"/>
              </a:spcBef>
              <a:spcAft>
                <a:spcPct val="0"/>
              </a:spcAft>
              <a:defRPr/>
            </a:pPr>
            <a:endParaRPr lang="en-US" altLang="en-US" sz="2800" kern="0" dirty="0" smtClean="0">
              <a:solidFill>
                <a:srgbClr val="1F497D">
                  <a:lumMod val="75000"/>
                </a:srgbClr>
              </a:solidFill>
            </a:endParaRPr>
          </a:p>
          <a:p>
            <a:pPr eaLnBrk="1" fontAlgn="base" hangingPunct="1">
              <a:spcBef>
                <a:spcPct val="0"/>
              </a:spcBef>
              <a:spcAft>
                <a:spcPct val="0"/>
              </a:spcAft>
              <a:defRPr/>
            </a:pPr>
            <a:r>
              <a:rPr lang="en-US" altLang="en-US" sz="2000" kern="0" dirty="0" smtClean="0">
                <a:solidFill>
                  <a:srgbClr val="1F497D">
                    <a:lumMod val="75000"/>
                  </a:srgbClr>
                </a:solidFill>
              </a:rPr>
              <a:t>Year 2</a:t>
            </a:r>
          </a:p>
          <a:p>
            <a:pPr eaLnBrk="1" fontAlgn="base" hangingPunct="1">
              <a:spcBef>
                <a:spcPct val="0"/>
              </a:spcBef>
              <a:spcAft>
                <a:spcPct val="0"/>
              </a:spcAft>
              <a:defRPr/>
            </a:pPr>
            <a:r>
              <a:rPr lang="en-US" altLang="en-US" sz="2000" kern="0" dirty="0" smtClean="0">
                <a:solidFill>
                  <a:srgbClr val="1F497D">
                    <a:lumMod val="75000"/>
                  </a:srgbClr>
                </a:solidFill>
              </a:rPr>
              <a:t>Cattle</a:t>
            </a:r>
          </a:p>
          <a:p>
            <a:pPr eaLnBrk="1" fontAlgn="base" hangingPunct="1">
              <a:spcBef>
                <a:spcPct val="0"/>
              </a:spcBef>
              <a:spcAft>
                <a:spcPct val="0"/>
              </a:spcAft>
              <a:defRPr/>
            </a:pPr>
            <a:endParaRPr lang="en-US" altLang="en-US" sz="2800" kern="0" dirty="0" smtClean="0">
              <a:solidFill>
                <a:srgbClr val="1F497D">
                  <a:lumMod val="75000"/>
                </a:srgbClr>
              </a:solidFill>
            </a:endParaRPr>
          </a:p>
          <a:p>
            <a:pPr eaLnBrk="1" fontAlgn="base" hangingPunct="1">
              <a:spcBef>
                <a:spcPct val="0"/>
              </a:spcBef>
              <a:spcAft>
                <a:spcPct val="0"/>
              </a:spcAft>
              <a:defRPr/>
            </a:pPr>
            <a:r>
              <a:rPr lang="en-US" altLang="en-US" sz="2000" kern="0" dirty="0" smtClean="0">
                <a:solidFill>
                  <a:srgbClr val="1F497D">
                    <a:lumMod val="75000"/>
                  </a:srgbClr>
                </a:solidFill>
              </a:rPr>
              <a:t>Year 3</a:t>
            </a:r>
          </a:p>
          <a:p>
            <a:pPr eaLnBrk="1" fontAlgn="base" hangingPunct="1">
              <a:spcBef>
                <a:spcPct val="0"/>
              </a:spcBef>
              <a:spcAft>
                <a:spcPct val="0"/>
              </a:spcAft>
              <a:defRPr/>
            </a:pPr>
            <a:r>
              <a:rPr lang="en-US" altLang="en-US" sz="2000" kern="0" dirty="0" smtClean="0">
                <a:solidFill>
                  <a:srgbClr val="1F497D">
                    <a:lumMod val="75000"/>
                  </a:srgbClr>
                </a:solidFill>
              </a:rPr>
              <a:t>Peanuts</a:t>
            </a:r>
          </a:p>
          <a:p>
            <a:pPr eaLnBrk="1" fontAlgn="base" hangingPunct="1">
              <a:spcBef>
                <a:spcPct val="0"/>
              </a:spcBef>
              <a:spcAft>
                <a:spcPct val="0"/>
              </a:spcAft>
              <a:defRPr/>
            </a:pPr>
            <a:endParaRPr lang="en-US" altLang="en-US" sz="2800" kern="0" dirty="0" smtClean="0">
              <a:solidFill>
                <a:srgbClr val="1F497D">
                  <a:lumMod val="75000"/>
                </a:srgbClr>
              </a:solidFill>
            </a:endParaRPr>
          </a:p>
          <a:p>
            <a:pPr eaLnBrk="1" fontAlgn="base" hangingPunct="1">
              <a:spcBef>
                <a:spcPct val="0"/>
              </a:spcBef>
              <a:spcAft>
                <a:spcPct val="0"/>
              </a:spcAft>
              <a:defRPr/>
            </a:pPr>
            <a:r>
              <a:rPr lang="en-US" altLang="en-US" sz="2000" kern="0" dirty="0" smtClean="0">
                <a:solidFill>
                  <a:srgbClr val="1F497D">
                    <a:lumMod val="75000"/>
                  </a:srgbClr>
                </a:solidFill>
              </a:rPr>
              <a:t>Year 4</a:t>
            </a:r>
          </a:p>
          <a:p>
            <a:pPr eaLnBrk="1" fontAlgn="base" hangingPunct="1">
              <a:spcBef>
                <a:spcPct val="0"/>
              </a:spcBef>
              <a:spcAft>
                <a:spcPct val="0"/>
              </a:spcAft>
              <a:defRPr/>
            </a:pPr>
            <a:r>
              <a:rPr lang="en-US" altLang="en-US" sz="2000" kern="0" dirty="0" smtClean="0">
                <a:solidFill>
                  <a:srgbClr val="1F497D">
                    <a:lumMod val="75000"/>
                  </a:srgbClr>
                </a:solidFill>
              </a:rPr>
              <a:t>Cotton</a:t>
            </a:r>
          </a:p>
        </p:txBody>
      </p:sp>
      <p:pic>
        <p:nvPicPr>
          <p:cNvPr id="5" name="Picture 34" descr="bahia grass hay">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19200" y="1905000"/>
            <a:ext cx="166687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6" descr="cattle grazing">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19200" y="3000375"/>
            <a:ext cx="166687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8" descr="peanuts">
            <a:hlinkClick r:id="rId7"/>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19200" y="4114800"/>
            <a:ext cx="166687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0" descr="a machine harvesting cotton">
            <a:hlinkClick r:id="rId9"/>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219200" y="5334000"/>
            <a:ext cx="166687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564583" y="1905000"/>
            <a:ext cx="5579417" cy="4585871"/>
          </a:xfrm>
          <a:prstGeom prst="rect">
            <a:avLst/>
          </a:prstGeom>
          <a:noFill/>
        </p:spPr>
        <p:txBody>
          <a:bodyPr wrap="square" rtlCol="0">
            <a:spAutoFit/>
          </a:bodyPr>
          <a:lstStyle/>
          <a:p>
            <a:r>
              <a:rPr lang="en-US" sz="2800" b="1" u="sng" dirty="0" smtClean="0"/>
              <a:t>Benefits of Rotation</a:t>
            </a:r>
          </a:p>
          <a:p>
            <a:pPr marL="285750" indent="-285750">
              <a:buFont typeface="Arial" panose="020B0604020202020204" pitchFamily="34" charset="0"/>
              <a:buChar char="•"/>
            </a:pPr>
            <a:r>
              <a:rPr lang="en-US" sz="2400" dirty="0" smtClean="0"/>
              <a:t>50 </a:t>
            </a:r>
            <a:r>
              <a:rPr lang="en-US" sz="2400" dirty="0"/>
              <a:t>- 100% increase in peanut </a:t>
            </a:r>
            <a:r>
              <a:rPr lang="en-US" sz="2400" dirty="0" smtClean="0"/>
              <a:t>yields</a:t>
            </a:r>
          </a:p>
          <a:p>
            <a:pPr marL="285750" indent="-285750">
              <a:buFont typeface="Arial" panose="020B0604020202020204" pitchFamily="34" charset="0"/>
              <a:buChar char="•"/>
            </a:pPr>
            <a:r>
              <a:rPr lang="en-US" sz="2400" dirty="0" smtClean="0"/>
              <a:t>40 </a:t>
            </a:r>
            <a:r>
              <a:rPr lang="en-US" sz="2400" dirty="0"/>
              <a:t>fold increase in crop roots to 5 ft.</a:t>
            </a:r>
          </a:p>
          <a:p>
            <a:pPr marL="285750" indent="-285750" fontAlgn="base">
              <a:buFont typeface="Arial" panose="020B0604020202020204" pitchFamily="34" charset="0"/>
              <a:buChar char="•"/>
            </a:pPr>
            <a:r>
              <a:rPr lang="en-US" sz="2400" dirty="0"/>
              <a:t>Increase in cotton yields</a:t>
            </a:r>
          </a:p>
          <a:p>
            <a:pPr marL="285750" indent="-285750" fontAlgn="base">
              <a:buFont typeface="Arial" panose="020B0604020202020204" pitchFamily="34" charset="0"/>
              <a:buChar char="•"/>
            </a:pPr>
            <a:r>
              <a:rPr lang="en-US" sz="2400" dirty="0"/>
              <a:t>Reduction in parasitic nematodes</a:t>
            </a:r>
          </a:p>
          <a:p>
            <a:pPr marL="285750" indent="-285750" fontAlgn="base">
              <a:buFont typeface="Arial" panose="020B0604020202020204" pitchFamily="34" charset="0"/>
              <a:buChar char="•"/>
            </a:pPr>
            <a:r>
              <a:rPr lang="en-US" sz="2400" dirty="0"/>
              <a:t>Reduced use of fungicides (25%), </a:t>
            </a:r>
            <a:r>
              <a:rPr lang="en-US" sz="2400" dirty="0" err="1"/>
              <a:t>nematicides</a:t>
            </a:r>
            <a:r>
              <a:rPr lang="en-US" sz="2400" dirty="0"/>
              <a:t> (100%) &amp; herbicides (50</a:t>
            </a:r>
            <a:r>
              <a:rPr lang="en-US" sz="2400" dirty="0" smtClean="0"/>
              <a:t>%)</a:t>
            </a:r>
            <a:endParaRPr lang="en-US" sz="2400" dirty="0"/>
          </a:p>
          <a:p>
            <a:pPr marL="285750" indent="-285750" fontAlgn="base">
              <a:buFont typeface="Arial" panose="020B0604020202020204" pitchFamily="34" charset="0"/>
              <a:buChar char="•"/>
            </a:pPr>
            <a:r>
              <a:rPr lang="en-US" sz="2400" dirty="0"/>
              <a:t>Increase in soil organic matter</a:t>
            </a:r>
          </a:p>
          <a:p>
            <a:pPr marL="285750" indent="-285750" fontAlgn="base">
              <a:buFont typeface="Arial" panose="020B0604020202020204" pitchFamily="34" charset="0"/>
              <a:buChar char="•"/>
            </a:pPr>
            <a:r>
              <a:rPr lang="en-US" sz="2400" dirty="0"/>
              <a:t>Increase in water infiltration</a:t>
            </a:r>
          </a:p>
          <a:p>
            <a:pPr marL="285750" indent="-285750" fontAlgn="base">
              <a:buFont typeface="Arial" panose="020B0604020202020204" pitchFamily="34" charset="0"/>
              <a:buChar char="•"/>
            </a:pPr>
            <a:r>
              <a:rPr lang="en-US" sz="2400" dirty="0"/>
              <a:t>Economic model – Increase net profit for a 200 ac. farm from &lt; $10,000/yr. to &gt; $</a:t>
            </a:r>
            <a:r>
              <a:rPr lang="en-US" sz="2400" dirty="0" smtClean="0"/>
              <a:t>40,000/yr.</a:t>
            </a:r>
            <a:endParaRPr lang="en-US" dirty="0"/>
          </a:p>
        </p:txBody>
      </p:sp>
    </p:spTree>
    <p:extLst>
      <p:ext uri="{BB962C8B-B14F-4D97-AF65-F5344CB8AC3E}">
        <p14:creationId xmlns:p14="http://schemas.microsoft.com/office/powerpoint/2010/main" val="10921971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5190"/>
            <a:ext cx="9144000" cy="1295400"/>
          </a:xfrm>
        </p:spPr>
        <p:txBody>
          <a:bodyPr/>
          <a:lstStyle/>
          <a:p>
            <a:pPr algn="ctr"/>
            <a:r>
              <a:rPr lang="en-US" dirty="0" smtClean="0"/>
              <a:t> </a:t>
            </a:r>
            <a:r>
              <a:rPr lang="en-US" sz="3600" dirty="0" smtClean="0"/>
              <a:t>Adding Diversity with Cover Crops</a:t>
            </a:r>
            <a:endParaRPr lang="en-US" sz="3600" dirty="0"/>
          </a:p>
        </p:txBody>
      </p:sp>
      <p:sp>
        <p:nvSpPr>
          <p:cNvPr id="3" name="Content Placeholder 2"/>
          <p:cNvSpPr>
            <a:spLocks noGrp="1"/>
          </p:cNvSpPr>
          <p:nvPr>
            <p:ph idx="1"/>
          </p:nvPr>
        </p:nvSpPr>
        <p:spPr>
          <a:xfrm>
            <a:off x="367748" y="2429539"/>
            <a:ext cx="8991600" cy="4428461"/>
          </a:xfrm>
        </p:spPr>
        <p:txBody>
          <a:bodyPr/>
          <a:lstStyle/>
          <a:p>
            <a:r>
              <a:rPr lang="en-US" sz="2400" dirty="0" smtClean="0">
                <a:latin typeface="Arial" panose="020B0604020202020204" pitchFamily="34" charset="0"/>
                <a:cs typeface="Arial" panose="020B0604020202020204" pitchFamily="34" charset="0"/>
              </a:rPr>
              <a:t>Supports other soil health principles (year round living roots, surface residue</a:t>
            </a:r>
            <a:r>
              <a:rPr lang="en-US" sz="2400" dirty="0">
                <a:latin typeface="Arial" panose="020B0604020202020204" pitchFamily="34" charset="0"/>
                <a:cs typeface="Arial" panose="020B0604020202020204" pitchFamily="34" charset="0"/>
              </a:rPr>
              <a:t>) </a:t>
            </a:r>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Adds </a:t>
            </a:r>
            <a:r>
              <a:rPr lang="en-US" sz="2400" dirty="0">
                <a:latin typeface="Arial" panose="020B0604020202020204" pitchFamily="34" charset="0"/>
                <a:cs typeface="Arial" panose="020B0604020202020204" pitchFamily="34" charset="0"/>
              </a:rPr>
              <a:t>diversity during non-cropping part of the </a:t>
            </a:r>
            <a:r>
              <a:rPr lang="en-US" sz="2400" dirty="0" smtClean="0">
                <a:latin typeface="Arial" panose="020B0604020202020204" pitchFamily="34" charset="0"/>
                <a:cs typeface="Arial" panose="020B0604020202020204" pitchFamily="34" charset="0"/>
              </a:rPr>
              <a:t>year</a:t>
            </a:r>
          </a:p>
          <a:p>
            <a:r>
              <a:rPr lang="en-US" sz="2400" dirty="0" smtClean="0">
                <a:latin typeface="Arial" panose="020B0604020202020204" pitchFamily="34" charset="0"/>
                <a:cs typeface="Arial" panose="020B0604020202020204" pitchFamily="34" charset="0"/>
              </a:rPr>
              <a:t>Offers functions for specific objectives not provided by cash crops</a:t>
            </a:r>
          </a:p>
          <a:p>
            <a:r>
              <a:rPr lang="en-US" sz="2400" dirty="0" smtClean="0">
                <a:latin typeface="Arial" panose="020B0604020202020204" pitchFamily="34" charset="0"/>
                <a:cs typeface="Arial" panose="020B0604020202020204" pitchFamily="34" charset="0"/>
              </a:rPr>
              <a:t>Mixes mitigate any negative affects of single species</a:t>
            </a:r>
          </a:p>
          <a:p>
            <a:r>
              <a:rPr lang="en-US" sz="2400" dirty="0" smtClean="0">
                <a:latin typeface="Arial" panose="020B0604020202020204" pitchFamily="34" charset="0"/>
                <a:cs typeface="Arial" panose="020B0604020202020204" pitchFamily="34" charset="0"/>
              </a:rPr>
              <a:t>Increases </a:t>
            </a:r>
            <a:r>
              <a:rPr lang="en-US" sz="2400" dirty="0">
                <a:latin typeface="Arial" panose="020B0604020202020204" pitchFamily="34" charset="0"/>
                <a:cs typeface="Arial" panose="020B0604020202020204" pitchFamily="34" charset="0"/>
              </a:rPr>
              <a:t>and </a:t>
            </a:r>
            <a:r>
              <a:rPr lang="en-US" sz="2400" dirty="0" smtClean="0">
                <a:latin typeface="Arial" panose="020B0604020202020204" pitchFamily="34" charset="0"/>
                <a:cs typeface="Arial" panose="020B0604020202020204" pitchFamily="34" charset="0"/>
              </a:rPr>
              <a:t>diversifies </a:t>
            </a:r>
            <a:r>
              <a:rPr lang="en-US" sz="2400" dirty="0">
                <a:latin typeface="Arial" panose="020B0604020202020204" pitchFamily="34" charset="0"/>
                <a:cs typeface="Arial" panose="020B0604020202020204" pitchFamily="34" charset="0"/>
              </a:rPr>
              <a:t>the soil food </a:t>
            </a:r>
            <a:r>
              <a:rPr lang="en-US" sz="2400" dirty="0" smtClean="0">
                <a:latin typeface="Arial" panose="020B0604020202020204" pitchFamily="34" charset="0"/>
                <a:cs typeface="Arial" panose="020B0604020202020204" pitchFamily="34" charset="0"/>
              </a:rPr>
              <a:t>web</a:t>
            </a:r>
          </a:p>
          <a:p>
            <a:r>
              <a:rPr lang="en-US" sz="2400" dirty="0" smtClean="0">
                <a:latin typeface="Arial" panose="020B0604020202020204" pitchFamily="34" charset="0"/>
                <a:cs typeface="Arial" panose="020B0604020202020204" pitchFamily="34" charset="0"/>
              </a:rPr>
              <a:t>Mixes provide cover crop insurance </a:t>
            </a:r>
            <a:endParaRPr lang="en-US" sz="2400" dirty="0">
              <a:latin typeface="Arial" panose="020B0604020202020204" pitchFamily="34" charset="0"/>
              <a:cs typeface="Arial" panose="020B0604020202020204" pitchFamily="34" charset="0"/>
            </a:endParaRPr>
          </a:p>
          <a:p>
            <a:endParaRPr lang="en-US" dirty="0" smtClean="0"/>
          </a:p>
          <a:p>
            <a:endParaRPr lang="en-US" dirty="0"/>
          </a:p>
        </p:txBody>
      </p:sp>
    </p:spTree>
    <p:extLst>
      <p:ext uri="{BB962C8B-B14F-4D97-AF65-F5344CB8AC3E}">
        <p14:creationId xmlns:p14="http://schemas.microsoft.com/office/powerpoint/2010/main" val="3699996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descr="H:\Dirceu\Fotos Dirceu\Solos\Solo_perfil_Culiacan Sinaloa_0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980" y="-12700"/>
            <a:ext cx="918638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4463351" y="8072"/>
            <a:ext cx="7759700" cy="4495800"/>
            <a:chOff x="23888" y="3800"/>
            <a:chExt cx="3112" cy="2352"/>
          </a:xfrm>
        </p:grpSpPr>
        <p:pic>
          <p:nvPicPr>
            <p:cNvPr id="6151" name="Picture 6" descr="Crimson_Clover3_15i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968" y="4039"/>
              <a:ext cx="1824" cy="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p:cNvSpPr>
              <a:spLocks noChangeArrowheads="1"/>
            </p:cNvSpPr>
            <p:nvPr/>
          </p:nvSpPr>
          <p:spPr bwMode="auto">
            <a:xfrm>
              <a:off x="23888" y="3800"/>
              <a:ext cx="3112" cy="2352"/>
            </a:xfrm>
            <a:prstGeom prst="rect">
              <a:avLst/>
            </a:prstGeom>
            <a:noFill/>
            <a:ln w="28575">
              <a:noFill/>
              <a:miter lim="800000"/>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prstClr val="black"/>
                </a:solidFill>
              </a:endParaRPr>
            </a:p>
          </p:txBody>
        </p:sp>
      </p:grpSp>
      <p:pic>
        <p:nvPicPr>
          <p:cNvPr id="6148" name="Picture 6" descr="H:\Dirceu\Fotos Dirceu\Solos\Solo_perfil_Culiacan Sinaloa_02.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37287" y="3505200"/>
            <a:ext cx="4572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08491" y="89572"/>
            <a:ext cx="4403725" cy="369310"/>
          </a:xfrm>
          <a:prstGeom prst="rect">
            <a:avLst/>
          </a:prstGeom>
          <a:gradFill>
            <a:gsLst>
              <a:gs pos="0">
                <a:schemeClr val="accent1">
                  <a:lumMod val="50000"/>
                  <a:lumOff val="50000"/>
                </a:schemeClr>
              </a:gs>
              <a:gs pos="50000">
                <a:srgbClr val="FFFFFF"/>
              </a:gs>
              <a:gs pos="100000">
                <a:schemeClr val="accent1">
                  <a:lumMod val="50000"/>
                  <a:lumOff val="50000"/>
                </a:schemeClr>
              </a:gs>
            </a:gsLst>
            <a:lin ang="5400000" scaled="0"/>
          </a:gradFill>
          <a:ln w="38100">
            <a:solidFill>
              <a:schemeClr val="tx2"/>
            </a:solidFill>
          </a:ln>
        </p:spPr>
        <p:txBody>
          <a:bodyPr lIns="91417" tIns="45709" rIns="91417" bIns="45709">
            <a:spAutoFit/>
          </a:bodyPr>
          <a:lstStyle/>
          <a:p>
            <a:pPr algn="ctr">
              <a:defRPr/>
            </a:pPr>
            <a:r>
              <a:rPr lang="en-US" dirty="0">
                <a:solidFill>
                  <a:prstClr val="black"/>
                </a:solidFill>
              </a:rPr>
              <a:t>“Passive protective blanket”</a:t>
            </a:r>
          </a:p>
        </p:txBody>
      </p:sp>
      <p:sp>
        <p:nvSpPr>
          <p:cNvPr id="9" name="TextBox 8"/>
          <p:cNvSpPr txBox="1"/>
          <p:nvPr/>
        </p:nvSpPr>
        <p:spPr>
          <a:xfrm>
            <a:off x="4827787" y="70782"/>
            <a:ext cx="4191000" cy="369310"/>
          </a:xfrm>
          <a:prstGeom prst="rect">
            <a:avLst/>
          </a:prstGeom>
          <a:gradFill>
            <a:gsLst>
              <a:gs pos="0">
                <a:schemeClr val="accent1">
                  <a:lumMod val="50000"/>
                  <a:lumOff val="50000"/>
                </a:schemeClr>
              </a:gs>
              <a:gs pos="50000">
                <a:srgbClr val="FFFFFF"/>
              </a:gs>
              <a:gs pos="100000">
                <a:schemeClr val="accent1">
                  <a:lumMod val="50000"/>
                  <a:lumOff val="50000"/>
                </a:schemeClr>
              </a:gs>
            </a:gsLst>
            <a:lin ang="5400000" scaled="0"/>
          </a:gradFill>
          <a:ln w="38100">
            <a:solidFill>
              <a:schemeClr val="tx2"/>
            </a:solidFill>
          </a:ln>
        </p:spPr>
        <p:txBody>
          <a:bodyPr lIns="91417" tIns="45709" rIns="91417" bIns="45709">
            <a:spAutoFit/>
          </a:bodyPr>
          <a:lstStyle/>
          <a:p>
            <a:pPr algn="ctr">
              <a:defRPr/>
            </a:pPr>
            <a:r>
              <a:rPr lang="en-US" dirty="0">
                <a:solidFill>
                  <a:prstClr val="black"/>
                </a:solidFill>
              </a:rPr>
              <a:t>“Active protective blanket”</a:t>
            </a:r>
          </a:p>
        </p:txBody>
      </p:sp>
      <p:sp>
        <p:nvSpPr>
          <p:cNvPr id="10" name="TextBox 9"/>
          <p:cNvSpPr txBox="1"/>
          <p:nvPr/>
        </p:nvSpPr>
        <p:spPr>
          <a:xfrm>
            <a:off x="59626" y="3601399"/>
            <a:ext cx="4403725" cy="461643"/>
          </a:xfrm>
          <a:prstGeom prst="rect">
            <a:avLst/>
          </a:prstGeom>
          <a:noFill/>
          <a:ln w="38100">
            <a:solidFill>
              <a:schemeClr val="tx2"/>
            </a:solidFill>
          </a:ln>
        </p:spPr>
        <p:txBody>
          <a:bodyPr lIns="91417" tIns="45709" rIns="91417" bIns="45709">
            <a:spAutoFit/>
          </a:bodyPr>
          <a:lstStyle/>
          <a:p>
            <a:pPr algn="ctr">
              <a:defRPr/>
            </a:pPr>
            <a:r>
              <a:rPr lang="en-US" sz="2400" dirty="0" smtClean="0">
                <a:solidFill>
                  <a:prstClr val="white"/>
                </a:solidFill>
              </a:rPr>
              <a:t>“Protects soil </a:t>
            </a:r>
            <a:r>
              <a:rPr lang="en-US" sz="2400" dirty="0">
                <a:solidFill>
                  <a:prstClr val="white"/>
                </a:solidFill>
              </a:rPr>
              <a:t>l</a:t>
            </a:r>
            <a:r>
              <a:rPr lang="en-US" sz="2400" dirty="0" smtClean="0">
                <a:solidFill>
                  <a:prstClr val="white"/>
                </a:solidFill>
              </a:rPr>
              <a:t>ife”</a:t>
            </a:r>
            <a:endParaRPr lang="en-US" sz="2400" dirty="0">
              <a:solidFill>
                <a:prstClr val="white"/>
              </a:solidFill>
            </a:endParaRPr>
          </a:p>
        </p:txBody>
      </p:sp>
      <p:sp>
        <p:nvSpPr>
          <p:cNvPr id="11" name="TextBox 10"/>
          <p:cNvSpPr txBox="1"/>
          <p:nvPr/>
        </p:nvSpPr>
        <p:spPr>
          <a:xfrm>
            <a:off x="4647684" y="3618204"/>
            <a:ext cx="4403725" cy="461643"/>
          </a:xfrm>
          <a:prstGeom prst="rect">
            <a:avLst/>
          </a:prstGeom>
          <a:noFill/>
          <a:ln w="38100">
            <a:solidFill>
              <a:schemeClr val="tx2"/>
            </a:solidFill>
          </a:ln>
        </p:spPr>
        <p:txBody>
          <a:bodyPr lIns="91417" tIns="45709" rIns="91417" bIns="45709">
            <a:spAutoFit/>
          </a:bodyPr>
          <a:lstStyle/>
          <a:p>
            <a:pPr algn="ctr">
              <a:defRPr/>
            </a:pPr>
            <a:r>
              <a:rPr lang="en-US" sz="2400" dirty="0" smtClean="0">
                <a:solidFill>
                  <a:prstClr val="white"/>
                </a:solidFill>
              </a:rPr>
              <a:t>“Protects </a:t>
            </a:r>
            <a:r>
              <a:rPr lang="en-US" sz="2400" u="sng" dirty="0" smtClean="0">
                <a:solidFill>
                  <a:prstClr val="white"/>
                </a:solidFill>
              </a:rPr>
              <a:t>and </a:t>
            </a:r>
            <a:r>
              <a:rPr lang="en-US" sz="2400" b="1" u="sng" dirty="0" smtClean="0">
                <a:solidFill>
                  <a:prstClr val="white"/>
                </a:solidFill>
                <a:effectLst>
                  <a:outerShdw blurRad="38100" dist="38100" dir="2700000" algn="tl">
                    <a:srgbClr val="000000">
                      <a:alpha val="43137"/>
                    </a:srgbClr>
                  </a:outerShdw>
                </a:effectLst>
              </a:rPr>
              <a:t>Feeds</a:t>
            </a:r>
            <a:r>
              <a:rPr lang="en-US" sz="2400" u="sng" dirty="0" smtClean="0">
                <a:solidFill>
                  <a:prstClr val="white"/>
                </a:solidFill>
              </a:rPr>
              <a:t> </a:t>
            </a:r>
            <a:r>
              <a:rPr lang="en-US" sz="2400" dirty="0">
                <a:solidFill>
                  <a:prstClr val="white"/>
                </a:solidFill>
              </a:rPr>
              <a:t>s</a:t>
            </a:r>
            <a:r>
              <a:rPr lang="en-US" sz="2400" dirty="0" smtClean="0">
                <a:solidFill>
                  <a:prstClr val="white"/>
                </a:solidFill>
              </a:rPr>
              <a:t>oil </a:t>
            </a:r>
            <a:r>
              <a:rPr lang="en-US" sz="2400" dirty="0">
                <a:solidFill>
                  <a:prstClr val="white"/>
                </a:solidFill>
              </a:rPr>
              <a:t>l</a:t>
            </a:r>
            <a:r>
              <a:rPr lang="en-US" sz="2400" dirty="0" smtClean="0">
                <a:solidFill>
                  <a:prstClr val="white"/>
                </a:solidFill>
              </a:rPr>
              <a:t>ife”</a:t>
            </a:r>
            <a:endParaRPr lang="en-US" sz="2400" dirty="0">
              <a:solidFill>
                <a:prstClr val="white"/>
              </a:solidFill>
            </a:endParaRPr>
          </a:p>
        </p:txBody>
      </p:sp>
      <p:sp>
        <p:nvSpPr>
          <p:cNvPr id="7" name="Freeform 6"/>
          <p:cNvSpPr/>
          <p:nvPr/>
        </p:nvSpPr>
        <p:spPr>
          <a:xfrm>
            <a:off x="5391509" y="4011283"/>
            <a:ext cx="977317" cy="1009291"/>
          </a:xfrm>
          <a:custGeom>
            <a:avLst/>
            <a:gdLst>
              <a:gd name="connsiteX0" fmla="*/ 948906 w 977317"/>
              <a:gd name="connsiteY0" fmla="*/ 0 h 1009291"/>
              <a:gd name="connsiteX1" fmla="*/ 923027 w 977317"/>
              <a:gd name="connsiteY1" fmla="*/ 112143 h 1009291"/>
              <a:gd name="connsiteX2" fmla="*/ 974785 w 977317"/>
              <a:gd name="connsiteY2" fmla="*/ 258792 h 1009291"/>
              <a:gd name="connsiteX3" fmla="*/ 828136 w 977317"/>
              <a:gd name="connsiteY3" fmla="*/ 396815 h 1009291"/>
              <a:gd name="connsiteX4" fmla="*/ 603849 w 977317"/>
              <a:gd name="connsiteY4" fmla="*/ 422694 h 1009291"/>
              <a:gd name="connsiteX5" fmla="*/ 379563 w 977317"/>
              <a:gd name="connsiteY5" fmla="*/ 586596 h 1009291"/>
              <a:gd name="connsiteX6" fmla="*/ 362310 w 977317"/>
              <a:gd name="connsiteY6" fmla="*/ 793630 h 1009291"/>
              <a:gd name="connsiteX7" fmla="*/ 345057 w 977317"/>
              <a:gd name="connsiteY7" fmla="*/ 974785 h 1009291"/>
              <a:gd name="connsiteX8" fmla="*/ 77638 w 977317"/>
              <a:gd name="connsiteY8" fmla="*/ 974785 h 1009291"/>
              <a:gd name="connsiteX9" fmla="*/ 0 w 977317"/>
              <a:gd name="connsiteY9" fmla="*/ 1009291 h 1009291"/>
              <a:gd name="connsiteX10" fmla="*/ 0 w 977317"/>
              <a:gd name="connsiteY10" fmla="*/ 1009291 h 100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7317" h="1009291">
                <a:moveTo>
                  <a:pt x="948906" y="0"/>
                </a:moveTo>
                <a:cubicBezTo>
                  <a:pt x="933810" y="34505"/>
                  <a:pt x="918714" y="69011"/>
                  <a:pt x="923027" y="112143"/>
                </a:cubicBezTo>
                <a:cubicBezTo>
                  <a:pt x="927340" y="155275"/>
                  <a:pt x="990600" y="211347"/>
                  <a:pt x="974785" y="258792"/>
                </a:cubicBezTo>
                <a:cubicBezTo>
                  <a:pt x="958970" y="306237"/>
                  <a:pt x="889959" y="369498"/>
                  <a:pt x="828136" y="396815"/>
                </a:cubicBezTo>
                <a:cubicBezTo>
                  <a:pt x="766313" y="424132"/>
                  <a:pt x="678611" y="391064"/>
                  <a:pt x="603849" y="422694"/>
                </a:cubicBezTo>
                <a:cubicBezTo>
                  <a:pt x="529087" y="454324"/>
                  <a:pt x="419819" y="524773"/>
                  <a:pt x="379563" y="586596"/>
                </a:cubicBezTo>
                <a:cubicBezTo>
                  <a:pt x="339306" y="648419"/>
                  <a:pt x="368061" y="728932"/>
                  <a:pt x="362310" y="793630"/>
                </a:cubicBezTo>
                <a:cubicBezTo>
                  <a:pt x="356559" y="858328"/>
                  <a:pt x="392502" y="944593"/>
                  <a:pt x="345057" y="974785"/>
                </a:cubicBezTo>
                <a:cubicBezTo>
                  <a:pt x="297612" y="1004978"/>
                  <a:pt x="135147" y="969034"/>
                  <a:pt x="77638" y="974785"/>
                </a:cubicBezTo>
                <a:cubicBezTo>
                  <a:pt x="20129" y="980536"/>
                  <a:pt x="0" y="1009291"/>
                  <a:pt x="0" y="1009291"/>
                </a:cubicBezTo>
                <a:lnTo>
                  <a:pt x="0" y="1009291"/>
                </a:lnTo>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Freeform 11"/>
          <p:cNvSpPr/>
          <p:nvPr/>
        </p:nvSpPr>
        <p:spPr>
          <a:xfrm>
            <a:off x="6197789" y="4037162"/>
            <a:ext cx="651758" cy="2251771"/>
          </a:xfrm>
          <a:custGeom>
            <a:avLst/>
            <a:gdLst>
              <a:gd name="connsiteX0" fmla="*/ 522188 w 651758"/>
              <a:gd name="connsiteY0" fmla="*/ 0 h 2251771"/>
              <a:gd name="connsiteX1" fmla="*/ 487683 w 651758"/>
              <a:gd name="connsiteY1" fmla="*/ 155276 h 2251771"/>
              <a:gd name="connsiteX2" fmla="*/ 427298 w 651758"/>
              <a:gd name="connsiteY2" fmla="*/ 362310 h 2251771"/>
              <a:gd name="connsiteX3" fmla="*/ 642958 w 651758"/>
              <a:gd name="connsiteY3" fmla="*/ 621102 h 2251771"/>
              <a:gd name="connsiteX4" fmla="*/ 582573 w 651758"/>
              <a:gd name="connsiteY4" fmla="*/ 707366 h 2251771"/>
              <a:gd name="connsiteX5" fmla="*/ 332407 w 651758"/>
              <a:gd name="connsiteY5" fmla="*/ 888521 h 2251771"/>
              <a:gd name="connsiteX6" fmla="*/ 315154 w 651758"/>
              <a:gd name="connsiteY6" fmla="*/ 1035170 h 2251771"/>
              <a:gd name="connsiteX7" fmla="*/ 410045 w 651758"/>
              <a:gd name="connsiteY7" fmla="*/ 1207698 h 2251771"/>
              <a:gd name="connsiteX8" fmla="*/ 453177 w 651758"/>
              <a:gd name="connsiteY8" fmla="*/ 1319842 h 2251771"/>
              <a:gd name="connsiteX9" fmla="*/ 237517 w 651758"/>
              <a:gd name="connsiteY9" fmla="*/ 1500996 h 2251771"/>
              <a:gd name="connsiteX10" fmla="*/ 194385 w 651758"/>
              <a:gd name="connsiteY10" fmla="*/ 1673525 h 2251771"/>
              <a:gd name="connsiteX11" fmla="*/ 289275 w 651758"/>
              <a:gd name="connsiteY11" fmla="*/ 1811547 h 2251771"/>
              <a:gd name="connsiteX12" fmla="*/ 341034 w 651758"/>
              <a:gd name="connsiteY12" fmla="*/ 2044461 h 2251771"/>
              <a:gd name="connsiteX13" fmla="*/ 280649 w 651758"/>
              <a:gd name="connsiteY13" fmla="*/ 2139351 h 2251771"/>
              <a:gd name="connsiteX14" fmla="*/ 30483 w 651758"/>
              <a:gd name="connsiteY14" fmla="*/ 2234242 h 2251771"/>
              <a:gd name="connsiteX15" fmla="*/ 13230 w 651758"/>
              <a:gd name="connsiteY15" fmla="*/ 2251495 h 225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1758" h="2251771">
                <a:moveTo>
                  <a:pt x="522188" y="0"/>
                </a:moveTo>
                <a:cubicBezTo>
                  <a:pt x="512843" y="47445"/>
                  <a:pt x="503498" y="94891"/>
                  <a:pt x="487683" y="155276"/>
                </a:cubicBezTo>
                <a:cubicBezTo>
                  <a:pt x="471868" y="215661"/>
                  <a:pt x="401419" y="284672"/>
                  <a:pt x="427298" y="362310"/>
                </a:cubicBezTo>
                <a:cubicBezTo>
                  <a:pt x="453177" y="439948"/>
                  <a:pt x="617079" y="563593"/>
                  <a:pt x="642958" y="621102"/>
                </a:cubicBezTo>
                <a:cubicBezTo>
                  <a:pt x="668837" y="678611"/>
                  <a:pt x="634331" y="662796"/>
                  <a:pt x="582573" y="707366"/>
                </a:cubicBezTo>
                <a:cubicBezTo>
                  <a:pt x="530815" y="751936"/>
                  <a:pt x="376977" y="833887"/>
                  <a:pt x="332407" y="888521"/>
                </a:cubicBezTo>
                <a:cubicBezTo>
                  <a:pt x="287837" y="943155"/>
                  <a:pt x="302214" y="981974"/>
                  <a:pt x="315154" y="1035170"/>
                </a:cubicBezTo>
                <a:cubicBezTo>
                  <a:pt x="328094" y="1088366"/>
                  <a:pt x="387041" y="1160253"/>
                  <a:pt x="410045" y="1207698"/>
                </a:cubicBezTo>
                <a:cubicBezTo>
                  <a:pt x="433049" y="1255143"/>
                  <a:pt x="481932" y="1270959"/>
                  <a:pt x="453177" y="1319842"/>
                </a:cubicBezTo>
                <a:cubicBezTo>
                  <a:pt x="424422" y="1368725"/>
                  <a:pt x="280649" y="1442049"/>
                  <a:pt x="237517" y="1500996"/>
                </a:cubicBezTo>
                <a:cubicBezTo>
                  <a:pt x="194385" y="1559943"/>
                  <a:pt x="185759" y="1621767"/>
                  <a:pt x="194385" y="1673525"/>
                </a:cubicBezTo>
                <a:cubicBezTo>
                  <a:pt x="203011" y="1725283"/>
                  <a:pt x="264834" y="1749724"/>
                  <a:pt x="289275" y="1811547"/>
                </a:cubicBezTo>
                <a:cubicBezTo>
                  <a:pt x="313716" y="1873370"/>
                  <a:pt x="342472" y="1989827"/>
                  <a:pt x="341034" y="2044461"/>
                </a:cubicBezTo>
                <a:cubicBezTo>
                  <a:pt x="339596" y="2099095"/>
                  <a:pt x="332407" y="2107721"/>
                  <a:pt x="280649" y="2139351"/>
                </a:cubicBezTo>
                <a:cubicBezTo>
                  <a:pt x="228890" y="2170981"/>
                  <a:pt x="75053" y="2215551"/>
                  <a:pt x="30483" y="2234242"/>
                </a:cubicBezTo>
                <a:cubicBezTo>
                  <a:pt x="-14087" y="2252933"/>
                  <a:pt x="-429" y="2252214"/>
                  <a:pt x="13230" y="2251495"/>
                </a:cubicBezTo>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Freeform 12"/>
          <p:cNvSpPr/>
          <p:nvPr/>
        </p:nvSpPr>
        <p:spPr>
          <a:xfrm>
            <a:off x="6926630" y="4063042"/>
            <a:ext cx="379515" cy="2333126"/>
          </a:xfrm>
          <a:custGeom>
            <a:avLst/>
            <a:gdLst>
              <a:gd name="connsiteX0" fmla="*/ 60766 w 379515"/>
              <a:gd name="connsiteY0" fmla="*/ 0 h 2333126"/>
              <a:gd name="connsiteX1" fmla="*/ 276427 w 379515"/>
              <a:gd name="connsiteY1" fmla="*/ 120769 h 2333126"/>
              <a:gd name="connsiteX2" fmla="*/ 293679 w 379515"/>
              <a:gd name="connsiteY2" fmla="*/ 327803 h 2333126"/>
              <a:gd name="connsiteX3" fmla="*/ 138404 w 379515"/>
              <a:gd name="connsiteY3" fmla="*/ 569343 h 2333126"/>
              <a:gd name="connsiteX4" fmla="*/ 381 w 379515"/>
              <a:gd name="connsiteY4" fmla="*/ 785003 h 2333126"/>
              <a:gd name="connsiteX5" fmla="*/ 181536 w 379515"/>
              <a:gd name="connsiteY5" fmla="*/ 948905 h 2333126"/>
              <a:gd name="connsiteX6" fmla="*/ 207415 w 379515"/>
              <a:gd name="connsiteY6" fmla="*/ 1095554 h 2333126"/>
              <a:gd name="connsiteX7" fmla="*/ 26261 w 379515"/>
              <a:gd name="connsiteY7" fmla="*/ 1242203 h 2333126"/>
              <a:gd name="connsiteX8" fmla="*/ 112525 w 379515"/>
              <a:gd name="connsiteY8" fmla="*/ 1552754 h 2333126"/>
              <a:gd name="connsiteX9" fmla="*/ 302306 w 379515"/>
              <a:gd name="connsiteY9" fmla="*/ 1768415 h 2333126"/>
              <a:gd name="connsiteX10" fmla="*/ 371317 w 379515"/>
              <a:gd name="connsiteY10" fmla="*/ 1863305 h 2333126"/>
              <a:gd name="connsiteX11" fmla="*/ 354064 w 379515"/>
              <a:gd name="connsiteY11" fmla="*/ 1958196 h 2333126"/>
              <a:gd name="connsiteX12" fmla="*/ 155657 w 379515"/>
              <a:gd name="connsiteY12" fmla="*/ 2078966 h 2333126"/>
              <a:gd name="connsiteX13" fmla="*/ 121151 w 379515"/>
              <a:gd name="connsiteY13" fmla="*/ 2320505 h 2333126"/>
              <a:gd name="connsiteX14" fmla="*/ 95272 w 379515"/>
              <a:gd name="connsiteY14" fmla="*/ 2277373 h 233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9515" h="2333126">
                <a:moveTo>
                  <a:pt x="60766" y="0"/>
                </a:moveTo>
                <a:cubicBezTo>
                  <a:pt x="149187" y="33067"/>
                  <a:pt x="237608" y="66135"/>
                  <a:pt x="276427" y="120769"/>
                </a:cubicBezTo>
                <a:cubicBezTo>
                  <a:pt x="315246" y="175403"/>
                  <a:pt x="316683" y="253041"/>
                  <a:pt x="293679" y="327803"/>
                </a:cubicBezTo>
                <a:cubicBezTo>
                  <a:pt x="270675" y="402565"/>
                  <a:pt x="138404" y="569343"/>
                  <a:pt x="138404" y="569343"/>
                </a:cubicBezTo>
                <a:cubicBezTo>
                  <a:pt x="89521" y="645543"/>
                  <a:pt x="-6808" y="721743"/>
                  <a:pt x="381" y="785003"/>
                </a:cubicBezTo>
                <a:cubicBezTo>
                  <a:pt x="7570" y="848263"/>
                  <a:pt x="147030" y="897147"/>
                  <a:pt x="181536" y="948905"/>
                </a:cubicBezTo>
                <a:cubicBezTo>
                  <a:pt x="216042" y="1000664"/>
                  <a:pt x="233294" y="1046671"/>
                  <a:pt x="207415" y="1095554"/>
                </a:cubicBezTo>
                <a:cubicBezTo>
                  <a:pt x="181536" y="1144437"/>
                  <a:pt x="42076" y="1166003"/>
                  <a:pt x="26261" y="1242203"/>
                </a:cubicBezTo>
                <a:cubicBezTo>
                  <a:pt x="10446" y="1318403"/>
                  <a:pt x="66518" y="1465052"/>
                  <a:pt x="112525" y="1552754"/>
                </a:cubicBezTo>
                <a:cubicBezTo>
                  <a:pt x="158532" y="1640456"/>
                  <a:pt x="259174" y="1716656"/>
                  <a:pt x="302306" y="1768415"/>
                </a:cubicBezTo>
                <a:cubicBezTo>
                  <a:pt x="345438" y="1820174"/>
                  <a:pt x="362691" y="1831675"/>
                  <a:pt x="371317" y="1863305"/>
                </a:cubicBezTo>
                <a:cubicBezTo>
                  <a:pt x="379943" y="1894935"/>
                  <a:pt x="390007" y="1922253"/>
                  <a:pt x="354064" y="1958196"/>
                </a:cubicBezTo>
                <a:cubicBezTo>
                  <a:pt x="318121" y="1994139"/>
                  <a:pt x="194476" y="2018581"/>
                  <a:pt x="155657" y="2078966"/>
                </a:cubicBezTo>
                <a:cubicBezTo>
                  <a:pt x="116838" y="2139351"/>
                  <a:pt x="131215" y="2287437"/>
                  <a:pt x="121151" y="2320505"/>
                </a:cubicBezTo>
                <a:cubicBezTo>
                  <a:pt x="111087" y="2353573"/>
                  <a:pt x="103179" y="2315473"/>
                  <a:pt x="95272" y="2277373"/>
                </a:cubicBezTo>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Freeform 13"/>
          <p:cNvSpPr/>
          <p:nvPr/>
        </p:nvSpPr>
        <p:spPr>
          <a:xfrm>
            <a:off x="7525264" y="4080294"/>
            <a:ext cx="938035" cy="1963099"/>
          </a:xfrm>
          <a:custGeom>
            <a:avLst/>
            <a:gdLst>
              <a:gd name="connsiteX0" fmla="*/ 5596 w 938035"/>
              <a:gd name="connsiteY0" fmla="*/ 0 h 1963099"/>
              <a:gd name="connsiteX1" fmla="*/ 31476 w 938035"/>
              <a:gd name="connsiteY1" fmla="*/ 112144 h 1963099"/>
              <a:gd name="connsiteX2" fmla="*/ 247136 w 938035"/>
              <a:gd name="connsiteY2" fmla="*/ 250166 h 1963099"/>
              <a:gd name="connsiteX3" fmla="*/ 471423 w 938035"/>
              <a:gd name="connsiteY3" fmla="*/ 396815 h 1963099"/>
              <a:gd name="connsiteX4" fmla="*/ 316147 w 938035"/>
              <a:gd name="connsiteY4" fmla="*/ 552091 h 1963099"/>
              <a:gd name="connsiteX5" fmla="*/ 298894 w 938035"/>
              <a:gd name="connsiteY5" fmla="*/ 836763 h 1963099"/>
              <a:gd name="connsiteX6" fmla="*/ 471423 w 938035"/>
              <a:gd name="connsiteY6" fmla="*/ 931653 h 1963099"/>
              <a:gd name="connsiteX7" fmla="*/ 514555 w 938035"/>
              <a:gd name="connsiteY7" fmla="*/ 992038 h 1963099"/>
              <a:gd name="connsiteX8" fmla="*/ 618072 w 938035"/>
              <a:gd name="connsiteY8" fmla="*/ 1147314 h 1963099"/>
              <a:gd name="connsiteX9" fmla="*/ 540434 w 938035"/>
              <a:gd name="connsiteY9" fmla="*/ 1199072 h 1963099"/>
              <a:gd name="connsiteX10" fmla="*/ 505928 w 938035"/>
              <a:gd name="connsiteY10" fmla="*/ 1311215 h 1963099"/>
              <a:gd name="connsiteX11" fmla="*/ 531808 w 938035"/>
              <a:gd name="connsiteY11" fmla="*/ 1414732 h 1963099"/>
              <a:gd name="connsiteX12" fmla="*/ 747468 w 938035"/>
              <a:gd name="connsiteY12" fmla="*/ 1595887 h 1963099"/>
              <a:gd name="connsiteX13" fmla="*/ 928623 w 938035"/>
              <a:gd name="connsiteY13" fmla="*/ 1759789 h 1963099"/>
              <a:gd name="connsiteX14" fmla="*/ 894117 w 938035"/>
              <a:gd name="connsiteY14" fmla="*/ 1863306 h 1963099"/>
              <a:gd name="connsiteX15" fmla="*/ 738842 w 938035"/>
              <a:gd name="connsiteY15" fmla="*/ 1958197 h 1963099"/>
              <a:gd name="connsiteX16" fmla="*/ 704336 w 938035"/>
              <a:gd name="connsiteY16" fmla="*/ 1940944 h 196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8035" h="1963099">
                <a:moveTo>
                  <a:pt x="5596" y="0"/>
                </a:moveTo>
                <a:cubicBezTo>
                  <a:pt x="-1593" y="35225"/>
                  <a:pt x="-8781" y="70450"/>
                  <a:pt x="31476" y="112144"/>
                </a:cubicBezTo>
                <a:cubicBezTo>
                  <a:pt x="71733" y="153838"/>
                  <a:pt x="247136" y="250166"/>
                  <a:pt x="247136" y="250166"/>
                </a:cubicBezTo>
                <a:cubicBezTo>
                  <a:pt x="320460" y="297611"/>
                  <a:pt x="459921" y="346494"/>
                  <a:pt x="471423" y="396815"/>
                </a:cubicBezTo>
                <a:cubicBezTo>
                  <a:pt x="482925" y="447136"/>
                  <a:pt x="344902" y="478766"/>
                  <a:pt x="316147" y="552091"/>
                </a:cubicBezTo>
                <a:cubicBezTo>
                  <a:pt x="287392" y="625416"/>
                  <a:pt x="273015" y="773503"/>
                  <a:pt x="298894" y="836763"/>
                </a:cubicBezTo>
                <a:cubicBezTo>
                  <a:pt x="324773" y="900023"/>
                  <a:pt x="435480" y="905774"/>
                  <a:pt x="471423" y="931653"/>
                </a:cubicBezTo>
                <a:cubicBezTo>
                  <a:pt x="507367" y="957532"/>
                  <a:pt x="490113" y="956094"/>
                  <a:pt x="514555" y="992038"/>
                </a:cubicBezTo>
                <a:cubicBezTo>
                  <a:pt x="538997" y="1027982"/>
                  <a:pt x="613759" y="1112808"/>
                  <a:pt x="618072" y="1147314"/>
                </a:cubicBezTo>
                <a:cubicBezTo>
                  <a:pt x="622385" y="1181820"/>
                  <a:pt x="559125" y="1171755"/>
                  <a:pt x="540434" y="1199072"/>
                </a:cubicBezTo>
                <a:cubicBezTo>
                  <a:pt x="521743" y="1226389"/>
                  <a:pt x="507366" y="1275272"/>
                  <a:pt x="505928" y="1311215"/>
                </a:cubicBezTo>
                <a:cubicBezTo>
                  <a:pt x="504490" y="1347158"/>
                  <a:pt x="491551" y="1367287"/>
                  <a:pt x="531808" y="1414732"/>
                </a:cubicBezTo>
                <a:cubicBezTo>
                  <a:pt x="572065" y="1462177"/>
                  <a:pt x="681332" y="1538378"/>
                  <a:pt x="747468" y="1595887"/>
                </a:cubicBezTo>
                <a:cubicBezTo>
                  <a:pt x="813604" y="1653397"/>
                  <a:pt x="904182" y="1715219"/>
                  <a:pt x="928623" y="1759789"/>
                </a:cubicBezTo>
                <a:cubicBezTo>
                  <a:pt x="953065" y="1804359"/>
                  <a:pt x="925747" y="1830238"/>
                  <a:pt x="894117" y="1863306"/>
                </a:cubicBezTo>
                <a:cubicBezTo>
                  <a:pt x="862487" y="1896374"/>
                  <a:pt x="770472" y="1945257"/>
                  <a:pt x="738842" y="1958197"/>
                </a:cubicBezTo>
                <a:cubicBezTo>
                  <a:pt x="707212" y="1971137"/>
                  <a:pt x="705774" y="1956040"/>
                  <a:pt x="704336" y="1940944"/>
                </a:cubicBezTo>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Freeform 14"/>
          <p:cNvSpPr/>
          <p:nvPr/>
        </p:nvSpPr>
        <p:spPr>
          <a:xfrm>
            <a:off x="8655807" y="4215943"/>
            <a:ext cx="387032" cy="680370"/>
          </a:xfrm>
          <a:custGeom>
            <a:avLst/>
            <a:gdLst>
              <a:gd name="connsiteX0" fmla="*/ 0 w 387032"/>
              <a:gd name="connsiteY0" fmla="*/ 0 h 680370"/>
              <a:gd name="connsiteX1" fmla="*/ 94890 w 387032"/>
              <a:gd name="connsiteY1" fmla="*/ 155275 h 680370"/>
              <a:gd name="connsiteX2" fmla="*/ 232913 w 387032"/>
              <a:gd name="connsiteY2" fmla="*/ 232913 h 680370"/>
              <a:gd name="connsiteX3" fmla="*/ 232913 w 387032"/>
              <a:gd name="connsiteY3" fmla="*/ 345056 h 680370"/>
              <a:gd name="connsiteX4" fmla="*/ 301924 w 387032"/>
              <a:gd name="connsiteY4" fmla="*/ 569343 h 680370"/>
              <a:gd name="connsiteX5" fmla="*/ 379562 w 387032"/>
              <a:gd name="connsiteY5" fmla="*/ 672860 h 680370"/>
              <a:gd name="connsiteX6" fmla="*/ 379562 w 387032"/>
              <a:gd name="connsiteY6" fmla="*/ 664234 h 68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32" h="680370">
                <a:moveTo>
                  <a:pt x="0" y="0"/>
                </a:moveTo>
                <a:cubicBezTo>
                  <a:pt x="28035" y="58228"/>
                  <a:pt x="56071" y="116456"/>
                  <a:pt x="94890" y="155275"/>
                </a:cubicBezTo>
                <a:cubicBezTo>
                  <a:pt x="133709" y="194094"/>
                  <a:pt x="209909" y="201283"/>
                  <a:pt x="232913" y="232913"/>
                </a:cubicBezTo>
                <a:cubicBezTo>
                  <a:pt x="255917" y="264543"/>
                  <a:pt x="221411" y="288984"/>
                  <a:pt x="232913" y="345056"/>
                </a:cubicBezTo>
                <a:cubicBezTo>
                  <a:pt x="244415" y="401128"/>
                  <a:pt x="277483" y="514709"/>
                  <a:pt x="301924" y="569343"/>
                </a:cubicBezTo>
                <a:cubicBezTo>
                  <a:pt x="326365" y="623977"/>
                  <a:pt x="366622" y="657045"/>
                  <a:pt x="379562" y="672860"/>
                </a:cubicBezTo>
                <a:cubicBezTo>
                  <a:pt x="392502" y="688675"/>
                  <a:pt x="386032" y="676454"/>
                  <a:pt x="379562" y="664234"/>
                </a:cubicBezTo>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Freeform 15"/>
          <p:cNvSpPr/>
          <p:nvPr/>
        </p:nvSpPr>
        <p:spPr>
          <a:xfrm>
            <a:off x="8022566" y="4132053"/>
            <a:ext cx="897147" cy="1820173"/>
          </a:xfrm>
          <a:custGeom>
            <a:avLst/>
            <a:gdLst>
              <a:gd name="connsiteX0" fmla="*/ 0 w 897147"/>
              <a:gd name="connsiteY0" fmla="*/ 0 h 1820173"/>
              <a:gd name="connsiteX1" fmla="*/ 172528 w 897147"/>
              <a:gd name="connsiteY1" fmla="*/ 181155 h 1820173"/>
              <a:gd name="connsiteX2" fmla="*/ 181155 w 897147"/>
              <a:gd name="connsiteY2" fmla="*/ 362309 h 1820173"/>
              <a:gd name="connsiteX3" fmla="*/ 448574 w 897147"/>
              <a:gd name="connsiteY3" fmla="*/ 638355 h 1820173"/>
              <a:gd name="connsiteX4" fmla="*/ 457200 w 897147"/>
              <a:gd name="connsiteY4" fmla="*/ 940279 h 1820173"/>
              <a:gd name="connsiteX5" fmla="*/ 474453 w 897147"/>
              <a:gd name="connsiteY5" fmla="*/ 1104181 h 1820173"/>
              <a:gd name="connsiteX6" fmla="*/ 638355 w 897147"/>
              <a:gd name="connsiteY6" fmla="*/ 1302589 h 1820173"/>
              <a:gd name="connsiteX7" fmla="*/ 690113 w 897147"/>
              <a:gd name="connsiteY7" fmla="*/ 1621766 h 1820173"/>
              <a:gd name="connsiteX8" fmla="*/ 897147 w 897147"/>
              <a:gd name="connsiteY8" fmla="*/ 1820173 h 1820173"/>
              <a:gd name="connsiteX9" fmla="*/ 897147 w 897147"/>
              <a:gd name="connsiteY9" fmla="*/ 1820173 h 182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7147" h="1820173">
                <a:moveTo>
                  <a:pt x="0" y="0"/>
                </a:moveTo>
                <a:cubicBezTo>
                  <a:pt x="71168" y="60385"/>
                  <a:pt x="142336" y="120770"/>
                  <a:pt x="172528" y="181155"/>
                </a:cubicBezTo>
                <a:cubicBezTo>
                  <a:pt x="202720" y="241540"/>
                  <a:pt x="135147" y="286109"/>
                  <a:pt x="181155" y="362309"/>
                </a:cubicBezTo>
                <a:cubicBezTo>
                  <a:pt x="227163" y="438509"/>
                  <a:pt x="402567" y="542027"/>
                  <a:pt x="448574" y="638355"/>
                </a:cubicBezTo>
                <a:cubicBezTo>
                  <a:pt x="494581" y="734683"/>
                  <a:pt x="452887" y="862641"/>
                  <a:pt x="457200" y="940279"/>
                </a:cubicBezTo>
                <a:cubicBezTo>
                  <a:pt x="461513" y="1017917"/>
                  <a:pt x="444261" y="1043796"/>
                  <a:pt x="474453" y="1104181"/>
                </a:cubicBezTo>
                <a:cubicBezTo>
                  <a:pt x="504645" y="1164566"/>
                  <a:pt x="602412" y="1216325"/>
                  <a:pt x="638355" y="1302589"/>
                </a:cubicBezTo>
                <a:cubicBezTo>
                  <a:pt x="674298" y="1388853"/>
                  <a:pt x="646981" y="1535502"/>
                  <a:pt x="690113" y="1621766"/>
                </a:cubicBezTo>
                <a:cubicBezTo>
                  <a:pt x="733245" y="1708030"/>
                  <a:pt x="897147" y="1820173"/>
                  <a:pt x="897147" y="1820173"/>
                </a:cubicBezTo>
                <a:lnTo>
                  <a:pt x="897147" y="1820173"/>
                </a:lnTo>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Freeform 16"/>
          <p:cNvSpPr/>
          <p:nvPr/>
        </p:nvSpPr>
        <p:spPr>
          <a:xfrm>
            <a:off x="7332453" y="4106174"/>
            <a:ext cx="494880" cy="2510286"/>
          </a:xfrm>
          <a:custGeom>
            <a:avLst/>
            <a:gdLst>
              <a:gd name="connsiteX0" fmla="*/ 0 w 494880"/>
              <a:gd name="connsiteY0" fmla="*/ 0 h 2510286"/>
              <a:gd name="connsiteX1" fmla="*/ 103517 w 494880"/>
              <a:gd name="connsiteY1" fmla="*/ 198407 h 2510286"/>
              <a:gd name="connsiteX2" fmla="*/ 43132 w 494880"/>
              <a:gd name="connsiteY2" fmla="*/ 448573 h 2510286"/>
              <a:gd name="connsiteX3" fmla="*/ 86264 w 494880"/>
              <a:gd name="connsiteY3" fmla="*/ 672860 h 2510286"/>
              <a:gd name="connsiteX4" fmla="*/ 258792 w 494880"/>
              <a:gd name="connsiteY4" fmla="*/ 888520 h 2510286"/>
              <a:gd name="connsiteX5" fmla="*/ 232913 w 494880"/>
              <a:gd name="connsiteY5" fmla="*/ 1069675 h 2510286"/>
              <a:gd name="connsiteX6" fmla="*/ 207034 w 494880"/>
              <a:gd name="connsiteY6" fmla="*/ 1250830 h 2510286"/>
              <a:gd name="connsiteX7" fmla="*/ 181155 w 494880"/>
              <a:gd name="connsiteY7" fmla="*/ 1518249 h 2510286"/>
              <a:gd name="connsiteX8" fmla="*/ 353683 w 494880"/>
              <a:gd name="connsiteY8" fmla="*/ 1664898 h 2510286"/>
              <a:gd name="connsiteX9" fmla="*/ 483079 w 494880"/>
              <a:gd name="connsiteY9" fmla="*/ 1811547 h 2510286"/>
              <a:gd name="connsiteX10" fmla="*/ 483079 w 494880"/>
              <a:gd name="connsiteY10" fmla="*/ 2113471 h 2510286"/>
              <a:gd name="connsiteX11" fmla="*/ 431321 w 494880"/>
              <a:gd name="connsiteY11" fmla="*/ 2320505 h 2510286"/>
              <a:gd name="connsiteX12" fmla="*/ 431321 w 494880"/>
              <a:gd name="connsiteY12" fmla="*/ 2510286 h 2510286"/>
              <a:gd name="connsiteX13" fmla="*/ 431321 w 494880"/>
              <a:gd name="connsiteY13" fmla="*/ 2510286 h 251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4880" h="2510286">
                <a:moveTo>
                  <a:pt x="0" y="0"/>
                </a:moveTo>
                <a:cubicBezTo>
                  <a:pt x="48164" y="61822"/>
                  <a:pt x="96328" y="123645"/>
                  <a:pt x="103517" y="198407"/>
                </a:cubicBezTo>
                <a:cubicBezTo>
                  <a:pt x="110706" y="273169"/>
                  <a:pt x="46007" y="369498"/>
                  <a:pt x="43132" y="448573"/>
                </a:cubicBezTo>
                <a:cubicBezTo>
                  <a:pt x="40257" y="527648"/>
                  <a:pt x="50321" y="599536"/>
                  <a:pt x="86264" y="672860"/>
                </a:cubicBezTo>
                <a:cubicBezTo>
                  <a:pt x="122207" y="746184"/>
                  <a:pt x="234351" y="822384"/>
                  <a:pt x="258792" y="888520"/>
                </a:cubicBezTo>
                <a:cubicBezTo>
                  <a:pt x="283234" y="954656"/>
                  <a:pt x="232913" y="1069675"/>
                  <a:pt x="232913" y="1069675"/>
                </a:cubicBezTo>
                <a:cubicBezTo>
                  <a:pt x="224287" y="1130060"/>
                  <a:pt x="215660" y="1176068"/>
                  <a:pt x="207034" y="1250830"/>
                </a:cubicBezTo>
                <a:cubicBezTo>
                  <a:pt x="198408" y="1325592"/>
                  <a:pt x="156714" y="1449238"/>
                  <a:pt x="181155" y="1518249"/>
                </a:cubicBezTo>
                <a:cubicBezTo>
                  <a:pt x="205596" y="1587260"/>
                  <a:pt x="303362" y="1616015"/>
                  <a:pt x="353683" y="1664898"/>
                </a:cubicBezTo>
                <a:cubicBezTo>
                  <a:pt x="404004" y="1713781"/>
                  <a:pt x="461513" y="1736785"/>
                  <a:pt x="483079" y="1811547"/>
                </a:cubicBezTo>
                <a:cubicBezTo>
                  <a:pt x="504645" y="1886309"/>
                  <a:pt x="491705" y="2028645"/>
                  <a:pt x="483079" y="2113471"/>
                </a:cubicBezTo>
                <a:cubicBezTo>
                  <a:pt x="474453" y="2198297"/>
                  <a:pt x="439947" y="2254369"/>
                  <a:pt x="431321" y="2320505"/>
                </a:cubicBezTo>
                <a:cubicBezTo>
                  <a:pt x="422695" y="2386641"/>
                  <a:pt x="431321" y="2510286"/>
                  <a:pt x="431321" y="2510286"/>
                </a:cubicBezTo>
                <a:lnTo>
                  <a:pt x="431321" y="2510286"/>
                </a:lnTo>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2154240" y="6288933"/>
            <a:ext cx="4403725" cy="369310"/>
          </a:xfrm>
          <a:prstGeom prst="rect">
            <a:avLst/>
          </a:prstGeom>
          <a:noFill/>
          <a:ln w="38100">
            <a:noFill/>
          </a:ln>
        </p:spPr>
        <p:txBody>
          <a:bodyPr lIns="91417" tIns="45709" rIns="91417" bIns="45709">
            <a:spAutoFit/>
          </a:bodyPr>
          <a:lstStyle/>
          <a:p>
            <a:pPr algn="ctr">
              <a:defRPr/>
            </a:pPr>
            <a:r>
              <a:rPr lang="en-US" dirty="0" smtClean="0">
                <a:solidFill>
                  <a:prstClr val="white"/>
                </a:solidFill>
              </a:rPr>
              <a:t>Dr. Jerry Hatfield- ARS</a:t>
            </a:r>
            <a:endParaRPr lang="en-US" dirty="0">
              <a:solidFill>
                <a:prstClr val="white"/>
              </a:solidFill>
            </a:endParaRPr>
          </a:p>
        </p:txBody>
      </p:sp>
    </p:spTree>
    <p:extLst>
      <p:ext uri="{BB962C8B-B14F-4D97-AF65-F5344CB8AC3E}">
        <p14:creationId xmlns:p14="http://schemas.microsoft.com/office/powerpoint/2010/main" val="3291255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2"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7" grpId="0" animBg="1"/>
      <p:bldP spid="12" grpId="0" animBg="1"/>
      <p:bldP spid="13" grpId="0" animBg="1"/>
      <p:bldP spid="14" grpId="0" animBg="1"/>
      <p:bldP spid="14" grpId="1" animBg="1"/>
      <p:bldP spid="14" grpId="2" animBg="1"/>
      <p:bldP spid="15" grpId="0" animBg="1"/>
      <p:bldP spid="16" grpId="0" animBg="1"/>
      <p:bldP spid="1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408" y="597714"/>
            <a:ext cx="6953693" cy="769461"/>
          </a:xfrm>
        </p:spPr>
        <p:txBody>
          <a:bodyPr>
            <a:normAutofit/>
          </a:bodyPr>
          <a:lstStyle/>
          <a:p>
            <a:r>
              <a:rPr lang="en-US" sz="3600" dirty="0" smtClean="0"/>
              <a:t>C:N Ratio for Various Crops</a:t>
            </a:r>
            <a:endParaRPr lang="en-US" sz="3600" dirty="0"/>
          </a:p>
        </p:txBody>
      </p:sp>
      <p:pic>
        <p:nvPicPr>
          <p:cNvPr id="57346" name="Picture 2"/>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bwMode="auto">
          <a:xfrm>
            <a:off x="381001" y="1242219"/>
            <a:ext cx="5375388" cy="5482895"/>
          </a:xfrm>
          <a:prstGeom prst="rect">
            <a:avLst/>
          </a:prstGeom>
          <a:noFill/>
          <a:ln w="9525">
            <a:noFill/>
            <a:miter lim="800000"/>
            <a:headEnd/>
            <a:tailEnd/>
          </a:ln>
        </p:spPr>
      </p:pic>
      <p:sp>
        <p:nvSpPr>
          <p:cNvPr id="5" name="TextBox 4"/>
          <p:cNvSpPr txBox="1"/>
          <p:nvPr/>
        </p:nvSpPr>
        <p:spPr>
          <a:xfrm>
            <a:off x="6324601" y="1242219"/>
            <a:ext cx="2667000" cy="5355312"/>
          </a:xfrm>
          <a:prstGeom prst="rect">
            <a:avLst/>
          </a:prstGeom>
          <a:noFill/>
        </p:spPr>
        <p:txBody>
          <a:bodyPr wrap="square" rtlCol="0">
            <a:spAutoFit/>
          </a:bodyPr>
          <a:lstStyle/>
          <a:p>
            <a:r>
              <a:rPr lang="en-US" dirty="0" smtClean="0">
                <a:solidFill>
                  <a:prstClr val="black"/>
                </a:solidFill>
                <a:latin typeface="Arial" panose="020B0604020202020204" pitchFamily="34" charset="0"/>
                <a:cs typeface="Arial" panose="020B0604020202020204" pitchFamily="34" charset="0"/>
              </a:rPr>
              <a:t>Rye </a:t>
            </a:r>
          </a:p>
          <a:p>
            <a:pPr lvl="1">
              <a:buFont typeface="Arial" pitchFamily="34" charset="0"/>
              <a:buChar char="•"/>
            </a:pPr>
            <a:r>
              <a:rPr lang="en-US" dirty="0" smtClean="0">
                <a:solidFill>
                  <a:prstClr val="black"/>
                </a:solidFill>
                <a:latin typeface="Arial" panose="020B0604020202020204" pitchFamily="34" charset="0"/>
                <a:cs typeface="Arial" panose="020B0604020202020204" pitchFamily="34" charset="0"/>
              </a:rPr>
              <a:t>High C:N</a:t>
            </a:r>
          </a:p>
          <a:p>
            <a:pPr lvl="1">
              <a:buFont typeface="Arial" pitchFamily="34" charset="0"/>
              <a:buChar char="•"/>
            </a:pPr>
            <a:r>
              <a:rPr lang="en-US" dirty="0" smtClean="0">
                <a:solidFill>
                  <a:prstClr val="black"/>
                </a:solidFill>
                <a:latin typeface="Arial" panose="020B0604020202020204" pitchFamily="34" charset="0"/>
                <a:cs typeface="Arial" panose="020B0604020202020204" pitchFamily="34" charset="0"/>
              </a:rPr>
              <a:t>Ties up N</a:t>
            </a:r>
          </a:p>
          <a:p>
            <a:pPr lvl="1">
              <a:buFont typeface="Arial" pitchFamily="34" charset="0"/>
              <a:buChar char="•"/>
            </a:pPr>
            <a:r>
              <a:rPr lang="en-US" dirty="0" smtClean="0">
                <a:solidFill>
                  <a:prstClr val="black"/>
                </a:solidFill>
                <a:latin typeface="Arial" panose="020B0604020202020204" pitchFamily="34" charset="0"/>
                <a:cs typeface="Arial" panose="020B0604020202020204" pitchFamily="34" charset="0"/>
              </a:rPr>
              <a:t>Compounds problem following another or ahead of high C:N crops</a:t>
            </a:r>
          </a:p>
          <a:p>
            <a:pPr lvl="1">
              <a:buFont typeface="Arial" pitchFamily="34" charset="0"/>
              <a:buChar char="•"/>
            </a:pPr>
            <a:endParaRPr lang="en-US" dirty="0" smtClean="0">
              <a:solidFill>
                <a:prstClr val="black"/>
              </a:solidFill>
              <a:latin typeface="Arial" panose="020B0604020202020204" pitchFamily="34" charset="0"/>
              <a:cs typeface="Arial" panose="020B0604020202020204" pitchFamily="34" charset="0"/>
            </a:endParaRPr>
          </a:p>
          <a:p>
            <a:r>
              <a:rPr lang="en-US" dirty="0" smtClean="0">
                <a:solidFill>
                  <a:prstClr val="black"/>
                </a:solidFill>
                <a:latin typeface="Arial" panose="020B0604020202020204" pitchFamily="34" charset="0"/>
                <a:cs typeface="Arial" panose="020B0604020202020204" pitchFamily="34" charset="0"/>
              </a:rPr>
              <a:t>Hairy Vetch</a:t>
            </a:r>
          </a:p>
          <a:p>
            <a:pPr lvl="1">
              <a:buFont typeface="Arial" pitchFamily="34" charset="0"/>
              <a:buChar char="•"/>
            </a:pPr>
            <a:r>
              <a:rPr lang="en-US" dirty="0" smtClean="0">
                <a:solidFill>
                  <a:prstClr val="black"/>
                </a:solidFill>
                <a:latin typeface="Arial" panose="020B0604020202020204" pitchFamily="34" charset="0"/>
                <a:cs typeface="Arial" panose="020B0604020202020204" pitchFamily="34" charset="0"/>
              </a:rPr>
              <a:t>Low C:N</a:t>
            </a:r>
          </a:p>
          <a:p>
            <a:pPr lvl="1">
              <a:buFont typeface="Arial" pitchFamily="34" charset="0"/>
              <a:buChar char="•"/>
            </a:pPr>
            <a:r>
              <a:rPr lang="en-US" dirty="0" smtClean="0">
                <a:solidFill>
                  <a:prstClr val="black"/>
                </a:solidFill>
                <a:latin typeface="Arial" panose="020B0604020202020204" pitchFamily="34" charset="0"/>
                <a:cs typeface="Arial" panose="020B0604020202020204" pitchFamily="34" charset="0"/>
              </a:rPr>
              <a:t>Release lots of N</a:t>
            </a:r>
          </a:p>
          <a:p>
            <a:pPr lvl="1">
              <a:buFont typeface="Arial" pitchFamily="34" charset="0"/>
              <a:buChar char="•"/>
            </a:pPr>
            <a:r>
              <a:rPr lang="en-US" dirty="0" smtClean="0">
                <a:solidFill>
                  <a:prstClr val="black"/>
                </a:solidFill>
                <a:latin typeface="Arial" panose="020B0604020202020204" pitchFamily="34" charset="0"/>
                <a:cs typeface="Arial" panose="020B0604020202020204" pitchFamily="34" charset="0"/>
              </a:rPr>
              <a:t>Decomposes fast</a:t>
            </a:r>
          </a:p>
          <a:p>
            <a:pPr lvl="1">
              <a:buFont typeface="Arial" pitchFamily="34" charset="0"/>
              <a:buChar char="•"/>
            </a:pPr>
            <a:endParaRPr lang="en-US" dirty="0" smtClean="0">
              <a:solidFill>
                <a:prstClr val="black"/>
              </a:solidFill>
              <a:latin typeface="Arial" panose="020B0604020202020204" pitchFamily="34" charset="0"/>
              <a:cs typeface="Arial" panose="020B0604020202020204" pitchFamily="34" charset="0"/>
            </a:endParaRPr>
          </a:p>
          <a:p>
            <a:r>
              <a:rPr lang="en-US" dirty="0" smtClean="0">
                <a:solidFill>
                  <a:prstClr val="black"/>
                </a:solidFill>
                <a:latin typeface="Arial" panose="020B0604020202020204" pitchFamily="34" charset="0"/>
                <a:cs typeface="Arial" panose="020B0604020202020204" pitchFamily="34" charset="0"/>
              </a:rPr>
              <a:t>Rye &amp; Hairy Vetch Mix</a:t>
            </a:r>
          </a:p>
          <a:p>
            <a:pPr lvl="1">
              <a:buFont typeface="Arial" pitchFamily="34" charset="0"/>
              <a:buChar char="•"/>
            </a:pPr>
            <a:r>
              <a:rPr lang="en-US" dirty="0" smtClean="0">
                <a:solidFill>
                  <a:prstClr val="black"/>
                </a:solidFill>
                <a:latin typeface="Arial" panose="020B0604020202020204" pitchFamily="34" charset="0"/>
                <a:cs typeface="Arial" panose="020B0604020202020204" pitchFamily="34" charset="0"/>
              </a:rPr>
              <a:t>Balance C:N ratio</a:t>
            </a:r>
          </a:p>
          <a:p>
            <a:pPr lvl="1">
              <a:buFont typeface="Arial" pitchFamily="34" charset="0"/>
              <a:buChar char="•"/>
            </a:pPr>
            <a:r>
              <a:rPr lang="en-US" dirty="0" smtClean="0">
                <a:solidFill>
                  <a:prstClr val="black"/>
                </a:solidFill>
                <a:latin typeface="Arial" panose="020B0604020202020204" pitchFamily="34" charset="0"/>
                <a:cs typeface="Arial" panose="020B0604020202020204" pitchFamily="34" charset="0"/>
              </a:rPr>
              <a:t>Control decomposition</a:t>
            </a:r>
          </a:p>
          <a:p>
            <a:pPr lvl="1">
              <a:buFont typeface="Arial" pitchFamily="34" charset="0"/>
              <a:buChar char="•"/>
            </a:pPr>
            <a:r>
              <a:rPr lang="en-US" dirty="0" smtClean="0">
                <a:solidFill>
                  <a:prstClr val="black"/>
                </a:solidFill>
                <a:latin typeface="Arial" panose="020B0604020202020204" pitchFamily="34" charset="0"/>
                <a:cs typeface="Arial" panose="020B0604020202020204" pitchFamily="34" charset="0"/>
              </a:rPr>
              <a:t>Ideal cover crop mix</a:t>
            </a:r>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3226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
                                            <p:txEl>
                                              <p:pRg st="10" end="1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5">
                                            <p:txEl>
                                              <p:pRg st="11" end="11"/>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5">
                                            <p:txEl>
                                              <p:pRg st="12" end="12"/>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2752"/>
            <a:ext cx="7283302" cy="1143000"/>
          </a:xfrm>
        </p:spPr>
        <p:txBody>
          <a:bodyPr>
            <a:noAutofit/>
          </a:bodyPr>
          <a:lstStyle/>
          <a:p>
            <a:r>
              <a:rPr lang="en-US" sz="3600" dirty="0" smtClean="0"/>
              <a:t>Crop Classification for Diversity</a:t>
            </a:r>
            <a:endParaRPr lang="en-US" sz="3600" dirty="0"/>
          </a:p>
        </p:txBody>
      </p:sp>
      <p:sp>
        <p:nvSpPr>
          <p:cNvPr id="3" name="Content Placeholder 2"/>
          <p:cNvSpPr>
            <a:spLocks noGrp="1"/>
          </p:cNvSpPr>
          <p:nvPr>
            <p:ph idx="1"/>
          </p:nvPr>
        </p:nvSpPr>
        <p:spPr>
          <a:xfrm>
            <a:off x="457200" y="1713617"/>
            <a:ext cx="4572000" cy="4525963"/>
          </a:xfrm>
        </p:spPr>
        <p:txBody>
          <a:bodyPr/>
          <a:lstStyle/>
          <a:p>
            <a:r>
              <a:rPr lang="en-US" sz="2400" b="1" dirty="0" smtClean="0">
                <a:latin typeface="Arial" panose="020B0604020202020204" pitchFamily="34" charset="0"/>
                <a:cs typeface="Arial" panose="020B0604020202020204" pitchFamily="34" charset="0"/>
              </a:rPr>
              <a:t>Plant morphology </a:t>
            </a:r>
          </a:p>
          <a:p>
            <a:pPr lvl="1"/>
            <a:r>
              <a:rPr lang="en-US" sz="2400" dirty="0" smtClean="0">
                <a:latin typeface="Arial" panose="020B0604020202020204" pitchFamily="34" charset="0"/>
                <a:cs typeface="Arial" panose="020B0604020202020204" pitchFamily="34" charset="0"/>
              </a:rPr>
              <a:t>Broadleaf</a:t>
            </a:r>
          </a:p>
          <a:p>
            <a:pPr lvl="1"/>
            <a:r>
              <a:rPr lang="en-US" sz="2400" dirty="0" smtClean="0">
                <a:latin typeface="Arial" panose="020B0604020202020204" pitchFamily="34" charset="0"/>
                <a:cs typeface="Arial" panose="020B0604020202020204" pitchFamily="34" charset="0"/>
              </a:rPr>
              <a:t>Grasses</a:t>
            </a:r>
          </a:p>
          <a:p>
            <a:pPr lvl="1"/>
            <a:endParaRPr lang="en-US" sz="2400" b="1" dirty="0" smtClean="0">
              <a:latin typeface="Arial" panose="020B0604020202020204" pitchFamily="34" charset="0"/>
              <a:cs typeface="Arial" panose="020B0604020202020204" pitchFamily="34" charset="0"/>
            </a:endParaRPr>
          </a:p>
          <a:p>
            <a:r>
              <a:rPr lang="en-US" sz="2400" b="1" dirty="0" smtClean="0">
                <a:latin typeface="Arial" panose="020B0604020202020204" pitchFamily="34" charset="0"/>
                <a:cs typeface="Arial" panose="020B0604020202020204" pitchFamily="34" charset="0"/>
              </a:rPr>
              <a:t>Plant growth habits</a:t>
            </a:r>
          </a:p>
          <a:p>
            <a:pPr lvl="1"/>
            <a:r>
              <a:rPr lang="en-US" sz="2400" dirty="0" smtClean="0">
                <a:latin typeface="Arial" panose="020B0604020202020204" pitchFamily="34" charset="0"/>
                <a:cs typeface="Arial" panose="020B0604020202020204" pitchFamily="34" charset="0"/>
              </a:rPr>
              <a:t>Cool season </a:t>
            </a:r>
          </a:p>
          <a:p>
            <a:pPr lvl="1"/>
            <a:r>
              <a:rPr lang="en-US" sz="2400" dirty="0" smtClean="0">
                <a:latin typeface="Arial" panose="020B0604020202020204" pitchFamily="34" charset="0"/>
                <a:cs typeface="Arial" panose="020B0604020202020204" pitchFamily="34" charset="0"/>
              </a:rPr>
              <a:t>Warm season</a:t>
            </a:r>
          </a:p>
        </p:txBody>
      </p:sp>
      <p:pic>
        <p:nvPicPr>
          <p:cNvPr id="5" name="Picture 3" descr="C:\Users\steve.woodruff\Pictures\cover crop-home\IMG_191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15622" y="1490586"/>
            <a:ext cx="3558523" cy="266889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5622" y="4304644"/>
            <a:ext cx="3558523" cy="2417830"/>
          </a:xfrm>
          <a:prstGeom prst="rect">
            <a:avLst/>
          </a:prstGeom>
          <a:ln>
            <a:solidFill>
              <a:srgbClr val="000000"/>
            </a:solidFill>
          </a:ln>
        </p:spPr>
      </p:pic>
    </p:spTree>
    <p:extLst>
      <p:ext uri="{BB962C8B-B14F-4D97-AF65-F5344CB8AC3E}">
        <p14:creationId xmlns:p14="http://schemas.microsoft.com/office/powerpoint/2010/main" val="3493683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Ray S Farm visit 8_6_2010 01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410200" y="2971800"/>
            <a:ext cx="3657600" cy="3705078"/>
          </a:xfrm>
          <a:prstGeom prst="rect">
            <a:avLst/>
          </a:prstGeom>
          <a:ln>
            <a:solidFill>
              <a:schemeClr val="tx1"/>
            </a:solidFill>
          </a:ln>
          <a:effectLst>
            <a:outerShdw blurRad="190500" algn="tl" rotWithShape="0">
              <a:srgbClr val="000000">
                <a:alpha val="70000"/>
              </a:srgbClr>
            </a:outerShdw>
          </a:effectLst>
        </p:spPr>
      </p:pic>
      <p:pic>
        <p:nvPicPr>
          <p:cNvPr id="8" name="Picture 7" descr="Menokon Farm 008.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6200" y="1729384"/>
            <a:ext cx="3483935" cy="3483935"/>
          </a:xfrm>
          <a:prstGeom prst="rect">
            <a:avLst/>
          </a:prstGeom>
          <a:ln>
            <a:solidFill>
              <a:schemeClr val="tx1"/>
            </a:solidFill>
          </a:ln>
          <a:effectLst>
            <a:outerShdw blurRad="190500" algn="tl" rotWithShape="0">
              <a:srgbClr val="000000">
                <a:alpha val="70000"/>
              </a:srgbClr>
            </a:outerShdw>
          </a:effectLst>
        </p:spPr>
      </p:pic>
      <p:sp>
        <p:nvSpPr>
          <p:cNvPr id="418818" name="Rectangle 2"/>
          <p:cNvSpPr>
            <a:spLocks noGrp="1" noChangeArrowheads="1"/>
          </p:cNvSpPr>
          <p:nvPr>
            <p:ph type="title"/>
          </p:nvPr>
        </p:nvSpPr>
        <p:spPr>
          <a:xfrm>
            <a:off x="0" y="416812"/>
            <a:ext cx="9144000" cy="1143000"/>
          </a:xfrm>
        </p:spPr>
        <p:txBody>
          <a:bodyPr>
            <a:normAutofit/>
          </a:bodyPr>
          <a:lstStyle/>
          <a:p>
            <a:pPr eaLnBrk="1" hangingPunct="1"/>
            <a:r>
              <a:rPr lang="en-US" sz="4000" dirty="0" smtClean="0"/>
              <a:t> Crop Classification - Warm Season</a:t>
            </a:r>
          </a:p>
        </p:txBody>
      </p:sp>
      <p:sp>
        <p:nvSpPr>
          <p:cNvPr id="418819" name="Rectangle 3"/>
          <p:cNvSpPr>
            <a:spLocks noGrp="1" noChangeArrowheads="1"/>
          </p:cNvSpPr>
          <p:nvPr>
            <p:ph sz="half" idx="1"/>
          </p:nvPr>
        </p:nvSpPr>
        <p:spPr>
          <a:xfrm>
            <a:off x="76200" y="5281887"/>
            <a:ext cx="4648200" cy="1394991"/>
          </a:xfrm>
          <a:solidFill>
            <a:schemeClr val="bg2">
              <a:lumMod val="90000"/>
            </a:schemeClr>
          </a:solidFill>
          <a:ln>
            <a:solidFill>
              <a:srgbClr val="000000"/>
            </a:solidFill>
          </a:ln>
        </p:spPr>
        <p:txBody>
          <a:bodyPr numCol="2">
            <a:noAutofit/>
          </a:bodyPr>
          <a:lstStyle/>
          <a:p>
            <a:pPr lvl="1">
              <a:lnSpc>
                <a:spcPct val="90000"/>
              </a:lnSpc>
              <a:buFont typeface="Wingdings" pitchFamily="2" charset="2"/>
              <a:buNone/>
            </a:pPr>
            <a:r>
              <a:rPr lang="en-US" u="sng" dirty="0" smtClean="0">
                <a:solidFill>
                  <a:srgbClr val="000000"/>
                </a:solidFill>
                <a:cs typeface="Arial" panose="020B0604020202020204" pitchFamily="34" charset="0"/>
              </a:rPr>
              <a:t>Grasses</a:t>
            </a:r>
          </a:p>
          <a:p>
            <a:pPr marL="622300">
              <a:lnSpc>
                <a:spcPct val="90000"/>
              </a:lnSpc>
            </a:pPr>
            <a:r>
              <a:rPr lang="en-US" sz="2400" dirty="0" smtClean="0">
                <a:solidFill>
                  <a:srgbClr val="000000"/>
                </a:solidFill>
                <a:cs typeface="Arial" panose="020B0604020202020204" pitchFamily="34" charset="0"/>
              </a:rPr>
              <a:t>Corn</a:t>
            </a:r>
          </a:p>
          <a:p>
            <a:pPr marL="622300">
              <a:lnSpc>
                <a:spcPct val="90000"/>
              </a:lnSpc>
            </a:pPr>
            <a:r>
              <a:rPr lang="en-US" sz="2400" dirty="0" smtClean="0">
                <a:solidFill>
                  <a:srgbClr val="000000"/>
                </a:solidFill>
                <a:cs typeface="Arial" panose="020B0604020202020204" pitchFamily="34" charset="0"/>
              </a:rPr>
              <a:t>Millet</a:t>
            </a:r>
          </a:p>
          <a:p>
            <a:pPr marL="622300">
              <a:lnSpc>
                <a:spcPct val="90000"/>
              </a:lnSpc>
            </a:pPr>
            <a:r>
              <a:rPr lang="en-US" sz="2400" dirty="0" smtClean="0">
                <a:solidFill>
                  <a:srgbClr val="000000"/>
                </a:solidFill>
                <a:cs typeface="Arial" panose="020B0604020202020204" pitchFamily="34" charset="0"/>
              </a:rPr>
              <a:t>Sudan</a:t>
            </a:r>
          </a:p>
          <a:p>
            <a:pPr marL="622300">
              <a:lnSpc>
                <a:spcPct val="90000"/>
              </a:lnSpc>
            </a:pPr>
            <a:r>
              <a:rPr lang="en-US" sz="2400" dirty="0" err="1" smtClean="0">
                <a:solidFill>
                  <a:srgbClr val="000000"/>
                </a:solidFill>
                <a:cs typeface="Arial" panose="020B0604020202020204" pitchFamily="34" charset="0"/>
              </a:rPr>
              <a:t>Sudex</a:t>
            </a:r>
            <a:endParaRPr lang="en-US" sz="2400" dirty="0" smtClean="0">
              <a:solidFill>
                <a:srgbClr val="000000"/>
              </a:solidFill>
              <a:cs typeface="Arial" panose="020B0604020202020204" pitchFamily="34" charset="0"/>
            </a:endParaRPr>
          </a:p>
          <a:p>
            <a:pPr marL="622300">
              <a:lnSpc>
                <a:spcPct val="90000"/>
              </a:lnSpc>
            </a:pPr>
            <a:r>
              <a:rPr lang="en-US" sz="2400" dirty="0" smtClean="0">
                <a:solidFill>
                  <a:srgbClr val="000000"/>
                </a:solidFill>
                <a:cs typeface="Arial" panose="020B0604020202020204" pitchFamily="34" charset="0"/>
              </a:rPr>
              <a:t>Sorghum</a:t>
            </a:r>
          </a:p>
        </p:txBody>
      </p:sp>
      <p:sp>
        <p:nvSpPr>
          <p:cNvPr id="7" name="Content Placeholder 6"/>
          <p:cNvSpPr>
            <a:spLocks noGrp="1"/>
          </p:cNvSpPr>
          <p:nvPr>
            <p:ph sz="half" idx="2"/>
          </p:nvPr>
        </p:nvSpPr>
        <p:spPr>
          <a:xfrm>
            <a:off x="4501116" y="1340404"/>
            <a:ext cx="4566684" cy="1524000"/>
          </a:xfrm>
          <a:solidFill>
            <a:schemeClr val="bg2">
              <a:lumMod val="90000"/>
            </a:schemeClr>
          </a:solidFill>
          <a:ln>
            <a:solidFill>
              <a:srgbClr val="000000"/>
            </a:solidFill>
          </a:ln>
        </p:spPr>
        <p:txBody>
          <a:bodyPr numCol="2">
            <a:normAutofit fontScale="92500" lnSpcReduction="20000"/>
          </a:bodyPr>
          <a:lstStyle/>
          <a:p>
            <a:pPr>
              <a:lnSpc>
                <a:spcPct val="90000"/>
              </a:lnSpc>
              <a:buNone/>
            </a:pPr>
            <a:r>
              <a:rPr lang="en-US" sz="2600" u="sng" dirty="0" smtClean="0">
                <a:solidFill>
                  <a:srgbClr val="000000"/>
                </a:solidFill>
                <a:cs typeface="Arial" panose="020B0604020202020204" pitchFamily="34" charset="0"/>
              </a:rPr>
              <a:t>Broadleaf</a:t>
            </a:r>
          </a:p>
          <a:p>
            <a:pPr>
              <a:lnSpc>
                <a:spcPct val="90000"/>
              </a:lnSpc>
            </a:pPr>
            <a:r>
              <a:rPr lang="en-US" sz="2600" dirty="0" smtClean="0">
                <a:solidFill>
                  <a:srgbClr val="000000"/>
                </a:solidFill>
                <a:cs typeface="Arial" panose="020B0604020202020204" pitchFamily="34" charset="0"/>
              </a:rPr>
              <a:t>Alfalfa</a:t>
            </a:r>
          </a:p>
          <a:p>
            <a:pPr>
              <a:lnSpc>
                <a:spcPct val="90000"/>
              </a:lnSpc>
            </a:pPr>
            <a:r>
              <a:rPr lang="en-US" sz="2600" dirty="0" smtClean="0">
                <a:solidFill>
                  <a:srgbClr val="000000"/>
                </a:solidFill>
                <a:cs typeface="Arial" panose="020B0604020202020204" pitchFamily="34" charset="0"/>
              </a:rPr>
              <a:t>Soybean</a:t>
            </a:r>
          </a:p>
          <a:p>
            <a:pPr>
              <a:lnSpc>
                <a:spcPct val="90000"/>
              </a:lnSpc>
            </a:pPr>
            <a:r>
              <a:rPr lang="en-US" sz="2600" dirty="0" smtClean="0">
                <a:solidFill>
                  <a:srgbClr val="000000"/>
                </a:solidFill>
                <a:cs typeface="Arial" panose="020B0604020202020204" pitchFamily="34" charset="0"/>
              </a:rPr>
              <a:t>Buckwheat</a:t>
            </a:r>
          </a:p>
          <a:p>
            <a:pPr>
              <a:lnSpc>
                <a:spcPct val="90000"/>
              </a:lnSpc>
            </a:pPr>
            <a:r>
              <a:rPr lang="en-US" sz="2600" dirty="0" smtClean="0">
                <a:solidFill>
                  <a:srgbClr val="000000"/>
                </a:solidFill>
                <a:cs typeface="Arial" panose="020B0604020202020204" pitchFamily="34" charset="0"/>
              </a:rPr>
              <a:t>Chick pea</a:t>
            </a:r>
          </a:p>
          <a:p>
            <a:pPr>
              <a:lnSpc>
                <a:spcPct val="90000"/>
              </a:lnSpc>
            </a:pPr>
            <a:r>
              <a:rPr lang="en-US" sz="2600" dirty="0" smtClean="0">
                <a:solidFill>
                  <a:srgbClr val="000000"/>
                </a:solidFill>
                <a:cs typeface="Arial" panose="020B0604020202020204" pitchFamily="34" charset="0"/>
              </a:rPr>
              <a:t>Cow pea</a:t>
            </a:r>
          </a:p>
          <a:p>
            <a:pPr>
              <a:lnSpc>
                <a:spcPct val="90000"/>
              </a:lnSpc>
            </a:pPr>
            <a:r>
              <a:rPr lang="en-US" sz="2600" dirty="0" smtClean="0">
                <a:solidFill>
                  <a:srgbClr val="000000"/>
                </a:solidFill>
                <a:cs typeface="Arial" panose="020B0604020202020204" pitchFamily="34" charset="0"/>
              </a:rPr>
              <a:t>Sunflower</a:t>
            </a:r>
          </a:p>
          <a:p>
            <a:pPr>
              <a:lnSpc>
                <a:spcPct val="90000"/>
              </a:lnSpc>
              <a:buNone/>
            </a:pPr>
            <a:endParaRPr lang="en-US" dirty="0"/>
          </a:p>
        </p:txBody>
      </p:sp>
      <p:cxnSp>
        <p:nvCxnSpPr>
          <p:cNvPr id="12" name="Straight Arrow Connector 11"/>
          <p:cNvCxnSpPr/>
          <p:nvPr/>
        </p:nvCxnSpPr>
        <p:spPr>
          <a:xfrm flipV="1">
            <a:off x="2275367" y="4931367"/>
            <a:ext cx="0" cy="609600"/>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787640" y="2574844"/>
            <a:ext cx="0" cy="732236"/>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4072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881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881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881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881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8819">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5667066" y="2684824"/>
            <a:ext cx="2913054" cy="3884073"/>
          </a:xfrm>
          <a:prstGeom prst="rect">
            <a:avLst/>
          </a:prstGeom>
          <a:ln>
            <a:solidFill>
              <a:schemeClr val="tx1"/>
            </a:solidFill>
          </a:ln>
          <a:effectLst>
            <a:outerShdw blurRad="190500" algn="tl" rotWithShape="0">
              <a:srgbClr val="000000">
                <a:alpha val="70000"/>
              </a:srgbClr>
            </a:outerShdw>
          </a:effectLst>
        </p:spPr>
      </p:pic>
      <p:pic>
        <p:nvPicPr>
          <p:cNvPr id="5" name="Picture 4" descr="Brown Farm 059.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44240" y="1339083"/>
            <a:ext cx="3404317" cy="3404317"/>
          </a:xfrm>
          <a:prstGeom prst="rect">
            <a:avLst/>
          </a:prstGeom>
          <a:ln>
            <a:solidFill>
              <a:schemeClr val="tx1"/>
            </a:solidFill>
          </a:ln>
          <a:effectLst>
            <a:outerShdw blurRad="190500" algn="tl" rotWithShape="0">
              <a:srgbClr val="000000">
                <a:alpha val="70000"/>
              </a:srgbClr>
            </a:outerShdw>
          </a:effectLst>
        </p:spPr>
      </p:pic>
      <p:sp>
        <p:nvSpPr>
          <p:cNvPr id="2" name="Title 1"/>
          <p:cNvSpPr>
            <a:spLocks noGrp="1"/>
          </p:cNvSpPr>
          <p:nvPr>
            <p:ph type="title"/>
          </p:nvPr>
        </p:nvSpPr>
        <p:spPr>
          <a:xfrm>
            <a:off x="0" y="514574"/>
            <a:ext cx="6402225" cy="758102"/>
          </a:xfrm>
        </p:spPr>
        <p:txBody>
          <a:bodyPr>
            <a:normAutofit/>
          </a:bodyPr>
          <a:lstStyle/>
          <a:p>
            <a:r>
              <a:rPr lang="en-US" sz="3600" dirty="0" smtClean="0"/>
              <a:t>Crop Classification - Cool Season</a:t>
            </a:r>
            <a:endParaRPr lang="en-US" sz="3600" dirty="0"/>
          </a:p>
        </p:txBody>
      </p:sp>
      <p:sp>
        <p:nvSpPr>
          <p:cNvPr id="3" name="Content Placeholder 2"/>
          <p:cNvSpPr>
            <a:spLocks noGrp="1"/>
          </p:cNvSpPr>
          <p:nvPr>
            <p:ph sz="half" idx="1"/>
          </p:nvPr>
        </p:nvSpPr>
        <p:spPr>
          <a:xfrm>
            <a:off x="5305382" y="1339083"/>
            <a:ext cx="3581400" cy="1144772"/>
          </a:xfrm>
          <a:solidFill>
            <a:schemeClr val="bg2">
              <a:lumMod val="75000"/>
            </a:schemeClr>
          </a:solidFill>
          <a:ln>
            <a:solidFill>
              <a:srgbClr val="000000"/>
            </a:solidFill>
          </a:ln>
        </p:spPr>
        <p:txBody>
          <a:bodyPr numCol="2">
            <a:normAutofit fontScale="85000" lnSpcReduction="20000"/>
          </a:bodyPr>
          <a:lstStyle/>
          <a:p>
            <a:pPr>
              <a:buNone/>
            </a:pPr>
            <a:r>
              <a:rPr lang="en-US" u="sng" dirty="0" smtClean="0">
                <a:solidFill>
                  <a:srgbClr val="000000"/>
                </a:solidFill>
                <a:cs typeface="Arial" panose="020B0604020202020204" pitchFamily="34" charset="0"/>
              </a:rPr>
              <a:t>Grasses</a:t>
            </a:r>
          </a:p>
          <a:p>
            <a:r>
              <a:rPr lang="en-US" dirty="0" smtClean="0">
                <a:solidFill>
                  <a:srgbClr val="000000"/>
                </a:solidFill>
                <a:cs typeface="Arial" panose="020B0604020202020204" pitchFamily="34" charset="0"/>
              </a:rPr>
              <a:t>Barley</a:t>
            </a:r>
          </a:p>
          <a:p>
            <a:r>
              <a:rPr lang="en-US" dirty="0" smtClean="0">
                <a:solidFill>
                  <a:srgbClr val="000000"/>
                </a:solidFill>
                <a:cs typeface="Arial" panose="020B0604020202020204" pitchFamily="34" charset="0"/>
              </a:rPr>
              <a:t>Rye</a:t>
            </a:r>
          </a:p>
          <a:p>
            <a:r>
              <a:rPr lang="en-US" dirty="0" smtClean="0">
                <a:solidFill>
                  <a:srgbClr val="000000"/>
                </a:solidFill>
                <a:cs typeface="Arial" panose="020B0604020202020204" pitchFamily="34" charset="0"/>
              </a:rPr>
              <a:t>Triticale</a:t>
            </a:r>
          </a:p>
          <a:p>
            <a:r>
              <a:rPr lang="en-US" dirty="0" smtClean="0">
                <a:solidFill>
                  <a:srgbClr val="000000"/>
                </a:solidFill>
                <a:cs typeface="Arial" panose="020B0604020202020204" pitchFamily="34" charset="0"/>
              </a:rPr>
              <a:t>Wheat</a:t>
            </a:r>
          </a:p>
          <a:p>
            <a:endParaRPr lang="en-US" dirty="0"/>
          </a:p>
        </p:txBody>
      </p:sp>
      <p:sp>
        <p:nvSpPr>
          <p:cNvPr id="4" name="Content Placeholder 3"/>
          <p:cNvSpPr>
            <a:spLocks noGrp="1"/>
          </p:cNvSpPr>
          <p:nvPr>
            <p:ph sz="half" idx="2"/>
          </p:nvPr>
        </p:nvSpPr>
        <p:spPr>
          <a:xfrm>
            <a:off x="302673" y="4876214"/>
            <a:ext cx="4699591" cy="1848134"/>
          </a:xfrm>
          <a:solidFill>
            <a:schemeClr val="bg2">
              <a:lumMod val="75000"/>
            </a:schemeClr>
          </a:solidFill>
          <a:ln>
            <a:solidFill>
              <a:srgbClr val="000000"/>
            </a:solidFill>
          </a:ln>
        </p:spPr>
        <p:txBody>
          <a:bodyPr numCol="2">
            <a:noAutofit/>
          </a:bodyPr>
          <a:lstStyle/>
          <a:p>
            <a:pPr>
              <a:buNone/>
            </a:pPr>
            <a:r>
              <a:rPr lang="en-US" sz="2400" u="sng" dirty="0" smtClean="0">
                <a:solidFill>
                  <a:srgbClr val="000000"/>
                </a:solidFill>
                <a:cs typeface="Arial" panose="020B0604020202020204" pitchFamily="34" charset="0"/>
              </a:rPr>
              <a:t>Broadleaf</a:t>
            </a:r>
          </a:p>
          <a:p>
            <a:r>
              <a:rPr lang="en-US" sz="2400" dirty="0" smtClean="0">
                <a:solidFill>
                  <a:srgbClr val="000000"/>
                </a:solidFill>
                <a:cs typeface="Arial" panose="020B0604020202020204" pitchFamily="34" charset="0"/>
              </a:rPr>
              <a:t>Canola</a:t>
            </a:r>
          </a:p>
          <a:p>
            <a:r>
              <a:rPr lang="en-US" sz="2400" dirty="0" smtClean="0">
                <a:solidFill>
                  <a:srgbClr val="000000"/>
                </a:solidFill>
                <a:cs typeface="Arial" panose="020B0604020202020204" pitchFamily="34" charset="0"/>
              </a:rPr>
              <a:t>Clovers</a:t>
            </a:r>
          </a:p>
          <a:p>
            <a:r>
              <a:rPr lang="en-US" sz="2400" dirty="0" smtClean="0">
                <a:solidFill>
                  <a:srgbClr val="000000"/>
                </a:solidFill>
                <a:cs typeface="Arial" panose="020B0604020202020204" pitchFamily="34" charset="0"/>
              </a:rPr>
              <a:t>Mustards</a:t>
            </a:r>
          </a:p>
          <a:p>
            <a:r>
              <a:rPr lang="en-US" sz="2400" dirty="0" smtClean="0">
                <a:solidFill>
                  <a:srgbClr val="000000"/>
                </a:solidFill>
                <a:cs typeface="Arial" panose="020B0604020202020204" pitchFamily="34" charset="0"/>
              </a:rPr>
              <a:t>Pea</a:t>
            </a:r>
          </a:p>
          <a:p>
            <a:r>
              <a:rPr lang="en-US" sz="2400" dirty="0" smtClean="0">
                <a:solidFill>
                  <a:srgbClr val="000000"/>
                </a:solidFill>
                <a:cs typeface="Arial" panose="020B0604020202020204" pitchFamily="34" charset="0"/>
              </a:rPr>
              <a:t>Radish</a:t>
            </a:r>
          </a:p>
          <a:p>
            <a:r>
              <a:rPr lang="en-US" sz="2400" dirty="0" smtClean="0">
                <a:solidFill>
                  <a:srgbClr val="000000"/>
                </a:solidFill>
                <a:cs typeface="Arial" panose="020B0604020202020204" pitchFamily="34" charset="0"/>
              </a:rPr>
              <a:t>Turnips</a:t>
            </a:r>
            <a:endParaRPr lang="en-US" sz="2400" dirty="0">
              <a:solidFill>
                <a:srgbClr val="000000"/>
              </a:solidFill>
              <a:cs typeface="Arial" panose="020B0604020202020204" pitchFamily="34" charset="0"/>
            </a:endParaRPr>
          </a:p>
        </p:txBody>
      </p:sp>
      <p:cxnSp>
        <p:nvCxnSpPr>
          <p:cNvPr id="9" name="Straight Arrow Connector 8"/>
          <p:cNvCxnSpPr/>
          <p:nvPr/>
        </p:nvCxnSpPr>
        <p:spPr>
          <a:xfrm flipH="1" flipV="1">
            <a:off x="2484120" y="4465479"/>
            <a:ext cx="708" cy="676590"/>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7095374" y="2242730"/>
            <a:ext cx="708" cy="884188"/>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0138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2145"/>
            <a:ext cx="9144000" cy="1325563"/>
          </a:xfrm>
        </p:spPr>
        <p:txBody>
          <a:bodyPr>
            <a:normAutofit/>
          </a:bodyPr>
          <a:lstStyle/>
          <a:p>
            <a:pPr algn="ctr"/>
            <a:r>
              <a:rPr lang="en-US" sz="3600" dirty="0" smtClean="0"/>
              <a:t>Mimic Native Range</a:t>
            </a:r>
            <a:endParaRPr lang="en-US" sz="3600" dirty="0"/>
          </a:p>
        </p:txBody>
      </p:sp>
      <p:pic>
        <p:nvPicPr>
          <p:cNvPr id="205827" name="Picture 3" descr="C:\Documents and Settings\david.lamm\My Documents\David.Lamm\Pictures\ND Cover Crop Tour September 2010\Black Leg Ranch\Black Leg Ranch 025.jpg"/>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bwMode="auto">
          <a:xfrm>
            <a:off x="152400" y="1584348"/>
            <a:ext cx="4899660" cy="3266440"/>
          </a:xfrm>
          <a:prstGeom prst="rect">
            <a:avLst/>
          </a:prstGeom>
          <a:ln>
            <a:solidFill>
              <a:schemeClr val="tx1"/>
            </a:solidFill>
          </a:ln>
          <a:effectLst>
            <a:outerShdw blurRad="190500" algn="tl" rotWithShape="0">
              <a:srgbClr val="000000">
                <a:alpha val="70000"/>
              </a:srgbClr>
            </a:outerShdw>
          </a:effectLst>
        </p:spPr>
      </p:pic>
      <p:pic>
        <p:nvPicPr>
          <p:cNvPr id="5" name="Picture 4" descr="2011 Oct and North Dakota trip 06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05200" y="2575584"/>
            <a:ext cx="5463822" cy="4097867"/>
          </a:xfrm>
          <a:prstGeom prst="rect">
            <a:avLst/>
          </a:prstGeom>
          <a:ln>
            <a:solidFill>
              <a:schemeClr val="tx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3138771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011" y="1402080"/>
            <a:ext cx="9171942" cy="4678680"/>
          </a:xfr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455467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pecies Diversity graph tillman.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43770" y="1923930"/>
            <a:ext cx="5744151" cy="4529138"/>
          </a:xfrm>
          <a:prstGeom prst="rect">
            <a:avLst/>
          </a:prstGeom>
          <a:ln>
            <a:solidFill>
              <a:srgbClr val="000000"/>
            </a:solidFill>
          </a:ln>
        </p:spPr>
      </p:pic>
      <p:sp>
        <p:nvSpPr>
          <p:cNvPr id="13" name="TextBox 12"/>
          <p:cNvSpPr txBox="1"/>
          <p:nvPr/>
        </p:nvSpPr>
        <p:spPr>
          <a:xfrm>
            <a:off x="0" y="767992"/>
            <a:ext cx="9144000" cy="954107"/>
          </a:xfrm>
          <a:prstGeom prst="rect">
            <a:avLst/>
          </a:prstGeom>
          <a:noFill/>
        </p:spPr>
        <p:txBody>
          <a:bodyPr wrap="square" rtlCol="0">
            <a:spAutoFit/>
          </a:bodyPr>
          <a:lstStyle/>
          <a:p>
            <a:pPr algn="ctr"/>
            <a:r>
              <a:rPr lang="en-US" sz="2800" dirty="0" smtClean="0"/>
              <a:t>The Influence of Functional Diversity and Composition on Ecosystem Processes</a:t>
            </a:r>
          </a:p>
        </p:txBody>
      </p:sp>
      <p:pic>
        <p:nvPicPr>
          <p:cNvPr id="14" name="Picture 13" descr="2011 Oct and North Dakota trip 06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345" y="2253008"/>
            <a:ext cx="3008773" cy="3870981"/>
          </a:xfrm>
          <a:prstGeom prst="rect">
            <a:avLst/>
          </a:prstGeom>
          <a:ln>
            <a:solidFill>
              <a:schemeClr val="tx1"/>
            </a:solidFill>
          </a:ln>
          <a:effectLst>
            <a:outerShdw blurRad="190500" algn="tl" rotWithShape="0">
              <a:srgbClr val="000000">
                <a:alpha val="70000"/>
              </a:srgbClr>
            </a:outerShdw>
          </a:effectLst>
        </p:spPr>
      </p:pic>
      <p:sp>
        <p:nvSpPr>
          <p:cNvPr id="6" name="Footer Placeholder 3"/>
          <p:cNvSpPr txBox="1">
            <a:spLocks/>
          </p:cNvSpPr>
          <p:nvPr/>
        </p:nvSpPr>
        <p:spPr>
          <a:xfrm>
            <a:off x="5420172" y="6453068"/>
            <a:ext cx="4543475" cy="5266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David </a:t>
            </a:r>
            <a:r>
              <a:rPr lang="en-US" sz="1200" dirty="0" err="1" smtClean="0"/>
              <a:t>Tilman</a:t>
            </a:r>
            <a:r>
              <a:rPr lang="en-US" sz="1200" dirty="0" smtClean="0"/>
              <a:t>,* Johannes Knops, David </a:t>
            </a:r>
            <a:r>
              <a:rPr lang="en-US" sz="1200" dirty="0" err="1" smtClean="0"/>
              <a:t>Wedin</a:t>
            </a:r>
            <a:r>
              <a:rPr lang="en-US" sz="1200" dirty="0" smtClean="0"/>
              <a:t>, Peter Reich,</a:t>
            </a:r>
          </a:p>
          <a:p>
            <a:r>
              <a:rPr lang="en-US" sz="1200" dirty="0" smtClean="0"/>
              <a:t>Mark Ritchie, Evan </a:t>
            </a:r>
            <a:r>
              <a:rPr lang="en-US" sz="1200" dirty="0" err="1" smtClean="0"/>
              <a:t>Siemann</a:t>
            </a:r>
            <a:endParaRPr lang="en-US" sz="1200" dirty="0" smtClean="0"/>
          </a:p>
          <a:p>
            <a:endParaRPr lang="en-US" sz="1200" dirty="0"/>
          </a:p>
        </p:txBody>
      </p:sp>
    </p:spTree>
    <p:extLst>
      <p:ext uri="{BB962C8B-B14F-4D97-AF65-F5344CB8AC3E}">
        <p14:creationId xmlns:p14="http://schemas.microsoft.com/office/powerpoint/2010/main" val="1501734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llman graph functioal groups.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16357" y="1705984"/>
            <a:ext cx="5738044" cy="4638675"/>
          </a:xfrm>
          <a:prstGeom prst="rect">
            <a:avLst/>
          </a:prstGeom>
          <a:ln>
            <a:solidFill>
              <a:srgbClr val="000000"/>
            </a:solidFill>
          </a:ln>
        </p:spPr>
      </p:pic>
      <p:sp>
        <p:nvSpPr>
          <p:cNvPr id="7" name="TextBox 6"/>
          <p:cNvSpPr txBox="1"/>
          <p:nvPr/>
        </p:nvSpPr>
        <p:spPr>
          <a:xfrm>
            <a:off x="0" y="615700"/>
            <a:ext cx="9144000" cy="954107"/>
          </a:xfrm>
          <a:prstGeom prst="rect">
            <a:avLst/>
          </a:prstGeom>
          <a:noFill/>
        </p:spPr>
        <p:txBody>
          <a:bodyPr wrap="square" rtlCol="0">
            <a:spAutoFit/>
          </a:bodyPr>
          <a:lstStyle/>
          <a:p>
            <a:pPr algn="ctr"/>
            <a:r>
              <a:rPr lang="en-US" sz="2800" dirty="0" smtClean="0"/>
              <a:t>The Influence of Functional Diversity and Composition on Ecosystem Processes</a:t>
            </a:r>
          </a:p>
        </p:txBody>
      </p:sp>
      <p:pic>
        <p:nvPicPr>
          <p:cNvPr id="8" name="Picture 1" descr="DSCN7924.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2538" y="2595882"/>
            <a:ext cx="2929467" cy="2858877"/>
          </a:xfrm>
          <a:prstGeom prst="rect">
            <a:avLst/>
          </a:prstGeom>
          <a:ln>
            <a:solidFill>
              <a:schemeClr val="tx1"/>
            </a:solidFill>
          </a:ln>
          <a:effectLst>
            <a:outerShdw blurRad="190500" algn="tl" rotWithShape="0">
              <a:srgbClr val="000000">
                <a:alpha val="70000"/>
              </a:srgbClr>
            </a:outerShdw>
          </a:effectLst>
        </p:spPr>
      </p:pic>
      <p:sp>
        <p:nvSpPr>
          <p:cNvPr id="9" name="Footer Placeholder 3"/>
          <p:cNvSpPr txBox="1">
            <a:spLocks/>
          </p:cNvSpPr>
          <p:nvPr/>
        </p:nvSpPr>
        <p:spPr>
          <a:xfrm>
            <a:off x="5359212" y="6480836"/>
            <a:ext cx="4543475" cy="5266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David </a:t>
            </a:r>
            <a:r>
              <a:rPr lang="en-US" sz="1200" dirty="0" err="1" smtClean="0"/>
              <a:t>Tilman</a:t>
            </a:r>
            <a:r>
              <a:rPr lang="en-US" sz="1200" dirty="0" smtClean="0"/>
              <a:t>,* Johannes Knops, David </a:t>
            </a:r>
            <a:r>
              <a:rPr lang="en-US" sz="1200" dirty="0" err="1" smtClean="0"/>
              <a:t>Wedin</a:t>
            </a:r>
            <a:r>
              <a:rPr lang="en-US" sz="1200" dirty="0" smtClean="0"/>
              <a:t>, Peter Reich,</a:t>
            </a:r>
          </a:p>
          <a:p>
            <a:r>
              <a:rPr lang="en-US" sz="1200" dirty="0" smtClean="0"/>
              <a:t>Mark Ritchie, Evan </a:t>
            </a:r>
            <a:r>
              <a:rPr lang="en-US" sz="1200" dirty="0" err="1" smtClean="0"/>
              <a:t>Siemann</a:t>
            </a:r>
            <a:endParaRPr lang="en-US" sz="1200" dirty="0" smtClean="0"/>
          </a:p>
          <a:p>
            <a:endParaRPr lang="en-US" sz="1200" dirty="0"/>
          </a:p>
        </p:txBody>
      </p:sp>
    </p:spTree>
    <p:extLst>
      <p:ext uri="{BB962C8B-B14F-4D97-AF65-F5344CB8AC3E}">
        <p14:creationId xmlns:p14="http://schemas.microsoft.com/office/powerpoint/2010/main" val="3925044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9700" y="1504633"/>
            <a:ext cx="6324600" cy="45608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09700" y="5842000"/>
            <a:ext cx="6324600" cy="1016000"/>
          </a:xfrm>
          <a:prstGeom prst="rect">
            <a:avLst/>
          </a:prstGeom>
          <a:noFill/>
        </p:spPr>
        <p:txBody>
          <a:bodyPr wrap="square">
            <a:spAutoFit/>
          </a:bodyPr>
          <a:lstStyle/>
          <a:p>
            <a:pPr>
              <a:defRPr/>
            </a:pPr>
            <a:endParaRPr lang="en-US" sz="2000" dirty="0">
              <a:solidFill>
                <a:srgbClr val="9BBB59"/>
              </a:solidFill>
              <a:latin typeface="Arial" charset="0"/>
            </a:endParaRPr>
          </a:p>
          <a:p>
            <a:pPr>
              <a:defRPr/>
            </a:pPr>
            <a:r>
              <a:rPr lang="en-US" sz="2000" dirty="0">
                <a:solidFill>
                  <a:srgbClr val="9BBB59"/>
                </a:solidFill>
                <a:latin typeface="Arial" charset="0"/>
              </a:rPr>
              <a:t> </a:t>
            </a:r>
            <a:r>
              <a:rPr lang="en-US" sz="2000" dirty="0" smtClean="0">
                <a:solidFill>
                  <a:srgbClr val="1F497D">
                    <a:lumMod val="75000"/>
                  </a:srgbClr>
                </a:solidFill>
                <a:latin typeface="Arial" charset="0"/>
              </a:rPr>
              <a:t>An </a:t>
            </a:r>
            <a:r>
              <a:rPr lang="en-US" sz="2000" dirty="0">
                <a:solidFill>
                  <a:srgbClr val="1F497D">
                    <a:lumMod val="75000"/>
                  </a:srgbClr>
                </a:solidFill>
                <a:latin typeface="Arial" charset="0"/>
              </a:rPr>
              <a:t>acre of healthy soil has the equivalent of 4 cows worth of microorganisms living in it. </a:t>
            </a:r>
            <a:r>
              <a:rPr lang="en-US" sz="1400" dirty="0">
                <a:solidFill>
                  <a:srgbClr val="1F497D">
                    <a:lumMod val="75000"/>
                  </a:srgbClr>
                </a:solidFill>
                <a:latin typeface="Arial" charset="0"/>
              </a:rPr>
              <a:t>(Illustration by Eve Stika) </a:t>
            </a:r>
          </a:p>
        </p:txBody>
      </p:sp>
      <p:sp>
        <p:nvSpPr>
          <p:cNvPr id="4" name="Text Box 8"/>
          <p:cNvSpPr txBox="1">
            <a:spLocks noChangeArrowheads="1"/>
          </p:cNvSpPr>
          <p:nvPr/>
        </p:nvSpPr>
        <p:spPr bwMode="auto">
          <a:xfrm>
            <a:off x="0" y="762953"/>
            <a:ext cx="9144000" cy="584775"/>
          </a:xfrm>
          <a:prstGeom prst="rect">
            <a:avLst/>
          </a:prstGeom>
          <a:noFill/>
          <a:ln w="9525">
            <a:noFill/>
            <a:miter lim="800000"/>
            <a:headEnd/>
            <a:tailEnd/>
          </a:ln>
          <a:effectLst/>
        </p:spPr>
        <p:txBody>
          <a:bodyPr wrap="square">
            <a:spAutoFit/>
          </a:bodyPr>
          <a:lstStyle/>
          <a:p>
            <a:pPr algn="ctr">
              <a:defRPr/>
            </a:pPr>
            <a:r>
              <a:rPr lang="en-US" sz="3200" dirty="0">
                <a:solidFill>
                  <a:srgbClr val="EEECE1">
                    <a:lumMod val="10000"/>
                  </a:srgbClr>
                </a:solidFill>
              </a:rPr>
              <a:t>To Build Organic Matter We </a:t>
            </a:r>
            <a:r>
              <a:rPr lang="en-US" sz="3200" dirty="0" smtClean="0">
                <a:solidFill>
                  <a:srgbClr val="EEECE1">
                    <a:lumMod val="10000"/>
                  </a:srgbClr>
                </a:solidFill>
              </a:rPr>
              <a:t>Need </a:t>
            </a:r>
            <a:r>
              <a:rPr lang="en-US" sz="3200" dirty="0">
                <a:solidFill>
                  <a:srgbClr val="EEECE1">
                    <a:lumMod val="10000"/>
                  </a:srgbClr>
                </a:solidFill>
              </a:rPr>
              <a:t>to Feed the Herd</a:t>
            </a:r>
          </a:p>
        </p:txBody>
      </p:sp>
    </p:spTree>
    <p:extLst>
      <p:ext uri="{BB962C8B-B14F-4D97-AF65-F5344CB8AC3E}">
        <p14:creationId xmlns:p14="http://schemas.microsoft.com/office/powerpoint/2010/main" val="4040850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1" y="561354"/>
            <a:ext cx="9144000" cy="865187"/>
          </a:xfrm>
        </p:spPr>
        <p:txBody>
          <a:bodyPr/>
          <a:lstStyle/>
          <a:p>
            <a:pPr algn="ctr" eaLnBrk="1" hangingPunct="1">
              <a:defRPr/>
            </a:pPr>
            <a:r>
              <a:rPr lang="en-US" sz="3600" dirty="0" smtClean="0"/>
              <a:t>Building Soil Diversity</a:t>
            </a:r>
          </a:p>
        </p:txBody>
      </p:sp>
      <p:pic>
        <p:nvPicPr>
          <p:cNvPr id="25604" name="Picture 4" descr="bison_2sm"/>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a:xfrm>
            <a:off x="359127" y="1851991"/>
            <a:ext cx="8450465" cy="3472794"/>
          </a:xfrm>
          <a:noFill/>
          <a:ln>
            <a:solidFill>
              <a:schemeClr val="tx1"/>
            </a:solidFill>
          </a:ln>
        </p:spPr>
      </p:pic>
      <p:sp>
        <p:nvSpPr>
          <p:cNvPr id="220163" name="Rectangle 3"/>
          <p:cNvSpPr>
            <a:spLocks noGrp="1" noChangeArrowheads="1"/>
          </p:cNvSpPr>
          <p:nvPr>
            <p:ph type="body" idx="4294967295"/>
          </p:nvPr>
        </p:nvSpPr>
        <p:spPr>
          <a:xfrm>
            <a:off x="212835" y="5324785"/>
            <a:ext cx="8540750" cy="1290637"/>
          </a:xfrm>
        </p:spPr>
        <p:txBody>
          <a:bodyPr/>
          <a:lstStyle/>
          <a:p>
            <a:pPr algn="ctr" eaLnBrk="1" hangingPunct="1">
              <a:buFont typeface="Wingdings" pitchFamily="2" charset="2"/>
              <a:buNone/>
              <a:defRPr/>
            </a:pPr>
            <a:r>
              <a:rPr lang="en-US" dirty="0" smtClean="0">
                <a:latin typeface="+mj-lt"/>
              </a:rPr>
              <a:t>     </a:t>
            </a:r>
            <a:r>
              <a:rPr lang="en-US" sz="3600" dirty="0" smtClean="0">
                <a:latin typeface="+mj-lt"/>
                <a:cs typeface="Arial" panose="020B0604020202020204" pitchFamily="34" charset="0"/>
              </a:rPr>
              <a:t>How did nature make all that great prairie soil in the first place?</a:t>
            </a:r>
          </a:p>
        </p:txBody>
      </p:sp>
    </p:spTree>
    <p:extLst>
      <p:ext uri="{BB962C8B-B14F-4D97-AF65-F5344CB8AC3E}">
        <p14:creationId xmlns:p14="http://schemas.microsoft.com/office/powerpoint/2010/main" val="1450863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0" y="325084"/>
            <a:ext cx="9143999" cy="1325563"/>
          </a:xfrm>
        </p:spPr>
        <p:txBody>
          <a:bodyPr/>
          <a:lstStyle/>
          <a:p>
            <a:pPr algn="ctr"/>
            <a:r>
              <a:rPr lang="en-US" sz="4000" dirty="0" smtClean="0"/>
              <a:t>Some Disturbance?</a:t>
            </a:r>
            <a:endParaRPr lang="en-US" sz="4000" dirty="0"/>
          </a:p>
        </p:txBody>
      </p:sp>
      <p:pic>
        <p:nvPicPr>
          <p:cNvPr id="4" name="Content Placeholder 3" descr="WS Cover Graze 1 (1).JPG"/>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617219" y="1650647"/>
            <a:ext cx="7909560" cy="4349953"/>
          </a:xfrm>
          <a:ln>
            <a:solidFill>
              <a:schemeClr val="tx1"/>
            </a:solidFill>
          </a:ln>
        </p:spPr>
      </p:pic>
      <p:sp>
        <p:nvSpPr>
          <p:cNvPr id="5" name="Rectangle 4"/>
          <p:cNvSpPr/>
          <p:nvPr/>
        </p:nvSpPr>
        <p:spPr>
          <a:xfrm>
            <a:off x="3367121" y="6211669"/>
            <a:ext cx="5776879" cy="646331"/>
          </a:xfrm>
          <a:prstGeom prst="rect">
            <a:avLst/>
          </a:prstGeom>
        </p:spPr>
        <p:txBody>
          <a:bodyPr wrap="square">
            <a:spAutoFit/>
          </a:bodyPr>
          <a:lstStyle/>
          <a:p>
            <a:pPr algn="r" defTabSz="457200"/>
            <a:r>
              <a:rPr lang="en-US" dirty="0" smtClean="0">
                <a:solidFill>
                  <a:prstClr val="black"/>
                </a:solidFill>
                <a:latin typeface="Calibri"/>
              </a:rPr>
              <a:t>Chad </a:t>
            </a:r>
            <a:r>
              <a:rPr lang="en-US" dirty="0" err="1" smtClean="0">
                <a:solidFill>
                  <a:prstClr val="black"/>
                </a:solidFill>
                <a:latin typeface="Calibri"/>
              </a:rPr>
              <a:t>Bitler</a:t>
            </a:r>
            <a:r>
              <a:rPr lang="en-US" dirty="0" smtClean="0">
                <a:solidFill>
                  <a:prstClr val="black"/>
                </a:solidFill>
                <a:latin typeface="Calibri"/>
              </a:rPr>
              <a:t>, M.S. Agriculture Resource Coordinator (ARC)</a:t>
            </a:r>
          </a:p>
          <a:p>
            <a:pPr algn="r" defTabSz="457200"/>
            <a:r>
              <a:rPr lang="en-US" dirty="0" err="1" smtClean="0">
                <a:solidFill>
                  <a:prstClr val="black"/>
                </a:solidFill>
                <a:latin typeface="Calibri"/>
              </a:rPr>
              <a:t>Greenacres</a:t>
            </a:r>
            <a:r>
              <a:rPr lang="en-US" dirty="0" smtClean="0">
                <a:solidFill>
                  <a:prstClr val="black"/>
                </a:solidFill>
                <a:latin typeface="Calibri"/>
              </a:rPr>
              <a:t> Foundation</a:t>
            </a:r>
            <a:endParaRPr lang="en-US" dirty="0">
              <a:solidFill>
                <a:prstClr val="black"/>
              </a:solidFill>
              <a:latin typeface="Calibri"/>
            </a:endParaRPr>
          </a:p>
        </p:txBody>
      </p:sp>
    </p:spTree>
    <p:extLst>
      <p:ext uri="{BB962C8B-B14F-4D97-AF65-F5344CB8AC3E}">
        <p14:creationId xmlns:p14="http://schemas.microsoft.com/office/powerpoint/2010/main" val="3079275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514600" y="2895600"/>
            <a:ext cx="6477000" cy="1143000"/>
          </a:xfrm>
        </p:spPr>
        <p:txBody>
          <a:bodyPr>
            <a:normAutofit/>
          </a:bodyPr>
          <a:lstStyle/>
          <a:p>
            <a:pPr algn="ctr" eaLnBrk="1" fontAlgn="auto" hangingPunct="1">
              <a:spcAft>
                <a:spcPts val="0"/>
              </a:spcAft>
              <a:defRPr/>
            </a:pPr>
            <a:r>
              <a:rPr lang="en-US" dirty="0" smtClean="0"/>
              <a:t>Soil Health Principles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54195043"/>
              </p:ext>
            </p:extLst>
          </p:nvPr>
        </p:nvGraphicFramePr>
        <p:xfrm>
          <a:off x="1447800" y="228600"/>
          <a:ext cx="7239000"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p:cNvSpPr>
          <p:nvPr/>
        </p:nvSpPr>
        <p:spPr>
          <a:xfrm rot="16200000">
            <a:off x="-2484121" y="2857500"/>
            <a:ext cx="6477000" cy="1143000"/>
          </a:xfrm>
          <a:prstGeom prst="rect">
            <a:avLst/>
          </a:prstGeom>
          <a:solidFill>
            <a:schemeClr val="accent1">
              <a:lumMod val="40000"/>
              <a:lumOff val="60000"/>
            </a:schemeClr>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dirty="0" smtClean="0"/>
              <a:t>Soil Health Principles</a:t>
            </a:r>
            <a:endParaRPr lang="en-US" sz="4000" dirty="0"/>
          </a:p>
        </p:txBody>
      </p:sp>
    </p:spTree>
    <p:extLst>
      <p:ext uri="{BB962C8B-B14F-4D97-AF65-F5344CB8AC3E}">
        <p14:creationId xmlns:p14="http://schemas.microsoft.com/office/powerpoint/2010/main" val="1344576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928"/>
            <a:ext cx="9144000" cy="6378804"/>
          </a:xfrm>
          <a:prstGeom prst="rect">
            <a:avLst/>
          </a:prstGeom>
          <a:noFill/>
          <a:ln w="9525">
            <a:solidFill>
              <a:srgbClr val="000000"/>
            </a:solidFill>
            <a:miter lim="800000"/>
            <a:headEnd/>
            <a:tailEnd/>
          </a:ln>
        </p:spPr>
      </p:pic>
      <p:sp>
        <p:nvSpPr>
          <p:cNvPr id="95235" name="TextBox 2"/>
          <p:cNvSpPr txBox="1">
            <a:spLocks noChangeArrowheads="1"/>
          </p:cNvSpPr>
          <p:nvPr/>
        </p:nvSpPr>
        <p:spPr bwMode="auto">
          <a:xfrm>
            <a:off x="4465320" y="6488704"/>
            <a:ext cx="4876800" cy="369296"/>
          </a:xfrm>
          <a:prstGeom prst="rect">
            <a:avLst/>
          </a:prstGeom>
          <a:noFill/>
          <a:ln w="9525">
            <a:noFill/>
            <a:miter lim="800000"/>
            <a:headEnd/>
            <a:tailEnd/>
          </a:ln>
        </p:spPr>
        <p:txBody>
          <a:bodyPr wrap="square" lIns="91407" tIns="45702" rIns="91407" bIns="45702">
            <a:spAutoFit/>
          </a:bodyPr>
          <a:lstStyle/>
          <a:p>
            <a:pPr marL="228513" indent="-228513" defTabSz="914058"/>
            <a:r>
              <a:rPr lang="en-US" dirty="0">
                <a:solidFill>
                  <a:srgbClr val="000000"/>
                </a:solidFill>
                <a:latin typeface="Comic Sans MS" pitchFamily="66" charset="0"/>
              </a:rPr>
              <a:t>A. H. </a:t>
            </a:r>
            <a:r>
              <a:rPr lang="en-US" dirty="0" err="1">
                <a:solidFill>
                  <a:srgbClr val="000000"/>
                </a:solidFill>
                <a:latin typeface="Comic Sans MS" pitchFamily="66" charset="0"/>
              </a:rPr>
              <a:t>Heggenstaller</a:t>
            </a:r>
            <a:r>
              <a:rPr lang="en-US" dirty="0">
                <a:solidFill>
                  <a:srgbClr val="000000"/>
                </a:solidFill>
                <a:latin typeface="Comic Sans MS" pitchFamily="66" charset="0"/>
              </a:rPr>
              <a:t>, University of Alberta</a:t>
            </a:r>
          </a:p>
        </p:txBody>
      </p:sp>
    </p:spTree>
    <p:extLst>
      <p:ext uri="{BB962C8B-B14F-4D97-AF65-F5344CB8AC3E}">
        <p14:creationId xmlns:p14="http://schemas.microsoft.com/office/powerpoint/2010/main" val="3783535453"/>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369"/>
            <a:ext cx="9144000" cy="6364705"/>
          </a:xfrm>
          <a:prstGeom prst="rect">
            <a:avLst/>
          </a:prstGeom>
          <a:noFill/>
          <a:ln w="9525">
            <a:solidFill>
              <a:srgbClr val="000000"/>
            </a:solidFill>
            <a:miter lim="800000"/>
            <a:headEnd/>
            <a:tailEnd/>
          </a:ln>
        </p:spPr>
      </p:pic>
      <p:sp>
        <p:nvSpPr>
          <p:cNvPr id="3" name="TextBox 2"/>
          <p:cNvSpPr txBox="1">
            <a:spLocks noChangeArrowheads="1"/>
          </p:cNvSpPr>
          <p:nvPr/>
        </p:nvSpPr>
        <p:spPr bwMode="auto">
          <a:xfrm>
            <a:off x="4404360" y="6488704"/>
            <a:ext cx="4876800" cy="369296"/>
          </a:xfrm>
          <a:prstGeom prst="rect">
            <a:avLst/>
          </a:prstGeom>
          <a:noFill/>
          <a:ln w="9525">
            <a:noFill/>
            <a:miter lim="800000"/>
            <a:headEnd/>
            <a:tailEnd/>
          </a:ln>
        </p:spPr>
        <p:txBody>
          <a:bodyPr wrap="square" lIns="91407" tIns="45702" rIns="91407" bIns="45702">
            <a:spAutoFit/>
          </a:bodyPr>
          <a:lstStyle/>
          <a:p>
            <a:pPr marL="228513" indent="-228513" defTabSz="914058"/>
            <a:r>
              <a:rPr lang="en-US" dirty="0">
                <a:solidFill>
                  <a:srgbClr val="000000"/>
                </a:solidFill>
                <a:latin typeface="Comic Sans MS" pitchFamily="66" charset="0"/>
              </a:rPr>
              <a:t>A. H. </a:t>
            </a:r>
            <a:r>
              <a:rPr lang="en-US" dirty="0" err="1">
                <a:solidFill>
                  <a:srgbClr val="000000"/>
                </a:solidFill>
                <a:latin typeface="Comic Sans MS" pitchFamily="66" charset="0"/>
              </a:rPr>
              <a:t>Heggenstaller</a:t>
            </a:r>
            <a:r>
              <a:rPr lang="en-US" dirty="0">
                <a:solidFill>
                  <a:srgbClr val="000000"/>
                </a:solidFill>
                <a:latin typeface="Comic Sans MS" pitchFamily="66" charset="0"/>
              </a:rPr>
              <a:t>, University of Alberta</a:t>
            </a:r>
          </a:p>
        </p:txBody>
      </p:sp>
    </p:spTree>
    <p:extLst>
      <p:ext uri="{BB962C8B-B14F-4D97-AF65-F5344CB8AC3E}">
        <p14:creationId xmlns:p14="http://schemas.microsoft.com/office/powerpoint/2010/main" val="1400861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2194"/>
            <a:ext cx="9143999" cy="1143000"/>
          </a:xfrm>
        </p:spPr>
        <p:txBody>
          <a:bodyPr>
            <a:noAutofit/>
          </a:bodyPr>
          <a:lstStyle/>
          <a:p>
            <a:pPr algn="ctr"/>
            <a:r>
              <a:rPr lang="en-US" sz="3600" dirty="0" smtClean="0"/>
              <a:t>Root Mass in Top 4” of Soil</a:t>
            </a: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53138614"/>
              </p:ext>
            </p:extLst>
          </p:nvPr>
        </p:nvGraphicFramePr>
        <p:xfrm>
          <a:off x="0" y="1145648"/>
          <a:ext cx="9144000" cy="57123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1493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1500"/>
            <a:ext cx="9144000" cy="1143000"/>
          </a:xfrm>
        </p:spPr>
        <p:txBody>
          <a:bodyPr>
            <a:noAutofit/>
          </a:bodyPr>
          <a:lstStyle/>
          <a:p>
            <a:pPr algn="ctr"/>
            <a:r>
              <a:rPr lang="en-US" sz="3600" dirty="0" smtClean="0"/>
              <a:t>Grow Living Roots Throughout the Year</a:t>
            </a:r>
            <a:endParaRPr lang="en-US" sz="3600" dirty="0"/>
          </a:p>
        </p:txBody>
      </p:sp>
      <p:sp>
        <p:nvSpPr>
          <p:cNvPr id="5" name="Content Placeholder 4"/>
          <p:cNvSpPr>
            <a:spLocks noGrp="1"/>
          </p:cNvSpPr>
          <p:nvPr>
            <p:ph idx="1"/>
          </p:nvPr>
        </p:nvSpPr>
        <p:spPr>
          <a:xfrm>
            <a:off x="198120" y="1920240"/>
            <a:ext cx="5620147" cy="4312920"/>
          </a:xfrm>
        </p:spPr>
        <p:txBody>
          <a:bodyPr>
            <a:normAutofit/>
          </a:bodyPr>
          <a:lstStyle/>
          <a:p>
            <a:r>
              <a:rPr lang="en-US" dirty="0" smtClean="0">
                <a:solidFill>
                  <a:srgbClr val="000000"/>
                </a:solidFill>
              </a:rPr>
              <a:t>Increases soil microbe activity </a:t>
            </a:r>
          </a:p>
          <a:p>
            <a:r>
              <a:rPr lang="en-US" dirty="0" smtClean="0">
                <a:solidFill>
                  <a:srgbClr val="000000"/>
                </a:solidFill>
              </a:rPr>
              <a:t>Increases plant nutrient recoverability</a:t>
            </a:r>
          </a:p>
          <a:p>
            <a:r>
              <a:rPr lang="en-US" dirty="0" smtClean="0">
                <a:solidFill>
                  <a:srgbClr val="000000"/>
                </a:solidFill>
              </a:rPr>
              <a:t>Increases biodiversity and biomass of soil organisms</a:t>
            </a:r>
          </a:p>
          <a:p>
            <a:r>
              <a:rPr lang="en-US" dirty="0" smtClean="0">
                <a:solidFill>
                  <a:srgbClr val="000000"/>
                </a:solidFill>
              </a:rPr>
              <a:t>Improves physical, chemical and biological properties of soils</a:t>
            </a:r>
          </a:p>
          <a:p>
            <a:r>
              <a:rPr lang="en-US" dirty="0" smtClean="0">
                <a:solidFill>
                  <a:srgbClr val="000000"/>
                </a:solidFill>
              </a:rPr>
              <a:t>Sequesters nutrients</a:t>
            </a:r>
          </a:p>
          <a:p>
            <a:r>
              <a:rPr lang="en-US" dirty="0" smtClean="0">
                <a:solidFill>
                  <a:srgbClr val="000000"/>
                </a:solidFill>
              </a:rPr>
              <a:t>Increases OM</a:t>
            </a:r>
          </a:p>
        </p:txBody>
      </p:sp>
      <p:pic>
        <p:nvPicPr>
          <p:cNvPr id="8" name="Picture 2" descr="RHIZO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18267" y="1714500"/>
            <a:ext cx="3150083" cy="4724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77461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3302276" y="-80962"/>
            <a:ext cx="5752272" cy="1325563"/>
          </a:xfrm>
        </p:spPr>
        <p:txBody>
          <a:bodyPr>
            <a:normAutofit/>
          </a:bodyPr>
          <a:lstStyle/>
          <a:p>
            <a:r>
              <a:rPr lang="en-US" sz="4000" b="0" dirty="0" smtClean="0"/>
              <a:t>Historic Loss of Soil Carbon</a:t>
            </a:r>
          </a:p>
        </p:txBody>
      </p:sp>
      <p:graphicFrame>
        <p:nvGraphicFramePr>
          <p:cNvPr id="17" name="Object 3"/>
          <p:cNvGraphicFramePr>
            <a:graphicFrameLocks noChangeAspect="1"/>
          </p:cNvGraphicFramePr>
          <p:nvPr>
            <p:extLst>
              <p:ext uri="{D42A27DB-BD31-4B8C-83A1-F6EECF244321}">
                <p14:modId xmlns:p14="http://schemas.microsoft.com/office/powerpoint/2010/main" val="250260776"/>
              </p:ext>
            </p:extLst>
          </p:nvPr>
        </p:nvGraphicFramePr>
        <p:xfrm>
          <a:off x="880269" y="1188423"/>
          <a:ext cx="6919438" cy="5163780"/>
        </p:xfrm>
        <a:graphic>
          <a:graphicData uri="http://schemas.openxmlformats.org/drawingml/2006/chart">
            <c:chart xmlns:c="http://schemas.openxmlformats.org/drawingml/2006/chart" xmlns:r="http://schemas.openxmlformats.org/officeDocument/2006/relationships" r:id="rId3"/>
          </a:graphicData>
        </a:graphic>
      </p:graphicFrame>
      <p:sp>
        <p:nvSpPr>
          <p:cNvPr id="1029" name="Freeform 4"/>
          <p:cNvSpPr>
            <a:spLocks/>
          </p:cNvSpPr>
          <p:nvPr/>
        </p:nvSpPr>
        <p:spPr bwMode="auto">
          <a:xfrm>
            <a:off x="2303463" y="2133600"/>
            <a:ext cx="2235200" cy="2590800"/>
          </a:xfrm>
          <a:custGeom>
            <a:avLst/>
            <a:gdLst>
              <a:gd name="T0" fmla="*/ 0 w 1344"/>
              <a:gd name="T1" fmla="*/ 0 h 960"/>
              <a:gd name="T2" fmla="*/ 2147483647 w 1344"/>
              <a:gd name="T3" fmla="*/ 2147483647 h 960"/>
              <a:gd name="T4" fmla="*/ 2147483647 w 1344"/>
              <a:gd name="T5" fmla="*/ 2147483647 h 960"/>
              <a:gd name="T6" fmla="*/ 2147483647 w 1344"/>
              <a:gd name="T7" fmla="*/ 2147483647 h 960"/>
              <a:gd name="T8" fmla="*/ 2147483647 w 1344"/>
              <a:gd name="T9" fmla="*/ 2147483647 h 960"/>
              <a:gd name="T10" fmla="*/ 0 60000 65536"/>
              <a:gd name="T11" fmla="*/ 0 60000 65536"/>
              <a:gd name="T12" fmla="*/ 0 60000 65536"/>
              <a:gd name="T13" fmla="*/ 0 60000 65536"/>
              <a:gd name="T14" fmla="*/ 0 60000 65536"/>
              <a:gd name="T15" fmla="*/ 0 w 1344"/>
              <a:gd name="T16" fmla="*/ 0 h 960"/>
              <a:gd name="T17" fmla="*/ 1344 w 1344"/>
              <a:gd name="T18" fmla="*/ 960 h 960"/>
            </a:gdLst>
            <a:ahLst/>
            <a:cxnLst>
              <a:cxn ang="T10">
                <a:pos x="T0" y="T1"/>
              </a:cxn>
              <a:cxn ang="T11">
                <a:pos x="T2" y="T3"/>
              </a:cxn>
              <a:cxn ang="T12">
                <a:pos x="T4" y="T5"/>
              </a:cxn>
              <a:cxn ang="T13">
                <a:pos x="T6" y="T7"/>
              </a:cxn>
              <a:cxn ang="T14">
                <a:pos x="T8" y="T9"/>
              </a:cxn>
            </a:cxnLst>
            <a:rect l="T15" t="T16" r="T17" b="T18"/>
            <a:pathLst>
              <a:path w="1344" h="960">
                <a:moveTo>
                  <a:pt x="0" y="0"/>
                </a:moveTo>
                <a:cubicBezTo>
                  <a:pt x="12" y="96"/>
                  <a:pt x="24" y="192"/>
                  <a:pt x="96" y="288"/>
                </a:cubicBezTo>
                <a:cubicBezTo>
                  <a:pt x="168" y="384"/>
                  <a:pt x="296" y="488"/>
                  <a:pt x="432" y="576"/>
                </a:cubicBezTo>
                <a:cubicBezTo>
                  <a:pt x="568" y="664"/>
                  <a:pt x="760" y="752"/>
                  <a:pt x="912" y="816"/>
                </a:cubicBezTo>
                <a:cubicBezTo>
                  <a:pt x="1064" y="880"/>
                  <a:pt x="1264" y="936"/>
                  <a:pt x="1344" y="960"/>
                </a:cubicBezTo>
              </a:path>
            </a:pathLst>
          </a:custGeom>
          <a:noFill/>
          <a:ln w="28575">
            <a:solidFill>
              <a:srgbClr val="FF0000"/>
            </a:solidFill>
            <a:round/>
            <a:headEnd type="none" w="sm" len="sm"/>
            <a:tailEnd type="none" w="sm" len="sm"/>
          </a:ln>
        </p:spPr>
        <p:txBody>
          <a:bodyPr wrap="none" anchor="ctr"/>
          <a:lstStyle/>
          <a:p>
            <a:endParaRPr lang="en-US">
              <a:solidFill>
                <a:prstClr val="black"/>
              </a:solidFill>
            </a:endParaRPr>
          </a:p>
        </p:txBody>
      </p:sp>
      <p:sp>
        <p:nvSpPr>
          <p:cNvPr id="1030" name="Line 5"/>
          <p:cNvSpPr>
            <a:spLocks noChangeShapeType="1"/>
          </p:cNvSpPr>
          <p:nvPr/>
        </p:nvSpPr>
        <p:spPr bwMode="auto">
          <a:xfrm>
            <a:off x="2235200" y="2133600"/>
            <a:ext cx="3048000" cy="0"/>
          </a:xfrm>
          <a:prstGeom prst="line">
            <a:avLst/>
          </a:prstGeom>
          <a:noFill/>
          <a:ln w="12700">
            <a:solidFill>
              <a:schemeClr val="tx1"/>
            </a:solidFill>
            <a:round/>
            <a:headEnd type="triangle" w="med" len="med"/>
            <a:tailEnd type="triangle" w="med" len="med"/>
          </a:ln>
        </p:spPr>
        <p:txBody>
          <a:bodyPr wrap="none" anchor="ctr"/>
          <a:lstStyle/>
          <a:p>
            <a:endParaRPr lang="en-US">
              <a:ln>
                <a:solidFill>
                  <a:sysClr val="windowText" lastClr="000000"/>
                </a:solidFill>
              </a:ln>
              <a:solidFill>
                <a:prstClr val="black"/>
              </a:solidFill>
            </a:endParaRPr>
          </a:p>
        </p:txBody>
      </p:sp>
      <p:sp>
        <p:nvSpPr>
          <p:cNvPr id="1031" name="Line 6"/>
          <p:cNvSpPr>
            <a:spLocks noChangeShapeType="1"/>
          </p:cNvSpPr>
          <p:nvPr/>
        </p:nvSpPr>
        <p:spPr bwMode="auto">
          <a:xfrm>
            <a:off x="5283200" y="2133600"/>
            <a:ext cx="1828800" cy="0"/>
          </a:xfrm>
          <a:prstGeom prst="line">
            <a:avLst/>
          </a:prstGeom>
          <a:noFill/>
          <a:ln w="12700">
            <a:solidFill>
              <a:schemeClr val="tx1"/>
            </a:solidFill>
            <a:round/>
            <a:headEnd type="triangle" w="med" len="med"/>
            <a:tailEnd type="triangle" w="med" len="med"/>
          </a:ln>
        </p:spPr>
        <p:txBody>
          <a:bodyPr wrap="none" anchor="ctr"/>
          <a:lstStyle/>
          <a:p>
            <a:endParaRPr lang="en-US">
              <a:solidFill>
                <a:prstClr val="black"/>
              </a:solidFill>
            </a:endParaRPr>
          </a:p>
        </p:txBody>
      </p:sp>
      <p:sp>
        <p:nvSpPr>
          <p:cNvPr id="1032" name="Line 7"/>
          <p:cNvSpPr>
            <a:spLocks noChangeShapeType="1"/>
          </p:cNvSpPr>
          <p:nvPr/>
        </p:nvSpPr>
        <p:spPr bwMode="auto">
          <a:xfrm>
            <a:off x="2235200" y="1981200"/>
            <a:ext cx="0" cy="304800"/>
          </a:xfrm>
          <a:prstGeom prst="line">
            <a:avLst/>
          </a:prstGeom>
          <a:noFill/>
          <a:ln w="12700">
            <a:solidFill>
              <a:schemeClr val="tx1"/>
            </a:solidFill>
            <a:round/>
            <a:headEnd type="none" w="sm" len="sm"/>
            <a:tailEnd type="none" w="sm" len="sm"/>
          </a:ln>
        </p:spPr>
        <p:txBody>
          <a:bodyPr wrap="none" anchor="ctr"/>
          <a:lstStyle/>
          <a:p>
            <a:endParaRPr lang="en-US">
              <a:solidFill>
                <a:prstClr val="black"/>
              </a:solidFill>
            </a:endParaRPr>
          </a:p>
        </p:txBody>
      </p:sp>
      <p:sp>
        <p:nvSpPr>
          <p:cNvPr id="1033" name="Line 8"/>
          <p:cNvSpPr>
            <a:spLocks noChangeShapeType="1"/>
          </p:cNvSpPr>
          <p:nvPr/>
        </p:nvSpPr>
        <p:spPr bwMode="auto">
          <a:xfrm>
            <a:off x="5283200" y="1981200"/>
            <a:ext cx="0" cy="304800"/>
          </a:xfrm>
          <a:prstGeom prst="line">
            <a:avLst/>
          </a:prstGeom>
          <a:noFill/>
          <a:ln w="12700">
            <a:solidFill>
              <a:schemeClr val="tx1"/>
            </a:solidFill>
            <a:round/>
            <a:headEnd type="none" w="sm" len="sm"/>
            <a:tailEnd type="none" w="sm" len="sm"/>
          </a:ln>
        </p:spPr>
        <p:txBody>
          <a:bodyPr wrap="none" anchor="ctr"/>
          <a:lstStyle/>
          <a:p>
            <a:endParaRPr lang="en-US">
              <a:solidFill>
                <a:prstClr val="black"/>
              </a:solidFill>
            </a:endParaRPr>
          </a:p>
        </p:txBody>
      </p:sp>
      <p:sp>
        <p:nvSpPr>
          <p:cNvPr id="1034" name="Text Box 9"/>
          <p:cNvSpPr txBox="1">
            <a:spLocks noChangeArrowheads="1"/>
          </p:cNvSpPr>
          <p:nvPr/>
        </p:nvSpPr>
        <p:spPr bwMode="auto">
          <a:xfrm>
            <a:off x="2942848" y="2057400"/>
            <a:ext cx="1831142" cy="830997"/>
          </a:xfrm>
          <a:prstGeom prst="rect">
            <a:avLst/>
          </a:prstGeom>
          <a:noFill/>
          <a:ln w="12700">
            <a:noFill/>
            <a:miter lim="800000"/>
            <a:headEnd type="none" w="sm" len="sm"/>
            <a:tailEnd type="none" w="sm" len="sm"/>
          </a:ln>
        </p:spPr>
        <p:txBody>
          <a:bodyPr wrap="none">
            <a:spAutoFit/>
          </a:bodyPr>
          <a:lstStyle/>
          <a:p>
            <a:pPr algn="ctr" eaLnBrk="0" hangingPunct="0"/>
            <a:r>
              <a:rPr lang="en-US" sz="2400" dirty="0">
                <a:solidFill>
                  <a:prstClr val="black"/>
                </a:solidFill>
              </a:rPr>
              <a:t>Conventional</a:t>
            </a:r>
          </a:p>
          <a:p>
            <a:pPr algn="ctr" eaLnBrk="0" hangingPunct="0"/>
            <a:r>
              <a:rPr lang="en-US" sz="2400" dirty="0">
                <a:solidFill>
                  <a:prstClr val="black"/>
                </a:solidFill>
              </a:rPr>
              <a:t>Tillage</a:t>
            </a:r>
          </a:p>
        </p:txBody>
      </p:sp>
      <p:sp>
        <p:nvSpPr>
          <p:cNvPr id="1035" name="Text Box 10"/>
          <p:cNvSpPr txBox="1">
            <a:spLocks noChangeArrowheads="1"/>
          </p:cNvSpPr>
          <p:nvPr/>
        </p:nvSpPr>
        <p:spPr bwMode="auto">
          <a:xfrm>
            <a:off x="5460546" y="2098675"/>
            <a:ext cx="1269322" cy="830997"/>
          </a:xfrm>
          <a:prstGeom prst="rect">
            <a:avLst/>
          </a:prstGeom>
          <a:noFill/>
          <a:ln w="12700">
            <a:noFill/>
            <a:miter lim="800000"/>
            <a:headEnd type="none" w="sm" len="sm"/>
            <a:tailEnd type="none" w="sm" len="sm"/>
          </a:ln>
        </p:spPr>
        <p:txBody>
          <a:bodyPr wrap="none">
            <a:spAutoFit/>
          </a:bodyPr>
          <a:lstStyle/>
          <a:p>
            <a:pPr algn="ctr" eaLnBrk="0" hangingPunct="0"/>
            <a:r>
              <a:rPr lang="en-US" sz="2400" dirty="0">
                <a:solidFill>
                  <a:prstClr val="black"/>
                </a:solidFill>
              </a:rPr>
              <a:t>Reduced</a:t>
            </a:r>
          </a:p>
          <a:p>
            <a:pPr algn="ctr" eaLnBrk="0" hangingPunct="0"/>
            <a:r>
              <a:rPr lang="en-US" sz="2400" dirty="0">
                <a:solidFill>
                  <a:prstClr val="black"/>
                </a:solidFill>
              </a:rPr>
              <a:t>Tillage</a:t>
            </a:r>
          </a:p>
        </p:txBody>
      </p:sp>
      <p:sp>
        <p:nvSpPr>
          <p:cNvPr id="1036" name="Freeform 11"/>
          <p:cNvSpPr>
            <a:spLocks/>
          </p:cNvSpPr>
          <p:nvPr/>
        </p:nvSpPr>
        <p:spPr bwMode="auto">
          <a:xfrm>
            <a:off x="4538663" y="4313238"/>
            <a:ext cx="2478087" cy="476250"/>
          </a:xfrm>
          <a:custGeom>
            <a:avLst/>
            <a:gdLst>
              <a:gd name="T0" fmla="*/ 0 w 1757"/>
              <a:gd name="T1" fmla="*/ 2147483647 h 300"/>
              <a:gd name="T2" fmla="*/ 2147483647 w 1757"/>
              <a:gd name="T3" fmla="*/ 2147483647 h 300"/>
              <a:gd name="T4" fmla="*/ 2147483647 w 1757"/>
              <a:gd name="T5" fmla="*/ 2147483647 h 300"/>
              <a:gd name="T6" fmla="*/ 2147483647 w 1757"/>
              <a:gd name="T7" fmla="*/ 2147483647 h 300"/>
              <a:gd name="T8" fmla="*/ 2147483647 w 1757"/>
              <a:gd name="T9" fmla="*/ 2147483647 h 300"/>
              <a:gd name="T10" fmla="*/ 2147483647 w 1757"/>
              <a:gd name="T11" fmla="*/ 2147483647 h 300"/>
              <a:gd name="T12" fmla="*/ 2147483647 w 1757"/>
              <a:gd name="T13" fmla="*/ 2147483647 h 300"/>
              <a:gd name="T14" fmla="*/ 2147483647 w 1757"/>
              <a:gd name="T15" fmla="*/ 2147483647 h 300"/>
              <a:gd name="T16" fmla="*/ 2147483647 w 1757"/>
              <a:gd name="T17" fmla="*/ 2147483647 h 300"/>
              <a:gd name="T18" fmla="*/ 2147483647 w 1757"/>
              <a:gd name="T19" fmla="*/ 2147483647 h 300"/>
              <a:gd name="T20" fmla="*/ 2147483647 w 1757"/>
              <a:gd name="T21" fmla="*/ 2147483647 h 300"/>
              <a:gd name="T22" fmla="*/ 2147483647 w 1757"/>
              <a:gd name="T23" fmla="*/ 2147483647 h 300"/>
              <a:gd name="T24" fmla="*/ 2147483647 w 1757"/>
              <a:gd name="T25" fmla="*/ 2147483647 h 300"/>
              <a:gd name="T26" fmla="*/ 2147483647 w 1757"/>
              <a:gd name="T27" fmla="*/ 2147483647 h 300"/>
              <a:gd name="T28" fmla="*/ 2147483647 w 1757"/>
              <a:gd name="T29" fmla="*/ 2147483647 h 300"/>
              <a:gd name="T30" fmla="*/ 2147483647 w 1757"/>
              <a:gd name="T31" fmla="*/ 2147483647 h 300"/>
              <a:gd name="T32" fmla="*/ 2147483647 w 1757"/>
              <a:gd name="T33" fmla="*/ 2147483647 h 300"/>
              <a:gd name="T34" fmla="*/ 2147483647 w 1757"/>
              <a:gd name="T35" fmla="*/ 2147483647 h 300"/>
              <a:gd name="T36" fmla="*/ 2147483647 w 1757"/>
              <a:gd name="T37" fmla="*/ 0 h 3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57"/>
              <a:gd name="T58" fmla="*/ 0 h 300"/>
              <a:gd name="T59" fmla="*/ 1757 w 1757"/>
              <a:gd name="T60" fmla="*/ 300 h 3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57" h="300">
                <a:moveTo>
                  <a:pt x="0" y="259"/>
                </a:moveTo>
                <a:cubicBezTo>
                  <a:pt x="65" y="237"/>
                  <a:pt x="119" y="237"/>
                  <a:pt x="182" y="259"/>
                </a:cubicBezTo>
                <a:cubicBezTo>
                  <a:pt x="253" y="244"/>
                  <a:pt x="321" y="261"/>
                  <a:pt x="394" y="269"/>
                </a:cubicBezTo>
                <a:cubicBezTo>
                  <a:pt x="403" y="275"/>
                  <a:pt x="411" y="288"/>
                  <a:pt x="422" y="288"/>
                </a:cubicBezTo>
                <a:cubicBezTo>
                  <a:pt x="465" y="288"/>
                  <a:pt x="454" y="265"/>
                  <a:pt x="480" y="249"/>
                </a:cubicBezTo>
                <a:cubicBezTo>
                  <a:pt x="489" y="244"/>
                  <a:pt x="499" y="243"/>
                  <a:pt x="509" y="240"/>
                </a:cubicBezTo>
                <a:cubicBezTo>
                  <a:pt x="543" y="293"/>
                  <a:pt x="542" y="291"/>
                  <a:pt x="605" y="278"/>
                </a:cubicBezTo>
                <a:cubicBezTo>
                  <a:pt x="644" y="288"/>
                  <a:pt x="663" y="300"/>
                  <a:pt x="701" y="288"/>
                </a:cubicBezTo>
                <a:cubicBezTo>
                  <a:pt x="756" y="252"/>
                  <a:pt x="702" y="278"/>
                  <a:pt x="787" y="278"/>
                </a:cubicBezTo>
                <a:cubicBezTo>
                  <a:pt x="803" y="278"/>
                  <a:pt x="819" y="272"/>
                  <a:pt x="835" y="269"/>
                </a:cubicBezTo>
                <a:cubicBezTo>
                  <a:pt x="879" y="222"/>
                  <a:pt x="1035" y="224"/>
                  <a:pt x="1085" y="221"/>
                </a:cubicBezTo>
                <a:cubicBezTo>
                  <a:pt x="1091" y="214"/>
                  <a:pt x="1096" y="206"/>
                  <a:pt x="1104" y="201"/>
                </a:cubicBezTo>
                <a:cubicBezTo>
                  <a:pt x="1113" y="196"/>
                  <a:pt x="1126" y="199"/>
                  <a:pt x="1133" y="192"/>
                </a:cubicBezTo>
                <a:cubicBezTo>
                  <a:pt x="1140" y="185"/>
                  <a:pt x="1137" y="172"/>
                  <a:pt x="1142" y="163"/>
                </a:cubicBezTo>
                <a:cubicBezTo>
                  <a:pt x="1166" y="124"/>
                  <a:pt x="1222" y="138"/>
                  <a:pt x="1258" y="134"/>
                </a:cubicBezTo>
                <a:cubicBezTo>
                  <a:pt x="1303" y="103"/>
                  <a:pt x="1288" y="92"/>
                  <a:pt x="1344" y="105"/>
                </a:cubicBezTo>
                <a:cubicBezTo>
                  <a:pt x="1397" y="98"/>
                  <a:pt x="1449" y="98"/>
                  <a:pt x="1488" y="57"/>
                </a:cubicBezTo>
                <a:cubicBezTo>
                  <a:pt x="1526" y="60"/>
                  <a:pt x="1565" y="67"/>
                  <a:pt x="1603" y="67"/>
                </a:cubicBezTo>
                <a:cubicBezTo>
                  <a:pt x="1640" y="67"/>
                  <a:pt x="1722" y="17"/>
                  <a:pt x="1757" y="0"/>
                </a:cubicBezTo>
              </a:path>
            </a:pathLst>
          </a:custGeom>
          <a:noFill/>
          <a:ln w="28575">
            <a:solidFill>
              <a:srgbClr val="FF0000"/>
            </a:solidFill>
            <a:round/>
            <a:headEnd type="none" w="sm" len="sm"/>
            <a:tailEnd type="none" w="sm" len="sm"/>
          </a:ln>
        </p:spPr>
        <p:txBody>
          <a:bodyPr wrap="none" anchor="ctr"/>
          <a:lstStyle/>
          <a:p>
            <a:endParaRPr lang="en-US">
              <a:solidFill>
                <a:prstClr val="black"/>
              </a:solidFill>
            </a:endParaRPr>
          </a:p>
        </p:txBody>
      </p:sp>
      <p:sp>
        <p:nvSpPr>
          <p:cNvPr id="1037" name="Text Box 12"/>
          <p:cNvSpPr txBox="1">
            <a:spLocks noChangeArrowheads="1"/>
          </p:cNvSpPr>
          <p:nvPr/>
        </p:nvSpPr>
        <p:spPr bwMode="auto">
          <a:xfrm>
            <a:off x="4339988" y="4267200"/>
            <a:ext cx="1624084" cy="400110"/>
          </a:xfrm>
          <a:prstGeom prst="rect">
            <a:avLst/>
          </a:prstGeom>
          <a:noFill/>
          <a:ln w="12700">
            <a:noFill/>
            <a:miter lim="800000"/>
            <a:headEnd type="none" w="sm" len="sm"/>
            <a:tailEnd type="none" w="sm" len="sm"/>
          </a:ln>
        </p:spPr>
        <p:txBody>
          <a:bodyPr wrap="square">
            <a:spAutoFit/>
          </a:bodyPr>
          <a:lstStyle/>
          <a:p>
            <a:pPr eaLnBrk="0" hangingPunct="0"/>
            <a:r>
              <a:rPr lang="en-US" sz="2000" dirty="0">
                <a:solidFill>
                  <a:prstClr val="black"/>
                </a:solidFill>
              </a:rPr>
              <a:t>53% of 1907</a:t>
            </a:r>
            <a:endParaRPr lang="en-US" sz="2400" dirty="0">
              <a:solidFill>
                <a:prstClr val="black"/>
              </a:solidFill>
            </a:endParaRPr>
          </a:p>
        </p:txBody>
      </p:sp>
      <p:sp>
        <p:nvSpPr>
          <p:cNvPr id="1038" name="Line 13"/>
          <p:cNvSpPr>
            <a:spLocks noChangeShapeType="1"/>
          </p:cNvSpPr>
          <p:nvPr/>
        </p:nvSpPr>
        <p:spPr bwMode="auto">
          <a:xfrm>
            <a:off x="6773863" y="3886200"/>
            <a:ext cx="203200" cy="304800"/>
          </a:xfrm>
          <a:prstGeom prst="line">
            <a:avLst/>
          </a:prstGeom>
          <a:noFill/>
          <a:ln w="12700">
            <a:solidFill>
              <a:schemeClr val="tx1"/>
            </a:solidFill>
            <a:round/>
            <a:headEnd type="none" w="sm" len="sm"/>
            <a:tailEnd type="triangle" w="med" len="med"/>
          </a:ln>
        </p:spPr>
        <p:txBody>
          <a:bodyPr wrap="none" anchor="ctr"/>
          <a:lstStyle/>
          <a:p>
            <a:endParaRPr lang="en-US">
              <a:solidFill>
                <a:prstClr val="black"/>
              </a:solidFill>
            </a:endParaRPr>
          </a:p>
        </p:txBody>
      </p:sp>
      <p:sp>
        <p:nvSpPr>
          <p:cNvPr id="1039" name="Text Box 14"/>
          <p:cNvSpPr txBox="1">
            <a:spLocks noChangeArrowheads="1"/>
          </p:cNvSpPr>
          <p:nvPr/>
        </p:nvSpPr>
        <p:spPr bwMode="auto">
          <a:xfrm>
            <a:off x="5339489" y="3505200"/>
            <a:ext cx="1475084" cy="400110"/>
          </a:xfrm>
          <a:prstGeom prst="rect">
            <a:avLst/>
          </a:prstGeom>
          <a:noFill/>
          <a:ln w="12700">
            <a:noFill/>
            <a:miter lim="800000"/>
            <a:headEnd type="none" w="sm" len="sm"/>
            <a:tailEnd type="none" w="sm" len="sm"/>
          </a:ln>
        </p:spPr>
        <p:txBody>
          <a:bodyPr wrap="none">
            <a:spAutoFit/>
          </a:bodyPr>
          <a:lstStyle/>
          <a:p>
            <a:pPr eaLnBrk="0" hangingPunct="0"/>
            <a:r>
              <a:rPr lang="en-US" sz="2000" dirty="0">
                <a:solidFill>
                  <a:prstClr val="black"/>
                </a:solidFill>
              </a:rPr>
              <a:t>61% of 1907</a:t>
            </a:r>
            <a:endParaRPr lang="en-US" sz="2400" dirty="0">
              <a:solidFill>
                <a:prstClr val="black"/>
              </a:solidFill>
            </a:endParaRPr>
          </a:p>
        </p:txBody>
      </p:sp>
      <p:sp>
        <p:nvSpPr>
          <p:cNvPr id="1040" name="Text Box 15"/>
          <p:cNvSpPr txBox="1">
            <a:spLocks noChangeArrowheads="1"/>
          </p:cNvSpPr>
          <p:nvPr/>
        </p:nvSpPr>
        <p:spPr bwMode="auto">
          <a:xfrm>
            <a:off x="7335837" y="6553200"/>
            <a:ext cx="1808163" cy="304800"/>
          </a:xfrm>
          <a:prstGeom prst="rect">
            <a:avLst/>
          </a:prstGeom>
          <a:noFill/>
          <a:ln w="12700">
            <a:noFill/>
            <a:miter lim="800000"/>
            <a:headEnd type="none" w="sm" len="sm"/>
            <a:tailEnd type="none" w="sm" len="sm"/>
          </a:ln>
        </p:spPr>
        <p:txBody>
          <a:bodyPr wrap="none">
            <a:spAutoFit/>
          </a:bodyPr>
          <a:lstStyle/>
          <a:p>
            <a:pPr eaLnBrk="0" hangingPunct="0"/>
            <a:r>
              <a:rPr lang="en-US" sz="1400" dirty="0">
                <a:solidFill>
                  <a:prstClr val="black"/>
                </a:solidFill>
                <a:latin typeface="Arial" charset="0"/>
              </a:rPr>
              <a:t>From Lal et al., 1998</a:t>
            </a:r>
          </a:p>
        </p:txBody>
      </p:sp>
    </p:spTree>
    <p:extLst>
      <p:ext uri="{BB962C8B-B14F-4D97-AF65-F5344CB8AC3E}">
        <p14:creationId xmlns:p14="http://schemas.microsoft.com/office/powerpoint/2010/main" val="674380485"/>
      </p:ext>
    </p:extLst>
  </p:cSld>
  <p:clrMapOvr>
    <a:masterClrMapping/>
  </p:clrMapOvr>
  <p:transition advTm="14382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1.png"/>
          <p:cNvPicPr/>
          <p:nvPr/>
        </p:nvPicPr>
        <p:blipFill>
          <a:blip r:embed="rId3" cstate="print">
            <a:extLst>
              <a:ext uri="{28A0092B-C50C-407E-A947-70E740481C1C}">
                <a14:useLocalDpi xmlns:a14="http://schemas.microsoft.com/office/drawing/2010/main" val="0"/>
              </a:ext>
            </a:extLst>
          </a:blip>
          <a:stretch>
            <a:fillRect/>
          </a:stretch>
        </p:blipFill>
        <p:spPr>
          <a:xfrm>
            <a:off x="1" y="719328"/>
            <a:ext cx="9144000" cy="5644895"/>
          </a:xfrm>
          <a:prstGeom prst="rect">
            <a:avLst/>
          </a:prstGeom>
          <a:solidFill>
            <a:schemeClr val="bg1"/>
          </a:solidFill>
          <a:ln>
            <a:noFill/>
          </a:ln>
        </p:spPr>
      </p:pic>
      <p:sp>
        <p:nvSpPr>
          <p:cNvPr id="7" name="Rectangle 6"/>
          <p:cNvSpPr/>
          <p:nvPr/>
        </p:nvSpPr>
        <p:spPr>
          <a:xfrm>
            <a:off x="8100125" y="6488668"/>
            <a:ext cx="1043876" cy="369332"/>
          </a:xfrm>
          <a:prstGeom prst="rect">
            <a:avLst/>
          </a:prstGeom>
        </p:spPr>
        <p:txBody>
          <a:bodyPr wrap="none">
            <a:spAutoFit/>
          </a:bodyPr>
          <a:lstStyle/>
          <a:p>
            <a:r>
              <a:rPr lang="en-US" dirty="0" err="1" smtClean="0">
                <a:latin typeface="Times New Roman" panose="02020603050405020304" pitchFamily="18" charset="0"/>
                <a:ea typeface="Times New Roman" panose="02020603050405020304" pitchFamily="18" charset="0"/>
              </a:rPr>
              <a:t>Kladivko</a:t>
            </a:r>
            <a:endParaRPr lang="en-US" dirty="0"/>
          </a:p>
        </p:txBody>
      </p:sp>
    </p:spTree>
    <p:extLst>
      <p:ext uri="{BB962C8B-B14F-4D97-AF65-F5344CB8AC3E}">
        <p14:creationId xmlns:p14="http://schemas.microsoft.com/office/powerpoint/2010/main" val="1295671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119"/>
          <p:cNvSpPr>
            <a:spLocks noChangeAspect="1" noChangeArrowheads="1" noTextEdit="1"/>
          </p:cNvSpPr>
          <p:nvPr/>
        </p:nvSpPr>
        <p:spPr bwMode="auto">
          <a:xfrm>
            <a:off x="622146" y="324468"/>
            <a:ext cx="214312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sz="2400" b="1">
              <a:solidFill>
                <a:srgbClr val="FFFF00"/>
              </a:solidFill>
              <a:ea typeface="ＭＳ Ｐゴシック" panose="020B0600070205080204" pitchFamily="34" charset="-128"/>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2952"/>
          <a:stretch/>
        </p:blipFill>
        <p:spPr>
          <a:xfrm>
            <a:off x="100356" y="396510"/>
            <a:ext cx="2145978" cy="619487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81241" y="3248473"/>
            <a:ext cx="4353515" cy="3134531"/>
          </a:xfrm>
          <a:prstGeom prst="rect">
            <a:avLst/>
          </a:prstGeom>
        </p:spPr>
      </p:pic>
      <p:sp>
        <p:nvSpPr>
          <p:cNvPr id="6" name="Rectangle 5"/>
          <p:cNvSpPr/>
          <p:nvPr/>
        </p:nvSpPr>
        <p:spPr>
          <a:xfrm>
            <a:off x="4681241" y="774428"/>
            <a:ext cx="4572000" cy="2062103"/>
          </a:xfrm>
          <a:prstGeom prst="rect">
            <a:avLst/>
          </a:prstGeom>
        </p:spPr>
        <p:txBody>
          <a:bodyPr>
            <a:spAutoFit/>
          </a:bodyPr>
          <a:lstStyle/>
          <a:p>
            <a:pPr>
              <a:defRPr/>
            </a:pPr>
            <a:r>
              <a:rPr lang="en-US" altLang="en-US" sz="3200" kern="0" dirty="0" smtClean="0">
                <a:ea typeface="ＭＳ Ｐゴシック" panose="020B0600070205080204" pitchFamily="34" charset="-128"/>
              </a:rPr>
              <a:t>You are growing your soil livestock</a:t>
            </a:r>
          </a:p>
          <a:p>
            <a:pPr marL="457200" indent="-457200">
              <a:buFont typeface="Arial" panose="020B0604020202020204" pitchFamily="34" charset="0"/>
              <a:buChar char="•"/>
              <a:defRPr/>
            </a:pPr>
            <a:r>
              <a:rPr lang="en-US" sz="3200" kern="0" dirty="0" smtClean="0"/>
              <a:t>Carbon for Energy</a:t>
            </a:r>
          </a:p>
          <a:p>
            <a:pPr marL="457200" indent="-457200">
              <a:buFont typeface="Arial" panose="020B0604020202020204" pitchFamily="34" charset="0"/>
              <a:buChar char="•"/>
              <a:defRPr/>
            </a:pPr>
            <a:r>
              <a:rPr lang="en-US" sz="3200" kern="0" dirty="0" smtClean="0"/>
              <a:t>Nitrogen for Protein</a:t>
            </a:r>
            <a:endParaRPr lang="en-US" sz="3200" kern="0" dirty="0"/>
          </a:p>
        </p:txBody>
      </p:sp>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l="-791" t="-947" b="-269"/>
          <a:stretch/>
        </p:blipFill>
        <p:spPr>
          <a:xfrm>
            <a:off x="2562707" y="566442"/>
            <a:ext cx="2060627" cy="6041128"/>
          </a:xfrm>
          <a:prstGeom prst="rect">
            <a:avLst/>
          </a:prstGeom>
        </p:spPr>
      </p:pic>
    </p:spTree>
    <p:extLst>
      <p:ext uri="{BB962C8B-B14F-4D97-AF65-F5344CB8AC3E}">
        <p14:creationId xmlns:p14="http://schemas.microsoft.com/office/powerpoint/2010/main" val="2787329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179955362"/>
              </p:ext>
            </p:extLst>
          </p:nvPr>
        </p:nvGraphicFramePr>
        <p:xfrm>
          <a:off x="1447800" y="228600"/>
          <a:ext cx="7239000"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p:cNvSpPr>
          <p:nvPr/>
        </p:nvSpPr>
        <p:spPr>
          <a:xfrm rot="16200000">
            <a:off x="-2514600" y="2895600"/>
            <a:ext cx="6477000" cy="1143000"/>
          </a:xfrm>
          <a:prstGeom prst="rect">
            <a:avLst/>
          </a:prstGeom>
          <a:solidFill>
            <a:schemeClr val="accent1">
              <a:lumMod val="40000"/>
              <a:lumOff val="60000"/>
            </a:schemeClr>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dirty="0" smtClean="0"/>
              <a:t>Soil Health Principles</a:t>
            </a:r>
            <a:endParaRPr lang="en-US" sz="4000" dirty="0"/>
          </a:p>
        </p:txBody>
      </p:sp>
    </p:spTree>
    <p:extLst>
      <p:ext uri="{BB962C8B-B14F-4D97-AF65-F5344CB8AC3E}">
        <p14:creationId xmlns:p14="http://schemas.microsoft.com/office/powerpoint/2010/main" val="4181248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following slides are optional</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3164978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236"/>
            <a:ext cx="9118981" cy="6847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591972" y="6488668"/>
            <a:ext cx="1552028" cy="369332"/>
          </a:xfrm>
          <a:prstGeom prst="rect">
            <a:avLst/>
          </a:prstGeom>
          <a:noFill/>
        </p:spPr>
        <p:txBody>
          <a:bodyPr wrap="none" rtlCol="0">
            <a:spAutoFit/>
          </a:bodyPr>
          <a:lstStyle/>
          <a:p>
            <a:r>
              <a:rPr lang="en-US" dirty="0" err="1" smtClean="0"/>
              <a:t>Reicosky</a:t>
            </a:r>
            <a:r>
              <a:rPr lang="en-US" dirty="0" smtClean="0"/>
              <a:t>, 1997</a:t>
            </a:r>
            <a:endParaRPr lang="en-US" dirty="0"/>
          </a:p>
        </p:txBody>
      </p:sp>
    </p:spTree>
    <p:extLst>
      <p:ext uri="{BB962C8B-B14F-4D97-AF65-F5344CB8AC3E}">
        <p14:creationId xmlns:p14="http://schemas.microsoft.com/office/powerpoint/2010/main" val="211605972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pnwsteep.wsu.edu/directseed/conf98/images/res7.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659" y="21"/>
            <a:ext cx="9224661" cy="6553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24701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
          <p:cNvSpPr>
            <a:spLocks/>
          </p:cNvSpPr>
          <p:nvPr/>
        </p:nvSpPr>
        <p:spPr bwMode="auto">
          <a:xfrm>
            <a:off x="3657600" y="6629400"/>
            <a:ext cx="15367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12" bIns="0"/>
          <a:lstStyle/>
          <a:p>
            <a:pPr marL="39663" algn="ctr" defTabSz="913830"/>
            <a:r>
              <a:rPr lang="en-US" sz="700">
                <a:solidFill>
                  <a:srgbClr val="000000"/>
                </a:solidFill>
                <a:latin typeface="Helvetica" charset="0"/>
                <a:ea typeface="ＭＳ Ｐゴシック" charset="0"/>
                <a:cs typeface="Helvetica" charset="0"/>
                <a:sym typeface="Helvetica" charset="0"/>
              </a:rPr>
              <a:t>©2008 Rodale institute</a:t>
            </a:r>
          </a:p>
        </p:txBody>
      </p:sp>
      <p:grpSp>
        <p:nvGrpSpPr>
          <p:cNvPr id="89094" name="Group 6"/>
          <p:cNvGrpSpPr>
            <a:grpSpLocks/>
          </p:cNvGrpSpPr>
          <p:nvPr/>
        </p:nvGrpSpPr>
        <p:grpSpPr bwMode="auto">
          <a:xfrm>
            <a:off x="0" y="-572"/>
            <a:ext cx="9144000" cy="7052100"/>
            <a:chOff x="0" y="2013"/>
            <a:chExt cx="5760" cy="4320"/>
          </a:xfrm>
        </p:grpSpPr>
        <p:pic>
          <p:nvPicPr>
            <p:cNvPr id="89092" name="Picture 4"/>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2013"/>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9093" name="Rectangle 5"/>
            <p:cNvSpPr>
              <a:spLocks/>
            </p:cNvSpPr>
            <p:nvPr/>
          </p:nvSpPr>
          <p:spPr bwMode="auto">
            <a:xfrm>
              <a:off x="1693" y="6059"/>
              <a:ext cx="237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63" defTabSz="913830"/>
              <a:r>
                <a:rPr lang="en-US" sz="1600" dirty="0">
                  <a:solidFill>
                    <a:srgbClr val="FFFFFF"/>
                  </a:solidFill>
                  <a:latin typeface="Tahoma" charset="0"/>
                  <a:ea typeface="ＭＳ Ｐゴシック" charset="0"/>
                  <a:cs typeface="Tahoma" charset="0"/>
                  <a:sym typeface="Tahoma" charset="0"/>
                </a:rPr>
                <a:t>Source: Conservation Research Institute </a:t>
              </a:r>
            </a:p>
          </p:txBody>
        </p:sp>
      </p:grpSp>
      <p:sp>
        <p:nvSpPr>
          <p:cNvPr id="2" name="TextBox 1"/>
          <p:cNvSpPr txBox="1"/>
          <p:nvPr/>
        </p:nvSpPr>
        <p:spPr>
          <a:xfrm>
            <a:off x="223456" y="238632"/>
            <a:ext cx="5561951" cy="523160"/>
          </a:xfrm>
          <a:prstGeom prst="rect">
            <a:avLst/>
          </a:prstGeom>
          <a:solidFill>
            <a:srgbClr val="000000"/>
          </a:solidFill>
        </p:spPr>
        <p:txBody>
          <a:bodyPr wrap="square" lIns="91384" tIns="45690" rIns="91384" bIns="45690" rtlCol="0">
            <a:spAutoFit/>
          </a:bodyPr>
          <a:lstStyle/>
          <a:p>
            <a:pPr defTabSz="456535"/>
            <a:r>
              <a:rPr lang="en-US" sz="2800" dirty="0">
                <a:solidFill>
                  <a:srgbClr val="FFFFFF"/>
                </a:solidFill>
              </a:rPr>
              <a:t>Ecological Architecture:</a:t>
            </a:r>
          </a:p>
        </p:txBody>
      </p:sp>
    </p:spTree>
    <p:extLst>
      <p:ext uri="{BB962C8B-B14F-4D97-AF65-F5344CB8AC3E}">
        <p14:creationId xmlns:p14="http://schemas.microsoft.com/office/powerpoint/2010/main" val="2646349969"/>
      </p:ext>
    </p:extLst>
  </p:cSld>
  <p:clrMapOvr>
    <a:masterClrMapping/>
  </p:clrMapOvr>
  <mc:AlternateContent xmlns:mc="http://schemas.openxmlformats.org/markup-compatibility/2006" xmlns:p14="http://schemas.microsoft.com/office/powerpoint/2010/main">
    <mc:Choice Requires="p14">
      <p:transition spd="slow" p14:dur="1600">
        <p14:shred pattern="rectangle" dir="out"/>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 6"/>
          <p:cNvGrpSpPr/>
          <p:nvPr/>
        </p:nvGrpSpPr>
        <p:grpSpPr>
          <a:xfrm>
            <a:off x="293550" y="1636290"/>
            <a:ext cx="8701594" cy="4617040"/>
            <a:chOff x="240118" y="656708"/>
            <a:chExt cx="8701594" cy="461704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0118" y="656708"/>
              <a:ext cx="1106060" cy="4617040"/>
            </a:xfrm>
            <a:prstGeom prst="rect">
              <a:avLst/>
            </a:prstGeom>
            <a:ln>
              <a:solidFill>
                <a:schemeClr val="tx1"/>
              </a:solidFill>
            </a:ln>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77527" y="656708"/>
              <a:ext cx="1968846" cy="2373572"/>
            </a:xfrm>
            <a:prstGeom prst="rect">
              <a:avLst/>
            </a:prstGeom>
            <a:ln>
              <a:solidFill>
                <a:schemeClr val="tx1"/>
              </a:solidFill>
            </a:ln>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46178" y="656708"/>
              <a:ext cx="2923619" cy="3644162"/>
            </a:xfrm>
            <a:prstGeom prst="rect">
              <a:avLst/>
            </a:prstGeom>
            <a:ln>
              <a:solidFill>
                <a:schemeClr val="tx1"/>
              </a:solidFill>
            </a:ln>
          </p:spPr>
        </p:pic>
        <p:pic>
          <p:nvPicPr>
            <p:cNvPr id="5" name="Picture 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646373" y="656709"/>
              <a:ext cx="1295339" cy="3085952"/>
            </a:xfrm>
            <a:prstGeom prst="rect">
              <a:avLst/>
            </a:prstGeom>
            <a:ln>
              <a:solidFill>
                <a:schemeClr val="tx1"/>
              </a:solidFill>
            </a:ln>
          </p:spPr>
        </p:pic>
        <p:pic>
          <p:nvPicPr>
            <p:cNvPr id="6" name="Picture 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269797" y="656708"/>
              <a:ext cx="1407730" cy="2373572"/>
            </a:xfrm>
            <a:prstGeom prst="rect">
              <a:avLst/>
            </a:prstGeom>
            <a:ln>
              <a:solidFill>
                <a:schemeClr val="tx1"/>
              </a:solidFill>
            </a:ln>
          </p:spPr>
        </p:pic>
      </p:grpSp>
      <p:sp>
        <p:nvSpPr>
          <p:cNvPr id="8" name="Title 1"/>
          <p:cNvSpPr txBox="1">
            <a:spLocks/>
          </p:cNvSpPr>
          <p:nvPr/>
        </p:nvSpPr>
        <p:spPr>
          <a:xfrm>
            <a:off x="379998" y="772981"/>
            <a:ext cx="8229600" cy="1143000"/>
          </a:xfrm>
          <a:prstGeom prst="rect">
            <a:avLst/>
          </a:prstGeom>
        </p:spPr>
        <p:txBody>
          <a:bodyPr>
            <a:normAutofit/>
          </a:bodyPr>
          <a:lstStyle>
            <a:lvl1pPr algn="ctr" rtl="0" eaLnBrk="0" fontAlgn="base" hangingPunct="0">
              <a:spcBef>
                <a:spcPct val="0"/>
              </a:spcBef>
              <a:spcAft>
                <a:spcPct val="0"/>
              </a:spcAft>
              <a:defRPr sz="4400" kern="1200">
                <a:solidFill>
                  <a:srgbClr val="4A452A"/>
                </a:solidFill>
                <a:latin typeface="Arial Black" pitchFamily="34" charset="0"/>
                <a:ea typeface="+mj-ea"/>
                <a:cs typeface="+mj-cs"/>
              </a:defRPr>
            </a:lvl1pPr>
            <a:lvl2pPr algn="ctr" rtl="0" eaLnBrk="0" fontAlgn="base" hangingPunct="0">
              <a:spcBef>
                <a:spcPct val="0"/>
              </a:spcBef>
              <a:spcAft>
                <a:spcPct val="0"/>
              </a:spcAft>
              <a:defRPr sz="4400">
                <a:solidFill>
                  <a:srgbClr val="4A452A"/>
                </a:solidFill>
                <a:latin typeface="Arial Black" pitchFamily="34" charset="0"/>
              </a:defRPr>
            </a:lvl2pPr>
            <a:lvl3pPr algn="ctr" rtl="0" eaLnBrk="0" fontAlgn="base" hangingPunct="0">
              <a:spcBef>
                <a:spcPct val="0"/>
              </a:spcBef>
              <a:spcAft>
                <a:spcPct val="0"/>
              </a:spcAft>
              <a:defRPr sz="4400">
                <a:solidFill>
                  <a:srgbClr val="4A452A"/>
                </a:solidFill>
                <a:latin typeface="Arial Black" pitchFamily="34" charset="0"/>
              </a:defRPr>
            </a:lvl3pPr>
            <a:lvl4pPr algn="ctr" rtl="0" eaLnBrk="0" fontAlgn="base" hangingPunct="0">
              <a:spcBef>
                <a:spcPct val="0"/>
              </a:spcBef>
              <a:spcAft>
                <a:spcPct val="0"/>
              </a:spcAft>
              <a:defRPr sz="4400">
                <a:solidFill>
                  <a:srgbClr val="4A452A"/>
                </a:solidFill>
                <a:latin typeface="Arial Black" pitchFamily="34" charset="0"/>
              </a:defRPr>
            </a:lvl4pPr>
            <a:lvl5pPr algn="ctr" rtl="0" eaLnBrk="0" fontAlgn="base" hangingPunct="0">
              <a:spcBef>
                <a:spcPct val="0"/>
              </a:spcBef>
              <a:spcAft>
                <a:spcPct val="0"/>
              </a:spcAft>
              <a:defRPr sz="4400">
                <a:solidFill>
                  <a:srgbClr val="4A452A"/>
                </a:solidFill>
                <a:latin typeface="Arial Black" pitchFamily="34" charset="0"/>
              </a:defRPr>
            </a:lvl5pPr>
            <a:lvl6pPr marL="457200" algn="ctr" rtl="0" fontAlgn="base">
              <a:spcBef>
                <a:spcPct val="0"/>
              </a:spcBef>
              <a:spcAft>
                <a:spcPct val="0"/>
              </a:spcAft>
              <a:defRPr sz="4400">
                <a:solidFill>
                  <a:srgbClr val="4A452A"/>
                </a:solidFill>
                <a:latin typeface="Arial Black" pitchFamily="34" charset="0"/>
              </a:defRPr>
            </a:lvl6pPr>
            <a:lvl7pPr marL="914400" algn="ctr" rtl="0" fontAlgn="base">
              <a:spcBef>
                <a:spcPct val="0"/>
              </a:spcBef>
              <a:spcAft>
                <a:spcPct val="0"/>
              </a:spcAft>
              <a:defRPr sz="4400">
                <a:solidFill>
                  <a:srgbClr val="4A452A"/>
                </a:solidFill>
                <a:latin typeface="Arial Black" pitchFamily="34" charset="0"/>
              </a:defRPr>
            </a:lvl7pPr>
            <a:lvl8pPr marL="1371600" algn="ctr" rtl="0" fontAlgn="base">
              <a:spcBef>
                <a:spcPct val="0"/>
              </a:spcBef>
              <a:spcAft>
                <a:spcPct val="0"/>
              </a:spcAft>
              <a:defRPr sz="4400">
                <a:solidFill>
                  <a:srgbClr val="4A452A"/>
                </a:solidFill>
                <a:latin typeface="Arial Black" pitchFamily="34" charset="0"/>
              </a:defRPr>
            </a:lvl8pPr>
            <a:lvl9pPr marL="1828800" algn="ctr" rtl="0" fontAlgn="base">
              <a:spcBef>
                <a:spcPct val="0"/>
              </a:spcBef>
              <a:spcAft>
                <a:spcPct val="0"/>
              </a:spcAft>
              <a:defRPr sz="4400">
                <a:solidFill>
                  <a:srgbClr val="4A452A"/>
                </a:solidFill>
                <a:latin typeface="Arial Black" pitchFamily="34" charset="0"/>
              </a:defRPr>
            </a:lvl9pPr>
          </a:lstStyle>
          <a:p>
            <a:r>
              <a:rPr lang="en-US" sz="3600" dirty="0" smtClean="0">
                <a:latin typeface="+mj-lt"/>
              </a:rPr>
              <a:t>1926 Root Studies-Weaver</a:t>
            </a:r>
            <a:endParaRPr lang="en-US" sz="3600" dirty="0">
              <a:latin typeface="+mj-lt"/>
            </a:endParaRPr>
          </a:p>
        </p:txBody>
      </p:sp>
    </p:spTree>
    <p:extLst>
      <p:ext uri="{BB962C8B-B14F-4D97-AF65-F5344CB8AC3E}">
        <p14:creationId xmlns:p14="http://schemas.microsoft.com/office/powerpoint/2010/main" val="3790617934"/>
      </p:ext>
    </p:extLst>
  </p:cSld>
  <p:clrMapOvr>
    <a:masterClrMapping/>
  </p:clrMapOvr>
  <p:transition spd="med">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235073"/>
          </a:xfrm>
        </p:spPr>
        <p:txBody>
          <a:bodyPr>
            <a:normAutofit/>
          </a:bodyPr>
          <a:lstStyle/>
          <a:p>
            <a:r>
              <a:rPr lang="en-US" sz="3600" dirty="0" smtClean="0"/>
              <a:t>1926 </a:t>
            </a:r>
            <a:r>
              <a:rPr lang="en-US" sz="3600" dirty="0"/>
              <a:t>R</a:t>
            </a:r>
            <a:r>
              <a:rPr lang="en-US" sz="3600" dirty="0" smtClean="0"/>
              <a:t>oot Studies-Weaver</a:t>
            </a:r>
            <a:endParaRPr lang="en-US" sz="3600"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667278" y="1600201"/>
            <a:ext cx="2979453" cy="3726712"/>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a:ext>
            </a:extLst>
          </a:blip>
          <a:stretch>
            <a:fillRect/>
          </a:stretch>
        </p:blipFill>
        <p:spPr>
          <a:xfrm>
            <a:off x="4415540" y="1600199"/>
            <a:ext cx="1913575" cy="3641651"/>
          </a:xfr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29115" y="1600199"/>
            <a:ext cx="2716866" cy="4673010"/>
          </a:xfrm>
          <a:prstGeom prst="rect">
            <a:avLst/>
          </a:prstGeom>
        </p:spPr>
      </p:pic>
      <p:sp>
        <p:nvSpPr>
          <p:cNvPr id="8" name="TextBox 7"/>
          <p:cNvSpPr txBox="1"/>
          <p:nvPr/>
        </p:nvSpPr>
        <p:spPr>
          <a:xfrm>
            <a:off x="701749" y="5454502"/>
            <a:ext cx="2923953" cy="369332"/>
          </a:xfrm>
          <a:prstGeom prst="rect">
            <a:avLst/>
          </a:prstGeom>
          <a:noFill/>
        </p:spPr>
        <p:txBody>
          <a:bodyPr wrap="square" rtlCol="0">
            <a:spAutoFit/>
          </a:bodyPr>
          <a:lstStyle/>
          <a:p>
            <a:r>
              <a:rPr lang="en-US" dirty="0" smtClean="0"/>
              <a:t>Alfalfa- dryland A, irrigated B</a:t>
            </a:r>
            <a:endParaRPr lang="en-US" dirty="0"/>
          </a:p>
        </p:txBody>
      </p:sp>
      <p:sp>
        <p:nvSpPr>
          <p:cNvPr id="9" name="TextBox 8"/>
          <p:cNvSpPr txBox="1"/>
          <p:nvPr/>
        </p:nvSpPr>
        <p:spPr>
          <a:xfrm>
            <a:off x="4900030" y="6343738"/>
            <a:ext cx="4377586" cy="369332"/>
          </a:xfrm>
          <a:prstGeom prst="rect">
            <a:avLst/>
          </a:prstGeom>
          <a:noFill/>
        </p:spPr>
        <p:txBody>
          <a:bodyPr wrap="square" rtlCol="0">
            <a:spAutoFit/>
          </a:bodyPr>
          <a:lstStyle/>
          <a:p>
            <a:r>
              <a:rPr lang="en-US" dirty="0" smtClean="0"/>
              <a:t>Sunflower- 2” spacing A,  8”spacing B</a:t>
            </a:r>
            <a:endParaRPr lang="en-US" dirty="0"/>
          </a:p>
        </p:txBody>
      </p:sp>
    </p:spTree>
    <p:extLst>
      <p:ext uri="{BB962C8B-B14F-4D97-AF65-F5344CB8AC3E}">
        <p14:creationId xmlns:p14="http://schemas.microsoft.com/office/powerpoint/2010/main" val="3078822462"/>
      </p:ext>
    </p:extLst>
  </p:cSld>
  <p:clrMapOvr>
    <a:masterClrMapping/>
  </p:clrMapOvr>
  <p:transition spd="med">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E:\H-drive\cover crops\P1010005-stanly.JPG"/>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65363" cy="6858000"/>
          </a:xfrm>
          <a:prstGeom prst="rect">
            <a:avLst/>
          </a:prstGeom>
          <a:noFill/>
        </p:spPr>
      </p:pic>
      <p:pic>
        <p:nvPicPr>
          <p:cNvPr id="6" name="Picture 2" descr="H:\Win7_Laptop\Pictures\cover crop mixe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05000"/>
            <a:ext cx="9153525" cy="3133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25711"/>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977570"/>
            <a:ext cx="9144501" cy="4495800"/>
          </a:xfrm>
          <a:prstGeom prst="rect">
            <a:avLst/>
          </a:prstGeom>
          <a:solidFill>
            <a:srgbClr val="FAF5DC"/>
          </a:solidFill>
          <a:ln w="9525">
            <a:noFill/>
            <a:miter lim="800000"/>
            <a:headEnd/>
            <a:tailEnd/>
          </a:ln>
        </p:spPr>
      </p:pic>
      <p:sp>
        <p:nvSpPr>
          <p:cNvPr id="3" name="Title 2"/>
          <p:cNvSpPr>
            <a:spLocks noGrp="1"/>
          </p:cNvSpPr>
          <p:nvPr>
            <p:ph type="title" idx="4294967295"/>
          </p:nvPr>
        </p:nvSpPr>
        <p:spPr>
          <a:xfrm>
            <a:off x="712304" y="723900"/>
            <a:ext cx="4621696" cy="1143000"/>
          </a:xfrm>
        </p:spPr>
        <p:txBody>
          <a:bodyPr>
            <a:normAutofit fontScale="90000"/>
          </a:bodyPr>
          <a:lstStyle/>
          <a:p>
            <a:r>
              <a:rPr lang="en-US" sz="3600" dirty="0" smtClean="0"/>
              <a:t>Downward</a:t>
            </a:r>
            <a:r>
              <a:rPr lang="en-US" sz="3600" baseline="0" dirty="0" smtClean="0"/>
              <a:t> Spiral of </a:t>
            </a:r>
            <a:br>
              <a:rPr lang="en-US" sz="3600" baseline="0" dirty="0" smtClean="0"/>
            </a:br>
            <a:r>
              <a:rPr lang="en-US" sz="3600" baseline="0" dirty="0" smtClean="0"/>
              <a:t>Soil Degradation </a:t>
            </a:r>
            <a:r>
              <a:rPr lang="en-US" baseline="0" dirty="0" smtClean="0"/>
              <a:t/>
            </a:r>
            <a:br>
              <a:rPr lang="en-US" baseline="0" dirty="0" smtClean="0"/>
            </a:br>
            <a:r>
              <a:rPr lang="en-US" sz="2800" baseline="0" dirty="0" smtClean="0"/>
              <a:t>in annual systems</a:t>
            </a:r>
            <a:endParaRPr lang="en-US" sz="2800" dirty="0"/>
          </a:p>
        </p:txBody>
      </p:sp>
      <p:pic>
        <p:nvPicPr>
          <p:cNvPr id="24" name="Picture 5" descr="P805005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76950" y="176212"/>
            <a:ext cx="2914650" cy="1957388"/>
          </a:xfrm>
          <a:prstGeom prst="rect">
            <a:avLst/>
          </a:prstGeom>
          <a:noFill/>
          <a:ln w="28575">
            <a:solidFill>
              <a:srgbClr val="0070C0"/>
            </a:solidFill>
            <a:miter lim="800000"/>
            <a:headEnd/>
            <a:tailEnd/>
          </a:ln>
        </p:spPr>
      </p:pic>
      <p:sp>
        <p:nvSpPr>
          <p:cNvPr id="27" name="Rectangle 9"/>
          <p:cNvSpPr>
            <a:spLocks noChangeAspect="1" noChangeArrowheads="1"/>
          </p:cNvSpPr>
          <p:nvPr/>
        </p:nvSpPr>
        <p:spPr bwMode="auto">
          <a:xfrm>
            <a:off x="6553200" y="3886200"/>
            <a:ext cx="2590800" cy="914400"/>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endParaRPr lang="en-US" altLang="en-US" sz="1600" b="1" dirty="0">
              <a:solidFill>
                <a:srgbClr val="4F261E"/>
              </a:solidFill>
            </a:endParaRPr>
          </a:p>
        </p:txBody>
      </p:sp>
      <p:sp>
        <p:nvSpPr>
          <p:cNvPr id="15" name="Rectangle 9"/>
          <p:cNvSpPr>
            <a:spLocks noChangeAspect="1" noChangeArrowheads="1"/>
          </p:cNvSpPr>
          <p:nvPr/>
        </p:nvSpPr>
        <p:spPr bwMode="auto">
          <a:xfrm>
            <a:off x="5334000" y="3429000"/>
            <a:ext cx="2590800" cy="609600"/>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endParaRPr lang="en-US" altLang="en-US" sz="1600" b="1" dirty="0">
              <a:solidFill>
                <a:srgbClr val="4F261E"/>
              </a:solidFill>
            </a:endParaRPr>
          </a:p>
        </p:txBody>
      </p:sp>
      <p:sp>
        <p:nvSpPr>
          <p:cNvPr id="16" name="Rectangle 9"/>
          <p:cNvSpPr>
            <a:spLocks noChangeAspect="1" noChangeArrowheads="1"/>
          </p:cNvSpPr>
          <p:nvPr/>
        </p:nvSpPr>
        <p:spPr bwMode="auto">
          <a:xfrm>
            <a:off x="4267200" y="2667000"/>
            <a:ext cx="2590800" cy="762000"/>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endParaRPr lang="en-US" altLang="en-US" sz="1600" b="1" dirty="0">
              <a:solidFill>
                <a:srgbClr val="4F261E"/>
              </a:solidFill>
            </a:endParaRPr>
          </a:p>
        </p:txBody>
      </p:sp>
      <p:sp>
        <p:nvSpPr>
          <p:cNvPr id="17" name="Rectangle 9"/>
          <p:cNvSpPr>
            <a:spLocks noChangeAspect="1" noChangeArrowheads="1"/>
          </p:cNvSpPr>
          <p:nvPr/>
        </p:nvSpPr>
        <p:spPr bwMode="auto">
          <a:xfrm>
            <a:off x="-726440" y="2057400"/>
            <a:ext cx="2936240" cy="776340"/>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endParaRPr lang="en-US" altLang="en-US" sz="1600" b="1" dirty="0">
              <a:solidFill>
                <a:srgbClr val="4F261E"/>
              </a:solidFill>
            </a:endParaRPr>
          </a:p>
        </p:txBody>
      </p:sp>
      <p:sp>
        <p:nvSpPr>
          <p:cNvPr id="18" name="Rectangle 9"/>
          <p:cNvSpPr>
            <a:spLocks noChangeAspect="1" noChangeArrowheads="1"/>
          </p:cNvSpPr>
          <p:nvPr/>
        </p:nvSpPr>
        <p:spPr bwMode="auto">
          <a:xfrm>
            <a:off x="-304800" y="3276600"/>
            <a:ext cx="2590800" cy="3124200"/>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endParaRPr lang="en-US" altLang="en-US" sz="1600" b="1" dirty="0">
              <a:solidFill>
                <a:srgbClr val="4F261E"/>
              </a:solidFill>
            </a:endParaRPr>
          </a:p>
        </p:txBody>
      </p:sp>
      <p:sp>
        <p:nvSpPr>
          <p:cNvPr id="19" name="Rectangle 9"/>
          <p:cNvSpPr>
            <a:spLocks noChangeAspect="1" noChangeArrowheads="1"/>
          </p:cNvSpPr>
          <p:nvPr/>
        </p:nvSpPr>
        <p:spPr bwMode="auto">
          <a:xfrm>
            <a:off x="685799" y="3886200"/>
            <a:ext cx="2590801" cy="838200"/>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endParaRPr lang="en-US" altLang="en-US" sz="1600" b="1" dirty="0">
              <a:solidFill>
                <a:srgbClr val="4F261E"/>
              </a:solidFill>
            </a:endParaRPr>
          </a:p>
        </p:txBody>
      </p:sp>
      <p:sp>
        <p:nvSpPr>
          <p:cNvPr id="20" name="Rectangle 9"/>
          <p:cNvSpPr>
            <a:spLocks noChangeAspect="1" noChangeArrowheads="1"/>
          </p:cNvSpPr>
          <p:nvPr/>
        </p:nvSpPr>
        <p:spPr bwMode="auto">
          <a:xfrm>
            <a:off x="1600200" y="4572000"/>
            <a:ext cx="2590800" cy="609600"/>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endParaRPr lang="en-US" altLang="en-US" sz="1600" b="1" dirty="0">
              <a:solidFill>
                <a:srgbClr val="4F261E"/>
              </a:solidFill>
            </a:endParaRPr>
          </a:p>
        </p:txBody>
      </p:sp>
      <p:sp>
        <p:nvSpPr>
          <p:cNvPr id="21" name="Rectangle 9"/>
          <p:cNvSpPr>
            <a:spLocks noChangeAspect="1" noChangeArrowheads="1"/>
          </p:cNvSpPr>
          <p:nvPr/>
        </p:nvSpPr>
        <p:spPr bwMode="auto">
          <a:xfrm>
            <a:off x="2209800" y="5105400"/>
            <a:ext cx="2895600" cy="609600"/>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endParaRPr lang="en-US" altLang="en-US" sz="1600" b="1" dirty="0">
              <a:solidFill>
                <a:srgbClr val="4F261E"/>
              </a:solidFill>
            </a:endParaRPr>
          </a:p>
        </p:txBody>
      </p:sp>
      <p:sp>
        <p:nvSpPr>
          <p:cNvPr id="22" name="Rectangle 9"/>
          <p:cNvSpPr>
            <a:spLocks noChangeAspect="1" noChangeArrowheads="1"/>
          </p:cNvSpPr>
          <p:nvPr/>
        </p:nvSpPr>
        <p:spPr bwMode="auto">
          <a:xfrm>
            <a:off x="2209800" y="5638799"/>
            <a:ext cx="3962400" cy="770965"/>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endParaRPr lang="en-US" altLang="en-US" sz="1600" b="1" dirty="0">
              <a:solidFill>
                <a:srgbClr val="4F261E"/>
              </a:solidFill>
            </a:endParaRPr>
          </a:p>
        </p:txBody>
      </p:sp>
      <p:sp>
        <p:nvSpPr>
          <p:cNvPr id="5" name="Rectangle 2"/>
          <p:cNvSpPr>
            <a:spLocks noChangeAspect="1" noChangeArrowheads="1"/>
          </p:cNvSpPr>
          <p:nvPr/>
        </p:nvSpPr>
        <p:spPr bwMode="auto">
          <a:xfrm>
            <a:off x="101600" y="2144484"/>
            <a:ext cx="7823200" cy="414337"/>
          </a:xfrm>
          <a:prstGeom prst="rect">
            <a:avLst/>
          </a:prstGeom>
          <a:noFill/>
          <a:ln w="9525">
            <a:noFill/>
            <a:miter lim="800000"/>
            <a:headEnd/>
            <a:tailEnd/>
          </a:ln>
        </p:spPr>
        <p:txBody>
          <a:bodyPr lIns="0" tIns="0" rIns="0" bIns="0"/>
          <a:lstStyle/>
          <a:p>
            <a:pPr eaLnBrk="0" fontAlgn="base" hangingPunct="0">
              <a:spcBef>
                <a:spcPct val="0"/>
              </a:spcBef>
              <a:spcAft>
                <a:spcPct val="0"/>
              </a:spcAft>
            </a:pPr>
            <a:r>
              <a:rPr lang="en-US" altLang="en-US" sz="1600" b="1" dirty="0" smtClean="0">
                <a:solidFill>
                  <a:srgbClr val="4F261E"/>
                </a:solidFill>
              </a:rPr>
              <a:t>1. Intensive tillage, insufficient addition of residues, low diversity, no surface cover</a:t>
            </a:r>
            <a:endParaRPr lang="en-US" altLang="en-US" sz="1600" b="1" dirty="0">
              <a:solidFill>
                <a:srgbClr val="4F261E"/>
              </a:solidFill>
            </a:endParaRPr>
          </a:p>
        </p:txBody>
      </p:sp>
      <p:sp>
        <p:nvSpPr>
          <p:cNvPr id="6" name="Rectangle 4"/>
          <p:cNvSpPr>
            <a:spLocks noChangeArrowheads="1"/>
          </p:cNvSpPr>
          <p:nvPr/>
        </p:nvSpPr>
        <p:spPr bwMode="auto">
          <a:xfrm>
            <a:off x="723899" y="3867030"/>
            <a:ext cx="2514600" cy="609600"/>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r>
              <a:rPr lang="en-US" altLang="en-US" sz="1600" b="1" dirty="0" smtClean="0">
                <a:solidFill>
                  <a:srgbClr val="4F261E"/>
                </a:solidFill>
              </a:rPr>
              <a:t>4. Surface </a:t>
            </a:r>
            <a:r>
              <a:rPr lang="en-US" altLang="en-US" sz="1600" b="1" dirty="0">
                <a:solidFill>
                  <a:srgbClr val="4F261E"/>
                </a:solidFill>
              </a:rPr>
              <a:t>becomes compacted, crust forms</a:t>
            </a:r>
          </a:p>
        </p:txBody>
      </p:sp>
      <p:sp>
        <p:nvSpPr>
          <p:cNvPr id="7" name="Rectangle 5"/>
          <p:cNvSpPr>
            <a:spLocks noChangeAspect="1" noChangeArrowheads="1"/>
          </p:cNvSpPr>
          <p:nvPr/>
        </p:nvSpPr>
        <p:spPr bwMode="auto">
          <a:xfrm>
            <a:off x="6538687" y="4223262"/>
            <a:ext cx="2590800" cy="655679"/>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r>
              <a:rPr lang="en-US" altLang="en-US" sz="1600" b="1" dirty="0">
                <a:solidFill>
                  <a:srgbClr val="4F261E"/>
                </a:solidFill>
              </a:rPr>
              <a:t>7</a:t>
            </a:r>
            <a:r>
              <a:rPr lang="en-US" altLang="en-US" sz="1600" b="1" dirty="0" smtClean="0">
                <a:solidFill>
                  <a:srgbClr val="4F261E"/>
                </a:solidFill>
              </a:rPr>
              <a:t>. More </a:t>
            </a:r>
            <a:r>
              <a:rPr lang="en-US" altLang="en-US" sz="1600" b="1" dirty="0">
                <a:solidFill>
                  <a:srgbClr val="4F261E"/>
                </a:solidFill>
              </a:rPr>
              <a:t>soil organic </a:t>
            </a:r>
            <a:r>
              <a:rPr lang="en-US" altLang="en-US" sz="1600" b="1" dirty="0" smtClean="0">
                <a:solidFill>
                  <a:srgbClr val="4F261E"/>
                </a:solidFill>
              </a:rPr>
              <a:t>matter, nutrients, and topsoil lost</a:t>
            </a:r>
            <a:endParaRPr lang="en-US" altLang="en-US" sz="1600" b="1" dirty="0">
              <a:solidFill>
                <a:srgbClr val="4F261E"/>
              </a:solidFill>
            </a:endParaRPr>
          </a:p>
        </p:txBody>
      </p:sp>
      <p:sp>
        <p:nvSpPr>
          <p:cNvPr id="8" name="Rectangle 6"/>
          <p:cNvSpPr>
            <a:spLocks noChangeAspect="1" noChangeArrowheads="1"/>
          </p:cNvSpPr>
          <p:nvPr/>
        </p:nvSpPr>
        <p:spPr bwMode="auto">
          <a:xfrm>
            <a:off x="7391400" y="4878941"/>
            <a:ext cx="1752600" cy="792121"/>
          </a:xfrm>
          <a:prstGeom prst="rect">
            <a:avLst/>
          </a:prstGeom>
          <a:solidFill>
            <a:srgbClr val="FAF5DC"/>
          </a:solidFill>
          <a:ln w="9525">
            <a:noFill/>
            <a:miter lim="800000"/>
            <a:headEnd/>
            <a:tailEnd/>
          </a:ln>
        </p:spPr>
        <p:txBody>
          <a:bodyPr lIns="0" tIns="0" rIns="0" bIns="0" anchor="b"/>
          <a:lstStyle/>
          <a:p>
            <a:pPr algn="ctr" eaLnBrk="0" fontAlgn="base" hangingPunct="0">
              <a:spcBef>
                <a:spcPct val="0"/>
              </a:spcBef>
              <a:spcAft>
                <a:spcPct val="0"/>
              </a:spcAft>
            </a:pPr>
            <a:r>
              <a:rPr lang="en-US" altLang="en-US" sz="1600" b="1" dirty="0" smtClean="0">
                <a:solidFill>
                  <a:srgbClr val="4F261E"/>
                </a:solidFill>
              </a:rPr>
              <a:t>8. Crop </a:t>
            </a:r>
            <a:r>
              <a:rPr lang="en-US" altLang="en-US" sz="1600" b="1" dirty="0">
                <a:solidFill>
                  <a:srgbClr val="4F261E"/>
                </a:solidFill>
              </a:rPr>
              <a:t>yields decline</a:t>
            </a:r>
          </a:p>
        </p:txBody>
      </p:sp>
      <p:sp>
        <p:nvSpPr>
          <p:cNvPr id="9" name="Rectangle 7"/>
          <p:cNvSpPr>
            <a:spLocks noChangeAspect="1" noChangeArrowheads="1"/>
          </p:cNvSpPr>
          <p:nvPr/>
        </p:nvSpPr>
        <p:spPr bwMode="auto">
          <a:xfrm>
            <a:off x="4343400" y="2895600"/>
            <a:ext cx="2590800" cy="457200"/>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r>
              <a:rPr lang="en-US" altLang="en-US" sz="1600" b="1" dirty="0" smtClean="0">
                <a:solidFill>
                  <a:srgbClr val="4F261E"/>
                </a:solidFill>
              </a:rPr>
              <a:t>3. Aggregates </a:t>
            </a:r>
            <a:r>
              <a:rPr lang="en-US" altLang="en-US" sz="1600" b="1" dirty="0">
                <a:solidFill>
                  <a:srgbClr val="4F261E"/>
                </a:solidFill>
              </a:rPr>
              <a:t>break down</a:t>
            </a:r>
          </a:p>
        </p:txBody>
      </p:sp>
      <p:sp>
        <p:nvSpPr>
          <p:cNvPr id="10" name="Rectangle 8"/>
          <p:cNvSpPr>
            <a:spLocks noChangeAspect="1" noChangeArrowheads="1"/>
          </p:cNvSpPr>
          <p:nvPr/>
        </p:nvSpPr>
        <p:spPr bwMode="auto">
          <a:xfrm>
            <a:off x="5334000" y="3371507"/>
            <a:ext cx="3505200" cy="667093"/>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r>
              <a:rPr lang="en-US" altLang="en-US" sz="1600" b="1" dirty="0" smtClean="0">
                <a:solidFill>
                  <a:srgbClr val="4F261E"/>
                </a:solidFill>
              </a:rPr>
              <a:t>5. Infiltration decreases</a:t>
            </a:r>
          </a:p>
          <a:p>
            <a:pPr eaLnBrk="0" fontAlgn="base" hangingPunct="0">
              <a:spcBef>
                <a:spcPct val="0"/>
              </a:spcBef>
              <a:spcAft>
                <a:spcPct val="0"/>
              </a:spcAft>
            </a:pPr>
            <a:r>
              <a:rPr lang="en-US" altLang="en-US" sz="1600" b="1" dirty="0" smtClean="0">
                <a:solidFill>
                  <a:srgbClr val="4F261E"/>
                </a:solidFill>
              </a:rPr>
              <a:t>     Erosion </a:t>
            </a:r>
            <a:r>
              <a:rPr lang="en-US" altLang="en-US" sz="1600" b="1" dirty="0">
                <a:solidFill>
                  <a:srgbClr val="4F261E"/>
                </a:solidFill>
              </a:rPr>
              <a:t>by wind </a:t>
            </a:r>
            <a:r>
              <a:rPr lang="en-US" altLang="en-US" sz="1600" b="1" dirty="0" smtClean="0">
                <a:solidFill>
                  <a:srgbClr val="4F261E"/>
                </a:solidFill>
              </a:rPr>
              <a:t>and </a:t>
            </a:r>
            <a:r>
              <a:rPr lang="en-US" altLang="en-US" sz="1600" b="1" dirty="0">
                <a:solidFill>
                  <a:srgbClr val="4F261E"/>
                </a:solidFill>
              </a:rPr>
              <a:t>water </a:t>
            </a:r>
            <a:r>
              <a:rPr lang="en-US" altLang="en-US" sz="1600" b="1" dirty="0" smtClean="0">
                <a:solidFill>
                  <a:srgbClr val="4F261E"/>
                </a:solidFill>
              </a:rPr>
              <a:t>increases, Yield consistency declines</a:t>
            </a:r>
            <a:endParaRPr lang="en-US" altLang="en-US" sz="1600" b="1" dirty="0">
              <a:solidFill>
                <a:srgbClr val="4F261E"/>
              </a:solidFill>
            </a:endParaRPr>
          </a:p>
        </p:txBody>
      </p:sp>
      <p:sp>
        <p:nvSpPr>
          <p:cNvPr id="25" name="Rectangle 3"/>
          <p:cNvSpPr>
            <a:spLocks noChangeAspect="1" noChangeArrowheads="1"/>
          </p:cNvSpPr>
          <p:nvPr/>
        </p:nvSpPr>
        <p:spPr bwMode="auto">
          <a:xfrm>
            <a:off x="326568" y="2647495"/>
            <a:ext cx="2362200" cy="871537"/>
          </a:xfrm>
          <a:prstGeom prst="rect">
            <a:avLst/>
          </a:prstGeom>
          <a:noFill/>
          <a:ln w="9525">
            <a:noFill/>
            <a:miter lim="800000"/>
            <a:headEnd/>
            <a:tailEnd/>
          </a:ln>
        </p:spPr>
        <p:txBody>
          <a:bodyPr lIns="0" tIns="0" rIns="0" bIns="0"/>
          <a:lstStyle/>
          <a:p>
            <a:pPr eaLnBrk="0" fontAlgn="base" hangingPunct="0">
              <a:spcBef>
                <a:spcPct val="0"/>
              </a:spcBef>
              <a:spcAft>
                <a:spcPct val="0"/>
              </a:spcAft>
            </a:pPr>
            <a:r>
              <a:rPr lang="en-US" altLang="en-US" sz="1600" b="1" dirty="0" smtClean="0">
                <a:solidFill>
                  <a:srgbClr val="4F261E"/>
                </a:solidFill>
              </a:rPr>
              <a:t>2. Soil </a:t>
            </a:r>
            <a:r>
              <a:rPr lang="en-US" altLang="en-US" sz="1600" b="1" dirty="0">
                <a:solidFill>
                  <a:srgbClr val="4F261E"/>
                </a:solidFill>
              </a:rPr>
              <a:t>organic </a:t>
            </a:r>
            <a:endParaRPr lang="en-US" altLang="en-US" sz="1600" b="1" dirty="0" smtClean="0">
              <a:solidFill>
                <a:srgbClr val="4F261E"/>
              </a:solidFill>
            </a:endParaRPr>
          </a:p>
          <a:p>
            <a:pPr eaLnBrk="0" fontAlgn="base" hangingPunct="0">
              <a:spcBef>
                <a:spcPct val="0"/>
              </a:spcBef>
              <a:spcAft>
                <a:spcPct val="0"/>
              </a:spcAft>
            </a:pPr>
            <a:r>
              <a:rPr lang="en-US" altLang="en-US" sz="1600" b="1" dirty="0" smtClean="0">
                <a:solidFill>
                  <a:srgbClr val="4F261E"/>
                </a:solidFill>
              </a:rPr>
              <a:t>matter decreases, erosion, subsoil compacted</a:t>
            </a:r>
            <a:endParaRPr lang="en-US" altLang="en-US" sz="1600" b="1" dirty="0">
              <a:solidFill>
                <a:srgbClr val="4F261E"/>
              </a:solidFill>
            </a:endParaRPr>
          </a:p>
        </p:txBody>
      </p:sp>
      <p:sp>
        <p:nvSpPr>
          <p:cNvPr id="28" name="Rectangle 9"/>
          <p:cNvSpPr>
            <a:spLocks noChangeAspect="1" noChangeArrowheads="1"/>
          </p:cNvSpPr>
          <p:nvPr/>
        </p:nvSpPr>
        <p:spPr bwMode="auto">
          <a:xfrm>
            <a:off x="382813" y="4702964"/>
            <a:ext cx="4189080" cy="1134838"/>
          </a:xfrm>
          <a:prstGeom prst="rect">
            <a:avLst/>
          </a:prstGeom>
          <a:noFill/>
          <a:ln w="9525">
            <a:noFill/>
            <a:miter lim="800000"/>
            <a:headEnd/>
            <a:tailEnd/>
          </a:ln>
        </p:spPr>
        <p:txBody>
          <a:bodyPr lIns="0" tIns="0" rIns="0" bIns="0"/>
          <a:lstStyle/>
          <a:p>
            <a:pPr eaLnBrk="0" fontAlgn="base" hangingPunct="0">
              <a:spcBef>
                <a:spcPct val="0"/>
              </a:spcBef>
              <a:spcAft>
                <a:spcPct val="0"/>
              </a:spcAft>
            </a:pPr>
            <a:r>
              <a:rPr lang="en-US" altLang="en-US" sz="1600" b="1" dirty="0">
                <a:solidFill>
                  <a:srgbClr val="4F261E"/>
                </a:solidFill>
              </a:rPr>
              <a:t>6</a:t>
            </a:r>
            <a:r>
              <a:rPr lang="en-US" altLang="en-US" sz="1600" b="1" dirty="0" smtClean="0">
                <a:solidFill>
                  <a:srgbClr val="4F261E"/>
                </a:solidFill>
              </a:rPr>
              <a:t>. MORE ponding &amp; persistent wetness, but LESS soil </a:t>
            </a:r>
            <a:r>
              <a:rPr lang="en-US" altLang="en-US" sz="1600" b="1" dirty="0">
                <a:solidFill>
                  <a:srgbClr val="4F261E"/>
                </a:solidFill>
              </a:rPr>
              <a:t>water </a:t>
            </a:r>
            <a:r>
              <a:rPr lang="en-US" altLang="en-US" sz="1600" b="1" dirty="0" smtClean="0">
                <a:solidFill>
                  <a:srgbClr val="4F261E"/>
                </a:solidFill>
              </a:rPr>
              <a:t>storage; less rooting; lower nutrient access efficiency; less diversity </a:t>
            </a:r>
            <a:r>
              <a:rPr lang="en-US" altLang="en-US" sz="1600" b="1" dirty="0">
                <a:solidFill>
                  <a:srgbClr val="4F261E"/>
                </a:solidFill>
              </a:rPr>
              <a:t>of </a:t>
            </a:r>
            <a:r>
              <a:rPr lang="en-US" altLang="en-US" sz="1600" b="1" dirty="0" smtClean="0">
                <a:solidFill>
                  <a:srgbClr val="4F261E"/>
                </a:solidFill>
              </a:rPr>
              <a:t>soil </a:t>
            </a:r>
            <a:r>
              <a:rPr lang="en-US" altLang="en-US" sz="1600" b="1" dirty="0">
                <a:solidFill>
                  <a:srgbClr val="4F261E"/>
                </a:solidFill>
              </a:rPr>
              <a:t>organisms, </a:t>
            </a:r>
            <a:r>
              <a:rPr lang="en-US" altLang="en-US" sz="1600" b="1" dirty="0" smtClean="0">
                <a:solidFill>
                  <a:srgbClr val="4F261E"/>
                </a:solidFill>
              </a:rPr>
              <a:t>more disease and pests </a:t>
            </a:r>
            <a:endParaRPr lang="en-US" altLang="en-US" sz="1600" b="1" dirty="0">
              <a:solidFill>
                <a:srgbClr val="4F261E"/>
              </a:solidFill>
            </a:endParaRPr>
          </a:p>
        </p:txBody>
      </p:sp>
      <p:sp>
        <p:nvSpPr>
          <p:cNvPr id="29" name="Rectangle 6"/>
          <p:cNvSpPr>
            <a:spLocks noChangeAspect="1" noChangeArrowheads="1"/>
          </p:cNvSpPr>
          <p:nvPr/>
        </p:nvSpPr>
        <p:spPr bwMode="auto">
          <a:xfrm>
            <a:off x="3276600" y="6044520"/>
            <a:ext cx="5275943" cy="383951"/>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r>
              <a:rPr lang="en-US" altLang="en-US" sz="1600" b="1" dirty="0" smtClean="0">
                <a:solidFill>
                  <a:srgbClr val="4F261E"/>
                </a:solidFill>
              </a:rPr>
              <a:t>9. Hunger and malnutrition, especially if little access to inputs</a:t>
            </a:r>
            <a:endParaRPr lang="en-US" altLang="en-US" sz="1600" b="1" dirty="0">
              <a:solidFill>
                <a:srgbClr val="4F261E"/>
              </a:solidFill>
            </a:endParaRPr>
          </a:p>
        </p:txBody>
      </p:sp>
      <p:sp>
        <p:nvSpPr>
          <p:cNvPr id="23" name="TextBox 22"/>
          <p:cNvSpPr txBox="1"/>
          <p:nvPr/>
        </p:nvSpPr>
        <p:spPr>
          <a:xfrm>
            <a:off x="5980965" y="6551711"/>
            <a:ext cx="3106620" cy="307777"/>
          </a:xfrm>
          <a:prstGeom prst="rect">
            <a:avLst/>
          </a:prstGeom>
          <a:noFill/>
        </p:spPr>
        <p:txBody>
          <a:bodyPr wrap="none" rtlCol="0">
            <a:spAutoFit/>
          </a:bodyPr>
          <a:lstStyle/>
          <a:p>
            <a:pPr eaLnBrk="0" fontAlgn="base" hangingPunct="0">
              <a:spcBef>
                <a:spcPct val="0"/>
              </a:spcBef>
              <a:spcAft>
                <a:spcPct val="0"/>
              </a:spcAft>
            </a:pPr>
            <a:r>
              <a:rPr lang="en-US" sz="1400" dirty="0" smtClean="0">
                <a:solidFill>
                  <a:prstClr val="black"/>
                </a:solidFill>
                <a:latin typeface="Garamond" pitchFamily="18" charset="0"/>
              </a:rPr>
              <a:t>Modified from </a:t>
            </a:r>
            <a:r>
              <a:rPr lang="en-US" sz="1400" i="1" dirty="0" smtClean="0">
                <a:solidFill>
                  <a:prstClr val="black"/>
                </a:solidFill>
                <a:latin typeface="Garamond" pitchFamily="18" charset="0"/>
              </a:rPr>
              <a:t>Building Soils for Better Crops</a:t>
            </a:r>
            <a:endParaRPr lang="en-US" sz="1400" i="1" dirty="0">
              <a:solidFill>
                <a:prstClr val="black"/>
              </a:solidFill>
              <a:latin typeface="Garamond" pitchFamily="18" charset="0"/>
            </a:endParaRPr>
          </a:p>
        </p:txBody>
      </p:sp>
    </p:spTree>
    <p:extLst>
      <p:ext uri="{BB962C8B-B14F-4D97-AF65-F5344CB8AC3E}">
        <p14:creationId xmlns:p14="http://schemas.microsoft.com/office/powerpoint/2010/main" val="580893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25" grpId="0"/>
      <p:bldP spid="28" grpId="0"/>
      <p:bldP spid="29"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716126" y="5883150"/>
            <a:ext cx="5421371" cy="1190846"/>
          </a:xfrm>
          <a:noFill/>
          <a:ln>
            <a:noFill/>
          </a:ln>
        </p:spPr>
        <p:txBody>
          <a:bodyPr>
            <a:normAutofit/>
          </a:bodyPr>
          <a:lstStyle/>
          <a:p>
            <a:r>
              <a:rPr lang="en-US" sz="2400" dirty="0" smtClean="0"/>
              <a:t>0             5           10            15          20</a:t>
            </a:r>
            <a:br>
              <a:rPr lang="en-US" sz="2400" dirty="0" smtClean="0"/>
            </a:br>
            <a:r>
              <a:rPr lang="en-US" sz="2400" dirty="0" smtClean="0"/>
              <a:t>                    # of species</a:t>
            </a:r>
            <a:endParaRPr lang="en-US" sz="2400" dirty="0"/>
          </a:p>
        </p:txBody>
      </p:sp>
      <p:graphicFrame>
        <p:nvGraphicFramePr>
          <p:cNvPr id="5" name="Object 4"/>
          <p:cNvGraphicFramePr>
            <a:graphicFrameLocks noChangeAspect="1"/>
          </p:cNvGraphicFramePr>
          <p:nvPr>
            <p:extLst>
              <p:ext uri="{D42A27DB-BD31-4B8C-83A1-F6EECF244321}">
                <p14:modId xmlns:p14="http://schemas.microsoft.com/office/powerpoint/2010/main" val="1326778794"/>
              </p:ext>
            </p:extLst>
          </p:nvPr>
        </p:nvGraphicFramePr>
        <p:xfrm>
          <a:off x="1062975" y="1649398"/>
          <a:ext cx="6072188" cy="4829175"/>
        </p:xfrm>
        <a:graphic>
          <a:graphicData uri="http://schemas.openxmlformats.org/presentationml/2006/ole">
            <mc:AlternateContent xmlns:mc="http://schemas.openxmlformats.org/markup-compatibility/2006">
              <mc:Choice xmlns:v="urn:schemas-microsoft-com:vml" Requires="v">
                <p:oleObj spid="_x0000_s9250" name="Document" r:id="rId5" imgW="2552298" imgH="2010959" progId="Word.Document.12">
                  <p:embed/>
                </p:oleObj>
              </mc:Choice>
              <mc:Fallback>
                <p:oleObj name="Document" r:id="rId5" imgW="2552298" imgH="2010959" progId="Word.Document.12">
                  <p:embed/>
                  <p:pic>
                    <p:nvPicPr>
                      <p:cNvPr id="0" name=""/>
                      <p:cNvPicPr/>
                      <p:nvPr/>
                    </p:nvPicPr>
                    <p:blipFill>
                      <a:blip r:embed="rId6"/>
                      <a:stretch>
                        <a:fillRect/>
                      </a:stretch>
                    </p:blipFill>
                    <p:spPr>
                      <a:xfrm>
                        <a:off x="1062975" y="1649398"/>
                        <a:ext cx="6072188" cy="4829175"/>
                      </a:xfrm>
                      <a:prstGeom prst="rect">
                        <a:avLst/>
                      </a:prstGeom>
                    </p:spPr>
                  </p:pic>
                </p:oleObj>
              </mc:Fallback>
            </mc:AlternateContent>
          </a:graphicData>
        </a:graphic>
      </p:graphicFrame>
      <p:sp>
        <p:nvSpPr>
          <p:cNvPr id="3" name="TextBox 2"/>
          <p:cNvSpPr txBox="1"/>
          <p:nvPr/>
        </p:nvSpPr>
        <p:spPr>
          <a:xfrm>
            <a:off x="0" y="792365"/>
            <a:ext cx="9143999" cy="523220"/>
          </a:xfrm>
          <a:prstGeom prst="rect">
            <a:avLst/>
          </a:prstGeom>
          <a:noFill/>
        </p:spPr>
        <p:txBody>
          <a:bodyPr wrap="square" rtlCol="0">
            <a:spAutoFit/>
          </a:bodyPr>
          <a:lstStyle/>
          <a:p>
            <a:pPr algn="ctr"/>
            <a:r>
              <a:rPr lang="en-US" sz="2800" dirty="0" smtClean="0"/>
              <a:t>Diversity and Microbial Communities </a:t>
            </a:r>
            <a:endParaRPr lang="en-US" sz="2800" dirty="0"/>
          </a:p>
        </p:txBody>
      </p:sp>
    </p:spTree>
    <p:extLst>
      <p:ext uri="{BB962C8B-B14F-4D97-AF65-F5344CB8AC3E}">
        <p14:creationId xmlns:p14="http://schemas.microsoft.com/office/powerpoint/2010/main" val="1976373478"/>
      </p:ext>
    </p:extLst>
  </p:cSld>
  <p:clrMapOvr>
    <a:masterClrMapping/>
  </p:clrMapOvr>
  <p:transition spd="med">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719661810"/>
              </p:ext>
            </p:extLst>
          </p:nvPr>
        </p:nvGraphicFramePr>
        <p:xfrm>
          <a:off x="1260944" y="1305799"/>
          <a:ext cx="6374296" cy="5307284"/>
        </p:xfrm>
        <a:graphic>
          <a:graphicData uri="http://schemas.openxmlformats.org/presentationml/2006/ole">
            <mc:AlternateContent xmlns:mc="http://schemas.openxmlformats.org/markup-compatibility/2006">
              <mc:Choice xmlns:v="urn:schemas-microsoft-com:vml" Requires="v">
                <p:oleObj spid="_x0000_s10273" name="Document" r:id="rId5" imgW="2555176" imgH="2127045" progId="Word.Document.12">
                  <p:embed/>
                </p:oleObj>
              </mc:Choice>
              <mc:Fallback>
                <p:oleObj name="Document" r:id="rId5" imgW="2555176" imgH="2127045" progId="Word.Document.12">
                  <p:embed/>
                  <p:pic>
                    <p:nvPicPr>
                      <p:cNvPr id="0" name=""/>
                      <p:cNvPicPr/>
                      <p:nvPr/>
                    </p:nvPicPr>
                    <p:blipFill>
                      <a:blip r:embed="rId6"/>
                      <a:stretch>
                        <a:fillRect/>
                      </a:stretch>
                    </p:blipFill>
                    <p:spPr>
                      <a:xfrm>
                        <a:off x="1260944" y="1305799"/>
                        <a:ext cx="6374296" cy="5307284"/>
                      </a:xfrm>
                      <a:prstGeom prst="rect">
                        <a:avLst/>
                      </a:prstGeom>
                    </p:spPr>
                  </p:pic>
                </p:oleObj>
              </mc:Fallback>
            </mc:AlternateContent>
          </a:graphicData>
        </a:graphic>
      </p:graphicFrame>
      <p:sp>
        <p:nvSpPr>
          <p:cNvPr id="6" name="TextBox 5"/>
          <p:cNvSpPr txBox="1"/>
          <p:nvPr/>
        </p:nvSpPr>
        <p:spPr>
          <a:xfrm>
            <a:off x="0" y="782579"/>
            <a:ext cx="9143999" cy="523220"/>
          </a:xfrm>
          <a:prstGeom prst="rect">
            <a:avLst/>
          </a:prstGeom>
          <a:noFill/>
        </p:spPr>
        <p:txBody>
          <a:bodyPr wrap="square" rtlCol="0">
            <a:spAutoFit/>
          </a:bodyPr>
          <a:lstStyle/>
          <a:p>
            <a:pPr algn="ctr"/>
            <a:r>
              <a:rPr lang="en-US" sz="2800" dirty="0" smtClean="0"/>
              <a:t>Diversity and Microbial Communities </a:t>
            </a:r>
            <a:endParaRPr lang="en-US" sz="2800" dirty="0"/>
          </a:p>
        </p:txBody>
      </p:sp>
      <p:sp>
        <p:nvSpPr>
          <p:cNvPr id="7" name="Title 1"/>
          <p:cNvSpPr txBox="1">
            <a:spLocks/>
          </p:cNvSpPr>
          <p:nvPr/>
        </p:nvSpPr>
        <p:spPr>
          <a:xfrm>
            <a:off x="2707512" y="5900377"/>
            <a:ext cx="5421371" cy="1190846"/>
          </a:xfrm>
          <a:prstGeom prst="rect">
            <a:avLst/>
          </a:prstGeom>
          <a:no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t>0             5           10            15          20</a:t>
            </a:r>
            <a:br>
              <a:rPr lang="en-US" sz="2400" dirty="0" smtClean="0"/>
            </a:br>
            <a:r>
              <a:rPr lang="en-US" sz="2400" dirty="0" smtClean="0"/>
              <a:t>                        # of species</a:t>
            </a:r>
            <a:endParaRPr lang="en-US" sz="2400" dirty="0"/>
          </a:p>
        </p:txBody>
      </p:sp>
    </p:spTree>
    <p:extLst>
      <p:ext uri="{BB962C8B-B14F-4D97-AF65-F5344CB8AC3E}">
        <p14:creationId xmlns:p14="http://schemas.microsoft.com/office/powerpoint/2010/main" val="48820767"/>
      </p:ext>
    </p:extLst>
  </p:cSld>
  <p:clrMapOvr>
    <a:masterClrMapping/>
  </p:clrMapOvr>
  <p:transition spd="med">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2294506"/>
            <a:ext cx="9144000" cy="3600450"/>
          </a:xfrm>
        </p:spPr>
        <p:txBody>
          <a:bodyPr>
            <a:normAutofit fontScale="90000"/>
          </a:bodyPr>
          <a:lstStyle/>
          <a:p>
            <a:pPr algn="just"/>
            <a:r>
              <a:rPr lang="en-US" sz="3200" dirty="0" smtClean="0"/>
              <a:t>In a study of the effects of drought on plant abundances in 207 plots of his long-term, nitrogen-addition experiment, </a:t>
            </a:r>
            <a:r>
              <a:rPr lang="en-US" sz="3200" dirty="0" err="1" smtClean="0"/>
              <a:t>Tilman</a:t>
            </a:r>
            <a:r>
              <a:rPr lang="en-US" sz="3200" dirty="0" smtClean="0"/>
              <a:t> and his collaborator, John Downing, saw that individual species’ dynamics became less stable at higher diversity. However, just the opposite happened for the system as a whole. Drought caused the productivity of the most diverse plots to fall by a factor of 2 but caused productivity to fall by a factor of 12 in the least diverse plots. </a:t>
            </a:r>
            <a:r>
              <a:rPr lang="en-US" dirty="0" smtClean="0"/>
              <a:t/>
            </a:r>
            <a:br>
              <a:rPr lang="en-US" dirty="0" smtClean="0"/>
            </a:br>
            <a:endParaRPr lang="en-US" dirty="0"/>
          </a:p>
        </p:txBody>
      </p:sp>
      <p:sp>
        <p:nvSpPr>
          <p:cNvPr id="4" name="Subtitle 3"/>
          <p:cNvSpPr>
            <a:spLocks noGrp="1"/>
          </p:cNvSpPr>
          <p:nvPr>
            <p:ph type="subTitle" idx="1"/>
          </p:nvPr>
        </p:nvSpPr>
        <p:spPr>
          <a:xfrm>
            <a:off x="1297172" y="5445642"/>
            <a:ext cx="6400800" cy="1138038"/>
          </a:xfrm>
        </p:spPr>
        <p:txBody>
          <a:bodyPr>
            <a:normAutofit/>
          </a:bodyPr>
          <a:lstStyle/>
          <a:p>
            <a:r>
              <a:rPr lang="en-US" b="1" dirty="0" smtClean="0"/>
              <a:t>“Diversity is now recognized as one of the three or four major factors controlling the functioning of ecosystems.”</a:t>
            </a:r>
            <a:r>
              <a:rPr lang="en-US" dirty="0" smtClean="0"/>
              <a:t> </a:t>
            </a:r>
            <a:endParaRPr lang="en-US" dirty="0"/>
          </a:p>
        </p:txBody>
      </p:sp>
    </p:spTree>
    <p:extLst>
      <p:ext uri="{BB962C8B-B14F-4D97-AF65-F5344CB8AC3E}">
        <p14:creationId xmlns:p14="http://schemas.microsoft.com/office/powerpoint/2010/main" val="3335770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0" y="500062"/>
            <a:ext cx="9144000" cy="1325563"/>
          </a:xfrm>
        </p:spPr>
        <p:txBody>
          <a:bodyPr>
            <a:noAutofit/>
          </a:bodyPr>
          <a:lstStyle/>
          <a:p>
            <a:pPr algn="ctr"/>
            <a:r>
              <a:rPr lang="en-US" sz="4000" dirty="0" smtClean="0"/>
              <a:t>Mimic Nature: Biomimicry/</a:t>
            </a:r>
            <a:r>
              <a:rPr lang="en-US" sz="4000" dirty="0" err="1" smtClean="0"/>
              <a:t>Ecomimicry</a:t>
            </a:r>
            <a:endParaRPr lang="en-US" sz="4000" dirty="0"/>
          </a:p>
        </p:txBody>
      </p:sp>
      <p:pic>
        <p:nvPicPr>
          <p:cNvPr id="4" name="Content Placeholder 3" descr="Capture carbon biomimcry.tiff"/>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610677" y="1825625"/>
            <a:ext cx="5856923" cy="4880770"/>
          </a:xfrm>
        </p:spPr>
      </p:pic>
    </p:spTree>
    <p:extLst>
      <p:ext uri="{BB962C8B-B14F-4D97-AF65-F5344CB8AC3E}">
        <p14:creationId xmlns:p14="http://schemas.microsoft.com/office/powerpoint/2010/main" val="3337666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447210"/>
            <a:ext cx="9144000" cy="1143000"/>
          </a:xfrm>
        </p:spPr>
        <p:txBody>
          <a:bodyPr>
            <a:normAutofit/>
          </a:bodyPr>
          <a:lstStyle/>
          <a:p>
            <a:pPr algn="ctr"/>
            <a:r>
              <a:rPr lang="en-US" sz="4000" dirty="0" smtClean="0"/>
              <a:t>Increase Nutrient </a:t>
            </a:r>
            <a:r>
              <a:rPr lang="en-US" sz="4000" dirty="0"/>
              <a:t>C</a:t>
            </a:r>
            <a:r>
              <a:rPr lang="en-US" sz="4000" dirty="0" smtClean="0"/>
              <a:t>ycling: Herd Impact</a:t>
            </a:r>
            <a:endParaRPr lang="en-US" sz="4000" dirty="0"/>
          </a:p>
        </p:txBody>
      </p:sp>
      <p:pic>
        <p:nvPicPr>
          <p:cNvPr id="6" name="Content Placeholder 5" descr="herd impact savory.tiff"/>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274320" y="1545749"/>
            <a:ext cx="8595360" cy="4937760"/>
          </a:xfrm>
          <a:prstGeom prst="rect">
            <a:avLst/>
          </a:prstGeom>
        </p:spPr>
      </p:pic>
      <p:sp>
        <p:nvSpPr>
          <p:cNvPr id="7" name="Footer Placeholder 3"/>
          <p:cNvSpPr txBox="1">
            <a:spLocks/>
          </p:cNvSpPr>
          <p:nvPr/>
        </p:nvSpPr>
        <p:spPr>
          <a:xfrm>
            <a:off x="7695247" y="6565900"/>
            <a:ext cx="4086225" cy="292100"/>
          </a:xfrm>
          <a:prstGeom prst="rect">
            <a:avLst/>
          </a:prstGeom>
        </p:spPr>
        <p:txBody>
          <a:bodyPr vert="horz" lIns="91418" tIns="45708" rIns="91418" bIns="45708" rtlCol="0" anchor="ctr">
            <a:noAutofit/>
          </a:bodyPr>
          <a:lstStyle>
            <a:defPPr>
              <a:defRPr lang="en-US"/>
            </a:defPPr>
            <a:lvl1pPr marL="0" algn="l" defTabSz="457200" rtl="0" eaLnBrk="1" latinLnBrk="0" hangingPunct="1">
              <a:defRPr sz="105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1800" b="0" dirty="0">
                <a:solidFill>
                  <a:srgbClr val="3C4726"/>
                </a:solidFill>
                <a:latin typeface="Arial"/>
              </a:rPr>
              <a:t>Allan Savory</a:t>
            </a:r>
          </a:p>
        </p:txBody>
      </p:sp>
    </p:spTree>
    <p:extLst>
      <p:ext uri="{BB962C8B-B14F-4D97-AF65-F5344CB8AC3E}">
        <p14:creationId xmlns:p14="http://schemas.microsoft.com/office/powerpoint/2010/main" val="229198038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6"/>
            <a:ext cx="9144000" cy="1325563"/>
          </a:xfrm>
        </p:spPr>
        <p:txBody>
          <a:bodyPr/>
          <a:lstStyle/>
          <a:p>
            <a:pPr algn="ctr"/>
            <a:r>
              <a:rPr lang="en-US" sz="4000" dirty="0" smtClean="0"/>
              <a:t>Nutrient Cycling Through </a:t>
            </a:r>
            <a:r>
              <a:rPr lang="en-US" sz="4000" dirty="0"/>
              <a:t>D</a:t>
            </a:r>
            <a:r>
              <a:rPr lang="en-US" sz="4000" dirty="0" smtClean="0"/>
              <a:t>ensity</a:t>
            </a:r>
            <a:endParaRPr lang="en-US" sz="4000" dirty="0"/>
          </a:p>
        </p:txBody>
      </p:sp>
      <p:pic>
        <p:nvPicPr>
          <p:cNvPr id="6" name="Content Placeholder 5" descr="manure distruption savory.tiff"/>
          <p:cNvPicPr>
            <a:picLocks noGrp="1" noChangeAspect="1"/>
          </p:cNvPicPr>
          <p:nvPr>
            <p:ph idx="1"/>
          </p:nvPr>
        </p:nvPicPr>
        <p:blipFill>
          <a:blip r:embed="rId3" cstate="screen">
            <a:extLst>
              <a:ext uri="{28A0092B-C50C-407E-A947-70E740481C1C}">
                <a14:useLocalDpi xmlns:a14="http://schemas.microsoft.com/office/drawing/2010/main"/>
              </a:ext>
            </a:extLst>
          </a:blip>
          <a:srcRect l="242" r="242"/>
          <a:stretch>
            <a:fillRect/>
          </a:stretch>
        </p:blipFill>
        <p:spPr>
          <a:xfrm>
            <a:off x="274320" y="1491615"/>
            <a:ext cx="8595360" cy="4937760"/>
          </a:xfrm>
          <a:prstGeom prst="rect">
            <a:avLst/>
          </a:prstGeom>
        </p:spPr>
      </p:pic>
      <p:sp>
        <p:nvSpPr>
          <p:cNvPr id="7" name="Footer Placeholder 3"/>
          <p:cNvSpPr>
            <a:spLocks noGrp="1"/>
          </p:cNvSpPr>
          <p:nvPr>
            <p:ph type="ftr" sz="quarter" idx="11"/>
          </p:nvPr>
        </p:nvSpPr>
        <p:spPr>
          <a:xfrm>
            <a:off x="6410695" y="6565900"/>
            <a:ext cx="4086225" cy="292100"/>
          </a:xfrm>
          <a:prstGeom prst="rect">
            <a:avLst/>
          </a:prstGeom>
        </p:spPr>
        <p:txBody>
          <a:bodyPr>
            <a:noAutofit/>
          </a:bodyPr>
          <a:lstStyle/>
          <a:p>
            <a:pPr>
              <a:defRPr/>
            </a:pPr>
            <a:r>
              <a:rPr lang="en-US" sz="1800" dirty="0">
                <a:solidFill>
                  <a:srgbClr val="3C4726"/>
                </a:solidFill>
                <a:latin typeface="Arial"/>
              </a:rPr>
              <a:t>Allan Savory</a:t>
            </a:r>
          </a:p>
        </p:txBody>
      </p:sp>
    </p:spTree>
    <p:extLst>
      <p:ext uri="{BB962C8B-B14F-4D97-AF65-F5344CB8AC3E}">
        <p14:creationId xmlns:p14="http://schemas.microsoft.com/office/powerpoint/2010/main" val="23154757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Pictures\MobGrz\DSC00596.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818270"/>
            <a:ext cx="8686800" cy="48768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4"/>
          <p:cNvSpPr>
            <a:spLocks noGrp="1"/>
          </p:cNvSpPr>
          <p:nvPr>
            <p:ph type="title"/>
          </p:nvPr>
        </p:nvSpPr>
        <p:spPr>
          <a:xfrm>
            <a:off x="0" y="492707"/>
            <a:ext cx="9144000" cy="1325563"/>
          </a:xfrm>
        </p:spPr>
        <p:txBody>
          <a:bodyPr/>
          <a:lstStyle/>
          <a:p>
            <a:pPr algn="ctr"/>
            <a:r>
              <a:rPr lang="en-US" sz="4000" dirty="0" smtClean="0"/>
              <a:t>Nurtures Ecological Memory</a:t>
            </a:r>
            <a:endParaRPr lang="en-US" sz="4000" dirty="0"/>
          </a:p>
        </p:txBody>
      </p:sp>
    </p:spTree>
    <p:extLst>
      <p:ext uri="{BB962C8B-B14F-4D97-AF65-F5344CB8AC3E}">
        <p14:creationId xmlns:p14="http://schemas.microsoft.com/office/powerpoint/2010/main" val="411099966"/>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8" name="Picture 2" descr="C:\Users\Wayne.Honeycutt\AppData\Local\Microsoft\Windows\Temporary Internet Files\Content.IE5\WCRD8GHX\8053614949_d7a02c92c5_o.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4424" y="0"/>
            <a:ext cx="1025842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TextBox 3"/>
          <p:cNvSpPr txBox="1">
            <a:spLocks noChangeArrowheads="1"/>
          </p:cNvSpPr>
          <p:nvPr/>
        </p:nvSpPr>
        <p:spPr bwMode="auto">
          <a:xfrm>
            <a:off x="1017104" y="2729948"/>
            <a:ext cx="7239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r>
              <a:rPr lang="en-US" altLang="en-US" b="1" i="1" dirty="0" smtClean="0">
                <a:solidFill>
                  <a:srgbClr val="FFFF00"/>
                </a:solidFill>
                <a:latin typeface="Arial" panose="020B0604020202020204" pitchFamily="34" charset="0"/>
              </a:rPr>
              <a:t>SOIL  HEALTH:</a:t>
            </a:r>
          </a:p>
          <a:p>
            <a:pPr eaLnBrk="0" fontAlgn="base" hangingPunct="0">
              <a:spcBef>
                <a:spcPct val="0"/>
              </a:spcBef>
              <a:spcAft>
                <a:spcPct val="0"/>
              </a:spcAft>
              <a:buFontTx/>
              <a:buNone/>
            </a:pPr>
            <a:endParaRPr lang="en-US" altLang="en-US" b="1" i="1" dirty="0" smtClean="0">
              <a:solidFill>
                <a:srgbClr val="FFFF00"/>
              </a:solidFill>
              <a:latin typeface="Arial" panose="020B0604020202020204" pitchFamily="34" charset="0"/>
            </a:endParaRPr>
          </a:p>
          <a:p>
            <a:pPr eaLnBrk="0" fontAlgn="base" hangingPunct="0">
              <a:spcBef>
                <a:spcPct val="0"/>
              </a:spcBef>
              <a:spcAft>
                <a:spcPct val="0"/>
              </a:spcAft>
              <a:buFontTx/>
              <a:buNone/>
            </a:pPr>
            <a:r>
              <a:rPr lang="en-US" altLang="en-US" b="1" i="1" dirty="0" smtClean="0">
                <a:solidFill>
                  <a:srgbClr val="FFFF00"/>
                </a:solidFill>
                <a:latin typeface="Arial" panose="020B0604020202020204" pitchFamily="34" charset="0"/>
              </a:rPr>
              <a:t>The </a:t>
            </a:r>
            <a:r>
              <a:rPr lang="en-US" altLang="en-US" b="1" i="1" u="sng" dirty="0" smtClean="0">
                <a:solidFill>
                  <a:srgbClr val="66FF99"/>
                </a:solidFill>
                <a:latin typeface="Arial" panose="020B0604020202020204" pitchFamily="34" charset="0"/>
              </a:rPr>
              <a:t>continued</a:t>
            </a:r>
            <a:r>
              <a:rPr lang="en-US" altLang="en-US" b="1" i="1" dirty="0" smtClean="0">
                <a:solidFill>
                  <a:srgbClr val="66FF99"/>
                </a:solidFill>
                <a:latin typeface="Arial" panose="020B0604020202020204" pitchFamily="34" charset="0"/>
              </a:rPr>
              <a:t> </a:t>
            </a:r>
            <a:r>
              <a:rPr lang="en-US" altLang="en-US" b="1" i="1" dirty="0" smtClean="0">
                <a:solidFill>
                  <a:srgbClr val="FFFF00"/>
                </a:solidFill>
                <a:latin typeface="Arial" panose="020B0604020202020204" pitchFamily="34" charset="0"/>
              </a:rPr>
              <a:t>capacity of a soil to </a:t>
            </a:r>
            <a:r>
              <a:rPr lang="en-US" altLang="en-US" b="1" i="1" u="sng" dirty="0" smtClean="0">
                <a:solidFill>
                  <a:srgbClr val="66FF99"/>
                </a:solidFill>
                <a:latin typeface="Arial" panose="020B0604020202020204" pitchFamily="34" charset="0"/>
              </a:rPr>
              <a:t>function</a:t>
            </a:r>
            <a:r>
              <a:rPr lang="en-US" altLang="en-US" b="1" i="1" dirty="0" smtClean="0">
                <a:solidFill>
                  <a:srgbClr val="66FF99"/>
                </a:solidFill>
                <a:latin typeface="Arial" panose="020B0604020202020204" pitchFamily="34" charset="0"/>
              </a:rPr>
              <a:t> </a:t>
            </a:r>
            <a:r>
              <a:rPr lang="en-US" altLang="en-US" b="1" i="1" dirty="0" smtClean="0">
                <a:solidFill>
                  <a:srgbClr val="FFFF00"/>
                </a:solidFill>
                <a:latin typeface="Arial" panose="020B0604020202020204" pitchFamily="34" charset="0"/>
              </a:rPr>
              <a:t>as a vital, </a:t>
            </a:r>
            <a:r>
              <a:rPr lang="en-US" altLang="en-US" b="1" i="1" u="sng" dirty="0" smtClean="0">
                <a:solidFill>
                  <a:srgbClr val="66FF99"/>
                </a:solidFill>
                <a:latin typeface="Arial" panose="020B0604020202020204" pitchFamily="34" charset="0"/>
              </a:rPr>
              <a:t>living ecosystem </a:t>
            </a:r>
            <a:r>
              <a:rPr lang="en-US" altLang="en-US" b="1" i="1" dirty="0" smtClean="0">
                <a:solidFill>
                  <a:srgbClr val="FFFF00"/>
                </a:solidFill>
                <a:latin typeface="Arial" panose="020B0604020202020204" pitchFamily="34" charset="0"/>
              </a:rPr>
              <a:t>that sustains plants, animals, and humans. </a:t>
            </a:r>
          </a:p>
        </p:txBody>
      </p:sp>
    </p:spTree>
    <p:extLst>
      <p:ext uri="{BB962C8B-B14F-4D97-AF65-F5344CB8AC3E}">
        <p14:creationId xmlns:p14="http://schemas.microsoft.com/office/powerpoint/2010/main" val="210058598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
</p:tagLst>
</file>

<file path=ppt/theme/theme1.xml><?xml version="1.0" encoding="utf-8"?>
<a:theme xmlns:a="http://schemas.openxmlformats.org/drawingml/2006/main" name="PPT template white background">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E799F50F392B42BD867D6CA6374FFF" ma:contentTypeVersion="1" ma:contentTypeDescription="Create a new document." ma:contentTypeScope="" ma:versionID="7b87912fdfb3825609035a9849687e9e">
  <xsd:schema xmlns:xsd="http://www.w3.org/2001/XMLSchema" xmlns:xs="http://www.w3.org/2001/XMLSchema" xmlns:p="http://schemas.microsoft.com/office/2006/metadata/properties" targetNamespace="http://schemas.microsoft.com/office/2006/metadata/properties" ma:root="true" ma:fieldsID="65be23c65578221b5c50fdc20cf0be9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FB5514A-834F-4907-8396-016F164EF5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4B670042-BDAA-4FFD-BEDF-94906E7D5D37}">
  <ds:schemaRefs>
    <ds:schemaRef ds:uri="http://schemas.microsoft.com/sharepoint/v3/contenttype/forms"/>
  </ds:schemaRefs>
</ds:datastoreItem>
</file>

<file path=customXml/itemProps3.xml><?xml version="1.0" encoding="utf-8"?>
<ds:datastoreItem xmlns:ds="http://schemas.openxmlformats.org/officeDocument/2006/customXml" ds:itemID="{241BA48A-EB9E-43FD-9FCB-0378395973CF}">
  <ds:schemaRefs>
    <ds:schemaRef ds:uri="http://www.w3.org/XML/1998/namespace"/>
    <ds:schemaRef ds:uri="http://purl.org/dc/terms/"/>
    <ds:schemaRef ds:uri="http://schemas.openxmlformats.org/package/2006/metadata/core-properties"/>
    <ds:schemaRef ds:uri="http://schemas.microsoft.com/office/2006/metadata/properties"/>
    <ds:schemaRef ds:uri="http://purl.org/dc/elements/1.1/"/>
    <ds:schemaRef ds:uri="http://schemas.microsoft.com/office/2006/documentManagement/types"/>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8634</TotalTime>
  <Words>6192</Words>
  <Application>Microsoft Office PowerPoint</Application>
  <PresentationFormat>On-screen Show (4:3)</PresentationFormat>
  <Paragraphs>584</Paragraphs>
  <Slides>86</Slides>
  <Notes>82</Notes>
  <HiddenSlides>10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86</vt:i4>
      </vt:variant>
    </vt:vector>
  </HeadingPairs>
  <TitlesOfParts>
    <vt:vector size="102" baseType="lpstr">
      <vt:lpstr>MS PGothic</vt:lpstr>
      <vt:lpstr>MS PGothic</vt:lpstr>
      <vt:lpstr>Arial</vt:lpstr>
      <vt:lpstr>Calibri</vt:lpstr>
      <vt:lpstr>Calibri Light</vt:lpstr>
      <vt:lpstr>Comic Sans MS</vt:lpstr>
      <vt:lpstr>Garamond</vt:lpstr>
      <vt:lpstr>Helvetica</vt:lpstr>
      <vt:lpstr>Symbol</vt:lpstr>
      <vt:lpstr>Tahoma</vt:lpstr>
      <vt:lpstr>Times</vt:lpstr>
      <vt:lpstr>Times New Roman</vt:lpstr>
      <vt:lpstr>Verdana</vt:lpstr>
      <vt:lpstr>Wingdings</vt:lpstr>
      <vt:lpstr>PPT template white background</vt:lpstr>
      <vt:lpstr>Document</vt:lpstr>
      <vt:lpstr>PowerPoint Presentation</vt:lpstr>
      <vt:lpstr>Learning Objectives</vt:lpstr>
      <vt:lpstr>PowerPoint Presentation</vt:lpstr>
      <vt:lpstr>PowerPoint Presentation</vt:lpstr>
      <vt:lpstr>Intensive Crop Production</vt:lpstr>
      <vt:lpstr>PowerPoint Presentation</vt:lpstr>
      <vt:lpstr>Historic Loss of Soil Carbon</vt:lpstr>
      <vt:lpstr>Downward Spiral of  Soil Degradation  in annual systems</vt:lpstr>
      <vt:lpstr>PowerPoint Presentation</vt:lpstr>
      <vt:lpstr>A changing vision of soil…</vt:lpstr>
      <vt:lpstr>Soil Health Principles</vt:lpstr>
      <vt:lpstr>PowerPoint Presentation</vt:lpstr>
      <vt:lpstr>Principles at work</vt:lpstr>
      <vt:lpstr>PowerPoint Presentation</vt:lpstr>
      <vt:lpstr>Soil Health Principles &amp; Soil Function</vt:lpstr>
      <vt:lpstr>Minimize Disturbance</vt:lpstr>
      <vt:lpstr>Manage More by Disturbing Soil Less</vt:lpstr>
      <vt:lpstr>PowerPoint Presentation</vt:lpstr>
      <vt:lpstr>PowerPoint Presentation</vt:lpstr>
      <vt:lpstr>PowerPoint Presentation</vt:lpstr>
      <vt:lpstr>PowerPoint Presentation</vt:lpstr>
      <vt:lpstr>PowerPoint Presentation</vt:lpstr>
      <vt:lpstr>Water Infiltration and No-Till</vt:lpstr>
      <vt:lpstr>PowerPoint Presentation</vt:lpstr>
      <vt:lpstr>PowerPoint Presentation</vt:lpstr>
      <vt:lpstr>PowerPoint Presentation</vt:lpstr>
      <vt:lpstr>PowerPoint Presentation</vt:lpstr>
      <vt:lpstr>PowerPoint Presentation</vt:lpstr>
      <vt:lpstr>PowerPoint Presentation</vt:lpstr>
      <vt:lpstr>Chemical disturbances:  over-application of pesticides, fertilizers and manures</vt:lpstr>
      <vt:lpstr>Fungi face problems….</vt:lpstr>
      <vt:lpstr>Integrated Pest Management</vt:lpstr>
      <vt:lpstr>Living ecosystem</vt:lpstr>
      <vt:lpstr>PowerPoint Presentation</vt:lpstr>
      <vt:lpstr>PowerPoint Presentation</vt:lpstr>
      <vt:lpstr>PowerPoint Presentation</vt:lpstr>
      <vt:lpstr>PowerPoint Presentation</vt:lpstr>
      <vt:lpstr>Maximize Soil Cover </vt:lpstr>
      <vt:lpstr>More is Better!</vt:lpstr>
      <vt:lpstr>PowerPoint Presentation</vt:lpstr>
      <vt:lpstr>PowerPoint Presentation</vt:lpstr>
      <vt:lpstr>Carbon mat: feeds soil, keeps it cool, suppresses weeds, and protects it from raindrop impact</vt:lpstr>
      <vt:lpstr>When soil temperature reaches…</vt:lpstr>
      <vt:lpstr>PowerPoint Presentation</vt:lpstr>
      <vt:lpstr>PowerPoint Presentation</vt:lpstr>
      <vt:lpstr>Soil Health Principles &amp; Soil Function</vt:lpstr>
      <vt:lpstr>Diversify with Crop Diversity</vt:lpstr>
      <vt:lpstr>PowerPoint Presentation</vt:lpstr>
      <vt:lpstr>Crop Rotations</vt:lpstr>
      <vt:lpstr>PowerPoint Presentation</vt:lpstr>
      <vt:lpstr> Rotating time periods</vt:lpstr>
      <vt:lpstr>PowerPoint Presentation</vt:lpstr>
      <vt:lpstr> Adding Diversity with Cover Crops</vt:lpstr>
      <vt:lpstr>PowerPoint Presentation</vt:lpstr>
      <vt:lpstr>C:N Ratio for Various Crops</vt:lpstr>
      <vt:lpstr>Crop Classification for Diversity</vt:lpstr>
      <vt:lpstr> Crop Classification - Warm Season</vt:lpstr>
      <vt:lpstr>Crop Classification - Cool Season</vt:lpstr>
      <vt:lpstr>Mimic Native Range</vt:lpstr>
      <vt:lpstr>PowerPoint Presentation</vt:lpstr>
      <vt:lpstr>PowerPoint Presentation</vt:lpstr>
      <vt:lpstr>PowerPoint Presentation</vt:lpstr>
      <vt:lpstr>Building Soil Diversity</vt:lpstr>
      <vt:lpstr>Some Disturbance?</vt:lpstr>
      <vt:lpstr>Soil Health Principles</vt:lpstr>
      <vt:lpstr>PowerPoint Presentation</vt:lpstr>
      <vt:lpstr>PowerPoint Presentation</vt:lpstr>
      <vt:lpstr>Root Mass in Top 4” of Soil</vt:lpstr>
      <vt:lpstr>Grow Living Roots Throughout the Year</vt:lpstr>
      <vt:lpstr>PowerPoint Presentation</vt:lpstr>
      <vt:lpstr>PowerPoint Presentation</vt:lpstr>
      <vt:lpstr>PowerPoint Presentation</vt:lpstr>
      <vt:lpstr>The following slides are optional</vt:lpstr>
      <vt:lpstr>PowerPoint Presentation</vt:lpstr>
      <vt:lpstr>PowerPoint Presentation</vt:lpstr>
      <vt:lpstr>PowerPoint Presentation</vt:lpstr>
      <vt:lpstr>PowerPoint Presentation</vt:lpstr>
      <vt:lpstr>1926 Root Studies-Weaver</vt:lpstr>
      <vt:lpstr>PowerPoint Presentation</vt:lpstr>
      <vt:lpstr>0             5           10            15          20                     # of species</vt:lpstr>
      <vt:lpstr>PowerPoint Presentation</vt:lpstr>
      <vt:lpstr>In a study of the effects of drought on plant abundances in 207 plots of his long-term, nitrogen-addition experiment, Tilman and his collaborator, John Downing, saw that individual species’ dynamics became less stable at higher diversity. However, just the opposite happened for the system as a whole. Drought caused the productivity of the most diverse plots to fall by a factor of 2 but caused productivity to fall by a factor of 12 in the least diverse plots.  </vt:lpstr>
      <vt:lpstr>Mimic Nature: Biomimicry/Ecomimicry</vt:lpstr>
      <vt:lpstr>Increase Nutrient Cycling: Herd Impact</vt:lpstr>
      <vt:lpstr>Nutrient Cycling Through Density</vt:lpstr>
      <vt:lpstr>Nurtures Ecological Memory</vt:lpstr>
    </vt:vector>
  </TitlesOfParts>
  <Company>USDA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Fisher, Barry - NRCS, Indianapolis, IN</dc:creator>
  <cp:lastModifiedBy>Anonymous</cp:lastModifiedBy>
  <cp:revision>385</cp:revision>
  <dcterms:created xsi:type="dcterms:W3CDTF">2015-07-22T14:23:20Z</dcterms:created>
  <dcterms:modified xsi:type="dcterms:W3CDTF">2018-09-27T17:42:38Z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0x010100CAE799F50F392B42BD867D6CA6374FFF</vt:lpwstr>
  </property>
</Properties>
</file>