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4"/>
  </p:notesMasterIdLst>
  <p:sldIdLst>
    <p:sldId id="592" r:id="rId5"/>
    <p:sldId id="593" r:id="rId6"/>
    <p:sldId id="541" r:id="rId7"/>
    <p:sldId id="542" r:id="rId8"/>
    <p:sldId id="543" r:id="rId9"/>
    <p:sldId id="544" r:id="rId10"/>
    <p:sldId id="545" r:id="rId11"/>
    <p:sldId id="546" r:id="rId12"/>
    <p:sldId id="547" r:id="rId13"/>
    <p:sldId id="548" r:id="rId14"/>
    <p:sldId id="549" r:id="rId15"/>
    <p:sldId id="550" r:id="rId16"/>
    <p:sldId id="594" r:id="rId17"/>
    <p:sldId id="595" r:id="rId18"/>
    <p:sldId id="551" r:id="rId19"/>
    <p:sldId id="552" r:id="rId20"/>
    <p:sldId id="553" r:id="rId21"/>
    <p:sldId id="598" r:id="rId22"/>
    <p:sldId id="559" r:id="rId23"/>
    <p:sldId id="560" r:id="rId24"/>
    <p:sldId id="599" r:id="rId25"/>
    <p:sldId id="563" r:id="rId26"/>
    <p:sldId id="600" r:id="rId27"/>
    <p:sldId id="567" r:id="rId28"/>
    <p:sldId id="569" r:id="rId29"/>
    <p:sldId id="606" r:id="rId30"/>
    <p:sldId id="607" r:id="rId31"/>
    <p:sldId id="601" r:id="rId32"/>
    <p:sldId id="573" r:id="rId33"/>
    <p:sldId id="574" r:id="rId34"/>
    <p:sldId id="575" r:id="rId35"/>
    <p:sldId id="577" r:id="rId36"/>
    <p:sldId id="578" r:id="rId37"/>
    <p:sldId id="579" r:id="rId38"/>
    <p:sldId id="603" r:id="rId39"/>
    <p:sldId id="602" r:id="rId40"/>
    <p:sldId id="584" r:id="rId41"/>
    <p:sldId id="583" r:id="rId42"/>
    <p:sldId id="585" r:id="rId43"/>
    <p:sldId id="586" r:id="rId44"/>
    <p:sldId id="614" r:id="rId45"/>
    <p:sldId id="613" r:id="rId46"/>
    <p:sldId id="589" r:id="rId47"/>
    <p:sldId id="608" r:id="rId48"/>
    <p:sldId id="609" r:id="rId49"/>
    <p:sldId id="610" r:id="rId50"/>
    <p:sldId id="612" r:id="rId51"/>
    <p:sldId id="590" r:id="rId52"/>
    <p:sldId id="591"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8" userDrawn="1">
          <p15:clr>
            <a:srgbClr val="A4A3A4"/>
          </p15:clr>
        </p15:guide>
        <p15:guide id="2" pos="39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Kucera" initials="JK" lastIdx="1" clrIdx="0">
    <p:extLst>
      <p:ext uri="{19B8F6BF-5375-455C-9EA6-DF929625EA0E}">
        <p15:presenceInfo xmlns:p15="http://schemas.microsoft.com/office/powerpoint/2012/main" userId="eacfbd10ffc2573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8C9B"/>
    <a:srgbClr val="40C8FF"/>
    <a:srgbClr val="8C5932"/>
    <a:srgbClr val="5B9BD5"/>
    <a:srgbClr val="A93531"/>
    <a:srgbClr val="44546A"/>
    <a:srgbClr val="362A23"/>
    <a:srgbClr val="010004"/>
    <a:srgbClr val="8A6950"/>
    <a:srgbClr val="A985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64" autoAdjust="0"/>
    <p:restoredTop sz="61790" autoAdjust="0"/>
  </p:normalViewPr>
  <p:slideViewPr>
    <p:cSldViewPr snapToGrid="0" showGuides="1">
      <p:cViewPr varScale="1">
        <p:scale>
          <a:sx n="42" d="100"/>
          <a:sy n="42" d="100"/>
        </p:scale>
        <p:origin x="2346" y="54"/>
      </p:cViewPr>
      <p:guideLst>
        <p:guide orient="horz" pos="1008"/>
        <p:guide pos="3984"/>
      </p:guideLst>
    </p:cSldViewPr>
  </p:slideViewPr>
  <p:outlineViewPr>
    <p:cViewPr>
      <p:scale>
        <a:sx n="33" d="100"/>
        <a:sy n="33" d="100"/>
      </p:scale>
      <p:origin x="0" y="0"/>
    </p:cViewPr>
  </p:outlineViewPr>
  <p:notesTextViewPr>
    <p:cViewPr>
      <p:scale>
        <a:sx n="3" d="2"/>
        <a:sy n="3" d="2"/>
      </p:scale>
      <p:origin x="0" y="0"/>
    </p:cViewPr>
  </p:notesTextViewPr>
  <p:sorterViewPr>
    <p:cViewPr>
      <p:scale>
        <a:sx n="110" d="100"/>
        <a:sy n="110" d="100"/>
      </p:scale>
      <p:origin x="0" y="0"/>
    </p:cViewPr>
  </p:sorterViewPr>
  <p:notesViewPr>
    <p:cSldViewPr snapToGrid="0">
      <p:cViewPr varScale="1">
        <p:scale>
          <a:sx n="65" d="100"/>
          <a:sy n="65" d="100"/>
        </p:scale>
        <p:origin x="773"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5135029489472812E-2"/>
          <c:y val="0"/>
          <c:w val="0.72114315950295138"/>
          <c:h val="0.99127589967284624"/>
        </c:manualLayout>
      </c:layout>
      <c:ofPieChart>
        <c:ofPieType val="bar"/>
        <c:varyColors val="1"/>
        <c:ser>
          <c:idx val="0"/>
          <c:order val="0"/>
          <c:tx>
            <c:strRef>
              <c:f>Sheet1!$B$1</c:f>
              <c:strCache>
                <c:ptCount val="1"/>
                <c:pt idx="0">
                  <c:v>Soil</c:v>
                </c:pt>
              </c:strCache>
            </c:strRef>
          </c:tx>
          <c:dPt>
            <c:idx val="0"/>
            <c:bubble3D val="0"/>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27AC-489E-A575-B0AD79A44508}"/>
              </c:ext>
            </c:extLst>
          </c:dPt>
          <c:dPt>
            <c:idx val="1"/>
            <c:bubble3D val="0"/>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27AC-489E-A575-B0AD79A44508}"/>
              </c:ext>
            </c:extLst>
          </c:dPt>
          <c:dPt>
            <c:idx val="2"/>
            <c:bubble3D val="0"/>
            <c:spPr>
              <a:solidFill>
                <a:schemeClr val="accent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27AC-489E-A575-B0AD79A44508}"/>
              </c:ext>
            </c:extLst>
          </c:dPt>
          <c:dPt>
            <c:idx val="3"/>
            <c:bubble3D val="0"/>
            <c:spPr>
              <a:solidFill>
                <a:schemeClr val="accent2">
                  <a:lumMod val="6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27AC-489E-A575-B0AD79A44508}"/>
              </c:ext>
            </c:extLst>
          </c:dPt>
          <c:dPt>
            <c:idx val="4"/>
            <c:bubble3D val="0"/>
            <c:spPr>
              <a:solidFill>
                <a:schemeClr val="accent4">
                  <a:lumMod val="6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27AC-489E-A575-B0AD79A44508}"/>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15:layout/>
              </c:ext>
            </c:extLst>
          </c:dLbls>
          <c:cat>
            <c:strRef>
              <c:f>Sheet1!$A$2:$A$5</c:f>
              <c:strCache>
                <c:ptCount val="4"/>
                <c:pt idx="0">
                  <c:v>Minerals</c:v>
                </c:pt>
                <c:pt idx="1">
                  <c:v>OM</c:v>
                </c:pt>
                <c:pt idx="2">
                  <c:v>Air</c:v>
                </c:pt>
                <c:pt idx="3">
                  <c:v>Water</c:v>
                </c:pt>
              </c:strCache>
            </c:strRef>
          </c:cat>
          <c:val>
            <c:numRef>
              <c:f>Sheet1!$B$2:$B$5</c:f>
              <c:numCache>
                <c:formatCode>General</c:formatCode>
                <c:ptCount val="4"/>
                <c:pt idx="0">
                  <c:v>45</c:v>
                </c:pt>
                <c:pt idx="1">
                  <c:v>5</c:v>
                </c:pt>
                <c:pt idx="2">
                  <c:v>25</c:v>
                </c:pt>
                <c:pt idx="3">
                  <c:v>25</c:v>
                </c:pt>
              </c:numCache>
            </c:numRef>
          </c:val>
          <c:extLst xmlns:c16r2="http://schemas.microsoft.com/office/drawing/2015/06/chart">
            <c:ext xmlns:c16="http://schemas.microsoft.com/office/drawing/2014/chart" uri="{C3380CC4-5D6E-409C-BE32-E72D297353CC}">
              <c16:uniqueId val="{0000000A-27AC-489E-A575-B0AD79A44508}"/>
            </c:ext>
          </c:extLst>
        </c:ser>
        <c:dLbls>
          <c:dLblPos val="ctr"/>
          <c:showLegendKey val="0"/>
          <c:showVal val="0"/>
          <c:showCatName val="0"/>
          <c:showSerName val="0"/>
          <c:showPercent val="1"/>
          <c:showBubbleSize val="0"/>
          <c:showLeaderLines val="1"/>
        </c:dLbls>
        <c:gapWidth val="100"/>
        <c:secondPieSize val="75"/>
        <c:serLines>
          <c:spPr>
            <a:ln w="9525">
              <a:solidFill>
                <a:schemeClr val="dk1">
                  <a:lumMod val="50000"/>
                  <a:lumOff val="50000"/>
                </a:schemeClr>
              </a:solidFill>
              <a:round/>
            </a:ln>
            <a:effectLst/>
          </c:spPr>
        </c:serLines>
      </c:ofPieChart>
      <c:spPr>
        <a:noFill/>
        <a:ln>
          <a:noFill/>
        </a:ln>
        <a:effectLst/>
      </c:spPr>
    </c:plotArea>
    <c:legend>
      <c:legendPos val="r"/>
      <c:layout>
        <c:manualLayout>
          <c:xMode val="edge"/>
          <c:yMode val="edge"/>
          <c:x val="0.7617465108990088"/>
          <c:y val="0.31274628839334012"/>
          <c:w val="0.18679438883678359"/>
          <c:h val="0.3570588790904953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 Id="rId4" Type="http://schemas.openxmlformats.org/officeDocument/2006/relationships/image" Target="../media/image72.png"/></Relationships>
</file>

<file path=ppt/diagrams/_rels/data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 Id="rId4" Type="http://schemas.openxmlformats.org/officeDocument/2006/relationships/image" Target="../media/image8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 Id="rId4" Type="http://schemas.openxmlformats.org/officeDocument/2006/relationships/image" Target="../media/image7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7.png"/><Relationship Id="rId1" Type="http://schemas.openxmlformats.org/officeDocument/2006/relationships/image" Target="../media/image84.png"/><Relationship Id="rId4" Type="http://schemas.openxmlformats.org/officeDocument/2006/relationships/image" Target="../media/image8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F9308C-42E6-4D1A-ABF0-A848B1204A0E}"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F479ED5D-4287-4D32-84FB-D2C29C79B082}">
      <dgm:prSet phldrT="[Text]"/>
      <dgm:spPr/>
      <dgm:t>
        <a:bodyPr/>
        <a:lstStyle/>
        <a:p>
          <a:r>
            <a:rPr lang="en-US" b="1" dirty="0">
              <a:effectLst/>
            </a:rPr>
            <a:t>Fungi</a:t>
          </a:r>
          <a:r>
            <a:rPr lang="en-US" dirty="0">
              <a:effectLst/>
            </a:rPr>
            <a:t>: </a:t>
          </a:r>
          <a:r>
            <a:rPr lang="en-US" dirty="0" smtClean="0">
              <a:effectLst/>
            </a:rPr>
            <a:t>parasitize soybean </a:t>
          </a:r>
          <a:r>
            <a:rPr lang="en-US" dirty="0">
              <a:effectLst/>
            </a:rPr>
            <a:t>cyst </a:t>
          </a:r>
          <a:r>
            <a:rPr lang="en-US" dirty="0" smtClean="0">
              <a:effectLst/>
            </a:rPr>
            <a:t>nematodes</a:t>
          </a:r>
          <a:endParaRPr lang="en-US" dirty="0"/>
        </a:p>
      </dgm:t>
    </dgm:pt>
    <dgm:pt modelId="{B55B1ADF-10D2-4079-9147-7A36C1C2489B}" type="parTrans" cxnId="{23A3125E-A3F0-4C1B-AC81-5D860DEE7AB1}">
      <dgm:prSet/>
      <dgm:spPr/>
      <dgm:t>
        <a:bodyPr/>
        <a:lstStyle/>
        <a:p>
          <a:endParaRPr lang="en-US"/>
        </a:p>
      </dgm:t>
    </dgm:pt>
    <dgm:pt modelId="{59142E05-AA76-4929-8D55-AEBBF941A97A}" type="sibTrans" cxnId="{23A3125E-A3F0-4C1B-AC81-5D860DEE7AB1}">
      <dgm:prSet/>
      <dgm:spPr/>
      <dgm:t>
        <a:bodyPr/>
        <a:lstStyle/>
        <a:p>
          <a:endParaRPr lang="en-US"/>
        </a:p>
      </dgm:t>
    </dgm:pt>
    <dgm:pt modelId="{81A1DBE2-40CC-4096-886A-CB164EE9F315}">
      <dgm:prSet phldrT="[Text]"/>
      <dgm:spPr/>
      <dgm:t>
        <a:bodyPr/>
        <a:lstStyle/>
        <a:p>
          <a:r>
            <a:rPr lang="en-US" b="1" dirty="0"/>
            <a:t>Mites: </a:t>
          </a:r>
          <a:r>
            <a:rPr lang="en-US" b="0" dirty="0" smtClean="0"/>
            <a:t>regulate</a:t>
          </a:r>
          <a:r>
            <a:rPr lang="en-US" b="1" dirty="0" smtClean="0"/>
            <a:t> </a:t>
          </a:r>
          <a:r>
            <a:rPr lang="en-US" dirty="0"/>
            <a:t>springtail (L) and </a:t>
          </a:r>
          <a:br>
            <a:rPr lang="en-US" dirty="0"/>
          </a:br>
          <a:r>
            <a:rPr lang="en-US" dirty="0"/>
            <a:t>nematode (R) populations</a:t>
          </a:r>
        </a:p>
      </dgm:t>
    </dgm:pt>
    <dgm:pt modelId="{D3224A74-113E-47C1-B35D-BF37DAD2A593}" type="parTrans" cxnId="{FA08EA1A-D119-44D0-8BA7-C5BC8D31936D}">
      <dgm:prSet/>
      <dgm:spPr/>
      <dgm:t>
        <a:bodyPr/>
        <a:lstStyle/>
        <a:p>
          <a:endParaRPr lang="en-US"/>
        </a:p>
      </dgm:t>
    </dgm:pt>
    <dgm:pt modelId="{4BB8C4FA-61D8-4B45-BC2A-ACC04E449606}" type="sibTrans" cxnId="{FA08EA1A-D119-44D0-8BA7-C5BC8D31936D}">
      <dgm:prSet/>
      <dgm:spPr/>
      <dgm:t>
        <a:bodyPr/>
        <a:lstStyle/>
        <a:p>
          <a:endParaRPr lang="en-US"/>
        </a:p>
      </dgm:t>
    </dgm:pt>
    <dgm:pt modelId="{A3AF33E6-C9DD-4781-A5DC-2FAA4C9ED3EE}">
      <dgm:prSet phldrT="[Text]"/>
      <dgm:spPr/>
      <dgm:t>
        <a:bodyPr/>
        <a:lstStyle/>
        <a:p>
          <a:r>
            <a:rPr lang="en-US" b="1" dirty="0"/>
            <a:t>Fungi:</a:t>
          </a:r>
          <a:r>
            <a:rPr lang="en-US" dirty="0"/>
            <a:t> </a:t>
          </a:r>
          <a:r>
            <a:rPr lang="en-US" dirty="0" smtClean="0"/>
            <a:t>regulate </a:t>
          </a:r>
          <a:r>
            <a:rPr lang="en-US" dirty="0"/>
            <a:t>nematode populations</a:t>
          </a:r>
        </a:p>
      </dgm:t>
    </dgm:pt>
    <dgm:pt modelId="{E2337C5B-0772-4B07-A88B-451B38C49564}" type="sibTrans" cxnId="{331190EB-36CD-4DA8-BF8F-3FFD7710195A}">
      <dgm:prSet/>
      <dgm:spPr/>
      <dgm:t>
        <a:bodyPr/>
        <a:lstStyle/>
        <a:p>
          <a:endParaRPr lang="en-US"/>
        </a:p>
      </dgm:t>
    </dgm:pt>
    <dgm:pt modelId="{BC23949A-BE99-4EF1-BD0A-2EED62A10457}" type="parTrans" cxnId="{331190EB-36CD-4DA8-BF8F-3FFD7710195A}">
      <dgm:prSet/>
      <dgm:spPr/>
      <dgm:t>
        <a:bodyPr/>
        <a:lstStyle/>
        <a:p>
          <a:endParaRPr lang="en-US"/>
        </a:p>
      </dgm:t>
    </dgm:pt>
    <dgm:pt modelId="{4D47AB98-7F80-4AFF-86D9-133FE60FD72C}">
      <dgm:prSet custT="1"/>
      <dgm:spPr/>
      <dgm:t>
        <a:bodyPr anchor="t"/>
        <a:lstStyle/>
        <a:p>
          <a:r>
            <a:rPr lang="en-US" sz="2900" b="1" dirty="0" smtClean="0"/>
            <a:t>Protozoa:</a:t>
          </a:r>
          <a:r>
            <a:rPr lang="en-US" sz="2900" dirty="0" smtClean="0"/>
            <a:t> </a:t>
          </a:r>
          <a:r>
            <a:rPr lang="en-US" sz="2900" dirty="0"/>
            <a:t>prey on bacteria </a:t>
          </a:r>
          <a:br>
            <a:rPr lang="en-US" sz="2900" dirty="0"/>
          </a:br>
          <a:r>
            <a:rPr lang="en-US" sz="2400" dirty="0"/>
            <a:t>(can consume 10</a:t>
          </a:r>
          <a:r>
            <a:rPr lang="en-US" sz="2400" baseline="30000" dirty="0"/>
            <a:t>6</a:t>
          </a:r>
          <a:r>
            <a:rPr lang="en-US" sz="2400" baseline="0" dirty="0"/>
            <a:t> to 10</a:t>
          </a:r>
          <a:r>
            <a:rPr lang="en-US" sz="2400" baseline="30000" dirty="0"/>
            <a:t>9</a:t>
          </a:r>
          <a:r>
            <a:rPr lang="en-US" sz="2400" dirty="0"/>
            <a:t> bacteria </a:t>
          </a:r>
          <a:r>
            <a:rPr lang="en-US" sz="2400" dirty="0" smtClean="0"/>
            <a:t>per day</a:t>
          </a:r>
          <a:r>
            <a:rPr lang="en-US" sz="2400" baseline="0" dirty="0" smtClean="0"/>
            <a:t>)</a:t>
          </a:r>
          <a:r>
            <a:rPr lang="en-US" sz="2400" dirty="0" smtClean="0"/>
            <a:t>! </a:t>
          </a:r>
          <a:endParaRPr lang="en-US" sz="2400" dirty="0"/>
        </a:p>
      </dgm:t>
    </dgm:pt>
    <dgm:pt modelId="{1C8D1A66-80E0-48C4-9A31-677FAD36F9F1}" type="parTrans" cxnId="{436EFE69-33C7-4DDF-9F44-7940220E9C79}">
      <dgm:prSet/>
      <dgm:spPr/>
      <dgm:t>
        <a:bodyPr/>
        <a:lstStyle/>
        <a:p>
          <a:endParaRPr lang="en-US"/>
        </a:p>
      </dgm:t>
    </dgm:pt>
    <dgm:pt modelId="{7C65912B-6C8D-4E69-AA09-8BA0F9EBC820}" type="sibTrans" cxnId="{436EFE69-33C7-4DDF-9F44-7940220E9C79}">
      <dgm:prSet/>
      <dgm:spPr/>
      <dgm:t>
        <a:bodyPr/>
        <a:lstStyle/>
        <a:p>
          <a:endParaRPr lang="en-US"/>
        </a:p>
      </dgm:t>
    </dgm:pt>
    <dgm:pt modelId="{AEBEA436-070B-4C95-879C-0B781A7E7DA3}" type="pres">
      <dgm:prSet presAssocID="{3DF9308C-42E6-4D1A-ABF0-A848B1204A0E}" presName="linear" presStyleCnt="0">
        <dgm:presLayoutVars>
          <dgm:dir/>
          <dgm:resizeHandles val="exact"/>
        </dgm:presLayoutVars>
      </dgm:prSet>
      <dgm:spPr/>
      <dgm:t>
        <a:bodyPr/>
        <a:lstStyle/>
        <a:p>
          <a:endParaRPr lang="en-US"/>
        </a:p>
      </dgm:t>
    </dgm:pt>
    <dgm:pt modelId="{04FC9D99-973B-4C0C-9FF5-7661B9F78713}" type="pres">
      <dgm:prSet presAssocID="{A3AF33E6-C9DD-4781-A5DC-2FAA4C9ED3EE}" presName="comp" presStyleCnt="0"/>
      <dgm:spPr/>
    </dgm:pt>
    <dgm:pt modelId="{99252F63-19E3-42EF-AC56-A80438EB7C7C}" type="pres">
      <dgm:prSet presAssocID="{A3AF33E6-C9DD-4781-A5DC-2FAA4C9ED3EE}" presName="box" presStyleLbl="node1" presStyleIdx="0" presStyleCnt="4"/>
      <dgm:spPr/>
      <dgm:t>
        <a:bodyPr/>
        <a:lstStyle/>
        <a:p>
          <a:endParaRPr lang="en-US"/>
        </a:p>
      </dgm:t>
    </dgm:pt>
    <dgm:pt modelId="{6F0F6A4A-CF39-49D8-8A18-4C4BED401049}" type="pres">
      <dgm:prSet presAssocID="{A3AF33E6-C9DD-4781-A5DC-2FAA4C9ED3EE}" presName="img" presStyleLbl="fgImgPlace1" presStyleIdx="0" presStyleCnt="4" custScaleX="72087"/>
      <dgm:spPr>
        <a:blipFill rotWithShape="1">
          <a:blip xmlns:r="http://schemas.openxmlformats.org/officeDocument/2006/relationships" r:embed="rId1"/>
          <a:stretch>
            <a:fillRect/>
          </a:stretch>
        </a:blipFill>
      </dgm:spPr>
    </dgm:pt>
    <dgm:pt modelId="{6AB828FA-BFE6-432B-B8E2-16A18D1F9FCF}" type="pres">
      <dgm:prSet presAssocID="{A3AF33E6-C9DD-4781-A5DC-2FAA4C9ED3EE}" presName="text" presStyleLbl="node1" presStyleIdx="0" presStyleCnt="4">
        <dgm:presLayoutVars>
          <dgm:bulletEnabled val="1"/>
        </dgm:presLayoutVars>
      </dgm:prSet>
      <dgm:spPr/>
      <dgm:t>
        <a:bodyPr/>
        <a:lstStyle/>
        <a:p>
          <a:endParaRPr lang="en-US"/>
        </a:p>
      </dgm:t>
    </dgm:pt>
    <dgm:pt modelId="{F46F3F69-276D-4342-8401-67E8C98F91D1}" type="pres">
      <dgm:prSet presAssocID="{E2337C5B-0772-4B07-A88B-451B38C49564}" presName="spacer" presStyleCnt="0"/>
      <dgm:spPr/>
    </dgm:pt>
    <dgm:pt modelId="{105DD5CB-E5B1-455E-B005-978F4A37B3D0}" type="pres">
      <dgm:prSet presAssocID="{F479ED5D-4287-4D32-84FB-D2C29C79B082}" presName="comp" presStyleCnt="0"/>
      <dgm:spPr/>
    </dgm:pt>
    <dgm:pt modelId="{C9039347-16F8-4622-95B9-3582CDFAF19B}" type="pres">
      <dgm:prSet presAssocID="{F479ED5D-4287-4D32-84FB-D2C29C79B082}" presName="box" presStyleLbl="node1" presStyleIdx="1" presStyleCnt="4"/>
      <dgm:spPr/>
      <dgm:t>
        <a:bodyPr/>
        <a:lstStyle/>
        <a:p>
          <a:endParaRPr lang="en-US"/>
        </a:p>
      </dgm:t>
    </dgm:pt>
    <dgm:pt modelId="{DDD32601-1B7E-4E82-AFBA-4F29DC475EBC}" type="pres">
      <dgm:prSet presAssocID="{F479ED5D-4287-4D32-84FB-D2C29C79B082}" presName="img" presStyleLbl="fgImgPlace1" presStyleIdx="1" presStyleCnt="4" custScaleX="66305"/>
      <dgm:spPr>
        <a:blipFill rotWithShape="1">
          <a:blip xmlns:r="http://schemas.openxmlformats.org/officeDocument/2006/relationships" r:embed="rId2"/>
          <a:stretch>
            <a:fillRect/>
          </a:stretch>
        </a:blipFill>
      </dgm:spPr>
    </dgm:pt>
    <dgm:pt modelId="{BD87354F-7902-462A-9020-62C839619E69}" type="pres">
      <dgm:prSet presAssocID="{F479ED5D-4287-4D32-84FB-D2C29C79B082}" presName="text" presStyleLbl="node1" presStyleIdx="1" presStyleCnt="4">
        <dgm:presLayoutVars>
          <dgm:bulletEnabled val="1"/>
        </dgm:presLayoutVars>
      </dgm:prSet>
      <dgm:spPr/>
      <dgm:t>
        <a:bodyPr/>
        <a:lstStyle/>
        <a:p>
          <a:endParaRPr lang="en-US"/>
        </a:p>
      </dgm:t>
    </dgm:pt>
    <dgm:pt modelId="{52ECAC97-10D7-4FA1-9ED7-ACD8AC4FB026}" type="pres">
      <dgm:prSet presAssocID="{59142E05-AA76-4929-8D55-AEBBF941A97A}" presName="spacer" presStyleCnt="0"/>
      <dgm:spPr/>
    </dgm:pt>
    <dgm:pt modelId="{251266D8-11C4-4AE6-944E-65F324AAEB93}" type="pres">
      <dgm:prSet presAssocID="{81A1DBE2-40CC-4096-886A-CB164EE9F315}" presName="comp" presStyleCnt="0"/>
      <dgm:spPr/>
    </dgm:pt>
    <dgm:pt modelId="{6306B104-0297-4292-998B-6C88CFEE3E37}" type="pres">
      <dgm:prSet presAssocID="{81A1DBE2-40CC-4096-886A-CB164EE9F315}" presName="box" presStyleLbl="node1" presStyleIdx="2" presStyleCnt="4"/>
      <dgm:spPr/>
      <dgm:t>
        <a:bodyPr/>
        <a:lstStyle/>
        <a:p>
          <a:endParaRPr lang="en-US"/>
        </a:p>
      </dgm:t>
    </dgm:pt>
    <dgm:pt modelId="{27B1AADB-DF0B-49EC-88AF-EE5FDBCBCCA6}" type="pres">
      <dgm:prSet presAssocID="{81A1DBE2-40CC-4096-886A-CB164EE9F315}" presName="img" presStyleLbl="fgImgPlace1" presStyleIdx="2" presStyleCnt="4" custScaleX="72087"/>
      <dgm:spPr>
        <a:blipFill rotWithShape="1">
          <a:blip xmlns:r="http://schemas.openxmlformats.org/officeDocument/2006/relationships" r:embed="rId3"/>
          <a:stretch>
            <a:fillRect/>
          </a:stretch>
        </a:blipFill>
      </dgm:spPr>
    </dgm:pt>
    <dgm:pt modelId="{E1EA7A05-E986-4ED4-A468-384644528F17}" type="pres">
      <dgm:prSet presAssocID="{81A1DBE2-40CC-4096-886A-CB164EE9F315}" presName="text" presStyleLbl="node1" presStyleIdx="2" presStyleCnt="4">
        <dgm:presLayoutVars>
          <dgm:bulletEnabled val="1"/>
        </dgm:presLayoutVars>
      </dgm:prSet>
      <dgm:spPr/>
      <dgm:t>
        <a:bodyPr/>
        <a:lstStyle/>
        <a:p>
          <a:endParaRPr lang="en-US"/>
        </a:p>
      </dgm:t>
    </dgm:pt>
    <dgm:pt modelId="{E68E3074-E245-478D-9C70-E842E86C6BE7}" type="pres">
      <dgm:prSet presAssocID="{4BB8C4FA-61D8-4B45-BC2A-ACC04E449606}" presName="spacer" presStyleCnt="0"/>
      <dgm:spPr/>
    </dgm:pt>
    <dgm:pt modelId="{19F72785-5DBE-4C15-B39B-E156FB7155CA}" type="pres">
      <dgm:prSet presAssocID="{4D47AB98-7F80-4AFF-86D9-133FE60FD72C}" presName="comp" presStyleCnt="0"/>
      <dgm:spPr/>
    </dgm:pt>
    <dgm:pt modelId="{BAB3843D-76A7-40CF-A3A4-5BA38FF9FD0E}" type="pres">
      <dgm:prSet presAssocID="{4D47AB98-7F80-4AFF-86D9-133FE60FD72C}" presName="box" presStyleLbl="node1" presStyleIdx="3" presStyleCnt="4"/>
      <dgm:spPr/>
      <dgm:t>
        <a:bodyPr/>
        <a:lstStyle/>
        <a:p>
          <a:endParaRPr lang="en-US"/>
        </a:p>
      </dgm:t>
    </dgm:pt>
    <dgm:pt modelId="{590D43ED-D4F1-4BB4-B25E-3D9CDD43882D}" type="pres">
      <dgm:prSet presAssocID="{4D47AB98-7F80-4AFF-86D9-133FE60FD72C}" presName="img" presStyleLbl="fgImgPlace1" presStyleIdx="3" presStyleCnt="4" custScaleX="63903"/>
      <dgm:spPr>
        <a:blipFill rotWithShape="1">
          <a:blip xmlns:r="http://schemas.openxmlformats.org/officeDocument/2006/relationships" r:embed="rId4"/>
          <a:stretch>
            <a:fillRect/>
          </a:stretch>
        </a:blipFill>
      </dgm:spPr>
    </dgm:pt>
    <dgm:pt modelId="{2C0B1DBB-6E0A-4C3D-9D0E-CEF52A22A9ED}" type="pres">
      <dgm:prSet presAssocID="{4D47AB98-7F80-4AFF-86D9-133FE60FD72C}" presName="text" presStyleLbl="node1" presStyleIdx="3" presStyleCnt="4">
        <dgm:presLayoutVars>
          <dgm:bulletEnabled val="1"/>
        </dgm:presLayoutVars>
      </dgm:prSet>
      <dgm:spPr/>
      <dgm:t>
        <a:bodyPr/>
        <a:lstStyle/>
        <a:p>
          <a:endParaRPr lang="en-US"/>
        </a:p>
      </dgm:t>
    </dgm:pt>
  </dgm:ptLst>
  <dgm:cxnLst>
    <dgm:cxn modelId="{23A3125E-A3F0-4C1B-AC81-5D860DEE7AB1}" srcId="{3DF9308C-42E6-4D1A-ABF0-A848B1204A0E}" destId="{F479ED5D-4287-4D32-84FB-D2C29C79B082}" srcOrd="1" destOrd="0" parTransId="{B55B1ADF-10D2-4079-9147-7A36C1C2489B}" sibTransId="{59142E05-AA76-4929-8D55-AEBBF941A97A}"/>
    <dgm:cxn modelId="{3E35ABA3-ECAC-43BD-8732-439C22A9F884}" type="presOf" srcId="{A3AF33E6-C9DD-4781-A5DC-2FAA4C9ED3EE}" destId="{6AB828FA-BFE6-432B-B8E2-16A18D1F9FCF}" srcOrd="1" destOrd="0" presId="urn:microsoft.com/office/officeart/2005/8/layout/vList4"/>
    <dgm:cxn modelId="{7CD401C9-2154-4B44-9E13-31ABE81FC18E}" type="presOf" srcId="{4D47AB98-7F80-4AFF-86D9-133FE60FD72C}" destId="{BAB3843D-76A7-40CF-A3A4-5BA38FF9FD0E}" srcOrd="0" destOrd="0" presId="urn:microsoft.com/office/officeart/2005/8/layout/vList4"/>
    <dgm:cxn modelId="{D2D49110-815C-4EB9-BA81-56CC37366EB2}" type="presOf" srcId="{81A1DBE2-40CC-4096-886A-CB164EE9F315}" destId="{E1EA7A05-E986-4ED4-A468-384644528F17}" srcOrd="1" destOrd="0" presId="urn:microsoft.com/office/officeart/2005/8/layout/vList4"/>
    <dgm:cxn modelId="{436EFE69-33C7-4DDF-9F44-7940220E9C79}" srcId="{3DF9308C-42E6-4D1A-ABF0-A848B1204A0E}" destId="{4D47AB98-7F80-4AFF-86D9-133FE60FD72C}" srcOrd="3" destOrd="0" parTransId="{1C8D1A66-80E0-48C4-9A31-677FAD36F9F1}" sibTransId="{7C65912B-6C8D-4E69-AA09-8BA0F9EBC820}"/>
    <dgm:cxn modelId="{02A06095-8DCD-42C0-8BA5-9F0AB6022087}" type="presOf" srcId="{F479ED5D-4287-4D32-84FB-D2C29C79B082}" destId="{C9039347-16F8-4622-95B9-3582CDFAF19B}" srcOrd="0" destOrd="0" presId="urn:microsoft.com/office/officeart/2005/8/layout/vList4"/>
    <dgm:cxn modelId="{377C82E3-5067-418F-9798-B8C65A2C59D6}" type="presOf" srcId="{3DF9308C-42E6-4D1A-ABF0-A848B1204A0E}" destId="{AEBEA436-070B-4C95-879C-0B781A7E7DA3}" srcOrd="0" destOrd="0" presId="urn:microsoft.com/office/officeart/2005/8/layout/vList4"/>
    <dgm:cxn modelId="{126BFD49-6DDB-4233-B9E7-F93E9EBB088A}" type="presOf" srcId="{4D47AB98-7F80-4AFF-86D9-133FE60FD72C}" destId="{2C0B1DBB-6E0A-4C3D-9D0E-CEF52A22A9ED}" srcOrd="1" destOrd="0" presId="urn:microsoft.com/office/officeart/2005/8/layout/vList4"/>
    <dgm:cxn modelId="{1DD35238-1755-4067-A38D-08E5B14445C8}" type="presOf" srcId="{F479ED5D-4287-4D32-84FB-D2C29C79B082}" destId="{BD87354F-7902-462A-9020-62C839619E69}" srcOrd="1" destOrd="0" presId="urn:microsoft.com/office/officeart/2005/8/layout/vList4"/>
    <dgm:cxn modelId="{E5F3FA94-B8DA-491E-A663-41FF297643D2}" type="presOf" srcId="{A3AF33E6-C9DD-4781-A5DC-2FAA4C9ED3EE}" destId="{99252F63-19E3-42EF-AC56-A80438EB7C7C}" srcOrd="0" destOrd="0" presId="urn:microsoft.com/office/officeart/2005/8/layout/vList4"/>
    <dgm:cxn modelId="{331190EB-36CD-4DA8-BF8F-3FFD7710195A}" srcId="{3DF9308C-42E6-4D1A-ABF0-A848B1204A0E}" destId="{A3AF33E6-C9DD-4781-A5DC-2FAA4C9ED3EE}" srcOrd="0" destOrd="0" parTransId="{BC23949A-BE99-4EF1-BD0A-2EED62A10457}" sibTransId="{E2337C5B-0772-4B07-A88B-451B38C49564}"/>
    <dgm:cxn modelId="{540052E4-222D-44F0-9819-13E73D3BC480}" type="presOf" srcId="{81A1DBE2-40CC-4096-886A-CB164EE9F315}" destId="{6306B104-0297-4292-998B-6C88CFEE3E37}" srcOrd="0" destOrd="0" presId="urn:microsoft.com/office/officeart/2005/8/layout/vList4"/>
    <dgm:cxn modelId="{FA08EA1A-D119-44D0-8BA7-C5BC8D31936D}" srcId="{3DF9308C-42E6-4D1A-ABF0-A848B1204A0E}" destId="{81A1DBE2-40CC-4096-886A-CB164EE9F315}" srcOrd="2" destOrd="0" parTransId="{D3224A74-113E-47C1-B35D-BF37DAD2A593}" sibTransId="{4BB8C4FA-61D8-4B45-BC2A-ACC04E449606}"/>
    <dgm:cxn modelId="{D99AED1C-C325-4A07-93C1-E11FB2CD1C3E}" type="presParOf" srcId="{AEBEA436-070B-4C95-879C-0B781A7E7DA3}" destId="{04FC9D99-973B-4C0C-9FF5-7661B9F78713}" srcOrd="0" destOrd="0" presId="urn:microsoft.com/office/officeart/2005/8/layout/vList4"/>
    <dgm:cxn modelId="{BD265EF3-FABF-44AC-93A0-41F134775F45}" type="presParOf" srcId="{04FC9D99-973B-4C0C-9FF5-7661B9F78713}" destId="{99252F63-19E3-42EF-AC56-A80438EB7C7C}" srcOrd="0" destOrd="0" presId="urn:microsoft.com/office/officeart/2005/8/layout/vList4"/>
    <dgm:cxn modelId="{BAAFF340-7D62-4B3C-A1B0-26D7573EC5F8}" type="presParOf" srcId="{04FC9D99-973B-4C0C-9FF5-7661B9F78713}" destId="{6F0F6A4A-CF39-49D8-8A18-4C4BED401049}" srcOrd="1" destOrd="0" presId="urn:microsoft.com/office/officeart/2005/8/layout/vList4"/>
    <dgm:cxn modelId="{789D4EF4-BF9B-46B3-8549-E90C67FE5E9C}" type="presParOf" srcId="{04FC9D99-973B-4C0C-9FF5-7661B9F78713}" destId="{6AB828FA-BFE6-432B-B8E2-16A18D1F9FCF}" srcOrd="2" destOrd="0" presId="urn:microsoft.com/office/officeart/2005/8/layout/vList4"/>
    <dgm:cxn modelId="{85554255-CEF6-4452-80E9-B86CACE708BE}" type="presParOf" srcId="{AEBEA436-070B-4C95-879C-0B781A7E7DA3}" destId="{F46F3F69-276D-4342-8401-67E8C98F91D1}" srcOrd="1" destOrd="0" presId="urn:microsoft.com/office/officeart/2005/8/layout/vList4"/>
    <dgm:cxn modelId="{DA362656-0963-4B08-A4CD-7F690DF09FE8}" type="presParOf" srcId="{AEBEA436-070B-4C95-879C-0B781A7E7DA3}" destId="{105DD5CB-E5B1-455E-B005-978F4A37B3D0}" srcOrd="2" destOrd="0" presId="urn:microsoft.com/office/officeart/2005/8/layout/vList4"/>
    <dgm:cxn modelId="{1267763B-4196-465C-B093-BE90D9B8EEF3}" type="presParOf" srcId="{105DD5CB-E5B1-455E-B005-978F4A37B3D0}" destId="{C9039347-16F8-4622-95B9-3582CDFAF19B}" srcOrd="0" destOrd="0" presId="urn:microsoft.com/office/officeart/2005/8/layout/vList4"/>
    <dgm:cxn modelId="{24D82909-652E-4EF1-981E-42D9E19506A5}" type="presParOf" srcId="{105DD5CB-E5B1-455E-B005-978F4A37B3D0}" destId="{DDD32601-1B7E-4E82-AFBA-4F29DC475EBC}" srcOrd="1" destOrd="0" presId="urn:microsoft.com/office/officeart/2005/8/layout/vList4"/>
    <dgm:cxn modelId="{3E60C032-3AD7-4BE6-9C11-F91F9EC31314}" type="presParOf" srcId="{105DD5CB-E5B1-455E-B005-978F4A37B3D0}" destId="{BD87354F-7902-462A-9020-62C839619E69}" srcOrd="2" destOrd="0" presId="urn:microsoft.com/office/officeart/2005/8/layout/vList4"/>
    <dgm:cxn modelId="{0CB8447B-626C-439B-B05D-F017D8730FA4}" type="presParOf" srcId="{AEBEA436-070B-4C95-879C-0B781A7E7DA3}" destId="{52ECAC97-10D7-4FA1-9ED7-ACD8AC4FB026}" srcOrd="3" destOrd="0" presId="urn:microsoft.com/office/officeart/2005/8/layout/vList4"/>
    <dgm:cxn modelId="{4E510D21-AE10-4805-9EE2-A05243308190}" type="presParOf" srcId="{AEBEA436-070B-4C95-879C-0B781A7E7DA3}" destId="{251266D8-11C4-4AE6-944E-65F324AAEB93}" srcOrd="4" destOrd="0" presId="urn:microsoft.com/office/officeart/2005/8/layout/vList4"/>
    <dgm:cxn modelId="{86167B84-3286-400D-A500-FAE065E6582C}" type="presParOf" srcId="{251266D8-11C4-4AE6-944E-65F324AAEB93}" destId="{6306B104-0297-4292-998B-6C88CFEE3E37}" srcOrd="0" destOrd="0" presId="urn:microsoft.com/office/officeart/2005/8/layout/vList4"/>
    <dgm:cxn modelId="{C3C4AA2D-C161-47F1-ADE4-2422DBD7B895}" type="presParOf" srcId="{251266D8-11C4-4AE6-944E-65F324AAEB93}" destId="{27B1AADB-DF0B-49EC-88AF-EE5FDBCBCCA6}" srcOrd="1" destOrd="0" presId="urn:microsoft.com/office/officeart/2005/8/layout/vList4"/>
    <dgm:cxn modelId="{38FAA8CA-E858-4D4E-8174-F95291082B74}" type="presParOf" srcId="{251266D8-11C4-4AE6-944E-65F324AAEB93}" destId="{E1EA7A05-E986-4ED4-A468-384644528F17}" srcOrd="2" destOrd="0" presId="urn:microsoft.com/office/officeart/2005/8/layout/vList4"/>
    <dgm:cxn modelId="{49953793-B990-4381-AE0B-A858D641C96E}" type="presParOf" srcId="{AEBEA436-070B-4C95-879C-0B781A7E7DA3}" destId="{E68E3074-E245-478D-9C70-E842E86C6BE7}" srcOrd="5" destOrd="0" presId="urn:microsoft.com/office/officeart/2005/8/layout/vList4"/>
    <dgm:cxn modelId="{35C78113-33AD-4FE5-933B-432AB9ABAF13}" type="presParOf" srcId="{AEBEA436-070B-4C95-879C-0B781A7E7DA3}" destId="{19F72785-5DBE-4C15-B39B-E156FB7155CA}" srcOrd="6" destOrd="0" presId="urn:microsoft.com/office/officeart/2005/8/layout/vList4"/>
    <dgm:cxn modelId="{4754A41A-954A-4A3A-9E72-74D97613E209}" type="presParOf" srcId="{19F72785-5DBE-4C15-B39B-E156FB7155CA}" destId="{BAB3843D-76A7-40CF-A3A4-5BA38FF9FD0E}" srcOrd="0" destOrd="0" presId="urn:microsoft.com/office/officeart/2005/8/layout/vList4"/>
    <dgm:cxn modelId="{6C3A37E6-2C5A-450A-A3A9-0E4EA15089FC}" type="presParOf" srcId="{19F72785-5DBE-4C15-B39B-E156FB7155CA}" destId="{590D43ED-D4F1-4BB4-B25E-3D9CDD43882D}" srcOrd="1" destOrd="0" presId="urn:microsoft.com/office/officeart/2005/8/layout/vList4"/>
    <dgm:cxn modelId="{DC7671D2-33C8-4ED5-9DAE-ECB28F4E986A}" type="presParOf" srcId="{19F72785-5DBE-4C15-B39B-E156FB7155CA}" destId="{2C0B1DBB-6E0A-4C3D-9D0E-CEF52A22A9E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DEDB5C-CF55-4F3B-8BB9-7E1CDCE45936}"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17039AED-13F6-483C-92DB-882E8E83AC25}">
      <dgm:prSet phldrT="[Text]"/>
      <dgm:spPr>
        <a:blipFill rotWithShape="0">
          <a:blip xmlns:r="http://schemas.openxmlformats.org/officeDocument/2006/relationships" r:embed="rId1"/>
          <a:stretch>
            <a:fillRect/>
          </a:stretch>
        </a:blipFill>
      </dgm:spPr>
      <dgm:t>
        <a:bodyPr/>
        <a:lstStyle/>
        <a:p>
          <a:r>
            <a:rPr lang="en-US" b="1" dirty="0"/>
            <a:t>Maximize living roots</a:t>
          </a:r>
        </a:p>
      </dgm:t>
    </dgm:pt>
    <dgm:pt modelId="{A5B8C9CC-3217-4F2A-9AC5-F8B7FA5D4EF9}" type="parTrans" cxnId="{E6F83311-FECC-431D-85C3-F6A62455D981}">
      <dgm:prSet/>
      <dgm:spPr/>
      <dgm:t>
        <a:bodyPr/>
        <a:lstStyle/>
        <a:p>
          <a:endParaRPr lang="en-US"/>
        </a:p>
      </dgm:t>
    </dgm:pt>
    <dgm:pt modelId="{7791DA84-8AEC-456F-933B-60A0C3445C19}" type="sibTrans" cxnId="{E6F83311-FECC-431D-85C3-F6A62455D981}">
      <dgm:prSet/>
      <dgm:spPr/>
      <dgm:t>
        <a:bodyPr/>
        <a:lstStyle/>
        <a:p>
          <a:endParaRPr lang="en-US"/>
        </a:p>
      </dgm:t>
    </dgm:pt>
    <dgm:pt modelId="{5A874B5F-D878-449D-8938-5E479D458B7C}">
      <dgm:prSet phldrT="[Text]"/>
      <dgm:spPr/>
      <dgm:t>
        <a:bodyPr/>
        <a:lstStyle/>
        <a:p>
          <a:r>
            <a:rPr lang="en-US" b="1" dirty="0">
              <a:solidFill>
                <a:schemeClr val="accent2"/>
              </a:solidFill>
            </a:rPr>
            <a:t>Feed</a:t>
          </a:r>
          <a:r>
            <a:rPr lang="en-US" dirty="0">
              <a:solidFill>
                <a:schemeClr val="accent2"/>
              </a:solidFill>
            </a:rPr>
            <a:t> </a:t>
          </a:r>
          <a:r>
            <a:rPr lang="en-US" dirty="0"/>
            <a:t>diverse, continuous inputs (C sources, energy)</a:t>
          </a:r>
        </a:p>
      </dgm:t>
    </dgm:pt>
    <dgm:pt modelId="{00058F71-D486-475D-89B0-09FE4E53D721}" type="parTrans" cxnId="{47F254F1-8407-42E9-82C9-FBCC8937C430}">
      <dgm:prSet/>
      <dgm:spPr/>
      <dgm:t>
        <a:bodyPr/>
        <a:lstStyle/>
        <a:p>
          <a:endParaRPr lang="en-US"/>
        </a:p>
      </dgm:t>
    </dgm:pt>
    <dgm:pt modelId="{84998282-C719-40C8-9AB7-A2F097C3DAA5}" type="sibTrans" cxnId="{47F254F1-8407-42E9-82C9-FBCC8937C430}">
      <dgm:prSet/>
      <dgm:spPr/>
      <dgm:t>
        <a:bodyPr/>
        <a:lstStyle/>
        <a:p>
          <a:endParaRPr lang="en-US"/>
        </a:p>
      </dgm:t>
    </dgm:pt>
    <dgm:pt modelId="{870A3215-9F64-4034-A349-BC27EC47B449}">
      <dgm:prSet phldrT="[Text]"/>
      <dgm:spPr/>
      <dgm:t>
        <a:bodyPr lIns="100584" tIns="91440" rIns="91440" bIns="91440"/>
        <a:lstStyle/>
        <a:p>
          <a:r>
            <a:rPr lang="en-US" b="1" dirty="0">
              <a:solidFill>
                <a:schemeClr val="accent2"/>
              </a:solidFill>
            </a:rPr>
            <a:t>Protect</a:t>
          </a:r>
          <a:r>
            <a:rPr lang="en-US" dirty="0">
              <a:solidFill>
                <a:schemeClr val="accent2"/>
              </a:solidFill>
            </a:rPr>
            <a:t> </a:t>
          </a:r>
          <a:r>
            <a:rPr lang="en-US" dirty="0"/>
            <a:t>habitat (aggregates and organic matter)</a:t>
          </a:r>
        </a:p>
      </dgm:t>
    </dgm:pt>
    <dgm:pt modelId="{D7F031F3-615F-47A7-A010-27B6B1D0B65B}" type="parTrans" cxnId="{898E2914-CD32-4A05-8C42-C4ABAD67446B}">
      <dgm:prSet/>
      <dgm:spPr/>
      <dgm:t>
        <a:bodyPr/>
        <a:lstStyle/>
        <a:p>
          <a:endParaRPr lang="en-US"/>
        </a:p>
      </dgm:t>
    </dgm:pt>
    <dgm:pt modelId="{7FCAF5BD-04BE-4A1B-A3A7-B93A6C1F8418}" type="sibTrans" cxnId="{898E2914-CD32-4A05-8C42-C4ABAD67446B}">
      <dgm:prSet/>
      <dgm:spPr/>
      <dgm:t>
        <a:bodyPr/>
        <a:lstStyle/>
        <a:p>
          <a:endParaRPr lang="en-US"/>
        </a:p>
      </dgm:t>
    </dgm:pt>
    <dgm:pt modelId="{B449F39A-E861-436F-8690-7F352329B52E}">
      <dgm:prSet phldrT="[Text]"/>
      <dgm:spPr>
        <a:blipFill rotWithShape="0">
          <a:blip xmlns:r="http://schemas.openxmlformats.org/officeDocument/2006/relationships" r:embed="rId2"/>
          <a:stretch>
            <a:fillRect/>
          </a:stretch>
        </a:blipFill>
      </dgm:spPr>
      <dgm:t>
        <a:bodyPr/>
        <a:lstStyle/>
        <a:p>
          <a:r>
            <a:rPr lang="en-US" b="1" dirty="0"/>
            <a:t>Maximize cover</a:t>
          </a:r>
        </a:p>
      </dgm:t>
    </dgm:pt>
    <dgm:pt modelId="{102FB077-F4D5-48BF-B325-CBC593224324}" type="parTrans" cxnId="{B45656A4-6CB5-4115-AF60-8975E66288C2}">
      <dgm:prSet/>
      <dgm:spPr/>
      <dgm:t>
        <a:bodyPr/>
        <a:lstStyle/>
        <a:p>
          <a:endParaRPr lang="en-US"/>
        </a:p>
      </dgm:t>
    </dgm:pt>
    <dgm:pt modelId="{4C267A1B-D399-4438-9D08-D5F0C98CB12A}" type="sibTrans" cxnId="{B45656A4-6CB5-4115-AF60-8975E66288C2}">
      <dgm:prSet/>
      <dgm:spPr/>
      <dgm:t>
        <a:bodyPr/>
        <a:lstStyle/>
        <a:p>
          <a:endParaRPr lang="en-US"/>
        </a:p>
      </dgm:t>
    </dgm:pt>
    <dgm:pt modelId="{BA64D5BD-DC7F-446E-87C0-3F44EA3C6E5D}">
      <dgm:prSet phldrT="[Text]"/>
      <dgm:spPr>
        <a:blipFill rotWithShape="0">
          <a:blip xmlns:r="http://schemas.openxmlformats.org/officeDocument/2006/relationships" r:embed="rId3"/>
          <a:stretch>
            <a:fillRect/>
          </a:stretch>
        </a:blipFill>
      </dgm:spPr>
      <dgm:t>
        <a:bodyPr/>
        <a:lstStyle/>
        <a:p>
          <a:r>
            <a:rPr lang="en-US" b="1" dirty="0"/>
            <a:t>Maximize diversity</a:t>
          </a:r>
        </a:p>
      </dgm:t>
    </dgm:pt>
    <dgm:pt modelId="{B7C8A828-FF7B-46E0-8968-1302344BA57F}" type="parTrans" cxnId="{86A0B74E-A097-4DB4-A403-E5A5DBE2BDF9}">
      <dgm:prSet/>
      <dgm:spPr/>
      <dgm:t>
        <a:bodyPr/>
        <a:lstStyle/>
        <a:p>
          <a:endParaRPr lang="en-US"/>
        </a:p>
      </dgm:t>
    </dgm:pt>
    <dgm:pt modelId="{E5CA8A96-5FE9-4676-B5BE-681D625E18E5}" type="sibTrans" cxnId="{86A0B74E-A097-4DB4-A403-E5A5DBE2BDF9}">
      <dgm:prSet/>
      <dgm:spPr/>
      <dgm:t>
        <a:bodyPr/>
        <a:lstStyle/>
        <a:p>
          <a:endParaRPr lang="en-US"/>
        </a:p>
      </dgm:t>
    </dgm:pt>
    <dgm:pt modelId="{6398F636-251E-4331-A07E-D0D1F109B167}">
      <dgm:prSet phldrT="[Text]"/>
      <dgm:spPr>
        <a:blipFill rotWithShape="0">
          <a:blip xmlns:r="http://schemas.openxmlformats.org/officeDocument/2006/relationships" r:embed="rId4"/>
          <a:stretch>
            <a:fillRect/>
          </a:stretch>
        </a:blipFill>
      </dgm:spPr>
      <dgm:t>
        <a:bodyPr/>
        <a:lstStyle/>
        <a:p>
          <a:r>
            <a:rPr lang="en-US" b="1" dirty="0"/>
            <a:t>Minimize disturbance</a:t>
          </a:r>
        </a:p>
      </dgm:t>
    </dgm:pt>
    <dgm:pt modelId="{A442FB40-3107-497F-9EC8-776951C07CFA}" type="sibTrans" cxnId="{570D2B82-6832-4BE8-A3EE-E07770249EB5}">
      <dgm:prSet/>
      <dgm:spPr/>
      <dgm:t>
        <a:bodyPr/>
        <a:lstStyle/>
        <a:p>
          <a:endParaRPr lang="en-US"/>
        </a:p>
      </dgm:t>
    </dgm:pt>
    <dgm:pt modelId="{F050A71D-66BF-48B1-BF69-E921AF4C3D1E}" type="parTrans" cxnId="{570D2B82-6832-4BE8-A3EE-E07770249EB5}">
      <dgm:prSet/>
      <dgm:spPr/>
      <dgm:t>
        <a:bodyPr/>
        <a:lstStyle/>
        <a:p>
          <a:endParaRPr lang="en-US"/>
        </a:p>
      </dgm:t>
    </dgm:pt>
    <dgm:pt modelId="{FB5C4186-D4A2-455C-9358-61119AFDEA18}" type="pres">
      <dgm:prSet presAssocID="{C1DEDB5C-CF55-4F3B-8BB9-7E1CDCE45936}" presName="cycleMatrixDiagram" presStyleCnt="0">
        <dgm:presLayoutVars>
          <dgm:chMax val="1"/>
          <dgm:dir/>
          <dgm:animLvl val="lvl"/>
          <dgm:resizeHandles val="exact"/>
        </dgm:presLayoutVars>
      </dgm:prSet>
      <dgm:spPr/>
      <dgm:t>
        <a:bodyPr/>
        <a:lstStyle/>
        <a:p>
          <a:endParaRPr lang="en-US"/>
        </a:p>
      </dgm:t>
    </dgm:pt>
    <dgm:pt modelId="{B2FEDCF5-E12D-4E2B-9742-AFA4788EC0D5}" type="pres">
      <dgm:prSet presAssocID="{C1DEDB5C-CF55-4F3B-8BB9-7E1CDCE45936}" presName="children" presStyleCnt="0"/>
      <dgm:spPr/>
    </dgm:pt>
    <dgm:pt modelId="{A0327E98-A1C4-4306-9681-C7CC8B2C7F5D}" type="pres">
      <dgm:prSet presAssocID="{C1DEDB5C-CF55-4F3B-8BB9-7E1CDCE45936}" presName="child1group" presStyleCnt="0"/>
      <dgm:spPr/>
    </dgm:pt>
    <dgm:pt modelId="{EBF850C2-BC85-4FAF-96D8-2ABC706DF989}" type="pres">
      <dgm:prSet presAssocID="{C1DEDB5C-CF55-4F3B-8BB9-7E1CDCE45936}" presName="child1" presStyleLbl="bgAcc1" presStyleIdx="0" presStyleCnt="2" custScaleX="154887" custScaleY="302856" custLinFactNeighborX="-21000" custLinFactNeighborY="44257"/>
      <dgm:spPr/>
      <dgm:t>
        <a:bodyPr/>
        <a:lstStyle/>
        <a:p>
          <a:endParaRPr lang="en-US"/>
        </a:p>
      </dgm:t>
    </dgm:pt>
    <dgm:pt modelId="{2D89B468-D88B-493B-92B0-1FB89242DB2F}" type="pres">
      <dgm:prSet presAssocID="{C1DEDB5C-CF55-4F3B-8BB9-7E1CDCE45936}" presName="child1Text" presStyleLbl="bgAcc1" presStyleIdx="0" presStyleCnt="2">
        <dgm:presLayoutVars>
          <dgm:bulletEnabled val="1"/>
        </dgm:presLayoutVars>
      </dgm:prSet>
      <dgm:spPr/>
      <dgm:t>
        <a:bodyPr/>
        <a:lstStyle/>
        <a:p>
          <a:endParaRPr lang="en-US"/>
        </a:p>
      </dgm:t>
    </dgm:pt>
    <dgm:pt modelId="{CE495E81-B72C-44BB-936E-81E39C998870}" type="pres">
      <dgm:prSet presAssocID="{C1DEDB5C-CF55-4F3B-8BB9-7E1CDCE45936}" presName="child2group" presStyleCnt="0"/>
      <dgm:spPr/>
    </dgm:pt>
    <dgm:pt modelId="{46478689-CD68-4107-B3A5-DA19BEEBFD50}" type="pres">
      <dgm:prSet presAssocID="{C1DEDB5C-CF55-4F3B-8BB9-7E1CDCE45936}" presName="child2" presStyleLbl="bgAcc1" presStyleIdx="1" presStyleCnt="2" custScaleX="149685" custScaleY="302841" custLinFactNeighborX="17335" custLinFactNeighborY="49522"/>
      <dgm:spPr/>
      <dgm:t>
        <a:bodyPr/>
        <a:lstStyle/>
        <a:p>
          <a:endParaRPr lang="en-US"/>
        </a:p>
      </dgm:t>
    </dgm:pt>
    <dgm:pt modelId="{114B015B-F61C-4BDF-864C-E454325DB93F}" type="pres">
      <dgm:prSet presAssocID="{C1DEDB5C-CF55-4F3B-8BB9-7E1CDCE45936}" presName="child2Text" presStyleLbl="bgAcc1" presStyleIdx="1" presStyleCnt="2">
        <dgm:presLayoutVars>
          <dgm:bulletEnabled val="1"/>
        </dgm:presLayoutVars>
      </dgm:prSet>
      <dgm:spPr/>
      <dgm:t>
        <a:bodyPr/>
        <a:lstStyle/>
        <a:p>
          <a:endParaRPr lang="en-US"/>
        </a:p>
      </dgm:t>
    </dgm:pt>
    <dgm:pt modelId="{7A324382-EECE-4C49-B5D7-3A5663EF19E6}" type="pres">
      <dgm:prSet presAssocID="{C1DEDB5C-CF55-4F3B-8BB9-7E1CDCE45936}" presName="childPlaceholder" presStyleCnt="0"/>
      <dgm:spPr/>
    </dgm:pt>
    <dgm:pt modelId="{F70AECCB-1C0F-4A00-B5ED-EBDE9F489146}" type="pres">
      <dgm:prSet presAssocID="{C1DEDB5C-CF55-4F3B-8BB9-7E1CDCE45936}" presName="circle" presStyleCnt="0"/>
      <dgm:spPr/>
    </dgm:pt>
    <dgm:pt modelId="{5E337829-5CEB-492E-8A88-4384A88921DC}" type="pres">
      <dgm:prSet presAssocID="{C1DEDB5C-CF55-4F3B-8BB9-7E1CDCE45936}" presName="quadrant1" presStyleLbl="node1" presStyleIdx="0" presStyleCnt="4">
        <dgm:presLayoutVars>
          <dgm:chMax val="1"/>
          <dgm:bulletEnabled val="1"/>
        </dgm:presLayoutVars>
      </dgm:prSet>
      <dgm:spPr/>
      <dgm:t>
        <a:bodyPr/>
        <a:lstStyle/>
        <a:p>
          <a:endParaRPr lang="en-US"/>
        </a:p>
      </dgm:t>
    </dgm:pt>
    <dgm:pt modelId="{CCC692EA-0BB3-424A-AB47-CC276BEE7E2C}" type="pres">
      <dgm:prSet presAssocID="{C1DEDB5C-CF55-4F3B-8BB9-7E1CDCE45936}" presName="quadrant2" presStyleLbl="node1" presStyleIdx="1" presStyleCnt="4">
        <dgm:presLayoutVars>
          <dgm:chMax val="1"/>
          <dgm:bulletEnabled val="1"/>
        </dgm:presLayoutVars>
      </dgm:prSet>
      <dgm:spPr/>
      <dgm:t>
        <a:bodyPr/>
        <a:lstStyle/>
        <a:p>
          <a:endParaRPr lang="en-US"/>
        </a:p>
      </dgm:t>
    </dgm:pt>
    <dgm:pt modelId="{CD3A6A3E-0631-4D1A-8317-F1CD50FD685D}" type="pres">
      <dgm:prSet presAssocID="{C1DEDB5C-CF55-4F3B-8BB9-7E1CDCE45936}" presName="quadrant3" presStyleLbl="node1" presStyleIdx="2" presStyleCnt="4">
        <dgm:presLayoutVars>
          <dgm:chMax val="1"/>
          <dgm:bulletEnabled val="1"/>
        </dgm:presLayoutVars>
      </dgm:prSet>
      <dgm:spPr/>
      <dgm:t>
        <a:bodyPr/>
        <a:lstStyle/>
        <a:p>
          <a:endParaRPr lang="en-US"/>
        </a:p>
      </dgm:t>
    </dgm:pt>
    <dgm:pt modelId="{0116C5CE-7894-46FD-A1F1-2A805727A242}" type="pres">
      <dgm:prSet presAssocID="{C1DEDB5C-CF55-4F3B-8BB9-7E1CDCE45936}" presName="quadrant4" presStyleLbl="node1" presStyleIdx="3" presStyleCnt="4">
        <dgm:presLayoutVars>
          <dgm:chMax val="1"/>
          <dgm:bulletEnabled val="1"/>
        </dgm:presLayoutVars>
      </dgm:prSet>
      <dgm:spPr/>
      <dgm:t>
        <a:bodyPr/>
        <a:lstStyle/>
        <a:p>
          <a:endParaRPr lang="en-US"/>
        </a:p>
      </dgm:t>
    </dgm:pt>
    <dgm:pt modelId="{D6EC8E30-F68A-4B7B-A9C7-1CA1C2187F30}" type="pres">
      <dgm:prSet presAssocID="{C1DEDB5C-CF55-4F3B-8BB9-7E1CDCE45936}" presName="quadrantPlaceholder" presStyleCnt="0"/>
      <dgm:spPr/>
    </dgm:pt>
    <dgm:pt modelId="{7921DCC5-15FB-41D2-A1E7-E59ABDFA71BC}" type="pres">
      <dgm:prSet presAssocID="{C1DEDB5C-CF55-4F3B-8BB9-7E1CDCE45936}" presName="center1" presStyleLbl="fgShp" presStyleIdx="0" presStyleCnt="2"/>
      <dgm:spPr/>
    </dgm:pt>
    <dgm:pt modelId="{141EC96D-A293-490E-A878-B93F6EE83C98}" type="pres">
      <dgm:prSet presAssocID="{C1DEDB5C-CF55-4F3B-8BB9-7E1CDCE45936}" presName="center2" presStyleLbl="fgShp" presStyleIdx="1" presStyleCnt="2"/>
      <dgm:spPr/>
    </dgm:pt>
  </dgm:ptLst>
  <dgm:cxnLst>
    <dgm:cxn modelId="{47F254F1-8407-42E9-82C9-FBCC8937C430}" srcId="{17039AED-13F6-483C-92DB-882E8E83AC25}" destId="{5A874B5F-D878-449D-8938-5E479D458B7C}" srcOrd="0" destOrd="0" parTransId="{00058F71-D486-475D-89B0-09FE4E53D721}" sibTransId="{84998282-C719-40C8-9AB7-A2F097C3DAA5}"/>
    <dgm:cxn modelId="{570D2B82-6832-4BE8-A3EE-E07770249EB5}" srcId="{C1DEDB5C-CF55-4F3B-8BB9-7E1CDCE45936}" destId="{6398F636-251E-4331-A07E-D0D1F109B167}" srcOrd="1" destOrd="0" parTransId="{F050A71D-66BF-48B1-BF69-E921AF4C3D1E}" sibTransId="{A442FB40-3107-497F-9EC8-776951C07CFA}"/>
    <dgm:cxn modelId="{4BAA0598-AB1E-4001-A419-ECBE47A71D90}" type="presOf" srcId="{17039AED-13F6-483C-92DB-882E8E83AC25}" destId="{5E337829-5CEB-492E-8A88-4384A88921DC}" srcOrd="0" destOrd="0" presId="urn:microsoft.com/office/officeart/2005/8/layout/cycle4"/>
    <dgm:cxn modelId="{17239CBF-6829-4B34-9735-BE3C2CE979E6}" type="presOf" srcId="{B449F39A-E861-436F-8690-7F352329B52E}" destId="{CD3A6A3E-0631-4D1A-8317-F1CD50FD685D}" srcOrd="0" destOrd="0" presId="urn:microsoft.com/office/officeart/2005/8/layout/cycle4"/>
    <dgm:cxn modelId="{86A0B74E-A097-4DB4-A403-E5A5DBE2BDF9}" srcId="{C1DEDB5C-CF55-4F3B-8BB9-7E1CDCE45936}" destId="{BA64D5BD-DC7F-446E-87C0-3F44EA3C6E5D}" srcOrd="3" destOrd="0" parTransId="{B7C8A828-FF7B-46E0-8968-1302344BA57F}" sibTransId="{E5CA8A96-5FE9-4676-B5BE-681D625E18E5}"/>
    <dgm:cxn modelId="{898E2914-CD32-4A05-8C42-C4ABAD67446B}" srcId="{6398F636-251E-4331-A07E-D0D1F109B167}" destId="{870A3215-9F64-4034-A349-BC27EC47B449}" srcOrd="0" destOrd="0" parTransId="{D7F031F3-615F-47A7-A010-27B6B1D0B65B}" sibTransId="{7FCAF5BD-04BE-4A1B-A3A7-B93A6C1F8418}"/>
    <dgm:cxn modelId="{E6F83311-FECC-431D-85C3-F6A62455D981}" srcId="{C1DEDB5C-CF55-4F3B-8BB9-7E1CDCE45936}" destId="{17039AED-13F6-483C-92DB-882E8E83AC25}" srcOrd="0" destOrd="0" parTransId="{A5B8C9CC-3217-4F2A-9AC5-F8B7FA5D4EF9}" sibTransId="{7791DA84-8AEC-456F-933B-60A0C3445C19}"/>
    <dgm:cxn modelId="{B45656A4-6CB5-4115-AF60-8975E66288C2}" srcId="{C1DEDB5C-CF55-4F3B-8BB9-7E1CDCE45936}" destId="{B449F39A-E861-436F-8690-7F352329B52E}" srcOrd="2" destOrd="0" parTransId="{102FB077-F4D5-48BF-B325-CBC593224324}" sibTransId="{4C267A1B-D399-4438-9D08-D5F0C98CB12A}"/>
    <dgm:cxn modelId="{8A93A914-3DD2-4C5A-A757-CBA2D5DDE4FA}" type="presOf" srcId="{C1DEDB5C-CF55-4F3B-8BB9-7E1CDCE45936}" destId="{FB5C4186-D4A2-455C-9358-61119AFDEA18}" srcOrd="0" destOrd="0" presId="urn:microsoft.com/office/officeart/2005/8/layout/cycle4"/>
    <dgm:cxn modelId="{E24AF32F-1009-43D5-974A-0FEC6BF980A6}" type="presOf" srcId="{5A874B5F-D878-449D-8938-5E479D458B7C}" destId="{EBF850C2-BC85-4FAF-96D8-2ABC706DF989}" srcOrd="0" destOrd="0" presId="urn:microsoft.com/office/officeart/2005/8/layout/cycle4"/>
    <dgm:cxn modelId="{146A212F-13CE-4E5D-A266-0EFD7D4011B2}" type="presOf" srcId="{5A874B5F-D878-449D-8938-5E479D458B7C}" destId="{2D89B468-D88B-493B-92B0-1FB89242DB2F}" srcOrd="1" destOrd="0" presId="urn:microsoft.com/office/officeart/2005/8/layout/cycle4"/>
    <dgm:cxn modelId="{18AA4722-B37D-4787-BDB8-80E66E034DFF}" type="presOf" srcId="{870A3215-9F64-4034-A349-BC27EC47B449}" destId="{46478689-CD68-4107-B3A5-DA19BEEBFD50}" srcOrd="0" destOrd="0" presId="urn:microsoft.com/office/officeart/2005/8/layout/cycle4"/>
    <dgm:cxn modelId="{D55C4128-18D3-4041-8B0F-7650139EB275}" type="presOf" srcId="{870A3215-9F64-4034-A349-BC27EC47B449}" destId="{114B015B-F61C-4BDF-864C-E454325DB93F}" srcOrd="1" destOrd="0" presId="urn:microsoft.com/office/officeart/2005/8/layout/cycle4"/>
    <dgm:cxn modelId="{5167E62E-45A8-4DC3-9FBC-CBFFD47CE183}" type="presOf" srcId="{6398F636-251E-4331-A07E-D0D1F109B167}" destId="{CCC692EA-0BB3-424A-AB47-CC276BEE7E2C}" srcOrd="0" destOrd="0" presId="urn:microsoft.com/office/officeart/2005/8/layout/cycle4"/>
    <dgm:cxn modelId="{843588D2-710C-43CB-A14B-0D94258229F9}" type="presOf" srcId="{BA64D5BD-DC7F-446E-87C0-3F44EA3C6E5D}" destId="{0116C5CE-7894-46FD-A1F1-2A805727A242}" srcOrd="0" destOrd="0" presId="urn:microsoft.com/office/officeart/2005/8/layout/cycle4"/>
    <dgm:cxn modelId="{12B305C5-4314-4587-9427-17DFEB969875}" type="presParOf" srcId="{FB5C4186-D4A2-455C-9358-61119AFDEA18}" destId="{B2FEDCF5-E12D-4E2B-9742-AFA4788EC0D5}" srcOrd="0" destOrd="0" presId="urn:microsoft.com/office/officeart/2005/8/layout/cycle4"/>
    <dgm:cxn modelId="{14FBE01B-EAE3-459B-8244-1309AC1C696E}" type="presParOf" srcId="{B2FEDCF5-E12D-4E2B-9742-AFA4788EC0D5}" destId="{A0327E98-A1C4-4306-9681-C7CC8B2C7F5D}" srcOrd="0" destOrd="0" presId="urn:microsoft.com/office/officeart/2005/8/layout/cycle4"/>
    <dgm:cxn modelId="{FF7914D6-E313-4907-B5BF-7EB0CB3B16EE}" type="presParOf" srcId="{A0327E98-A1C4-4306-9681-C7CC8B2C7F5D}" destId="{EBF850C2-BC85-4FAF-96D8-2ABC706DF989}" srcOrd="0" destOrd="0" presId="urn:microsoft.com/office/officeart/2005/8/layout/cycle4"/>
    <dgm:cxn modelId="{EE32A9DA-0604-4323-973F-D91DB06DD386}" type="presParOf" srcId="{A0327E98-A1C4-4306-9681-C7CC8B2C7F5D}" destId="{2D89B468-D88B-493B-92B0-1FB89242DB2F}" srcOrd="1" destOrd="0" presId="urn:microsoft.com/office/officeart/2005/8/layout/cycle4"/>
    <dgm:cxn modelId="{FC449E84-C083-40B7-8D65-14FB631773B6}" type="presParOf" srcId="{B2FEDCF5-E12D-4E2B-9742-AFA4788EC0D5}" destId="{CE495E81-B72C-44BB-936E-81E39C998870}" srcOrd="1" destOrd="0" presId="urn:microsoft.com/office/officeart/2005/8/layout/cycle4"/>
    <dgm:cxn modelId="{35A945F4-9BEB-4FC8-8FED-7463D4A49337}" type="presParOf" srcId="{CE495E81-B72C-44BB-936E-81E39C998870}" destId="{46478689-CD68-4107-B3A5-DA19BEEBFD50}" srcOrd="0" destOrd="0" presId="urn:microsoft.com/office/officeart/2005/8/layout/cycle4"/>
    <dgm:cxn modelId="{A97BD4CC-49B7-42ED-A979-0C41F2A1C973}" type="presParOf" srcId="{CE495E81-B72C-44BB-936E-81E39C998870}" destId="{114B015B-F61C-4BDF-864C-E454325DB93F}" srcOrd="1" destOrd="0" presId="urn:microsoft.com/office/officeart/2005/8/layout/cycle4"/>
    <dgm:cxn modelId="{1BA2AAE3-256B-49EB-9A21-676B950A25D0}" type="presParOf" srcId="{B2FEDCF5-E12D-4E2B-9742-AFA4788EC0D5}" destId="{7A324382-EECE-4C49-B5D7-3A5663EF19E6}" srcOrd="2" destOrd="0" presId="urn:microsoft.com/office/officeart/2005/8/layout/cycle4"/>
    <dgm:cxn modelId="{7848533C-E212-481A-8BC2-8ECBDC152719}" type="presParOf" srcId="{FB5C4186-D4A2-455C-9358-61119AFDEA18}" destId="{F70AECCB-1C0F-4A00-B5ED-EBDE9F489146}" srcOrd="1" destOrd="0" presId="urn:microsoft.com/office/officeart/2005/8/layout/cycle4"/>
    <dgm:cxn modelId="{EE9AD01F-7D0F-46BD-B2AD-04FF81BC2A00}" type="presParOf" srcId="{F70AECCB-1C0F-4A00-B5ED-EBDE9F489146}" destId="{5E337829-5CEB-492E-8A88-4384A88921DC}" srcOrd="0" destOrd="0" presId="urn:microsoft.com/office/officeart/2005/8/layout/cycle4"/>
    <dgm:cxn modelId="{33ED900F-AA15-4E35-BAB7-353A83FC7AAE}" type="presParOf" srcId="{F70AECCB-1C0F-4A00-B5ED-EBDE9F489146}" destId="{CCC692EA-0BB3-424A-AB47-CC276BEE7E2C}" srcOrd="1" destOrd="0" presId="urn:microsoft.com/office/officeart/2005/8/layout/cycle4"/>
    <dgm:cxn modelId="{75CA15C0-0487-4E17-BF69-8A811B14E8D5}" type="presParOf" srcId="{F70AECCB-1C0F-4A00-B5ED-EBDE9F489146}" destId="{CD3A6A3E-0631-4D1A-8317-F1CD50FD685D}" srcOrd="2" destOrd="0" presId="urn:microsoft.com/office/officeart/2005/8/layout/cycle4"/>
    <dgm:cxn modelId="{6C868FA0-3135-4AF3-9BA3-4286982CEE39}" type="presParOf" srcId="{F70AECCB-1C0F-4A00-B5ED-EBDE9F489146}" destId="{0116C5CE-7894-46FD-A1F1-2A805727A242}" srcOrd="3" destOrd="0" presId="urn:microsoft.com/office/officeart/2005/8/layout/cycle4"/>
    <dgm:cxn modelId="{66CAA70B-0B1F-45E7-B9CC-641C2B838531}" type="presParOf" srcId="{F70AECCB-1C0F-4A00-B5ED-EBDE9F489146}" destId="{D6EC8E30-F68A-4B7B-A9C7-1CA1C2187F30}" srcOrd="4" destOrd="0" presId="urn:microsoft.com/office/officeart/2005/8/layout/cycle4"/>
    <dgm:cxn modelId="{C413154A-D1E9-4027-A8E7-724420CCC228}" type="presParOf" srcId="{FB5C4186-D4A2-455C-9358-61119AFDEA18}" destId="{7921DCC5-15FB-41D2-A1E7-E59ABDFA71BC}" srcOrd="2" destOrd="0" presId="urn:microsoft.com/office/officeart/2005/8/layout/cycle4"/>
    <dgm:cxn modelId="{6C1F9654-99A1-41EF-8FD2-5DAB5A59CDDC}" type="presParOf" srcId="{FB5C4186-D4A2-455C-9358-61119AFDEA18}" destId="{141EC96D-A293-490E-A878-B93F6EE83C98}"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52F63-19E3-42EF-AC56-A80438EB7C7C}">
      <dsp:nvSpPr>
        <dsp:cNvPr id="0" name=""/>
        <dsp:cNvSpPr/>
      </dsp:nvSpPr>
      <dsp:spPr>
        <a:xfrm>
          <a:off x="0" y="0"/>
          <a:ext cx="8329083" cy="10424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b="1" kern="1200" dirty="0"/>
            <a:t>Fungi:</a:t>
          </a:r>
          <a:r>
            <a:rPr lang="en-US" sz="2900" kern="1200" dirty="0"/>
            <a:t> </a:t>
          </a:r>
          <a:r>
            <a:rPr lang="en-US" sz="2900" kern="1200" dirty="0" smtClean="0"/>
            <a:t>regulate </a:t>
          </a:r>
          <a:r>
            <a:rPr lang="en-US" sz="2900" kern="1200" dirty="0"/>
            <a:t>nematode populations</a:t>
          </a:r>
        </a:p>
      </dsp:txBody>
      <dsp:txXfrm>
        <a:off x="1770059" y="0"/>
        <a:ext cx="6559023" cy="1042427"/>
      </dsp:txXfrm>
    </dsp:sp>
    <dsp:sp modelId="{6F0F6A4A-CF39-49D8-8A18-4C4BED401049}">
      <dsp:nvSpPr>
        <dsp:cNvPr id="0" name=""/>
        <dsp:cNvSpPr/>
      </dsp:nvSpPr>
      <dsp:spPr>
        <a:xfrm>
          <a:off x="336732" y="104242"/>
          <a:ext cx="1200837" cy="833941"/>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039347-16F8-4622-95B9-3582CDFAF19B}">
      <dsp:nvSpPr>
        <dsp:cNvPr id="0" name=""/>
        <dsp:cNvSpPr/>
      </dsp:nvSpPr>
      <dsp:spPr>
        <a:xfrm>
          <a:off x="0" y="1146669"/>
          <a:ext cx="8329083" cy="10424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b="1" kern="1200" dirty="0">
              <a:effectLst/>
            </a:rPr>
            <a:t>Fungi</a:t>
          </a:r>
          <a:r>
            <a:rPr lang="en-US" sz="2900" kern="1200" dirty="0">
              <a:effectLst/>
            </a:rPr>
            <a:t>: </a:t>
          </a:r>
          <a:r>
            <a:rPr lang="en-US" sz="2900" kern="1200" dirty="0" smtClean="0">
              <a:effectLst/>
            </a:rPr>
            <a:t>parasitize soybean </a:t>
          </a:r>
          <a:r>
            <a:rPr lang="en-US" sz="2900" kern="1200" dirty="0">
              <a:effectLst/>
            </a:rPr>
            <a:t>cyst </a:t>
          </a:r>
          <a:r>
            <a:rPr lang="en-US" sz="2900" kern="1200" dirty="0" smtClean="0">
              <a:effectLst/>
            </a:rPr>
            <a:t>nematodes</a:t>
          </a:r>
          <a:endParaRPr lang="en-US" sz="2900" kern="1200" dirty="0"/>
        </a:p>
      </dsp:txBody>
      <dsp:txXfrm>
        <a:off x="1770059" y="1146669"/>
        <a:ext cx="6559023" cy="1042427"/>
      </dsp:txXfrm>
    </dsp:sp>
    <dsp:sp modelId="{DDD32601-1B7E-4E82-AFBA-4F29DC475EBC}">
      <dsp:nvSpPr>
        <dsp:cNvPr id="0" name=""/>
        <dsp:cNvSpPr/>
      </dsp:nvSpPr>
      <dsp:spPr>
        <a:xfrm>
          <a:off x="384891" y="1250912"/>
          <a:ext cx="1104519" cy="833941"/>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06B104-0297-4292-998B-6C88CFEE3E37}">
      <dsp:nvSpPr>
        <dsp:cNvPr id="0" name=""/>
        <dsp:cNvSpPr/>
      </dsp:nvSpPr>
      <dsp:spPr>
        <a:xfrm>
          <a:off x="0" y="2293339"/>
          <a:ext cx="8329083" cy="10424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b="1" kern="1200" dirty="0"/>
            <a:t>Mites: </a:t>
          </a:r>
          <a:r>
            <a:rPr lang="en-US" sz="2900" b="0" kern="1200" dirty="0" smtClean="0"/>
            <a:t>regulate</a:t>
          </a:r>
          <a:r>
            <a:rPr lang="en-US" sz="2900" b="1" kern="1200" dirty="0" smtClean="0"/>
            <a:t> </a:t>
          </a:r>
          <a:r>
            <a:rPr lang="en-US" sz="2900" kern="1200" dirty="0"/>
            <a:t>springtail (L) and </a:t>
          </a:r>
          <a:br>
            <a:rPr lang="en-US" sz="2900" kern="1200" dirty="0"/>
          </a:br>
          <a:r>
            <a:rPr lang="en-US" sz="2900" kern="1200" dirty="0"/>
            <a:t>nematode (R) populations</a:t>
          </a:r>
        </a:p>
      </dsp:txBody>
      <dsp:txXfrm>
        <a:off x="1770059" y="2293339"/>
        <a:ext cx="6559023" cy="1042427"/>
      </dsp:txXfrm>
    </dsp:sp>
    <dsp:sp modelId="{27B1AADB-DF0B-49EC-88AF-EE5FDBCBCCA6}">
      <dsp:nvSpPr>
        <dsp:cNvPr id="0" name=""/>
        <dsp:cNvSpPr/>
      </dsp:nvSpPr>
      <dsp:spPr>
        <a:xfrm>
          <a:off x="336732" y="2397582"/>
          <a:ext cx="1200837" cy="833941"/>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B3843D-76A7-40CF-A3A4-5BA38FF9FD0E}">
      <dsp:nvSpPr>
        <dsp:cNvPr id="0" name=""/>
        <dsp:cNvSpPr/>
      </dsp:nvSpPr>
      <dsp:spPr>
        <a:xfrm>
          <a:off x="0" y="3440009"/>
          <a:ext cx="8329083" cy="10424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en-US" sz="2900" b="1" kern="1200" dirty="0" smtClean="0"/>
            <a:t>Protozoa:</a:t>
          </a:r>
          <a:r>
            <a:rPr lang="en-US" sz="2900" kern="1200" dirty="0" smtClean="0"/>
            <a:t> </a:t>
          </a:r>
          <a:r>
            <a:rPr lang="en-US" sz="2900" kern="1200" dirty="0"/>
            <a:t>prey on bacteria </a:t>
          </a:r>
          <a:br>
            <a:rPr lang="en-US" sz="2900" kern="1200" dirty="0"/>
          </a:br>
          <a:r>
            <a:rPr lang="en-US" sz="2400" kern="1200" dirty="0"/>
            <a:t>(can consume 10</a:t>
          </a:r>
          <a:r>
            <a:rPr lang="en-US" sz="2400" kern="1200" baseline="30000" dirty="0"/>
            <a:t>6</a:t>
          </a:r>
          <a:r>
            <a:rPr lang="en-US" sz="2400" kern="1200" baseline="0" dirty="0"/>
            <a:t> to 10</a:t>
          </a:r>
          <a:r>
            <a:rPr lang="en-US" sz="2400" kern="1200" baseline="30000" dirty="0"/>
            <a:t>9</a:t>
          </a:r>
          <a:r>
            <a:rPr lang="en-US" sz="2400" kern="1200" dirty="0"/>
            <a:t> bacteria </a:t>
          </a:r>
          <a:r>
            <a:rPr lang="en-US" sz="2400" kern="1200" dirty="0" smtClean="0"/>
            <a:t>per day</a:t>
          </a:r>
          <a:r>
            <a:rPr lang="en-US" sz="2400" kern="1200" baseline="0" dirty="0" smtClean="0"/>
            <a:t>)</a:t>
          </a:r>
          <a:r>
            <a:rPr lang="en-US" sz="2400" kern="1200" dirty="0" smtClean="0"/>
            <a:t>! </a:t>
          </a:r>
          <a:endParaRPr lang="en-US" sz="2400" kern="1200" dirty="0"/>
        </a:p>
      </dsp:txBody>
      <dsp:txXfrm>
        <a:off x="1770059" y="3440009"/>
        <a:ext cx="6559023" cy="1042427"/>
      </dsp:txXfrm>
    </dsp:sp>
    <dsp:sp modelId="{590D43ED-D4F1-4BB4-B25E-3D9CDD43882D}">
      <dsp:nvSpPr>
        <dsp:cNvPr id="0" name=""/>
        <dsp:cNvSpPr/>
      </dsp:nvSpPr>
      <dsp:spPr>
        <a:xfrm>
          <a:off x="404897" y="3544252"/>
          <a:ext cx="1064506" cy="833941"/>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78689-CD68-4107-B3A5-DA19BEEBFD50}">
      <dsp:nvSpPr>
        <dsp:cNvPr id="0" name=""/>
        <dsp:cNvSpPr/>
      </dsp:nvSpPr>
      <dsp:spPr>
        <a:xfrm>
          <a:off x="4917542" y="354332"/>
          <a:ext cx="3387227" cy="44391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0584" tIns="91440" rIns="91440" bIns="91440"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a:solidFill>
                <a:schemeClr val="accent2"/>
              </a:solidFill>
            </a:rPr>
            <a:t>Protect</a:t>
          </a:r>
          <a:r>
            <a:rPr lang="en-US" sz="2800" kern="1200" dirty="0">
              <a:solidFill>
                <a:schemeClr val="accent2"/>
              </a:solidFill>
            </a:rPr>
            <a:t> </a:t>
          </a:r>
          <a:r>
            <a:rPr lang="en-US" sz="2800" kern="1200" dirty="0"/>
            <a:t>habitat (aggregates and organic matter)</a:t>
          </a:r>
        </a:p>
      </dsp:txBody>
      <dsp:txXfrm>
        <a:off x="6003156" y="423778"/>
        <a:ext cx="2232167" cy="3190500"/>
      </dsp:txXfrm>
    </dsp:sp>
    <dsp:sp modelId="{EBF850C2-BC85-4FAF-96D8-2ABC706DF989}">
      <dsp:nvSpPr>
        <dsp:cNvPr id="0" name=""/>
        <dsp:cNvSpPr/>
      </dsp:nvSpPr>
      <dsp:spPr>
        <a:xfrm>
          <a:off x="299094" y="277045"/>
          <a:ext cx="3504943" cy="44394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285750" lvl="1" indent="-285750" algn="l" defTabSz="1289050">
            <a:lnSpc>
              <a:spcPct val="90000"/>
            </a:lnSpc>
            <a:spcBef>
              <a:spcPct val="0"/>
            </a:spcBef>
            <a:spcAft>
              <a:spcPct val="15000"/>
            </a:spcAft>
            <a:buChar char="••"/>
          </a:pPr>
          <a:r>
            <a:rPr lang="en-US" sz="2900" b="1" kern="1200" dirty="0">
              <a:solidFill>
                <a:schemeClr val="accent2"/>
              </a:solidFill>
            </a:rPr>
            <a:t>Feed</a:t>
          </a:r>
          <a:r>
            <a:rPr lang="en-US" sz="2900" kern="1200" dirty="0">
              <a:solidFill>
                <a:schemeClr val="accent2"/>
              </a:solidFill>
            </a:rPr>
            <a:t> </a:t>
          </a:r>
          <a:r>
            <a:rPr lang="en-US" sz="2900" kern="1200" dirty="0"/>
            <a:t>diverse, continuous inputs (C sources, energy)</a:t>
          </a:r>
        </a:p>
      </dsp:txBody>
      <dsp:txXfrm>
        <a:off x="370953" y="348904"/>
        <a:ext cx="2309742" cy="3185839"/>
      </dsp:txXfrm>
    </dsp:sp>
    <dsp:sp modelId="{5E337829-5CEB-492E-8A88-4384A88921DC}">
      <dsp:nvSpPr>
        <dsp:cNvPr id="0" name=""/>
        <dsp:cNvSpPr/>
      </dsp:nvSpPr>
      <dsp:spPr>
        <a:xfrm>
          <a:off x="2314115" y="632799"/>
          <a:ext cx="1983476" cy="1983476"/>
        </a:xfrm>
        <a:prstGeom prst="pieWedg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a:t>Maximize living roots</a:t>
          </a:r>
        </a:p>
      </dsp:txBody>
      <dsp:txXfrm>
        <a:off x="2895062" y="1213746"/>
        <a:ext cx="1402529" cy="1402529"/>
      </dsp:txXfrm>
    </dsp:sp>
    <dsp:sp modelId="{CCC692EA-0BB3-424A-AB47-CC276BEE7E2C}">
      <dsp:nvSpPr>
        <dsp:cNvPr id="0" name=""/>
        <dsp:cNvSpPr/>
      </dsp:nvSpPr>
      <dsp:spPr>
        <a:xfrm rot="5400000">
          <a:off x="4389207" y="632799"/>
          <a:ext cx="1983476" cy="1983476"/>
        </a:xfrm>
        <a:prstGeom prst="pieWedge">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a:t>Minimize disturbance</a:t>
          </a:r>
        </a:p>
      </dsp:txBody>
      <dsp:txXfrm rot="-5400000">
        <a:off x="4389207" y="1213746"/>
        <a:ext cx="1402529" cy="1402529"/>
      </dsp:txXfrm>
    </dsp:sp>
    <dsp:sp modelId="{CD3A6A3E-0631-4D1A-8317-F1CD50FD685D}">
      <dsp:nvSpPr>
        <dsp:cNvPr id="0" name=""/>
        <dsp:cNvSpPr/>
      </dsp:nvSpPr>
      <dsp:spPr>
        <a:xfrm rot="10800000">
          <a:off x="4389207" y="2707891"/>
          <a:ext cx="1983476" cy="1983476"/>
        </a:xfrm>
        <a:prstGeom prst="pieWedge">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a:t>Maximize cover</a:t>
          </a:r>
        </a:p>
      </dsp:txBody>
      <dsp:txXfrm rot="10800000">
        <a:off x="4389207" y="2707891"/>
        <a:ext cx="1402529" cy="1402529"/>
      </dsp:txXfrm>
    </dsp:sp>
    <dsp:sp modelId="{0116C5CE-7894-46FD-A1F1-2A805727A242}">
      <dsp:nvSpPr>
        <dsp:cNvPr id="0" name=""/>
        <dsp:cNvSpPr/>
      </dsp:nvSpPr>
      <dsp:spPr>
        <a:xfrm rot="16200000">
          <a:off x="2314115" y="2707891"/>
          <a:ext cx="1983476" cy="1983476"/>
        </a:xfrm>
        <a:prstGeom prst="pieWedge">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a:t>Maximize diversity</a:t>
          </a:r>
        </a:p>
      </dsp:txBody>
      <dsp:txXfrm rot="5400000">
        <a:off x="2895062" y="2707891"/>
        <a:ext cx="1402529" cy="1402529"/>
      </dsp:txXfrm>
    </dsp:sp>
    <dsp:sp modelId="{7921DCC5-15FB-41D2-A1E7-E59ABDFA71BC}">
      <dsp:nvSpPr>
        <dsp:cNvPr id="0" name=""/>
        <dsp:cNvSpPr/>
      </dsp:nvSpPr>
      <dsp:spPr>
        <a:xfrm>
          <a:off x="4000986" y="2249813"/>
          <a:ext cx="684826" cy="595500"/>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1EC96D-A293-490E-A878-B93F6EE83C98}">
      <dsp:nvSpPr>
        <dsp:cNvPr id="0" name=""/>
        <dsp:cNvSpPr/>
      </dsp:nvSpPr>
      <dsp:spPr>
        <a:xfrm rot="10800000">
          <a:off x="4000986" y="2478852"/>
          <a:ext cx="684826" cy="595500"/>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0.29631</cdr:x>
      <cdr:y>0</cdr:y>
    </cdr:from>
    <cdr:to>
      <cdr:x>0.85934</cdr:x>
      <cdr:y>0.1564</cdr:y>
    </cdr:to>
    <cdr:sp macro="" textlink="">
      <cdr:nvSpPr>
        <cdr:cNvPr id="2" name="TextBox 1"/>
        <cdr:cNvSpPr txBox="1"/>
      </cdr:nvSpPr>
      <cdr:spPr>
        <a:xfrm xmlns:a="http://schemas.openxmlformats.org/drawingml/2006/main">
          <a:off x="1243198" y="-36667"/>
          <a:ext cx="2362200" cy="45534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a:t>‘Ideal’ Soil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D67E9AA0-AF63-4EAF-9D12-33EF4DEA3C8B}" type="datetimeFigureOut">
              <a:rPr lang="en-US" smtClean="0"/>
              <a:t>9/26/2018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8A6C1-D4A1-450C-9D4F-9C80C2E7D870}" type="slidenum">
              <a:rPr lang="en-US" smtClean="0"/>
              <a:t>‹#›</a:t>
            </a:fld>
            <a:endParaRPr lang="en-US"/>
          </a:p>
        </p:txBody>
      </p:sp>
    </p:spTree>
    <p:extLst>
      <p:ext uri="{BB962C8B-B14F-4D97-AF65-F5344CB8AC3E}">
        <p14:creationId xmlns:p14="http://schemas.microsoft.com/office/powerpoint/2010/main" val="3731244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extension.psu.edu/plants/crops/cropping-systems/documents/mycorrhizal-fungi-and-field-crops.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module will focus on soil biology and its importance in achieving good soil health.</a:t>
            </a:r>
            <a:endParaRPr lang="en-US" baseline="0" dirty="0"/>
          </a:p>
        </p:txBody>
      </p:sp>
      <p:sp>
        <p:nvSpPr>
          <p:cNvPr id="4" name="Slide Number Placeholder 3"/>
          <p:cNvSpPr>
            <a:spLocks noGrp="1"/>
          </p:cNvSpPr>
          <p:nvPr>
            <p:ph type="sldNum" sz="quarter" idx="10"/>
          </p:nvPr>
        </p:nvSpPr>
        <p:spPr/>
        <p:txBody>
          <a:bodyPr/>
          <a:lstStyle/>
          <a:p>
            <a:fld id="{57DC1755-625D-A742-ACDB-726AD4CDF29D}" type="slidenum">
              <a:rPr lang="en-US" smtClean="0"/>
              <a:t>1</a:t>
            </a:fld>
            <a:endParaRPr lang="en-US"/>
          </a:p>
        </p:txBody>
      </p:sp>
    </p:spTree>
    <p:extLst>
      <p:ext uri="{BB962C8B-B14F-4D97-AF65-F5344CB8AC3E}">
        <p14:creationId xmlns:p14="http://schemas.microsoft.com/office/powerpoint/2010/main" val="1036605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2.5 </a:t>
            </a:r>
            <a:r>
              <a:rPr lang="en-US" baseline="0" dirty="0" smtClean="0"/>
              <a:t>acres contains the weight of </a:t>
            </a:r>
            <a:r>
              <a:rPr lang="en-US" dirty="0" smtClean="0"/>
              <a:t>20</a:t>
            </a:r>
            <a:r>
              <a:rPr lang="en-US" baseline="0" dirty="0" smtClean="0"/>
              <a:t> </a:t>
            </a:r>
            <a:r>
              <a:rPr lang="en-US" baseline="0" dirty="0"/>
              <a:t>cows </a:t>
            </a:r>
            <a:r>
              <a:rPr lang="en-US" baseline="0" dirty="0" smtClean="0"/>
              <a:t>of microbes in the soil.  This is equivalent to about 3 </a:t>
            </a:r>
            <a:r>
              <a:rPr lang="en-US" baseline="0" dirty="0" err="1"/>
              <a:t>lbs</a:t>
            </a:r>
            <a:r>
              <a:rPr lang="en-US" baseline="0" dirty="0"/>
              <a:t> per </a:t>
            </a:r>
            <a:r>
              <a:rPr lang="en-US" baseline="0" dirty="0" smtClean="0"/>
              <a:t>square yard </a:t>
            </a:r>
            <a:r>
              <a:rPr lang="en-US" baseline="0" dirty="0"/>
              <a:t>of </a:t>
            </a:r>
            <a:r>
              <a:rPr lang="en-US" baseline="0" dirty="0" smtClean="0"/>
              <a:t>soil. </a:t>
            </a:r>
            <a:endParaRPr lang="en-US" baseline="0" dirty="0" smtClean="0"/>
          </a:p>
          <a:p>
            <a:r>
              <a:rPr lang="en-US" dirty="0" smtClean="0"/>
              <a:t>Source: Global soil biodiversity Atlas. </a:t>
            </a:r>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10</a:t>
            </a:fld>
            <a:endParaRPr lang="en-US"/>
          </a:p>
        </p:txBody>
      </p:sp>
    </p:spTree>
    <p:extLst>
      <p:ext uri="{BB962C8B-B14F-4D97-AF65-F5344CB8AC3E}">
        <p14:creationId xmlns:p14="http://schemas.microsoft.com/office/powerpoint/2010/main" val="4159806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Soil organisms have coevolved for hundreds of millions of years and interact in positive (mutualistic) and negative (e.g. predator versus prey) ways. Conserving biodiversity also translates to conservation of important functions or services that the biological community provides. Keeping in mind that soil, soil biodiversity, and soil functions are complex interactions between inherent soil properties, climate, management, and the life within the soil, a simplistic view is to categorize soil organisms into the following broad functional </a:t>
            </a:r>
            <a:r>
              <a:rPr lang="en-US" sz="1300" dirty="0" smtClean="0"/>
              <a:t>groups. </a:t>
            </a:r>
            <a:r>
              <a:rPr lang="en-US" sz="1300" dirty="0"/>
              <a:t>These include the soil ecosystem engineers, the biological regulators, and the chemical engineers (aka microbial decomposers). </a:t>
            </a:r>
          </a:p>
          <a:p>
            <a:pPr defTabSz="966612">
              <a:defRPr/>
            </a:pPr>
            <a:r>
              <a:rPr lang="en-US" sz="1300" dirty="0"/>
              <a:t>The following slides will explain:</a:t>
            </a:r>
          </a:p>
          <a:p>
            <a:pPr marL="181240" indent="-181240" defTabSz="966612">
              <a:buFont typeface="Arial" panose="020B0604020202020204" pitchFamily="34" charset="0"/>
              <a:buChar char="•"/>
              <a:defRPr/>
            </a:pPr>
            <a:r>
              <a:rPr lang="en-US" sz="1300" dirty="0"/>
              <a:t>what these groups are primarily responsible for, </a:t>
            </a:r>
          </a:p>
          <a:p>
            <a:pPr marL="181240" indent="-181240" defTabSz="966612">
              <a:buFont typeface="Arial" panose="020B0604020202020204" pitchFamily="34" charset="0"/>
              <a:buChar char="•"/>
              <a:defRPr/>
            </a:pPr>
            <a:r>
              <a:rPr lang="en-US" sz="1300" dirty="0"/>
              <a:t>key representatives will be identified and a brief overview of specific functions, </a:t>
            </a:r>
          </a:p>
          <a:p>
            <a:pPr marL="181240" indent="-181240" defTabSz="966612">
              <a:buFont typeface="Arial" panose="020B0604020202020204" pitchFamily="34" charset="0"/>
              <a:buChar char="•"/>
              <a:defRPr/>
            </a:pPr>
            <a:r>
              <a:rPr lang="en-US" sz="1300" dirty="0"/>
              <a:t>where they are found in soils, and their </a:t>
            </a:r>
            <a:r>
              <a:rPr lang="en-US" sz="1300" dirty="0" smtClean="0"/>
              <a:t>abundance </a:t>
            </a:r>
            <a:endParaRPr lang="en-US" sz="1300" dirty="0"/>
          </a:p>
          <a:p>
            <a:pPr defTabSz="966612">
              <a:defRPr/>
            </a:pPr>
            <a:r>
              <a:rPr lang="en-US" sz="1300" dirty="0"/>
              <a:t>The arrows crossing among and between the different groups are an indication that the groups are not exclusive to certain members and multiple members can be influential on other functions but in order to follow some structure and help us understand key groups, we will go through them by identifying the dominant players.</a:t>
            </a:r>
          </a:p>
          <a:p>
            <a:pPr defTabSz="966612">
              <a:defRPr/>
            </a:pPr>
            <a:endParaRPr lang="en-US" sz="1300" dirty="0"/>
          </a:p>
          <a:p>
            <a:pPr defTabSz="966612">
              <a:defRPr/>
            </a:pPr>
            <a:endParaRPr lang="en-US" sz="1300" dirty="0"/>
          </a:p>
        </p:txBody>
      </p:sp>
      <p:sp>
        <p:nvSpPr>
          <p:cNvPr id="4" name="Slide Number Placeholder 3"/>
          <p:cNvSpPr>
            <a:spLocks noGrp="1"/>
          </p:cNvSpPr>
          <p:nvPr>
            <p:ph type="sldNum" sz="quarter" idx="10"/>
          </p:nvPr>
        </p:nvSpPr>
        <p:spPr/>
        <p:txBody>
          <a:bodyPr/>
          <a:lstStyle/>
          <a:p>
            <a:fld id="{A4A8A6C1-D4A1-450C-9D4F-9C80C2E7D870}" type="slidenum">
              <a:rPr lang="en-US" smtClean="0"/>
              <a:t>11</a:t>
            </a:fld>
            <a:endParaRPr lang="en-US"/>
          </a:p>
        </p:txBody>
      </p:sp>
    </p:spTree>
    <p:extLst>
      <p:ext uri="{BB962C8B-B14F-4D97-AF65-F5344CB8AC3E}">
        <p14:creationId xmlns:p14="http://schemas.microsoft.com/office/powerpoint/2010/main" val="565013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510903">
              <a:buFontTx/>
              <a:buNone/>
              <a:defRPr/>
            </a:pPr>
            <a:r>
              <a:rPr lang="en-US" b="0" dirty="0" smtClean="0"/>
              <a:t>Chemical </a:t>
            </a:r>
            <a:r>
              <a:rPr lang="en-US" b="0" dirty="0"/>
              <a:t>engineers </a:t>
            </a:r>
            <a:r>
              <a:rPr lang="en-US" dirty="0" smtClean="0"/>
              <a:t>involve </a:t>
            </a:r>
            <a:r>
              <a:rPr lang="en-US" dirty="0"/>
              <a:t>soil microbes, regulate 90% of energy flow in soil and are responsible for decomposition of plant organic matter into nutrients that are available for plants. Soil microbes are also responsible for stimulating plant growth, plant protection and the production of multiple antibiotics used for human and animal health.</a:t>
            </a:r>
          </a:p>
          <a:p>
            <a:pPr marL="0" indent="0" defTabSz="510903">
              <a:buFontTx/>
              <a:buNone/>
              <a:defRPr/>
            </a:pPr>
            <a:r>
              <a:rPr lang="fr-FR" sz="1100" dirty="0" smtClean="0"/>
              <a:t>Source: Turbe et al., 2010</a:t>
            </a:r>
          </a:p>
          <a:p>
            <a:pPr marL="0" indent="0" defTabSz="510903">
              <a:buFontTx/>
              <a:buNone/>
              <a:defRPr/>
            </a:pPr>
            <a:endParaRPr lang="en-US" sz="1100" dirty="0"/>
          </a:p>
        </p:txBody>
      </p:sp>
      <p:sp>
        <p:nvSpPr>
          <p:cNvPr id="4" name="Slide Number Placeholder 3"/>
          <p:cNvSpPr>
            <a:spLocks noGrp="1"/>
          </p:cNvSpPr>
          <p:nvPr>
            <p:ph type="sldNum" sz="quarter" idx="10"/>
          </p:nvPr>
        </p:nvSpPr>
        <p:spPr/>
        <p:txBody>
          <a:bodyPr/>
          <a:lstStyle/>
          <a:p>
            <a:fld id="{57DC1755-625D-A742-ACDB-726AD4CDF29D}" type="slidenum">
              <a:rPr lang="en-US" smtClean="0"/>
              <a:t>12</a:t>
            </a:fld>
            <a:endParaRPr lang="en-US"/>
          </a:p>
        </p:txBody>
      </p:sp>
    </p:spTree>
    <p:extLst>
      <p:ext uri="{BB962C8B-B14F-4D97-AF65-F5344CB8AC3E}">
        <p14:creationId xmlns:p14="http://schemas.microsoft.com/office/powerpoint/2010/main" val="3186825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10903">
              <a:defRPr/>
            </a:pPr>
            <a:r>
              <a:rPr lang="en-US" dirty="0"/>
              <a:t>Source: </a:t>
            </a:r>
            <a:r>
              <a:rPr lang="en-US" dirty="0" err="1"/>
              <a:t>Turbe</a:t>
            </a:r>
            <a:r>
              <a:rPr lang="en-US" dirty="0"/>
              <a:t> et al., </a:t>
            </a:r>
            <a:r>
              <a:rPr lang="en-US" dirty="0" smtClean="0"/>
              <a:t>2010</a:t>
            </a:r>
          </a:p>
          <a:p>
            <a:pPr defTabSz="510903">
              <a:defRPr/>
            </a:pPr>
            <a:endParaRPr lang="en-US" dirty="0"/>
          </a:p>
          <a:p>
            <a:pPr marL="0" indent="0" defTabSz="510903">
              <a:buFontTx/>
              <a:buNone/>
              <a:defRPr/>
            </a:pPr>
            <a:r>
              <a:rPr lang="en-US" b="0" dirty="0"/>
              <a:t>Biological regulators </a:t>
            </a:r>
            <a:r>
              <a:rPr lang="en-US" dirty="0"/>
              <a:t>include small invertebrates such as protozoa, nematodes, pot worms, springtails, and </a:t>
            </a:r>
            <a:r>
              <a:rPr lang="en-US" dirty="0" smtClean="0"/>
              <a:t>mites. </a:t>
            </a:r>
            <a:r>
              <a:rPr lang="en-US" dirty="0"/>
              <a:t>Through grazing, predation or parasitism, these organisms regulate populations </a:t>
            </a:r>
            <a:r>
              <a:rPr lang="en-US" dirty="0" smtClean="0"/>
              <a:t>of other </a:t>
            </a:r>
            <a:r>
              <a:rPr lang="en-US" dirty="0"/>
              <a:t>invertebrates and </a:t>
            </a:r>
            <a:r>
              <a:rPr lang="en-US" dirty="0" smtClean="0"/>
              <a:t>microbes.</a:t>
            </a:r>
            <a:endParaRPr lang="en-US" dirty="0"/>
          </a:p>
        </p:txBody>
      </p:sp>
      <p:sp>
        <p:nvSpPr>
          <p:cNvPr id="4" name="Slide Number Placeholder 3"/>
          <p:cNvSpPr>
            <a:spLocks noGrp="1"/>
          </p:cNvSpPr>
          <p:nvPr>
            <p:ph type="sldNum" sz="quarter" idx="10"/>
          </p:nvPr>
        </p:nvSpPr>
        <p:spPr/>
        <p:txBody>
          <a:bodyPr/>
          <a:lstStyle/>
          <a:p>
            <a:fld id="{57DC1755-625D-A742-ACDB-726AD4CDF29D}" type="slidenum">
              <a:rPr lang="en-US" smtClean="0"/>
              <a:t>13</a:t>
            </a:fld>
            <a:endParaRPr lang="en-US"/>
          </a:p>
        </p:txBody>
      </p:sp>
    </p:spTree>
    <p:extLst>
      <p:ext uri="{BB962C8B-B14F-4D97-AF65-F5344CB8AC3E}">
        <p14:creationId xmlns:p14="http://schemas.microsoft.com/office/powerpoint/2010/main" val="467175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10903">
              <a:defRPr/>
            </a:pPr>
            <a:r>
              <a:rPr lang="en-US" dirty="0"/>
              <a:t>Source: </a:t>
            </a:r>
            <a:r>
              <a:rPr lang="en-US" dirty="0" err="1"/>
              <a:t>Turbe</a:t>
            </a:r>
            <a:r>
              <a:rPr lang="en-US" dirty="0"/>
              <a:t> et al., 2010</a:t>
            </a:r>
          </a:p>
          <a:p>
            <a:pPr marL="0" indent="0" defTabSz="510903">
              <a:buFontTx/>
              <a:buNone/>
              <a:defRPr/>
            </a:pPr>
            <a:r>
              <a:rPr lang="en-US" b="0" dirty="0"/>
              <a:t>Ecosystem engineers </a:t>
            </a:r>
            <a:r>
              <a:rPr lang="en-US" dirty="0"/>
              <a:t>are the larger organisms such as earthworms, ants, termites, etc. as well as plant roots that modify or create their own habitat </a:t>
            </a:r>
            <a:r>
              <a:rPr lang="en-US" dirty="0" smtClean="0"/>
              <a:t>and, </a:t>
            </a:r>
            <a:r>
              <a:rPr lang="en-US" dirty="0"/>
              <a:t>in doing </a:t>
            </a:r>
            <a:r>
              <a:rPr lang="en-US" dirty="0" smtClean="0"/>
              <a:t>so, </a:t>
            </a:r>
            <a:r>
              <a:rPr lang="en-US" dirty="0"/>
              <a:t>create </a:t>
            </a:r>
            <a:r>
              <a:rPr lang="en-US" dirty="0" err="1"/>
              <a:t>biopores</a:t>
            </a:r>
            <a:r>
              <a:rPr lang="en-US" dirty="0"/>
              <a:t> that channel air and water, mix organic materials during burrowing, and help build resistant soil aggregates. By regulating resources and redistributing and regulating access to resources, these organisms create ‘hotspots’ that support high numbers of microorganisms.</a:t>
            </a:r>
          </a:p>
          <a:p>
            <a:r>
              <a:rPr lang="en-US" sz="1100" dirty="0"/>
              <a:t>A large source that fuels the entire soil </a:t>
            </a:r>
            <a:r>
              <a:rPr lang="en-US" sz="1100" dirty="0" smtClean="0"/>
              <a:t>system relat</a:t>
            </a:r>
            <a:r>
              <a:rPr lang="en-US" sz="1100" baseline="0" dirty="0" smtClean="0"/>
              <a:t>e to</a:t>
            </a:r>
            <a:r>
              <a:rPr lang="en-US" sz="1100" dirty="0" smtClean="0"/>
              <a:t> </a:t>
            </a:r>
            <a:r>
              <a:rPr lang="en-US" sz="1100" dirty="0"/>
              <a:t>the impacts of plant roots, which is the first group of ecosystem engineers to discuss.</a:t>
            </a:r>
          </a:p>
          <a:p>
            <a:r>
              <a:rPr lang="en-US" sz="1100" dirty="0"/>
              <a:t>Plant roots can cause physical weathering as they grow and expand inside cracks in the rocks. Roots and decaying vegetation also produce organic compounds such as solvents, acids and </a:t>
            </a:r>
            <a:r>
              <a:rPr lang="en-US" sz="1100" dirty="0" smtClean="0"/>
              <a:t>alkalinity </a:t>
            </a:r>
            <a:r>
              <a:rPr lang="en-US" sz="1100" dirty="0"/>
              <a:t>that enhance the actions of percolating rainwater.</a:t>
            </a:r>
          </a:p>
          <a:p>
            <a:r>
              <a:rPr lang="en-US" sz="1100" dirty="0"/>
              <a:t>The two main types of root systems are fibrous and taproot. Fibrous roots are the traditional structures formed by primary and secondary roots branching in all directions in the soil. By contrast, taproots are characterized by a single firm root growing straight down, with minor roots developing </a:t>
            </a:r>
            <a:r>
              <a:rPr lang="en-US" sz="1100" dirty="0" smtClean="0"/>
              <a:t>on either side. </a:t>
            </a:r>
            <a:r>
              <a:rPr lang="en-US" sz="1100" dirty="0"/>
              <a:t>Other specialized roots do exist; for example, the </a:t>
            </a:r>
            <a:r>
              <a:rPr lang="en-US" sz="1100" dirty="0" smtClean="0"/>
              <a:t>tuberous roots </a:t>
            </a:r>
            <a:r>
              <a:rPr lang="en-US" sz="1100" dirty="0"/>
              <a:t>of sweet potato are modified for the storage of </a:t>
            </a:r>
            <a:r>
              <a:rPr lang="en-US" sz="1100" dirty="0" smtClean="0"/>
              <a:t>nutrients</a:t>
            </a:r>
            <a:r>
              <a:rPr lang="en-US" sz="1100" baseline="0" dirty="0" smtClean="0"/>
              <a:t> </a:t>
            </a:r>
            <a:r>
              <a:rPr lang="en-US" sz="1100" dirty="0" smtClean="0"/>
              <a:t>and </a:t>
            </a:r>
            <a:r>
              <a:rPr lang="en-US" sz="1100" dirty="0"/>
              <a:t>water.</a:t>
            </a:r>
          </a:p>
          <a:p>
            <a:r>
              <a:rPr lang="en-US" sz="1100" dirty="0"/>
              <a:t>The number of known plant species has been estimated to be around </a:t>
            </a:r>
            <a:r>
              <a:rPr lang="en-US" sz="1100" dirty="0" smtClean="0"/>
              <a:t>400,000</a:t>
            </a:r>
            <a:r>
              <a:rPr lang="en-US" sz="1100" dirty="0"/>
              <a:t>.</a:t>
            </a:r>
          </a:p>
        </p:txBody>
      </p:sp>
      <p:sp>
        <p:nvSpPr>
          <p:cNvPr id="4" name="Slide Number Placeholder 3"/>
          <p:cNvSpPr>
            <a:spLocks noGrp="1"/>
          </p:cNvSpPr>
          <p:nvPr>
            <p:ph type="sldNum" sz="quarter" idx="10"/>
          </p:nvPr>
        </p:nvSpPr>
        <p:spPr/>
        <p:txBody>
          <a:bodyPr/>
          <a:lstStyle/>
          <a:p>
            <a:fld id="{57DC1755-625D-A742-ACDB-726AD4CDF29D}" type="slidenum">
              <a:rPr lang="en-US" smtClean="0"/>
              <a:t>14</a:t>
            </a:fld>
            <a:endParaRPr lang="en-US"/>
          </a:p>
        </p:txBody>
      </p:sp>
    </p:spTree>
    <p:extLst>
      <p:ext uri="{BB962C8B-B14F-4D97-AF65-F5344CB8AC3E}">
        <p14:creationId xmlns:p14="http://schemas.microsoft.com/office/powerpoint/2010/main" val="4121782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Reiterate </a:t>
            </a:r>
            <a:r>
              <a:rPr lang="en-US" dirty="0"/>
              <a:t>the defi</a:t>
            </a:r>
            <a:r>
              <a:rPr lang="en-US" baseline="0" dirty="0"/>
              <a:t>nition of soil </a:t>
            </a:r>
            <a:r>
              <a:rPr lang="en-US" baseline="0" dirty="0" smtClean="0"/>
              <a:t>health…“The continued capacity of the soil to function as a vital living ecosystem that sustains plants, animals, and humans”.  Then ask participants to c</a:t>
            </a:r>
            <a:r>
              <a:rPr lang="en-US" dirty="0" smtClean="0"/>
              <a:t>ompile</a:t>
            </a:r>
            <a:r>
              <a:rPr lang="en-US" baseline="0" dirty="0" smtClean="0"/>
              <a:t> </a:t>
            </a:r>
            <a:r>
              <a:rPr lang="en-US" baseline="0" dirty="0"/>
              <a:t>a list of what it takes to be considered alive on a chart or white board  (</a:t>
            </a:r>
            <a:r>
              <a:rPr lang="en-US" b="1" baseline="0" dirty="0"/>
              <a:t>ALL PROCESSES BELOW CAN BE DIRECTLY RELATED TO THE BIOLOGICAL HOT SPOTS</a:t>
            </a:r>
            <a:r>
              <a:rPr lang="en-US" baseline="0" dirty="0"/>
              <a:t>)</a:t>
            </a:r>
          </a:p>
          <a:p>
            <a:r>
              <a:rPr lang="en-US" baseline="0" dirty="0"/>
              <a:t>Should include:</a:t>
            </a:r>
          </a:p>
          <a:p>
            <a:r>
              <a:rPr lang="en-US" baseline="0" dirty="0"/>
              <a:t>Breathing—respiration/gas exchange</a:t>
            </a:r>
          </a:p>
          <a:p>
            <a:r>
              <a:rPr lang="en-US" baseline="0" dirty="0"/>
              <a:t>Shelter—aggregates/pores</a:t>
            </a:r>
          </a:p>
          <a:p>
            <a:r>
              <a:rPr lang="en-US" baseline="0" dirty="0"/>
              <a:t>Food source—detritus layer</a:t>
            </a:r>
          </a:p>
          <a:p>
            <a:r>
              <a:rPr lang="en-US" baseline="0" dirty="0"/>
              <a:t>Reproduction—pores/water films</a:t>
            </a:r>
          </a:p>
          <a:p>
            <a:r>
              <a:rPr lang="en-US" baseline="0" dirty="0"/>
              <a:t>Elimination—nutrient cycling</a:t>
            </a:r>
          </a:p>
          <a:p>
            <a:r>
              <a:rPr lang="en-US" baseline="0" dirty="0"/>
              <a:t>Death</a:t>
            </a:r>
          </a:p>
          <a:p>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15</a:t>
            </a:fld>
            <a:endParaRPr lang="en-US"/>
          </a:p>
        </p:txBody>
      </p:sp>
    </p:spTree>
    <p:extLst>
      <p:ext uri="{BB962C8B-B14F-4D97-AF65-F5344CB8AC3E}">
        <p14:creationId xmlns:p14="http://schemas.microsoft.com/office/powerpoint/2010/main" val="2886525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solidFill>
                  <a:schemeClr val="accent2"/>
                </a:solidFill>
              </a:rPr>
              <a:t>There are numerous factors that influence biodiversity and activity of soil organisms. Although microbes can exist in the most extreme environments possible, most agricultural soils benefit from the following conditions: </a:t>
            </a:r>
          </a:p>
          <a:p>
            <a:pPr marL="457200" lvl="1"/>
            <a:r>
              <a:rPr lang="en-US" sz="1200" dirty="0"/>
              <a:t>Near-neutral pH (6-7.5)</a:t>
            </a:r>
          </a:p>
          <a:p>
            <a:pPr marL="457200" lvl="1"/>
            <a:r>
              <a:rPr lang="en-US" sz="1200" dirty="0"/>
              <a:t>Warm soil temps (60-90°F)</a:t>
            </a:r>
          </a:p>
          <a:p>
            <a:pPr marL="457200" lvl="1"/>
            <a:r>
              <a:rPr lang="en-US" sz="1200" dirty="0"/>
              <a:t>Soil water at field </a:t>
            </a:r>
            <a:r>
              <a:rPr lang="en-US" sz="1200" dirty="0" smtClean="0"/>
              <a:t>capacity (moist with no excess water draining out)</a:t>
            </a:r>
            <a:endParaRPr lang="en-US" sz="1200" dirty="0"/>
          </a:p>
          <a:p>
            <a:pPr marL="457200" lvl="1"/>
            <a:r>
              <a:rPr lang="en-US" sz="1200" dirty="0"/>
              <a:t>Good aeration (low bulk density)</a:t>
            </a:r>
          </a:p>
          <a:p>
            <a:pPr marL="457200" lvl="1"/>
            <a:r>
              <a:rPr lang="en-US" sz="1200" dirty="0"/>
              <a:t>Abundant and diverse food sources</a:t>
            </a:r>
          </a:p>
          <a:p>
            <a:pPr marL="457200" lvl="1"/>
            <a:r>
              <a:rPr lang="en-US" sz="1200" dirty="0"/>
              <a:t>Diverse soil pore sizes</a:t>
            </a:r>
          </a:p>
          <a:p>
            <a:pPr marL="457200" lvl="1"/>
            <a:r>
              <a:rPr lang="en-US" sz="1200" dirty="0"/>
              <a:t>Minimal contaminants, </a:t>
            </a:r>
            <a:r>
              <a:rPr lang="en-US" sz="1200" dirty="0" smtClean="0"/>
              <a:t>salts</a:t>
            </a:r>
          </a:p>
          <a:p>
            <a:pPr marL="457200" lvl="1"/>
            <a:endParaRPr lang="en-US" sz="1200" dirty="0">
              <a:solidFill>
                <a:schemeClr val="accent2"/>
              </a:solidFill>
            </a:endParaRPr>
          </a:p>
          <a:p>
            <a:r>
              <a:rPr lang="en-US" sz="1300" dirty="0">
                <a:solidFill>
                  <a:schemeClr val="accent2"/>
                </a:solidFill>
              </a:rPr>
              <a:t>Equate </a:t>
            </a:r>
            <a:r>
              <a:rPr lang="en-US" sz="1300" dirty="0" smtClean="0">
                <a:solidFill>
                  <a:schemeClr val="accent2"/>
                </a:solidFill>
              </a:rPr>
              <a:t>these</a:t>
            </a:r>
            <a:r>
              <a:rPr lang="en-US" sz="1300" baseline="0" dirty="0" smtClean="0">
                <a:solidFill>
                  <a:schemeClr val="accent2"/>
                </a:solidFill>
              </a:rPr>
              <a:t> conditions to Goldilocks, needs to be “just right”.</a:t>
            </a:r>
            <a:endParaRPr lang="en-US" sz="1300" dirty="0">
              <a:solidFill>
                <a:schemeClr val="accent2"/>
              </a:solidFill>
            </a:endParaRPr>
          </a:p>
        </p:txBody>
      </p:sp>
      <p:sp>
        <p:nvSpPr>
          <p:cNvPr id="4" name="Slide Number Placeholder 3"/>
          <p:cNvSpPr>
            <a:spLocks noGrp="1"/>
          </p:cNvSpPr>
          <p:nvPr>
            <p:ph type="sldNum" sz="quarter" idx="10"/>
          </p:nvPr>
        </p:nvSpPr>
        <p:spPr/>
        <p:txBody>
          <a:bodyPr/>
          <a:lstStyle/>
          <a:p>
            <a:fld id="{A4A8A6C1-D4A1-450C-9D4F-9C80C2E7D870}" type="slidenum">
              <a:rPr lang="en-US" smtClean="0"/>
              <a:t>16</a:t>
            </a:fld>
            <a:endParaRPr lang="en-US"/>
          </a:p>
        </p:txBody>
      </p:sp>
    </p:spTree>
    <p:extLst>
      <p:ext uri="{BB962C8B-B14F-4D97-AF65-F5344CB8AC3E}">
        <p14:creationId xmlns:p14="http://schemas.microsoft.com/office/powerpoint/2010/main" val="1157708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Paraphrased </a:t>
            </a:r>
            <a:r>
              <a:rPr lang="en-US" dirty="0"/>
              <a:t>from </a:t>
            </a:r>
            <a:r>
              <a:rPr lang="en-US" dirty="0" err="1"/>
              <a:t>Turbe</a:t>
            </a:r>
            <a:r>
              <a:rPr lang="en-US" baseline="0" dirty="0"/>
              <a:t> et al., 2010</a:t>
            </a:r>
          </a:p>
          <a:p>
            <a:pPr defTabSz="966612">
              <a:defRPr/>
            </a:pPr>
            <a:r>
              <a:rPr lang="en-US" dirty="0"/>
              <a:t>The majority of life in soil is not in an active state but often remain in a resting</a:t>
            </a:r>
            <a:r>
              <a:rPr lang="en-US" baseline="0" dirty="0"/>
              <a:t> stage that allows them to stay alive when conditions are not conducive but rebound quickly when conditions improve. </a:t>
            </a:r>
          </a:p>
          <a:p>
            <a:pPr defTabSz="966612">
              <a:defRPr/>
            </a:pPr>
            <a:r>
              <a:rPr lang="en-US" baseline="0" dirty="0"/>
              <a:t>For example, over 90% bacteria in soil are inactive because they have not been able to move towards an organic substrate to use but spring to life quickly upon rewetting of soil to redistribute soluble organic C and nutrients.</a:t>
            </a:r>
            <a:endParaRPr lang="en-US" dirty="0"/>
          </a:p>
          <a:p>
            <a:pPr defTabSz="966612">
              <a:defRPr/>
            </a:pPr>
            <a:r>
              <a:rPr lang="en-US" dirty="0"/>
              <a:t>If we want to encourage a diverse and healthy habitat for microorganisms we must provide food, nutrients, proper aeration, pH, water, etc.</a:t>
            </a:r>
          </a:p>
          <a:p>
            <a:pPr defTabSz="966612">
              <a:defRPr/>
            </a:pPr>
            <a:r>
              <a:rPr lang="en-US" dirty="0" err="1" smtClean="0"/>
              <a:t>Protists</a:t>
            </a:r>
            <a:r>
              <a:rPr lang="en-US" dirty="0" smtClean="0"/>
              <a:t> </a:t>
            </a:r>
            <a:r>
              <a:rPr lang="en-US" dirty="0"/>
              <a:t>and </a:t>
            </a:r>
            <a:r>
              <a:rPr lang="en-US" dirty="0" smtClean="0"/>
              <a:t>nematodes </a:t>
            </a:r>
            <a:r>
              <a:rPr lang="en-US" dirty="0"/>
              <a:t>form cysts</a:t>
            </a:r>
          </a:p>
          <a:p>
            <a:r>
              <a:rPr lang="en-US" dirty="0"/>
              <a:t>Bacteria form endospores</a:t>
            </a:r>
          </a:p>
          <a:p>
            <a:r>
              <a:rPr lang="en-US" dirty="0"/>
              <a:t>Fungi form spores</a:t>
            </a:r>
          </a:p>
          <a:p>
            <a:r>
              <a:rPr lang="en-US" dirty="0"/>
              <a:t>Bacteria and fungi change cell chemistry</a:t>
            </a:r>
          </a:p>
          <a:p>
            <a:r>
              <a:rPr lang="en-US" dirty="0" err="1"/>
              <a:t>Microarthropods</a:t>
            </a:r>
            <a:r>
              <a:rPr lang="en-US" dirty="0"/>
              <a:t> can enter a state of ‘</a:t>
            </a:r>
            <a:r>
              <a:rPr lang="en-US" dirty="0" err="1"/>
              <a:t>crytobiosis</a:t>
            </a:r>
            <a:r>
              <a:rPr lang="en-US" dirty="0" smtClean="0"/>
              <a:t>’ (suspended metabolism to survive extreme temperatures or dryness)</a:t>
            </a:r>
          </a:p>
          <a:p>
            <a:endParaRPr lang="en-US" dirty="0"/>
          </a:p>
          <a:p>
            <a:pPr defTabSz="966612">
              <a:defRPr/>
            </a:pPr>
            <a:endParaRPr lang="en-US" dirty="0"/>
          </a:p>
          <a:p>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17</a:t>
            </a:fld>
            <a:endParaRPr lang="en-US"/>
          </a:p>
        </p:txBody>
      </p:sp>
    </p:spTree>
    <p:extLst>
      <p:ext uri="{BB962C8B-B14F-4D97-AF65-F5344CB8AC3E}">
        <p14:creationId xmlns:p14="http://schemas.microsoft.com/office/powerpoint/2010/main" val="3873218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A hierarchical view of biodiversity as</a:t>
            </a:r>
            <a:r>
              <a:rPr lang="en-US" baseline="0" dirty="0"/>
              <a:t> it influences the diversity in structure and function of ecosystems</a:t>
            </a:r>
            <a:r>
              <a:rPr lang="en-US" baseline="0" dirty="0" smtClean="0"/>
              <a:t>.</a:t>
            </a:r>
          </a:p>
          <a:p>
            <a:endParaRPr lang="en-US" baseline="0" dirty="0"/>
          </a:p>
          <a:p>
            <a:r>
              <a:rPr lang="en-US" b="1" dirty="0" smtClean="0"/>
              <a:t>Activity idea: </a:t>
            </a:r>
            <a:r>
              <a:rPr lang="en-US" b="0" dirty="0" smtClean="0"/>
              <a:t>COLLECT</a:t>
            </a:r>
            <a:r>
              <a:rPr lang="en-US" b="0" baseline="0" dirty="0" smtClean="0"/>
              <a:t> SOIL FROM DIFFERENT MANAGEMENT PRACTICES </a:t>
            </a:r>
            <a:r>
              <a:rPr lang="en-US" b="0" baseline="0" dirty="0"/>
              <a:t>AND GIVE TO DIFFERENT GROUPS TO IDENTIFY THE ZONES OF BIOLOGY WITHIN THE MANAGEMENT </a:t>
            </a:r>
            <a:endParaRPr lang="en-US" b="0" baseline="0" dirty="0" smtClean="0"/>
          </a:p>
          <a:p>
            <a:endParaRPr lang="en-US" b="0" baseline="0" dirty="0"/>
          </a:p>
          <a:p>
            <a:r>
              <a:rPr lang="en-US" baseline="0" dirty="0" smtClean="0"/>
              <a:t>The slide illustrates </a:t>
            </a:r>
            <a:r>
              <a:rPr lang="en-US" baseline="0" dirty="0"/>
              <a:t>the places </a:t>
            </a:r>
            <a:r>
              <a:rPr lang="en-US" baseline="0" dirty="0" smtClean="0"/>
              <a:t>where </a:t>
            </a:r>
            <a:r>
              <a:rPr lang="en-US" baseline="0" dirty="0"/>
              <a:t>microbes live—if any are missing then soil health is </a:t>
            </a:r>
            <a:r>
              <a:rPr lang="en-US" baseline="0" dirty="0" smtClean="0"/>
              <a:t>degraded.</a:t>
            </a:r>
            <a:r>
              <a:rPr lang="en-US" baseline="0" dirty="0"/>
              <a:t> </a:t>
            </a:r>
            <a:r>
              <a:rPr lang="en-US" baseline="0" dirty="0" smtClean="0"/>
              <a:t> </a:t>
            </a:r>
            <a:r>
              <a:rPr lang="en-US" sz="1200" b="0" i="0" u="none" strike="noStrike" kern="1200" baseline="0" dirty="0" smtClean="0">
                <a:solidFill>
                  <a:schemeClr val="tx1"/>
                </a:solidFill>
                <a:latin typeface="+mn-lt"/>
                <a:ea typeface="+mn-ea"/>
                <a:cs typeface="+mn-cs"/>
              </a:rPr>
              <a:t>To </a:t>
            </a:r>
            <a:r>
              <a:rPr lang="en-US" sz="1200" b="0" i="0" u="none" strike="noStrike" kern="1200" baseline="0" dirty="0">
                <a:solidFill>
                  <a:schemeClr val="tx1"/>
                </a:solidFill>
                <a:latin typeface="+mn-lt"/>
                <a:ea typeface="+mn-ea"/>
                <a:cs typeface="+mn-cs"/>
              </a:rPr>
              <a:t>begin to understand how to evaluate the health of a soil from a biological perspective, we need to change our view </a:t>
            </a:r>
            <a:r>
              <a:rPr lang="en-US" sz="1200" b="0" i="0" u="none" strike="noStrike" kern="1200" baseline="0" dirty="0" smtClean="0">
                <a:solidFill>
                  <a:schemeClr val="tx1"/>
                </a:solidFill>
                <a:latin typeface="+mn-lt"/>
                <a:ea typeface="+mn-ea"/>
                <a:cs typeface="+mn-cs"/>
              </a:rPr>
              <a:t>of </a:t>
            </a:r>
            <a:r>
              <a:rPr lang="en-US" sz="1200" b="0" i="0" u="none" strike="noStrike" kern="1200" baseline="0" dirty="0">
                <a:solidFill>
                  <a:schemeClr val="tx1"/>
                </a:solidFill>
                <a:latin typeface="+mn-lt"/>
                <a:ea typeface="+mn-ea"/>
                <a:cs typeface="+mn-cs"/>
              </a:rPr>
              <a:t>how soil functions.  Instead of looking at profiles and </a:t>
            </a:r>
            <a:r>
              <a:rPr lang="en-US" sz="1200" b="0" i="0" u="none" strike="noStrike" kern="1200" baseline="0" dirty="0" smtClean="0">
                <a:solidFill>
                  <a:schemeClr val="tx1"/>
                </a:solidFill>
                <a:latin typeface="+mn-lt"/>
                <a:ea typeface="+mn-ea"/>
                <a:cs typeface="+mn-cs"/>
              </a:rPr>
              <a:t>texture, </a:t>
            </a:r>
            <a:r>
              <a:rPr lang="en-US" sz="1200" b="0" i="0" u="none" strike="noStrike" kern="1200" baseline="0" dirty="0">
                <a:solidFill>
                  <a:schemeClr val="tx1"/>
                </a:solidFill>
                <a:latin typeface="+mn-lt"/>
                <a:ea typeface="+mn-ea"/>
                <a:cs typeface="+mn-cs"/>
              </a:rPr>
              <a:t>we need to look at the biological processes or spheres of influence that are taking </a:t>
            </a:r>
            <a:r>
              <a:rPr lang="en-US" sz="1200" b="0" i="0" u="none" strike="noStrike" kern="1200" baseline="0" dirty="0" smtClean="0">
                <a:solidFill>
                  <a:schemeClr val="tx1"/>
                </a:solidFill>
                <a:latin typeface="+mn-lt"/>
                <a:ea typeface="+mn-ea"/>
                <a:cs typeface="+mn-cs"/>
              </a:rPr>
              <a:t>place </a:t>
            </a:r>
            <a:r>
              <a:rPr lang="en-US" sz="1200" b="0" i="0" u="none" strike="noStrike" kern="1200" baseline="0" dirty="0">
                <a:solidFill>
                  <a:schemeClr val="tx1"/>
                </a:solidFill>
                <a:latin typeface="+mn-lt"/>
                <a:ea typeface="+mn-ea"/>
                <a:cs typeface="+mn-cs"/>
              </a:rPr>
              <a:t>working in concert together.  The following slides will run through each of these independently.</a:t>
            </a:r>
          </a:p>
          <a:p>
            <a:r>
              <a:rPr lang="en-US" sz="1200" b="0" i="0" u="none" strike="noStrike" kern="1200" baseline="0" dirty="0">
                <a:solidFill>
                  <a:schemeClr val="tx1"/>
                </a:solidFill>
                <a:latin typeface="+mn-lt"/>
                <a:ea typeface="+mn-ea"/>
                <a:cs typeface="+mn-cs"/>
              </a:rPr>
              <a:t>This information is taken for a paper entitled </a:t>
            </a:r>
            <a:r>
              <a:rPr lang="en-US" sz="1200" b="1" i="0" u="none" strike="noStrike" kern="1200" baseline="0" dirty="0">
                <a:solidFill>
                  <a:schemeClr val="tx1"/>
                </a:solidFill>
                <a:latin typeface="+mn-lt"/>
                <a:ea typeface="+mn-ea"/>
                <a:cs typeface="+mn-cs"/>
              </a:rPr>
              <a:t>A hierarchical approach to evaluating the significance of soil biodiversity to biogeochemical cycling </a:t>
            </a:r>
            <a:r>
              <a:rPr lang="en-US" sz="1200" b="0" i="0" u="none" strike="noStrike" kern="1200" baseline="0" dirty="0">
                <a:solidFill>
                  <a:schemeClr val="tx1"/>
                </a:solidFill>
                <a:latin typeface="+mn-lt"/>
                <a:ea typeface="+mn-ea"/>
                <a:cs typeface="+mn-cs"/>
              </a:rPr>
              <a:t>by M.H. </a:t>
            </a:r>
            <a:r>
              <a:rPr lang="en-US" sz="1200" b="0" i="0" u="none" strike="noStrike" kern="1200" baseline="0" dirty="0" err="1">
                <a:solidFill>
                  <a:schemeClr val="tx1"/>
                </a:solidFill>
                <a:latin typeface="+mn-lt"/>
                <a:ea typeface="+mn-ea"/>
                <a:cs typeface="+mn-cs"/>
              </a:rPr>
              <a:t>Beare</a:t>
            </a:r>
            <a:r>
              <a:rPr lang="en-US" sz="1200" b="0" i="0" u="none" strike="noStrike" kern="1200" baseline="0" dirty="0">
                <a:solidFill>
                  <a:schemeClr val="tx1"/>
                </a:solidFill>
                <a:latin typeface="+mn-lt"/>
                <a:ea typeface="+mn-ea"/>
                <a:cs typeface="+mn-cs"/>
              </a:rPr>
              <a:t> and others, below are some direct </a:t>
            </a:r>
            <a:r>
              <a:rPr lang="en-US" sz="1200" b="0" i="0" u="none" strike="noStrike" kern="1200" baseline="0" dirty="0" smtClean="0">
                <a:solidFill>
                  <a:schemeClr val="tx1"/>
                </a:solidFill>
                <a:latin typeface="+mn-lt"/>
                <a:ea typeface="+mn-ea"/>
                <a:cs typeface="+mn-cs"/>
              </a:rPr>
              <a:t>quotations:</a:t>
            </a:r>
            <a:endParaRPr lang="en-US" sz="1200" b="0" i="0" u="none" strike="noStrike" kern="1200" baseline="0" dirty="0">
              <a:solidFill>
                <a:schemeClr val="tx1"/>
              </a:solidFill>
              <a:latin typeface="+mn-lt"/>
              <a:ea typeface="+mn-ea"/>
              <a:cs typeface="+mn-cs"/>
            </a:endParaRPr>
          </a:p>
          <a:p>
            <a:pPr marL="171450" indent="-171450">
              <a:buFont typeface="Arial" pitchFamily="34" charset="0"/>
              <a:buChar char="•"/>
            </a:pPr>
            <a:r>
              <a:rPr lang="en-US" sz="1200" b="0" i="0" u="none" strike="noStrike" kern="1200" baseline="0" dirty="0">
                <a:solidFill>
                  <a:schemeClr val="tx1"/>
                </a:solidFill>
                <a:latin typeface="+mn-lt"/>
                <a:ea typeface="+mn-ea"/>
                <a:cs typeface="+mn-cs"/>
              </a:rPr>
              <a:t>Soils can </a:t>
            </a:r>
            <a:r>
              <a:rPr lang="en-US" sz="1200" b="0" i="0" u="none" strike="noStrike" kern="1200" baseline="0" dirty="0" smtClean="0">
                <a:solidFill>
                  <a:schemeClr val="tx1"/>
                </a:solidFill>
                <a:latin typeface="+mn-lt"/>
                <a:ea typeface="+mn-ea"/>
                <a:cs typeface="+mn-cs"/>
              </a:rPr>
              <a:t>be viewed </a:t>
            </a:r>
            <a:r>
              <a:rPr lang="en-US" sz="1200" b="0" i="0" u="none" strike="noStrike" kern="1200" baseline="0" dirty="0">
                <a:solidFill>
                  <a:schemeClr val="tx1"/>
                </a:solidFill>
                <a:latin typeface="+mn-lt"/>
                <a:ea typeface="+mn-ea"/>
                <a:cs typeface="+mn-cs"/>
              </a:rPr>
              <a:t>as being composed of a number of biologically relevant spheres of influence that define much of their spatial and temporal heterogeneity.</a:t>
            </a:r>
          </a:p>
          <a:p>
            <a:pPr marL="171450" indent="-171450">
              <a:buFont typeface="Arial" pitchFamily="34" charset="0"/>
              <a:buChar char="•"/>
            </a:pPr>
            <a:r>
              <a:rPr lang="en-US" sz="1200" b="0" i="0" u="none" strike="noStrike" kern="1200" baseline="0" dirty="0">
                <a:solidFill>
                  <a:schemeClr val="tx1"/>
                </a:solidFill>
                <a:latin typeface="+mn-lt"/>
                <a:ea typeface="+mn-ea"/>
                <a:cs typeface="+mn-cs"/>
              </a:rPr>
              <a:t>They are formed and maintained by biological influences that operate at different spatial and temporal scales. Although not mutually exclusive, each sphere has fairly distinct properties that regulate the interactions among organisms and the biogeochemical processes that they mediate.</a:t>
            </a:r>
          </a:p>
          <a:p>
            <a:pPr marL="171450" indent="-171450">
              <a:buFont typeface="Arial" pitchFamily="34" charset="0"/>
              <a:buChar char="•"/>
            </a:pPr>
            <a:r>
              <a:rPr lang="en-US" sz="1200" b="0" i="0" u="none" strike="noStrike" kern="1200" baseline="0" dirty="0">
                <a:solidFill>
                  <a:schemeClr val="tx1"/>
                </a:solidFill>
                <a:latin typeface="+mn-lt"/>
                <a:ea typeface="+mn-ea"/>
                <a:cs typeface="+mn-cs"/>
              </a:rPr>
              <a:t>Probably more than any other biological factor, the composition and structure of plant communities determine, directly or indirectly, the physical, chemical and biological properties of soils. Individual plants can have markedly different zones of influence in soils.</a:t>
            </a:r>
            <a:endParaRPr lang="en-US" dirty="0"/>
          </a:p>
        </p:txBody>
      </p:sp>
      <p:sp>
        <p:nvSpPr>
          <p:cNvPr id="4" name="Slide Number Placeholder 3"/>
          <p:cNvSpPr>
            <a:spLocks noGrp="1"/>
          </p:cNvSpPr>
          <p:nvPr>
            <p:ph type="sldNum" sz="quarter" idx="10"/>
          </p:nvPr>
        </p:nvSpPr>
        <p:spPr/>
        <p:txBody>
          <a:bodyPr/>
          <a:lstStyle/>
          <a:p>
            <a:fld id="{C09A460E-F0BA-46C4-A3E7-9C8C8926C75F}"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446872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zone </a:t>
            </a:r>
            <a:r>
              <a:rPr lang="en-US" dirty="0"/>
              <a:t>above </a:t>
            </a:r>
            <a:r>
              <a:rPr lang="en-US" dirty="0" smtClean="0"/>
              <a:t>the mineral </a:t>
            </a:r>
            <a:r>
              <a:rPr lang="en-US" dirty="0"/>
              <a:t>soil surface </a:t>
            </a:r>
          </a:p>
          <a:p>
            <a:r>
              <a:rPr lang="en-US" dirty="0" smtClean="0"/>
              <a:t>It contains recognizable </a:t>
            </a:r>
            <a:r>
              <a:rPr lang="en-US" dirty="0"/>
              <a:t>plant and animal detritus undergoing decay </a:t>
            </a:r>
          </a:p>
          <a:p>
            <a:r>
              <a:rPr lang="en-US" dirty="0" smtClean="0"/>
              <a:t>It contains high </a:t>
            </a:r>
            <a:r>
              <a:rPr lang="en-US" dirty="0"/>
              <a:t>concentrations of saprophytic fungi, mites, nematodes and some </a:t>
            </a:r>
            <a:r>
              <a:rPr lang="en-US" dirty="0" err="1"/>
              <a:t>macrofauna</a:t>
            </a:r>
            <a:r>
              <a:rPr lang="en-US" dirty="0"/>
              <a:t> (e.g., beetles, centipedes, etc.)</a:t>
            </a:r>
          </a:p>
        </p:txBody>
      </p:sp>
      <p:sp>
        <p:nvSpPr>
          <p:cNvPr id="4" name="Slide Number Placeholder 3"/>
          <p:cNvSpPr>
            <a:spLocks noGrp="1"/>
          </p:cNvSpPr>
          <p:nvPr>
            <p:ph type="sldNum" sz="quarter" idx="10"/>
          </p:nvPr>
        </p:nvSpPr>
        <p:spPr/>
        <p:txBody>
          <a:bodyPr/>
          <a:lstStyle/>
          <a:p>
            <a:fld id="{A4A8A6C1-D4A1-450C-9D4F-9C80C2E7D870}" type="slidenum">
              <a:rPr lang="en-US" smtClean="0"/>
              <a:t>19</a:t>
            </a:fld>
            <a:endParaRPr lang="en-US"/>
          </a:p>
        </p:txBody>
      </p:sp>
    </p:spTree>
    <p:extLst>
      <p:ext uri="{BB962C8B-B14F-4D97-AF65-F5344CB8AC3E}">
        <p14:creationId xmlns:p14="http://schemas.microsoft.com/office/powerpoint/2010/main" val="3027463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a video that shows the birth of an earthworm.</a:t>
            </a:r>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2</a:t>
            </a:fld>
            <a:endParaRPr lang="en-US"/>
          </a:p>
        </p:txBody>
      </p:sp>
    </p:spTree>
    <p:extLst>
      <p:ext uri="{BB962C8B-B14F-4D97-AF65-F5344CB8AC3E}">
        <p14:creationId xmlns:p14="http://schemas.microsoft.com/office/powerpoint/2010/main" val="3403295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Springtails</a:t>
            </a:r>
            <a:r>
              <a:rPr lang="en-US" baseline="0" dirty="0"/>
              <a:t> and mites are tiny arthropods that eat bacteria and fungi associated with decaying vegetation. </a:t>
            </a:r>
          </a:p>
          <a:p>
            <a:r>
              <a:rPr lang="en-US" baseline="0" dirty="0"/>
              <a:t>The </a:t>
            </a:r>
            <a:r>
              <a:rPr lang="en-US" baseline="0" dirty="0" err="1"/>
              <a:t>macrofauna</a:t>
            </a:r>
            <a:r>
              <a:rPr lang="en-US" baseline="0" dirty="0"/>
              <a:t> help to shred, mix, and fragment residues at the surface. </a:t>
            </a:r>
            <a:r>
              <a:rPr lang="en-US" baseline="0" dirty="0" smtClean="0"/>
              <a:t>This increases </a:t>
            </a:r>
            <a:r>
              <a:rPr lang="en-US" baseline="0" dirty="0"/>
              <a:t>surface area for saprophytic fungi and bacteria to release specialized enzymes that breakdown residues. </a:t>
            </a:r>
            <a:r>
              <a:rPr lang="en-US" baseline="0" dirty="0" smtClean="0"/>
              <a:t>They also disperse </a:t>
            </a:r>
            <a:r>
              <a:rPr lang="en-US" baseline="0" dirty="0"/>
              <a:t>microbial spores and influence microbial activity and nutrient cycles.</a:t>
            </a:r>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20</a:t>
            </a:fld>
            <a:endParaRPr lang="en-US"/>
          </a:p>
        </p:txBody>
      </p:sp>
    </p:spTree>
    <p:extLst>
      <p:ext uri="{BB962C8B-B14F-4D97-AF65-F5344CB8AC3E}">
        <p14:creationId xmlns:p14="http://schemas.microsoft.com/office/powerpoint/2010/main" val="3602164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Earthworms</a:t>
            </a:r>
            <a:r>
              <a:rPr lang="en-US" baseline="0" dirty="0" smtClean="0"/>
              <a:t> ingest</a:t>
            </a:r>
            <a:r>
              <a:rPr lang="en-US" dirty="0" smtClean="0"/>
              <a:t> </a:t>
            </a:r>
            <a:r>
              <a:rPr lang="en-US" dirty="0"/>
              <a:t>labile </a:t>
            </a:r>
            <a:r>
              <a:rPr lang="en-US" dirty="0" smtClean="0"/>
              <a:t>(easily moved/broken</a:t>
            </a:r>
            <a:r>
              <a:rPr lang="en-US" baseline="0" dirty="0" smtClean="0"/>
              <a:t> down) </a:t>
            </a:r>
            <a:r>
              <a:rPr lang="en-US" dirty="0" smtClean="0"/>
              <a:t>and </a:t>
            </a:r>
            <a:r>
              <a:rPr lang="en-US" dirty="0"/>
              <a:t>recalcitrant </a:t>
            </a:r>
            <a:r>
              <a:rPr lang="en-US" dirty="0" smtClean="0"/>
              <a:t>(not easily moved/broken down) organics and</a:t>
            </a:r>
            <a:r>
              <a:rPr lang="en-US" baseline="0" dirty="0" smtClean="0"/>
              <a:t> </a:t>
            </a:r>
            <a:r>
              <a:rPr lang="en-US" dirty="0" smtClean="0"/>
              <a:t>processes</a:t>
            </a:r>
            <a:r>
              <a:rPr lang="en-US" baseline="0" dirty="0" smtClean="0"/>
              <a:t> them</a:t>
            </a:r>
            <a:r>
              <a:rPr lang="en-US" dirty="0" smtClean="0"/>
              <a:t> </a:t>
            </a:r>
            <a:r>
              <a:rPr lang="en-US" dirty="0"/>
              <a:t>within the hindgut of </a:t>
            </a:r>
            <a:r>
              <a:rPr lang="en-US" dirty="0" smtClean="0"/>
              <a:t>earthworms</a:t>
            </a:r>
            <a:r>
              <a:rPr lang="en-US" baseline="0" dirty="0" smtClean="0"/>
              <a:t> </a:t>
            </a:r>
            <a:r>
              <a:rPr lang="en-US" dirty="0" smtClean="0"/>
              <a:t>and </a:t>
            </a:r>
            <a:r>
              <a:rPr lang="en-US" dirty="0"/>
              <a:t>other soil organisms (mainly invertebrates) at various depths</a:t>
            </a:r>
          </a:p>
          <a:p>
            <a:pPr>
              <a:buFont typeface="Arial" pitchFamily="34" charset="0"/>
              <a:buNone/>
            </a:pPr>
            <a:r>
              <a:rPr lang="en-US" sz="1200" dirty="0" smtClean="0">
                <a:solidFill>
                  <a:srgbClr val="000000"/>
                </a:solidFill>
              </a:rPr>
              <a:t>Redistribute </a:t>
            </a:r>
            <a:r>
              <a:rPr lang="en-US" sz="1200" dirty="0">
                <a:solidFill>
                  <a:srgbClr val="000000"/>
                </a:solidFill>
              </a:rPr>
              <a:t>plant litter “Carbon”  throughout the soil the profile </a:t>
            </a:r>
          </a:p>
          <a:p>
            <a:pPr>
              <a:buFont typeface="Arial" pitchFamily="34" charset="0"/>
              <a:buNone/>
            </a:pPr>
            <a:r>
              <a:rPr lang="en-US" sz="1200" dirty="0" smtClean="0">
                <a:solidFill>
                  <a:srgbClr val="000000"/>
                </a:solidFill>
              </a:rPr>
              <a:t>Enrich</a:t>
            </a:r>
            <a:r>
              <a:rPr lang="en-US" sz="1200" baseline="0" dirty="0" smtClean="0">
                <a:solidFill>
                  <a:srgbClr val="000000"/>
                </a:solidFill>
              </a:rPr>
              <a:t> soils</a:t>
            </a:r>
            <a:r>
              <a:rPr lang="en-US" sz="1200" dirty="0" smtClean="0">
                <a:solidFill>
                  <a:srgbClr val="000000"/>
                </a:solidFill>
              </a:rPr>
              <a:t> </a:t>
            </a:r>
            <a:r>
              <a:rPr lang="en-US" sz="1200" dirty="0">
                <a:solidFill>
                  <a:srgbClr val="000000"/>
                </a:solidFill>
              </a:rPr>
              <a:t>with N</a:t>
            </a:r>
            <a:r>
              <a:rPr lang="en-US" sz="1200" dirty="0" smtClean="0">
                <a:solidFill>
                  <a:srgbClr val="000000"/>
                </a:solidFill>
              </a:rPr>
              <a:t>, P</a:t>
            </a:r>
            <a:r>
              <a:rPr lang="en-US" sz="1200" dirty="0">
                <a:solidFill>
                  <a:srgbClr val="000000"/>
                </a:solidFill>
              </a:rPr>
              <a:t>, and </a:t>
            </a:r>
            <a:r>
              <a:rPr lang="en-US" sz="1200" dirty="0" err="1" smtClean="0">
                <a:solidFill>
                  <a:srgbClr val="000000"/>
                </a:solidFill>
              </a:rPr>
              <a:t>humified</a:t>
            </a:r>
            <a:r>
              <a:rPr lang="en-US" sz="1200" dirty="0" smtClean="0">
                <a:solidFill>
                  <a:srgbClr val="000000"/>
                </a:solidFill>
              </a:rPr>
              <a:t> </a:t>
            </a:r>
            <a:r>
              <a:rPr lang="en-US" sz="1200" dirty="0">
                <a:solidFill>
                  <a:srgbClr val="000000"/>
                </a:solidFill>
              </a:rPr>
              <a:t>organic matter</a:t>
            </a:r>
          </a:p>
          <a:p>
            <a:pPr>
              <a:buFont typeface="Arial" pitchFamily="34" charset="0"/>
              <a:buNone/>
            </a:pPr>
            <a:r>
              <a:rPr lang="en-US" sz="1200" dirty="0">
                <a:solidFill>
                  <a:srgbClr val="000000"/>
                </a:solidFill>
              </a:rPr>
              <a:t>Increase water infiltration </a:t>
            </a:r>
          </a:p>
          <a:p>
            <a:pPr>
              <a:buFont typeface="Arial" pitchFamily="34" charset="0"/>
              <a:buNone/>
            </a:pPr>
            <a:r>
              <a:rPr lang="en-US" sz="1200" dirty="0">
                <a:solidFill>
                  <a:srgbClr val="000000"/>
                </a:solidFill>
              </a:rPr>
              <a:t>Provide a </a:t>
            </a:r>
            <a:r>
              <a:rPr lang="en-US" sz="1200" dirty="0" err="1" smtClean="0">
                <a:solidFill>
                  <a:srgbClr val="000000"/>
                </a:solidFill>
              </a:rPr>
              <a:t>biopore</a:t>
            </a:r>
            <a:r>
              <a:rPr lang="en-US" sz="1200" dirty="0" smtClean="0">
                <a:solidFill>
                  <a:srgbClr val="000000"/>
                </a:solidFill>
              </a:rPr>
              <a:t> </a:t>
            </a:r>
            <a:r>
              <a:rPr lang="en-US" sz="1200" dirty="0">
                <a:solidFill>
                  <a:srgbClr val="000000"/>
                </a:solidFill>
              </a:rPr>
              <a:t>for plant roots</a:t>
            </a:r>
          </a:p>
          <a:p>
            <a:pPr>
              <a:buFont typeface="Arial" pitchFamily="34" charset="0"/>
              <a:buNone/>
            </a:pPr>
            <a:r>
              <a:rPr lang="en-US" sz="1200" dirty="0">
                <a:solidFill>
                  <a:srgbClr val="000000"/>
                </a:solidFill>
              </a:rPr>
              <a:t>Homogenize </a:t>
            </a:r>
            <a:r>
              <a:rPr lang="en-US" sz="1200" dirty="0" smtClean="0">
                <a:solidFill>
                  <a:srgbClr val="000000"/>
                </a:solidFill>
              </a:rPr>
              <a:t>the soil </a:t>
            </a:r>
            <a:r>
              <a:rPr lang="en-US" sz="1200" dirty="0">
                <a:solidFill>
                  <a:srgbClr val="000000"/>
                </a:solidFill>
              </a:rPr>
              <a:t>surface</a:t>
            </a:r>
          </a:p>
          <a:p>
            <a:pPr>
              <a:buFont typeface="Arial" pitchFamily="34" charset="0"/>
              <a:buNone/>
            </a:pPr>
            <a:r>
              <a:rPr lang="en-US" sz="1200" dirty="0">
                <a:solidFill>
                  <a:srgbClr val="000000"/>
                </a:solidFill>
              </a:rPr>
              <a:t>Increase </a:t>
            </a:r>
            <a:r>
              <a:rPr lang="en-US" sz="1200" dirty="0" smtClean="0">
                <a:solidFill>
                  <a:srgbClr val="000000"/>
                </a:solidFill>
              </a:rPr>
              <a:t>biodiversity </a:t>
            </a:r>
            <a:r>
              <a:rPr lang="en-US" sz="1200" dirty="0">
                <a:solidFill>
                  <a:srgbClr val="000000"/>
                </a:solidFill>
              </a:rPr>
              <a:t>in soils</a:t>
            </a:r>
          </a:p>
        </p:txBody>
      </p:sp>
      <p:sp>
        <p:nvSpPr>
          <p:cNvPr id="4" name="Slide Number Placeholder 3"/>
          <p:cNvSpPr>
            <a:spLocks noGrp="1"/>
          </p:cNvSpPr>
          <p:nvPr>
            <p:ph type="sldNum" sz="quarter" idx="10"/>
          </p:nvPr>
        </p:nvSpPr>
        <p:spPr/>
        <p:txBody>
          <a:bodyPr/>
          <a:lstStyle/>
          <a:p>
            <a:fld id="{A4A8A6C1-D4A1-450C-9D4F-9C80C2E7D870}" type="slidenum">
              <a:rPr lang="en-US" smtClean="0"/>
              <a:t>21</a:t>
            </a:fld>
            <a:endParaRPr lang="en-US"/>
          </a:p>
        </p:txBody>
      </p:sp>
    </p:spTree>
    <p:extLst>
      <p:ext uri="{BB962C8B-B14F-4D97-AF65-F5344CB8AC3E}">
        <p14:creationId xmlns:p14="http://schemas.microsoft.com/office/powerpoint/2010/main" val="129075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Zone </a:t>
            </a:r>
            <a:r>
              <a:rPr lang="en-US" sz="1100" dirty="0"/>
              <a:t>of influence by earthworms and other </a:t>
            </a:r>
            <a:r>
              <a:rPr lang="en-US" sz="1100" dirty="0" err="1"/>
              <a:t>microarthropods</a:t>
            </a:r>
            <a:r>
              <a:rPr lang="en-US" sz="1100" dirty="0"/>
              <a:t> &amp; millipedes</a:t>
            </a:r>
          </a:p>
          <a:p>
            <a:r>
              <a:rPr lang="en-US" sz="1100" dirty="0"/>
              <a:t>Function: shred and redistribute plant litter from the </a:t>
            </a:r>
            <a:r>
              <a:rPr lang="en-US" sz="1100" dirty="0" err="1"/>
              <a:t>detritusphere</a:t>
            </a:r>
            <a:r>
              <a:rPr lang="en-US" sz="1100" dirty="0"/>
              <a:t> throughout the soil profile</a:t>
            </a:r>
          </a:p>
          <a:p>
            <a:pPr marL="0" indent="0">
              <a:lnSpc>
                <a:spcPct val="100000"/>
              </a:lnSpc>
              <a:spcBef>
                <a:spcPts val="0"/>
              </a:spcBef>
              <a:buNone/>
            </a:pPr>
            <a:r>
              <a:rPr lang="en-US" sz="1100" b="1" dirty="0"/>
              <a:t>Earthworm Functions:</a:t>
            </a:r>
          </a:p>
          <a:p>
            <a:pPr marL="342900">
              <a:lnSpc>
                <a:spcPct val="100000"/>
              </a:lnSpc>
              <a:spcBef>
                <a:spcPts val="0"/>
              </a:spcBef>
            </a:pPr>
            <a:r>
              <a:rPr lang="en-US" sz="1100" dirty="0"/>
              <a:t>Decompose &amp; relocate organic matter</a:t>
            </a:r>
          </a:p>
          <a:p>
            <a:pPr marL="342900">
              <a:lnSpc>
                <a:spcPct val="100000"/>
              </a:lnSpc>
              <a:spcBef>
                <a:spcPts val="0"/>
              </a:spcBef>
            </a:pPr>
            <a:r>
              <a:rPr lang="en-US" sz="1100" dirty="0"/>
              <a:t>Stimulate &amp; move microbial community</a:t>
            </a:r>
          </a:p>
          <a:p>
            <a:pPr marL="342900">
              <a:lnSpc>
                <a:spcPct val="100000"/>
              </a:lnSpc>
              <a:spcBef>
                <a:spcPts val="0"/>
              </a:spcBef>
            </a:pPr>
            <a:r>
              <a:rPr lang="en-US" sz="1100" dirty="0"/>
              <a:t>Increase available N and P</a:t>
            </a:r>
          </a:p>
          <a:p>
            <a:pPr marL="342900">
              <a:lnSpc>
                <a:spcPct val="100000"/>
              </a:lnSpc>
              <a:spcBef>
                <a:spcPts val="0"/>
              </a:spcBef>
            </a:pPr>
            <a:r>
              <a:rPr lang="en-US" sz="1100" dirty="0"/>
              <a:t>Create stable aggregates</a:t>
            </a:r>
          </a:p>
          <a:p>
            <a:pPr marL="342900">
              <a:lnSpc>
                <a:spcPct val="100000"/>
              </a:lnSpc>
              <a:spcBef>
                <a:spcPts val="0"/>
              </a:spcBef>
            </a:pPr>
            <a:r>
              <a:rPr lang="en-US" sz="1100" dirty="0"/>
              <a:t>Consume and redistribute seeds</a:t>
            </a:r>
          </a:p>
          <a:p>
            <a:pPr marL="342900">
              <a:lnSpc>
                <a:spcPct val="100000"/>
              </a:lnSpc>
              <a:spcBef>
                <a:spcPts val="0"/>
              </a:spcBef>
            </a:pPr>
            <a:r>
              <a:rPr lang="en-US" sz="1100" dirty="0"/>
              <a:t>Invasive in northern forests</a:t>
            </a:r>
          </a:p>
          <a:p>
            <a:r>
              <a:rPr lang="en-US" sz="1100" dirty="0"/>
              <a:t>Creates large pores important for water infiltration and air exchange</a:t>
            </a:r>
          </a:p>
          <a:p>
            <a:r>
              <a:rPr lang="en-US" sz="1100" dirty="0"/>
              <a:t>Transport of soil microbes and labile and recalcitrant materials </a:t>
            </a:r>
          </a:p>
          <a:p>
            <a:pPr defTabSz="966612">
              <a:defRPr/>
            </a:pPr>
            <a:r>
              <a:rPr lang="en-US" sz="1100" b="1" dirty="0" err="1"/>
              <a:t>Epigeic</a:t>
            </a:r>
            <a:r>
              <a:rPr lang="en-US" sz="1100" b="1" dirty="0"/>
              <a:t> earthworms </a:t>
            </a:r>
            <a:r>
              <a:rPr lang="en-US" sz="1100" dirty="0"/>
              <a:t>are those that live in the superficial soil layers and feed on undecomposed plant litter.</a:t>
            </a:r>
          </a:p>
          <a:p>
            <a:pPr defTabSz="966612">
              <a:defRPr/>
            </a:pPr>
            <a:r>
              <a:rPr lang="en-US" sz="1100" b="1" dirty="0" err="1"/>
              <a:t>Endogeic</a:t>
            </a:r>
            <a:r>
              <a:rPr lang="en-US" sz="1100" b="1" dirty="0"/>
              <a:t> earthworms </a:t>
            </a:r>
            <a:r>
              <a:rPr lang="en-US" sz="1100" dirty="0"/>
              <a:t>forage below the soil surface in horizontal, branching burrows. They ingest large amounts of soil, showing a preference for soil that is rich in organic matter. </a:t>
            </a:r>
            <a:r>
              <a:rPr lang="en-US" sz="1100" dirty="0" err="1"/>
              <a:t>Endogeics</a:t>
            </a:r>
            <a:r>
              <a:rPr lang="en-US" sz="1100" dirty="0"/>
              <a:t> may have a major impact on the decomposition of dead plant roots, but are not important in the incorporation of surface litter.</a:t>
            </a:r>
          </a:p>
          <a:p>
            <a:pPr marL="0" marR="0" lvl="0" indent="0" algn="l" defTabSz="966612" rtl="0" eaLnBrk="1" fontAlgn="auto" latinLnBrk="0" hangingPunct="1">
              <a:lnSpc>
                <a:spcPct val="100000"/>
              </a:lnSpc>
              <a:spcBef>
                <a:spcPts val="0"/>
              </a:spcBef>
              <a:spcAft>
                <a:spcPts val="0"/>
              </a:spcAft>
              <a:buClrTx/>
              <a:buSzTx/>
              <a:buFontTx/>
              <a:buNone/>
              <a:tabLst/>
              <a:defRPr/>
            </a:pPr>
            <a:r>
              <a:rPr lang="en-US" sz="1100" b="1" dirty="0" err="1"/>
              <a:t>Anecic</a:t>
            </a:r>
            <a:r>
              <a:rPr lang="en-US" sz="1100" b="1" dirty="0"/>
              <a:t> earthworms </a:t>
            </a:r>
            <a:r>
              <a:rPr lang="en-US" sz="1100" dirty="0"/>
              <a:t>build permanent, vertical burrows that extend deep into the soil. This type of worm comes to the surface to feed on manure, leaf litter, and other organic matter. This class of earthworms, such as the night-crawlers, have profound effects on organic matter decomposition and soil structure. Most common are members of the family </a:t>
            </a:r>
            <a:r>
              <a:rPr lang="en-US" sz="1100" i="1" dirty="0" err="1"/>
              <a:t>Lubricidae</a:t>
            </a:r>
            <a:r>
              <a:rPr lang="en-US" sz="1100" dirty="0"/>
              <a:t> (220 species)</a:t>
            </a:r>
          </a:p>
          <a:p>
            <a:pPr marL="342900" lvl="1">
              <a:lnSpc>
                <a:spcPct val="89000"/>
              </a:lnSpc>
              <a:spcBef>
                <a:spcPts val="0"/>
              </a:spcBef>
              <a:spcAft>
                <a:spcPts val="400"/>
              </a:spcAft>
            </a:pPr>
            <a:r>
              <a:rPr lang="en-US" sz="1100" dirty="0"/>
              <a:t>May account for 50% of total soil faunal biomass in grasslands and up to 60% in some forests</a:t>
            </a:r>
          </a:p>
          <a:p>
            <a:pPr marL="342900" lvl="1">
              <a:lnSpc>
                <a:spcPct val="89000"/>
              </a:lnSpc>
              <a:spcBef>
                <a:spcPts val="0"/>
              </a:spcBef>
              <a:spcAft>
                <a:spcPts val="400"/>
              </a:spcAft>
            </a:pPr>
            <a:r>
              <a:rPr lang="en-US" sz="1100" dirty="0" smtClean="0"/>
              <a:t>10-50/ft</a:t>
            </a:r>
            <a:r>
              <a:rPr lang="en-US" sz="1100" baseline="30000" dirty="0" smtClean="0"/>
              <a:t>2</a:t>
            </a:r>
            <a:r>
              <a:rPr lang="en-US" sz="1100" dirty="0" smtClean="0"/>
              <a:t> </a:t>
            </a:r>
            <a:r>
              <a:rPr lang="en-US" sz="1100" dirty="0"/>
              <a:t>to 200/ft</a:t>
            </a:r>
            <a:r>
              <a:rPr lang="en-US" sz="1100" baseline="30000" dirty="0"/>
              <a:t>2</a:t>
            </a:r>
            <a:r>
              <a:rPr lang="en-US" sz="1100" dirty="0"/>
              <a:t> in </a:t>
            </a:r>
            <a:r>
              <a:rPr lang="en-US" sz="1100" dirty="0" smtClean="0"/>
              <a:t>pastures</a:t>
            </a:r>
            <a:r>
              <a:rPr lang="en-US" sz="1100" baseline="0" dirty="0" smtClean="0"/>
              <a:t> </a:t>
            </a:r>
            <a:r>
              <a:rPr lang="en-US" sz="1100" dirty="0" smtClean="0"/>
              <a:t>with several thousand species</a:t>
            </a:r>
          </a:p>
          <a:p>
            <a:pPr marL="342900" lvl="1">
              <a:lnSpc>
                <a:spcPct val="89000"/>
              </a:lnSpc>
              <a:spcBef>
                <a:spcPts val="0"/>
              </a:spcBef>
              <a:spcAft>
                <a:spcPts val="400"/>
              </a:spcAft>
            </a:pPr>
            <a:r>
              <a:rPr lang="en-US" sz="1100" dirty="0" smtClean="0"/>
              <a:t>Most </a:t>
            </a:r>
            <a:r>
              <a:rPr lang="en-US" sz="1100" dirty="0"/>
              <a:t>common are members of the family </a:t>
            </a:r>
            <a:r>
              <a:rPr lang="en-US" sz="1100" dirty="0" err="1" smtClean="0"/>
              <a:t>Lubricidae</a:t>
            </a:r>
            <a:r>
              <a:rPr lang="en-US" sz="1100" dirty="0" smtClean="0"/>
              <a:t> </a:t>
            </a:r>
            <a:endParaRPr lang="en-US" sz="1100" dirty="0"/>
          </a:p>
          <a:p>
            <a:pPr defTabSz="966612">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fld id="{A4A8A6C1-D4A1-450C-9D4F-9C80C2E7D870}" type="slidenum">
              <a:rPr lang="en-US" smtClean="0"/>
              <a:t>22</a:t>
            </a:fld>
            <a:endParaRPr lang="en-US"/>
          </a:p>
        </p:txBody>
      </p:sp>
    </p:spTree>
    <p:extLst>
      <p:ext uri="{BB962C8B-B14F-4D97-AF65-F5344CB8AC3E}">
        <p14:creationId xmlns:p14="http://schemas.microsoft.com/office/powerpoint/2010/main" val="1966388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solidFill>
                  <a:srgbClr val="FFFF00"/>
                </a:solidFill>
              </a:rPr>
              <a:t>The </a:t>
            </a:r>
            <a:r>
              <a:rPr lang="en-US" b="0" dirty="0">
                <a:solidFill>
                  <a:srgbClr val="FFFF00"/>
                </a:solidFill>
              </a:rPr>
              <a:t>lungs and circulatory system of the soil:</a:t>
            </a:r>
          </a:p>
          <a:p>
            <a:pPr marL="285750" indent="-285750">
              <a:buFont typeface="Arial" panose="020B0604020202020204" pitchFamily="34" charset="0"/>
              <a:buChar char="•"/>
            </a:pPr>
            <a:r>
              <a:rPr lang="en-US" b="0" dirty="0">
                <a:solidFill>
                  <a:srgbClr val="FFFF00"/>
                </a:solidFill>
              </a:rPr>
              <a:t>Regulates water and air flow</a:t>
            </a:r>
          </a:p>
          <a:p>
            <a:pPr marL="285750" indent="-285750">
              <a:buFont typeface="Arial" panose="020B0604020202020204" pitchFamily="34" charset="0"/>
              <a:buChar char="•"/>
            </a:pPr>
            <a:r>
              <a:rPr lang="en-US" b="0" dirty="0">
                <a:solidFill>
                  <a:srgbClr val="FFFF00"/>
                </a:solidFill>
              </a:rPr>
              <a:t>Impacts N, P </a:t>
            </a:r>
            <a:r>
              <a:rPr lang="en-US" b="0" dirty="0" smtClean="0">
                <a:solidFill>
                  <a:srgbClr val="FFFF00"/>
                </a:solidFill>
              </a:rPr>
              <a:t>mineralization</a:t>
            </a:r>
            <a:endParaRPr lang="en-US" b="0" dirty="0">
              <a:solidFill>
                <a:srgbClr val="FFFF00"/>
              </a:solidFill>
            </a:endParaRPr>
          </a:p>
          <a:p>
            <a:pPr marL="285750" indent="-285750">
              <a:buFont typeface="Arial" panose="020B0604020202020204" pitchFamily="34" charset="0"/>
              <a:buChar char="•"/>
            </a:pPr>
            <a:r>
              <a:rPr lang="en-US" b="0" dirty="0">
                <a:solidFill>
                  <a:srgbClr val="FFFF00"/>
                </a:solidFill>
              </a:rPr>
              <a:t>Impacts soil organism </a:t>
            </a:r>
            <a:r>
              <a:rPr lang="en-US" b="0" dirty="0" smtClean="0">
                <a:solidFill>
                  <a:srgbClr val="FFFF00"/>
                </a:solidFill>
              </a:rPr>
              <a:t>biomass </a:t>
            </a:r>
            <a:r>
              <a:rPr lang="en-US" b="0" dirty="0">
                <a:solidFill>
                  <a:srgbClr val="FFFF00"/>
                </a:solidFill>
              </a:rPr>
              <a:t>and diversity</a:t>
            </a:r>
          </a:p>
          <a:p>
            <a:pPr marL="285750" indent="-285750">
              <a:buFont typeface="Arial" panose="020B0604020202020204" pitchFamily="34" charset="0"/>
              <a:buChar char="•"/>
            </a:pPr>
            <a:r>
              <a:rPr lang="en-US" b="0" dirty="0">
                <a:solidFill>
                  <a:srgbClr val="FFFF00"/>
                </a:solidFill>
              </a:rPr>
              <a:t>Site of nutrient exchange</a:t>
            </a:r>
          </a:p>
          <a:p>
            <a:pPr marL="285750" indent="-285750">
              <a:buFont typeface="Arial" panose="020B0604020202020204" pitchFamily="34" charset="0"/>
              <a:buChar char="•"/>
            </a:pPr>
            <a:r>
              <a:rPr lang="en-US" b="0" dirty="0">
                <a:solidFill>
                  <a:srgbClr val="FFFF00"/>
                </a:solidFill>
              </a:rPr>
              <a:t>Site of mycorrhizal entanglement and sequestration of water and nutrients</a:t>
            </a:r>
          </a:p>
          <a:p>
            <a:pPr marL="285750" indent="-285750">
              <a:buFont typeface="Arial" panose="020B0604020202020204" pitchFamily="34" charset="0"/>
              <a:buChar char="•"/>
            </a:pPr>
            <a:r>
              <a:rPr lang="en-US" b="0" dirty="0">
                <a:solidFill>
                  <a:srgbClr val="FFFF00"/>
                </a:solidFill>
              </a:rPr>
              <a:t>Root interface</a:t>
            </a:r>
          </a:p>
          <a:p>
            <a:pPr marL="285750" indent="-285750">
              <a:buFont typeface="Arial" panose="020B0604020202020204" pitchFamily="34" charset="0"/>
              <a:buChar char="•"/>
            </a:pPr>
            <a:r>
              <a:rPr lang="en-US" b="0" dirty="0">
                <a:solidFill>
                  <a:srgbClr val="FFFF00"/>
                </a:solidFill>
              </a:rPr>
              <a:t>Part of the water cycle</a:t>
            </a:r>
          </a:p>
          <a:p>
            <a:endParaRPr lang="en-US" dirty="0"/>
          </a:p>
          <a:p>
            <a:pPr marL="228600" indent="-228600">
              <a:buFont typeface="+mj-lt"/>
              <a:buAutoNum type="arabicPeriod"/>
            </a:pPr>
            <a:r>
              <a:rPr lang="en-US" dirty="0"/>
              <a:t>Plant</a:t>
            </a:r>
            <a:r>
              <a:rPr lang="en-US" baseline="0" dirty="0"/>
              <a:t> roots, earthworms and other arthropods can rearrange soil particles to create smooth, cylindrically shaped </a:t>
            </a:r>
            <a:r>
              <a:rPr lang="en-US" baseline="0" dirty="0" err="1"/>
              <a:t>macropores</a:t>
            </a:r>
            <a:r>
              <a:rPr lang="en-US" baseline="0" dirty="0"/>
              <a:t> (</a:t>
            </a:r>
            <a:r>
              <a:rPr lang="en-US" baseline="0" dirty="0" err="1"/>
              <a:t>biopores</a:t>
            </a:r>
            <a:r>
              <a:rPr lang="en-US" baseline="0" dirty="0"/>
              <a:t>)</a:t>
            </a:r>
          </a:p>
          <a:p>
            <a:pPr marL="228600" indent="-228600">
              <a:buFont typeface="+mj-lt"/>
              <a:buAutoNum type="arabicPeriod"/>
            </a:pPr>
            <a:r>
              <a:rPr lang="en-US" dirty="0" err="1"/>
              <a:t>Biopores</a:t>
            </a:r>
            <a:r>
              <a:rPr lang="en-US" dirty="0"/>
              <a:t> can extend</a:t>
            </a:r>
            <a:r>
              <a:rPr lang="en-US" baseline="0" dirty="0"/>
              <a:t> </a:t>
            </a:r>
            <a:r>
              <a:rPr lang="en-US" baseline="0" dirty="0" smtClean="0"/>
              <a:t>a considerable </a:t>
            </a:r>
            <a:r>
              <a:rPr lang="en-US" baseline="0" dirty="0"/>
              <a:t>distance in the </a:t>
            </a:r>
            <a:r>
              <a:rPr lang="en-US" baseline="0" dirty="0" smtClean="0"/>
              <a:t>soil, </a:t>
            </a:r>
            <a:r>
              <a:rPr lang="en-US" baseline="0" dirty="0"/>
              <a:t>forming channels for preferential flow of water and nutrients</a:t>
            </a:r>
          </a:p>
          <a:p>
            <a:pPr marL="228600" indent="-228600">
              <a:buFont typeface="+mj-lt"/>
              <a:buAutoNum type="arabicPeriod"/>
            </a:pPr>
            <a:r>
              <a:rPr lang="en-US" baseline="0" dirty="0"/>
              <a:t>Good air exchange in the soil creates habitat in which aerobic organisms can thrive</a:t>
            </a:r>
          </a:p>
          <a:p>
            <a:pPr marL="228600" indent="-228600">
              <a:buFont typeface="+mj-lt"/>
              <a:buAutoNum type="arabicPeriod"/>
            </a:pPr>
            <a:r>
              <a:rPr lang="en-US" baseline="0" dirty="0"/>
              <a:t>Poor air exchange leads to anaerobic conditions, organisms that can tolerate this habitat tend to be those that cause disease and produce </a:t>
            </a:r>
            <a:r>
              <a:rPr lang="en-US" baseline="0" dirty="0" smtClean="0"/>
              <a:t>byproducts </a:t>
            </a:r>
            <a:r>
              <a:rPr lang="en-US" baseline="0" dirty="0"/>
              <a:t>that inhibit root growth, e.g. alcohols</a:t>
            </a:r>
            <a:endParaRPr lang="en-US" dirty="0"/>
          </a:p>
          <a:p>
            <a:r>
              <a:rPr lang="en-US" sz="1200" dirty="0" smtClean="0"/>
              <a:t>A</a:t>
            </a:r>
            <a:r>
              <a:rPr lang="en-US" sz="1200" baseline="0" dirty="0" smtClean="0"/>
              <a:t> m</a:t>
            </a:r>
            <a:r>
              <a:rPr lang="en-US" sz="1200" dirty="0" smtClean="0"/>
              <a:t>ix </a:t>
            </a:r>
            <a:r>
              <a:rPr lang="en-US" sz="1200" dirty="0"/>
              <a:t>of different sized pores </a:t>
            </a:r>
            <a:r>
              <a:rPr lang="en-US" sz="1200" dirty="0" smtClean="0"/>
              <a:t>is important</a:t>
            </a:r>
            <a:endParaRPr lang="en-US" sz="1200" dirty="0"/>
          </a:p>
          <a:p>
            <a:r>
              <a:rPr lang="en-US" sz="1200" dirty="0"/>
              <a:t>Collapse of space and large pores disrupts air, water, nutrient flows, and biological highways</a:t>
            </a:r>
          </a:p>
          <a:p>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23</a:t>
            </a:fld>
            <a:endParaRPr lang="en-US"/>
          </a:p>
        </p:txBody>
      </p:sp>
    </p:spTree>
    <p:extLst>
      <p:ext uri="{BB962C8B-B14F-4D97-AF65-F5344CB8AC3E}">
        <p14:creationId xmlns:p14="http://schemas.microsoft.com/office/powerpoint/2010/main" val="3317165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Related to </a:t>
            </a:r>
            <a:r>
              <a:rPr lang="en-US" dirty="0" err="1"/>
              <a:t>biopores</a:t>
            </a:r>
            <a:r>
              <a:rPr lang="en-US" dirty="0"/>
              <a:t> but includes medium, small, and </a:t>
            </a:r>
            <a:r>
              <a:rPr lang="en-US" dirty="0" err="1"/>
              <a:t>micropores</a:t>
            </a:r>
            <a:endParaRPr lang="en-US" dirty="0"/>
          </a:p>
          <a:p>
            <a:r>
              <a:rPr lang="en-US" dirty="0"/>
              <a:t>Regulates H</a:t>
            </a:r>
            <a:r>
              <a:rPr lang="en-US" baseline="-25000" dirty="0"/>
              <a:t>2</a:t>
            </a:r>
            <a:r>
              <a:rPr lang="en-US" dirty="0"/>
              <a:t>O &amp; air flow</a:t>
            </a:r>
          </a:p>
          <a:p>
            <a:r>
              <a:rPr lang="en-US" dirty="0"/>
              <a:t>Pore networks help redistribute microorganisms, nutrients, etc.</a:t>
            </a:r>
          </a:p>
          <a:p>
            <a:r>
              <a:rPr lang="en-US" dirty="0" smtClean="0"/>
              <a:t>Different</a:t>
            </a:r>
            <a:r>
              <a:rPr lang="en-US" baseline="0" dirty="0" smtClean="0"/>
              <a:t> s</a:t>
            </a:r>
            <a:r>
              <a:rPr lang="en-US" dirty="0" smtClean="0"/>
              <a:t>izes </a:t>
            </a:r>
            <a:r>
              <a:rPr lang="en-US" dirty="0"/>
              <a:t>house and protect </a:t>
            </a:r>
            <a:r>
              <a:rPr lang="en-US" dirty="0" smtClean="0"/>
              <a:t>organisms</a:t>
            </a:r>
            <a:r>
              <a:rPr lang="en-US" baseline="0" dirty="0" smtClean="0"/>
              <a:t> and promote a </a:t>
            </a:r>
            <a:r>
              <a:rPr lang="en-US" dirty="0" smtClean="0"/>
              <a:t>diverse </a:t>
            </a:r>
            <a:r>
              <a:rPr lang="en-US" dirty="0"/>
              <a:t>habitat</a:t>
            </a:r>
          </a:p>
          <a:p>
            <a:r>
              <a:rPr lang="en-US" dirty="0"/>
              <a:t>Bacteria, protozoa, fungal hyphae, nematodes, etc.</a:t>
            </a:r>
          </a:p>
          <a:p>
            <a:r>
              <a:rPr lang="en-US" dirty="0" smtClean="0"/>
              <a:t>Most </a:t>
            </a:r>
            <a:r>
              <a:rPr lang="en-US" dirty="0"/>
              <a:t>sensitive to disturbances</a:t>
            </a:r>
          </a:p>
          <a:p>
            <a:r>
              <a:rPr lang="en-US" dirty="0" smtClean="0"/>
              <a:t>Protects </a:t>
            </a:r>
            <a:r>
              <a:rPr lang="en-US" dirty="0"/>
              <a:t>microbes from larger predators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24</a:t>
            </a:fld>
            <a:endParaRPr lang="en-US"/>
          </a:p>
        </p:txBody>
      </p:sp>
    </p:spTree>
    <p:extLst>
      <p:ext uri="{BB962C8B-B14F-4D97-AF65-F5344CB8AC3E}">
        <p14:creationId xmlns:p14="http://schemas.microsoft.com/office/powerpoint/2010/main" val="1053856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Lack</a:t>
            </a:r>
            <a:r>
              <a:rPr lang="en-US" baseline="0" dirty="0"/>
              <a:t> of good soil aggregation results in compacted soils that:</a:t>
            </a:r>
          </a:p>
          <a:p>
            <a:pPr marL="228600" indent="-228600">
              <a:buFont typeface="+mj-lt"/>
              <a:buAutoNum type="arabicPeriod"/>
            </a:pPr>
            <a:r>
              <a:rPr lang="en-US" baseline="0" dirty="0"/>
              <a:t>Restrict root growth</a:t>
            </a:r>
          </a:p>
          <a:p>
            <a:pPr marL="228600" indent="-228600">
              <a:buFont typeface="+mj-lt"/>
              <a:buAutoNum type="arabicPeriod"/>
            </a:pPr>
            <a:r>
              <a:rPr lang="en-US" baseline="0" dirty="0"/>
              <a:t>Provide poor root zone </a:t>
            </a:r>
            <a:r>
              <a:rPr lang="en-US" baseline="0" dirty="0" smtClean="0"/>
              <a:t>aeration</a:t>
            </a:r>
            <a:endParaRPr lang="en-US" baseline="0" dirty="0"/>
          </a:p>
          <a:p>
            <a:pPr marL="228600" indent="-228600">
              <a:buFont typeface="+mj-lt"/>
              <a:buAutoNum type="arabicPeriod"/>
            </a:pPr>
            <a:r>
              <a:rPr lang="en-US" baseline="0" dirty="0"/>
              <a:t>Have poor drainage</a:t>
            </a:r>
          </a:p>
          <a:p>
            <a:pPr marL="228600" indent="-228600">
              <a:buFont typeface="+mj-lt"/>
              <a:buAutoNum type="arabicPeriod"/>
            </a:pPr>
            <a:endParaRPr lang="en-US" baseline="0" dirty="0"/>
          </a:p>
          <a:p>
            <a:pPr marL="0" indent="0">
              <a:buFont typeface="+mj-lt"/>
              <a:buNone/>
            </a:pPr>
            <a:r>
              <a:rPr lang="en-US" baseline="0" dirty="0"/>
              <a:t>Soil compaction has always been thought of as a physical soil problem caused by excessive tillage and heavy equipment squeezing the soil pore space.  </a:t>
            </a:r>
          </a:p>
          <a:p>
            <a:pPr marL="0" indent="0">
              <a:buFont typeface="+mj-lt"/>
              <a:buNone/>
            </a:pPr>
            <a:r>
              <a:rPr lang="en-US" baseline="0" dirty="0"/>
              <a:t>Compaction is </a:t>
            </a:r>
            <a:r>
              <a:rPr lang="en-US" baseline="0" dirty="0" smtClean="0"/>
              <a:t>actually due to a loss </a:t>
            </a:r>
            <a:r>
              <a:rPr lang="en-US" baseline="0" dirty="0"/>
              <a:t>of soil organic matter and destruction of soil aggregates.  These need to be replaced in the soil in order to provide a stable soil base in which to produce food &amp; fiber</a:t>
            </a:r>
          </a:p>
          <a:p>
            <a:r>
              <a:rPr lang="en-US" sz="1200" b="0" i="0" u="none" strike="noStrike" kern="1200" baseline="0" dirty="0">
                <a:solidFill>
                  <a:schemeClr val="tx1"/>
                </a:solidFill>
                <a:latin typeface="Arial" charset="0"/>
                <a:ea typeface="ＭＳ Ｐゴシック" pitchFamily="48" charset="-128"/>
                <a:cs typeface="ＭＳ Ｐゴシック" charset="0"/>
              </a:rPr>
              <a:t>Soil compaction is a biological problem related to decreased production </a:t>
            </a:r>
            <a:r>
              <a:rPr lang="en-US" sz="1200" b="0" i="0" u="none" strike="noStrike" kern="1200" baseline="0" dirty="0" smtClean="0">
                <a:solidFill>
                  <a:schemeClr val="tx1"/>
                </a:solidFill>
                <a:latin typeface="Arial" charset="0"/>
                <a:ea typeface="ＭＳ Ｐゴシック" pitchFamily="48" charset="-128"/>
                <a:cs typeface="ＭＳ Ｐゴシック" charset="0"/>
              </a:rPr>
              <a:t>of polysaccharides </a:t>
            </a:r>
            <a:r>
              <a:rPr lang="en-US" sz="1200" b="0" i="0" u="none" strike="noStrike" kern="1200" baseline="0" dirty="0">
                <a:solidFill>
                  <a:schemeClr val="tx1"/>
                </a:solidFill>
                <a:latin typeface="Arial" charset="0"/>
                <a:ea typeface="ＭＳ Ｐゴシック" pitchFamily="48" charset="-128"/>
                <a:cs typeface="ＭＳ Ｐゴシック" charset="0"/>
              </a:rPr>
              <a:t>and </a:t>
            </a:r>
            <a:r>
              <a:rPr lang="en-US" sz="1200" b="0" i="0" u="none" strike="noStrike" kern="1200" baseline="0" dirty="0" err="1">
                <a:solidFill>
                  <a:schemeClr val="tx1"/>
                </a:solidFill>
                <a:latin typeface="Arial" charset="0"/>
                <a:ea typeface="ＭＳ Ｐゴシック" pitchFamily="48" charset="-128"/>
                <a:cs typeface="ＭＳ Ｐゴシック" charset="0"/>
              </a:rPr>
              <a:t>glomalin</a:t>
            </a:r>
            <a:r>
              <a:rPr lang="en-US" sz="1200" b="0" i="0" u="none" strike="noStrike" kern="1200" baseline="0" dirty="0">
                <a:solidFill>
                  <a:schemeClr val="tx1"/>
                </a:solidFill>
                <a:latin typeface="Arial" charset="0"/>
                <a:ea typeface="ＭＳ Ｐゴシック" pitchFamily="48" charset="-128"/>
                <a:cs typeface="ＭＳ Ｐゴシック" charset="0"/>
              </a:rPr>
              <a:t> in the </a:t>
            </a:r>
            <a:r>
              <a:rPr lang="en-US" sz="1200" b="0" i="0" u="none" strike="noStrike" kern="1200" baseline="0" dirty="0" smtClean="0">
                <a:solidFill>
                  <a:schemeClr val="tx1"/>
                </a:solidFill>
                <a:latin typeface="Arial" charset="0"/>
                <a:ea typeface="ＭＳ Ｐゴシック" pitchFamily="48" charset="-128"/>
                <a:cs typeface="ＭＳ Ｐゴシック" charset="0"/>
              </a:rPr>
              <a:t>soil and </a:t>
            </a:r>
            <a:r>
              <a:rPr lang="en-US" sz="1200" b="0" i="0" u="none" strike="noStrike" kern="1200" baseline="0" dirty="0">
                <a:solidFill>
                  <a:schemeClr val="tx1"/>
                </a:solidFill>
                <a:latin typeface="Arial" charset="0"/>
                <a:ea typeface="ＭＳ Ｐゴシック" pitchFamily="48" charset="-128"/>
                <a:cs typeface="ＭＳ Ｐゴシック" charset="0"/>
              </a:rPr>
              <a:t>a lack of living roots and mycorrhizal fungus in the soil.</a:t>
            </a:r>
            <a:endParaRPr lang="en-US" b="0" dirty="0"/>
          </a:p>
          <a:p>
            <a:endParaRPr lang="en-US" dirty="0"/>
          </a:p>
        </p:txBody>
      </p:sp>
      <p:sp>
        <p:nvSpPr>
          <p:cNvPr id="4" name="Slide Number Placeholder 3"/>
          <p:cNvSpPr>
            <a:spLocks noGrp="1"/>
          </p:cNvSpPr>
          <p:nvPr>
            <p:ph type="sldNum" sz="quarter" idx="10"/>
          </p:nvPr>
        </p:nvSpPr>
        <p:spPr/>
        <p:txBody>
          <a:bodyPr/>
          <a:lstStyle/>
          <a:p>
            <a:pPr>
              <a:defRPr/>
            </a:pPr>
            <a:fld id="{D78F0731-47A0-4336-8731-19715C292272}" type="slidenum">
              <a:rPr lang="en-US" smtClean="0"/>
              <a:pPr>
                <a:defRPr/>
              </a:pPr>
              <a:t>25</a:t>
            </a:fld>
            <a:endParaRPr lang="en-US"/>
          </a:p>
        </p:txBody>
      </p:sp>
    </p:spTree>
    <p:extLst>
      <p:ext uri="{BB962C8B-B14F-4D97-AF65-F5344CB8AC3E}">
        <p14:creationId xmlns:p14="http://schemas.microsoft.com/office/powerpoint/2010/main" val="678912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 material on presentation</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pPr>
              <a:defRPr/>
            </a:pPr>
            <a:fld id="{C1589316-3671-473B-9C23-F8182709CF32}" type="slidenum">
              <a:rPr lang="en-US" smtClean="0"/>
              <a:pPr>
                <a:defRPr/>
              </a:pPr>
              <a:t>26</a:t>
            </a:fld>
            <a:endParaRPr lang="en-US"/>
          </a:p>
        </p:txBody>
      </p:sp>
    </p:spTree>
    <p:extLst>
      <p:ext uri="{BB962C8B-B14F-4D97-AF65-F5344CB8AC3E}">
        <p14:creationId xmlns:p14="http://schemas.microsoft.com/office/powerpoint/2010/main" val="603077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chemeClr val="tx1"/>
                </a:solidFill>
              </a:rPr>
              <a:t>Tillage tends to reduce overall numbers of </a:t>
            </a:r>
            <a:r>
              <a:rPr lang="en-US" dirty="0"/>
              <a:t>soil organisms, especially fungi that form hyphae and earthworms</a:t>
            </a:r>
            <a:r>
              <a:rPr lang="en-US" baseline="0" dirty="0"/>
              <a:t>, </a:t>
            </a:r>
            <a:r>
              <a:rPr lang="en-US" dirty="0"/>
              <a:t>important for soil aggregation and other soil functions. It also t</a:t>
            </a:r>
            <a:r>
              <a:rPr lang="en-US" dirty="0">
                <a:solidFill>
                  <a:schemeClr val="tx1"/>
                </a:solidFill>
              </a:rPr>
              <a:t>ends to favor i</a:t>
            </a:r>
            <a:r>
              <a:rPr lang="en-US" dirty="0"/>
              <a:t>ncreased bacterial populations and their predators (Protists and nematodes shift to bacterial-feeders). In contrast, no-till or reduced till favors higher overall populations, especially fungi and earthworms</a:t>
            </a:r>
            <a:r>
              <a:rPr lang="en-US" baseline="0" dirty="0"/>
              <a:t> and nematodes shift to fungal-feeders.</a:t>
            </a:r>
          </a:p>
          <a:p>
            <a:pPr marL="0" indent="0">
              <a:buNone/>
            </a:pPr>
            <a:endParaRPr lang="en-US" baseline="0" dirty="0"/>
          </a:p>
          <a:p>
            <a:r>
              <a:rPr lang="en-US" dirty="0"/>
              <a:t>Forming</a:t>
            </a:r>
            <a:r>
              <a:rPr lang="en-US" baseline="0" dirty="0"/>
              <a:t> soil aggregates requires </a:t>
            </a:r>
            <a:r>
              <a:rPr lang="en-US" baseline="0" dirty="0" smtClean="0"/>
              <a:t>both </a:t>
            </a:r>
            <a:r>
              <a:rPr lang="en-US" baseline="0" dirty="0"/>
              <a:t>biological and physical </a:t>
            </a:r>
            <a:r>
              <a:rPr lang="en-US" baseline="0" dirty="0" smtClean="0"/>
              <a:t>actions: </a:t>
            </a:r>
            <a:endParaRPr lang="en-US" baseline="0" dirty="0"/>
          </a:p>
          <a:p>
            <a:pPr marL="228600" indent="-228600">
              <a:buFont typeface="+mj-lt"/>
              <a:buAutoNum type="arabicPeriod"/>
            </a:pPr>
            <a:r>
              <a:rPr lang="en-US" baseline="0" dirty="0"/>
              <a:t>Need conditions that will allow for Arbuscular </a:t>
            </a:r>
            <a:r>
              <a:rPr lang="en-US" baseline="0" dirty="0" smtClean="0"/>
              <a:t>Mycorrhizal </a:t>
            </a:r>
            <a:r>
              <a:rPr lang="en-US" baseline="0" dirty="0"/>
              <a:t>F</a:t>
            </a:r>
            <a:r>
              <a:rPr lang="en-US" baseline="0" dirty="0" smtClean="0"/>
              <a:t>ungi (AMF) colonies </a:t>
            </a:r>
            <a:r>
              <a:rPr lang="en-US" baseline="0" dirty="0"/>
              <a:t>to be established</a:t>
            </a:r>
          </a:p>
          <a:p>
            <a:pPr marL="228600" indent="-228600">
              <a:buFont typeface="+mj-lt"/>
              <a:buAutoNum type="arabicPeriod"/>
            </a:pPr>
            <a:r>
              <a:rPr lang="en-US" dirty="0"/>
              <a:t>AMF</a:t>
            </a:r>
            <a:r>
              <a:rPr lang="en-US" baseline="0" dirty="0"/>
              <a:t> release glues as hyphae work their way out through the soil</a:t>
            </a:r>
          </a:p>
          <a:p>
            <a:pPr marL="228600" indent="-228600">
              <a:buFont typeface="+mj-lt"/>
              <a:buAutoNum type="arabicPeriod"/>
            </a:pPr>
            <a:r>
              <a:rPr lang="en-US" baseline="0" dirty="0"/>
              <a:t>Hyphae entangle soil particles, realign them</a:t>
            </a:r>
          </a:p>
          <a:p>
            <a:pPr marL="228600" indent="-228600">
              <a:buFont typeface="+mj-lt"/>
              <a:buAutoNum type="arabicPeriod"/>
            </a:pPr>
            <a:r>
              <a:rPr lang="en-US" baseline="0" dirty="0"/>
              <a:t>Create alternating wetting/drying cycles helping to bind particles together</a:t>
            </a:r>
            <a:endParaRPr lang="en-US" dirty="0"/>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C1589316-3671-473B-9C23-F8182709CF32}" type="slidenum">
              <a:rPr lang="en-US" smtClean="0"/>
              <a:pPr>
                <a:defRPr/>
              </a:pPr>
              <a:t>27</a:t>
            </a:fld>
            <a:endParaRPr lang="en-US"/>
          </a:p>
        </p:txBody>
      </p:sp>
    </p:spTree>
    <p:extLst>
      <p:ext uri="{BB962C8B-B14F-4D97-AF65-F5344CB8AC3E}">
        <p14:creationId xmlns:p14="http://schemas.microsoft.com/office/powerpoint/2010/main" val="961368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t>
            </a:r>
            <a:r>
              <a:rPr lang="en-US" sz="1200" kern="1200" dirty="0" smtClean="0">
                <a:solidFill>
                  <a:schemeClr val="tx1"/>
                </a:solidFill>
                <a:effectLst/>
                <a:latin typeface="+mn-lt"/>
                <a:ea typeface="+mn-ea"/>
                <a:cs typeface="+mn-cs"/>
              </a:rPr>
              <a:t>ighest </a:t>
            </a:r>
            <a:r>
              <a:rPr lang="en-US" sz="1200" kern="1200" dirty="0">
                <a:solidFill>
                  <a:schemeClr val="tx1"/>
                </a:solidFill>
                <a:effectLst/>
                <a:latin typeface="+mn-lt"/>
                <a:ea typeface="+mn-ea"/>
                <a:cs typeface="+mn-cs"/>
              </a:rPr>
              <a:t>density </a:t>
            </a:r>
            <a:r>
              <a:rPr lang="en-US" sz="1200" kern="1200" dirty="0" smtClean="0">
                <a:solidFill>
                  <a:schemeClr val="tx1"/>
                </a:solidFill>
                <a:effectLst/>
                <a:latin typeface="+mn-lt"/>
                <a:ea typeface="+mn-ea"/>
                <a:cs typeface="+mn-cs"/>
              </a:rPr>
              <a:t>of roots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a:t>
            </a:r>
            <a:r>
              <a:rPr lang="en-US" sz="1200" kern="1200" dirty="0">
                <a:solidFill>
                  <a:schemeClr val="tx1"/>
                </a:solidFill>
                <a:effectLst/>
                <a:latin typeface="+mn-lt"/>
                <a:ea typeface="+mn-ea"/>
                <a:cs typeface="+mn-cs"/>
              </a:rPr>
              <a:t>in the A horizon but can occur throughout </a:t>
            </a:r>
            <a:r>
              <a:rPr lang="en-US" sz="1200" kern="1200" dirty="0" smtClean="0">
                <a:solidFill>
                  <a:schemeClr val="tx1"/>
                </a:solidFill>
                <a:effectLst/>
                <a:latin typeface="+mn-lt"/>
                <a:ea typeface="+mn-ea"/>
                <a:cs typeface="+mn-cs"/>
              </a:rPr>
              <a:t>profile.</a:t>
            </a:r>
            <a:endParaRPr lang="en-US" sz="1200" kern="1200" dirty="0">
              <a:solidFill>
                <a:schemeClr val="tx1"/>
              </a:solidFill>
              <a:effectLst/>
              <a:latin typeface="+mn-lt"/>
              <a:ea typeface="+mn-ea"/>
              <a:cs typeface="+mn-cs"/>
            </a:endParaRPr>
          </a:p>
          <a:p>
            <a:r>
              <a:rPr lang="en-US" dirty="0" smtClean="0"/>
              <a:t>Roots are</a:t>
            </a:r>
            <a:r>
              <a:rPr lang="en-US" baseline="0" dirty="0" smtClean="0"/>
              <a:t> important for a number of reasons:  </a:t>
            </a:r>
            <a:r>
              <a:rPr lang="en-US" dirty="0" smtClean="0"/>
              <a:t>Anchor (keeps </a:t>
            </a:r>
            <a:r>
              <a:rPr lang="en-US" dirty="0"/>
              <a:t>plant in </a:t>
            </a:r>
            <a:r>
              <a:rPr lang="en-US" dirty="0" smtClean="0"/>
              <a:t>soil,</a:t>
            </a:r>
            <a:r>
              <a:rPr lang="en-US" baseline="0" dirty="0" smtClean="0"/>
              <a:t> </a:t>
            </a:r>
            <a:r>
              <a:rPr lang="en-US" dirty="0" smtClean="0"/>
              <a:t>prevents </a:t>
            </a:r>
            <a:r>
              <a:rPr lang="en-US" dirty="0"/>
              <a:t>soil </a:t>
            </a:r>
            <a:r>
              <a:rPr lang="en-US" dirty="0" smtClean="0"/>
              <a:t>erosion,</a:t>
            </a:r>
            <a:r>
              <a:rPr lang="en-US" baseline="0" dirty="0" smtClean="0"/>
              <a:t> </a:t>
            </a:r>
            <a:r>
              <a:rPr lang="en-US" dirty="0" smtClean="0"/>
              <a:t>holds </a:t>
            </a:r>
            <a:r>
              <a:rPr lang="en-US" dirty="0"/>
              <a:t>stem </a:t>
            </a:r>
            <a:r>
              <a:rPr lang="en-US" dirty="0" smtClean="0"/>
              <a:t>upright), Absorption</a:t>
            </a:r>
            <a:r>
              <a:rPr lang="en-US" baseline="0" dirty="0"/>
              <a:t> </a:t>
            </a:r>
            <a:r>
              <a:rPr lang="en-US" baseline="0" dirty="0" smtClean="0"/>
              <a:t>(</a:t>
            </a:r>
            <a:r>
              <a:rPr lang="en-US" dirty="0" smtClean="0"/>
              <a:t>water and dissolved minerals), Storage (starch and</a:t>
            </a:r>
            <a:r>
              <a:rPr lang="en-US" baseline="0" dirty="0" smtClean="0"/>
              <a:t> </a:t>
            </a:r>
            <a:r>
              <a:rPr lang="en-US" dirty="0" smtClean="0"/>
              <a:t>other nutrients), Habitat (provides </a:t>
            </a:r>
            <a:r>
              <a:rPr lang="en-US" dirty="0"/>
              <a:t>nutrients to </a:t>
            </a:r>
            <a:r>
              <a:rPr lang="en-US" dirty="0" smtClean="0"/>
              <a:t>microbes, helps </a:t>
            </a:r>
            <a:r>
              <a:rPr lang="en-US" dirty="0"/>
              <a:t>with </a:t>
            </a:r>
            <a:r>
              <a:rPr lang="en-US" dirty="0" smtClean="0"/>
              <a:t>aggregation)</a:t>
            </a:r>
            <a:endParaRPr lang="en-US" dirty="0"/>
          </a:p>
          <a:p>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28</a:t>
            </a:fld>
            <a:endParaRPr lang="en-US"/>
          </a:p>
        </p:txBody>
      </p:sp>
    </p:spTree>
    <p:extLst>
      <p:ext uri="{BB962C8B-B14F-4D97-AF65-F5344CB8AC3E}">
        <p14:creationId xmlns:p14="http://schemas.microsoft.com/office/powerpoint/2010/main" val="2743333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Different plants attract and support a different microbial community.</a:t>
            </a:r>
            <a:r>
              <a:rPr lang="en-US" sz="1200" kern="1200" baseline="0" dirty="0">
                <a:solidFill>
                  <a:schemeClr val="tx1"/>
                </a:solidFill>
                <a:effectLst/>
                <a:latin typeface="+mn-lt"/>
                <a:ea typeface="+mn-ea"/>
                <a:cs typeface="+mn-cs"/>
              </a:rPr>
              <a:t> Additional factors influencing biodiversity composition include composition of plant components, nutrient content in tissues, tissue senescence and temperature, moisture, and inherent soil properties</a:t>
            </a:r>
            <a:r>
              <a:rPr lang="en-US" sz="1200" kern="1200" baseline="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A8A6C1-D4A1-450C-9D4F-9C80C2E7D870}" type="slidenum">
              <a:rPr lang="en-US" smtClean="0"/>
              <a:t>29</a:t>
            </a:fld>
            <a:endParaRPr lang="en-US"/>
          </a:p>
        </p:txBody>
      </p:sp>
    </p:spTree>
    <p:extLst>
      <p:ext uri="{BB962C8B-B14F-4D97-AF65-F5344CB8AC3E}">
        <p14:creationId xmlns:p14="http://schemas.microsoft.com/office/powerpoint/2010/main" val="3140227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 material on presentation slide.</a:t>
            </a:r>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3</a:t>
            </a:fld>
            <a:endParaRPr lang="en-US"/>
          </a:p>
        </p:txBody>
      </p:sp>
    </p:spTree>
    <p:extLst>
      <p:ext uri="{BB962C8B-B14F-4D97-AF65-F5344CB8AC3E}">
        <p14:creationId xmlns:p14="http://schemas.microsoft.com/office/powerpoint/2010/main" val="1533355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 material on presentation slide</a:t>
            </a:r>
          </a:p>
          <a:p>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30</a:t>
            </a:fld>
            <a:endParaRPr lang="en-US"/>
          </a:p>
        </p:txBody>
      </p:sp>
    </p:spTree>
    <p:extLst>
      <p:ext uri="{BB962C8B-B14F-4D97-AF65-F5344CB8AC3E}">
        <p14:creationId xmlns:p14="http://schemas.microsoft.com/office/powerpoint/2010/main" val="1411405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114300">
              <a:spcBef>
                <a:spcPts val="0"/>
              </a:spcBef>
              <a:spcAft>
                <a:spcPts val="600"/>
              </a:spcAft>
            </a:pPr>
            <a:r>
              <a:rPr lang="en-US" sz="1100" dirty="0"/>
              <a:t>1 </a:t>
            </a:r>
            <a:r>
              <a:rPr lang="en-US" sz="1100" dirty="0" smtClean="0"/>
              <a:t>gram </a:t>
            </a:r>
            <a:r>
              <a:rPr lang="en-US" sz="1100" dirty="0"/>
              <a:t>can contain 10 or more nematodes!</a:t>
            </a:r>
          </a:p>
          <a:p>
            <a:pPr marL="0" lvl="0" indent="-114300">
              <a:spcBef>
                <a:spcPts val="0"/>
              </a:spcBef>
              <a:spcAft>
                <a:spcPts val="600"/>
              </a:spcAft>
            </a:pPr>
            <a:r>
              <a:rPr lang="en-US" sz="1100" dirty="0"/>
              <a:t>One acre may contain 200 pounds of nematodes!</a:t>
            </a:r>
          </a:p>
          <a:p>
            <a:r>
              <a:rPr lang="en-US" dirty="0"/>
              <a:t>1 </a:t>
            </a:r>
            <a:r>
              <a:rPr lang="en-US" dirty="0" smtClean="0"/>
              <a:t>gram </a:t>
            </a:r>
            <a:r>
              <a:rPr lang="en-US" dirty="0"/>
              <a:t>can contain 10,000+ </a:t>
            </a:r>
            <a:r>
              <a:rPr lang="en-US" dirty="0" err="1"/>
              <a:t>protists</a:t>
            </a:r>
            <a:r>
              <a:rPr lang="en-US" dirty="0"/>
              <a:t>!</a:t>
            </a:r>
          </a:p>
          <a:p>
            <a:r>
              <a:rPr lang="en-US" dirty="0"/>
              <a:t>One acre may </a:t>
            </a:r>
            <a:r>
              <a:rPr lang="en-US" dirty="0" smtClean="0"/>
              <a:t>contain the weight equivalent </a:t>
            </a:r>
            <a:r>
              <a:rPr lang="en-US" dirty="0"/>
              <a:t>of 2 sheep of </a:t>
            </a:r>
            <a:r>
              <a:rPr lang="en-US" dirty="0" err="1"/>
              <a:t>protists</a:t>
            </a:r>
            <a:r>
              <a:rPr lang="en-US" dirty="0"/>
              <a:t>!</a:t>
            </a:r>
          </a:p>
          <a:p>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31</a:t>
            </a:fld>
            <a:endParaRPr lang="en-US"/>
          </a:p>
        </p:txBody>
      </p:sp>
    </p:spTree>
    <p:extLst>
      <p:ext uri="{BB962C8B-B14F-4D97-AF65-F5344CB8AC3E}">
        <p14:creationId xmlns:p14="http://schemas.microsoft.com/office/powerpoint/2010/main" val="440926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 material on presentation</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32</a:t>
            </a:fld>
            <a:endParaRPr lang="en-US"/>
          </a:p>
        </p:txBody>
      </p:sp>
    </p:spTree>
    <p:extLst>
      <p:ext uri="{BB962C8B-B14F-4D97-AF65-F5344CB8AC3E}">
        <p14:creationId xmlns:p14="http://schemas.microsoft.com/office/powerpoint/2010/main" val="19957485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 shows how the </a:t>
            </a:r>
            <a:r>
              <a:rPr lang="en-US" dirty="0"/>
              <a:t>flow of active organic matter (organic C) is </a:t>
            </a:r>
            <a:r>
              <a:rPr lang="en-US" dirty="0" smtClean="0"/>
              <a:t>the driving </a:t>
            </a:r>
            <a:r>
              <a:rPr lang="en-US" dirty="0"/>
              <a:t>force of the microbial biomass and their </a:t>
            </a:r>
            <a:r>
              <a:rPr lang="en-US" dirty="0" smtClean="0"/>
              <a:t>activities.</a:t>
            </a:r>
            <a:endParaRPr lang="en-US" dirty="0"/>
          </a:p>
          <a:p>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33</a:t>
            </a:fld>
            <a:endParaRPr lang="en-US"/>
          </a:p>
        </p:txBody>
      </p:sp>
    </p:spTree>
    <p:extLst>
      <p:ext uri="{BB962C8B-B14F-4D97-AF65-F5344CB8AC3E}">
        <p14:creationId xmlns:p14="http://schemas.microsoft.com/office/powerpoint/2010/main" val="3012407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dirty="0">
                <a:solidFill>
                  <a:srgbClr val="0070C0"/>
                </a:solidFill>
              </a:rPr>
              <a:t>Fertilizer Use Efficiency </a:t>
            </a:r>
            <a:r>
              <a:rPr lang="en-US" sz="1100" u="sng" dirty="0">
                <a:solidFill>
                  <a:srgbClr val="0070C0"/>
                </a:solidFill>
              </a:rPr>
              <a:t>(Annual Crops)</a:t>
            </a:r>
          </a:p>
          <a:p>
            <a:pPr algn="l"/>
            <a:r>
              <a:rPr lang="en-US" sz="1100" dirty="0">
                <a:solidFill>
                  <a:srgbClr val="0070C0"/>
                </a:solidFill>
              </a:rPr>
              <a:t>N: 30-70%</a:t>
            </a:r>
          </a:p>
          <a:p>
            <a:pPr algn="l"/>
            <a:r>
              <a:rPr lang="en-US" sz="1100" dirty="0">
                <a:solidFill>
                  <a:srgbClr val="0070C0"/>
                </a:solidFill>
              </a:rPr>
              <a:t>P: 5-40%</a:t>
            </a:r>
          </a:p>
          <a:p>
            <a:pPr algn="l"/>
            <a:r>
              <a:rPr lang="en-US" sz="1100" dirty="0">
                <a:solidFill>
                  <a:srgbClr val="0070C0"/>
                </a:solidFill>
              </a:rPr>
              <a:t>K: 50-80%</a:t>
            </a:r>
          </a:p>
          <a:p>
            <a:pPr algn="l"/>
            <a:r>
              <a:rPr lang="en-US" sz="1100" dirty="0">
                <a:solidFill>
                  <a:srgbClr val="0070C0"/>
                </a:solidFill>
              </a:rPr>
              <a:t>NUE cereal: 30-35%</a:t>
            </a:r>
          </a:p>
          <a:p>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34</a:t>
            </a:fld>
            <a:endParaRPr lang="en-US"/>
          </a:p>
        </p:txBody>
      </p:sp>
    </p:spTree>
    <p:extLst>
      <p:ext uri="{BB962C8B-B14F-4D97-AF65-F5344CB8AC3E}">
        <p14:creationId xmlns:p14="http://schemas.microsoft.com/office/powerpoint/2010/main" val="4198589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075" lvl="1" indent="-342900">
              <a:lnSpc>
                <a:spcPct val="100000"/>
              </a:lnSpc>
              <a:spcBef>
                <a:spcPts val="0"/>
              </a:spcBef>
              <a:spcAft>
                <a:spcPts val="600"/>
              </a:spcAft>
            </a:pPr>
            <a:r>
              <a:rPr lang="en-US" dirty="0"/>
              <a:t>Oftentimes</a:t>
            </a:r>
            <a:r>
              <a:rPr lang="en-US" baseline="0" dirty="0"/>
              <a:t> </a:t>
            </a:r>
            <a:r>
              <a:rPr lang="en-US" dirty="0"/>
              <a:t>&lt;50% of N added is taken up into plants immediately (referenced source showed</a:t>
            </a:r>
            <a:r>
              <a:rPr lang="en-US" baseline="0" dirty="0"/>
              <a:t> 30-70% for N; source is </a:t>
            </a:r>
            <a:r>
              <a:rPr lang="en-US" sz="1200" dirty="0" err="1">
                <a:solidFill>
                  <a:srgbClr val="053773"/>
                </a:solidFill>
              </a:rPr>
              <a:t>Agron</a:t>
            </a:r>
            <a:r>
              <a:rPr lang="en-US" sz="1200" dirty="0">
                <a:solidFill>
                  <a:srgbClr val="053773"/>
                </a:solidFill>
              </a:rPr>
              <a:t> Journal 91:357-363</a:t>
            </a:r>
            <a:r>
              <a:rPr lang="en-US" baseline="0" dirty="0"/>
              <a:t>)</a:t>
            </a:r>
            <a:endParaRPr lang="en-US" dirty="0"/>
          </a:p>
          <a:p>
            <a:pPr marL="346075" lvl="1" indent="-342900">
              <a:lnSpc>
                <a:spcPct val="100000"/>
              </a:lnSpc>
              <a:spcBef>
                <a:spcPts val="0"/>
              </a:spcBef>
              <a:spcAft>
                <a:spcPts val="600"/>
              </a:spcAft>
            </a:pPr>
            <a:r>
              <a:rPr lang="en-US" dirty="0"/>
              <a:t>Uptake is regulated by relationships between soil microorganisms and plants</a:t>
            </a:r>
          </a:p>
          <a:p>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35</a:t>
            </a:fld>
            <a:endParaRPr lang="en-US"/>
          </a:p>
        </p:txBody>
      </p:sp>
    </p:spTree>
    <p:extLst>
      <p:ext uri="{BB962C8B-B14F-4D97-AF65-F5344CB8AC3E}">
        <p14:creationId xmlns:p14="http://schemas.microsoft.com/office/powerpoint/2010/main" val="667439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70C0"/>
                </a:solidFill>
              </a:rPr>
              <a:t>Follow</a:t>
            </a:r>
            <a:r>
              <a:rPr lang="en-US" sz="1200" baseline="0" dirty="0" smtClean="0">
                <a:solidFill>
                  <a:srgbClr val="0070C0"/>
                </a:solidFill>
              </a:rPr>
              <a:t> material on presentation slide.</a:t>
            </a:r>
            <a:endParaRPr lang="en-US" sz="1200" dirty="0" smtClean="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70C0"/>
                </a:solidFill>
              </a:rPr>
              <a:t>Reference </a:t>
            </a:r>
            <a:r>
              <a:rPr lang="en-US" sz="1200" dirty="0">
                <a:solidFill>
                  <a:srgbClr val="0070C0"/>
                </a:solidFill>
              </a:rPr>
              <a:t>for fertilizer use efficiency for annual crops is from </a:t>
            </a:r>
            <a:r>
              <a:rPr lang="en-US" sz="1200" dirty="0" err="1">
                <a:solidFill>
                  <a:srgbClr val="053773"/>
                </a:solidFill>
              </a:rPr>
              <a:t>Agron</a:t>
            </a:r>
            <a:r>
              <a:rPr lang="en-US" sz="1200" dirty="0">
                <a:solidFill>
                  <a:srgbClr val="053773"/>
                </a:solidFill>
              </a:rPr>
              <a:t> Journal 91:357-363</a:t>
            </a:r>
            <a:endParaRPr lang="en-US" dirty="0"/>
          </a:p>
        </p:txBody>
      </p:sp>
      <p:sp>
        <p:nvSpPr>
          <p:cNvPr id="4" name="Slide Number Placeholder 3"/>
          <p:cNvSpPr>
            <a:spLocks noGrp="1"/>
          </p:cNvSpPr>
          <p:nvPr>
            <p:ph type="sldNum" sz="quarter" idx="10"/>
          </p:nvPr>
        </p:nvSpPr>
        <p:spPr/>
        <p:txBody>
          <a:bodyPr/>
          <a:lstStyle/>
          <a:p>
            <a:fld id="{57DC1755-625D-A742-ACDB-726AD4CDF29D}" type="slidenum">
              <a:rPr lang="en-US" smtClean="0"/>
              <a:t>36</a:t>
            </a:fld>
            <a:endParaRPr lang="en-US"/>
          </a:p>
        </p:txBody>
      </p:sp>
    </p:spTree>
    <p:extLst>
      <p:ext uri="{BB962C8B-B14F-4D97-AF65-F5344CB8AC3E}">
        <p14:creationId xmlns:p14="http://schemas.microsoft.com/office/powerpoint/2010/main" val="1835115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300" dirty="0"/>
              <a:t>Examples of </a:t>
            </a:r>
            <a:r>
              <a:rPr lang="en-US" sz="1300" dirty="0" smtClean="0"/>
              <a:t>population </a:t>
            </a:r>
            <a:r>
              <a:rPr lang="en-US" sz="1300" dirty="0"/>
              <a:t>control through predation, grazing, and parasitism</a:t>
            </a:r>
            <a:endParaRPr lang="en-US" dirty="0">
              <a:solidFill>
                <a:prstClr val="black"/>
              </a:solidFill>
              <a:latin typeface="Garamond" pitchFamily="18" charset="0"/>
            </a:endParaRPr>
          </a:p>
        </p:txBody>
      </p:sp>
      <p:sp>
        <p:nvSpPr>
          <p:cNvPr id="4" name="Slide Number Placeholder 3"/>
          <p:cNvSpPr>
            <a:spLocks noGrp="1"/>
          </p:cNvSpPr>
          <p:nvPr>
            <p:ph type="sldNum" sz="quarter" idx="10"/>
          </p:nvPr>
        </p:nvSpPr>
        <p:spPr/>
        <p:txBody>
          <a:bodyPr/>
          <a:lstStyle/>
          <a:p>
            <a:fld id="{A4A8A6C1-D4A1-450C-9D4F-9C80C2E7D870}" type="slidenum">
              <a:rPr lang="en-US" smtClean="0"/>
              <a:t>37</a:t>
            </a:fld>
            <a:endParaRPr lang="en-US"/>
          </a:p>
        </p:txBody>
      </p:sp>
    </p:spTree>
    <p:extLst>
      <p:ext uri="{BB962C8B-B14F-4D97-AF65-F5344CB8AC3E}">
        <p14:creationId xmlns:p14="http://schemas.microsoft.com/office/powerpoint/2010/main" val="34739319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Greek word</a:t>
            </a:r>
            <a:r>
              <a:rPr lang="en-US" b="0" baseline="0" dirty="0"/>
              <a:t> meaning fungus root </a:t>
            </a:r>
          </a:p>
          <a:p>
            <a:r>
              <a:rPr lang="en-US" b="0" dirty="0" smtClean="0"/>
              <a:t>Most </a:t>
            </a:r>
            <a:r>
              <a:rPr lang="en-US" b="0" dirty="0"/>
              <a:t>crops are mycorrhizal </a:t>
            </a:r>
            <a:r>
              <a:rPr lang="en-US" b="0" dirty="0" smtClean="0"/>
              <a:t>including </a:t>
            </a:r>
            <a:r>
              <a:rPr lang="en-US" b="0" dirty="0"/>
              <a:t>o</a:t>
            </a:r>
            <a:r>
              <a:rPr lang="en-US" b="0" dirty="0" smtClean="0"/>
              <a:t>nions</a:t>
            </a:r>
            <a:r>
              <a:rPr lang="en-US" b="0" dirty="0"/>
              <a:t>, corn, cotton,</a:t>
            </a:r>
            <a:r>
              <a:rPr lang="en-US" b="0" baseline="0" dirty="0"/>
              <a:t> </a:t>
            </a:r>
            <a:r>
              <a:rPr lang="en-US" b="0" dirty="0"/>
              <a:t>wheat,</a:t>
            </a:r>
            <a:r>
              <a:rPr lang="en-US" b="0" baseline="0" dirty="0"/>
              <a:t> </a:t>
            </a:r>
            <a:r>
              <a:rPr lang="en-US" b="0" dirty="0"/>
              <a:t>soybeans,</a:t>
            </a:r>
            <a:r>
              <a:rPr lang="en-US" b="0" baseline="0" dirty="0"/>
              <a:t> </a:t>
            </a:r>
            <a:r>
              <a:rPr lang="en-US" b="0" dirty="0"/>
              <a:t>potatoes,</a:t>
            </a:r>
            <a:r>
              <a:rPr lang="en-US" b="0" baseline="0" dirty="0"/>
              <a:t> </a:t>
            </a:r>
            <a:r>
              <a:rPr lang="en-US" b="0" dirty="0"/>
              <a:t>alfalfa,</a:t>
            </a:r>
            <a:r>
              <a:rPr lang="en-US" b="0" baseline="0" dirty="0"/>
              <a:t> </a:t>
            </a:r>
            <a:r>
              <a:rPr lang="en-US" b="0" dirty="0"/>
              <a:t>sugarcane,</a:t>
            </a:r>
            <a:r>
              <a:rPr lang="en-US" b="0" baseline="0" dirty="0"/>
              <a:t> </a:t>
            </a:r>
            <a:r>
              <a:rPr lang="en-US" b="0" dirty="0"/>
              <a:t>cassava,</a:t>
            </a:r>
            <a:r>
              <a:rPr lang="en-US" b="0" baseline="0" dirty="0"/>
              <a:t> </a:t>
            </a:r>
            <a:r>
              <a:rPr lang="en-US" b="0" dirty="0"/>
              <a:t>rice, most vegetables, beets, apples, grapes, citrus fruit, trees (lumber and fiber), cacao, coffee, rubber.</a:t>
            </a:r>
          </a:p>
          <a:p>
            <a:r>
              <a:rPr lang="en-US" dirty="0"/>
              <a:t>Some non-mycorrhizal crops have been shown to inhibit mycorrhizae in the next crops according to researchers at Penn State. These include canola, buckwheat, forage radish, </a:t>
            </a:r>
            <a:r>
              <a:rPr lang="en-US" dirty="0" err="1"/>
              <a:t>camelina</a:t>
            </a:r>
            <a:r>
              <a:rPr lang="en-US" dirty="0"/>
              <a:t>, and mustards. </a:t>
            </a:r>
            <a:endParaRPr lang="en-US" dirty="0" smtClean="0"/>
          </a:p>
          <a:p>
            <a:endParaRPr lang="en-US" dirty="0"/>
          </a:p>
          <a:p>
            <a:r>
              <a:rPr lang="en-US" dirty="0">
                <a:hlinkClick r:id="rId3"/>
              </a:rPr>
              <a:t>http://extension.psu.edu/plants/crops/cropping-systems/documents/mycorrhizal-fungi-and-field-crops.pdf</a:t>
            </a:r>
            <a:r>
              <a:rPr lang="en-US" dirty="0"/>
              <a:t> </a:t>
            </a:r>
          </a:p>
          <a:p>
            <a:r>
              <a:rPr lang="en-US" dirty="0"/>
              <a:t>(see D</a:t>
            </a:r>
            <a:r>
              <a:rPr lang="en-US" dirty="0" smtClean="0"/>
              <a:t>avid </a:t>
            </a:r>
            <a:r>
              <a:rPr lang="en-US" dirty="0"/>
              <a:t>Sylvia’s </a:t>
            </a:r>
            <a:r>
              <a:rPr lang="en-US" dirty="0" smtClean="0"/>
              <a:t>webpage </a:t>
            </a:r>
            <a:r>
              <a:rPr lang="en-US" dirty="0"/>
              <a:t>for C fluxes https://sites.psu.edu/dmsylviaweb/mycorrhiza-overview</a:t>
            </a:r>
            <a:r>
              <a:rPr lang="en-US" dirty="0" smtClean="0"/>
              <a:t>/)</a:t>
            </a:r>
            <a:endParaRPr lang="en-US" dirty="0"/>
          </a:p>
          <a:p>
            <a:endParaRPr lang="en-US" b="0" dirty="0"/>
          </a:p>
          <a:p>
            <a:endParaRPr lang="en-US" b="0" dirty="0"/>
          </a:p>
        </p:txBody>
      </p:sp>
      <p:sp>
        <p:nvSpPr>
          <p:cNvPr id="4" name="Slide Number Placeholder 3"/>
          <p:cNvSpPr>
            <a:spLocks noGrp="1"/>
          </p:cNvSpPr>
          <p:nvPr>
            <p:ph type="sldNum" sz="quarter" idx="10"/>
          </p:nvPr>
        </p:nvSpPr>
        <p:spPr/>
        <p:txBody>
          <a:bodyPr/>
          <a:lstStyle/>
          <a:p>
            <a:fld id="{56D4BA8F-6014-41F9-9580-BF8765FEF845}" type="slidenum">
              <a:rPr lang="en-US" smtClean="0"/>
              <a:t>38</a:t>
            </a:fld>
            <a:endParaRPr lang="en-US"/>
          </a:p>
        </p:txBody>
      </p:sp>
    </p:spTree>
    <p:extLst>
      <p:ext uri="{BB962C8B-B14F-4D97-AF65-F5344CB8AC3E}">
        <p14:creationId xmlns:p14="http://schemas.microsoft.com/office/powerpoint/2010/main" val="38826746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solidFill>
                  <a:prstClr val="black"/>
                </a:solidFill>
                <a:latin typeface="Garamond" pitchFamily="18" charset="0"/>
              </a:rPr>
              <a:t>Follow material on presentation slide.</a:t>
            </a:r>
            <a:endParaRPr lang="en-US" dirty="0">
              <a:solidFill>
                <a:prstClr val="black"/>
              </a:solidFill>
              <a:latin typeface="Garamond" pitchFamily="18" charset="0"/>
            </a:endParaRPr>
          </a:p>
        </p:txBody>
      </p:sp>
      <p:sp>
        <p:nvSpPr>
          <p:cNvPr id="4" name="Slide Number Placeholder 3"/>
          <p:cNvSpPr>
            <a:spLocks noGrp="1"/>
          </p:cNvSpPr>
          <p:nvPr>
            <p:ph type="sldNum" sz="quarter" idx="10"/>
          </p:nvPr>
        </p:nvSpPr>
        <p:spPr/>
        <p:txBody>
          <a:bodyPr/>
          <a:lstStyle/>
          <a:p>
            <a:fld id="{56D4BA8F-6014-41F9-9580-BF8765FEF845}" type="slidenum">
              <a:rPr lang="en-US" smtClean="0"/>
              <a:t>39</a:t>
            </a:fld>
            <a:endParaRPr lang="en-US"/>
          </a:p>
        </p:txBody>
      </p:sp>
    </p:spTree>
    <p:extLst>
      <p:ext uri="{BB962C8B-B14F-4D97-AF65-F5344CB8AC3E}">
        <p14:creationId xmlns:p14="http://schemas.microsoft.com/office/powerpoint/2010/main" val="4067103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Time required: ~10 min….write these on a whiteboard or flipchart</a:t>
            </a:r>
          </a:p>
          <a:p>
            <a:r>
              <a:rPr lang="en-US" sz="1300" dirty="0"/>
              <a:t>Ask participants to make a list of soil functions important for agriculture/range/forest production. Given that this module follows the Soil Health Basics presentation, they should come up with something in line with the following functions of healthy soils (**this is a good review/recap of important soil functions):</a:t>
            </a:r>
          </a:p>
          <a:p>
            <a:pPr marL="174697" indent="-174697">
              <a:buFont typeface="Arial" panose="020B0604020202020204" pitchFamily="34" charset="0"/>
              <a:buChar char="•"/>
            </a:pPr>
            <a:r>
              <a:rPr lang="en-US" sz="1300" dirty="0"/>
              <a:t>Produce food, feed, fiber, biofuel feedstocks, and medicinal products</a:t>
            </a:r>
          </a:p>
          <a:p>
            <a:pPr marL="174697" indent="-174697">
              <a:buFont typeface="Arial" panose="020B0604020202020204" pitchFamily="34" charset="0"/>
              <a:buChar char="•"/>
            </a:pPr>
            <a:r>
              <a:rPr lang="en-US" sz="1300" dirty="0"/>
              <a:t>Capture, filter, drain well, and store water</a:t>
            </a:r>
          </a:p>
          <a:p>
            <a:pPr marL="174697" indent="-174697">
              <a:buFont typeface="Arial" panose="020B0604020202020204" pitchFamily="34" charset="0"/>
              <a:buChar char="•"/>
            </a:pPr>
            <a:r>
              <a:rPr lang="en-US" sz="1300" dirty="0"/>
              <a:t>Maximizes internal nutrient cycling</a:t>
            </a:r>
          </a:p>
          <a:p>
            <a:pPr marL="174697" indent="-174697">
              <a:buFont typeface="Arial" panose="020B0604020202020204" pitchFamily="34" charset="0"/>
              <a:buChar char="•"/>
            </a:pPr>
            <a:r>
              <a:rPr lang="en-US" sz="1300" dirty="0"/>
              <a:t>Resilient to drought, temperature extremes, fire and floods</a:t>
            </a:r>
          </a:p>
          <a:p>
            <a:pPr marL="174697" indent="-174697">
              <a:buFont typeface="Arial" panose="020B0604020202020204" pitchFamily="34" charset="0"/>
              <a:buChar char="•"/>
            </a:pPr>
            <a:r>
              <a:rPr lang="en-US" sz="1300" dirty="0"/>
              <a:t>Protects plants from pathogens and stress</a:t>
            </a:r>
          </a:p>
          <a:p>
            <a:pPr marL="174697" indent="-174697">
              <a:buFont typeface="Arial" panose="020B0604020202020204" pitchFamily="34" charset="0"/>
              <a:buChar char="•"/>
            </a:pPr>
            <a:r>
              <a:rPr lang="en-US" sz="1300" dirty="0"/>
              <a:t>Detoxifies pollutants</a:t>
            </a:r>
          </a:p>
          <a:p>
            <a:pPr marL="174697" indent="-174697">
              <a:buFont typeface="Arial" panose="020B0604020202020204" pitchFamily="34" charset="0"/>
              <a:buChar char="•"/>
            </a:pPr>
            <a:r>
              <a:rPr lang="en-US" sz="1300" dirty="0"/>
              <a:t>Stores C and modifies release of gases (e.g., CO2, CH4, N20)</a:t>
            </a:r>
          </a:p>
          <a:p>
            <a:pPr marL="174697" indent="-174697">
              <a:buFont typeface="Arial" panose="020B0604020202020204" pitchFamily="34" charset="0"/>
              <a:buChar char="•"/>
            </a:pPr>
            <a:r>
              <a:rPr lang="en-US" sz="1300" dirty="0"/>
              <a:t>Stable, resisting the erosive forces of wind and water </a:t>
            </a:r>
          </a:p>
          <a:p>
            <a:r>
              <a:rPr lang="en-US" sz="1300" dirty="0"/>
              <a:t>After the list is created, ask them to put a star next to the functions that are driven by the actions and interactions of soil organisms. All of them should have a star next to them!</a:t>
            </a:r>
          </a:p>
          <a:p>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4</a:t>
            </a:fld>
            <a:endParaRPr lang="en-US"/>
          </a:p>
        </p:txBody>
      </p:sp>
    </p:spTree>
    <p:extLst>
      <p:ext uri="{BB962C8B-B14F-4D97-AF65-F5344CB8AC3E}">
        <p14:creationId xmlns:p14="http://schemas.microsoft.com/office/powerpoint/2010/main" val="27222307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a:t>
            </a:r>
            <a:r>
              <a:rPr lang="en-US" baseline="0" dirty="0" smtClean="0"/>
              <a:t> of the interconnected nature of the soil/plant system…</a:t>
            </a:r>
            <a:r>
              <a:rPr lang="en-US" dirty="0" smtClean="0"/>
              <a:t>Aphids and other organisms may attack the plant</a:t>
            </a:r>
            <a:r>
              <a:rPr lang="en-US" baseline="0" dirty="0" smtClean="0"/>
              <a:t> because it is under stress from drought. The plant can send chemical signals through the air and soil to engage other organisms (i.e. wasps and bacteria) to attack these pests which provides food for these organisms.</a:t>
            </a:r>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40</a:t>
            </a:fld>
            <a:endParaRPr lang="en-US"/>
          </a:p>
        </p:txBody>
      </p:sp>
    </p:spTree>
    <p:extLst>
      <p:ext uri="{BB962C8B-B14F-4D97-AF65-F5344CB8AC3E}">
        <p14:creationId xmlns:p14="http://schemas.microsoft.com/office/powerpoint/2010/main" val="5823981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method that allows you to capture soil organisms and microorganisms from a sample of soil.</a:t>
            </a:r>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41</a:t>
            </a:fld>
            <a:endParaRPr lang="en-US"/>
          </a:p>
        </p:txBody>
      </p:sp>
    </p:spTree>
    <p:extLst>
      <p:ext uri="{BB962C8B-B14F-4D97-AF65-F5344CB8AC3E}">
        <p14:creationId xmlns:p14="http://schemas.microsoft.com/office/powerpoint/2010/main" val="28254813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includes a video of some captured soil organisms and microorganisms using the technique.</a:t>
            </a:r>
          </a:p>
          <a:p>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42</a:t>
            </a:fld>
            <a:endParaRPr lang="en-US"/>
          </a:p>
        </p:txBody>
      </p:sp>
    </p:spTree>
    <p:extLst>
      <p:ext uri="{BB962C8B-B14F-4D97-AF65-F5344CB8AC3E}">
        <p14:creationId xmlns:p14="http://schemas.microsoft.com/office/powerpoint/2010/main" val="743624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dirty="0"/>
              <a:t>Not surprisingly, many biologically friendly practices are similar or same as </a:t>
            </a:r>
            <a:r>
              <a:rPr lang="en-US" dirty="0" smtClean="0"/>
              <a:t>those</a:t>
            </a:r>
            <a:r>
              <a:rPr lang="en-US" baseline="0" dirty="0" smtClean="0"/>
              <a:t> </a:t>
            </a:r>
            <a:r>
              <a:rPr lang="en-US" dirty="0" smtClean="0"/>
              <a:t>recommended </a:t>
            </a:r>
            <a:r>
              <a:rPr lang="en-US" dirty="0"/>
              <a:t>by </a:t>
            </a:r>
            <a:r>
              <a:rPr lang="en-US" dirty="0" smtClean="0"/>
              <a:t>NRCS.</a:t>
            </a:r>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43</a:t>
            </a:fld>
            <a:endParaRPr lang="en-US"/>
          </a:p>
        </p:txBody>
      </p:sp>
    </p:spTree>
    <p:extLst>
      <p:ext uri="{BB962C8B-B14F-4D97-AF65-F5344CB8AC3E}">
        <p14:creationId xmlns:p14="http://schemas.microsoft.com/office/powerpoint/2010/main" val="28641718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answer to the question on the previous slide.</a:t>
            </a:r>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44</a:t>
            </a:fld>
            <a:endParaRPr lang="en-US"/>
          </a:p>
        </p:txBody>
      </p:sp>
    </p:spTree>
    <p:extLst>
      <p:ext uri="{BB962C8B-B14F-4D97-AF65-F5344CB8AC3E}">
        <p14:creationId xmlns:p14="http://schemas.microsoft.com/office/powerpoint/2010/main" val="38082213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two principles focus on protection of the soil habitat: minimizing disturbance and maximizing soil cover maintains or increases stable soil aggregates and soil organic matter (SOM), and protects the fragile surface of the soil that is most susceptible to the degrading forces of wind and water. Covering the soil also buffers against extreme swings in temperature that stress plants and soil organisms, </a:t>
            </a:r>
            <a:r>
              <a:rPr lang="en-US" sz="1200" kern="1200" dirty="0" smtClean="0">
                <a:solidFill>
                  <a:schemeClr val="tx1"/>
                </a:solidFill>
                <a:effectLst/>
                <a:latin typeface="+mn-lt"/>
                <a:ea typeface="+mn-ea"/>
                <a:cs typeface="+mn-cs"/>
              </a:rPr>
              <a:t>reduces </a:t>
            </a:r>
            <a:r>
              <a:rPr lang="en-US" sz="1200" kern="1200" dirty="0">
                <a:solidFill>
                  <a:schemeClr val="tx1"/>
                </a:solidFill>
                <a:effectLst/>
                <a:latin typeface="+mn-lt"/>
                <a:ea typeface="+mn-ea"/>
                <a:cs typeface="+mn-cs"/>
              </a:rPr>
              <a:t>evaporation rates, and </a:t>
            </a:r>
            <a:r>
              <a:rPr lang="en-US" sz="1200" kern="1200" dirty="0" smtClean="0">
                <a:solidFill>
                  <a:schemeClr val="tx1"/>
                </a:solidFill>
                <a:effectLst/>
                <a:latin typeface="+mn-lt"/>
                <a:ea typeface="+mn-ea"/>
                <a:cs typeface="+mn-cs"/>
              </a:rPr>
              <a:t>increases </a:t>
            </a:r>
            <a:r>
              <a:rPr lang="en-US" sz="1200" kern="1200" dirty="0">
                <a:solidFill>
                  <a:schemeClr val="tx1"/>
                </a:solidFill>
                <a:effectLst/>
                <a:latin typeface="+mn-lt"/>
                <a:ea typeface="+mn-ea"/>
                <a:cs typeface="+mn-cs"/>
              </a:rPr>
              <a:t>water-use efficiency. SOM is highest at the soil surface and is critical for stabilizing soil aggregates. Maintaining SOM helps support additional soil functions including water infiltration and storage, nutrient-holding capacity and release, and habitat for soil biota. </a:t>
            </a:r>
          </a:p>
          <a:p>
            <a:endParaRPr lang="en-US" dirty="0"/>
          </a:p>
        </p:txBody>
      </p:sp>
      <p:sp>
        <p:nvSpPr>
          <p:cNvPr id="4" name="Slide Number Placeholder 3"/>
          <p:cNvSpPr>
            <a:spLocks noGrp="1"/>
          </p:cNvSpPr>
          <p:nvPr>
            <p:ph type="sldNum" sz="quarter" idx="10"/>
          </p:nvPr>
        </p:nvSpPr>
        <p:spPr/>
        <p:txBody>
          <a:bodyPr/>
          <a:lstStyle/>
          <a:p>
            <a:fld id="{5015CCBC-B24B-491B-80CA-CE3B2084049F}" type="slidenum">
              <a:rPr lang="en-US" smtClean="0"/>
              <a:t>45</a:t>
            </a:fld>
            <a:endParaRPr lang="en-US"/>
          </a:p>
        </p:txBody>
      </p:sp>
    </p:spTree>
    <p:extLst>
      <p:ext uri="{BB962C8B-B14F-4D97-AF65-F5344CB8AC3E}">
        <p14:creationId xmlns:p14="http://schemas.microsoft.com/office/powerpoint/2010/main" val="40916786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second two principles focus on feeding the organisms inhabiting soil. Maximizing the diversity </a:t>
            </a:r>
            <a:r>
              <a:rPr lang="en-US" sz="1200" kern="1200" dirty="0" smtClean="0">
                <a:solidFill>
                  <a:schemeClr val="tx1"/>
                </a:solidFill>
                <a:effectLst/>
                <a:latin typeface="+mn-lt"/>
                <a:ea typeface="+mn-ea"/>
                <a:cs typeface="+mn-cs"/>
              </a:rPr>
              <a:t>of </a:t>
            </a:r>
            <a:r>
              <a:rPr lang="en-US" sz="1200" kern="1200" dirty="0">
                <a:solidFill>
                  <a:schemeClr val="tx1"/>
                </a:solidFill>
                <a:effectLst/>
                <a:latin typeface="+mn-lt"/>
                <a:ea typeface="+mn-ea"/>
                <a:cs typeface="+mn-cs"/>
              </a:rPr>
              <a:t>food (energy and carbon inputs) and aboveground biodiversity through increased plant, animal, or soil amendments increases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diversity of soil </a:t>
            </a:r>
            <a:r>
              <a:rPr lang="en-US" sz="1200" kern="1200" dirty="0" smtClean="0">
                <a:solidFill>
                  <a:schemeClr val="tx1"/>
                </a:solidFill>
                <a:effectLst/>
                <a:latin typeface="+mn-lt"/>
                <a:ea typeface="+mn-ea"/>
                <a:cs typeface="+mn-cs"/>
              </a:rPr>
              <a:t>organisms, </a:t>
            </a:r>
            <a:r>
              <a:rPr lang="en-US" sz="1200" kern="1200" dirty="0">
                <a:solidFill>
                  <a:schemeClr val="tx1"/>
                </a:solidFill>
                <a:effectLst/>
                <a:latin typeface="+mn-lt"/>
                <a:ea typeface="+mn-ea"/>
                <a:cs typeface="+mn-cs"/>
              </a:rPr>
              <a:t>microorganisms, and</a:t>
            </a:r>
            <a:r>
              <a:rPr lang="en-US" sz="1200" kern="1200" baseline="0" dirty="0">
                <a:solidFill>
                  <a:schemeClr val="tx1"/>
                </a:solidFill>
                <a:effectLst/>
                <a:latin typeface="+mn-lt"/>
                <a:ea typeface="+mn-ea"/>
                <a:cs typeface="+mn-cs"/>
              </a:rPr>
              <a:t> activities</a:t>
            </a:r>
            <a:r>
              <a:rPr lang="en-US" sz="1200" kern="1200" dirty="0">
                <a:solidFill>
                  <a:schemeClr val="tx1"/>
                </a:solidFill>
                <a:effectLst/>
                <a:latin typeface="+mn-lt"/>
                <a:ea typeface="+mn-ea"/>
                <a:cs typeface="+mn-cs"/>
              </a:rPr>
              <a:t>.  Diversity not only refers to food sources, but also aboveground diversification of plants and animals, </a:t>
            </a: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microbial </a:t>
            </a:r>
            <a:r>
              <a:rPr lang="en-US" sz="1200" kern="1200" dirty="0">
                <a:solidFill>
                  <a:schemeClr val="tx1"/>
                </a:solidFill>
                <a:effectLst/>
                <a:latin typeface="+mn-lt"/>
                <a:ea typeface="+mn-ea"/>
                <a:cs typeface="+mn-cs"/>
              </a:rPr>
              <a:t>diversification underground. Diversification stimulates a host of additional benefits including breaking disease cycles, providing habitat for pollinators, wildlife, and beneficial predators, and stimulating plant growth.</a:t>
            </a:r>
          </a:p>
        </p:txBody>
      </p:sp>
      <p:sp>
        <p:nvSpPr>
          <p:cNvPr id="4" name="Slide Number Placeholder 3"/>
          <p:cNvSpPr>
            <a:spLocks noGrp="1"/>
          </p:cNvSpPr>
          <p:nvPr>
            <p:ph type="sldNum" sz="quarter" idx="10"/>
          </p:nvPr>
        </p:nvSpPr>
        <p:spPr/>
        <p:txBody>
          <a:bodyPr/>
          <a:lstStyle/>
          <a:p>
            <a:fld id="{5015CCBC-B24B-491B-80CA-CE3B2084049F}" type="slidenum">
              <a:rPr lang="en-US" smtClean="0"/>
              <a:t>46</a:t>
            </a:fld>
            <a:endParaRPr lang="en-US"/>
          </a:p>
        </p:txBody>
      </p:sp>
    </p:spTree>
    <p:extLst>
      <p:ext uri="{BB962C8B-B14F-4D97-AF65-F5344CB8AC3E}">
        <p14:creationId xmlns:p14="http://schemas.microsoft.com/office/powerpoint/2010/main" val="407417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 material on presentation slide.</a:t>
            </a:r>
            <a:endParaRPr lang="en-US" dirty="0"/>
          </a:p>
        </p:txBody>
      </p:sp>
      <p:sp>
        <p:nvSpPr>
          <p:cNvPr id="4" name="Slide Number Placeholder 3"/>
          <p:cNvSpPr>
            <a:spLocks noGrp="1"/>
          </p:cNvSpPr>
          <p:nvPr>
            <p:ph type="sldNum" sz="quarter" idx="10"/>
          </p:nvPr>
        </p:nvSpPr>
        <p:spPr/>
        <p:txBody>
          <a:bodyPr/>
          <a:lstStyle/>
          <a:p>
            <a:pPr>
              <a:defRPr/>
            </a:pPr>
            <a:fld id="{B9621349-7E73-435F-8A2F-50A3C992E9CA}" type="slidenum">
              <a:rPr lang="en-US" altLang="en-US" smtClean="0"/>
              <a:pPr>
                <a:defRPr/>
              </a:pPr>
              <a:t>47</a:t>
            </a:fld>
            <a:endParaRPr lang="en-US" altLang="en-US"/>
          </a:p>
        </p:txBody>
      </p:sp>
    </p:spTree>
    <p:extLst>
      <p:ext uri="{BB962C8B-B14F-4D97-AF65-F5344CB8AC3E}">
        <p14:creationId xmlns:p14="http://schemas.microsoft.com/office/powerpoint/2010/main" val="27860615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Follow</a:t>
            </a:r>
            <a:r>
              <a:rPr lang="en-US" baseline="0" dirty="0" smtClean="0"/>
              <a:t> material on presentation slide.</a:t>
            </a:r>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48</a:t>
            </a:fld>
            <a:endParaRPr lang="en-US"/>
          </a:p>
        </p:txBody>
      </p:sp>
    </p:spTree>
    <p:extLst>
      <p:ext uri="{BB962C8B-B14F-4D97-AF65-F5344CB8AC3E}">
        <p14:creationId xmlns:p14="http://schemas.microsoft.com/office/powerpoint/2010/main" val="25969028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a:t>
            </a:r>
            <a:r>
              <a:rPr lang="en-US" baseline="0" dirty="0" smtClean="0"/>
              <a:t> material on presentation slide.</a:t>
            </a:r>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49</a:t>
            </a:fld>
            <a:endParaRPr lang="en-US"/>
          </a:p>
        </p:txBody>
      </p:sp>
    </p:spTree>
    <p:extLst>
      <p:ext uri="{BB962C8B-B14F-4D97-AF65-F5344CB8AC3E}">
        <p14:creationId xmlns:p14="http://schemas.microsoft.com/office/powerpoint/2010/main" val="3406823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5</a:t>
            </a:fld>
            <a:endParaRPr lang="en-US"/>
          </a:p>
        </p:txBody>
      </p:sp>
    </p:spTree>
    <p:extLst>
      <p:ext uri="{BB962C8B-B14F-4D97-AF65-F5344CB8AC3E}">
        <p14:creationId xmlns:p14="http://schemas.microsoft.com/office/powerpoint/2010/main" val="2156900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smtClean="0"/>
              <a:t>After </a:t>
            </a:r>
            <a:r>
              <a:rPr lang="en-US" sz="1300" dirty="0"/>
              <a:t>the list is created, ask them to put a star next to the functions that are driven by the actions and interactions of soil organisms. All of them should have a star next to them!</a:t>
            </a:r>
          </a:p>
          <a:p>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6</a:t>
            </a:fld>
            <a:endParaRPr lang="en-US"/>
          </a:p>
        </p:txBody>
      </p:sp>
    </p:spTree>
    <p:extLst>
      <p:ext uri="{BB962C8B-B14F-4D97-AF65-F5344CB8AC3E}">
        <p14:creationId xmlns:p14="http://schemas.microsoft.com/office/powerpoint/2010/main" val="1549792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7</a:t>
            </a:fld>
            <a:endParaRPr lang="en-US"/>
          </a:p>
        </p:txBody>
      </p:sp>
    </p:spTree>
    <p:extLst>
      <p:ext uri="{BB962C8B-B14F-4D97-AF65-F5344CB8AC3E}">
        <p14:creationId xmlns:p14="http://schemas.microsoft.com/office/powerpoint/2010/main" val="3250341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 of how we define</a:t>
            </a:r>
            <a:r>
              <a:rPr lang="en-US" baseline="0" dirty="0"/>
              <a:t> diversity and measure it, soils are home to vast abundance and types of organisms. Likely you already are familiar with many of them. </a:t>
            </a:r>
          </a:p>
          <a:p>
            <a:r>
              <a:rPr lang="en-US" baseline="0" dirty="0"/>
              <a:t>Ask participants to name soil organisms they know and write on board/flipchart or simply take notes and then read the combined list at the end. This should take only 1-3 minutes.</a:t>
            </a:r>
          </a:p>
          <a:p>
            <a:r>
              <a:rPr lang="en-US" dirty="0" smtClean="0"/>
              <a:t>Answers</a:t>
            </a:r>
            <a:r>
              <a:rPr lang="en-US" baseline="0" dirty="0" smtClean="0"/>
              <a:t> may include: bacteria, fungi, algae, ants, beetles, mites, spiders, nematodes, earthworms</a:t>
            </a:r>
            <a:endParaRPr lang="en-US" dirty="0"/>
          </a:p>
        </p:txBody>
      </p:sp>
      <p:sp>
        <p:nvSpPr>
          <p:cNvPr id="4" name="Slide Number Placeholder 3"/>
          <p:cNvSpPr>
            <a:spLocks noGrp="1"/>
          </p:cNvSpPr>
          <p:nvPr>
            <p:ph type="sldNum" sz="quarter" idx="10"/>
          </p:nvPr>
        </p:nvSpPr>
        <p:spPr/>
        <p:txBody>
          <a:bodyPr/>
          <a:lstStyle/>
          <a:p>
            <a:fld id="{A4A8A6C1-D4A1-450C-9D4F-9C80C2E7D870}" type="slidenum">
              <a:rPr lang="en-US" smtClean="0"/>
              <a:t>8</a:t>
            </a:fld>
            <a:endParaRPr lang="en-US"/>
          </a:p>
        </p:txBody>
      </p:sp>
    </p:spTree>
    <p:extLst>
      <p:ext uri="{BB962C8B-B14F-4D97-AF65-F5344CB8AC3E}">
        <p14:creationId xmlns:p14="http://schemas.microsoft.com/office/powerpoint/2010/main" val="3418652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soil biodiversity was studied by</a:t>
            </a:r>
            <a:r>
              <a:rPr lang="en-US" baseline="0" dirty="0"/>
              <a:t> mapping the soil food webs. This approach details the chain of energy transfer in soil and is based on grouping organisms according to their trophic role and food preferences. In a very simplistic manner, the food web is fueled by plants and photosynthetic bacteria that fix C from the atmosphere through photosynthesis. Other organisms then obtain their energy by breaking down plant residues and organic compounds or by consuming other </a:t>
            </a:r>
            <a:r>
              <a:rPr lang="en-US" baseline="0" dirty="0" smtClean="0"/>
              <a:t>organisms. </a:t>
            </a:r>
            <a:r>
              <a:rPr lang="en-US" baseline="0" dirty="0"/>
              <a:t>During decomposition and consumption, nutrients are converted from organic to inorganic forms and made available to plants and other soil organisms </a:t>
            </a:r>
            <a:r>
              <a:rPr lang="en-US" dirty="0"/>
              <a:t>(Paraphrased from </a:t>
            </a:r>
            <a:r>
              <a:rPr lang="en-US" dirty="0" err="1"/>
              <a:t>Turbe</a:t>
            </a:r>
            <a:r>
              <a:rPr lang="en-US" dirty="0"/>
              <a:t> et al., 2010).</a:t>
            </a:r>
          </a:p>
          <a:p>
            <a:endParaRPr lang="en-US" dirty="0"/>
          </a:p>
          <a:p>
            <a:r>
              <a:rPr lang="en-US" b="1" dirty="0"/>
              <a:t>Pros of the food web approach</a:t>
            </a:r>
            <a:r>
              <a:rPr lang="en-US" dirty="0"/>
              <a:t>: Very useful for understanding nutrient cycling and energy flows and provided the foundation to study functional soil biodiversity.</a:t>
            </a:r>
          </a:p>
          <a:p>
            <a:endParaRPr lang="en-US" b="1" dirty="0"/>
          </a:p>
          <a:p>
            <a:r>
              <a:rPr lang="en-US" b="1" dirty="0"/>
              <a:t>Limitations:</a:t>
            </a:r>
            <a:r>
              <a:rPr lang="en-US" b="1" baseline="0" dirty="0"/>
              <a:t> </a:t>
            </a:r>
            <a:r>
              <a:rPr lang="en-US" dirty="0"/>
              <a:t>overlooks other important processes not based on feeding relationships, such as soil structure development, parasitism and pathogenesis. Relies on biomass and species composition, whereas activity provides a better understanding of soil biological function. </a:t>
            </a:r>
          </a:p>
        </p:txBody>
      </p:sp>
      <p:sp>
        <p:nvSpPr>
          <p:cNvPr id="4" name="Slide Number Placeholder 3"/>
          <p:cNvSpPr>
            <a:spLocks noGrp="1"/>
          </p:cNvSpPr>
          <p:nvPr>
            <p:ph type="sldNum" sz="quarter" idx="10"/>
          </p:nvPr>
        </p:nvSpPr>
        <p:spPr/>
        <p:txBody>
          <a:bodyPr/>
          <a:lstStyle/>
          <a:p>
            <a:fld id="{A4A8A6C1-D4A1-450C-9D4F-9C80C2E7D870}" type="slidenum">
              <a:rPr lang="en-US" smtClean="0"/>
              <a:t>9</a:t>
            </a:fld>
            <a:endParaRPr lang="en-US"/>
          </a:p>
        </p:txBody>
      </p:sp>
    </p:spTree>
    <p:extLst>
      <p:ext uri="{BB962C8B-B14F-4D97-AF65-F5344CB8AC3E}">
        <p14:creationId xmlns:p14="http://schemas.microsoft.com/office/powerpoint/2010/main" val="727908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b="1">
                <a:solidFill>
                  <a:schemeClr val="accent5"/>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26436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4DEFDC-B1E3-4718-9367-D2658A56C195}" type="datetimeFigureOut">
              <a:rPr lang="en-US" smtClean="0"/>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D11B8-E811-4B47-AE73-F93BD380F818}" type="slidenum">
              <a:rPr lang="en-US" smtClean="0"/>
              <a:t>‹#›</a:t>
            </a:fld>
            <a:endParaRPr lang="en-US"/>
          </a:p>
        </p:txBody>
      </p:sp>
    </p:spTree>
    <p:extLst>
      <p:ext uri="{BB962C8B-B14F-4D97-AF65-F5344CB8AC3E}">
        <p14:creationId xmlns:p14="http://schemas.microsoft.com/office/powerpoint/2010/main" val="976632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4DEFDC-B1E3-4718-9367-D2658A56C195}" type="datetimeFigureOut">
              <a:rPr lang="en-US" smtClean="0"/>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D11B8-E811-4B47-AE73-F93BD380F818}" type="slidenum">
              <a:rPr lang="en-US" smtClean="0"/>
              <a:t>‹#›</a:t>
            </a:fld>
            <a:endParaRPr lang="en-US"/>
          </a:p>
        </p:txBody>
      </p:sp>
    </p:spTree>
    <p:extLst>
      <p:ext uri="{BB962C8B-B14F-4D97-AF65-F5344CB8AC3E}">
        <p14:creationId xmlns:p14="http://schemas.microsoft.com/office/powerpoint/2010/main" val="1419022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1661" y="635000"/>
            <a:ext cx="8229600" cy="806938"/>
          </a:xfrm>
        </p:spPr>
        <p:txBody>
          <a:bodyPr/>
          <a:lstStyle>
            <a:lvl1pPr algn="ctr">
              <a:defRPr b="1">
                <a:solidFill>
                  <a:schemeClr val="accent5"/>
                </a:solidFill>
                <a:latin typeface="+mn-lt"/>
              </a:defRPr>
            </a:lvl1pPr>
          </a:lstStyle>
          <a:p>
            <a:r>
              <a:rPr lang="en-US" dirty="0"/>
              <a:t>Click to edit Master title style</a:t>
            </a:r>
          </a:p>
        </p:txBody>
      </p:sp>
      <p:sp>
        <p:nvSpPr>
          <p:cNvPr id="3" name="Content Placeholder 2"/>
          <p:cNvSpPr>
            <a:spLocks noGrp="1"/>
          </p:cNvSpPr>
          <p:nvPr>
            <p:ph idx="1"/>
          </p:nvPr>
        </p:nvSpPr>
        <p:spPr>
          <a:xfrm>
            <a:off x="261815" y="1600200"/>
            <a:ext cx="7631724" cy="4525963"/>
          </a:xfrm>
        </p:spPr>
        <p:txBody>
          <a:bodyPr/>
          <a:lstStyle>
            <a:lvl1pPr>
              <a:defRPr>
                <a:solidFill>
                  <a:schemeClr val="accent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p:cNvSpPr>
            <a:spLocks noGrp="1"/>
          </p:cNvSpPr>
          <p:nvPr>
            <p:ph type="pic" sz="quarter" idx="10"/>
          </p:nvPr>
        </p:nvSpPr>
        <p:spPr>
          <a:xfrm>
            <a:off x="8059616" y="1609726"/>
            <a:ext cx="949203" cy="3792660"/>
          </a:xfrm>
        </p:spPr>
        <p:txBody>
          <a:bodyPr/>
          <a:lstStyle/>
          <a:p>
            <a:endParaRPr lang="en-US"/>
          </a:p>
        </p:txBody>
      </p:sp>
      <p:sp>
        <p:nvSpPr>
          <p:cNvPr id="10" name="Slide Number Placeholder 5"/>
          <p:cNvSpPr>
            <a:spLocks noGrp="1"/>
          </p:cNvSpPr>
          <p:nvPr>
            <p:ph type="sldNum" sz="quarter" idx="4"/>
          </p:nvPr>
        </p:nvSpPr>
        <p:spPr>
          <a:xfrm>
            <a:off x="691661" y="63236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9244-15B3-8F40-A6D8-795DD2FF1F30}" type="slidenum">
              <a:rPr lang="en-US" smtClean="0"/>
              <a:pPr/>
              <a:t>‹#›</a:t>
            </a:fld>
            <a:endParaRPr lang="en-US"/>
          </a:p>
        </p:txBody>
      </p:sp>
      <p:cxnSp>
        <p:nvCxnSpPr>
          <p:cNvPr id="7" name="Straight Connector 6"/>
          <p:cNvCxnSpPr/>
          <p:nvPr userDrawn="1"/>
        </p:nvCxnSpPr>
        <p:spPr>
          <a:xfrm>
            <a:off x="0" y="1510323"/>
            <a:ext cx="914400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2852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1813" y="674703"/>
            <a:ext cx="8463533" cy="835620"/>
          </a:xfrm>
        </p:spPr>
        <p:txBody>
          <a:bodyPr>
            <a:normAutofit/>
          </a:bodyPr>
          <a:lstStyle>
            <a:lvl1pPr algn="ctr">
              <a:defRPr sz="4000" b="1">
                <a:solidFill>
                  <a:schemeClr val="accent5"/>
                </a:solidFill>
                <a:latin typeface="+mn-lt"/>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9FC9244-15B3-8F40-A6D8-795DD2FF1F30}" type="slidenum">
              <a:rPr lang="en-US" smtClean="0"/>
              <a:pPr/>
              <a:t>‹#›</a:t>
            </a:fld>
            <a:endParaRPr lang="en-US"/>
          </a:p>
        </p:txBody>
      </p:sp>
      <p:sp>
        <p:nvSpPr>
          <p:cNvPr id="4" name="Content Placeholder 2"/>
          <p:cNvSpPr>
            <a:spLocks noGrp="1"/>
          </p:cNvSpPr>
          <p:nvPr>
            <p:ph idx="1"/>
          </p:nvPr>
        </p:nvSpPr>
        <p:spPr>
          <a:xfrm>
            <a:off x="261815" y="1600200"/>
            <a:ext cx="4159265" cy="4525963"/>
          </a:xfrm>
        </p:spPr>
        <p:txBody>
          <a:bodyPr/>
          <a:lstStyle>
            <a:lvl1pPr>
              <a:defRPr>
                <a:solidFill>
                  <a:schemeClr val="accent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1"/>
          </p:nvPr>
        </p:nvSpPr>
        <p:spPr>
          <a:xfrm>
            <a:off x="4566082" y="1600200"/>
            <a:ext cx="4159265" cy="4525963"/>
          </a:xfrm>
        </p:spPr>
        <p:txBody>
          <a:bodyPr/>
          <a:lstStyle>
            <a:lvl1pPr>
              <a:defRPr>
                <a:solidFill>
                  <a:schemeClr val="accent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0" y="1563591"/>
            <a:ext cx="914400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8208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2994" y="638755"/>
            <a:ext cx="8314778" cy="806938"/>
          </a:xfrm>
        </p:spPr>
        <p:txBody>
          <a:bodyPr>
            <a:normAutofit/>
          </a:bodyPr>
          <a:lstStyle>
            <a:lvl1pPr algn="ctr">
              <a:defRPr sz="4000" b="1">
                <a:solidFill>
                  <a:schemeClr val="accent5"/>
                </a:solidFill>
                <a:latin typeface="+mn-lt"/>
              </a:defRPr>
            </a:lvl1pPr>
          </a:lstStyle>
          <a:p>
            <a:r>
              <a:rPr lang="en-US" dirty="0"/>
              <a:t>Click to edit Master title style</a:t>
            </a:r>
          </a:p>
        </p:txBody>
      </p:sp>
      <p:sp>
        <p:nvSpPr>
          <p:cNvPr id="3" name="Content Placeholder 2"/>
          <p:cNvSpPr>
            <a:spLocks noGrp="1"/>
          </p:cNvSpPr>
          <p:nvPr>
            <p:ph idx="1"/>
          </p:nvPr>
        </p:nvSpPr>
        <p:spPr>
          <a:xfrm>
            <a:off x="482994" y="1600200"/>
            <a:ext cx="8314778" cy="4525963"/>
          </a:xfrm>
        </p:spPr>
        <p:txBody>
          <a:bodyPr/>
          <a:lstStyle>
            <a:lvl1pPr>
              <a:defRPr>
                <a:solidFill>
                  <a:schemeClr val="accent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691661" y="63236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9244-15B3-8F40-A6D8-795DD2FF1F30}" type="slidenum">
              <a:rPr lang="en-US" smtClean="0"/>
              <a:pPr/>
              <a:t>‹#›</a:t>
            </a:fld>
            <a:endParaRPr lang="en-US"/>
          </a:p>
        </p:txBody>
      </p:sp>
      <p:cxnSp>
        <p:nvCxnSpPr>
          <p:cNvPr id="7" name="Straight Connector 6"/>
          <p:cNvCxnSpPr/>
          <p:nvPr userDrawn="1"/>
        </p:nvCxnSpPr>
        <p:spPr>
          <a:xfrm>
            <a:off x="0" y="1510323"/>
            <a:ext cx="914400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2720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4B8C9B"/>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4DEFDC-B1E3-4718-9367-D2658A56C195}" type="datetimeFigureOut">
              <a:rPr lang="en-US" smtClean="0"/>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D11B8-E811-4B47-AE73-F93BD380F818}" type="slidenum">
              <a:rPr lang="en-US" smtClean="0"/>
              <a:t>‹#›</a:t>
            </a:fld>
            <a:endParaRPr lang="en-US"/>
          </a:p>
        </p:txBody>
      </p:sp>
    </p:spTree>
    <p:extLst>
      <p:ext uri="{BB962C8B-B14F-4D97-AF65-F5344CB8AC3E}">
        <p14:creationId xmlns:p14="http://schemas.microsoft.com/office/powerpoint/2010/main" val="3329949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lgn="ctr">
              <a:defRPr sz="6000" b="1">
                <a:solidFill>
                  <a:srgbClr val="4B8C9B"/>
                </a:solidFill>
                <a:latin typeface="+mn-lt"/>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DEFDC-B1E3-4718-9367-D2658A56C195}" type="datetimeFigureOut">
              <a:rPr lang="en-US" smtClean="0"/>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D11B8-E811-4B47-AE73-F93BD380F818}" type="slidenum">
              <a:rPr lang="en-US" smtClean="0"/>
              <a:t>‹#›</a:t>
            </a:fld>
            <a:endParaRPr lang="en-US"/>
          </a:p>
        </p:txBody>
      </p:sp>
    </p:spTree>
    <p:extLst>
      <p:ext uri="{BB962C8B-B14F-4D97-AF65-F5344CB8AC3E}">
        <p14:creationId xmlns:p14="http://schemas.microsoft.com/office/powerpoint/2010/main" val="3509927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rgbClr val="4B8C9B"/>
                </a:solidFill>
                <a:latin typeface="+mn-lt"/>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4DEFDC-B1E3-4718-9367-D2658A56C195}" type="datetimeFigureOut">
              <a:rPr lang="en-US" smtClean="0"/>
              <a:t>9/26/2018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2D11B8-E811-4B47-AE73-F93BD380F818}" type="slidenum">
              <a:rPr lang="en-US" smtClean="0"/>
              <a:t>‹#›</a:t>
            </a:fld>
            <a:endParaRPr lang="en-US"/>
          </a:p>
        </p:txBody>
      </p:sp>
    </p:spTree>
    <p:extLst>
      <p:ext uri="{BB962C8B-B14F-4D97-AF65-F5344CB8AC3E}">
        <p14:creationId xmlns:p14="http://schemas.microsoft.com/office/powerpoint/2010/main" val="837549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normAutofit/>
          </a:bodyPr>
          <a:lstStyle>
            <a:lvl1pPr>
              <a:defRPr sz="4000" b="1">
                <a:solidFill>
                  <a:srgbClr val="4B8C9B"/>
                </a:solidFill>
                <a:latin typeface="+mn-lt"/>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4DEFDC-B1E3-4718-9367-D2658A56C195}" type="datetimeFigureOut">
              <a:rPr lang="en-US" smtClean="0"/>
              <a:t>9/26/2018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2D11B8-E811-4B47-AE73-F93BD380F818}" type="slidenum">
              <a:rPr lang="en-US" smtClean="0"/>
              <a:t>‹#›</a:t>
            </a:fld>
            <a:endParaRPr lang="en-US"/>
          </a:p>
        </p:txBody>
      </p:sp>
    </p:spTree>
    <p:extLst>
      <p:ext uri="{BB962C8B-B14F-4D97-AF65-F5344CB8AC3E}">
        <p14:creationId xmlns:p14="http://schemas.microsoft.com/office/powerpoint/2010/main" val="2146765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B8C9B"/>
                </a:solidFill>
                <a:latin typeface="+mn-l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4DEFDC-B1E3-4718-9367-D2658A56C195}" type="datetimeFigureOut">
              <a:rPr lang="en-US" smtClean="0"/>
              <a:t>9/26/2018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2D11B8-E811-4B47-AE73-F93BD380F818}" type="slidenum">
              <a:rPr lang="en-US" smtClean="0"/>
              <a:t>‹#›</a:t>
            </a:fld>
            <a:endParaRPr lang="en-US"/>
          </a:p>
        </p:txBody>
      </p:sp>
    </p:spTree>
    <p:extLst>
      <p:ext uri="{BB962C8B-B14F-4D97-AF65-F5344CB8AC3E}">
        <p14:creationId xmlns:p14="http://schemas.microsoft.com/office/powerpoint/2010/main" val="1002562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4DEFDC-B1E3-4718-9367-D2658A56C195}" type="datetimeFigureOut">
              <a:rPr lang="en-US" smtClean="0"/>
              <a:t>9/26/2018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2D11B8-E811-4B47-AE73-F93BD380F818}" type="slidenum">
              <a:rPr lang="en-US" smtClean="0"/>
              <a:t>‹#›</a:t>
            </a:fld>
            <a:endParaRPr lang="en-US"/>
          </a:p>
        </p:txBody>
      </p:sp>
    </p:spTree>
    <p:extLst>
      <p:ext uri="{BB962C8B-B14F-4D97-AF65-F5344CB8AC3E}">
        <p14:creationId xmlns:p14="http://schemas.microsoft.com/office/powerpoint/2010/main" val="2033109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4DEFDC-B1E3-4718-9367-D2658A56C195}" type="datetimeFigureOut">
              <a:rPr lang="en-US" smtClean="0"/>
              <a:t>9/26/2018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2D11B8-E811-4B47-AE73-F93BD380F818}" type="slidenum">
              <a:rPr lang="en-US" smtClean="0"/>
              <a:t>‹#›</a:t>
            </a:fld>
            <a:endParaRPr lang="en-US"/>
          </a:p>
        </p:txBody>
      </p:sp>
    </p:spTree>
    <p:extLst>
      <p:ext uri="{BB962C8B-B14F-4D97-AF65-F5344CB8AC3E}">
        <p14:creationId xmlns:p14="http://schemas.microsoft.com/office/powerpoint/2010/main" val="2815893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4DEFDC-B1E3-4718-9367-D2658A56C195}" type="datetimeFigureOut">
              <a:rPr lang="en-US" smtClean="0"/>
              <a:t>9/26/2018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2D11B8-E811-4B47-AE73-F93BD380F818}" type="slidenum">
              <a:rPr lang="en-US" smtClean="0"/>
              <a:t>‹#›</a:t>
            </a:fld>
            <a:endParaRPr lang="en-US"/>
          </a:p>
        </p:txBody>
      </p:sp>
    </p:spTree>
    <p:extLst>
      <p:ext uri="{BB962C8B-B14F-4D97-AF65-F5344CB8AC3E}">
        <p14:creationId xmlns:p14="http://schemas.microsoft.com/office/powerpoint/2010/main" val="2288125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4DEFDC-B1E3-4718-9367-D2658A56C195}" type="datetimeFigureOut">
              <a:rPr lang="en-US" smtClean="0"/>
              <a:t>9/26/2018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2D11B8-E811-4B47-AE73-F93BD380F818}" type="slidenum">
              <a:rPr lang="en-US" smtClean="0"/>
              <a:t>‹#›</a:t>
            </a:fld>
            <a:endParaRPr lang="en-US"/>
          </a:p>
        </p:txBody>
      </p:sp>
      <p:pic>
        <p:nvPicPr>
          <p:cNvPr id="8" name="Picture 7" descr=" SigLockup Master PwPt.4c-whitebg.png"/>
          <p:cNvPicPr>
            <a:picLocks noChangeAspect="1"/>
          </p:cNvPicPr>
          <p:nvPr userDrawn="1"/>
        </p:nvPicPr>
        <p:blipFill rotWithShape="1">
          <a:blip r:embed="rId16" cstate="screen">
            <a:extLst>
              <a:ext uri="{28A0092B-C50C-407E-A947-70E740481C1C}">
                <a14:useLocalDpi xmlns:a14="http://schemas.microsoft.com/office/drawing/2010/main"/>
              </a:ext>
            </a:extLst>
          </a:blip>
          <a:srcRect r="77814"/>
          <a:stretch/>
        </p:blipFill>
        <p:spPr>
          <a:xfrm>
            <a:off x="8444988" y="126180"/>
            <a:ext cx="639711" cy="432863"/>
          </a:xfrm>
          <a:prstGeom prst="rect">
            <a:avLst/>
          </a:prstGeom>
        </p:spPr>
      </p:pic>
    </p:spTree>
    <p:extLst>
      <p:ext uri="{BB962C8B-B14F-4D97-AF65-F5344CB8AC3E}">
        <p14:creationId xmlns:p14="http://schemas.microsoft.com/office/powerpoint/2010/main" val="14867647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6" r:id="rId14"/>
  </p:sldLayoutIdLst>
  <p:txStyles>
    <p:title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image" Target="../media/image26.pn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gif"/><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15.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hyperlink" Target="http://www.microped.uni-bremen.de/"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png"/><Relationship Id="rId7"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image" Target="../media/image39.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11.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emf"/><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notesSlide" Target="../notesSlides/notesSlide33.xml"/><Relationship Id="rId16"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3.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newscenter.nmsu.edu/Photos/get/2564/full/091307-RootDemonstratio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46" y="1860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1183749" y="2196855"/>
            <a:ext cx="6673002" cy="929806"/>
          </a:xfrm>
          <a:solidFill>
            <a:srgbClr val="FFFFFF">
              <a:alpha val="43922"/>
            </a:srgbClr>
          </a:solidFill>
        </p:spPr>
        <p:txBody>
          <a:bodyPr>
            <a:normAutofit/>
          </a:bodyPr>
          <a:lstStyle/>
          <a:p>
            <a:pPr>
              <a:lnSpc>
                <a:spcPct val="85000"/>
              </a:lnSpc>
            </a:pPr>
            <a:r>
              <a:rPr lang="en-US" sz="5400" dirty="0" smtClean="0">
                <a:solidFill>
                  <a:schemeClr val="tx1"/>
                </a:solidFill>
              </a:rPr>
              <a:t>Module 2: Soil Biology</a:t>
            </a:r>
            <a:endParaRPr lang="en-US" sz="5400" dirty="0">
              <a:solidFill>
                <a:schemeClr val="tx1"/>
              </a:solidFill>
            </a:endParaRPr>
          </a:p>
        </p:txBody>
      </p:sp>
      <p:sp>
        <p:nvSpPr>
          <p:cNvPr id="5" name="Text Placeholder 4"/>
          <p:cNvSpPr>
            <a:spLocks noGrp="1"/>
          </p:cNvSpPr>
          <p:nvPr>
            <p:ph type="subTitle" idx="1"/>
          </p:nvPr>
        </p:nvSpPr>
        <p:spPr>
          <a:xfrm>
            <a:off x="1183750" y="3130321"/>
            <a:ext cx="6673002" cy="507795"/>
          </a:xfrm>
          <a:solidFill>
            <a:srgbClr val="FFFFFF">
              <a:alpha val="50196"/>
            </a:srgbClr>
          </a:solidFill>
        </p:spPr>
        <p:txBody>
          <a:bodyPr>
            <a:normAutofit fontScale="92500" lnSpcReduction="10000"/>
          </a:bodyPr>
          <a:lstStyle/>
          <a:p>
            <a:pPr>
              <a:lnSpc>
                <a:spcPct val="80000"/>
              </a:lnSpc>
              <a:spcBef>
                <a:spcPts val="0"/>
              </a:spcBef>
            </a:pPr>
            <a:r>
              <a:rPr lang="en-US" sz="2000" b="1" dirty="0"/>
              <a:t>Developed by Jennifer Moore-Kucera, Ph.D.</a:t>
            </a:r>
          </a:p>
          <a:p>
            <a:pPr>
              <a:lnSpc>
                <a:spcPct val="80000"/>
              </a:lnSpc>
              <a:spcBef>
                <a:spcPts val="0"/>
              </a:spcBef>
            </a:pPr>
            <a:r>
              <a:rPr lang="en-US" sz="2000" b="1" dirty="0"/>
              <a:t>USDA-NRCS-Soil Health Division</a:t>
            </a:r>
          </a:p>
        </p:txBody>
      </p:sp>
      <p:sp>
        <p:nvSpPr>
          <p:cNvPr id="7" name="TextBox 6"/>
          <p:cNvSpPr txBox="1"/>
          <p:nvPr/>
        </p:nvSpPr>
        <p:spPr>
          <a:xfrm>
            <a:off x="2955835" y="6079568"/>
            <a:ext cx="3191515" cy="307777"/>
          </a:xfrm>
          <a:prstGeom prst="rect">
            <a:avLst/>
          </a:prstGeom>
          <a:noFill/>
        </p:spPr>
        <p:txBody>
          <a:bodyPr wrap="none" rtlCol="0">
            <a:spAutoFit/>
          </a:bodyPr>
          <a:lstStyle/>
          <a:p>
            <a:r>
              <a:rPr lang="en-US" sz="1400" dirty="0">
                <a:solidFill>
                  <a:schemeClr val="bg1"/>
                </a:solidFill>
              </a:rPr>
              <a:t>Video courtesy of Barry Fisher, NRCS-SHD</a:t>
            </a:r>
          </a:p>
        </p:txBody>
      </p:sp>
      <p:sp>
        <p:nvSpPr>
          <p:cNvPr id="13" name="Content Placeholder 1"/>
          <p:cNvSpPr txBox="1">
            <a:spLocks/>
          </p:cNvSpPr>
          <p:nvPr/>
        </p:nvSpPr>
        <p:spPr>
          <a:xfrm>
            <a:off x="2075879" y="5368364"/>
            <a:ext cx="5000734" cy="14524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bg1"/>
                </a:solidFill>
                <a:effectLst>
                  <a:outerShdw blurRad="38100" dist="38100" dir="2700000" algn="tl">
                    <a:srgbClr val="000000">
                      <a:alpha val="43137"/>
                    </a:srgbClr>
                  </a:outerShdw>
                </a:effectLst>
              </a:rPr>
              <a:t>NEXT SLIDE - Video – Birth of an Earthworm</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4418" y="5375906"/>
            <a:ext cx="1011439" cy="1011439"/>
          </a:xfrm>
          <a:prstGeom prst="rect">
            <a:avLst/>
          </a:prstGeom>
        </p:spPr>
      </p:pic>
      <p:sp>
        <p:nvSpPr>
          <p:cNvPr id="11" name="Content Placeholder 2"/>
          <p:cNvSpPr txBox="1">
            <a:spLocks/>
          </p:cNvSpPr>
          <p:nvPr/>
        </p:nvSpPr>
        <p:spPr>
          <a:xfrm>
            <a:off x="1493312" y="3820238"/>
            <a:ext cx="6363439" cy="1432988"/>
          </a:xfrm>
          <a:prstGeom prst="rect">
            <a:avLst/>
          </a:prstGeom>
          <a:solidFill>
            <a:schemeClr val="bg1">
              <a:alpha val="60000"/>
            </a:schemeClr>
          </a:solidFill>
        </p:spPr>
        <p:txBody>
          <a:bodyPr vert="horz" lIns="91440" tIns="45720" rIns="91440" bIns="45720" rtlCol="0">
            <a:no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0"/>
              </a:spcBef>
            </a:pPr>
            <a:r>
              <a:rPr lang="en-US" sz="2400" i="1" dirty="0">
                <a:solidFill>
                  <a:schemeClr val="accent2"/>
                </a:solidFill>
              </a:rPr>
              <a:t>"In the end, we conserve only what we love. </a:t>
            </a:r>
            <a:br>
              <a:rPr lang="en-US" sz="2400" i="1" dirty="0">
                <a:solidFill>
                  <a:schemeClr val="accent2"/>
                </a:solidFill>
              </a:rPr>
            </a:br>
            <a:r>
              <a:rPr lang="en-US" sz="2400" i="1" dirty="0">
                <a:solidFill>
                  <a:schemeClr val="accent2"/>
                </a:solidFill>
              </a:rPr>
              <a:t>We will love only what we understand. </a:t>
            </a:r>
            <a:br>
              <a:rPr lang="en-US" sz="2400" i="1" dirty="0">
                <a:solidFill>
                  <a:schemeClr val="accent2"/>
                </a:solidFill>
              </a:rPr>
            </a:br>
            <a:r>
              <a:rPr lang="en-US" sz="2400" i="1" dirty="0">
                <a:solidFill>
                  <a:schemeClr val="accent2"/>
                </a:solidFill>
              </a:rPr>
              <a:t>We will understand only what we are taught."</a:t>
            </a:r>
            <a:r>
              <a:rPr lang="en-US" sz="1200" dirty="0">
                <a:solidFill>
                  <a:schemeClr val="accent2"/>
                </a:solidFill>
              </a:rPr>
              <a:t> </a:t>
            </a:r>
            <a:br>
              <a:rPr lang="en-US" sz="1200" dirty="0">
                <a:solidFill>
                  <a:schemeClr val="accent2"/>
                </a:solidFill>
              </a:rPr>
            </a:br>
            <a:r>
              <a:rPr lang="en-US" sz="1200" dirty="0">
                <a:solidFill>
                  <a:schemeClr val="tx1"/>
                </a:solidFill>
              </a:rPr>
              <a:t>~ Baba </a:t>
            </a:r>
            <a:r>
              <a:rPr lang="en-US" sz="1200" dirty="0" err="1">
                <a:solidFill>
                  <a:schemeClr val="tx1"/>
                </a:solidFill>
              </a:rPr>
              <a:t>Dioum</a:t>
            </a:r>
            <a:r>
              <a:rPr lang="en-US" sz="1200" dirty="0">
                <a:solidFill>
                  <a:schemeClr val="tx1"/>
                </a:solidFill>
              </a:rPr>
              <a:t>, Senegalese poet</a:t>
            </a:r>
          </a:p>
        </p:txBody>
      </p:sp>
    </p:spTree>
    <p:extLst>
      <p:ext uri="{BB962C8B-B14F-4D97-AF65-F5344CB8AC3E}">
        <p14:creationId xmlns:p14="http://schemas.microsoft.com/office/powerpoint/2010/main" val="3671551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218" y="88028"/>
            <a:ext cx="8227957" cy="1059815"/>
          </a:xfrm>
          <a:solidFill>
            <a:schemeClr val="bg1"/>
          </a:solidFill>
        </p:spPr>
        <p:txBody>
          <a:bodyPr>
            <a:normAutofit/>
          </a:bodyPr>
          <a:lstStyle/>
          <a:p>
            <a:r>
              <a:rPr lang="en-US" sz="3200" dirty="0"/>
              <a:t>Soils Host Vast Numbers &amp; Mass of Organisms</a:t>
            </a:r>
          </a:p>
        </p:txBody>
      </p:sp>
      <p:pic>
        <p:nvPicPr>
          <p:cNvPr id="5" name="Picture 4"/>
          <p:cNvPicPr>
            <a:picLocks noChangeAspect="1"/>
          </p:cNvPicPr>
          <p:nvPr/>
        </p:nvPicPr>
        <p:blipFill rotWithShape="1">
          <a:blip r:embed="rId3"/>
          <a:srcRect l="2132" t="2510" r="772"/>
          <a:stretch/>
        </p:blipFill>
        <p:spPr>
          <a:xfrm>
            <a:off x="0" y="1662545"/>
            <a:ext cx="9144000" cy="4281981"/>
          </a:xfrm>
          <a:prstGeom prst="rect">
            <a:avLst/>
          </a:prstGeom>
        </p:spPr>
      </p:pic>
      <p:sp>
        <p:nvSpPr>
          <p:cNvPr id="4" name="Rectangle 3"/>
          <p:cNvSpPr/>
          <p:nvPr/>
        </p:nvSpPr>
        <p:spPr>
          <a:xfrm>
            <a:off x="1433387" y="1662545"/>
            <a:ext cx="840936" cy="369332"/>
          </a:xfrm>
          <a:prstGeom prst="rect">
            <a:avLst/>
          </a:prstGeom>
        </p:spPr>
        <p:txBody>
          <a:bodyPr wrap="none">
            <a:spAutoFit/>
          </a:bodyPr>
          <a:lstStyle/>
          <a:p>
            <a:r>
              <a:rPr lang="en-US" b="1" dirty="0" smtClean="0"/>
              <a:t>1.3 </a:t>
            </a:r>
            <a:r>
              <a:rPr lang="en-US" b="1" dirty="0"/>
              <a:t>yd</a:t>
            </a:r>
            <a:r>
              <a:rPr lang="en-US" b="1" baseline="30000" dirty="0"/>
              <a:t>3</a:t>
            </a:r>
          </a:p>
        </p:txBody>
      </p:sp>
      <p:sp>
        <p:nvSpPr>
          <p:cNvPr id="6" name="TextBox 5"/>
          <p:cNvSpPr txBox="1"/>
          <p:nvPr/>
        </p:nvSpPr>
        <p:spPr>
          <a:xfrm>
            <a:off x="5389582" y="1562623"/>
            <a:ext cx="1028487" cy="369332"/>
          </a:xfrm>
          <a:prstGeom prst="rect">
            <a:avLst/>
          </a:prstGeom>
          <a:noFill/>
        </p:spPr>
        <p:txBody>
          <a:bodyPr wrap="none" rtlCol="0">
            <a:spAutoFit/>
          </a:bodyPr>
          <a:lstStyle/>
          <a:p>
            <a:r>
              <a:rPr lang="en-US" b="1" dirty="0"/>
              <a:t>2.5 acres</a:t>
            </a:r>
          </a:p>
        </p:txBody>
      </p:sp>
    </p:spTree>
    <p:extLst>
      <p:ext uri="{BB962C8B-B14F-4D97-AF65-F5344CB8AC3E}">
        <p14:creationId xmlns:p14="http://schemas.microsoft.com/office/powerpoint/2010/main" val="174908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Broad Functional Groups</a:t>
            </a:r>
          </a:p>
        </p:txBody>
      </p:sp>
      <p:pic>
        <p:nvPicPr>
          <p:cNvPr id="5" name="Content Placeholder 4"/>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8479"/>
          <a:stretch/>
        </p:blipFill>
        <p:spPr>
          <a:xfrm>
            <a:off x="504023" y="1882589"/>
            <a:ext cx="8262765" cy="4272858"/>
          </a:xfrm>
          <a:prstGeom prst="rect">
            <a:avLst/>
          </a:prstGeom>
        </p:spPr>
      </p:pic>
      <p:sp>
        <p:nvSpPr>
          <p:cNvPr id="6" name="TextBox 5"/>
          <p:cNvSpPr txBox="1"/>
          <p:nvPr/>
        </p:nvSpPr>
        <p:spPr>
          <a:xfrm>
            <a:off x="6441440" y="6488668"/>
            <a:ext cx="1818639" cy="369332"/>
          </a:xfrm>
          <a:prstGeom prst="rect">
            <a:avLst/>
          </a:prstGeom>
          <a:noFill/>
        </p:spPr>
        <p:txBody>
          <a:bodyPr wrap="none" rtlCol="0">
            <a:spAutoFit/>
          </a:bodyPr>
          <a:lstStyle/>
          <a:p>
            <a:r>
              <a:rPr lang="en-US" dirty="0" err="1"/>
              <a:t>Turbe</a:t>
            </a:r>
            <a:r>
              <a:rPr lang="en-US" dirty="0"/>
              <a:t> et al., 2010</a:t>
            </a:r>
          </a:p>
        </p:txBody>
      </p:sp>
    </p:spTree>
    <p:extLst>
      <p:ext uri="{BB962C8B-B14F-4D97-AF65-F5344CB8AC3E}">
        <p14:creationId xmlns:p14="http://schemas.microsoft.com/office/powerpoint/2010/main" val="16062174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Engineers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61621119"/>
              </p:ext>
            </p:extLst>
          </p:nvPr>
        </p:nvGraphicFramePr>
        <p:xfrm>
          <a:off x="561196" y="1825625"/>
          <a:ext cx="7954016" cy="2011680"/>
        </p:xfrm>
        <a:graphic>
          <a:graphicData uri="http://schemas.openxmlformats.org/drawingml/2006/table">
            <a:tbl>
              <a:tblPr firstRow="1" bandRow="1">
                <a:tableStyleId>{5C22544A-7EE6-4342-B048-85BDC9FD1C3A}</a:tableStyleId>
              </a:tblPr>
              <a:tblGrid>
                <a:gridCol w="1349076">
                  <a:extLst>
                    <a:ext uri="{9D8B030D-6E8A-4147-A177-3AD203B41FA5}">
                      <a16:colId xmlns="" xmlns:a16="http://schemas.microsoft.com/office/drawing/2014/main" val="20000"/>
                    </a:ext>
                  </a:extLst>
                </a:gridCol>
                <a:gridCol w="2908476">
                  <a:extLst>
                    <a:ext uri="{9D8B030D-6E8A-4147-A177-3AD203B41FA5}">
                      <a16:colId xmlns="" xmlns:a16="http://schemas.microsoft.com/office/drawing/2014/main" val="20001"/>
                    </a:ext>
                  </a:extLst>
                </a:gridCol>
                <a:gridCol w="3696464">
                  <a:extLst>
                    <a:ext uri="{9D8B030D-6E8A-4147-A177-3AD203B41FA5}">
                      <a16:colId xmlns="" xmlns:a16="http://schemas.microsoft.com/office/drawing/2014/main" val="20002"/>
                    </a:ext>
                  </a:extLst>
                </a:gridCol>
              </a:tblGrid>
              <a:tr h="572045">
                <a:tc>
                  <a:txBody>
                    <a:bodyPr/>
                    <a:lstStyle/>
                    <a:p>
                      <a:r>
                        <a:rPr lang="en-US" sz="2000" dirty="0"/>
                        <a:t>Functional</a:t>
                      </a:r>
                      <a:r>
                        <a:rPr lang="en-US" sz="2000" baseline="0" dirty="0"/>
                        <a:t> group</a:t>
                      </a:r>
                      <a:endParaRPr lang="en-US" sz="2000" dirty="0"/>
                    </a:p>
                  </a:txBody>
                  <a:tcPr marL="81944" marR="81944"/>
                </a:tc>
                <a:tc>
                  <a:txBody>
                    <a:bodyPr/>
                    <a:lstStyle/>
                    <a:p>
                      <a:pPr algn="ctr"/>
                      <a:r>
                        <a:rPr lang="en-US" sz="2000" dirty="0"/>
                        <a:t>Function</a:t>
                      </a:r>
                    </a:p>
                  </a:txBody>
                  <a:tcPr marL="81944" marR="81944"/>
                </a:tc>
                <a:tc>
                  <a:txBody>
                    <a:bodyPr/>
                    <a:lstStyle/>
                    <a:p>
                      <a:pPr algn="ctr"/>
                      <a:r>
                        <a:rPr lang="en-US" sz="2000" dirty="0"/>
                        <a:t>Representative members</a:t>
                      </a:r>
                    </a:p>
                  </a:txBody>
                  <a:tcPr marL="81944" marR="81944"/>
                </a:tc>
                <a:extLst>
                  <a:ext uri="{0D108BD9-81ED-4DB2-BD59-A6C34878D82A}">
                    <a16:rowId xmlns=""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Chemical Engineers</a:t>
                      </a:r>
                    </a:p>
                  </a:txBody>
                  <a:tcPr marL="81944" marR="81944" anchor="ctr"/>
                </a:tc>
                <a:tc>
                  <a:txBody>
                    <a:bodyPr/>
                    <a:lstStyle/>
                    <a:p>
                      <a:pPr algn="ctr"/>
                      <a:r>
                        <a:rPr lang="en-US" sz="2000" dirty="0"/>
                        <a:t>Regulate 90% of energy flow in soil; Build soil organic matter and aggregates</a:t>
                      </a:r>
                    </a:p>
                  </a:txBody>
                  <a:tcPr marL="81944" marR="81944"/>
                </a:tc>
                <a:tc>
                  <a:txBody>
                    <a:bodyPr/>
                    <a:lstStyle/>
                    <a:p>
                      <a:pPr algn="ctr"/>
                      <a:r>
                        <a:rPr lang="en-US" sz="2000" dirty="0"/>
                        <a:t>Soil microbes </a:t>
                      </a:r>
                    </a:p>
                    <a:p>
                      <a:pPr algn="ctr"/>
                      <a:r>
                        <a:rPr lang="en-US" sz="2000" dirty="0"/>
                        <a:t>(bacteria, archaea, fungi, protozoa)</a:t>
                      </a:r>
                    </a:p>
                  </a:txBody>
                  <a:tcPr marL="81944" marR="81944" anchor="ctr"/>
                </a:tc>
                <a:extLst>
                  <a:ext uri="{0D108BD9-81ED-4DB2-BD59-A6C34878D82A}">
                    <a16:rowId xmlns="" xmlns:a16="http://schemas.microsoft.com/office/drawing/2014/main" val="10001"/>
                  </a:ext>
                </a:extLst>
              </a:tr>
            </a:tbl>
          </a:graphicData>
        </a:graphic>
      </p:graphicFrame>
      <p:sp>
        <p:nvSpPr>
          <p:cNvPr id="5" name="TextBox 4"/>
          <p:cNvSpPr txBox="1"/>
          <p:nvPr/>
        </p:nvSpPr>
        <p:spPr>
          <a:xfrm>
            <a:off x="6441440" y="6488668"/>
            <a:ext cx="1818639" cy="369332"/>
          </a:xfrm>
          <a:prstGeom prst="rect">
            <a:avLst/>
          </a:prstGeom>
          <a:noFill/>
        </p:spPr>
        <p:txBody>
          <a:bodyPr wrap="none" rtlCol="0">
            <a:spAutoFit/>
          </a:bodyPr>
          <a:lstStyle/>
          <a:p>
            <a:r>
              <a:rPr lang="en-US" dirty="0" err="1"/>
              <a:t>Turbe</a:t>
            </a:r>
            <a:r>
              <a:rPr lang="en-US" dirty="0"/>
              <a:t> et al., 2010</a:t>
            </a:r>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196" y="4114387"/>
            <a:ext cx="2180153" cy="1577204"/>
          </a:xfrm>
          <a:prstGeom prst="rect">
            <a:avLst/>
          </a:prstGeom>
          <a:ln>
            <a:solidFill>
              <a:schemeClr val="tx1"/>
            </a:solidFill>
          </a:ln>
        </p:spPr>
      </p:pic>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01278" y="4114387"/>
            <a:ext cx="1150927" cy="1560501"/>
          </a:xfrm>
          <a:prstGeom prst="rect">
            <a:avLst/>
          </a:prstGeom>
          <a:ln>
            <a:solidFill>
              <a:schemeClr val="tx1"/>
            </a:solidFill>
          </a:ln>
        </p:spPr>
      </p:pic>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9267" y="4219092"/>
            <a:ext cx="1130113" cy="1351085"/>
          </a:xfrm>
          <a:prstGeom prst="rect">
            <a:avLst/>
          </a:prstGeom>
          <a:ln>
            <a:solidFill>
              <a:schemeClr val="tx1"/>
            </a:solidFill>
          </a:ln>
        </p:spPr>
      </p:pic>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49016" y="4497251"/>
            <a:ext cx="1066196" cy="794769"/>
          </a:xfrm>
          <a:prstGeom prst="rect">
            <a:avLst/>
          </a:prstGeom>
          <a:ln>
            <a:solidFill>
              <a:schemeClr val="tx1"/>
            </a:solidFill>
          </a:ln>
        </p:spPr>
      </p:pic>
      <p:pic>
        <p:nvPicPr>
          <p:cNvPr id="20" name="Picture 6"/>
          <p:cNvPicPr>
            <a:picLocks noChangeAspect="1"/>
          </p:cNvPicPr>
          <p:nvPr/>
        </p:nvPicPr>
        <p:blipFill rotWithShape="1">
          <a:blip r:embed="rId7">
            <a:extLst>
              <a:ext uri="{28A0092B-C50C-407E-A947-70E740481C1C}">
                <a14:useLocalDpi xmlns:a14="http://schemas.microsoft.com/office/drawing/2010/main"/>
              </a:ext>
            </a:extLst>
          </a:blip>
          <a:srcRect b="2145"/>
          <a:stretch/>
        </p:blipFill>
        <p:spPr bwMode="auto">
          <a:xfrm>
            <a:off x="2818708" y="4122739"/>
            <a:ext cx="2105508" cy="1568852"/>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1646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Biological Regulators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40609748"/>
              </p:ext>
            </p:extLst>
          </p:nvPr>
        </p:nvGraphicFramePr>
        <p:xfrm>
          <a:off x="628650" y="1825625"/>
          <a:ext cx="7886562" cy="1706880"/>
        </p:xfrm>
        <a:graphic>
          <a:graphicData uri="http://schemas.openxmlformats.org/drawingml/2006/table">
            <a:tbl>
              <a:tblPr firstRow="1" bandRow="1">
                <a:tableStyleId>{5C22544A-7EE6-4342-B048-85BDC9FD1C3A}</a:tableStyleId>
              </a:tblPr>
              <a:tblGrid>
                <a:gridCol w="1337635">
                  <a:extLst>
                    <a:ext uri="{9D8B030D-6E8A-4147-A177-3AD203B41FA5}">
                      <a16:colId xmlns="" xmlns:a16="http://schemas.microsoft.com/office/drawing/2014/main" val="20000"/>
                    </a:ext>
                  </a:extLst>
                </a:gridCol>
                <a:gridCol w="2883811">
                  <a:extLst>
                    <a:ext uri="{9D8B030D-6E8A-4147-A177-3AD203B41FA5}">
                      <a16:colId xmlns="" xmlns:a16="http://schemas.microsoft.com/office/drawing/2014/main" val="20001"/>
                    </a:ext>
                  </a:extLst>
                </a:gridCol>
                <a:gridCol w="3665116">
                  <a:extLst>
                    <a:ext uri="{9D8B030D-6E8A-4147-A177-3AD203B41FA5}">
                      <a16:colId xmlns="" xmlns:a16="http://schemas.microsoft.com/office/drawing/2014/main" val="20002"/>
                    </a:ext>
                  </a:extLst>
                </a:gridCol>
              </a:tblGrid>
              <a:tr h="572045">
                <a:tc>
                  <a:txBody>
                    <a:bodyPr/>
                    <a:lstStyle/>
                    <a:p>
                      <a:r>
                        <a:rPr lang="en-US" sz="2000" dirty="0"/>
                        <a:t>Functional</a:t>
                      </a:r>
                      <a:r>
                        <a:rPr lang="en-US" sz="2000" baseline="0" dirty="0"/>
                        <a:t> group</a:t>
                      </a:r>
                      <a:endParaRPr lang="en-US" sz="2000" dirty="0"/>
                    </a:p>
                  </a:txBody>
                  <a:tcPr marL="81944" marR="81944"/>
                </a:tc>
                <a:tc>
                  <a:txBody>
                    <a:bodyPr/>
                    <a:lstStyle/>
                    <a:p>
                      <a:pPr algn="ctr"/>
                      <a:r>
                        <a:rPr lang="en-US" sz="2000" dirty="0"/>
                        <a:t>Function</a:t>
                      </a:r>
                    </a:p>
                  </a:txBody>
                  <a:tcPr marL="81944" marR="81944"/>
                </a:tc>
                <a:tc>
                  <a:txBody>
                    <a:bodyPr/>
                    <a:lstStyle/>
                    <a:p>
                      <a:pPr algn="ctr"/>
                      <a:r>
                        <a:rPr lang="en-US" sz="2000" dirty="0"/>
                        <a:t>Representative members</a:t>
                      </a:r>
                    </a:p>
                  </a:txBody>
                  <a:tcPr marL="81944" marR="81944"/>
                </a:tc>
                <a:extLst>
                  <a:ext uri="{0D108BD9-81ED-4DB2-BD59-A6C34878D82A}">
                    <a16:rowId xmlns=""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Biological Regulators</a:t>
                      </a:r>
                    </a:p>
                  </a:txBody>
                  <a:tcPr marL="81944" marR="81944" anchor="ctr"/>
                </a:tc>
                <a:tc>
                  <a:txBody>
                    <a:bodyPr/>
                    <a:lstStyle/>
                    <a:p>
                      <a:pPr algn="ctr"/>
                      <a:r>
                        <a:rPr lang="en-US" sz="2000" dirty="0"/>
                        <a:t>Regulate populations</a:t>
                      </a:r>
                    </a:p>
                    <a:p>
                      <a:pPr algn="ctr"/>
                      <a:r>
                        <a:rPr lang="en-US" sz="2000" dirty="0"/>
                        <a:t>of other soil organisms</a:t>
                      </a:r>
                    </a:p>
                  </a:txBody>
                  <a:tcPr marL="81944" marR="81944"/>
                </a:tc>
                <a:tc>
                  <a:txBody>
                    <a:bodyPr/>
                    <a:lstStyle/>
                    <a:p>
                      <a:pPr algn="ctr"/>
                      <a:r>
                        <a:rPr lang="en-US" sz="2000" dirty="0"/>
                        <a:t>Protozoa and small invertebrates (e.g., nematodes, pot</a:t>
                      </a:r>
                    </a:p>
                    <a:p>
                      <a:pPr algn="ctr"/>
                      <a:r>
                        <a:rPr lang="en-US" sz="2000" dirty="0"/>
                        <a:t>worms, springtails, mites)</a:t>
                      </a:r>
                    </a:p>
                  </a:txBody>
                  <a:tcPr marL="81944" marR="81944"/>
                </a:tc>
                <a:extLst>
                  <a:ext uri="{0D108BD9-81ED-4DB2-BD59-A6C34878D82A}">
                    <a16:rowId xmlns="" xmlns:a16="http://schemas.microsoft.com/office/drawing/2014/main" val="10001"/>
                  </a:ext>
                </a:extLst>
              </a:tr>
            </a:tbl>
          </a:graphicData>
        </a:graphic>
      </p:graphicFrame>
      <p:sp>
        <p:nvSpPr>
          <p:cNvPr id="5" name="TextBox 4"/>
          <p:cNvSpPr txBox="1"/>
          <p:nvPr/>
        </p:nvSpPr>
        <p:spPr>
          <a:xfrm>
            <a:off x="6441440" y="6488668"/>
            <a:ext cx="1818639" cy="369332"/>
          </a:xfrm>
          <a:prstGeom prst="rect">
            <a:avLst/>
          </a:prstGeom>
          <a:noFill/>
        </p:spPr>
        <p:txBody>
          <a:bodyPr wrap="none" rtlCol="0">
            <a:spAutoFit/>
          </a:bodyPr>
          <a:lstStyle/>
          <a:p>
            <a:r>
              <a:rPr lang="en-US" dirty="0" err="1"/>
              <a:t>Turbe</a:t>
            </a:r>
            <a:r>
              <a:rPr lang="en-US" dirty="0"/>
              <a:t> et al., 2010</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651" y="3900331"/>
            <a:ext cx="1974062" cy="1362314"/>
          </a:xfrm>
          <a:prstGeom prst="rect">
            <a:avLst/>
          </a:prstGeom>
          <a:ln>
            <a:solidFill>
              <a:schemeClr val="tx1"/>
            </a:solidFill>
          </a:ln>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36909" y="3900331"/>
            <a:ext cx="3766209" cy="1362314"/>
          </a:xfrm>
          <a:prstGeom prst="rect">
            <a:avLst/>
          </a:prstGeom>
          <a:ln>
            <a:solidFill>
              <a:schemeClr val="tx1"/>
            </a:solidFill>
          </a:ln>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83711" y="3900332"/>
            <a:ext cx="1827567" cy="1362314"/>
          </a:xfrm>
          <a:prstGeom prst="rect">
            <a:avLst/>
          </a:prstGeom>
          <a:ln>
            <a:solidFill>
              <a:schemeClr val="tx1"/>
            </a:solidFill>
          </a:ln>
        </p:spPr>
      </p:pic>
    </p:spTree>
    <p:extLst>
      <p:ext uri="{BB962C8B-B14F-4D97-AF65-F5344CB8AC3E}">
        <p14:creationId xmlns:p14="http://schemas.microsoft.com/office/powerpoint/2010/main" val="1991867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9812" y="4277041"/>
            <a:ext cx="1328228" cy="2052955"/>
          </a:xfrm>
          <a:prstGeom prst="rect">
            <a:avLst/>
          </a:prstGeom>
        </p:spPr>
      </p:pic>
      <p:sp>
        <p:nvSpPr>
          <p:cNvPr id="16" name="Title 15"/>
          <p:cNvSpPr>
            <a:spLocks noGrp="1"/>
          </p:cNvSpPr>
          <p:nvPr>
            <p:ph type="title"/>
          </p:nvPr>
        </p:nvSpPr>
        <p:spPr/>
        <p:txBody>
          <a:bodyPr/>
          <a:lstStyle/>
          <a:p>
            <a:r>
              <a:rPr lang="en-US" dirty="0"/>
              <a:t>Ecosystem Engineers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00845681"/>
              </p:ext>
            </p:extLst>
          </p:nvPr>
        </p:nvGraphicFramePr>
        <p:xfrm>
          <a:off x="628650" y="1825625"/>
          <a:ext cx="7886562" cy="2316480"/>
        </p:xfrm>
        <a:graphic>
          <a:graphicData uri="http://schemas.openxmlformats.org/drawingml/2006/table">
            <a:tbl>
              <a:tblPr firstRow="1" bandRow="1">
                <a:tableStyleId>{5C22544A-7EE6-4342-B048-85BDC9FD1C3A}</a:tableStyleId>
              </a:tblPr>
              <a:tblGrid>
                <a:gridCol w="1337635">
                  <a:extLst>
                    <a:ext uri="{9D8B030D-6E8A-4147-A177-3AD203B41FA5}">
                      <a16:colId xmlns="" xmlns:a16="http://schemas.microsoft.com/office/drawing/2014/main" val="20000"/>
                    </a:ext>
                  </a:extLst>
                </a:gridCol>
                <a:gridCol w="2883811">
                  <a:extLst>
                    <a:ext uri="{9D8B030D-6E8A-4147-A177-3AD203B41FA5}">
                      <a16:colId xmlns="" xmlns:a16="http://schemas.microsoft.com/office/drawing/2014/main" val="20001"/>
                    </a:ext>
                  </a:extLst>
                </a:gridCol>
                <a:gridCol w="3665116">
                  <a:extLst>
                    <a:ext uri="{9D8B030D-6E8A-4147-A177-3AD203B41FA5}">
                      <a16:colId xmlns="" xmlns:a16="http://schemas.microsoft.com/office/drawing/2014/main" val="20002"/>
                    </a:ext>
                  </a:extLst>
                </a:gridCol>
              </a:tblGrid>
              <a:tr h="572045">
                <a:tc>
                  <a:txBody>
                    <a:bodyPr/>
                    <a:lstStyle/>
                    <a:p>
                      <a:r>
                        <a:rPr lang="en-US" sz="2000" dirty="0"/>
                        <a:t>Functional</a:t>
                      </a:r>
                      <a:r>
                        <a:rPr lang="en-US" sz="2000" baseline="0" dirty="0"/>
                        <a:t> group</a:t>
                      </a:r>
                      <a:endParaRPr lang="en-US" sz="2000" dirty="0"/>
                    </a:p>
                  </a:txBody>
                  <a:tcPr marL="81944" marR="81944"/>
                </a:tc>
                <a:tc>
                  <a:txBody>
                    <a:bodyPr/>
                    <a:lstStyle/>
                    <a:p>
                      <a:pPr algn="ctr"/>
                      <a:r>
                        <a:rPr lang="en-US" sz="2000" dirty="0"/>
                        <a:t>Function</a:t>
                      </a:r>
                    </a:p>
                  </a:txBody>
                  <a:tcPr marL="81944" marR="81944"/>
                </a:tc>
                <a:tc>
                  <a:txBody>
                    <a:bodyPr/>
                    <a:lstStyle/>
                    <a:p>
                      <a:pPr algn="ctr"/>
                      <a:r>
                        <a:rPr lang="en-US" sz="2000" dirty="0"/>
                        <a:t>Representative members</a:t>
                      </a:r>
                    </a:p>
                  </a:txBody>
                  <a:tcPr marL="81944" marR="81944"/>
                </a:tc>
                <a:extLst>
                  <a:ext uri="{0D108BD9-81ED-4DB2-BD59-A6C34878D82A}">
                    <a16:rowId xmlns=""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Ecosystem</a:t>
                      </a:r>
                      <a:r>
                        <a:rPr lang="en-US" sz="2000" b="1" baseline="0" dirty="0"/>
                        <a:t> Engineers</a:t>
                      </a:r>
                      <a:endParaRPr lang="en-US" sz="2000" b="1" dirty="0"/>
                    </a:p>
                  </a:txBody>
                  <a:tcPr marL="81944" marR="81944" anchor="ctr"/>
                </a:tc>
                <a:tc>
                  <a:txBody>
                    <a:bodyPr/>
                    <a:lstStyle/>
                    <a:p>
                      <a:pPr algn="ctr"/>
                      <a:r>
                        <a:rPr lang="en-US" sz="2000" dirty="0"/>
                        <a:t>Build pore networks and aggregates </a:t>
                      </a:r>
                    </a:p>
                    <a:p>
                      <a:pPr algn="ctr"/>
                      <a:r>
                        <a:rPr lang="en-US" sz="2000" dirty="0"/>
                        <a:t>Redistribute soil particles, microbes,</a:t>
                      </a:r>
                      <a:r>
                        <a:rPr lang="en-US" sz="2000" baseline="0" dirty="0"/>
                        <a:t> &amp; organic matter</a:t>
                      </a:r>
                      <a:endParaRPr lang="en-US" sz="2000" dirty="0"/>
                    </a:p>
                  </a:txBody>
                  <a:tcPr marL="81944" marR="81944"/>
                </a:tc>
                <a:tc>
                  <a:txBody>
                    <a:bodyPr/>
                    <a:lstStyle/>
                    <a:p>
                      <a:pPr algn="ctr"/>
                      <a:r>
                        <a:rPr lang="en-US" sz="2000" dirty="0"/>
                        <a:t>Plant roots, earthworms, and other larger</a:t>
                      </a:r>
                      <a:r>
                        <a:rPr lang="en-US" sz="2000" baseline="0" dirty="0"/>
                        <a:t> </a:t>
                      </a:r>
                      <a:r>
                        <a:rPr lang="en-US" sz="2000" dirty="0"/>
                        <a:t>invertebrates (e.g., millipedes, centipedes, beetles, caterpillars, scorpions)</a:t>
                      </a:r>
                    </a:p>
                  </a:txBody>
                  <a:tcPr marL="81944" marR="81944"/>
                </a:tc>
                <a:extLst>
                  <a:ext uri="{0D108BD9-81ED-4DB2-BD59-A6C34878D82A}">
                    <a16:rowId xmlns="" xmlns:a16="http://schemas.microsoft.com/office/drawing/2014/main" val="10001"/>
                  </a:ext>
                </a:extLst>
              </a:tr>
            </a:tbl>
          </a:graphicData>
        </a:graphic>
      </p:graphicFrame>
      <p:sp>
        <p:nvSpPr>
          <p:cNvPr id="5" name="TextBox 4"/>
          <p:cNvSpPr txBox="1"/>
          <p:nvPr/>
        </p:nvSpPr>
        <p:spPr>
          <a:xfrm>
            <a:off x="6441440" y="6488668"/>
            <a:ext cx="1818639" cy="369332"/>
          </a:xfrm>
          <a:prstGeom prst="rect">
            <a:avLst/>
          </a:prstGeom>
          <a:noFill/>
        </p:spPr>
        <p:txBody>
          <a:bodyPr wrap="none" rtlCol="0">
            <a:spAutoFit/>
          </a:bodyPr>
          <a:lstStyle/>
          <a:p>
            <a:r>
              <a:rPr lang="en-US" dirty="0" err="1"/>
              <a:t>Turbe</a:t>
            </a:r>
            <a:r>
              <a:rPr lang="en-US" dirty="0"/>
              <a:t> et al., 2010</a:t>
            </a: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50" y="4629059"/>
            <a:ext cx="1771650" cy="1262415"/>
          </a:xfrm>
          <a:prstGeom prst="rect">
            <a:avLst/>
          </a:prstGeom>
          <a:ln>
            <a:solidFill>
              <a:schemeClr val="tx1"/>
            </a:solidFill>
          </a:ln>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71736" y="4491018"/>
            <a:ext cx="1300357" cy="1538495"/>
          </a:xfrm>
          <a:prstGeom prst="rect">
            <a:avLst/>
          </a:prstGeom>
          <a:ln>
            <a:solidFill>
              <a:schemeClr val="tx1"/>
            </a:solidFill>
          </a:ln>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67213" y="4739299"/>
            <a:ext cx="1246700" cy="1048713"/>
          </a:xfrm>
          <a:prstGeom prst="rect">
            <a:avLst/>
          </a:prstGeom>
          <a:ln>
            <a:solidFill>
              <a:schemeClr val="tx1"/>
            </a:solidFill>
          </a:ln>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59906" y="4670717"/>
            <a:ext cx="1919494" cy="1262415"/>
          </a:xfrm>
          <a:prstGeom prst="rect">
            <a:avLst/>
          </a:prstGeom>
          <a:ln>
            <a:solidFill>
              <a:schemeClr val="tx1"/>
            </a:solidFill>
          </a:ln>
        </p:spPr>
      </p:pic>
    </p:spTree>
    <p:extLst>
      <p:ext uri="{BB962C8B-B14F-4D97-AF65-F5344CB8AC3E}">
        <p14:creationId xmlns:p14="http://schemas.microsoft.com/office/powerpoint/2010/main" val="111885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0062"/>
            <a:ext cx="7886700" cy="1325563"/>
          </a:xfrm>
        </p:spPr>
        <p:txBody>
          <a:bodyPr/>
          <a:lstStyle/>
          <a:p>
            <a:r>
              <a:rPr lang="en-US" dirty="0"/>
              <a:t>What are the requirements of life and what makes soil living?</a:t>
            </a:r>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33641562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normAutofit fontScale="90000"/>
          </a:bodyPr>
          <a:lstStyle/>
          <a:p>
            <a:r>
              <a:rPr lang="en-US" sz="4000" dirty="0">
                <a:solidFill>
                  <a:schemeClr val="accent2"/>
                </a:solidFill>
              </a:rPr>
              <a:t>In agricultural soils, soil organisms are optimal under the following conditions: </a:t>
            </a:r>
          </a:p>
        </p:txBody>
      </p:sp>
      <p:sp>
        <p:nvSpPr>
          <p:cNvPr id="4" name="Content Placeholder 3"/>
          <p:cNvSpPr>
            <a:spLocks noGrp="1"/>
          </p:cNvSpPr>
          <p:nvPr>
            <p:ph idx="1"/>
          </p:nvPr>
        </p:nvSpPr>
        <p:spPr>
          <a:xfrm>
            <a:off x="126171" y="1821630"/>
            <a:ext cx="7886700" cy="4351338"/>
          </a:xfrm>
        </p:spPr>
        <p:txBody>
          <a:bodyPr>
            <a:normAutofit/>
          </a:bodyPr>
          <a:lstStyle/>
          <a:p>
            <a:pPr marL="0" indent="0">
              <a:buNone/>
            </a:pPr>
            <a:endParaRPr lang="en-US" sz="900" dirty="0">
              <a:solidFill>
                <a:schemeClr val="accent2"/>
              </a:solidFill>
            </a:endParaRPr>
          </a:p>
          <a:p>
            <a:pPr marL="457200" lvl="1"/>
            <a:r>
              <a:rPr lang="en-US" sz="2800" dirty="0"/>
              <a:t>Near-neutral pH (6-7.5)</a:t>
            </a:r>
          </a:p>
          <a:p>
            <a:pPr marL="457200" lvl="1"/>
            <a:r>
              <a:rPr lang="en-US" sz="2800" dirty="0"/>
              <a:t>Warm soil temps (60-90°F)</a:t>
            </a:r>
          </a:p>
          <a:p>
            <a:pPr marL="457200" lvl="1"/>
            <a:r>
              <a:rPr lang="en-US" sz="2800" dirty="0"/>
              <a:t>Soil water at field capacity</a:t>
            </a:r>
          </a:p>
          <a:p>
            <a:pPr marL="457200" lvl="1"/>
            <a:r>
              <a:rPr lang="en-US" sz="2800" dirty="0"/>
              <a:t>Good aeration (low bulk density)</a:t>
            </a:r>
          </a:p>
          <a:p>
            <a:pPr marL="457200" lvl="1"/>
            <a:r>
              <a:rPr lang="en-US" sz="2800" dirty="0"/>
              <a:t>Abundant and diverse food sources</a:t>
            </a:r>
          </a:p>
          <a:p>
            <a:pPr marL="457200" lvl="1"/>
            <a:r>
              <a:rPr lang="en-US" sz="2800" dirty="0"/>
              <a:t>Diverse soil pore sizes</a:t>
            </a:r>
          </a:p>
          <a:p>
            <a:pPr marL="457200" lvl="1"/>
            <a:r>
              <a:rPr lang="en-US" sz="2800" dirty="0"/>
              <a:t>Minimal contaminants, salts</a:t>
            </a:r>
          </a:p>
          <a:p>
            <a:pPr lvl="1"/>
            <a:endParaRPr lang="en-US" sz="2000" dirty="0"/>
          </a:p>
          <a:p>
            <a:endParaRPr lang="en-US" sz="2400" dirty="0"/>
          </a:p>
        </p:txBody>
      </p:sp>
      <p:pic>
        <p:nvPicPr>
          <p:cNvPr id="1030" name="Picture 6" descr="http://3.bp.blogspot.com/-0CR-yR8sveU/TViTC3i1TjI/AAAAAAAAA_U/fByXdmim5mM/s320/img19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67153" y="4905741"/>
            <a:ext cx="2378628" cy="15386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82955" y="6596390"/>
            <a:ext cx="5595731" cy="261610"/>
          </a:xfrm>
          <a:prstGeom prst="rect">
            <a:avLst/>
          </a:prstGeom>
        </p:spPr>
        <p:txBody>
          <a:bodyPr wrap="square">
            <a:spAutoFit/>
          </a:bodyPr>
          <a:lstStyle/>
          <a:p>
            <a:r>
              <a:rPr lang="en-US" sz="1100" dirty="0"/>
              <a:t>http://googoogallerykids.blogspot.com/2011/02/obscure-scan-sunday-three-bears.html</a:t>
            </a:r>
          </a:p>
        </p:txBody>
      </p:sp>
      <p:sp>
        <p:nvSpPr>
          <p:cNvPr id="9" name="TextBox 8"/>
          <p:cNvSpPr txBox="1"/>
          <p:nvPr/>
        </p:nvSpPr>
        <p:spPr>
          <a:xfrm>
            <a:off x="6130640" y="2122122"/>
            <a:ext cx="2860830" cy="400110"/>
          </a:xfrm>
          <a:prstGeom prst="rect">
            <a:avLst/>
          </a:prstGeom>
          <a:solidFill>
            <a:schemeClr val="bg1"/>
          </a:solidFill>
          <a:ln>
            <a:solidFill>
              <a:schemeClr val="bg1"/>
            </a:solidFill>
          </a:ln>
        </p:spPr>
        <p:txBody>
          <a:bodyPr wrap="square" rtlCol="0">
            <a:spAutoFit/>
          </a:bodyPr>
          <a:lstStyle/>
          <a:p>
            <a:pPr algn="ctr"/>
            <a:r>
              <a:rPr lang="en-US" sz="2000" b="1" dirty="0">
                <a:solidFill>
                  <a:schemeClr val="accent5"/>
                </a:solidFill>
              </a:rPr>
              <a:t>C (food) is most limiting</a:t>
            </a:r>
          </a:p>
        </p:txBody>
      </p:sp>
      <p:grpSp>
        <p:nvGrpSpPr>
          <p:cNvPr id="11" name="Group 10"/>
          <p:cNvGrpSpPr/>
          <p:nvPr/>
        </p:nvGrpSpPr>
        <p:grpSpPr>
          <a:xfrm>
            <a:off x="5900907" y="2186978"/>
            <a:ext cx="3067500" cy="2718763"/>
            <a:chOff x="5695343" y="2324416"/>
            <a:chExt cx="3067500" cy="2718763"/>
          </a:xfrm>
        </p:grpSpPr>
        <p:cxnSp>
          <p:nvCxnSpPr>
            <p:cNvPr id="12" name="Straight Connector 11"/>
            <p:cNvCxnSpPr/>
            <p:nvPr/>
          </p:nvCxnSpPr>
          <p:spPr>
            <a:xfrm flipH="1">
              <a:off x="5843583" y="2324416"/>
              <a:ext cx="6527" cy="2390460"/>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243763" y="2924175"/>
              <a:ext cx="1" cy="1449655"/>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838818" y="4717147"/>
              <a:ext cx="2824170" cy="2491"/>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6215062" y="2871381"/>
              <a:ext cx="1971675" cy="1505358"/>
            </a:xfrm>
            <a:custGeom>
              <a:avLst/>
              <a:gdLst>
                <a:gd name="connsiteX0" fmla="*/ 0 w 1971675"/>
                <a:gd name="connsiteY0" fmla="*/ 1505358 h 1505358"/>
                <a:gd name="connsiteX1" fmla="*/ 219075 w 1971675"/>
                <a:gd name="connsiteY1" fmla="*/ 1291045 h 1505358"/>
                <a:gd name="connsiteX2" fmla="*/ 414338 w 1971675"/>
                <a:gd name="connsiteY2" fmla="*/ 1005295 h 1505358"/>
                <a:gd name="connsiteX3" fmla="*/ 547688 w 1971675"/>
                <a:gd name="connsiteY3" fmla="*/ 729070 h 1505358"/>
                <a:gd name="connsiteX4" fmla="*/ 676275 w 1971675"/>
                <a:gd name="connsiteY4" fmla="*/ 481420 h 1505358"/>
                <a:gd name="connsiteX5" fmla="*/ 785813 w 1971675"/>
                <a:gd name="connsiteY5" fmla="*/ 262345 h 1505358"/>
                <a:gd name="connsiteX6" fmla="*/ 890588 w 1971675"/>
                <a:gd name="connsiteY6" fmla="*/ 95658 h 1505358"/>
                <a:gd name="connsiteX7" fmla="*/ 962025 w 1971675"/>
                <a:gd name="connsiteY7" fmla="*/ 28983 h 1505358"/>
                <a:gd name="connsiteX8" fmla="*/ 1057275 w 1971675"/>
                <a:gd name="connsiteY8" fmla="*/ 408 h 1505358"/>
                <a:gd name="connsiteX9" fmla="*/ 1157288 w 1971675"/>
                <a:gd name="connsiteY9" fmla="*/ 48033 h 1505358"/>
                <a:gd name="connsiteX10" fmla="*/ 1228725 w 1971675"/>
                <a:gd name="connsiteY10" fmla="*/ 162333 h 1505358"/>
                <a:gd name="connsiteX11" fmla="*/ 1333500 w 1971675"/>
                <a:gd name="connsiteY11" fmla="*/ 414745 h 1505358"/>
                <a:gd name="connsiteX12" fmla="*/ 1414463 w 1971675"/>
                <a:gd name="connsiteY12" fmla="*/ 629058 h 1505358"/>
                <a:gd name="connsiteX13" fmla="*/ 1485900 w 1971675"/>
                <a:gd name="connsiteY13" fmla="*/ 795745 h 1505358"/>
                <a:gd name="connsiteX14" fmla="*/ 1543050 w 1971675"/>
                <a:gd name="connsiteY14" fmla="*/ 943383 h 1505358"/>
                <a:gd name="connsiteX15" fmla="*/ 1600200 w 1971675"/>
                <a:gd name="connsiteY15" fmla="*/ 1043395 h 1505358"/>
                <a:gd name="connsiteX16" fmla="*/ 1681163 w 1971675"/>
                <a:gd name="connsiteY16" fmla="*/ 1176745 h 1505358"/>
                <a:gd name="connsiteX17" fmla="*/ 1752600 w 1971675"/>
                <a:gd name="connsiteY17" fmla="*/ 1276758 h 1505358"/>
                <a:gd name="connsiteX18" fmla="*/ 1833563 w 1971675"/>
                <a:gd name="connsiteY18" fmla="*/ 1386295 h 1505358"/>
                <a:gd name="connsiteX19" fmla="*/ 1914525 w 1971675"/>
                <a:gd name="connsiteY19" fmla="*/ 1448208 h 1505358"/>
                <a:gd name="connsiteX20" fmla="*/ 1971675 w 1971675"/>
                <a:gd name="connsiteY20" fmla="*/ 1495833 h 150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71675" h="1505358">
                  <a:moveTo>
                    <a:pt x="0" y="1505358"/>
                  </a:moveTo>
                  <a:cubicBezTo>
                    <a:pt x="75009" y="1439873"/>
                    <a:pt x="150019" y="1374389"/>
                    <a:pt x="219075" y="1291045"/>
                  </a:cubicBezTo>
                  <a:cubicBezTo>
                    <a:pt x="288131" y="1207701"/>
                    <a:pt x="359569" y="1098957"/>
                    <a:pt x="414338" y="1005295"/>
                  </a:cubicBezTo>
                  <a:cubicBezTo>
                    <a:pt x="469107" y="911633"/>
                    <a:pt x="504032" y="816382"/>
                    <a:pt x="547688" y="729070"/>
                  </a:cubicBezTo>
                  <a:cubicBezTo>
                    <a:pt x="591344" y="641757"/>
                    <a:pt x="636588" y="559207"/>
                    <a:pt x="676275" y="481420"/>
                  </a:cubicBezTo>
                  <a:cubicBezTo>
                    <a:pt x="715963" y="403632"/>
                    <a:pt x="750094" y="326639"/>
                    <a:pt x="785813" y="262345"/>
                  </a:cubicBezTo>
                  <a:cubicBezTo>
                    <a:pt x="821532" y="198051"/>
                    <a:pt x="861219" y="134552"/>
                    <a:pt x="890588" y="95658"/>
                  </a:cubicBezTo>
                  <a:cubicBezTo>
                    <a:pt x="919957" y="56764"/>
                    <a:pt x="934244" y="44858"/>
                    <a:pt x="962025" y="28983"/>
                  </a:cubicBezTo>
                  <a:cubicBezTo>
                    <a:pt x="989806" y="13108"/>
                    <a:pt x="1024731" y="-2767"/>
                    <a:pt x="1057275" y="408"/>
                  </a:cubicBezTo>
                  <a:cubicBezTo>
                    <a:pt x="1089819" y="3583"/>
                    <a:pt x="1128713" y="21045"/>
                    <a:pt x="1157288" y="48033"/>
                  </a:cubicBezTo>
                  <a:cubicBezTo>
                    <a:pt x="1185863" y="75020"/>
                    <a:pt x="1199356" y="101214"/>
                    <a:pt x="1228725" y="162333"/>
                  </a:cubicBezTo>
                  <a:cubicBezTo>
                    <a:pt x="1258094" y="223452"/>
                    <a:pt x="1302544" y="336957"/>
                    <a:pt x="1333500" y="414745"/>
                  </a:cubicBezTo>
                  <a:cubicBezTo>
                    <a:pt x="1364456" y="492532"/>
                    <a:pt x="1389063" y="565558"/>
                    <a:pt x="1414463" y="629058"/>
                  </a:cubicBezTo>
                  <a:cubicBezTo>
                    <a:pt x="1439863" y="692558"/>
                    <a:pt x="1464469" y="743357"/>
                    <a:pt x="1485900" y="795745"/>
                  </a:cubicBezTo>
                  <a:cubicBezTo>
                    <a:pt x="1507331" y="848132"/>
                    <a:pt x="1524000" y="902108"/>
                    <a:pt x="1543050" y="943383"/>
                  </a:cubicBezTo>
                  <a:cubicBezTo>
                    <a:pt x="1562100" y="984658"/>
                    <a:pt x="1577181" y="1004501"/>
                    <a:pt x="1600200" y="1043395"/>
                  </a:cubicBezTo>
                  <a:cubicBezTo>
                    <a:pt x="1623219" y="1082289"/>
                    <a:pt x="1655763" y="1137851"/>
                    <a:pt x="1681163" y="1176745"/>
                  </a:cubicBezTo>
                  <a:cubicBezTo>
                    <a:pt x="1706563" y="1215639"/>
                    <a:pt x="1727200" y="1241833"/>
                    <a:pt x="1752600" y="1276758"/>
                  </a:cubicBezTo>
                  <a:cubicBezTo>
                    <a:pt x="1778000" y="1311683"/>
                    <a:pt x="1806576" y="1357720"/>
                    <a:pt x="1833563" y="1386295"/>
                  </a:cubicBezTo>
                  <a:cubicBezTo>
                    <a:pt x="1860551" y="1414870"/>
                    <a:pt x="1891506" y="1429952"/>
                    <a:pt x="1914525" y="1448208"/>
                  </a:cubicBezTo>
                  <a:cubicBezTo>
                    <a:pt x="1937544" y="1466464"/>
                    <a:pt x="1954609" y="1481148"/>
                    <a:pt x="1971675" y="1495833"/>
                  </a:cubicBezTo>
                </a:path>
              </a:pathLst>
            </a:custGeom>
            <a:noFill/>
            <a:ln w="2857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5710238" y="2867031"/>
              <a:ext cx="147637" cy="0"/>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10238" y="3486156"/>
              <a:ext cx="147637" cy="0"/>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10238" y="4110044"/>
              <a:ext cx="147637" cy="0"/>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524625" y="4712384"/>
              <a:ext cx="0" cy="146304"/>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229474" y="4712384"/>
              <a:ext cx="0" cy="146304"/>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939087" y="4712384"/>
              <a:ext cx="0" cy="146304"/>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638308" y="4712384"/>
              <a:ext cx="0" cy="146304"/>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695343" y="4673847"/>
              <a:ext cx="336952" cy="369332"/>
            </a:xfrm>
            <a:prstGeom prst="rect">
              <a:avLst/>
            </a:prstGeom>
          </p:spPr>
          <p:txBody>
            <a:bodyPr wrap="none">
              <a:spAutoFit/>
            </a:bodyPr>
            <a:lstStyle/>
            <a:p>
              <a:pPr marL="0" lvl="1">
                <a:spcAft>
                  <a:spcPts val="600"/>
                </a:spcAft>
              </a:pPr>
              <a:r>
                <a:rPr lang="en-US" dirty="0"/>
                <a:t>O</a:t>
              </a:r>
            </a:p>
          </p:txBody>
        </p:sp>
        <p:sp>
          <p:nvSpPr>
            <p:cNvPr id="24" name="TextBox 23"/>
            <p:cNvSpPr txBox="1"/>
            <p:nvPr/>
          </p:nvSpPr>
          <p:spPr>
            <a:xfrm>
              <a:off x="5818685" y="4383294"/>
              <a:ext cx="2944158" cy="338554"/>
            </a:xfrm>
            <a:prstGeom prst="rect">
              <a:avLst/>
            </a:prstGeom>
            <a:noFill/>
            <a:ln>
              <a:noFill/>
            </a:ln>
          </p:spPr>
          <p:txBody>
            <a:bodyPr wrap="square" rtlCol="0">
              <a:spAutoFit/>
            </a:bodyPr>
            <a:lstStyle/>
            <a:p>
              <a:pPr algn="ctr"/>
              <a:r>
                <a:rPr lang="en-US" sz="1600" dirty="0"/>
                <a:t>Optimum pH, temp, H</a:t>
              </a:r>
              <a:r>
                <a:rPr lang="en-US" sz="1600" baseline="-25000" dirty="0"/>
                <a:t>2</a:t>
              </a:r>
              <a:r>
                <a:rPr lang="en-US" sz="1600" dirty="0"/>
                <a:t>O, O</a:t>
              </a:r>
              <a:r>
                <a:rPr lang="en-US" sz="1600" baseline="-25000" dirty="0"/>
                <a:t>2</a:t>
              </a:r>
              <a:r>
                <a:rPr lang="en-US" sz="1600" dirty="0"/>
                <a:t>, etc.</a:t>
              </a:r>
            </a:p>
          </p:txBody>
        </p:sp>
      </p:grpSp>
    </p:spTree>
    <p:extLst>
      <p:ext uri="{BB962C8B-B14F-4D97-AF65-F5344CB8AC3E}">
        <p14:creationId xmlns:p14="http://schemas.microsoft.com/office/powerpoint/2010/main" val="280837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250"/>
                                  </p:stCondLst>
                                  <p:childTnLst>
                                    <p:set>
                                      <p:cBhvr>
                                        <p:cTn id="33" dur="1" fill="hold">
                                          <p:stCondLst>
                                            <p:cond delay="0"/>
                                          </p:stCondLst>
                                        </p:cTn>
                                        <p:tgtEl>
                                          <p:spTgt spid="103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3"/>
          <a:stretch>
            <a:fillRect/>
          </a:stretch>
        </p:blipFill>
        <p:spPr>
          <a:xfrm>
            <a:off x="6274478" y="0"/>
            <a:ext cx="2786470" cy="1670939"/>
          </a:xfrm>
          <a:prstGeom prst="rect">
            <a:avLst/>
          </a:prstGeom>
        </p:spPr>
      </p:pic>
      <p:sp>
        <p:nvSpPr>
          <p:cNvPr id="2" name="Title 1"/>
          <p:cNvSpPr>
            <a:spLocks noGrp="1"/>
          </p:cNvSpPr>
          <p:nvPr>
            <p:ph type="title"/>
          </p:nvPr>
        </p:nvSpPr>
        <p:spPr>
          <a:xfrm>
            <a:off x="251893" y="285755"/>
            <a:ext cx="7886700" cy="1325563"/>
          </a:xfrm>
        </p:spPr>
        <p:txBody>
          <a:bodyPr>
            <a:normAutofit/>
          </a:bodyPr>
          <a:lstStyle/>
          <a:p>
            <a:r>
              <a:rPr lang="en-US" sz="3600" dirty="0"/>
              <a:t>Survival Strategies, Sleeping </a:t>
            </a:r>
            <a:br>
              <a:rPr lang="en-US" sz="3600" dirty="0"/>
            </a:br>
            <a:r>
              <a:rPr lang="en-US" sz="3600" dirty="0"/>
              <a:t>Beauty &amp; Prince Charming</a:t>
            </a:r>
          </a:p>
        </p:txBody>
      </p:sp>
      <p:sp>
        <p:nvSpPr>
          <p:cNvPr id="3" name="Content Placeholder 2"/>
          <p:cNvSpPr>
            <a:spLocks noGrp="1"/>
          </p:cNvSpPr>
          <p:nvPr>
            <p:ph sz="half" idx="1"/>
          </p:nvPr>
        </p:nvSpPr>
        <p:spPr>
          <a:xfrm>
            <a:off x="251893" y="2184623"/>
            <a:ext cx="3892718" cy="4822825"/>
          </a:xfrm>
        </p:spPr>
        <p:txBody>
          <a:bodyPr>
            <a:normAutofit/>
          </a:bodyPr>
          <a:lstStyle/>
          <a:p>
            <a:r>
              <a:rPr lang="en-US" sz="3200" dirty="0"/>
              <a:t>Enter long, resistant resting stages </a:t>
            </a:r>
          </a:p>
          <a:p>
            <a:r>
              <a:rPr lang="en-US" sz="3200" dirty="0"/>
              <a:t>Majority of soil life are inactive </a:t>
            </a:r>
          </a:p>
          <a:p>
            <a:r>
              <a:rPr lang="en-US" sz="3200" dirty="0"/>
              <a:t>Fungi, earthworms, nematodes, &amp; other fauna act as ‘Prince Charming’</a:t>
            </a:r>
          </a:p>
          <a:p>
            <a:endParaRPr lang="en-US" sz="3200" dirty="0"/>
          </a:p>
        </p:txBody>
      </p:sp>
      <p:sp>
        <p:nvSpPr>
          <p:cNvPr id="7" name="TextBox 6"/>
          <p:cNvSpPr txBox="1"/>
          <p:nvPr/>
        </p:nvSpPr>
        <p:spPr>
          <a:xfrm>
            <a:off x="6280785" y="1362904"/>
            <a:ext cx="2793638" cy="276999"/>
          </a:xfrm>
          <a:prstGeom prst="rect">
            <a:avLst/>
          </a:prstGeom>
          <a:noFill/>
        </p:spPr>
        <p:txBody>
          <a:bodyPr wrap="square" rtlCol="0">
            <a:spAutoFit/>
          </a:bodyPr>
          <a:lstStyle/>
          <a:p>
            <a:r>
              <a:rPr lang="en-US" sz="1200" dirty="0"/>
              <a:t>Cysts of nematodes; </a:t>
            </a:r>
            <a:r>
              <a:rPr lang="en-US" sz="1200" dirty="0" err="1"/>
              <a:t>Turbe</a:t>
            </a:r>
            <a:r>
              <a:rPr lang="en-US" sz="1200" dirty="0"/>
              <a:t> et al. 2010</a:t>
            </a:r>
          </a:p>
        </p:txBody>
      </p:sp>
      <p:sp>
        <p:nvSpPr>
          <p:cNvPr id="10" name="Rectangle 9"/>
          <p:cNvSpPr/>
          <p:nvPr/>
        </p:nvSpPr>
        <p:spPr>
          <a:xfrm>
            <a:off x="4689177" y="1903651"/>
            <a:ext cx="4572000" cy="307777"/>
          </a:xfrm>
          <a:prstGeom prst="rect">
            <a:avLst/>
          </a:prstGeom>
        </p:spPr>
        <p:txBody>
          <a:bodyPr>
            <a:spAutoFit/>
          </a:bodyPr>
          <a:lstStyle/>
          <a:p>
            <a:r>
              <a:rPr lang="en-US" sz="1400" b="0" dirty="0">
                <a:solidFill>
                  <a:schemeClr val="bg1"/>
                </a:solidFill>
              </a:rPr>
              <a:t>https://www.youtube.com/watch?v=AnsYh6511Ic</a:t>
            </a:r>
          </a:p>
        </p:txBody>
      </p:sp>
      <p:pic>
        <p:nvPicPr>
          <p:cNvPr id="11" name="Picture 10"/>
          <p:cNvPicPr>
            <a:picLocks noChangeAspect="1"/>
          </p:cNvPicPr>
          <p:nvPr/>
        </p:nvPicPr>
        <p:blipFill>
          <a:blip r:embed="rId4"/>
          <a:stretch>
            <a:fillRect/>
          </a:stretch>
        </p:blipFill>
        <p:spPr>
          <a:xfrm>
            <a:off x="4000502" y="2201212"/>
            <a:ext cx="5060446" cy="3795335"/>
          </a:xfrm>
          <a:prstGeom prst="rect">
            <a:avLst/>
          </a:prstGeom>
          <a:ln>
            <a:solidFill>
              <a:schemeClr val="tx1"/>
            </a:solidFill>
          </a:ln>
        </p:spPr>
      </p:pic>
      <p:sp>
        <p:nvSpPr>
          <p:cNvPr id="9" name="Rectangle 8"/>
          <p:cNvSpPr/>
          <p:nvPr/>
        </p:nvSpPr>
        <p:spPr>
          <a:xfrm>
            <a:off x="4488948" y="4111441"/>
            <a:ext cx="4572000" cy="307777"/>
          </a:xfrm>
          <a:prstGeom prst="rect">
            <a:avLst/>
          </a:prstGeom>
        </p:spPr>
        <p:txBody>
          <a:bodyPr>
            <a:spAutoFit/>
          </a:bodyPr>
          <a:lstStyle/>
          <a:p>
            <a:r>
              <a:rPr lang="en-US" sz="1400" b="0" dirty="0">
                <a:solidFill>
                  <a:schemeClr val="bg1"/>
                </a:solidFill>
              </a:rPr>
              <a:t>Bacteria move on fungal hyphal highways</a:t>
            </a:r>
          </a:p>
        </p:txBody>
      </p:sp>
    </p:spTree>
    <p:extLst>
      <p:ext uri="{BB962C8B-B14F-4D97-AF65-F5344CB8AC3E}">
        <p14:creationId xmlns:p14="http://schemas.microsoft.com/office/powerpoint/2010/main" val="9686183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 name="Content Placeholder 678"/>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363" t="-100"/>
          <a:stretch/>
        </p:blipFill>
        <p:spPr>
          <a:xfrm>
            <a:off x="914400" y="1207685"/>
            <a:ext cx="7600950" cy="5384782"/>
          </a:xfrm>
          <a:prstGeom prst="rect">
            <a:avLst/>
          </a:prstGeom>
        </p:spPr>
      </p:pic>
      <p:sp>
        <p:nvSpPr>
          <p:cNvPr id="3" name="Title 2"/>
          <p:cNvSpPr>
            <a:spLocks noGrp="1"/>
          </p:cNvSpPr>
          <p:nvPr>
            <p:ph type="title"/>
          </p:nvPr>
        </p:nvSpPr>
        <p:spPr/>
        <p:txBody>
          <a:bodyPr>
            <a:normAutofit/>
          </a:bodyPr>
          <a:lstStyle/>
          <a:p>
            <a:r>
              <a:rPr lang="en-US" sz="3600" dirty="0"/>
              <a:t>Biological Hot Spots of Soil Function</a:t>
            </a:r>
          </a:p>
        </p:txBody>
      </p:sp>
      <p:sp>
        <p:nvSpPr>
          <p:cNvPr id="710" name="Text Box 22"/>
          <p:cNvSpPr txBox="1">
            <a:spLocks noChangeArrowheads="1"/>
          </p:cNvSpPr>
          <p:nvPr/>
        </p:nvSpPr>
        <p:spPr bwMode="auto">
          <a:xfrm>
            <a:off x="1772971" y="4158301"/>
            <a:ext cx="1977816" cy="830997"/>
          </a:xfrm>
          <a:prstGeom prst="rect">
            <a:avLst/>
          </a:prstGeom>
          <a:noFill/>
          <a:ln w="9525">
            <a:noFill/>
            <a:miter lim="800000"/>
            <a:headEnd/>
            <a:tailEnd/>
          </a:ln>
        </p:spPr>
        <p:txBody>
          <a:bodyPr wrap="square">
            <a:spAutoFit/>
          </a:bodyPr>
          <a:lstStyle/>
          <a:p>
            <a:pPr algn="ctr">
              <a:spcBef>
                <a:spcPct val="50000"/>
              </a:spcBef>
            </a:pPr>
            <a:r>
              <a:rPr lang="pt-BR" sz="2800" b="1" dirty="0">
                <a:solidFill>
                  <a:srgbClr val="FFFF00"/>
                </a:solidFill>
                <a:effectLst>
                  <a:outerShdw blurRad="38100" dist="38100" dir="2700000" algn="tl">
                    <a:srgbClr val="000000">
                      <a:alpha val="43137"/>
                    </a:srgbClr>
                  </a:outerShdw>
                </a:effectLst>
                <a:cs typeface="Arial" charset="0"/>
              </a:rPr>
              <a:t>Root zone </a:t>
            </a:r>
            <a:r>
              <a:rPr lang="pt-BR" sz="2000" b="1" dirty="0">
                <a:solidFill>
                  <a:srgbClr val="FFFF00"/>
                </a:solidFill>
                <a:effectLst>
                  <a:outerShdw blurRad="38100" dist="38100" dir="2700000" algn="tl">
                    <a:srgbClr val="000000">
                      <a:alpha val="43137"/>
                    </a:srgbClr>
                  </a:outerShdw>
                </a:effectLst>
                <a:cs typeface="Arial" charset="0"/>
              </a:rPr>
              <a:t>(rhizosphere)</a:t>
            </a:r>
          </a:p>
        </p:txBody>
      </p:sp>
      <p:sp>
        <p:nvSpPr>
          <p:cNvPr id="713" name="Text Box 23"/>
          <p:cNvSpPr txBox="1">
            <a:spLocks noChangeArrowheads="1"/>
          </p:cNvSpPr>
          <p:nvPr/>
        </p:nvSpPr>
        <p:spPr bwMode="auto">
          <a:xfrm>
            <a:off x="4847809" y="2376413"/>
            <a:ext cx="2775322" cy="1261884"/>
          </a:xfrm>
          <a:prstGeom prst="rect">
            <a:avLst/>
          </a:prstGeom>
          <a:noFill/>
          <a:ln w="9525">
            <a:noFill/>
            <a:miter lim="800000"/>
            <a:headEnd/>
            <a:tailEnd/>
          </a:ln>
        </p:spPr>
        <p:txBody>
          <a:bodyPr wrap="square">
            <a:spAutoFit/>
          </a:bodyPr>
          <a:lstStyle/>
          <a:p>
            <a:pPr algn="ctr">
              <a:spcBef>
                <a:spcPct val="50000"/>
              </a:spcBef>
            </a:pPr>
            <a:r>
              <a:rPr lang="pt-BR" sz="2800" b="1" dirty="0">
                <a:solidFill>
                  <a:srgbClr val="FFFF00"/>
                </a:solidFill>
                <a:effectLst>
                  <a:outerShdw blurRad="38100" dist="38100" dir="2700000" algn="tl">
                    <a:srgbClr val="000000">
                      <a:alpha val="43137"/>
                    </a:srgbClr>
                  </a:outerShdw>
                </a:effectLst>
                <a:cs typeface="Arial" charset="0"/>
              </a:rPr>
              <a:t>Earthworm &amp; Root channels</a:t>
            </a:r>
            <a:br>
              <a:rPr lang="pt-BR" sz="2800" b="1" dirty="0">
                <a:solidFill>
                  <a:srgbClr val="FFFF00"/>
                </a:solidFill>
                <a:effectLst>
                  <a:outerShdw blurRad="38100" dist="38100" dir="2700000" algn="tl">
                    <a:srgbClr val="000000">
                      <a:alpha val="43137"/>
                    </a:srgbClr>
                  </a:outerShdw>
                </a:effectLst>
                <a:cs typeface="Arial" charset="0"/>
              </a:rPr>
            </a:br>
            <a:r>
              <a:rPr lang="pt-BR" sz="2000" dirty="0">
                <a:solidFill>
                  <a:srgbClr val="FFFF00"/>
                </a:solidFill>
                <a:effectLst>
                  <a:outerShdw blurRad="38100" dist="38100" dir="2700000" algn="tl">
                    <a:srgbClr val="000000">
                      <a:alpha val="43137"/>
                    </a:srgbClr>
                  </a:outerShdw>
                </a:effectLst>
                <a:cs typeface="Arial" charset="0"/>
              </a:rPr>
              <a:t>(drilosphere)</a:t>
            </a:r>
            <a:endParaRPr lang="pt-BR" sz="2000" b="1" dirty="0">
              <a:solidFill>
                <a:srgbClr val="FFFF00"/>
              </a:solidFill>
              <a:effectLst>
                <a:outerShdw blurRad="38100" dist="38100" dir="2700000" algn="tl">
                  <a:srgbClr val="000000">
                    <a:alpha val="43137"/>
                  </a:srgbClr>
                </a:outerShdw>
              </a:effectLst>
              <a:cs typeface="Arial" charset="0"/>
            </a:endParaRPr>
          </a:p>
        </p:txBody>
      </p:sp>
      <p:sp>
        <p:nvSpPr>
          <p:cNvPr id="714" name="Text Box 24"/>
          <p:cNvSpPr txBox="1">
            <a:spLocks noChangeArrowheads="1"/>
          </p:cNvSpPr>
          <p:nvPr/>
        </p:nvSpPr>
        <p:spPr bwMode="auto">
          <a:xfrm>
            <a:off x="5775919" y="3869243"/>
            <a:ext cx="2336891" cy="1261884"/>
          </a:xfrm>
          <a:prstGeom prst="rect">
            <a:avLst/>
          </a:prstGeom>
          <a:noFill/>
          <a:ln w="9525">
            <a:noFill/>
            <a:miter lim="800000"/>
            <a:headEnd/>
            <a:tailEnd/>
          </a:ln>
        </p:spPr>
        <p:txBody>
          <a:bodyPr wrap="square">
            <a:spAutoFit/>
          </a:bodyPr>
          <a:lstStyle/>
          <a:p>
            <a:pPr algn="ctr">
              <a:spcBef>
                <a:spcPct val="50000"/>
              </a:spcBef>
            </a:pPr>
            <a:r>
              <a:rPr lang="pt-BR" sz="2800" b="1" dirty="0">
                <a:solidFill>
                  <a:srgbClr val="FFFF00"/>
                </a:solidFill>
                <a:effectLst>
                  <a:outerShdw blurRad="38100" dist="38100" dir="2700000" algn="tl">
                    <a:srgbClr val="000000">
                      <a:alpha val="43137"/>
                    </a:srgbClr>
                  </a:outerShdw>
                </a:effectLst>
                <a:cs typeface="Arial" charset="0"/>
              </a:rPr>
              <a:t>Aggregate surfaces</a:t>
            </a:r>
            <a:br>
              <a:rPr lang="pt-BR" sz="2800" b="1" dirty="0">
                <a:solidFill>
                  <a:srgbClr val="FFFF00"/>
                </a:solidFill>
                <a:effectLst>
                  <a:outerShdw blurRad="38100" dist="38100" dir="2700000" algn="tl">
                    <a:srgbClr val="000000">
                      <a:alpha val="43137"/>
                    </a:srgbClr>
                  </a:outerShdw>
                </a:effectLst>
                <a:cs typeface="Arial" charset="0"/>
              </a:rPr>
            </a:br>
            <a:r>
              <a:rPr lang="pt-BR" sz="2000" b="1" dirty="0">
                <a:solidFill>
                  <a:srgbClr val="FFFF00"/>
                </a:solidFill>
                <a:effectLst>
                  <a:outerShdw blurRad="38100" dist="38100" dir="2700000" algn="tl">
                    <a:srgbClr val="000000">
                      <a:alpha val="43137"/>
                    </a:srgbClr>
                  </a:outerShdw>
                </a:effectLst>
                <a:cs typeface="Arial" charset="0"/>
              </a:rPr>
              <a:t>(aggregatusphere)</a:t>
            </a:r>
          </a:p>
        </p:txBody>
      </p:sp>
      <p:grpSp>
        <p:nvGrpSpPr>
          <p:cNvPr id="719" name="Group 137"/>
          <p:cNvGrpSpPr>
            <a:grpSpLocks/>
          </p:cNvGrpSpPr>
          <p:nvPr/>
        </p:nvGrpSpPr>
        <p:grpSpPr bwMode="auto">
          <a:xfrm>
            <a:off x="4441219" y="3918421"/>
            <a:ext cx="1406273" cy="1262742"/>
            <a:chOff x="2784" y="576"/>
            <a:chExt cx="2064" cy="1981"/>
          </a:xfrm>
        </p:grpSpPr>
        <p:grpSp>
          <p:nvGrpSpPr>
            <p:cNvPr id="720" name="Group 138"/>
            <p:cNvGrpSpPr>
              <a:grpSpLocks/>
            </p:cNvGrpSpPr>
            <p:nvPr/>
          </p:nvGrpSpPr>
          <p:grpSpPr bwMode="auto">
            <a:xfrm>
              <a:off x="4224" y="1026"/>
              <a:ext cx="163" cy="155"/>
              <a:chOff x="1400" y="2127"/>
              <a:chExt cx="163" cy="155"/>
            </a:xfrm>
          </p:grpSpPr>
          <p:sp>
            <p:nvSpPr>
              <p:cNvPr id="1384" name="Freeform 139"/>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85" name="Freeform 140"/>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721" name="Group 141"/>
            <p:cNvGrpSpPr>
              <a:grpSpLocks/>
            </p:cNvGrpSpPr>
            <p:nvPr/>
          </p:nvGrpSpPr>
          <p:grpSpPr bwMode="auto">
            <a:xfrm>
              <a:off x="3408" y="1842"/>
              <a:ext cx="163" cy="155"/>
              <a:chOff x="1400" y="2127"/>
              <a:chExt cx="163" cy="155"/>
            </a:xfrm>
          </p:grpSpPr>
          <p:sp>
            <p:nvSpPr>
              <p:cNvPr id="1382" name="Freeform 142"/>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83" name="Freeform 143"/>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722" name="Group 144"/>
            <p:cNvGrpSpPr>
              <a:grpSpLocks/>
            </p:cNvGrpSpPr>
            <p:nvPr/>
          </p:nvGrpSpPr>
          <p:grpSpPr bwMode="auto">
            <a:xfrm rot="1874145">
              <a:off x="3264" y="784"/>
              <a:ext cx="763" cy="427"/>
              <a:chOff x="1560" y="1488"/>
              <a:chExt cx="763" cy="427"/>
            </a:xfrm>
          </p:grpSpPr>
          <p:sp>
            <p:nvSpPr>
              <p:cNvPr id="1358" name="Freeform 145"/>
              <p:cNvSpPr>
                <a:spLocks/>
              </p:cNvSpPr>
              <p:nvPr/>
            </p:nvSpPr>
            <p:spPr bwMode="auto">
              <a:xfrm>
                <a:off x="1663" y="1589"/>
                <a:ext cx="591" cy="189"/>
              </a:xfrm>
              <a:custGeom>
                <a:avLst/>
                <a:gdLst>
                  <a:gd name="T0" fmla="*/ 46 w 591"/>
                  <a:gd name="T1" fmla="*/ 120 h 189"/>
                  <a:gd name="T2" fmla="*/ 264 w 591"/>
                  <a:gd name="T3" fmla="*/ 84 h 189"/>
                  <a:gd name="T4" fmla="*/ 491 w 591"/>
                  <a:gd name="T5" fmla="*/ 38 h 189"/>
                  <a:gd name="T6" fmla="*/ 591 w 591"/>
                  <a:gd name="T7" fmla="*/ 11 h 189"/>
                  <a:gd name="T8" fmla="*/ 528 w 591"/>
                  <a:gd name="T9" fmla="*/ 29 h 189"/>
                  <a:gd name="T10" fmla="*/ 482 w 591"/>
                  <a:gd name="T11" fmla="*/ 66 h 189"/>
                  <a:gd name="T12" fmla="*/ 400 w 591"/>
                  <a:gd name="T13" fmla="*/ 75 h 189"/>
                  <a:gd name="T14" fmla="*/ 355 w 591"/>
                  <a:gd name="T15" fmla="*/ 111 h 189"/>
                  <a:gd name="T16" fmla="*/ 210 w 591"/>
                  <a:gd name="T17" fmla="*/ 138 h 189"/>
                  <a:gd name="T18" fmla="*/ 100 w 591"/>
                  <a:gd name="T19" fmla="*/ 184 h 189"/>
                  <a:gd name="T20" fmla="*/ 0 w 591"/>
                  <a:gd name="T21" fmla="*/ 138 h 189"/>
                  <a:gd name="T22" fmla="*/ 46 w 591"/>
                  <a:gd name="T23" fmla="*/ 120 h 1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1"/>
                  <a:gd name="T37" fmla="*/ 0 h 189"/>
                  <a:gd name="T38" fmla="*/ 591 w 591"/>
                  <a:gd name="T39" fmla="*/ 189 h 1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1" h="189">
                    <a:moveTo>
                      <a:pt x="46" y="120"/>
                    </a:moveTo>
                    <a:cubicBezTo>
                      <a:pt x="119" y="110"/>
                      <a:pt x="191" y="94"/>
                      <a:pt x="264" y="84"/>
                    </a:cubicBezTo>
                    <a:cubicBezTo>
                      <a:pt x="336" y="36"/>
                      <a:pt x="399" y="44"/>
                      <a:pt x="491" y="38"/>
                    </a:cubicBezTo>
                    <a:cubicBezTo>
                      <a:pt x="530" y="0"/>
                      <a:pt x="537" y="0"/>
                      <a:pt x="591" y="11"/>
                    </a:cubicBezTo>
                    <a:cubicBezTo>
                      <a:pt x="570" y="18"/>
                      <a:pt x="548" y="21"/>
                      <a:pt x="528" y="29"/>
                    </a:cubicBezTo>
                    <a:cubicBezTo>
                      <a:pt x="510" y="37"/>
                      <a:pt x="501" y="61"/>
                      <a:pt x="482" y="66"/>
                    </a:cubicBezTo>
                    <a:cubicBezTo>
                      <a:pt x="456" y="73"/>
                      <a:pt x="427" y="72"/>
                      <a:pt x="400" y="75"/>
                    </a:cubicBezTo>
                    <a:cubicBezTo>
                      <a:pt x="299" y="109"/>
                      <a:pt x="451" y="52"/>
                      <a:pt x="355" y="111"/>
                    </a:cubicBezTo>
                    <a:cubicBezTo>
                      <a:pt x="318" y="134"/>
                      <a:pt x="246" y="134"/>
                      <a:pt x="210" y="138"/>
                    </a:cubicBezTo>
                    <a:cubicBezTo>
                      <a:pt x="171" y="151"/>
                      <a:pt x="138" y="172"/>
                      <a:pt x="100" y="184"/>
                    </a:cubicBezTo>
                    <a:cubicBezTo>
                      <a:pt x="45" y="176"/>
                      <a:pt x="18" y="189"/>
                      <a:pt x="0" y="138"/>
                    </a:cubicBezTo>
                    <a:cubicBezTo>
                      <a:pt x="34" y="127"/>
                      <a:pt x="19" y="133"/>
                      <a:pt x="46" y="120"/>
                    </a:cubicBezTo>
                    <a:close/>
                  </a:path>
                </a:pathLst>
              </a:custGeom>
              <a:solidFill>
                <a:schemeClr val="accent1"/>
              </a:solidFill>
              <a:ln w="9525">
                <a:solidFill>
                  <a:schemeClr val="tx1"/>
                </a:solidFill>
                <a:round/>
                <a:headEnd/>
                <a:tailEnd/>
              </a:ln>
            </p:spPr>
            <p:txBody>
              <a:bodyPr wrap="none" anchor="ctr"/>
              <a:lstStyle/>
              <a:p>
                <a:endParaRPr lang="en-US" sz="2000">
                  <a:solidFill>
                    <a:srgbClr val="000000"/>
                  </a:solidFill>
                  <a:latin typeface="Arial" charset="0"/>
                </a:endParaRPr>
              </a:p>
            </p:txBody>
          </p:sp>
          <p:grpSp>
            <p:nvGrpSpPr>
              <p:cNvPr id="1359" name="Group 146"/>
              <p:cNvGrpSpPr>
                <a:grpSpLocks/>
              </p:cNvGrpSpPr>
              <p:nvPr/>
            </p:nvGrpSpPr>
            <p:grpSpPr bwMode="auto">
              <a:xfrm>
                <a:off x="1728" y="1760"/>
                <a:ext cx="163" cy="155"/>
                <a:chOff x="1400" y="2127"/>
                <a:chExt cx="163" cy="155"/>
              </a:xfrm>
            </p:grpSpPr>
            <p:sp>
              <p:nvSpPr>
                <p:cNvPr id="1380" name="Freeform 147"/>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81" name="Freeform 148"/>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sp>
            <p:nvSpPr>
              <p:cNvPr id="1360" name="Freeform 149"/>
              <p:cNvSpPr>
                <a:spLocks/>
              </p:cNvSpPr>
              <p:nvPr/>
            </p:nvSpPr>
            <p:spPr bwMode="auto">
              <a:xfrm>
                <a:off x="1872" y="1728"/>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grpSp>
            <p:nvGrpSpPr>
              <p:cNvPr id="1361" name="Group 150"/>
              <p:cNvGrpSpPr>
                <a:grpSpLocks/>
              </p:cNvGrpSpPr>
              <p:nvPr/>
            </p:nvGrpSpPr>
            <p:grpSpPr bwMode="auto">
              <a:xfrm>
                <a:off x="1968" y="1680"/>
                <a:ext cx="163" cy="155"/>
                <a:chOff x="1400" y="2127"/>
                <a:chExt cx="163" cy="155"/>
              </a:xfrm>
            </p:grpSpPr>
            <p:sp>
              <p:nvSpPr>
                <p:cNvPr id="1378" name="Freeform 151"/>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79" name="Freeform 152"/>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1362" name="Group 153"/>
              <p:cNvGrpSpPr>
                <a:grpSpLocks/>
              </p:cNvGrpSpPr>
              <p:nvPr/>
            </p:nvGrpSpPr>
            <p:grpSpPr bwMode="auto">
              <a:xfrm>
                <a:off x="1920" y="1488"/>
                <a:ext cx="163" cy="155"/>
                <a:chOff x="1400" y="2127"/>
                <a:chExt cx="163" cy="155"/>
              </a:xfrm>
            </p:grpSpPr>
            <p:sp>
              <p:nvSpPr>
                <p:cNvPr id="1376" name="Freeform 154"/>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77" name="Freeform 155"/>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1363" name="Group 156"/>
              <p:cNvGrpSpPr>
                <a:grpSpLocks/>
              </p:cNvGrpSpPr>
              <p:nvPr/>
            </p:nvGrpSpPr>
            <p:grpSpPr bwMode="auto">
              <a:xfrm>
                <a:off x="1776" y="1536"/>
                <a:ext cx="163" cy="155"/>
                <a:chOff x="1400" y="2127"/>
                <a:chExt cx="163" cy="155"/>
              </a:xfrm>
            </p:grpSpPr>
            <p:sp>
              <p:nvSpPr>
                <p:cNvPr id="1374" name="Freeform 157"/>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75" name="Freeform 158"/>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sp>
            <p:nvSpPr>
              <p:cNvPr id="1364" name="Freeform 159"/>
              <p:cNvSpPr>
                <a:spLocks/>
              </p:cNvSpPr>
              <p:nvPr/>
            </p:nvSpPr>
            <p:spPr bwMode="auto">
              <a:xfrm>
                <a:off x="1708" y="1616"/>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65" name="Freeform 160"/>
              <p:cNvSpPr>
                <a:spLocks/>
              </p:cNvSpPr>
              <p:nvPr/>
            </p:nvSpPr>
            <p:spPr bwMode="auto">
              <a:xfrm>
                <a:off x="2112" y="1660"/>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66" name="Freeform 161"/>
              <p:cNvSpPr>
                <a:spLocks/>
              </p:cNvSpPr>
              <p:nvPr/>
            </p:nvSpPr>
            <p:spPr bwMode="auto">
              <a:xfrm>
                <a:off x="1652" y="1756"/>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67" name="Freeform 162"/>
              <p:cNvSpPr>
                <a:spLocks/>
              </p:cNvSpPr>
              <p:nvPr/>
            </p:nvSpPr>
            <p:spPr bwMode="auto">
              <a:xfrm>
                <a:off x="2080" y="1540"/>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grpSp>
            <p:nvGrpSpPr>
              <p:cNvPr id="1368" name="Group 163"/>
              <p:cNvGrpSpPr>
                <a:grpSpLocks/>
              </p:cNvGrpSpPr>
              <p:nvPr/>
            </p:nvGrpSpPr>
            <p:grpSpPr bwMode="auto">
              <a:xfrm>
                <a:off x="2160" y="1536"/>
                <a:ext cx="163" cy="155"/>
                <a:chOff x="1400" y="2127"/>
                <a:chExt cx="163" cy="155"/>
              </a:xfrm>
            </p:grpSpPr>
            <p:sp>
              <p:nvSpPr>
                <p:cNvPr id="1372" name="Freeform 164"/>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73" name="Freeform 165"/>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1369" name="Group 166"/>
              <p:cNvGrpSpPr>
                <a:grpSpLocks/>
              </p:cNvGrpSpPr>
              <p:nvPr/>
            </p:nvGrpSpPr>
            <p:grpSpPr bwMode="auto">
              <a:xfrm>
                <a:off x="1560" y="1604"/>
                <a:ext cx="163" cy="155"/>
                <a:chOff x="1400" y="2127"/>
                <a:chExt cx="163" cy="155"/>
              </a:xfrm>
            </p:grpSpPr>
            <p:sp>
              <p:nvSpPr>
                <p:cNvPr id="1370" name="Freeform 167"/>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71" name="Freeform 168"/>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grpSp>
          <p:nvGrpSpPr>
            <p:cNvPr id="723" name="Group 169"/>
            <p:cNvGrpSpPr>
              <a:grpSpLocks/>
            </p:cNvGrpSpPr>
            <p:nvPr/>
          </p:nvGrpSpPr>
          <p:grpSpPr bwMode="auto">
            <a:xfrm>
              <a:off x="4224" y="1074"/>
              <a:ext cx="440" cy="395"/>
              <a:chOff x="2956" y="2016"/>
              <a:chExt cx="440" cy="395"/>
            </a:xfrm>
          </p:grpSpPr>
          <p:sp>
            <p:nvSpPr>
              <p:cNvPr id="1341" name="Freeform 170"/>
              <p:cNvSpPr>
                <a:spLocks/>
              </p:cNvSpPr>
              <p:nvPr/>
            </p:nvSpPr>
            <p:spPr bwMode="auto">
              <a:xfrm>
                <a:off x="3024" y="2112"/>
                <a:ext cx="359" cy="200"/>
              </a:xfrm>
              <a:custGeom>
                <a:avLst/>
                <a:gdLst>
                  <a:gd name="T0" fmla="*/ 173 w 359"/>
                  <a:gd name="T1" fmla="*/ 86 h 200"/>
                  <a:gd name="T2" fmla="*/ 273 w 359"/>
                  <a:gd name="T3" fmla="*/ 23 h 200"/>
                  <a:gd name="T4" fmla="*/ 291 w 359"/>
                  <a:gd name="T5" fmla="*/ 50 h 200"/>
                  <a:gd name="T6" fmla="*/ 100 w 359"/>
                  <a:gd name="T7" fmla="*/ 159 h 200"/>
                  <a:gd name="T8" fmla="*/ 27 w 359"/>
                  <a:gd name="T9" fmla="*/ 168 h 200"/>
                  <a:gd name="T10" fmla="*/ 145 w 359"/>
                  <a:gd name="T11" fmla="*/ 105 h 200"/>
                  <a:gd name="T12" fmla="*/ 173 w 359"/>
                  <a:gd name="T13" fmla="*/ 86 h 200"/>
                  <a:gd name="T14" fmla="*/ 0 60000 65536"/>
                  <a:gd name="T15" fmla="*/ 0 60000 65536"/>
                  <a:gd name="T16" fmla="*/ 0 60000 65536"/>
                  <a:gd name="T17" fmla="*/ 0 60000 65536"/>
                  <a:gd name="T18" fmla="*/ 0 60000 65536"/>
                  <a:gd name="T19" fmla="*/ 0 60000 65536"/>
                  <a:gd name="T20" fmla="*/ 0 60000 65536"/>
                  <a:gd name="T21" fmla="*/ 0 w 359"/>
                  <a:gd name="T22" fmla="*/ 0 h 200"/>
                  <a:gd name="T23" fmla="*/ 359 w 359"/>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200">
                    <a:moveTo>
                      <a:pt x="173" y="86"/>
                    </a:moveTo>
                    <a:cubicBezTo>
                      <a:pt x="190" y="0"/>
                      <a:pt x="180" y="12"/>
                      <a:pt x="273" y="23"/>
                    </a:cubicBezTo>
                    <a:cubicBezTo>
                      <a:pt x="279" y="32"/>
                      <a:pt x="286" y="40"/>
                      <a:pt x="291" y="50"/>
                    </a:cubicBezTo>
                    <a:cubicBezTo>
                      <a:pt x="359" y="187"/>
                      <a:pt x="156" y="156"/>
                      <a:pt x="100" y="159"/>
                    </a:cubicBezTo>
                    <a:cubicBezTo>
                      <a:pt x="51" y="175"/>
                      <a:pt x="73" y="200"/>
                      <a:pt x="27" y="168"/>
                    </a:cubicBezTo>
                    <a:cubicBezTo>
                      <a:pt x="0" y="86"/>
                      <a:pt x="62" y="111"/>
                      <a:pt x="145" y="105"/>
                    </a:cubicBezTo>
                    <a:cubicBezTo>
                      <a:pt x="176" y="95"/>
                      <a:pt x="173" y="106"/>
                      <a:pt x="173" y="86"/>
                    </a:cubicBezTo>
                    <a:close/>
                  </a:path>
                </a:pathLst>
              </a:custGeom>
              <a:solidFill>
                <a:schemeClr val="accent1"/>
              </a:solidFill>
              <a:ln w="9525">
                <a:solidFill>
                  <a:schemeClr val="tx1"/>
                </a:solidFill>
                <a:round/>
                <a:headEnd/>
                <a:tailEnd/>
              </a:ln>
            </p:spPr>
            <p:txBody>
              <a:bodyPr wrap="none" anchor="ctr"/>
              <a:lstStyle/>
              <a:p>
                <a:endParaRPr lang="en-US" sz="2000">
                  <a:solidFill>
                    <a:srgbClr val="000000"/>
                  </a:solidFill>
                  <a:latin typeface="Arial" charset="0"/>
                </a:endParaRPr>
              </a:p>
            </p:txBody>
          </p:sp>
          <p:grpSp>
            <p:nvGrpSpPr>
              <p:cNvPr id="1342" name="Group 171"/>
              <p:cNvGrpSpPr>
                <a:grpSpLocks/>
              </p:cNvGrpSpPr>
              <p:nvPr/>
            </p:nvGrpSpPr>
            <p:grpSpPr bwMode="auto">
              <a:xfrm>
                <a:off x="3072" y="2256"/>
                <a:ext cx="163" cy="155"/>
                <a:chOff x="1400" y="2127"/>
                <a:chExt cx="163" cy="155"/>
              </a:xfrm>
            </p:grpSpPr>
            <p:sp>
              <p:nvSpPr>
                <p:cNvPr id="1356" name="Freeform 172"/>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57" name="Freeform 173"/>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1343" name="Group 174"/>
              <p:cNvGrpSpPr>
                <a:grpSpLocks/>
              </p:cNvGrpSpPr>
              <p:nvPr/>
            </p:nvGrpSpPr>
            <p:grpSpPr bwMode="auto">
              <a:xfrm>
                <a:off x="3220" y="2016"/>
                <a:ext cx="163" cy="155"/>
                <a:chOff x="1400" y="2127"/>
                <a:chExt cx="163" cy="155"/>
              </a:xfrm>
            </p:grpSpPr>
            <p:sp>
              <p:nvSpPr>
                <p:cNvPr id="1354" name="Freeform 175"/>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55" name="Freeform 176"/>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1344" name="Group 177"/>
              <p:cNvGrpSpPr>
                <a:grpSpLocks/>
              </p:cNvGrpSpPr>
              <p:nvPr/>
            </p:nvGrpSpPr>
            <p:grpSpPr bwMode="auto">
              <a:xfrm>
                <a:off x="2956" y="2088"/>
                <a:ext cx="163" cy="155"/>
                <a:chOff x="1400" y="2127"/>
                <a:chExt cx="163" cy="155"/>
              </a:xfrm>
            </p:grpSpPr>
            <p:sp>
              <p:nvSpPr>
                <p:cNvPr id="1352" name="Freeform 178"/>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53" name="Freeform 179"/>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sp>
            <p:nvSpPr>
              <p:cNvPr id="1345" name="Freeform 180"/>
              <p:cNvSpPr>
                <a:spLocks/>
              </p:cNvSpPr>
              <p:nvPr/>
            </p:nvSpPr>
            <p:spPr bwMode="auto">
              <a:xfrm>
                <a:off x="2996" y="2244"/>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46" name="Freeform 181"/>
              <p:cNvSpPr>
                <a:spLocks/>
              </p:cNvSpPr>
              <p:nvPr/>
            </p:nvSpPr>
            <p:spPr bwMode="auto">
              <a:xfrm>
                <a:off x="3148" y="2056"/>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47" name="Freeform 182"/>
              <p:cNvSpPr>
                <a:spLocks/>
              </p:cNvSpPr>
              <p:nvPr/>
            </p:nvSpPr>
            <p:spPr bwMode="auto">
              <a:xfrm>
                <a:off x="3120" y="2128"/>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grpSp>
            <p:nvGrpSpPr>
              <p:cNvPr id="1348" name="Group 183"/>
              <p:cNvGrpSpPr>
                <a:grpSpLocks/>
              </p:cNvGrpSpPr>
              <p:nvPr/>
            </p:nvGrpSpPr>
            <p:grpSpPr bwMode="auto">
              <a:xfrm>
                <a:off x="3216" y="2240"/>
                <a:ext cx="163" cy="155"/>
                <a:chOff x="1400" y="2127"/>
                <a:chExt cx="163" cy="155"/>
              </a:xfrm>
            </p:grpSpPr>
            <p:sp>
              <p:nvSpPr>
                <p:cNvPr id="1350" name="Freeform 184"/>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51" name="Freeform 185"/>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sp>
            <p:nvSpPr>
              <p:cNvPr id="1349" name="Freeform 186"/>
              <p:cNvSpPr>
                <a:spLocks/>
              </p:cNvSpPr>
              <p:nvPr/>
            </p:nvSpPr>
            <p:spPr bwMode="auto">
              <a:xfrm>
                <a:off x="3312" y="2168"/>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724" name="Group 187"/>
            <p:cNvGrpSpPr>
              <a:grpSpLocks/>
            </p:cNvGrpSpPr>
            <p:nvPr/>
          </p:nvGrpSpPr>
          <p:grpSpPr bwMode="auto">
            <a:xfrm>
              <a:off x="3024" y="1218"/>
              <a:ext cx="440" cy="395"/>
              <a:chOff x="2956" y="2016"/>
              <a:chExt cx="440" cy="395"/>
            </a:xfrm>
          </p:grpSpPr>
          <p:sp>
            <p:nvSpPr>
              <p:cNvPr id="1324" name="Freeform 188"/>
              <p:cNvSpPr>
                <a:spLocks/>
              </p:cNvSpPr>
              <p:nvPr/>
            </p:nvSpPr>
            <p:spPr bwMode="auto">
              <a:xfrm>
                <a:off x="3024" y="2112"/>
                <a:ext cx="359" cy="200"/>
              </a:xfrm>
              <a:custGeom>
                <a:avLst/>
                <a:gdLst>
                  <a:gd name="T0" fmla="*/ 173 w 359"/>
                  <a:gd name="T1" fmla="*/ 86 h 200"/>
                  <a:gd name="T2" fmla="*/ 273 w 359"/>
                  <a:gd name="T3" fmla="*/ 23 h 200"/>
                  <a:gd name="T4" fmla="*/ 291 w 359"/>
                  <a:gd name="T5" fmla="*/ 50 h 200"/>
                  <a:gd name="T6" fmla="*/ 100 w 359"/>
                  <a:gd name="T7" fmla="*/ 159 h 200"/>
                  <a:gd name="T8" fmla="*/ 27 w 359"/>
                  <a:gd name="T9" fmla="*/ 168 h 200"/>
                  <a:gd name="T10" fmla="*/ 145 w 359"/>
                  <a:gd name="T11" fmla="*/ 105 h 200"/>
                  <a:gd name="T12" fmla="*/ 173 w 359"/>
                  <a:gd name="T13" fmla="*/ 86 h 200"/>
                  <a:gd name="T14" fmla="*/ 0 60000 65536"/>
                  <a:gd name="T15" fmla="*/ 0 60000 65536"/>
                  <a:gd name="T16" fmla="*/ 0 60000 65536"/>
                  <a:gd name="T17" fmla="*/ 0 60000 65536"/>
                  <a:gd name="T18" fmla="*/ 0 60000 65536"/>
                  <a:gd name="T19" fmla="*/ 0 60000 65536"/>
                  <a:gd name="T20" fmla="*/ 0 60000 65536"/>
                  <a:gd name="T21" fmla="*/ 0 w 359"/>
                  <a:gd name="T22" fmla="*/ 0 h 200"/>
                  <a:gd name="T23" fmla="*/ 359 w 359"/>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200">
                    <a:moveTo>
                      <a:pt x="173" y="86"/>
                    </a:moveTo>
                    <a:cubicBezTo>
                      <a:pt x="190" y="0"/>
                      <a:pt x="180" y="12"/>
                      <a:pt x="273" y="23"/>
                    </a:cubicBezTo>
                    <a:cubicBezTo>
                      <a:pt x="279" y="32"/>
                      <a:pt x="286" y="40"/>
                      <a:pt x="291" y="50"/>
                    </a:cubicBezTo>
                    <a:cubicBezTo>
                      <a:pt x="359" y="187"/>
                      <a:pt x="156" y="156"/>
                      <a:pt x="100" y="159"/>
                    </a:cubicBezTo>
                    <a:cubicBezTo>
                      <a:pt x="51" y="175"/>
                      <a:pt x="73" y="200"/>
                      <a:pt x="27" y="168"/>
                    </a:cubicBezTo>
                    <a:cubicBezTo>
                      <a:pt x="0" y="86"/>
                      <a:pt x="62" y="111"/>
                      <a:pt x="145" y="105"/>
                    </a:cubicBezTo>
                    <a:cubicBezTo>
                      <a:pt x="176" y="95"/>
                      <a:pt x="173" y="106"/>
                      <a:pt x="173" y="86"/>
                    </a:cubicBezTo>
                    <a:close/>
                  </a:path>
                </a:pathLst>
              </a:custGeom>
              <a:solidFill>
                <a:schemeClr val="accent1"/>
              </a:solidFill>
              <a:ln w="9525">
                <a:solidFill>
                  <a:schemeClr val="tx1"/>
                </a:solidFill>
                <a:round/>
                <a:headEnd/>
                <a:tailEnd/>
              </a:ln>
            </p:spPr>
            <p:txBody>
              <a:bodyPr wrap="none" anchor="ctr"/>
              <a:lstStyle/>
              <a:p>
                <a:endParaRPr lang="en-US" sz="2000">
                  <a:solidFill>
                    <a:srgbClr val="000000"/>
                  </a:solidFill>
                  <a:latin typeface="Arial" charset="0"/>
                </a:endParaRPr>
              </a:p>
            </p:txBody>
          </p:sp>
          <p:grpSp>
            <p:nvGrpSpPr>
              <p:cNvPr id="1325" name="Group 189"/>
              <p:cNvGrpSpPr>
                <a:grpSpLocks/>
              </p:cNvGrpSpPr>
              <p:nvPr/>
            </p:nvGrpSpPr>
            <p:grpSpPr bwMode="auto">
              <a:xfrm>
                <a:off x="3072" y="2256"/>
                <a:ext cx="163" cy="155"/>
                <a:chOff x="1400" y="2127"/>
                <a:chExt cx="163" cy="155"/>
              </a:xfrm>
            </p:grpSpPr>
            <p:sp>
              <p:nvSpPr>
                <p:cNvPr id="1339" name="Freeform 190"/>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40" name="Freeform 191"/>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1326" name="Group 192"/>
              <p:cNvGrpSpPr>
                <a:grpSpLocks/>
              </p:cNvGrpSpPr>
              <p:nvPr/>
            </p:nvGrpSpPr>
            <p:grpSpPr bwMode="auto">
              <a:xfrm>
                <a:off x="3220" y="2016"/>
                <a:ext cx="163" cy="155"/>
                <a:chOff x="1400" y="2127"/>
                <a:chExt cx="163" cy="155"/>
              </a:xfrm>
            </p:grpSpPr>
            <p:sp>
              <p:nvSpPr>
                <p:cNvPr id="1337" name="Freeform 193"/>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38" name="Freeform 194"/>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1327" name="Group 195"/>
              <p:cNvGrpSpPr>
                <a:grpSpLocks/>
              </p:cNvGrpSpPr>
              <p:nvPr/>
            </p:nvGrpSpPr>
            <p:grpSpPr bwMode="auto">
              <a:xfrm>
                <a:off x="2956" y="2088"/>
                <a:ext cx="163" cy="155"/>
                <a:chOff x="1400" y="2127"/>
                <a:chExt cx="163" cy="155"/>
              </a:xfrm>
            </p:grpSpPr>
            <p:sp>
              <p:nvSpPr>
                <p:cNvPr id="1335" name="Freeform 196"/>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36" name="Freeform 197"/>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sp>
            <p:nvSpPr>
              <p:cNvPr id="1328" name="Freeform 198"/>
              <p:cNvSpPr>
                <a:spLocks/>
              </p:cNvSpPr>
              <p:nvPr/>
            </p:nvSpPr>
            <p:spPr bwMode="auto">
              <a:xfrm>
                <a:off x="2996" y="2244"/>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29" name="Freeform 199"/>
              <p:cNvSpPr>
                <a:spLocks/>
              </p:cNvSpPr>
              <p:nvPr/>
            </p:nvSpPr>
            <p:spPr bwMode="auto">
              <a:xfrm>
                <a:off x="3148" y="2056"/>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30" name="Freeform 200"/>
              <p:cNvSpPr>
                <a:spLocks/>
              </p:cNvSpPr>
              <p:nvPr/>
            </p:nvSpPr>
            <p:spPr bwMode="auto">
              <a:xfrm>
                <a:off x="3120" y="2128"/>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grpSp>
            <p:nvGrpSpPr>
              <p:cNvPr id="1331" name="Group 201"/>
              <p:cNvGrpSpPr>
                <a:grpSpLocks/>
              </p:cNvGrpSpPr>
              <p:nvPr/>
            </p:nvGrpSpPr>
            <p:grpSpPr bwMode="auto">
              <a:xfrm>
                <a:off x="3216" y="2240"/>
                <a:ext cx="163" cy="155"/>
                <a:chOff x="1400" y="2127"/>
                <a:chExt cx="163" cy="155"/>
              </a:xfrm>
            </p:grpSpPr>
            <p:sp>
              <p:nvSpPr>
                <p:cNvPr id="1333" name="Freeform 202"/>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34" name="Freeform 203"/>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sp>
            <p:nvSpPr>
              <p:cNvPr id="1332" name="Freeform 204"/>
              <p:cNvSpPr>
                <a:spLocks/>
              </p:cNvSpPr>
              <p:nvPr/>
            </p:nvSpPr>
            <p:spPr bwMode="auto">
              <a:xfrm>
                <a:off x="3312" y="2168"/>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725" name="Group 205"/>
            <p:cNvGrpSpPr>
              <a:grpSpLocks/>
            </p:cNvGrpSpPr>
            <p:nvPr/>
          </p:nvGrpSpPr>
          <p:grpSpPr bwMode="auto">
            <a:xfrm>
              <a:off x="3456" y="1650"/>
              <a:ext cx="440" cy="395"/>
              <a:chOff x="2956" y="2016"/>
              <a:chExt cx="440" cy="395"/>
            </a:xfrm>
          </p:grpSpPr>
          <p:sp>
            <p:nvSpPr>
              <p:cNvPr id="1307" name="Freeform 206"/>
              <p:cNvSpPr>
                <a:spLocks/>
              </p:cNvSpPr>
              <p:nvPr/>
            </p:nvSpPr>
            <p:spPr bwMode="auto">
              <a:xfrm>
                <a:off x="3024" y="2112"/>
                <a:ext cx="359" cy="200"/>
              </a:xfrm>
              <a:custGeom>
                <a:avLst/>
                <a:gdLst>
                  <a:gd name="T0" fmla="*/ 173 w 359"/>
                  <a:gd name="T1" fmla="*/ 86 h 200"/>
                  <a:gd name="T2" fmla="*/ 273 w 359"/>
                  <a:gd name="T3" fmla="*/ 23 h 200"/>
                  <a:gd name="T4" fmla="*/ 291 w 359"/>
                  <a:gd name="T5" fmla="*/ 50 h 200"/>
                  <a:gd name="T6" fmla="*/ 100 w 359"/>
                  <a:gd name="T7" fmla="*/ 159 h 200"/>
                  <a:gd name="T8" fmla="*/ 27 w 359"/>
                  <a:gd name="T9" fmla="*/ 168 h 200"/>
                  <a:gd name="T10" fmla="*/ 145 w 359"/>
                  <a:gd name="T11" fmla="*/ 105 h 200"/>
                  <a:gd name="T12" fmla="*/ 173 w 359"/>
                  <a:gd name="T13" fmla="*/ 86 h 200"/>
                  <a:gd name="T14" fmla="*/ 0 60000 65536"/>
                  <a:gd name="T15" fmla="*/ 0 60000 65536"/>
                  <a:gd name="T16" fmla="*/ 0 60000 65536"/>
                  <a:gd name="T17" fmla="*/ 0 60000 65536"/>
                  <a:gd name="T18" fmla="*/ 0 60000 65536"/>
                  <a:gd name="T19" fmla="*/ 0 60000 65536"/>
                  <a:gd name="T20" fmla="*/ 0 60000 65536"/>
                  <a:gd name="T21" fmla="*/ 0 w 359"/>
                  <a:gd name="T22" fmla="*/ 0 h 200"/>
                  <a:gd name="T23" fmla="*/ 359 w 359"/>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200">
                    <a:moveTo>
                      <a:pt x="173" y="86"/>
                    </a:moveTo>
                    <a:cubicBezTo>
                      <a:pt x="190" y="0"/>
                      <a:pt x="180" y="12"/>
                      <a:pt x="273" y="23"/>
                    </a:cubicBezTo>
                    <a:cubicBezTo>
                      <a:pt x="279" y="32"/>
                      <a:pt x="286" y="40"/>
                      <a:pt x="291" y="50"/>
                    </a:cubicBezTo>
                    <a:cubicBezTo>
                      <a:pt x="359" y="187"/>
                      <a:pt x="156" y="156"/>
                      <a:pt x="100" y="159"/>
                    </a:cubicBezTo>
                    <a:cubicBezTo>
                      <a:pt x="51" y="175"/>
                      <a:pt x="73" y="200"/>
                      <a:pt x="27" y="168"/>
                    </a:cubicBezTo>
                    <a:cubicBezTo>
                      <a:pt x="0" y="86"/>
                      <a:pt x="62" y="111"/>
                      <a:pt x="145" y="105"/>
                    </a:cubicBezTo>
                    <a:cubicBezTo>
                      <a:pt x="176" y="95"/>
                      <a:pt x="173" y="106"/>
                      <a:pt x="173" y="86"/>
                    </a:cubicBezTo>
                    <a:close/>
                  </a:path>
                </a:pathLst>
              </a:custGeom>
              <a:solidFill>
                <a:schemeClr val="accent1"/>
              </a:solidFill>
              <a:ln w="9525">
                <a:solidFill>
                  <a:schemeClr val="tx1"/>
                </a:solidFill>
                <a:round/>
                <a:headEnd/>
                <a:tailEnd/>
              </a:ln>
            </p:spPr>
            <p:txBody>
              <a:bodyPr wrap="none" anchor="ctr"/>
              <a:lstStyle/>
              <a:p>
                <a:endParaRPr lang="en-US" sz="2000">
                  <a:solidFill>
                    <a:srgbClr val="000000"/>
                  </a:solidFill>
                  <a:latin typeface="Arial" charset="0"/>
                </a:endParaRPr>
              </a:p>
            </p:txBody>
          </p:sp>
          <p:grpSp>
            <p:nvGrpSpPr>
              <p:cNvPr id="1308" name="Group 207"/>
              <p:cNvGrpSpPr>
                <a:grpSpLocks/>
              </p:cNvGrpSpPr>
              <p:nvPr/>
            </p:nvGrpSpPr>
            <p:grpSpPr bwMode="auto">
              <a:xfrm>
                <a:off x="3072" y="2256"/>
                <a:ext cx="163" cy="155"/>
                <a:chOff x="1400" y="2127"/>
                <a:chExt cx="163" cy="155"/>
              </a:xfrm>
            </p:grpSpPr>
            <p:sp>
              <p:nvSpPr>
                <p:cNvPr id="1322" name="Freeform 208"/>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23" name="Freeform 209"/>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1309" name="Group 210"/>
              <p:cNvGrpSpPr>
                <a:grpSpLocks/>
              </p:cNvGrpSpPr>
              <p:nvPr/>
            </p:nvGrpSpPr>
            <p:grpSpPr bwMode="auto">
              <a:xfrm>
                <a:off x="3220" y="2016"/>
                <a:ext cx="163" cy="155"/>
                <a:chOff x="1400" y="2127"/>
                <a:chExt cx="163" cy="155"/>
              </a:xfrm>
            </p:grpSpPr>
            <p:sp>
              <p:nvSpPr>
                <p:cNvPr id="1320" name="Freeform 211"/>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21" name="Freeform 212"/>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1310" name="Group 213"/>
              <p:cNvGrpSpPr>
                <a:grpSpLocks/>
              </p:cNvGrpSpPr>
              <p:nvPr/>
            </p:nvGrpSpPr>
            <p:grpSpPr bwMode="auto">
              <a:xfrm>
                <a:off x="2956" y="2088"/>
                <a:ext cx="163" cy="155"/>
                <a:chOff x="1400" y="2127"/>
                <a:chExt cx="163" cy="155"/>
              </a:xfrm>
            </p:grpSpPr>
            <p:sp>
              <p:nvSpPr>
                <p:cNvPr id="1318" name="Freeform 214"/>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19" name="Freeform 215"/>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sp>
            <p:nvSpPr>
              <p:cNvPr id="1311" name="Freeform 216"/>
              <p:cNvSpPr>
                <a:spLocks/>
              </p:cNvSpPr>
              <p:nvPr/>
            </p:nvSpPr>
            <p:spPr bwMode="auto">
              <a:xfrm>
                <a:off x="2996" y="2244"/>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12" name="Freeform 217"/>
              <p:cNvSpPr>
                <a:spLocks/>
              </p:cNvSpPr>
              <p:nvPr/>
            </p:nvSpPr>
            <p:spPr bwMode="auto">
              <a:xfrm>
                <a:off x="3148" y="2056"/>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13" name="Freeform 218"/>
              <p:cNvSpPr>
                <a:spLocks/>
              </p:cNvSpPr>
              <p:nvPr/>
            </p:nvSpPr>
            <p:spPr bwMode="auto">
              <a:xfrm>
                <a:off x="3120" y="2128"/>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grpSp>
            <p:nvGrpSpPr>
              <p:cNvPr id="1314" name="Group 219"/>
              <p:cNvGrpSpPr>
                <a:grpSpLocks/>
              </p:cNvGrpSpPr>
              <p:nvPr/>
            </p:nvGrpSpPr>
            <p:grpSpPr bwMode="auto">
              <a:xfrm>
                <a:off x="3216" y="2240"/>
                <a:ext cx="163" cy="155"/>
                <a:chOff x="1400" y="2127"/>
                <a:chExt cx="163" cy="155"/>
              </a:xfrm>
            </p:grpSpPr>
            <p:sp>
              <p:nvSpPr>
                <p:cNvPr id="1316" name="Freeform 220"/>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17" name="Freeform 221"/>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sp>
            <p:nvSpPr>
              <p:cNvPr id="1315" name="Freeform 222"/>
              <p:cNvSpPr>
                <a:spLocks/>
              </p:cNvSpPr>
              <p:nvPr/>
            </p:nvSpPr>
            <p:spPr bwMode="auto">
              <a:xfrm>
                <a:off x="3312" y="2168"/>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726" name="Group 223"/>
            <p:cNvGrpSpPr>
              <a:grpSpLocks/>
            </p:cNvGrpSpPr>
            <p:nvPr/>
          </p:nvGrpSpPr>
          <p:grpSpPr bwMode="auto">
            <a:xfrm>
              <a:off x="2928" y="1602"/>
              <a:ext cx="440" cy="395"/>
              <a:chOff x="2956" y="2016"/>
              <a:chExt cx="440" cy="395"/>
            </a:xfrm>
          </p:grpSpPr>
          <p:sp>
            <p:nvSpPr>
              <p:cNvPr id="1290" name="Freeform 224"/>
              <p:cNvSpPr>
                <a:spLocks/>
              </p:cNvSpPr>
              <p:nvPr/>
            </p:nvSpPr>
            <p:spPr bwMode="auto">
              <a:xfrm>
                <a:off x="3024" y="2112"/>
                <a:ext cx="359" cy="200"/>
              </a:xfrm>
              <a:custGeom>
                <a:avLst/>
                <a:gdLst>
                  <a:gd name="T0" fmla="*/ 173 w 359"/>
                  <a:gd name="T1" fmla="*/ 86 h 200"/>
                  <a:gd name="T2" fmla="*/ 273 w 359"/>
                  <a:gd name="T3" fmla="*/ 23 h 200"/>
                  <a:gd name="T4" fmla="*/ 291 w 359"/>
                  <a:gd name="T5" fmla="*/ 50 h 200"/>
                  <a:gd name="T6" fmla="*/ 100 w 359"/>
                  <a:gd name="T7" fmla="*/ 159 h 200"/>
                  <a:gd name="T8" fmla="*/ 27 w 359"/>
                  <a:gd name="T9" fmla="*/ 168 h 200"/>
                  <a:gd name="T10" fmla="*/ 145 w 359"/>
                  <a:gd name="T11" fmla="*/ 105 h 200"/>
                  <a:gd name="T12" fmla="*/ 173 w 359"/>
                  <a:gd name="T13" fmla="*/ 86 h 200"/>
                  <a:gd name="T14" fmla="*/ 0 60000 65536"/>
                  <a:gd name="T15" fmla="*/ 0 60000 65536"/>
                  <a:gd name="T16" fmla="*/ 0 60000 65536"/>
                  <a:gd name="T17" fmla="*/ 0 60000 65536"/>
                  <a:gd name="T18" fmla="*/ 0 60000 65536"/>
                  <a:gd name="T19" fmla="*/ 0 60000 65536"/>
                  <a:gd name="T20" fmla="*/ 0 60000 65536"/>
                  <a:gd name="T21" fmla="*/ 0 w 359"/>
                  <a:gd name="T22" fmla="*/ 0 h 200"/>
                  <a:gd name="T23" fmla="*/ 359 w 359"/>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200">
                    <a:moveTo>
                      <a:pt x="173" y="86"/>
                    </a:moveTo>
                    <a:cubicBezTo>
                      <a:pt x="190" y="0"/>
                      <a:pt x="180" y="12"/>
                      <a:pt x="273" y="23"/>
                    </a:cubicBezTo>
                    <a:cubicBezTo>
                      <a:pt x="279" y="32"/>
                      <a:pt x="286" y="40"/>
                      <a:pt x="291" y="50"/>
                    </a:cubicBezTo>
                    <a:cubicBezTo>
                      <a:pt x="359" y="187"/>
                      <a:pt x="156" y="156"/>
                      <a:pt x="100" y="159"/>
                    </a:cubicBezTo>
                    <a:cubicBezTo>
                      <a:pt x="51" y="175"/>
                      <a:pt x="73" y="200"/>
                      <a:pt x="27" y="168"/>
                    </a:cubicBezTo>
                    <a:cubicBezTo>
                      <a:pt x="0" y="86"/>
                      <a:pt x="62" y="111"/>
                      <a:pt x="145" y="105"/>
                    </a:cubicBezTo>
                    <a:cubicBezTo>
                      <a:pt x="176" y="95"/>
                      <a:pt x="173" y="106"/>
                      <a:pt x="173" y="86"/>
                    </a:cubicBezTo>
                    <a:close/>
                  </a:path>
                </a:pathLst>
              </a:custGeom>
              <a:solidFill>
                <a:schemeClr val="accent1"/>
              </a:solidFill>
              <a:ln w="9525">
                <a:solidFill>
                  <a:schemeClr val="tx1"/>
                </a:solidFill>
                <a:round/>
                <a:headEnd/>
                <a:tailEnd/>
              </a:ln>
            </p:spPr>
            <p:txBody>
              <a:bodyPr wrap="none" anchor="ctr"/>
              <a:lstStyle/>
              <a:p>
                <a:endParaRPr lang="en-US" sz="2000">
                  <a:solidFill>
                    <a:srgbClr val="000000"/>
                  </a:solidFill>
                  <a:latin typeface="Arial" charset="0"/>
                </a:endParaRPr>
              </a:p>
            </p:txBody>
          </p:sp>
          <p:grpSp>
            <p:nvGrpSpPr>
              <p:cNvPr id="1291" name="Group 225"/>
              <p:cNvGrpSpPr>
                <a:grpSpLocks/>
              </p:cNvGrpSpPr>
              <p:nvPr/>
            </p:nvGrpSpPr>
            <p:grpSpPr bwMode="auto">
              <a:xfrm>
                <a:off x="3072" y="2256"/>
                <a:ext cx="163" cy="155"/>
                <a:chOff x="1400" y="2127"/>
                <a:chExt cx="163" cy="155"/>
              </a:xfrm>
            </p:grpSpPr>
            <p:sp>
              <p:nvSpPr>
                <p:cNvPr id="1305" name="Freeform 226"/>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06" name="Freeform 227"/>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1292" name="Group 228"/>
              <p:cNvGrpSpPr>
                <a:grpSpLocks/>
              </p:cNvGrpSpPr>
              <p:nvPr/>
            </p:nvGrpSpPr>
            <p:grpSpPr bwMode="auto">
              <a:xfrm>
                <a:off x="3220" y="2016"/>
                <a:ext cx="163" cy="155"/>
                <a:chOff x="1400" y="2127"/>
                <a:chExt cx="163" cy="155"/>
              </a:xfrm>
            </p:grpSpPr>
            <p:sp>
              <p:nvSpPr>
                <p:cNvPr id="1303" name="Freeform 229"/>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04" name="Freeform 230"/>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1293" name="Group 231"/>
              <p:cNvGrpSpPr>
                <a:grpSpLocks/>
              </p:cNvGrpSpPr>
              <p:nvPr/>
            </p:nvGrpSpPr>
            <p:grpSpPr bwMode="auto">
              <a:xfrm>
                <a:off x="2956" y="2088"/>
                <a:ext cx="163" cy="155"/>
                <a:chOff x="1400" y="2127"/>
                <a:chExt cx="163" cy="155"/>
              </a:xfrm>
            </p:grpSpPr>
            <p:sp>
              <p:nvSpPr>
                <p:cNvPr id="1301" name="Freeform 232"/>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02" name="Freeform 233"/>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sp>
            <p:nvSpPr>
              <p:cNvPr id="1294" name="Freeform 234"/>
              <p:cNvSpPr>
                <a:spLocks/>
              </p:cNvSpPr>
              <p:nvPr/>
            </p:nvSpPr>
            <p:spPr bwMode="auto">
              <a:xfrm>
                <a:off x="2996" y="2244"/>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295" name="Freeform 235"/>
              <p:cNvSpPr>
                <a:spLocks/>
              </p:cNvSpPr>
              <p:nvPr/>
            </p:nvSpPr>
            <p:spPr bwMode="auto">
              <a:xfrm>
                <a:off x="3148" y="2056"/>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296" name="Freeform 236"/>
              <p:cNvSpPr>
                <a:spLocks/>
              </p:cNvSpPr>
              <p:nvPr/>
            </p:nvSpPr>
            <p:spPr bwMode="auto">
              <a:xfrm>
                <a:off x="3120" y="2128"/>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grpSp>
            <p:nvGrpSpPr>
              <p:cNvPr id="1297" name="Group 237"/>
              <p:cNvGrpSpPr>
                <a:grpSpLocks/>
              </p:cNvGrpSpPr>
              <p:nvPr/>
            </p:nvGrpSpPr>
            <p:grpSpPr bwMode="auto">
              <a:xfrm>
                <a:off x="3216" y="2240"/>
                <a:ext cx="163" cy="155"/>
                <a:chOff x="1400" y="2127"/>
                <a:chExt cx="163" cy="155"/>
              </a:xfrm>
            </p:grpSpPr>
            <p:sp>
              <p:nvSpPr>
                <p:cNvPr id="1299" name="Freeform 238"/>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300" name="Freeform 239"/>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sp>
            <p:nvSpPr>
              <p:cNvPr id="1298" name="Freeform 240"/>
              <p:cNvSpPr>
                <a:spLocks/>
              </p:cNvSpPr>
              <p:nvPr/>
            </p:nvSpPr>
            <p:spPr bwMode="auto">
              <a:xfrm>
                <a:off x="3312" y="2168"/>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727" name="Group 241"/>
            <p:cNvGrpSpPr>
              <a:grpSpLocks/>
            </p:cNvGrpSpPr>
            <p:nvPr/>
          </p:nvGrpSpPr>
          <p:grpSpPr bwMode="auto">
            <a:xfrm rot="-8585416">
              <a:off x="3314" y="2034"/>
              <a:ext cx="763" cy="427"/>
              <a:chOff x="1560" y="1488"/>
              <a:chExt cx="763" cy="427"/>
            </a:xfrm>
          </p:grpSpPr>
          <p:sp>
            <p:nvSpPr>
              <p:cNvPr id="1266" name="Freeform 242"/>
              <p:cNvSpPr>
                <a:spLocks/>
              </p:cNvSpPr>
              <p:nvPr/>
            </p:nvSpPr>
            <p:spPr bwMode="auto">
              <a:xfrm>
                <a:off x="1663" y="1589"/>
                <a:ext cx="591" cy="189"/>
              </a:xfrm>
              <a:custGeom>
                <a:avLst/>
                <a:gdLst>
                  <a:gd name="T0" fmla="*/ 46 w 591"/>
                  <a:gd name="T1" fmla="*/ 120 h 189"/>
                  <a:gd name="T2" fmla="*/ 264 w 591"/>
                  <a:gd name="T3" fmla="*/ 84 h 189"/>
                  <a:gd name="T4" fmla="*/ 491 w 591"/>
                  <a:gd name="T5" fmla="*/ 38 h 189"/>
                  <a:gd name="T6" fmla="*/ 591 w 591"/>
                  <a:gd name="T7" fmla="*/ 11 h 189"/>
                  <a:gd name="T8" fmla="*/ 528 w 591"/>
                  <a:gd name="T9" fmla="*/ 29 h 189"/>
                  <a:gd name="T10" fmla="*/ 482 w 591"/>
                  <a:gd name="T11" fmla="*/ 66 h 189"/>
                  <a:gd name="T12" fmla="*/ 400 w 591"/>
                  <a:gd name="T13" fmla="*/ 75 h 189"/>
                  <a:gd name="T14" fmla="*/ 355 w 591"/>
                  <a:gd name="T15" fmla="*/ 111 h 189"/>
                  <a:gd name="T16" fmla="*/ 210 w 591"/>
                  <a:gd name="T17" fmla="*/ 138 h 189"/>
                  <a:gd name="T18" fmla="*/ 100 w 591"/>
                  <a:gd name="T19" fmla="*/ 184 h 189"/>
                  <a:gd name="T20" fmla="*/ 0 w 591"/>
                  <a:gd name="T21" fmla="*/ 138 h 189"/>
                  <a:gd name="T22" fmla="*/ 46 w 591"/>
                  <a:gd name="T23" fmla="*/ 120 h 1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1"/>
                  <a:gd name="T37" fmla="*/ 0 h 189"/>
                  <a:gd name="T38" fmla="*/ 591 w 591"/>
                  <a:gd name="T39" fmla="*/ 189 h 1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1" h="189">
                    <a:moveTo>
                      <a:pt x="46" y="120"/>
                    </a:moveTo>
                    <a:cubicBezTo>
                      <a:pt x="119" y="110"/>
                      <a:pt x="191" y="94"/>
                      <a:pt x="264" y="84"/>
                    </a:cubicBezTo>
                    <a:cubicBezTo>
                      <a:pt x="336" y="36"/>
                      <a:pt x="399" y="44"/>
                      <a:pt x="491" y="38"/>
                    </a:cubicBezTo>
                    <a:cubicBezTo>
                      <a:pt x="530" y="0"/>
                      <a:pt x="537" y="0"/>
                      <a:pt x="591" y="11"/>
                    </a:cubicBezTo>
                    <a:cubicBezTo>
                      <a:pt x="570" y="18"/>
                      <a:pt x="548" y="21"/>
                      <a:pt x="528" y="29"/>
                    </a:cubicBezTo>
                    <a:cubicBezTo>
                      <a:pt x="510" y="37"/>
                      <a:pt x="501" y="61"/>
                      <a:pt x="482" y="66"/>
                    </a:cubicBezTo>
                    <a:cubicBezTo>
                      <a:pt x="456" y="73"/>
                      <a:pt x="427" y="72"/>
                      <a:pt x="400" y="75"/>
                    </a:cubicBezTo>
                    <a:cubicBezTo>
                      <a:pt x="299" y="109"/>
                      <a:pt x="451" y="52"/>
                      <a:pt x="355" y="111"/>
                    </a:cubicBezTo>
                    <a:cubicBezTo>
                      <a:pt x="318" y="134"/>
                      <a:pt x="246" y="134"/>
                      <a:pt x="210" y="138"/>
                    </a:cubicBezTo>
                    <a:cubicBezTo>
                      <a:pt x="171" y="151"/>
                      <a:pt x="138" y="172"/>
                      <a:pt x="100" y="184"/>
                    </a:cubicBezTo>
                    <a:cubicBezTo>
                      <a:pt x="45" y="176"/>
                      <a:pt x="18" y="189"/>
                      <a:pt x="0" y="138"/>
                    </a:cubicBezTo>
                    <a:cubicBezTo>
                      <a:pt x="34" y="127"/>
                      <a:pt x="19" y="133"/>
                      <a:pt x="46" y="120"/>
                    </a:cubicBezTo>
                    <a:close/>
                  </a:path>
                </a:pathLst>
              </a:custGeom>
              <a:solidFill>
                <a:schemeClr val="accent1"/>
              </a:solidFill>
              <a:ln w="9525">
                <a:solidFill>
                  <a:schemeClr val="tx1"/>
                </a:solidFill>
                <a:round/>
                <a:headEnd/>
                <a:tailEnd/>
              </a:ln>
            </p:spPr>
            <p:txBody>
              <a:bodyPr wrap="none" anchor="ctr"/>
              <a:lstStyle/>
              <a:p>
                <a:endParaRPr lang="en-US" sz="2000">
                  <a:solidFill>
                    <a:srgbClr val="000000"/>
                  </a:solidFill>
                  <a:latin typeface="Arial" charset="0"/>
                </a:endParaRPr>
              </a:p>
            </p:txBody>
          </p:sp>
          <p:grpSp>
            <p:nvGrpSpPr>
              <p:cNvPr id="1267" name="Group 243"/>
              <p:cNvGrpSpPr>
                <a:grpSpLocks/>
              </p:cNvGrpSpPr>
              <p:nvPr/>
            </p:nvGrpSpPr>
            <p:grpSpPr bwMode="auto">
              <a:xfrm>
                <a:off x="1728" y="1760"/>
                <a:ext cx="163" cy="155"/>
                <a:chOff x="1400" y="2127"/>
                <a:chExt cx="163" cy="155"/>
              </a:xfrm>
            </p:grpSpPr>
            <p:sp>
              <p:nvSpPr>
                <p:cNvPr id="1288" name="Freeform 244"/>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289" name="Freeform 245"/>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sp>
            <p:nvSpPr>
              <p:cNvPr id="1268" name="Freeform 246"/>
              <p:cNvSpPr>
                <a:spLocks/>
              </p:cNvSpPr>
              <p:nvPr/>
            </p:nvSpPr>
            <p:spPr bwMode="auto">
              <a:xfrm>
                <a:off x="1872" y="1728"/>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grpSp>
            <p:nvGrpSpPr>
              <p:cNvPr id="1269" name="Group 247"/>
              <p:cNvGrpSpPr>
                <a:grpSpLocks/>
              </p:cNvGrpSpPr>
              <p:nvPr/>
            </p:nvGrpSpPr>
            <p:grpSpPr bwMode="auto">
              <a:xfrm>
                <a:off x="1968" y="1680"/>
                <a:ext cx="163" cy="155"/>
                <a:chOff x="1400" y="2127"/>
                <a:chExt cx="163" cy="155"/>
              </a:xfrm>
            </p:grpSpPr>
            <p:sp>
              <p:nvSpPr>
                <p:cNvPr id="1286" name="Freeform 248"/>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287" name="Freeform 249"/>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1270" name="Group 250"/>
              <p:cNvGrpSpPr>
                <a:grpSpLocks/>
              </p:cNvGrpSpPr>
              <p:nvPr/>
            </p:nvGrpSpPr>
            <p:grpSpPr bwMode="auto">
              <a:xfrm>
                <a:off x="1920" y="1488"/>
                <a:ext cx="163" cy="155"/>
                <a:chOff x="1400" y="2127"/>
                <a:chExt cx="163" cy="155"/>
              </a:xfrm>
            </p:grpSpPr>
            <p:sp>
              <p:nvSpPr>
                <p:cNvPr id="1284" name="Freeform 251"/>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285" name="Freeform 252"/>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1271" name="Group 253"/>
              <p:cNvGrpSpPr>
                <a:grpSpLocks/>
              </p:cNvGrpSpPr>
              <p:nvPr/>
            </p:nvGrpSpPr>
            <p:grpSpPr bwMode="auto">
              <a:xfrm>
                <a:off x="1776" y="1536"/>
                <a:ext cx="163" cy="155"/>
                <a:chOff x="1400" y="2127"/>
                <a:chExt cx="163" cy="155"/>
              </a:xfrm>
            </p:grpSpPr>
            <p:sp>
              <p:nvSpPr>
                <p:cNvPr id="1282" name="Freeform 254"/>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283" name="Freeform 255"/>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sp>
            <p:nvSpPr>
              <p:cNvPr id="1272" name="Freeform 256"/>
              <p:cNvSpPr>
                <a:spLocks/>
              </p:cNvSpPr>
              <p:nvPr/>
            </p:nvSpPr>
            <p:spPr bwMode="auto">
              <a:xfrm>
                <a:off x="1708" y="1616"/>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273" name="Freeform 257"/>
              <p:cNvSpPr>
                <a:spLocks/>
              </p:cNvSpPr>
              <p:nvPr/>
            </p:nvSpPr>
            <p:spPr bwMode="auto">
              <a:xfrm>
                <a:off x="2112" y="1660"/>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274" name="Freeform 258"/>
              <p:cNvSpPr>
                <a:spLocks/>
              </p:cNvSpPr>
              <p:nvPr/>
            </p:nvSpPr>
            <p:spPr bwMode="auto">
              <a:xfrm>
                <a:off x="1652" y="1756"/>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275" name="Freeform 259"/>
              <p:cNvSpPr>
                <a:spLocks/>
              </p:cNvSpPr>
              <p:nvPr/>
            </p:nvSpPr>
            <p:spPr bwMode="auto">
              <a:xfrm>
                <a:off x="2080" y="1540"/>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grpSp>
            <p:nvGrpSpPr>
              <p:cNvPr id="1276" name="Group 260"/>
              <p:cNvGrpSpPr>
                <a:grpSpLocks/>
              </p:cNvGrpSpPr>
              <p:nvPr/>
            </p:nvGrpSpPr>
            <p:grpSpPr bwMode="auto">
              <a:xfrm>
                <a:off x="2160" y="1536"/>
                <a:ext cx="163" cy="155"/>
                <a:chOff x="1400" y="2127"/>
                <a:chExt cx="163" cy="155"/>
              </a:xfrm>
            </p:grpSpPr>
            <p:sp>
              <p:nvSpPr>
                <p:cNvPr id="1280" name="Freeform 261"/>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281" name="Freeform 262"/>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1277" name="Group 263"/>
              <p:cNvGrpSpPr>
                <a:grpSpLocks/>
              </p:cNvGrpSpPr>
              <p:nvPr/>
            </p:nvGrpSpPr>
            <p:grpSpPr bwMode="auto">
              <a:xfrm>
                <a:off x="1560" y="1604"/>
                <a:ext cx="163" cy="155"/>
                <a:chOff x="1400" y="2127"/>
                <a:chExt cx="163" cy="155"/>
              </a:xfrm>
            </p:grpSpPr>
            <p:sp>
              <p:nvSpPr>
                <p:cNvPr id="1278" name="Freeform 264"/>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279" name="Freeform 265"/>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grpSp>
          <p:nvGrpSpPr>
            <p:cNvPr id="728" name="Group 266"/>
            <p:cNvGrpSpPr>
              <a:grpSpLocks/>
            </p:cNvGrpSpPr>
            <p:nvPr/>
          </p:nvGrpSpPr>
          <p:grpSpPr bwMode="auto">
            <a:xfrm rot="-2173390">
              <a:off x="3934" y="1842"/>
              <a:ext cx="763" cy="427"/>
              <a:chOff x="1560" y="1488"/>
              <a:chExt cx="763" cy="427"/>
            </a:xfrm>
          </p:grpSpPr>
          <p:sp>
            <p:nvSpPr>
              <p:cNvPr id="1242" name="Freeform 267"/>
              <p:cNvSpPr>
                <a:spLocks/>
              </p:cNvSpPr>
              <p:nvPr/>
            </p:nvSpPr>
            <p:spPr bwMode="auto">
              <a:xfrm>
                <a:off x="1663" y="1589"/>
                <a:ext cx="591" cy="189"/>
              </a:xfrm>
              <a:custGeom>
                <a:avLst/>
                <a:gdLst>
                  <a:gd name="T0" fmla="*/ 46 w 591"/>
                  <a:gd name="T1" fmla="*/ 120 h 189"/>
                  <a:gd name="T2" fmla="*/ 264 w 591"/>
                  <a:gd name="T3" fmla="*/ 84 h 189"/>
                  <a:gd name="T4" fmla="*/ 491 w 591"/>
                  <a:gd name="T5" fmla="*/ 38 h 189"/>
                  <a:gd name="T6" fmla="*/ 591 w 591"/>
                  <a:gd name="T7" fmla="*/ 11 h 189"/>
                  <a:gd name="T8" fmla="*/ 528 w 591"/>
                  <a:gd name="T9" fmla="*/ 29 h 189"/>
                  <a:gd name="T10" fmla="*/ 482 w 591"/>
                  <a:gd name="T11" fmla="*/ 66 h 189"/>
                  <a:gd name="T12" fmla="*/ 400 w 591"/>
                  <a:gd name="T13" fmla="*/ 75 h 189"/>
                  <a:gd name="T14" fmla="*/ 355 w 591"/>
                  <a:gd name="T15" fmla="*/ 111 h 189"/>
                  <a:gd name="T16" fmla="*/ 210 w 591"/>
                  <a:gd name="T17" fmla="*/ 138 h 189"/>
                  <a:gd name="T18" fmla="*/ 100 w 591"/>
                  <a:gd name="T19" fmla="*/ 184 h 189"/>
                  <a:gd name="T20" fmla="*/ 0 w 591"/>
                  <a:gd name="T21" fmla="*/ 138 h 189"/>
                  <a:gd name="T22" fmla="*/ 46 w 591"/>
                  <a:gd name="T23" fmla="*/ 120 h 1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1"/>
                  <a:gd name="T37" fmla="*/ 0 h 189"/>
                  <a:gd name="T38" fmla="*/ 591 w 591"/>
                  <a:gd name="T39" fmla="*/ 189 h 1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1" h="189">
                    <a:moveTo>
                      <a:pt x="46" y="120"/>
                    </a:moveTo>
                    <a:cubicBezTo>
                      <a:pt x="119" y="110"/>
                      <a:pt x="191" y="94"/>
                      <a:pt x="264" y="84"/>
                    </a:cubicBezTo>
                    <a:cubicBezTo>
                      <a:pt x="336" y="36"/>
                      <a:pt x="399" y="44"/>
                      <a:pt x="491" y="38"/>
                    </a:cubicBezTo>
                    <a:cubicBezTo>
                      <a:pt x="530" y="0"/>
                      <a:pt x="537" y="0"/>
                      <a:pt x="591" y="11"/>
                    </a:cubicBezTo>
                    <a:cubicBezTo>
                      <a:pt x="570" y="18"/>
                      <a:pt x="548" y="21"/>
                      <a:pt x="528" y="29"/>
                    </a:cubicBezTo>
                    <a:cubicBezTo>
                      <a:pt x="510" y="37"/>
                      <a:pt x="501" y="61"/>
                      <a:pt x="482" y="66"/>
                    </a:cubicBezTo>
                    <a:cubicBezTo>
                      <a:pt x="456" y="73"/>
                      <a:pt x="427" y="72"/>
                      <a:pt x="400" y="75"/>
                    </a:cubicBezTo>
                    <a:cubicBezTo>
                      <a:pt x="299" y="109"/>
                      <a:pt x="451" y="52"/>
                      <a:pt x="355" y="111"/>
                    </a:cubicBezTo>
                    <a:cubicBezTo>
                      <a:pt x="318" y="134"/>
                      <a:pt x="246" y="134"/>
                      <a:pt x="210" y="138"/>
                    </a:cubicBezTo>
                    <a:cubicBezTo>
                      <a:pt x="171" y="151"/>
                      <a:pt x="138" y="172"/>
                      <a:pt x="100" y="184"/>
                    </a:cubicBezTo>
                    <a:cubicBezTo>
                      <a:pt x="45" y="176"/>
                      <a:pt x="18" y="189"/>
                      <a:pt x="0" y="138"/>
                    </a:cubicBezTo>
                    <a:cubicBezTo>
                      <a:pt x="34" y="127"/>
                      <a:pt x="19" y="133"/>
                      <a:pt x="46" y="120"/>
                    </a:cubicBezTo>
                    <a:close/>
                  </a:path>
                </a:pathLst>
              </a:custGeom>
              <a:solidFill>
                <a:schemeClr val="accent1"/>
              </a:solidFill>
              <a:ln w="9525">
                <a:solidFill>
                  <a:schemeClr val="tx1"/>
                </a:solidFill>
                <a:round/>
                <a:headEnd/>
                <a:tailEnd/>
              </a:ln>
            </p:spPr>
            <p:txBody>
              <a:bodyPr wrap="none" anchor="ctr"/>
              <a:lstStyle/>
              <a:p>
                <a:endParaRPr lang="en-US" sz="2000">
                  <a:solidFill>
                    <a:srgbClr val="000000"/>
                  </a:solidFill>
                  <a:latin typeface="Arial" charset="0"/>
                </a:endParaRPr>
              </a:p>
            </p:txBody>
          </p:sp>
          <p:grpSp>
            <p:nvGrpSpPr>
              <p:cNvPr id="1243" name="Group 268"/>
              <p:cNvGrpSpPr>
                <a:grpSpLocks/>
              </p:cNvGrpSpPr>
              <p:nvPr/>
            </p:nvGrpSpPr>
            <p:grpSpPr bwMode="auto">
              <a:xfrm>
                <a:off x="1728" y="1760"/>
                <a:ext cx="163" cy="155"/>
                <a:chOff x="1400" y="2127"/>
                <a:chExt cx="163" cy="155"/>
              </a:xfrm>
            </p:grpSpPr>
            <p:sp>
              <p:nvSpPr>
                <p:cNvPr id="1264" name="Freeform 269"/>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265" name="Freeform 270"/>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sp>
            <p:nvSpPr>
              <p:cNvPr id="1244" name="Freeform 271"/>
              <p:cNvSpPr>
                <a:spLocks/>
              </p:cNvSpPr>
              <p:nvPr/>
            </p:nvSpPr>
            <p:spPr bwMode="auto">
              <a:xfrm>
                <a:off x="1872" y="1728"/>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grpSp>
            <p:nvGrpSpPr>
              <p:cNvPr id="1245" name="Group 272"/>
              <p:cNvGrpSpPr>
                <a:grpSpLocks/>
              </p:cNvGrpSpPr>
              <p:nvPr/>
            </p:nvGrpSpPr>
            <p:grpSpPr bwMode="auto">
              <a:xfrm>
                <a:off x="1968" y="1680"/>
                <a:ext cx="163" cy="155"/>
                <a:chOff x="1400" y="2127"/>
                <a:chExt cx="163" cy="155"/>
              </a:xfrm>
            </p:grpSpPr>
            <p:sp>
              <p:nvSpPr>
                <p:cNvPr id="1262" name="Freeform 273"/>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263" name="Freeform 274"/>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1246" name="Group 275"/>
              <p:cNvGrpSpPr>
                <a:grpSpLocks/>
              </p:cNvGrpSpPr>
              <p:nvPr/>
            </p:nvGrpSpPr>
            <p:grpSpPr bwMode="auto">
              <a:xfrm>
                <a:off x="1920" y="1488"/>
                <a:ext cx="163" cy="155"/>
                <a:chOff x="1400" y="2127"/>
                <a:chExt cx="163" cy="155"/>
              </a:xfrm>
            </p:grpSpPr>
            <p:sp>
              <p:nvSpPr>
                <p:cNvPr id="1260" name="Freeform 276"/>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261" name="Freeform 277"/>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1247" name="Group 278"/>
              <p:cNvGrpSpPr>
                <a:grpSpLocks/>
              </p:cNvGrpSpPr>
              <p:nvPr/>
            </p:nvGrpSpPr>
            <p:grpSpPr bwMode="auto">
              <a:xfrm>
                <a:off x="1776" y="1536"/>
                <a:ext cx="163" cy="155"/>
                <a:chOff x="1400" y="2127"/>
                <a:chExt cx="163" cy="155"/>
              </a:xfrm>
            </p:grpSpPr>
            <p:sp>
              <p:nvSpPr>
                <p:cNvPr id="1258" name="Freeform 279"/>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259" name="Freeform 280"/>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sp>
            <p:nvSpPr>
              <p:cNvPr id="1248" name="Freeform 281"/>
              <p:cNvSpPr>
                <a:spLocks/>
              </p:cNvSpPr>
              <p:nvPr/>
            </p:nvSpPr>
            <p:spPr bwMode="auto">
              <a:xfrm>
                <a:off x="1708" y="1616"/>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249" name="Freeform 282"/>
              <p:cNvSpPr>
                <a:spLocks/>
              </p:cNvSpPr>
              <p:nvPr/>
            </p:nvSpPr>
            <p:spPr bwMode="auto">
              <a:xfrm>
                <a:off x="2112" y="1660"/>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250" name="Freeform 283"/>
              <p:cNvSpPr>
                <a:spLocks/>
              </p:cNvSpPr>
              <p:nvPr/>
            </p:nvSpPr>
            <p:spPr bwMode="auto">
              <a:xfrm>
                <a:off x="1652" y="1756"/>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251" name="Freeform 284"/>
              <p:cNvSpPr>
                <a:spLocks/>
              </p:cNvSpPr>
              <p:nvPr/>
            </p:nvSpPr>
            <p:spPr bwMode="auto">
              <a:xfrm>
                <a:off x="2080" y="1540"/>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grpSp>
            <p:nvGrpSpPr>
              <p:cNvPr id="1252" name="Group 285"/>
              <p:cNvGrpSpPr>
                <a:grpSpLocks/>
              </p:cNvGrpSpPr>
              <p:nvPr/>
            </p:nvGrpSpPr>
            <p:grpSpPr bwMode="auto">
              <a:xfrm>
                <a:off x="2160" y="1536"/>
                <a:ext cx="163" cy="155"/>
                <a:chOff x="1400" y="2127"/>
                <a:chExt cx="163" cy="155"/>
              </a:xfrm>
            </p:grpSpPr>
            <p:sp>
              <p:nvSpPr>
                <p:cNvPr id="1256" name="Freeform 286"/>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257" name="Freeform 287"/>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1253" name="Group 288"/>
              <p:cNvGrpSpPr>
                <a:grpSpLocks/>
              </p:cNvGrpSpPr>
              <p:nvPr/>
            </p:nvGrpSpPr>
            <p:grpSpPr bwMode="auto">
              <a:xfrm>
                <a:off x="1560" y="1604"/>
                <a:ext cx="163" cy="155"/>
                <a:chOff x="1400" y="2127"/>
                <a:chExt cx="163" cy="155"/>
              </a:xfrm>
            </p:grpSpPr>
            <p:sp>
              <p:nvSpPr>
                <p:cNvPr id="1254" name="Freeform 289"/>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255" name="Freeform 290"/>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grpSp>
          <p:nvGrpSpPr>
            <p:cNvPr id="729" name="Group 291"/>
            <p:cNvGrpSpPr>
              <a:grpSpLocks/>
            </p:cNvGrpSpPr>
            <p:nvPr/>
          </p:nvGrpSpPr>
          <p:grpSpPr bwMode="auto">
            <a:xfrm>
              <a:off x="4182" y="793"/>
              <a:ext cx="273" cy="261"/>
              <a:chOff x="642" y="1901"/>
              <a:chExt cx="370" cy="541"/>
            </a:xfrm>
          </p:grpSpPr>
          <p:sp>
            <p:nvSpPr>
              <p:cNvPr id="1173" name="Freeform 292"/>
              <p:cNvSpPr>
                <a:spLocks/>
              </p:cNvSpPr>
              <p:nvPr/>
            </p:nvSpPr>
            <p:spPr bwMode="auto">
              <a:xfrm rot="-6630112">
                <a:off x="603" y="2119"/>
                <a:ext cx="376" cy="57"/>
              </a:xfrm>
              <a:custGeom>
                <a:avLst/>
                <a:gdLst>
                  <a:gd name="T0" fmla="*/ 0 w 1506"/>
                  <a:gd name="T1" fmla="*/ 321 h 321"/>
                  <a:gd name="T2" fmla="*/ 293 w 1506"/>
                  <a:gd name="T3" fmla="*/ 277 h 321"/>
                  <a:gd name="T4" fmla="*/ 468 w 1506"/>
                  <a:gd name="T5" fmla="*/ 219 h 321"/>
                  <a:gd name="T6" fmla="*/ 746 w 1506"/>
                  <a:gd name="T7" fmla="*/ 117 h 321"/>
                  <a:gd name="T8" fmla="*/ 965 w 1506"/>
                  <a:gd name="T9" fmla="*/ 117 h 321"/>
                  <a:gd name="T10" fmla="*/ 1243 w 1506"/>
                  <a:gd name="T11" fmla="*/ 73 h 321"/>
                  <a:gd name="T12" fmla="*/ 1506 w 1506"/>
                  <a:gd name="T13" fmla="*/ 0 h 321"/>
                  <a:gd name="T14" fmla="*/ 0 60000 65536"/>
                  <a:gd name="T15" fmla="*/ 0 60000 65536"/>
                  <a:gd name="T16" fmla="*/ 0 60000 65536"/>
                  <a:gd name="T17" fmla="*/ 0 60000 65536"/>
                  <a:gd name="T18" fmla="*/ 0 60000 65536"/>
                  <a:gd name="T19" fmla="*/ 0 60000 65536"/>
                  <a:gd name="T20" fmla="*/ 0 60000 65536"/>
                  <a:gd name="T21" fmla="*/ 0 w 1506"/>
                  <a:gd name="T22" fmla="*/ 0 h 321"/>
                  <a:gd name="T23" fmla="*/ 1506 w 1506"/>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6" h="321">
                    <a:moveTo>
                      <a:pt x="0" y="321"/>
                    </a:moveTo>
                    <a:lnTo>
                      <a:pt x="293" y="277"/>
                    </a:lnTo>
                    <a:lnTo>
                      <a:pt x="468" y="219"/>
                    </a:lnTo>
                    <a:lnTo>
                      <a:pt x="746" y="117"/>
                    </a:lnTo>
                    <a:lnTo>
                      <a:pt x="965" y="117"/>
                    </a:lnTo>
                    <a:lnTo>
                      <a:pt x="1243" y="73"/>
                    </a:lnTo>
                    <a:lnTo>
                      <a:pt x="1506" y="0"/>
                    </a:lnTo>
                  </a:path>
                </a:pathLst>
              </a:custGeom>
              <a:solidFill>
                <a:srgbClr val="006600"/>
              </a:solidFill>
              <a:ln w="1587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nvGrpSpPr>
              <p:cNvPr id="1174" name="Group 293"/>
              <p:cNvGrpSpPr>
                <a:grpSpLocks/>
              </p:cNvGrpSpPr>
              <p:nvPr/>
            </p:nvGrpSpPr>
            <p:grpSpPr bwMode="auto">
              <a:xfrm rot="-6630112">
                <a:off x="758" y="2264"/>
                <a:ext cx="154" cy="71"/>
                <a:chOff x="4097" y="3357"/>
                <a:chExt cx="154" cy="102"/>
              </a:xfrm>
            </p:grpSpPr>
            <p:sp>
              <p:nvSpPr>
                <p:cNvPr id="1239" name="Freeform 294"/>
                <p:cNvSpPr>
                  <a:spLocks/>
                </p:cNvSpPr>
                <p:nvPr/>
              </p:nvSpPr>
              <p:spPr bwMode="auto">
                <a:xfrm>
                  <a:off x="4167" y="3360"/>
                  <a:ext cx="40" cy="99"/>
                </a:xfrm>
                <a:custGeom>
                  <a:avLst/>
                  <a:gdLst>
                    <a:gd name="T0" fmla="*/ 161 w 161"/>
                    <a:gd name="T1" fmla="*/ 395 h 395"/>
                    <a:gd name="T2" fmla="*/ 29 w 161"/>
                    <a:gd name="T3" fmla="*/ 219 h 395"/>
                    <a:gd name="T4" fmla="*/ 0 w 161"/>
                    <a:gd name="T5" fmla="*/ 44 h 395"/>
                    <a:gd name="T6" fmla="*/ 88 w 161"/>
                    <a:gd name="T7" fmla="*/ 0 h 395"/>
                    <a:gd name="T8" fmla="*/ 161 w 161"/>
                    <a:gd name="T9" fmla="*/ 395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161" y="395"/>
                      </a:moveTo>
                      <a:lnTo>
                        <a:pt x="29" y="219"/>
                      </a:lnTo>
                      <a:lnTo>
                        <a:pt x="0" y="44"/>
                      </a:lnTo>
                      <a:lnTo>
                        <a:pt x="88" y="0"/>
                      </a:lnTo>
                      <a:lnTo>
                        <a:pt x="161"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40" name="Freeform 295"/>
                <p:cNvSpPr>
                  <a:spLocks/>
                </p:cNvSpPr>
                <p:nvPr/>
              </p:nvSpPr>
              <p:spPr bwMode="auto">
                <a:xfrm>
                  <a:off x="4214" y="3357"/>
                  <a:ext cx="37" cy="88"/>
                </a:xfrm>
                <a:custGeom>
                  <a:avLst/>
                  <a:gdLst>
                    <a:gd name="T0" fmla="*/ 0 w 146"/>
                    <a:gd name="T1" fmla="*/ 351 h 351"/>
                    <a:gd name="T2" fmla="*/ 0 w 146"/>
                    <a:gd name="T3" fmla="*/ 146 h 351"/>
                    <a:gd name="T4" fmla="*/ 58 w 146"/>
                    <a:gd name="T5" fmla="*/ 0 h 351"/>
                    <a:gd name="T6" fmla="*/ 146 w 146"/>
                    <a:gd name="T7" fmla="*/ 30 h 351"/>
                    <a:gd name="T8" fmla="*/ 102 w 146"/>
                    <a:gd name="T9" fmla="*/ 176 h 351"/>
                    <a:gd name="T10" fmla="*/ 0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0" y="351"/>
                      </a:moveTo>
                      <a:lnTo>
                        <a:pt x="0" y="146"/>
                      </a:lnTo>
                      <a:lnTo>
                        <a:pt x="58" y="0"/>
                      </a:lnTo>
                      <a:lnTo>
                        <a:pt x="146" y="30"/>
                      </a:lnTo>
                      <a:lnTo>
                        <a:pt x="102" y="176"/>
                      </a:lnTo>
                      <a:lnTo>
                        <a:pt x="0"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41" name="Freeform 296"/>
                <p:cNvSpPr>
                  <a:spLocks/>
                </p:cNvSpPr>
                <p:nvPr/>
              </p:nvSpPr>
              <p:spPr bwMode="auto">
                <a:xfrm>
                  <a:off x="4097" y="3386"/>
                  <a:ext cx="81" cy="62"/>
                </a:xfrm>
                <a:custGeom>
                  <a:avLst/>
                  <a:gdLst>
                    <a:gd name="T0" fmla="*/ 322 w 322"/>
                    <a:gd name="T1" fmla="*/ 249 h 249"/>
                    <a:gd name="T2" fmla="*/ 234 w 322"/>
                    <a:gd name="T3" fmla="*/ 161 h 249"/>
                    <a:gd name="T4" fmla="*/ 103 w 322"/>
                    <a:gd name="T5" fmla="*/ 15 h 249"/>
                    <a:gd name="T6" fmla="*/ 0 w 322"/>
                    <a:gd name="T7" fmla="*/ 0 h 249"/>
                    <a:gd name="T8" fmla="*/ 73 w 322"/>
                    <a:gd name="T9" fmla="*/ 103 h 249"/>
                    <a:gd name="T10" fmla="*/ 322 w 322"/>
                    <a:gd name="T11" fmla="*/ 249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322" y="249"/>
                      </a:moveTo>
                      <a:lnTo>
                        <a:pt x="234" y="161"/>
                      </a:lnTo>
                      <a:lnTo>
                        <a:pt x="103" y="15"/>
                      </a:lnTo>
                      <a:lnTo>
                        <a:pt x="0" y="0"/>
                      </a:lnTo>
                      <a:lnTo>
                        <a:pt x="73" y="103"/>
                      </a:lnTo>
                      <a:lnTo>
                        <a:pt x="322"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grpSp>
            <p:nvGrpSpPr>
              <p:cNvPr id="1175" name="Group 297"/>
              <p:cNvGrpSpPr>
                <a:grpSpLocks/>
              </p:cNvGrpSpPr>
              <p:nvPr/>
            </p:nvGrpSpPr>
            <p:grpSpPr bwMode="auto">
              <a:xfrm rot="-6630112">
                <a:off x="804" y="2187"/>
                <a:ext cx="154" cy="71"/>
                <a:chOff x="4152" y="3452"/>
                <a:chExt cx="154" cy="102"/>
              </a:xfrm>
            </p:grpSpPr>
            <p:sp>
              <p:nvSpPr>
                <p:cNvPr id="1236" name="Freeform 298"/>
                <p:cNvSpPr>
                  <a:spLocks/>
                </p:cNvSpPr>
                <p:nvPr/>
              </p:nvSpPr>
              <p:spPr bwMode="auto">
                <a:xfrm>
                  <a:off x="4196" y="3452"/>
                  <a:ext cx="40" cy="99"/>
                </a:xfrm>
                <a:custGeom>
                  <a:avLst/>
                  <a:gdLst>
                    <a:gd name="T0" fmla="*/ 0 w 161"/>
                    <a:gd name="T1" fmla="*/ 0 h 395"/>
                    <a:gd name="T2" fmla="*/ 131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1"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37" name="Freeform 299"/>
                <p:cNvSpPr>
                  <a:spLocks/>
                </p:cNvSpPr>
                <p:nvPr/>
              </p:nvSpPr>
              <p:spPr bwMode="auto">
                <a:xfrm>
                  <a:off x="4152" y="3466"/>
                  <a:ext cx="37" cy="88"/>
                </a:xfrm>
                <a:custGeom>
                  <a:avLst/>
                  <a:gdLst>
                    <a:gd name="T0" fmla="*/ 147 w 147"/>
                    <a:gd name="T1" fmla="*/ 0 h 351"/>
                    <a:gd name="T2" fmla="*/ 147 w 147"/>
                    <a:gd name="T3" fmla="*/ 205 h 351"/>
                    <a:gd name="T4" fmla="*/ 88 w 147"/>
                    <a:gd name="T5" fmla="*/ 351 h 351"/>
                    <a:gd name="T6" fmla="*/ 0 w 147"/>
                    <a:gd name="T7" fmla="*/ 321 h 351"/>
                    <a:gd name="T8" fmla="*/ 44 w 147"/>
                    <a:gd name="T9" fmla="*/ 175 h 351"/>
                    <a:gd name="T10" fmla="*/ 147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147" y="0"/>
                      </a:moveTo>
                      <a:lnTo>
                        <a:pt x="147" y="205"/>
                      </a:lnTo>
                      <a:lnTo>
                        <a:pt x="88" y="351"/>
                      </a:lnTo>
                      <a:lnTo>
                        <a:pt x="0" y="321"/>
                      </a:lnTo>
                      <a:lnTo>
                        <a:pt x="44" y="175"/>
                      </a:lnTo>
                      <a:lnTo>
                        <a:pt x="147"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38" name="Freeform 300"/>
                <p:cNvSpPr>
                  <a:spLocks/>
                </p:cNvSpPr>
                <p:nvPr/>
              </p:nvSpPr>
              <p:spPr bwMode="auto">
                <a:xfrm>
                  <a:off x="4225" y="3463"/>
                  <a:ext cx="81" cy="62"/>
                </a:xfrm>
                <a:custGeom>
                  <a:avLst/>
                  <a:gdLst>
                    <a:gd name="T0" fmla="*/ 0 w 321"/>
                    <a:gd name="T1" fmla="*/ 0 h 249"/>
                    <a:gd name="T2" fmla="*/ 88 w 321"/>
                    <a:gd name="T3" fmla="*/ 88 h 249"/>
                    <a:gd name="T4" fmla="*/ 219 w 321"/>
                    <a:gd name="T5" fmla="*/ 234 h 249"/>
                    <a:gd name="T6" fmla="*/ 321 w 321"/>
                    <a:gd name="T7" fmla="*/ 249 h 249"/>
                    <a:gd name="T8" fmla="*/ 248 w 321"/>
                    <a:gd name="T9" fmla="*/ 146 h 249"/>
                    <a:gd name="T10" fmla="*/ 0 w 321"/>
                    <a:gd name="T11" fmla="*/ 0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0"/>
                      </a:moveTo>
                      <a:lnTo>
                        <a:pt x="88" y="88"/>
                      </a:lnTo>
                      <a:lnTo>
                        <a:pt x="219" y="234"/>
                      </a:lnTo>
                      <a:lnTo>
                        <a:pt x="321" y="249"/>
                      </a:lnTo>
                      <a:lnTo>
                        <a:pt x="248"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sp>
            <p:nvSpPr>
              <p:cNvPr id="1176" name="Freeform 301"/>
              <p:cNvSpPr>
                <a:spLocks/>
              </p:cNvSpPr>
              <p:nvPr/>
            </p:nvSpPr>
            <p:spPr bwMode="auto">
              <a:xfrm rot="-6630112">
                <a:off x="837" y="2336"/>
                <a:ext cx="92" cy="30"/>
              </a:xfrm>
              <a:custGeom>
                <a:avLst/>
                <a:gdLst>
                  <a:gd name="T0" fmla="*/ 365 w 365"/>
                  <a:gd name="T1" fmla="*/ 176 h 176"/>
                  <a:gd name="T2" fmla="*/ 73 w 365"/>
                  <a:gd name="T3" fmla="*/ 103 h 176"/>
                  <a:gd name="T4" fmla="*/ 0 w 365"/>
                  <a:gd name="T5" fmla="*/ 0 h 176"/>
                  <a:gd name="T6" fmla="*/ 87 w 365"/>
                  <a:gd name="T7" fmla="*/ 0 h 176"/>
                  <a:gd name="T8" fmla="*/ 365 w 365"/>
                  <a:gd name="T9" fmla="*/ 176 h 176"/>
                  <a:gd name="T10" fmla="*/ 0 60000 65536"/>
                  <a:gd name="T11" fmla="*/ 0 60000 65536"/>
                  <a:gd name="T12" fmla="*/ 0 60000 65536"/>
                  <a:gd name="T13" fmla="*/ 0 60000 65536"/>
                  <a:gd name="T14" fmla="*/ 0 60000 65536"/>
                  <a:gd name="T15" fmla="*/ 0 w 365"/>
                  <a:gd name="T16" fmla="*/ 0 h 176"/>
                  <a:gd name="T17" fmla="*/ 365 w 365"/>
                  <a:gd name="T18" fmla="*/ 176 h 176"/>
                </a:gdLst>
                <a:ahLst/>
                <a:cxnLst>
                  <a:cxn ang="T10">
                    <a:pos x="T0" y="T1"/>
                  </a:cxn>
                  <a:cxn ang="T11">
                    <a:pos x="T2" y="T3"/>
                  </a:cxn>
                  <a:cxn ang="T12">
                    <a:pos x="T4" y="T5"/>
                  </a:cxn>
                  <a:cxn ang="T13">
                    <a:pos x="T6" y="T7"/>
                  </a:cxn>
                  <a:cxn ang="T14">
                    <a:pos x="T8" y="T9"/>
                  </a:cxn>
                </a:cxnLst>
                <a:rect l="T15" t="T16" r="T17" b="T18"/>
                <a:pathLst>
                  <a:path w="365" h="176">
                    <a:moveTo>
                      <a:pt x="365" y="176"/>
                    </a:moveTo>
                    <a:lnTo>
                      <a:pt x="73" y="103"/>
                    </a:lnTo>
                    <a:lnTo>
                      <a:pt x="0" y="0"/>
                    </a:lnTo>
                    <a:lnTo>
                      <a:pt x="87" y="0"/>
                    </a:lnTo>
                    <a:lnTo>
                      <a:pt x="365" y="176"/>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77" name="Freeform 302"/>
              <p:cNvSpPr>
                <a:spLocks/>
              </p:cNvSpPr>
              <p:nvPr/>
            </p:nvSpPr>
            <p:spPr bwMode="auto">
              <a:xfrm rot="-6630112">
                <a:off x="881" y="2329"/>
                <a:ext cx="74" cy="37"/>
              </a:xfrm>
              <a:custGeom>
                <a:avLst/>
                <a:gdLst>
                  <a:gd name="T0" fmla="*/ 292 w 292"/>
                  <a:gd name="T1" fmla="*/ 0 h 205"/>
                  <a:gd name="T2" fmla="*/ 87 w 292"/>
                  <a:gd name="T3" fmla="*/ 58 h 205"/>
                  <a:gd name="T4" fmla="*/ 0 w 292"/>
                  <a:gd name="T5" fmla="*/ 146 h 205"/>
                  <a:gd name="T6" fmla="*/ 14 w 292"/>
                  <a:gd name="T7" fmla="*/ 205 h 205"/>
                  <a:gd name="T8" fmla="*/ 102 w 292"/>
                  <a:gd name="T9" fmla="*/ 190 h 205"/>
                  <a:gd name="T10" fmla="*/ 292 w 292"/>
                  <a:gd name="T11" fmla="*/ 0 h 205"/>
                  <a:gd name="T12" fmla="*/ 0 60000 65536"/>
                  <a:gd name="T13" fmla="*/ 0 60000 65536"/>
                  <a:gd name="T14" fmla="*/ 0 60000 65536"/>
                  <a:gd name="T15" fmla="*/ 0 60000 65536"/>
                  <a:gd name="T16" fmla="*/ 0 60000 65536"/>
                  <a:gd name="T17" fmla="*/ 0 60000 65536"/>
                  <a:gd name="T18" fmla="*/ 0 w 292"/>
                  <a:gd name="T19" fmla="*/ 0 h 205"/>
                  <a:gd name="T20" fmla="*/ 292 w 29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292" h="205">
                    <a:moveTo>
                      <a:pt x="292" y="0"/>
                    </a:moveTo>
                    <a:lnTo>
                      <a:pt x="87" y="58"/>
                    </a:lnTo>
                    <a:lnTo>
                      <a:pt x="0" y="146"/>
                    </a:lnTo>
                    <a:lnTo>
                      <a:pt x="14" y="205"/>
                    </a:lnTo>
                    <a:lnTo>
                      <a:pt x="102" y="190"/>
                    </a:lnTo>
                    <a:lnTo>
                      <a:pt x="292"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78" name="Freeform 303"/>
              <p:cNvSpPr>
                <a:spLocks/>
              </p:cNvSpPr>
              <p:nvPr/>
            </p:nvSpPr>
            <p:spPr bwMode="auto">
              <a:xfrm rot="-6630112">
                <a:off x="793" y="2139"/>
                <a:ext cx="80" cy="35"/>
              </a:xfrm>
              <a:custGeom>
                <a:avLst/>
                <a:gdLst>
                  <a:gd name="T0" fmla="*/ 0 w 322"/>
                  <a:gd name="T1" fmla="*/ 0 h 204"/>
                  <a:gd name="T2" fmla="*/ 117 w 322"/>
                  <a:gd name="T3" fmla="*/ 117 h 204"/>
                  <a:gd name="T4" fmla="*/ 263 w 322"/>
                  <a:gd name="T5" fmla="*/ 204 h 204"/>
                  <a:gd name="T6" fmla="*/ 322 w 322"/>
                  <a:gd name="T7" fmla="*/ 161 h 204"/>
                  <a:gd name="T8" fmla="*/ 176 w 322"/>
                  <a:gd name="T9" fmla="*/ 58 h 204"/>
                  <a:gd name="T10" fmla="*/ 0 w 322"/>
                  <a:gd name="T11" fmla="*/ 0 h 204"/>
                  <a:gd name="T12" fmla="*/ 0 60000 65536"/>
                  <a:gd name="T13" fmla="*/ 0 60000 65536"/>
                  <a:gd name="T14" fmla="*/ 0 60000 65536"/>
                  <a:gd name="T15" fmla="*/ 0 60000 65536"/>
                  <a:gd name="T16" fmla="*/ 0 60000 65536"/>
                  <a:gd name="T17" fmla="*/ 0 60000 65536"/>
                  <a:gd name="T18" fmla="*/ 0 w 322"/>
                  <a:gd name="T19" fmla="*/ 0 h 204"/>
                  <a:gd name="T20" fmla="*/ 322 w 32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322" h="204">
                    <a:moveTo>
                      <a:pt x="0" y="0"/>
                    </a:moveTo>
                    <a:lnTo>
                      <a:pt x="117" y="117"/>
                    </a:lnTo>
                    <a:lnTo>
                      <a:pt x="263" y="204"/>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79" name="Freeform 304"/>
              <p:cNvSpPr>
                <a:spLocks/>
              </p:cNvSpPr>
              <p:nvPr/>
            </p:nvSpPr>
            <p:spPr bwMode="auto">
              <a:xfrm rot="-6630112">
                <a:off x="773" y="2190"/>
                <a:ext cx="40" cy="46"/>
              </a:xfrm>
              <a:custGeom>
                <a:avLst/>
                <a:gdLst>
                  <a:gd name="T0" fmla="*/ 0 w 161"/>
                  <a:gd name="T1" fmla="*/ 263 h 263"/>
                  <a:gd name="T2" fmla="*/ 29 w 161"/>
                  <a:gd name="T3" fmla="*/ 102 h 263"/>
                  <a:gd name="T4" fmla="*/ 44 w 161"/>
                  <a:gd name="T5" fmla="*/ 29 h 263"/>
                  <a:gd name="T6" fmla="*/ 161 w 161"/>
                  <a:gd name="T7" fmla="*/ 0 h 263"/>
                  <a:gd name="T8" fmla="*/ 0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0" y="263"/>
                    </a:moveTo>
                    <a:lnTo>
                      <a:pt x="29" y="102"/>
                    </a:lnTo>
                    <a:lnTo>
                      <a:pt x="44" y="29"/>
                    </a:lnTo>
                    <a:lnTo>
                      <a:pt x="161" y="0"/>
                    </a:lnTo>
                    <a:lnTo>
                      <a:pt x="0"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80" name="Freeform 305"/>
              <p:cNvSpPr>
                <a:spLocks/>
              </p:cNvSpPr>
              <p:nvPr/>
            </p:nvSpPr>
            <p:spPr bwMode="auto">
              <a:xfrm rot="-6630112">
                <a:off x="707" y="2073"/>
                <a:ext cx="41" cy="70"/>
              </a:xfrm>
              <a:custGeom>
                <a:avLst/>
                <a:gdLst>
                  <a:gd name="T0" fmla="*/ 0 w 160"/>
                  <a:gd name="T1" fmla="*/ 395 h 395"/>
                  <a:gd name="T2" fmla="*/ 131 w 160"/>
                  <a:gd name="T3" fmla="*/ 220 h 395"/>
                  <a:gd name="T4" fmla="*/ 160 w 160"/>
                  <a:gd name="T5" fmla="*/ 44 h 395"/>
                  <a:gd name="T6" fmla="*/ 73 w 160"/>
                  <a:gd name="T7" fmla="*/ 0 h 395"/>
                  <a:gd name="T8" fmla="*/ 0 w 160"/>
                  <a:gd name="T9" fmla="*/ 395 h 395"/>
                  <a:gd name="T10" fmla="*/ 0 60000 65536"/>
                  <a:gd name="T11" fmla="*/ 0 60000 65536"/>
                  <a:gd name="T12" fmla="*/ 0 60000 65536"/>
                  <a:gd name="T13" fmla="*/ 0 60000 65536"/>
                  <a:gd name="T14" fmla="*/ 0 60000 65536"/>
                  <a:gd name="T15" fmla="*/ 0 w 160"/>
                  <a:gd name="T16" fmla="*/ 0 h 395"/>
                  <a:gd name="T17" fmla="*/ 160 w 160"/>
                  <a:gd name="T18" fmla="*/ 395 h 395"/>
                </a:gdLst>
                <a:ahLst/>
                <a:cxnLst>
                  <a:cxn ang="T10">
                    <a:pos x="T0" y="T1"/>
                  </a:cxn>
                  <a:cxn ang="T11">
                    <a:pos x="T2" y="T3"/>
                  </a:cxn>
                  <a:cxn ang="T12">
                    <a:pos x="T4" y="T5"/>
                  </a:cxn>
                  <a:cxn ang="T13">
                    <a:pos x="T6" y="T7"/>
                  </a:cxn>
                  <a:cxn ang="T14">
                    <a:pos x="T8" y="T9"/>
                  </a:cxn>
                </a:cxnLst>
                <a:rect l="T15" t="T16" r="T17" b="T18"/>
                <a:pathLst>
                  <a:path w="160" h="395">
                    <a:moveTo>
                      <a:pt x="0" y="395"/>
                    </a:moveTo>
                    <a:lnTo>
                      <a:pt x="131" y="220"/>
                    </a:lnTo>
                    <a:lnTo>
                      <a:pt x="160" y="44"/>
                    </a:lnTo>
                    <a:lnTo>
                      <a:pt x="73" y="0"/>
                    </a:lnTo>
                    <a:lnTo>
                      <a:pt x="0"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81" name="Freeform 306"/>
              <p:cNvSpPr>
                <a:spLocks/>
              </p:cNvSpPr>
              <p:nvPr/>
            </p:nvSpPr>
            <p:spPr bwMode="auto">
              <a:xfrm rot="-6630112">
                <a:off x="732" y="2125"/>
                <a:ext cx="37" cy="62"/>
              </a:xfrm>
              <a:custGeom>
                <a:avLst/>
                <a:gdLst>
                  <a:gd name="T0" fmla="*/ 146 w 146"/>
                  <a:gd name="T1" fmla="*/ 351 h 351"/>
                  <a:gd name="T2" fmla="*/ 146 w 146"/>
                  <a:gd name="T3" fmla="*/ 146 h 351"/>
                  <a:gd name="T4" fmla="*/ 88 w 146"/>
                  <a:gd name="T5" fmla="*/ 0 h 351"/>
                  <a:gd name="T6" fmla="*/ 0 w 146"/>
                  <a:gd name="T7" fmla="*/ 29 h 351"/>
                  <a:gd name="T8" fmla="*/ 44 w 146"/>
                  <a:gd name="T9" fmla="*/ 176 h 351"/>
                  <a:gd name="T10" fmla="*/ 146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146" y="351"/>
                    </a:moveTo>
                    <a:lnTo>
                      <a:pt x="146" y="146"/>
                    </a:lnTo>
                    <a:lnTo>
                      <a:pt x="88" y="0"/>
                    </a:lnTo>
                    <a:lnTo>
                      <a:pt x="0" y="29"/>
                    </a:lnTo>
                    <a:lnTo>
                      <a:pt x="44" y="176"/>
                    </a:lnTo>
                    <a:lnTo>
                      <a:pt x="146"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82" name="Freeform 307"/>
              <p:cNvSpPr>
                <a:spLocks/>
              </p:cNvSpPr>
              <p:nvPr/>
            </p:nvSpPr>
            <p:spPr bwMode="auto">
              <a:xfrm rot="-6630112">
                <a:off x="679" y="2037"/>
                <a:ext cx="80" cy="44"/>
              </a:xfrm>
              <a:custGeom>
                <a:avLst/>
                <a:gdLst>
                  <a:gd name="T0" fmla="*/ 0 w 321"/>
                  <a:gd name="T1" fmla="*/ 249 h 249"/>
                  <a:gd name="T2" fmla="*/ 87 w 321"/>
                  <a:gd name="T3" fmla="*/ 161 h 249"/>
                  <a:gd name="T4" fmla="*/ 219 w 321"/>
                  <a:gd name="T5" fmla="*/ 15 h 249"/>
                  <a:gd name="T6" fmla="*/ 321 w 321"/>
                  <a:gd name="T7" fmla="*/ 0 h 249"/>
                  <a:gd name="T8" fmla="*/ 248 w 321"/>
                  <a:gd name="T9" fmla="*/ 103 h 249"/>
                  <a:gd name="T10" fmla="*/ 0 w 321"/>
                  <a:gd name="T11" fmla="*/ 249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249"/>
                    </a:moveTo>
                    <a:lnTo>
                      <a:pt x="87" y="161"/>
                    </a:lnTo>
                    <a:lnTo>
                      <a:pt x="219" y="15"/>
                    </a:lnTo>
                    <a:lnTo>
                      <a:pt x="321" y="0"/>
                    </a:lnTo>
                    <a:lnTo>
                      <a:pt x="248" y="103"/>
                    </a:lnTo>
                    <a:lnTo>
                      <a:pt x="0"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83" name="Freeform 308"/>
              <p:cNvSpPr>
                <a:spLocks/>
              </p:cNvSpPr>
              <p:nvPr/>
            </p:nvSpPr>
            <p:spPr bwMode="auto">
              <a:xfrm rot="-6630112">
                <a:off x="783" y="2001"/>
                <a:ext cx="40" cy="70"/>
              </a:xfrm>
              <a:custGeom>
                <a:avLst/>
                <a:gdLst>
                  <a:gd name="T0" fmla="*/ 0 w 161"/>
                  <a:gd name="T1" fmla="*/ 0 h 395"/>
                  <a:gd name="T2" fmla="*/ 132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2"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84" name="Freeform 309"/>
              <p:cNvSpPr>
                <a:spLocks/>
              </p:cNvSpPr>
              <p:nvPr/>
            </p:nvSpPr>
            <p:spPr bwMode="auto">
              <a:xfrm rot="-6630112">
                <a:off x="781" y="2003"/>
                <a:ext cx="36" cy="62"/>
              </a:xfrm>
              <a:custGeom>
                <a:avLst/>
                <a:gdLst>
                  <a:gd name="T0" fmla="*/ 0 w 147"/>
                  <a:gd name="T1" fmla="*/ 0 h 351"/>
                  <a:gd name="T2" fmla="*/ 0 w 147"/>
                  <a:gd name="T3" fmla="*/ 205 h 351"/>
                  <a:gd name="T4" fmla="*/ 59 w 147"/>
                  <a:gd name="T5" fmla="*/ 351 h 351"/>
                  <a:gd name="T6" fmla="*/ 147 w 147"/>
                  <a:gd name="T7" fmla="*/ 322 h 351"/>
                  <a:gd name="T8" fmla="*/ 103 w 147"/>
                  <a:gd name="T9" fmla="*/ 176 h 351"/>
                  <a:gd name="T10" fmla="*/ 0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0" y="0"/>
                    </a:moveTo>
                    <a:lnTo>
                      <a:pt x="0" y="205"/>
                    </a:lnTo>
                    <a:lnTo>
                      <a:pt x="59" y="351"/>
                    </a:lnTo>
                    <a:lnTo>
                      <a:pt x="147" y="322"/>
                    </a:lnTo>
                    <a:lnTo>
                      <a:pt x="103" y="17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85" name="Freeform 310"/>
              <p:cNvSpPr>
                <a:spLocks/>
              </p:cNvSpPr>
              <p:nvPr/>
            </p:nvSpPr>
            <p:spPr bwMode="auto">
              <a:xfrm rot="-6630112">
                <a:off x="707" y="1961"/>
                <a:ext cx="80" cy="44"/>
              </a:xfrm>
              <a:custGeom>
                <a:avLst/>
                <a:gdLst>
                  <a:gd name="T0" fmla="*/ 0 w 322"/>
                  <a:gd name="T1" fmla="*/ 0 h 249"/>
                  <a:gd name="T2" fmla="*/ 88 w 322"/>
                  <a:gd name="T3" fmla="*/ 88 h 249"/>
                  <a:gd name="T4" fmla="*/ 219 w 322"/>
                  <a:gd name="T5" fmla="*/ 234 h 249"/>
                  <a:gd name="T6" fmla="*/ 322 w 322"/>
                  <a:gd name="T7" fmla="*/ 249 h 249"/>
                  <a:gd name="T8" fmla="*/ 249 w 322"/>
                  <a:gd name="T9" fmla="*/ 146 h 249"/>
                  <a:gd name="T10" fmla="*/ 0 w 322"/>
                  <a:gd name="T11" fmla="*/ 0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0" y="0"/>
                    </a:moveTo>
                    <a:lnTo>
                      <a:pt x="88" y="88"/>
                    </a:lnTo>
                    <a:lnTo>
                      <a:pt x="219" y="234"/>
                    </a:lnTo>
                    <a:lnTo>
                      <a:pt x="322" y="249"/>
                    </a:lnTo>
                    <a:lnTo>
                      <a:pt x="249"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86" name="Freeform 311"/>
              <p:cNvSpPr>
                <a:spLocks/>
              </p:cNvSpPr>
              <p:nvPr/>
            </p:nvSpPr>
            <p:spPr bwMode="auto">
              <a:xfrm rot="-6630112">
                <a:off x="644" y="1993"/>
                <a:ext cx="91" cy="31"/>
              </a:xfrm>
              <a:custGeom>
                <a:avLst/>
                <a:gdLst>
                  <a:gd name="T0" fmla="*/ 0 w 366"/>
                  <a:gd name="T1" fmla="*/ 175 h 175"/>
                  <a:gd name="T2" fmla="*/ 293 w 366"/>
                  <a:gd name="T3" fmla="*/ 102 h 175"/>
                  <a:gd name="T4" fmla="*/ 366 w 366"/>
                  <a:gd name="T5" fmla="*/ 0 h 175"/>
                  <a:gd name="T6" fmla="*/ 278 w 366"/>
                  <a:gd name="T7" fmla="*/ 0 h 175"/>
                  <a:gd name="T8" fmla="*/ 0 w 366"/>
                  <a:gd name="T9" fmla="*/ 175 h 175"/>
                  <a:gd name="T10" fmla="*/ 0 60000 65536"/>
                  <a:gd name="T11" fmla="*/ 0 60000 65536"/>
                  <a:gd name="T12" fmla="*/ 0 60000 65536"/>
                  <a:gd name="T13" fmla="*/ 0 60000 65536"/>
                  <a:gd name="T14" fmla="*/ 0 60000 65536"/>
                  <a:gd name="T15" fmla="*/ 0 w 366"/>
                  <a:gd name="T16" fmla="*/ 0 h 175"/>
                  <a:gd name="T17" fmla="*/ 366 w 366"/>
                  <a:gd name="T18" fmla="*/ 175 h 175"/>
                </a:gdLst>
                <a:ahLst/>
                <a:cxnLst>
                  <a:cxn ang="T10">
                    <a:pos x="T0" y="T1"/>
                  </a:cxn>
                  <a:cxn ang="T11">
                    <a:pos x="T2" y="T3"/>
                  </a:cxn>
                  <a:cxn ang="T12">
                    <a:pos x="T4" y="T5"/>
                  </a:cxn>
                  <a:cxn ang="T13">
                    <a:pos x="T6" y="T7"/>
                  </a:cxn>
                  <a:cxn ang="T14">
                    <a:pos x="T8" y="T9"/>
                  </a:cxn>
                </a:cxnLst>
                <a:rect l="T15" t="T16" r="T17" b="T18"/>
                <a:pathLst>
                  <a:path w="366" h="175">
                    <a:moveTo>
                      <a:pt x="0" y="175"/>
                    </a:moveTo>
                    <a:lnTo>
                      <a:pt x="293" y="102"/>
                    </a:lnTo>
                    <a:lnTo>
                      <a:pt x="366" y="0"/>
                    </a:lnTo>
                    <a:lnTo>
                      <a:pt x="278" y="0"/>
                    </a:lnTo>
                    <a:lnTo>
                      <a:pt x="0" y="17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87" name="Freeform 312"/>
              <p:cNvSpPr>
                <a:spLocks/>
              </p:cNvSpPr>
              <p:nvPr/>
            </p:nvSpPr>
            <p:spPr bwMode="auto">
              <a:xfrm rot="-6630112">
                <a:off x="766" y="2095"/>
                <a:ext cx="73" cy="36"/>
              </a:xfrm>
              <a:custGeom>
                <a:avLst/>
                <a:gdLst>
                  <a:gd name="T0" fmla="*/ 0 w 292"/>
                  <a:gd name="T1" fmla="*/ 0 h 204"/>
                  <a:gd name="T2" fmla="*/ 204 w 292"/>
                  <a:gd name="T3" fmla="*/ 58 h 204"/>
                  <a:gd name="T4" fmla="*/ 292 w 292"/>
                  <a:gd name="T5" fmla="*/ 146 h 204"/>
                  <a:gd name="T6" fmla="*/ 277 w 292"/>
                  <a:gd name="T7" fmla="*/ 204 h 204"/>
                  <a:gd name="T8" fmla="*/ 190 w 292"/>
                  <a:gd name="T9" fmla="*/ 190 h 204"/>
                  <a:gd name="T10" fmla="*/ 0 w 292"/>
                  <a:gd name="T11" fmla="*/ 0 h 204"/>
                  <a:gd name="T12" fmla="*/ 0 60000 65536"/>
                  <a:gd name="T13" fmla="*/ 0 60000 65536"/>
                  <a:gd name="T14" fmla="*/ 0 60000 65536"/>
                  <a:gd name="T15" fmla="*/ 0 60000 65536"/>
                  <a:gd name="T16" fmla="*/ 0 60000 65536"/>
                  <a:gd name="T17" fmla="*/ 0 60000 65536"/>
                  <a:gd name="T18" fmla="*/ 0 w 292"/>
                  <a:gd name="T19" fmla="*/ 0 h 204"/>
                  <a:gd name="T20" fmla="*/ 292 w 29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292" h="204">
                    <a:moveTo>
                      <a:pt x="0" y="0"/>
                    </a:moveTo>
                    <a:lnTo>
                      <a:pt x="204" y="58"/>
                    </a:lnTo>
                    <a:lnTo>
                      <a:pt x="292" y="146"/>
                    </a:lnTo>
                    <a:lnTo>
                      <a:pt x="277" y="204"/>
                    </a:lnTo>
                    <a:lnTo>
                      <a:pt x="190" y="190"/>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88" name="Freeform 313"/>
              <p:cNvSpPr>
                <a:spLocks/>
              </p:cNvSpPr>
              <p:nvPr/>
            </p:nvSpPr>
            <p:spPr bwMode="auto">
              <a:xfrm rot="-6630112">
                <a:off x="689" y="1943"/>
                <a:ext cx="81" cy="35"/>
              </a:xfrm>
              <a:custGeom>
                <a:avLst/>
                <a:gdLst>
                  <a:gd name="T0" fmla="*/ 0 w 322"/>
                  <a:gd name="T1" fmla="*/ 0 h 205"/>
                  <a:gd name="T2" fmla="*/ 117 w 322"/>
                  <a:gd name="T3" fmla="*/ 117 h 205"/>
                  <a:gd name="T4" fmla="*/ 264 w 322"/>
                  <a:gd name="T5" fmla="*/ 205 h 205"/>
                  <a:gd name="T6" fmla="*/ 322 w 322"/>
                  <a:gd name="T7" fmla="*/ 161 h 205"/>
                  <a:gd name="T8" fmla="*/ 176 w 322"/>
                  <a:gd name="T9" fmla="*/ 58 h 205"/>
                  <a:gd name="T10" fmla="*/ 0 w 322"/>
                  <a:gd name="T11" fmla="*/ 0 h 205"/>
                  <a:gd name="T12" fmla="*/ 0 60000 65536"/>
                  <a:gd name="T13" fmla="*/ 0 60000 65536"/>
                  <a:gd name="T14" fmla="*/ 0 60000 65536"/>
                  <a:gd name="T15" fmla="*/ 0 60000 65536"/>
                  <a:gd name="T16" fmla="*/ 0 60000 65536"/>
                  <a:gd name="T17" fmla="*/ 0 60000 65536"/>
                  <a:gd name="T18" fmla="*/ 0 w 322"/>
                  <a:gd name="T19" fmla="*/ 0 h 205"/>
                  <a:gd name="T20" fmla="*/ 322 w 32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322" h="205">
                    <a:moveTo>
                      <a:pt x="0" y="0"/>
                    </a:moveTo>
                    <a:lnTo>
                      <a:pt x="117" y="117"/>
                    </a:lnTo>
                    <a:lnTo>
                      <a:pt x="264" y="205"/>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89" name="Freeform 314"/>
              <p:cNvSpPr>
                <a:spLocks/>
              </p:cNvSpPr>
              <p:nvPr/>
            </p:nvSpPr>
            <p:spPr bwMode="auto">
              <a:xfrm rot="-6630112">
                <a:off x="749" y="2168"/>
                <a:ext cx="40" cy="46"/>
              </a:xfrm>
              <a:custGeom>
                <a:avLst/>
                <a:gdLst>
                  <a:gd name="T0" fmla="*/ 161 w 161"/>
                  <a:gd name="T1" fmla="*/ 263 h 263"/>
                  <a:gd name="T2" fmla="*/ 132 w 161"/>
                  <a:gd name="T3" fmla="*/ 103 h 263"/>
                  <a:gd name="T4" fmla="*/ 117 w 161"/>
                  <a:gd name="T5" fmla="*/ 29 h 263"/>
                  <a:gd name="T6" fmla="*/ 0 w 161"/>
                  <a:gd name="T7" fmla="*/ 0 h 263"/>
                  <a:gd name="T8" fmla="*/ 161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161" y="263"/>
                    </a:moveTo>
                    <a:lnTo>
                      <a:pt x="132" y="103"/>
                    </a:lnTo>
                    <a:lnTo>
                      <a:pt x="117" y="29"/>
                    </a:lnTo>
                    <a:lnTo>
                      <a:pt x="0" y="0"/>
                    </a:lnTo>
                    <a:lnTo>
                      <a:pt x="161"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90" name="Freeform 315"/>
              <p:cNvSpPr>
                <a:spLocks/>
              </p:cNvSpPr>
              <p:nvPr/>
            </p:nvSpPr>
            <p:spPr bwMode="auto">
              <a:xfrm rot="-6630112">
                <a:off x="631" y="2100"/>
                <a:ext cx="376" cy="57"/>
              </a:xfrm>
              <a:custGeom>
                <a:avLst/>
                <a:gdLst>
                  <a:gd name="T0" fmla="*/ 0 w 1506"/>
                  <a:gd name="T1" fmla="*/ 321 h 321"/>
                  <a:gd name="T2" fmla="*/ 293 w 1506"/>
                  <a:gd name="T3" fmla="*/ 277 h 321"/>
                  <a:gd name="T4" fmla="*/ 468 w 1506"/>
                  <a:gd name="T5" fmla="*/ 219 h 321"/>
                  <a:gd name="T6" fmla="*/ 746 w 1506"/>
                  <a:gd name="T7" fmla="*/ 117 h 321"/>
                  <a:gd name="T8" fmla="*/ 965 w 1506"/>
                  <a:gd name="T9" fmla="*/ 117 h 321"/>
                  <a:gd name="T10" fmla="*/ 1243 w 1506"/>
                  <a:gd name="T11" fmla="*/ 73 h 321"/>
                  <a:gd name="T12" fmla="*/ 1506 w 1506"/>
                  <a:gd name="T13" fmla="*/ 0 h 321"/>
                  <a:gd name="T14" fmla="*/ 0 60000 65536"/>
                  <a:gd name="T15" fmla="*/ 0 60000 65536"/>
                  <a:gd name="T16" fmla="*/ 0 60000 65536"/>
                  <a:gd name="T17" fmla="*/ 0 60000 65536"/>
                  <a:gd name="T18" fmla="*/ 0 60000 65536"/>
                  <a:gd name="T19" fmla="*/ 0 60000 65536"/>
                  <a:gd name="T20" fmla="*/ 0 60000 65536"/>
                  <a:gd name="T21" fmla="*/ 0 w 1506"/>
                  <a:gd name="T22" fmla="*/ 0 h 321"/>
                  <a:gd name="T23" fmla="*/ 1506 w 1506"/>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6" h="321">
                    <a:moveTo>
                      <a:pt x="0" y="321"/>
                    </a:moveTo>
                    <a:lnTo>
                      <a:pt x="293" y="277"/>
                    </a:lnTo>
                    <a:lnTo>
                      <a:pt x="468" y="219"/>
                    </a:lnTo>
                    <a:lnTo>
                      <a:pt x="746" y="117"/>
                    </a:lnTo>
                    <a:lnTo>
                      <a:pt x="965" y="117"/>
                    </a:lnTo>
                    <a:lnTo>
                      <a:pt x="1243" y="73"/>
                    </a:lnTo>
                    <a:lnTo>
                      <a:pt x="1506" y="0"/>
                    </a:lnTo>
                  </a:path>
                </a:pathLst>
              </a:custGeom>
              <a:solidFill>
                <a:srgbClr val="006600"/>
              </a:solidFill>
              <a:ln w="1587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nvGrpSpPr>
              <p:cNvPr id="1191" name="Group 316"/>
              <p:cNvGrpSpPr>
                <a:grpSpLocks/>
              </p:cNvGrpSpPr>
              <p:nvPr/>
            </p:nvGrpSpPr>
            <p:grpSpPr bwMode="auto">
              <a:xfrm rot="-6630112">
                <a:off x="834" y="2309"/>
                <a:ext cx="154" cy="71"/>
                <a:chOff x="4097" y="3357"/>
                <a:chExt cx="154" cy="102"/>
              </a:xfrm>
            </p:grpSpPr>
            <p:sp>
              <p:nvSpPr>
                <p:cNvPr id="1233" name="Freeform 317"/>
                <p:cNvSpPr>
                  <a:spLocks/>
                </p:cNvSpPr>
                <p:nvPr/>
              </p:nvSpPr>
              <p:spPr bwMode="auto">
                <a:xfrm>
                  <a:off x="4167" y="3360"/>
                  <a:ext cx="40" cy="99"/>
                </a:xfrm>
                <a:custGeom>
                  <a:avLst/>
                  <a:gdLst>
                    <a:gd name="T0" fmla="*/ 161 w 161"/>
                    <a:gd name="T1" fmla="*/ 395 h 395"/>
                    <a:gd name="T2" fmla="*/ 29 w 161"/>
                    <a:gd name="T3" fmla="*/ 219 h 395"/>
                    <a:gd name="T4" fmla="*/ 0 w 161"/>
                    <a:gd name="T5" fmla="*/ 44 h 395"/>
                    <a:gd name="T6" fmla="*/ 88 w 161"/>
                    <a:gd name="T7" fmla="*/ 0 h 395"/>
                    <a:gd name="T8" fmla="*/ 161 w 161"/>
                    <a:gd name="T9" fmla="*/ 395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161" y="395"/>
                      </a:moveTo>
                      <a:lnTo>
                        <a:pt x="29" y="219"/>
                      </a:lnTo>
                      <a:lnTo>
                        <a:pt x="0" y="44"/>
                      </a:lnTo>
                      <a:lnTo>
                        <a:pt x="88" y="0"/>
                      </a:lnTo>
                      <a:lnTo>
                        <a:pt x="161"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34" name="Freeform 318"/>
                <p:cNvSpPr>
                  <a:spLocks/>
                </p:cNvSpPr>
                <p:nvPr/>
              </p:nvSpPr>
              <p:spPr bwMode="auto">
                <a:xfrm>
                  <a:off x="4214" y="3357"/>
                  <a:ext cx="37" cy="88"/>
                </a:xfrm>
                <a:custGeom>
                  <a:avLst/>
                  <a:gdLst>
                    <a:gd name="T0" fmla="*/ 0 w 146"/>
                    <a:gd name="T1" fmla="*/ 351 h 351"/>
                    <a:gd name="T2" fmla="*/ 0 w 146"/>
                    <a:gd name="T3" fmla="*/ 146 h 351"/>
                    <a:gd name="T4" fmla="*/ 58 w 146"/>
                    <a:gd name="T5" fmla="*/ 0 h 351"/>
                    <a:gd name="T6" fmla="*/ 146 w 146"/>
                    <a:gd name="T7" fmla="*/ 30 h 351"/>
                    <a:gd name="T8" fmla="*/ 102 w 146"/>
                    <a:gd name="T9" fmla="*/ 176 h 351"/>
                    <a:gd name="T10" fmla="*/ 0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0" y="351"/>
                      </a:moveTo>
                      <a:lnTo>
                        <a:pt x="0" y="146"/>
                      </a:lnTo>
                      <a:lnTo>
                        <a:pt x="58" y="0"/>
                      </a:lnTo>
                      <a:lnTo>
                        <a:pt x="146" y="30"/>
                      </a:lnTo>
                      <a:lnTo>
                        <a:pt x="102" y="176"/>
                      </a:lnTo>
                      <a:lnTo>
                        <a:pt x="0"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35" name="Freeform 319"/>
                <p:cNvSpPr>
                  <a:spLocks/>
                </p:cNvSpPr>
                <p:nvPr/>
              </p:nvSpPr>
              <p:spPr bwMode="auto">
                <a:xfrm>
                  <a:off x="4097" y="3386"/>
                  <a:ext cx="81" cy="62"/>
                </a:xfrm>
                <a:custGeom>
                  <a:avLst/>
                  <a:gdLst>
                    <a:gd name="T0" fmla="*/ 322 w 322"/>
                    <a:gd name="T1" fmla="*/ 249 h 249"/>
                    <a:gd name="T2" fmla="*/ 234 w 322"/>
                    <a:gd name="T3" fmla="*/ 161 h 249"/>
                    <a:gd name="T4" fmla="*/ 103 w 322"/>
                    <a:gd name="T5" fmla="*/ 15 h 249"/>
                    <a:gd name="T6" fmla="*/ 0 w 322"/>
                    <a:gd name="T7" fmla="*/ 0 h 249"/>
                    <a:gd name="T8" fmla="*/ 73 w 322"/>
                    <a:gd name="T9" fmla="*/ 103 h 249"/>
                    <a:gd name="T10" fmla="*/ 322 w 322"/>
                    <a:gd name="T11" fmla="*/ 249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322" y="249"/>
                      </a:moveTo>
                      <a:lnTo>
                        <a:pt x="234" y="161"/>
                      </a:lnTo>
                      <a:lnTo>
                        <a:pt x="103" y="15"/>
                      </a:lnTo>
                      <a:lnTo>
                        <a:pt x="0" y="0"/>
                      </a:lnTo>
                      <a:lnTo>
                        <a:pt x="73" y="103"/>
                      </a:lnTo>
                      <a:lnTo>
                        <a:pt x="322"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grpSp>
            <p:nvGrpSpPr>
              <p:cNvPr id="1192" name="Group 320"/>
              <p:cNvGrpSpPr>
                <a:grpSpLocks/>
              </p:cNvGrpSpPr>
              <p:nvPr/>
            </p:nvGrpSpPr>
            <p:grpSpPr bwMode="auto">
              <a:xfrm rot="-6630112">
                <a:off x="880" y="2232"/>
                <a:ext cx="154" cy="71"/>
                <a:chOff x="4152" y="3452"/>
                <a:chExt cx="154" cy="102"/>
              </a:xfrm>
            </p:grpSpPr>
            <p:sp>
              <p:nvSpPr>
                <p:cNvPr id="1230" name="Freeform 321"/>
                <p:cNvSpPr>
                  <a:spLocks/>
                </p:cNvSpPr>
                <p:nvPr/>
              </p:nvSpPr>
              <p:spPr bwMode="auto">
                <a:xfrm>
                  <a:off x="4196" y="3452"/>
                  <a:ext cx="40" cy="99"/>
                </a:xfrm>
                <a:custGeom>
                  <a:avLst/>
                  <a:gdLst>
                    <a:gd name="T0" fmla="*/ 0 w 161"/>
                    <a:gd name="T1" fmla="*/ 0 h 395"/>
                    <a:gd name="T2" fmla="*/ 131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1"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31" name="Freeform 322"/>
                <p:cNvSpPr>
                  <a:spLocks/>
                </p:cNvSpPr>
                <p:nvPr/>
              </p:nvSpPr>
              <p:spPr bwMode="auto">
                <a:xfrm>
                  <a:off x="4152" y="3466"/>
                  <a:ext cx="37" cy="88"/>
                </a:xfrm>
                <a:custGeom>
                  <a:avLst/>
                  <a:gdLst>
                    <a:gd name="T0" fmla="*/ 147 w 147"/>
                    <a:gd name="T1" fmla="*/ 0 h 351"/>
                    <a:gd name="T2" fmla="*/ 147 w 147"/>
                    <a:gd name="T3" fmla="*/ 205 h 351"/>
                    <a:gd name="T4" fmla="*/ 88 w 147"/>
                    <a:gd name="T5" fmla="*/ 351 h 351"/>
                    <a:gd name="T6" fmla="*/ 0 w 147"/>
                    <a:gd name="T7" fmla="*/ 321 h 351"/>
                    <a:gd name="T8" fmla="*/ 44 w 147"/>
                    <a:gd name="T9" fmla="*/ 175 h 351"/>
                    <a:gd name="T10" fmla="*/ 147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147" y="0"/>
                      </a:moveTo>
                      <a:lnTo>
                        <a:pt x="147" y="205"/>
                      </a:lnTo>
                      <a:lnTo>
                        <a:pt x="88" y="351"/>
                      </a:lnTo>
                      <a:lnTo>
                        <a:pt x="0" y="321"/>
                      </a:lnTo>
                      <a:lnTo>
                        <a:pt x="44" y="175"/>
                      </a:lnTo>
                      <a:lnTo>
                        <a:pt x="147"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32" name="Freeform 323"/>
                <p:cNvSpPr>
                  <a:spLocks/>
                </p:cNvSpPr>
                <p:nvPr/>
              </p:nvSpPr>
              <p:spPr bwMode="auto">
                <a:xfrm>
                  <a:off x="4225" y="3463"/>
                  <a:ext cx="81" cy="62"/>
                </a:xfrm>
                <a:custGeom>
                  <a:avLst/>
                  <a:gdLst>
                    <a:gd name="T0" fmla="*/ 0 w 321"/>
                    <a:gd name="T1" fmla="*/ 0 h 249"/>
                    <a:gd name="T2" fmla="*/ 88 w 321"/>
                    <a:gd name="T3" fmla="*/ 88 h 249"/>
                    <a:gd name="T4" fmla="*/ 219 w 321"/>
                    <a:gd name="T5" fmla="*/ 234 h 249"/>
                    <a:gd name="T6" fmla="*/ 321 w 321"/>
                    <a:gd name="T7" fmla="*/ 249 h 249"/>
                    <a:gd name="T8" fmla="*/ 248 w 321"/>
                    <a:gd name="T9" fmla="*/ 146 h 249"/>
                    <a:gd name="T10" fmla="*/ 0 w 321"/>
                    <a:gd name="T11" fmla="*/ 0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0"/>
                      </a:moveTo>
                      <a:lnTo>
                        <a:pt x="88" y="88"/>
                      </a:lnTo>
                      <a:lnTo>
                        <a:pt x="219" y="234"/>
                      </a:lnTo>
                      <a:lnTo>
                        <a:pt x="321" y="249"/>
                      </a:lnTo>
                      <a:lnTo>
                        <a:pt x="248"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sp>
            <p:nvSpPr>
              <p:cNvPr id="1193" name="Freeform 324"/>
              <p:cNvSpPr>
                <a:spLocks/>
              </p:cNvSpPr>
              <p:nvPr/>
            </p:nvSpPr>
            <p:spPr bwMode="auto">
              <a:xfrm rot="-6630112">
                <a:off x="913" y="2381"/>
                <a:ext cx="92" cy="30"/>
              </a:xfrm>
              <a:custGeom>
                <a:avLst/>
                <a:gdLst>
                  <a:gd name="T0" fmla="*/ 365 w 365"/>
                  <a:gd name="T1" fmla="*/ 176 h 176"/>
                  <a:gd name="T2" fmla="*/ 73 w 365"/>
                  <a:gd name="T3" fmla="*/ 103 h 176"/>
                  <a:gd name="T4" fmla="*/ 0 w 365"/>
                  <a:gd name="T5" fmla="*/ 0 h 176"/>
                  <a:gd name="T6" fmla="*/ 87 w 365"/>
                  <a:gd name="T7" fmla="*/ 0 h 176"/>
                  <a:gd name="T8" fmla="*/ 365 w 365"/>
                  <a:gd name="T9" fmla="*/ 176 h 176"/>
                  <a:gd name="T10" fmla="*/ 0 60000 65536"/>
                  <a:gd name="T11" fmla="*/ 0 60000 65536"/>
                  <a:gd name="T12" fmla="*/ 0 60000 65536"/>
                  <a:gd name="T13" fmla="*/ 0 60000 65536"/>
                  <a:gd name="T14" fmla="*/ 0 60000 65536"/>
                  <a:gd name="T15" fmla="*/ 0 w 365"/>
                  <a:gd name="T16" fmla="*/ 0 h 176"/>
                  <a:gd name="T17" fmla="*/ 365 w 365"/>
                  <a:gd name="T18" fmla="*/ 176 h 176"/>
                </a:gdLst>
                <a:ahLst/>
                <a:cxnLst>
                  <a:cxn ang="T10">
                    <a:pos x="T0" y="T1"/>
                  </a:cxn>
                  <a:cxn ang="T11">
                    <a:pos x="T2" y="T3"/>
                  </a:cxn>
                  <a:cxn ang="T12">
                    <a:pos x="T4" y="T5"/>
                  </a:cxn>
                  <a:cxn ang="T13">
                    <a:pos x="T6" y="T7"/>
                  </a:cxn>
                  <a:cxn ang="T14">
                    <a:pos x="T8" y="T9"/>
                  </a:cxn>
                </a:cxnLst>
                <a:rect l="T15" t="T16" r="T17" b="T18"/>
                <a:pathLst>
                  <a:path w="365" h="176">
                    <a:moveTo>
                      <a:pt x="365" y="176"/>
                    </a:moveTo>
                    <a:lnTo>
                      <a:pt x="73" y="103"/>
                    </a:lnTo>
                    <a:lnTo>
                      <a:pt x="0" y="0"/>
                    </a:lnTo>
                    <a:lnTo>
                      <a:pt x="87" y="0"/>
                    </a:lnTo>
                    <a:lnTo>
                      <a:pt x="365" y="176"/>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94" name="Freeform 325"/>
              <p:cNvSpPr>
                <a:spLocks/>
              </p:cNvSpPr>
              <p:nvPr/>
            </p:nvSpPr>
            <p:spPr bwMode="auto">
              <a:xfrm rot="-6630112">
                <a:off x="957" y="2374"/>
                <a:ext cx="74" cy="37"/>
              </a:xfrm>
              <a:custGeom>
                <a:avLst/>
                <a:gdLst>
                  <a:gd name="T0" fmla="*/ 292 w 292"/>
                  <a:gd name="T1" fmla="*/ 0 h 205"/>
                  <a:gd name="T2" fmla="*/ 87 w 292"/>
                  <a:gd name="T3" fmla="*/ 58 h 205"/>
                  <a:gd name="T4" fmla="*/ 0 w 292"/>
                  <a:gd name="T5" fmla="*/ 146 h 205"/>
                  <a:gd name="T6" fmla="*/ 14 w 292"/>
                  <a:gd name="T7" fmla="*/ 205 h 205"/>
                  <a:gd name="T8" fmla="*/ 102 w 292"/>
                  <a:gd name="T9" fmla="*/ 190 h 205"/>
                  <a:gd name="T10" fmla="*/ 292 w 292"/>
                  <a:gd name="T11" fmla="*/ 0 h 205"/>
                  <a:gd name="T12" fmla="*/ 0 60000 65536"/>
                  <a:gd name="T13" fmla="*/ 0 60000 65536"/>
                  <a:gd name="T14" fmla="*/ 0 60000 65536"/>
                  <a:gd name="T15" fmla="*/ 0 60000 65536"/>
                  <a:gd name="T16" fmla="*/ 0 60000 65536"/>
                  <a:gd name="T17" fmla="*/ 0 60000 65536"/>
                  <a:gd name="T18" fmla="*/ 0 w 292"/>
                  <a:gd name="T19" fmla="*/ 0 h 205"/>
                  <a:gd name="T20" fmla="*/ 292 w 29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292" h="205">
                    <a:moveTo>
                      <a:pt x="292" y="0"/>
                    </a:moveTo>
                    <a:lnTo>
                      <a:pt x="87" y="58"/>
                    </a:lnTo>
                    <a:lnTo>
                      <a:pt x="0" y="146"/>
                    </a:lnTo>
                    <a:lnTo>
                      <a:pt x="14" y="205"/>
                    </a:lnTo>
                    <a:lnTo>
                      <a:pt x="102" y="190"/>
                    </a:lnTo>
                    <a:lnTo>
                      <a:pt x="292"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95" name="Freeform 326"/>
              <p:cNvSpPr>
                <a:spLocks/>
              </p:cNvSpPr>
              <p:nvPr/>
            </p:nvSpPr>
            <p:spPr bwMode="auto">
              <a:xfrm rot="-6630112">
                <a:off x="869" y="2184"/>
                <a:ext cx="80" cy="35"/>
              </a:xfrm>
              <a:custGeom>
                <a:avLst/>
                <a:gdLst>
                  <a:gd name="T0" fmla="*/ 0 w 322"/>
                  <a:gd name="T1" fmla="*/ 0 h 204"/>
                  <a:gd name="T2" fmla="*/ 117 w 322"/>
                  <a:gd name="T3" fmla="*/ 117 h 204"/>
                  <a:gd name="T4" fmla="*/ 263 w 322"/>
                  <a:gd name="T5" fmla="*/ 204 h 204"/>
                  <a:gd name="T6" fmla="*/ 322 w 322"/>
                  <a:gd name="T7" fmla="*/ 161 h 204"/>
                  <a:gd name="T8" fmla="*/ 176 w 322"/>
                  <a:gd name="T9" fmla="*/ 58 h 204"/>
                  <a:gd name="T10" fmla="*/ 0 w 322"/>
                  <a:gd name="T11" fmla="*/ 0 h 204"/>
                  <a:gd name="T12" fmla="*/ 0 60000 65536"/>
                  <a:gd name="T13" fmla="*/ 0 60000 65536"/>
                  <a:gd name="T14" fmla="*/ 0 60000 65536"/>
                  <a:gd name="T15" fmla="*/ 0 60000 65536"/>
                  <a:gd name="T16" fmla="*/ 0 60000 65536"/>
                  <a:gd name="T17" fmla="*/ 0 60000 65536"/>
                  <a:gd name="T18" fmla="*/ 0 w 322"/>
                  <a:gd name="T19" fmla="*/ 0 h 204"/>
                  <a:gd name="T20" fmla="*/ 322 w 32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322" h="204">
                    <a:moveTo>
                      <a:pt x="0" y="0"/>
                    </a:moveTo>
                    <a:lnTo>
                      <a:pt x="117" y="117"/>
                    </a:lnTo>
                    <a:lnTo>
                      <a:pt x="263" y="204"/>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96" name="Freeform 327"/>
              <p:cNvSpPr>
                <a:spLocks/>
              </p:cNvSpPr>
              <p:nvPr/>
            </p:nvSpPr>
            <p:spPr bwMode="auto">
              <a:xfrm rot="-6630112">
                <a:off x="849" y="2235"/>
                <a:ext cx="40" cy="46"/>
              </a:xfrm>
              <a:custGeom>
                <a:avLst/>
                <a:gdLst>
                  <a:gd name="T0" fmla="*/ 0 w 161"/>
                  <a:gd name="T1" fmla="*/ 263 h 263"/>
                  <a:gd name="T2" fmla="*/ 29 w 161"/>
                  <a:gd name="T3" fmla="*/ 102 h 263"/>
                  <a:gd name="T4" fmla="*/ 44 w 161"/>
                  <a:gd name="T5" fmla="*/ 29 h 263"/>
                  <a:gd name="T6" fmla="*/ 161 w 161"/>
                  <a:gd name="T7" fmla="*/ 0 h 263"/>
                  <a:gd name="T8" fmla="*/ 0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0" y="263"/>
                    </a:moveTo>
                    <a:lnTo>
                      <a:pt x="29" y="102"/>
                    </a:lnTo>
                    <a:lnTo>
                      <a:pt x="44" y="29"/>
                    </a:lnTo>
                    <a:lnTo>
                      <a:pt x="161" y="0"/>
                    </a:lnTo>
                    <a:lnTo>
                      <a:pt x="0"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97" name="Freeform 328"/>
              <p:cNvSpPr>
                <a:spLocks/>
              </p:cNvSpPr>
              <p:nvPr/>
            </p:nvSpPr>
            <p:spPr bwMode="auto">
              <a:xfrm rot="-6630112">
                <a:off x="734" y="2002"/>
                <a:ext cx="41" cy="70"/>
              </a:xfrm>
              <a:custGeom>
                <a:avLst/>
                <a:gdLst>
                  <a:gd name="T0" fmla="*/ 0 w 160"/>
                  <a:gd name="T1" fmla="*/ 395 h 395"/>
                  <a:gd name="T2" fmla="*/ 131 w 160"/>
                  <a:gd name="T3" fmla="*/ 220 h 395"/>
                  <a:gd name="T4" fmla="*/ 160 w 160"/>
                  <a:gd name="T5" fmla="*/ 44 h 395"/>
                  <a:gd name="T6" fmla="*/ 73 w 160"/>
                  <a:gd name="T7" fmla="*/ 0 h 395"/>
                  <a:gd name="T8" fmla="*/ 0 w 160"/>
                  <a:gd name="T9" fmla="*/ 395 h 395"/>
                  <a:gd name="T10" fmla="*/ 0 60000 65536"/>
                  <a:gd name="T11" fmla="*/ 0 60000 65536"/>
                  <a:gd name="T12" fmla="*/ 0 60000 65536"/>
                  <a:gd name="T13" fmla="*/ 0 60000 65536"/>
                  <a:gd name="T14" fmla="*/ 0 60000 65536"/>
                  <a:gd name="T15" fmla="*/ 0 w 160"/>
                  <a:gd name="T16" fmla="*/ 0 h 395"/>
                  <a:gd name="T17" fmla="*/ 160 w 160"/>
                  <a:gd name="T18" fmla="*/ 395 h 395"/>
                </a:gdLst>
                <a:ahLst/>
                <a:cxnLst>
                  <a:cxn ang="T10">
                    <a:pos x="T0" y="T1"/>
                  </a:cxn>
                  <a:cxn ang="T11">
                    <a:pos x="T2" y="T3"/>
                  </a:cxn>
                  <a:cxn ang="T12">
                    <a:pos x="T4" y="T5"/>
                  </a:cxn>
                  <a:cxn ang="T13">
                    <a:pos x="T6" y="T7"/>
                  </a:cxn>
                  <a:cxn ang="T14">
                    <a:pos x="T8" y="T9"/>
                  </a:cxn>
                </a:cxnLst>
                <a:rect l="T15" t="T16" r="T17" b="T18"/>
                <a:pathLst>
                  <a:path w="160" h="395">
                    <a:moveTo>
                      <a:pt x="0" y="395"/>
                    </a:moveTo>
                    <a:lnTo>
                      <a:pt x="131" y="220"/>
                    </a:lnTo>
                    <a:lnTo>
                      <a:pt x="160" y="44"/>
                    </a:lnTo>
                    <a:lnTo>
                      <a:pt x="73" y="0"/>
                    </a:lnTo>
                    <a:lnTo>
                      <a:pt x="0"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98" name="Freeform 329"/>
              <p:cNvSpPr>
                <a:spLocks/>
              </p:cNvSpPr>
              <p:nvPr/>
            </p:nvSpPr>
            <p:spPr bwMode="auto">
              <a:xfrm rot="-6630112">
                <a:off x="760" y="2106"/>
                <a:ext cx="37" cy="62"/>
              </a:xfrm>
              <a:custGeom>
                <a:avLst/>
                <a:gdLst>
                  <a:gd name="T0" fmla="*/ 146 w 146"/>
                  <a:gd name="T1" fmla="*/ 351 h 351"/>
                  <a:gd name="T2" fmla="*/ 146 w 146"/>
                  <a:gd name="T3" fmla="*/ 146 h 351"/>
                  <a:gd name="T4" fmla="*/ 88 w 146"/>
                  <a:gd name="T5" fmla="*/ 0 h 351"/>
                  <a:gd name="T6" fmla="*/ 0 w 146"/>
                  <a:gd name="T7" fmla="*/ 29 h 351"/>
                  <a:gd name="T8" fmla="*/ 44 w 146"/>
                  <a:gd name="T9" fmla="*/ 176 h 351"/>
                  <a:gd name="T10" fmla="*/ 146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146" y="351"/>
                    </a:moveTo>
                    <a:lnTo>
                      <a:pt x="146" y="146"/>
                    </a:lnTo>
                    <a:lnTo>
                      <a:pt x="88" y="0"/>
                    </a:lnTo>
                    <a:lnTo>
                      <a:pt x="0" y="29"/>
                    </a:lnTo>
                    <a:lnTo>
                      <a:pt x="44" y="176"/>
                    </a:lnTo>
                    <a:lnTo>
                      <a:pt x="146"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99" name="Freeform 330"/>
              <p:cNvSpPr>
                <a:spLocks/>
              </p:cNvSpPr>
              <p:nvPr/>
            </p:nvSpPr>
            <p:spPr bwMode="auto">
              <a:xfrm rot="-6630112">
                <a:off x="707" y="2018"/>
                <a:ext cx="80" cy="44"/>
              </a:xfrm>
              <a:custGeom>
                <a:avLst/>
                <a:gdLst>
                  <a:gd name="T0" fmla="*/ 0 w 321"/>
                  <a:gd name="T1" fmla="*/ 249 h 249"/>
                  <a:gd name="T2" fmla="*/ 87 w 321"/>
                  <a:gd name="T3" fmla="*/ 161 h 249"/>
                  <a:gd name="T4" fmla="*/ 219 w 321"/>
                  <a:gd name="T5" fmla="*/ 15 h 249"/>
                  <a:gd name="T6" fmla="*/ 321 w 321"/>
                  <a:gd name="T7" fmla="*/ 0 h 249"/>
                  <a:gd name="T8" fmla="*/ 248 w 321"/>
                  <a:gd name="T9" fmla="*/ 103 h 249"/>
                  <a:gd name="T10" fmla="*/ 0 w 321"/>
                  <a:gd name="T11" fmla="*/ 249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249"/>
                    </a:moveTo>
                    <a:lnTo>
                      <a:pt x="87" y="161"/>
                    </a:lnTo>
                    <a:lnTo>
                      <a:pt x="219" y="15"/>
                    </a:lnTo>
                    <a:lnTo>
                      <a:pt x="321" y="0"/>
                    </a:lnTo>
                    <a:lnTo>
                      <a:pt x="248" y="103"/>
                    </a:lnTo>
                    <a:lnTo>
                      <a:pt x="0"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00" name="Freeform 331"/>
              <p:cNvSpPr>
                <a:spLocks/>
              </p:cNvSpPr>
              <p:nvPr/>
            </p:nvSpPr>
            <p:spPr bwMode="auto">
              <a:xfrm rot="-6630112">
                <a:off x="797" y="2005"/>
                <a:ext cx="40" cy="70"/>
              </a:xfrm>
              <a:custGeom>
                <a:avLst/>
                <a:gdLst>
                  <a:gd name="T0" fmla="*/ 0 w 161"/>
                  <a:gd name="T1" fmla="*/ 0 h 395"/>
                  <a:gd name="T2" fmla="*/ 132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2"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01" name="Freeform 332"/>
              <p:cNvSpPr>
                <a:spLocks/>
              </p:cNvSpPr>
              <p:nvPr/>
            </p:nvSpPr>
            <p:spPr bwMode="auto">
              <a:xfrm rot="-6630112">
                <a:off x="781" y="1955"/>
                <a:ext cx="36" cy="62"/>
              </a:xfrm>
              <a:custGeom>
                <a:avLst/>
                <a:gdLst>
                  <a:gd name="T0" fmla="*/ 0 w 147"/>
                  <a:gd name="T1" fmla="*/ 0 h 351"/>
                  <a:gd name="T2" fmla="*/ 0 w 147"/>
                  <a:gd name="T3" fmla="*/ 205 h 351"/>
                  <a:gd name="T4" fmla="*/ 59 w 147"/>
                  <a:gd name="T5" fmla="*/ 351 h 351"/>
                  <a:gd name="T6" fmla="*/ 147 w 147"/>
                  <a:gd name="T7" fmla="*/ 322 h 351"/>
                  <a:gd name="T8" fmla="*/ 103 w 147"/>
                  <a:gd name="T9" fmla="*/ 176 h 351"/>
                  <a:gd name="T10" fmla="*/ 0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0" y="0"/>
                    </a:moveTo>
                    <a:lnTo>
                      <a:pt x="0" y="205"/>
                    </a:lnTo>
                    <a:lnTo>
                      <a:pt x="59" y="351"/>
                    </a:lnTo>
                    <a:lnTo>
                      <a:pt x="147" y="322"/>
                    </a:lnTo>
                    <a:lnTo>
                      <a:pt x="103" y="17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02" name="Freeform 333"/>
              <p:cNvSpPr>
                <a:spLocks/>
              </p:cNvSpPr>
              <p:nvPr/>
            </p:nvSpPr>
            <p:spPr bwMode="auto">
              <a:xfrm rot="-6630112">
                <a:off x="735" y="1942"/>
                <a:ext cx="80" cy="44"/>
              </a:xfrm>
              <a:custGeom>
                <a:avLst/>
                <a:gdLst>
                  <a:gd name="T0" fmla="*/ 0 w 322"/>
                  <a:gd name="T1" fmla="*/ 0 h 249"/>
                  <a:gd name="T2" fmla="*/ 88 w 322"/>
                  <a:gd name="T3" fmla="*/ 88 h 249"/>
                  <a:gd name="T4" fmla="*/ 219 w 322"/>
                  <a:gd name="T5" fmla="*/ 234 h 249"/>
                  <a:gd name="T6" fmla="*/ 322 w 322"/>
                  <a:gd name="T7" fmla="*/ 249 h 249"/>
                  <a:gd name="T8" fmla="*/ 249 w 322"/>
                  <a:gd name="T9" fmla="*/ 146 h 249"/>
                  <a:gd name="T10" fmla="*/ 0 w 322"/>
                  <a:gd name="T11" fmla="*/ 0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0" y="0"/>
                    </a:moveTo>
                    <a:lnTo>
                      <a:pt x="88" y="88"/>
                    </a:lnTo>
                    <a:lnTo>
                      <a:pt x="219" y="234"/>
                    </a:lnTo>
                    <a:lnTo>
                      <a:pt x="322" y="249"/>
                    </a:lnTo>
                    <a:lnTo>
                      <a:pt x="249"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03" name="Freeform 334"/>
              <p:cNvSpPr>
                <a:spLocks/>
              </p:cNvSpPr>
              <p:nvPr/>
            </p:nvSpPr>
            <p:spPr bwMode="auto">
              <a:xfrm rot="-6630112">
                <a:off x="672" y="1974"/>
                <a:ext cx="91" cy="31"/>
              </a:xfrm>
              <a:custGeom>
                <a:avLst/>
                <a:gdLst>
                  <a:gd name="T0" fmla="*/ 0 w 366"/>
                  <a:gd name="T1" fmla="*/ 175 h 175"/>
                  <a:gd name="T2" fmla="*/ 293 w 366"/>
                  <a:gd name="T3" fmla="*/ 102 h 175"/>
                  <a:gd name="T4" fmla="*/ 366 w 366"/>
                  <a:gd name="T5" fmla="*/ 0 h 175"/>
                  <a:gd name="T6" fmla="*/ 278 w 366"/>
                  <a:gd name="T7" fmla="*/ 0 h 175"/>
                  <a:gd name="T8" fmla="*/ 0 w 366"/>
                  <a:gd name="T9" fmla="*/ 175 h 175"/>
                  <a:gd name="T10" fmla="*/ 0 60000 65536"/>
                  <a:gd name="T11" fmla="*/ 0 60000 65536"/>
                  <a:gd name="T12" fmla="*/ 0 60000 65536"/>
                  <a:gd name="T13" fmla="*/ 0 60000 65536"/>
                  <a:gd name="T14" fmla="*/ 0 60000 65536"/>
                  <a:gd name="T15" fmla="*/ 0 w 366"/>
                  <a:gd name="T16" fmla="*/ 0 h 175"/>
                  <a:gd name="T17" fmla="*/ 366 w 366"/>
                  <a:gd name="T18" fmla="*/ 175 h 175"/>
                </a:gdLst>
                <a:ahLst/>
                <a:cxnLst>
                  <a:cxn ang="T10">
                    <a:pos x="T0" y="T1"/>
                  </a:cxn>
                  <a:cxn ang="T11">
                    <a:pos x="T2" y="T3"/>
                  </a:cxn>
                  <a:cxn ang="T12">
                    <a:pos x="T4" y="T5"/>
                  </a:cxn>
                  <a:cxn ang="T13">
                    <a:pos x="T6" y="T7"/>
                  </a:cxn>
                  <a:cxn ang="T14">
                    <a:pos x="T8" y="T9"/>
                  </a:cxn>
                </a:cxnLst>
                <a:rect l="T15" t="T16" r="T17" b="T18"/>
                <a:pathLst>
                  <a:path w="366" h="175">
                    <a:moveTo>
                      <a:pt x="0" y="175"/>
                    </a:moveTo>
                    <a:lnTo>
                      <a:pt x="293" y="102"/>
                    </a:lnTo>
                    <a:lnTo>
                      <a:pt x="366" y="0"/>
                    </a:lnTo>
                    <a:lnTo>
                      <a:pt x="278" y="0"/>
                    </a:lnTo>
                    <a:lnTo>
                      <a:pt x="0" y="17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04" name="Freeform 335"/>
              <p:cNvSpPr>
                <a:spLocks/>
              </p:cNvSpPr>
              <p:nvPr/>
            </p:nvSpPr>
            <p:spPr bwMode="auto">
              <a:xfrm rot="-6630112">
                <a:off x="794" y="2076"/>
                <a:ext cx="73" cy="36"/>
              </a:xfrm>
              <a:custGeom>
                <a:avLst/>
                <a:gdLst>
                  <a:gd name="T0" fmla="*/ 0 w 292"/>
                  <a:gd name="T1" fmla="*/ 0 h 204"/>
                  <a:gd name="T2" fmla="*/ 204 w 292"/>
                  <a:gd name="T3" fmla="*/ 58 h 204"/>
                  <a:gd name="T4" fmla="*/ 292 w 292"/>
                  <a:gd name="T5" fmla="*/ 146 h 204"/>
                  <a:gd name="T6" fmla="*/ 277 w 292"/>
                  <a:gd name="T7" fmla="*/ 204 h 204"/>
                  <a:gd name="T8" fmla="*/ 190 w 292"/>
                  <a:gd name="T9" fmla="*/ 190 h 204"/>
                  <a:gd name="T10" fmla="*/ 0 w 292"/>
                  <a:gd name="T11" fmla="*/ 0 h 204"/>
                  <a:gd name="T12" fmla="*/ 0 60000 65536"/>
                  <a:gd name="T13" fmla="*/ 0 60000 65536"/>
                  <a:gd name="T14" fmla="*/ 0 60000 65536"/>
                  <a:gd name="T15" fmla="*/ 0 60000 65536"/>
                  <a:gd name="T16" fmla="*/ 0 60000 65536"/>
                  <a:gd name="T17" fmla="*/ 0 60000 65536"/>
                  <a:gd name="T18" fmla="*/ 0 w 292"/>
                  <a:gd name="T19" fmla="*/ 0 h 204"/>
                  <a:gd name="T20" fmla="*/ 292 w 29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292" h="204">
                    <a:moveTo>
                      <a:pt x="0" y="0"/>
                    </a:moveTo>
                    <a:lnTo>
                      <a:pt x="204" y="58"/>
                    </a:lnTo>
                    <a:lnTo>
                      <a:pt x="292" y="146"/>
                    </a:lnTo>
                    <a:lnTo>
                      <a:pt x="277" y="204"/>
                    </a:lnTo>
                    <a:lnTo>
                      <a:pt x="190" y="190"/>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05" name="Freeform 336"/>
              <p:cNvSpPr>
                <a:spLocks/>
              </p:cNvSpPr>
              <p:nvPr/>
            </p:nvSpPr>
            <p:spPr bwMode="auto">
              <a:xfrm rot="-6630112">
                <a:off x="717" y="1924"/>
                <a:ext cx="81" cy="35"/>
              </a:xfrm>
              <a:custGeom>
                <a:avLst/>
                <a:gdLst>
                  <a:gd name="T0" fmla="*/ 0 w 322"/>
                  <a:gd name="T1" fmla="*/ 0 h 205"/>
                  <a:gd name="T2" fmla="*/ 117 w 322"/>
                  <a:gd name="T3" fmla="*/ 117 h 205"/>
                  <a:gd name="T4" fmla="*/ 264 w 322"/>
                  <a:gd name="T5" fmla="*/ 205 h 205"/>
                  <a:gd name="T6" fmla="*/ 322 w 322"/>
                  <a:gd name="T7" fmla="*/ 161 h 205"/>
                  <a:gd name="T8" fmla="*/ 176 w 322"/>
                  <a:gd name="T9" fmla="*/ 58 h 205"/>
                  <a:gd name="T10" fmla="*/ 0 w 322"/>
                  <a:gd name="T11" fmla="*/ 0 h 205"/>
                  <a:gd name="T12" fmla="*/ 0 60000 65536"/>
                  <a:gd name="T13" fmla="*/ 0 60000 65536"/>
                  <a:gd name="T14" fmla="*/ 0 60000 65536"/>
                  <a:gd name="T15" fmla="*/ 0 60000 65536"/>
                  <a:gd name="T16" fmla="*/ 0 60000 65536"/>
                  <a:gd name="T17" fmla="*/ 0 60000 65536"/>
                  <a:gd name="T18" fmla="*/ 0 w 322"/>
                  <a:gd name="T19" fmla="*/ 0 h 205"/>
                  <a:gd name="T20" fmla="*/ 322 w 32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322" h="205">
                    <a:moveTo>
                      <a:pt x="0" y="0"/>
                    </a:moveTo>
                    <a:lnTo>
                      <a:pt x="117" y="117"/>
                    </a:lnTo>
                    <a:lnTo>
                      <a:pt x="264" y="205"/>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06" name="Freeform 337"/>
              <p:cNvSpPr>
                <a:spLocks/>
              </p:cNvSpPr>
              <p:nvPr/>
            </p:nvSpPr>
            <p:spPr bwMode="auto">
              <a:xfrm rot="-6630112">
                <a:off x="777" y="2149"/>
                <a:ext cx="40" cy="46"/>
              </a:xfrm>
              <a:custGeom>
                <a:avLst/>
                <a:gdLst>
                  <a:gd name="T0" fmla="*/ 161 w 161"/>
                  <a:gd name="T1" fmla="*/ 263 h 263"/>
                  <a:gd name="T2" fmla="*/ 132 w 161"/>
                  <a:gd name="T3" fmla="*/ 103 h 263"/>
                  <a:gd name="T4" fmla="*/ 117 w 161"/>
                  <a:gd name="T5" fmla="*/ 29 h 263"/>
                  <a:gd name="T6" fmla="*/ 0 w 161"/>
                  <a:gd name="T7" fmla="*/ 0 h 263"/>
                  <a:gd name="T8" fmla="*/ 161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161" y="263"/>
                    </a:moveTo>
                    <a:lnTo>
                      <a:pt x="132" y="103"/>
                    </a:lnTo>
                    <a:lnTo>
                      <a:pt x="117" y="29"/>
                    </a:lnTo>
                    <a:lnTo>
                      <a:pt x="0" y="0"/>
                    </a:lnTo>
                    <a:lnTo>
                      <a:pt x="161"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07" name="Freeform 338"/>
              <p:cNvSpPr>
                <a:spLocks/>
              </p:cNvSpPr>
              <p:nvPr/>
            </p:nvSpPr>
            <p:spPr bwMode="auto">
              <a:xfrm rot="-6630112">
                <a:off x="552" y="2105"/>
                <a:ext cx="376" cy="57"/>
              </a:xfrm>
              <a:custGeom>
                <a:avLst/>
                <a:gdLst>
                  <a:gd name="T0" fmla="*/ 0 w 1506"/>
                  <a:gd name="T1" fmla="*/ 321 h 321"/>
                  <a:gd name="T2" fmla="*/ 293 w 1506"/>
                  <a:gd name="T3" fmla="*/ 277 h 321"/>
                  <a:gd name="T4" fmla="*/ 468 w 1506"/>
                  <a:gd name="T5" fmla="*/ 219 h 321"/>
                  <a:gd name="T6" fmla="*/ 746 w 1506"/>
                  <a:gd name="T7" fmla="*/ 117 h 321"/>
                  <a:gd name="T8" fmla="*/ 965 w 1506"/>
                  <a:gd name="T9" fmla="*/ 117 h 321"/>
                  <a:gd name="T10" fmla="*/ 1243 w 1506"/>
                  <a:gd name="T11" fmla="*/ 73 h 321"/>
                  <a:gd name="T12" fmla="*/ 1506 w 1506"/>
                  <a:gd name="T13" fmla="*/ 0 h 321"/>
                  <a:gd name="T14" fmla="*/ 0 60000 65536"/>
                  <a:gd name="T15" fmla="*/ 0 60000 65536"/>
                  <a:gd name="T16" fmla="*/ 0 60000 65536"/>
                  <a:gd name="T17" fmla="*/ 0 60000 65536"/>
                  <a:gd name="T18" fmla="*/ 0 60000 65536"/>
                  <a:gd name="T19" fmla="*/ 0 60000 65536"/>
                  <a:gd name="T20" fmla="*/ 0 60000 65536"/>
                  <a:gd name="T21" fmla="*/ 0 w 1506"/>
                  <a:gd name="T22" fmla="*/ 0 h 321"/>
                  <a:gd name="T23" fmla="*/ 1506 w 1506"/>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6" h="321">
                    <a:moveTo>
                      <a:pt x="0" y="321"/>
                    </a:moveTo>
                    <a:lnTo>
                      <a:pt x="293" y="277"/>
                    </a:lnTo>
                    <a:lnTo>
                      <a:pt x="468" y="219"/>
                    </a:lnTo>
                    <a:lnTo>
                      <a:pt x="746" y="117"/>
                    </a:lnTo>
                    <a:lnTo>
                      <a:pt x="965" y="117"/>
                    </a:lnTo>
                    <a:lnTo>
                      <a:pt x="1243" y="73"/>
                    </a:lnTo>
                    <a:lnTo>
                      <a:pt x="1506" y="0"/>
                    </a:lnTo>
                  </a:path>
                </a:pathLst>
              </a:custGeom>
              <a:solidFill>
                <a:srgbClr val="006600"/>
              </a:solidFill>
              <a:ln w="1587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nvGrpSpPr>
              <p:cNvPr id="1208" name="Group 339"/>
              <p:cNvGrpSpPr>
                <a:grpSpLocks/>
              </p:cNvGrpSpPr>
              <p:nvPr/>
            </p:nvGrpSpPr>
            <p:grpSpPr bwMode="auto">
              <a:xfrm rot="-6630112">
                <a:off x="707" y="2250"/>
                <a:ext cx="154" cy="71"/>
                <a:chOff x="4097" y="3357"/>
                <a:chExt cx="154" cy="102"/>
              </a:xfrm>
            </p:grpSpPr>
            <p:sp>
              <p:nvSpPr>
                <p:cNvPr id="1227" name="Freeform 340"/>
                <p:cNvSpPr>
                  <a:spLocks/>
                </p:cNvSpPr>
                <p:nvPr/>
              </p:nvSpPr>
              <p:spPr bwMode="auto">
                <a:xfrm>
                  <a:off x="4167" y="3360"/>
                  <a:ext cx="40" cy="99"/>
                </a:xfrm>
                <a:custGeom>
                  <a:avLst/>
                  <a:gdLst>
                    <a:gd name="T0" fmla="*/ 161 w 161"/>
                    <a:gd name="T1" fmla="*/ 395 h 395"/>
                    <a:gd name="T2" fmla="*/ 29 w 161"/>
                    <a:gd name="T3" fmla="*/ 219 h 395"/>
                    <a:gd name="T4" fmla="*/ 0 w 161"/>
                    <a:gd name="T5" fmla="*/ 44 h 395"/>
                    <a:gd name="T6" fmla="*/ 88 w 161"/>
                    <a:gd name="T7" fmla="*/ 0 h 395"/>
                    <a:gd name="T8" fmla="*/ 161 w 161"/>
                    <a:gd name="T9" fmla="*/ 395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161" y="395"/>
                      </a:moveTo>
                      <a:lnTo>
                        <a:pt x="29" y="219"/>
                      </a:lnTo>
                      <a:lnTo>
                        <a:pt x="0" y="44"/>
                      </a:lnTo>
                      <a:lnTo>
                        <a:pt x="88" y="0"/>
                      </a:lnTo>
                      <a:lnTo>
                        <a:pt x="161"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28" name="Freeform 341"/>
                <p:cNvSpPr>
                  <a:spLocks/>
                </p:cNvSpPr>
                <p:nvPr/>
              </p:nvSpPr>
              <p:spPr bwMode="auto">
                <a:xfrm>
                  <a:off x="4214" y="3357"/>
                  <a:ext cx="37" cy="88"/>
                </a:xfrm>
                <a:custGeom>
                  <a:avLst/>
                  <a:gdLst>
                    <a:gd name="T0" fmla="*/ 0 w 146"/>
                    <a:gd name="T1" fmla="*/ 351 h 351"/>
                    <a:gd name="T2" fmla="*/ 0 w 146"/>
                    <a:gd name="T3" fmla="*/ 146 h 351"/>
                    <a:gd name="T4" fmla="*/ 58 w 146"/>
                    <a:gd name="T5" fmla="*/ 0 h 351"/>
                    <a:gd name="T6" fmla="*/ 146 w 146"/>
                    <a:gd name="T7" fmla="*/ 30 h 351"/>
                    <a:gd name="T8" fmla="*/ 102 w 146"/>
                    <a:gd name="T9" fmla="*/ 176 h 351"/>
                    <a:gd name="T10" fmla="*/ 0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0" y="351"/>
                      </a:moveTo>
                      <a:lnTo>
                        <a:pt x="0" y="146"/>
                      </a:lnTo>
                      <a:lnTo>
                        <a:pt x="58" y="0"/>
                      </a:lnTo>
                      <a:lnTo>
                        <a:pt x="146" y="30"/>
                      </a:lnTo>
                      <a:lnTo>
                        <a:pt x="102" y="176"/>
                      </a:lnTo>
                      <a:lnTo>
                        <a:pt x="0"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29" name="Freeform 342"/>
                <p:cNvSpPr>
                  <a:spLocks/>
                </p:cNvSpPr>
                <p:nvPr/>
              </p:nvSpPr>
              <p:spPr bwMode="auto">
                <a:xfrm>
                  <a:off x="4097" y="3386"/>
                  <a:ext cx="81" cy="62"/>
                </a:xfrm>
                <a:custGeom>
                  <a:avLst/>
                  <a:gdLst>
                    <a:gd name="T0" fmla="*/ 322 w 322"/>
                    <a:gd name="T1" fmla="*/ 249 h 249"/>
                    <a:gd name="T2" fmla="*/ 234 w 322"/>
                    <a:gd name="T3" fmla="*/ 161 h 249"/>
                    <a:gd name="T4" fmla="*/ 103 w 322"/>
                    <a:gd name="T5" fmla="*/ 15 h 249"/>
                    <a:gd name="T6" fmla="*/ 0 w 322"/>
                    <a:gd name="T7" fmla="*/ 0 h 249"/>
                    <a:gd name="T8" fmla="*/ 73 w 322"/>
                    <a:gd name="T9" fmla="*/ 103 h 249"/>
                    <a:gd name="T10" fmla="*/ 322 w 322"/>
                    <a:gd name="T11" fmla="*/ 249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322" y="249"/>
                      </a:moveTo>
                      <a:lnTo>
                        <a:pt x="234" y="161"/>
                      </a:lnTo>
                      <a:lnTo>
                        <a:pt x="103" y="15"/>
                      </a:lnTo>
                      <a:lnTo>
                        <a:pt x="0" y="0"/>
                      </a:lnTo>
                      <a:lnTo>
                        <a:pt x="73" y="103"/>
                      </a:lnTo>
                      <a:lnTo>
                        <a:pt x="322"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grpSp>
            <p:nvGrpSpPr>
              <p:cNvPr id="1209" name="Group 343"/>
              <p:cNvGrpSpPr>
                <a:grpSpLocks/>
              </p:cNvGrpSpPr>
              <p:nvPr/>
            </p:nvGrpSpPr>
            <p:grpSpPr bwMode="auto">
              <a:xfrm rot="-6630112">
                <a:off x="753" y="2173"/>
                <a:ext cx="154" cy="71"/>
                <a:chOff x="4152" y="3452"/>
                <a:chExt cx="154" cy="102"/>
              </a:xfrm>
            </p:grpSpPr>
            <p:sp>
              <p:nvSpPr>
                <p:cNvPr id="1224" name="Freeform 344"/>
                <p:cNvSpPr>
                  <a:spLocks/>
                </p:cNvSpPr>
                <p:nvPr/>
              </p:nvSpPr>
              <p:spPr bwMode="auto">
                <a:xfrm>
                  <a:off x="4196" y="3452"/>
                  <a:ext cx="40" cy="99"/>
                </a:xfrm>
                <a:custGeom>
                  <a:avLst/>
                  <a:gdLst>
                    <a:gd name="T0" fmla="*/ 0 w 161"/>
                    <a:gd name="T1" fmla="*/ 0 h 395"/>
                    <a:gd name="T2" fmla="*/ 131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1"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25" name="Freeform 345"/>
                <p:cNvSpPr>
                  <a:spLocks/>
                </p:cNvSpPr>
                <p:nvPr/>
              </p:nvSpPr>
              <p:spPr bwMode="auto">
                <a:xfrm>
                  <a:off x="4152" y="3466"/>
                  <a:ext cx="37" cy="88"/>
                </a:xfrm>
                <a:custGeom>
                  <a:avLst/>
                  <a:gdLst>
                    <a:gd name="T0" fmla="*/ 147 w 147"/>
                    <a:gd name="T1" fmla="*/ 0 h 351"/>
                    <a:gd name="T2" fmla="*/ 147 w 147"/>
                    <a:gd name="T3" fmla="*/ 205 h 351"/>
                    <a:gd name="T4" fmla="*/ 88 w 147"/>
                    <a:gd name="T5" fmla="*/ 351 h 351"/>
                    <a:gd name="T6" fmla="*/ 0 w 147"/>
                    <a:gd name="T7" fmla="*/ 321 h 351"/>
                    <a:gd name="T8" fmla="*/ 44 w 147"/>
                    <a:gd name="T9" fmla="*/ 175 h 351"/>
                    <a:gd name="T10" fmla="*/ 147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147" y="0"/>
                      </a:moveTo>
                      <a:lnTo>
                        <a:pt x="147" y="205"/>
                      </a:lnTo>
                      <a:lnTo>
                        <a:pt x="88" y="351"/>
                      </a:lnTo>
                      <a:lnTo>
                        <a:pt x="0" y="321"/>
                      </a:lnTo>
                      <a:lnTo>
                        <a:pt x="44" y="175"/>
                      </a:lnTo>
                      <a:lnTo>
                        <a:pt x="147"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26" name="Freeform 346"/>
                <p:cNvSpPr>
                  <a:spLocks/>
                </p:cNvSpPr>
                <p:nvPr/>
              </p:nvSpPr>
              <p:spPr bwMode="auto">
                <a:xfrm>
                  <a:off x="4225" y="3463"/>
                  <a:ext cx="81" cy="62"/>
                </a:xfrm>
                <a:custGeom>
                  <a:avLst/>
                  <a:gdLst>
                    <a:gd name="T0" fmla="*/ 0 w 321"/>
                    <a:gd name="T1" fmla="*/ 0 h 249"/>
                    <a:gd name="T2" fmla="*/ 88 w 321"/>
                    <a:gd name="T3" fmla="*/ 88 h 249"/>
                    <a:gd name="T4" fmla="*/ 219 w 321"/>
                    <a:gd name="T5" fmla="*/ 234 h 249"/>
                    <a:gd name="T6" fmla="*/ 321 w 321"/>
                    <a:gd name="T7" fmla="*/ 249 h 249"/>
                    <a:gd name="T8" fmla="*/ 248 w 321"/>
                    <a:gd name="T9" fmla="*/ 146 h 249"/>
                    <a:gd name="T10" fmla="*/ 0 w 321"/>
                    <a:gd name="T11" fmla="*/ 0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0"/>
                      </a:moveTo>
                      <a:lnTo>
                        <a:pt x="88" y="88"/>
                      </a:lnTo>
                      <a:lnTo>
                        <a:pt x="219" y="234"/>
                      </a:lnTo>
                      <a:lnTo>
                        <a:pt x="321" y="249"/>
                      </a:lnTo>
                      <a:lnTo>
                        <a:pt x="248"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sp>
            <p:nvSpPr>
              <p:cNvPr id="1210" name="Freeform 347"/>
              <p:cNvSpPr>
                <a:spLocks/>
              </p:cNvSpPr>
              <p:nvPr/>
            </p:nvSpPr>
            <p:spPr bwMode="auto">
              <a:xfrm rot="-6630112">
                <a:off x="786" y="2322"/>
                <a:ext cx="92" cy="30"/>
              </a:xfrm>
              <a:custGeom>
                <a:avLst/>
                <a:gdLst>
                  <a:gd name="T0" fmla="*/ 365 w 365"/>
                  <a:gd name="T1" fmla="*/ 176 h 176"/>
                  <a:gd name="T2" fmla="*/ 73 w 365"/>
                  <a:gd name="T3" fmla="*/ 103 h 176"/>
                  <a:gd name="T4" fmla="*/ 0 w 365"/>
                  <a:gd name="T5" fmla="*/ 0 h 176"/>
                  <a:gd name="T6" fmla="*/ 87 w 365"/>
                  <a:gd name="T7" fmla="*/ 0 h 176"/>
                  <a:gd name="T8" fmla="*/ 365 w 365"/>
                  <a:gd name="T9" fmla="*/ 176 h 176"/>
                  <a:gd name="T10" fmla="*/ 0 60000 65536"/>
                  <a:gd name="T11" fmla="*/ 0 60000 65536"/>
                  <a:gd name="T12" fmla="*/ 0 60000 65536"/>
                  <a:gd name="T13" fmla="*/ 0 60000 65536"/>
                  <a:gd name="T14" fmla="*/ 0 60000 65536"/>
                  <a:gd name="T15" fmla="*/ 0 w 365"/>
                  <a:gd name="T16" fmla="*/ 0 h 176"/>
                  <a:gd name="T17" fmla="*/ 365 w 365"/>
                  <a:gd name="T18" fmla="*/ 176 h 176"/>
                </a:gdLst>
                <a:ahLst/>
                <a:cxnLst>
                  <a:cxn ang="T10">
                    <a:pos x="T0" y="T1"/>
                  </a:cxn>
                  <a:cxn ang="T11">
                    <a:pos x="T2" y="T3"/>
                  </a:cxn>
                  <a:cxn ang="T12">
                    <a:pos x="T4" y="T5"/>
                  </a:cxn>
                  <a:cxn ang="T13">
                    <a:pos x="T6" y="T7"/>
                  </a:cxn>
                  <a:cxn ang="T14">
                    <a:pos x="T8" y="T9"/>
                  </a:cxn>
                </a:cxnLst>
                <a:rect l="T15" t="T16" r="T17" b="T18"/>
                <a:pathLst>
                  <a:path w="365" h="176">
                    <a:moveTo>
                      <a:pt x="365" y="176"/>
                    </a:moveTo>
                    <a:lnTo>
                      <a:pt x="73" y="103"/>
                    </a:lnTo>
                    <a:lnTo>
                      <a:pt x="0" y="0"/>
                    </a:lnTo>
                    <a:lnTo>
                      <a:pt x="87" y="0"/>
                    </a:lnTo>
                    <a:lnTo>
                      <a:pt x="365" y="176"/>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11" name="Freeform 348"/>
              <p:cNvSpPr>
                <a:spLocks/>
              </p:cNvSpPr>
              <p:nvPr/>
            </p:nvSpPr>
            <p:spPr bwMode="auto">
              <a:xfrm rot="-6630112">
                <a:off x="830" y="2315"/>
                <a:ext cx="74" cy="37"/>
              </a:xfrm>
              <a:custGeom>
                <a:avLst/>
                <a:gdLst>
                  <a:gd name="T0" fmla="*/ 292 w 292"/>
                  <a:gd name="T1" fmla="*/ 0 h 205"/>
                  <a:gd name="T2" fmla="*/ 87 w 292"/>
                  <a:gd name="T3" fmla="*/ 58 h 205"/>
                  <a:gd name="T4" fmla="*/ 0 w 292"/>
                  <a:gd name="T5" fmla="*/ 146 h 205"/>
                  <a:gd name="T6" fmla="*/ 14 w 292"/>
                  <a:gd name="T7" fmla="*/ 205 h 205"/>
                  <a:gd name="T8" fmla="*/ 102 w 292"/>
                  <a:gd name="T9" fmla="*/ 190 h 205"/>
                  <a:gd name="T10" fmla="*/ 292 w 292"/>
                  <a:gd name="T11" fmla="*/ 0 h 205"/>
                  <a:gd name="T12" fmla="*/ 0 60000 65536"/>
                  <a:gd name="T13" fmla="*/ 0 60000 65536"/>
                  <a:gd name="T14" fmla="*/ 0 60000 65536"/>
                  <a:gd name="T15" fmla="*/ 0 60000 65536"/>
                  <a:gd name="T16" fmla="*/ 0 60000 65536"/>
                  <a:gd name="T17" fmla="*/ 0 60000 65536"/>
                  <a:gd name="T18" fmla="*/ 0 w 292"/>
                  <a:gd name="T19" fmla="*/ 0 h 205"/>
                  <a:gd name="T20" fmla="*/ 292 w 29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292" h="205">
                    <a:moveTo>
                      <a:pt x="292" y="0"/>
                    </a:moveTo>
                    <a:lnTo>
                      <a:pt x="87" y="58"/>
                    </a:lnTo>
                    <a:lnTo>
                      <a:pt x="0" y="146"/>
                    </a:lnTo>
                    <a:lnTo>
                      <a:pt x="14" y="205"/>
                    </a:lnTo>
                    <a:lnTo>
                      <a:pt x="102" y="190"/>
                    </a:lnTo>
                    <a:lnTo>
                      <a:pt x="292"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12" name="Freeform 349"/>
              <p:cNvSpPr>
                <a:spLocks/>
              </p:cNvSpPr>
              <p:nvPr/>
            </p:nvSpPr>
            <p:spPr bwMode="auto">
              <a:xfrm rot="-6630112">
                <a:off x="742" y="2125"/>
                <a:ext cx="80" cy="35"/>
              </a:xfrm>
              <a:custGeom>
                <a:avLst/>
                <a:gdLst>
                  <a:gd name="T0" fmla="*/ 0 w 322"/>
                  <a:gd name="T1" fmla="*/ 0 h 204"/>
                  <a:gd name="T2" fmla="*/ 117 w 322"/>
                  <a:gd name="T3" fmla="*/ 117 h 204"/>
                  <a:gd name="T4" fmla="*/ 263 w 322"/>
                  <a:gd name="T5" fmla="*/ 204 h 204"/>
                  <a:gd name="T6" fmla="*/ 322 w 322"/>
                  <a:gd name="T7" fmla="*/ 161 h 204"/>
                  <a:gd name="T8" fmla="*/ 176 w 322"/>
                  <a:gd name="T9" fmla="*/ 58 h 204"/>
                  <a:gd name="T10" fmla="*/ 0 w 322"/>
                  <a:gd name="T11" fmla="*/ 0 h 204"/>
                  <a:gd name="T12" fmla="*/ 0 60000 65536"/>
                  <a:gd name="T13" fmla="*/ 0 60000 65536"/>
                  <a:gd name="T14" fmla="*/ 0 60000 65536"/>
                  <a:gd name="T15" fmla="*/ 0 60000 65536"/>
                  <a:gd name="T16" fmla="*/ 0 60000 65536"/>
                  <a:gd name="T17" fmla="*/ 0 60000 65536"/>
                  <a:gd name="T18" fmla="*/ 0 w 322"/>
                  <a:gd name="T19" fmla="*/ 0 h 204"/>
                  <a:gd name="T20" fmla="*/ 322 w 32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322" h="204">
                    <a:moveTo>
                      <a:pt x="0" y="0"/>
                    </a:moveTo>
                    <a:lnTo>
                      <a:pt x="117" y="117"/>
                    </a:lnTo>
                    <a:lnTo>
                      <a:pt x="263" y="204"/>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13" name="Freeform 350"/>
              <p:cNvSpPr>
                <a:spLocks/>
              </p:cNvSpPr>
              <p:nvPr/>
            </p:nvSpPr>
            <p:spPr bwMode="auto">
              <a:xfrm rot="-6630112">
                <a:off x="722" y="2176"/>
                <a:ext cx="40" cy="46"/>
              </a:xfrm>
              <a:custGeom>
                <a:avLst/>
                <a:gdLst>
                  <a:gd name="T0" fmla="*/ 0 w 161"/>
                  <a:gd name="T1" fmla="*/ 263 h 263"/>
                  <a:gd name="T2" fmla="*/ 29 w 161"/>
                  <a:gd name="T3" fmla="*/ 102 h 263"/>
                  <a:gd name="T4" fmla="*/ 44 w 161"/>
                  <a:gd name="T5" fmla="*/ 29 h 263"/>
                  <a:gd name="T6" fmla="*/ 161 w 161"/>
                  <a:gd name="T7" fmla="*/ 0 h 263"/>
                  <a:gd name="T8" fmla="*/ 0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0" y="263"/>
                    </a:moveTo>
                    <a:lnTo>
                      <a:pt x="29" y="102"/>
                    </a:lnTo>
                    <a:lnTo>
                      <a:pt x="44" y="29"/>
                    </a:lnTo>
                    <a:lnTo>
                      <a:pt x="161" y="0"/>
                    </a:lnTo>
                    <a:lnTo>
                      <a:pt x="0"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14" name="Freeform 351"/>
              <p:cNvSpPr>
                <a:spLocks/>
              </p:cNvSpPr>
              <p:nvPr/>
            </p:nvSpPr>
            <p:spPr bwMode="auto">
              <a:xfrm rot="-6630112">
                <a:off x="656" y="2059"/>
                <a:ext cx="41" cy="70"/>
              </a:xfrm>
              <a:custGeom>
                <a:avLst/>
                <a:gdLst>
                  <a:gd name="T0" fmla="*/ 0 w 160"/>
                  <a:gd name="T1" fmla="*/ 395 h 395"/>
                  <a:gd name="T2" fmla="*/ 131 w 160"/>
                  <a:gd name="T3" fmla="*/ 220 h 395"/>
                  <a:gd name="T4" fmla="*/ 160 w 160"/>
                  <a:gd name="T5" fmla="*/ 44 h 395"/>
                  <a:gd name="T6" fmla="*/ 73 w 160"/>
                  <a:gd name="T7" fmla="*/ 0 h 395"/>
                  <a:gd name="T8" fmla="*/ 0 w 160"/>
                  <a:gd name="T9" fmla="*/ 395 h 395"/>
                  <a:gd name="T10" fmla="*/ 0 60000 65536"/>
                  <a:gd name="T11" fmla="*/ 0 60000 65536"/>
                  <a:gd name="T12" fmla="*/ 0 60000 65536"/>
                  <a:gd name="T13" fmla="*/ 0 60000 65536"/>
                  <a:gd name="T14" fmla="*/ 0 60000 65536"/>
                  <a:gd name="T15" fmla="*/ 0 w 160"/>
                  <a:gd name="T16" fmla="*/ 0 h 395"/>
                  <a:gd name="T17" fmla="*/ 160 w 160"/>
                  <a:gd name="T18" fmla="*/ 395 h 395"/>
                </a:gdLst>
                <a:ahLst/>
                <a:cxnLst>
                  <a:cxn ang="T10">
                    <a:pos x="T0" y="T1"/>
                  </a:cxn>
                  <a:cxn ang="T11">
                    <a:pos x="T2" y="T3"/>
                  </a:cxn>
                  <a:cxn ang="T12">
                    <a:pos x="T4" y="T5"/>
                  </a:cxn>
                  <a:cxn ang="T13">
                    <a:pos x="T6" y="T7"/>
                  </a:cxn>
                  <a:cxn ang="T14">
                    <a:pos x="T8" y="T9"/>
                  </a:cxn>
                </a:cxnLst>
                <a:rect l="T15" t="T16" r="T17" b="T18"/>
                <a:pathLst>
                  <a:path w="160" h="395">
                    <a:moveTo>
                      <a:pt x="0" y="395"/>
                    </a:moveTo>
                    <a:lnTo>
                      <a:pt x="131" y="220"/>
                    </a:lnTo>
                    <a:lnTo>
                      <a:pt x="160" y="44"/>
                    </a:lnTo>
                    <a:lnTo>
                      <a:pt x="73" y="0"/>
                    </a:lnTo>
                    <a:lnTo>
                      <a:pt x="0"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15" name="Freeform 352"/>
              <p:cNvSpPr>
                <a:spLocks/>
              </p:cNvSpPr>
              <p:nvPr/>
            </p:nvSpPr>
            <p:spPr bwMode="auto">
              <a:xfrm rot="-6630112">
                <a:off x="681" y="2111"/>
                <a:ext cx="37" cy="62"/>
              </a:xfrm>
              <a:custGeom>
                <a:avLst/>
                <a:gdLst>
                  <a:gd name="T0" fmla="*/ 146 w 146"/>
                  <a:gd name="T1" fmla="*/ 351 h 351"/>
                  <a:gd name="T2" fmla="*/ 146 w 146"/>
                  <a:gd name="T3" fmla="*/ 146 h 351"/>
                  <a:gd name="T4" fmla="*/ 88 w 146"/>
                  <a:gd name="T5" fmla="*/ 0 h 351"/>
                  <a:gd name="T6" fmla="*/ 0 w 146"/>
                  <a:gd name="T7" fmla="*/ 29 h 351"/>
                  <a:gd name="T8" fmla="*/ 44 w 146"/>
                  <a:gd name="T9" fmla="*/ 176 h 351"/>
                  <a:gd name="T10" fmla="*/ 146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146" y="351"/>
                    </a:moveTo>
                    <a:lnTo>
                      <a:pt x="146" y="146"/>
                    </a:lnTo>
                    <a:lnTo>
                      <a:pt x="88" y="0"/>
                    </a:lnTo>
                    <a:lnTo>
                      <a:pt x="0" y="29"/>
                    </a:lnTo>
                    <a:lnTo>
                      <a:pt x="44" y="176"/>
                    </a:lnTo>
                    <a:lnTo>
                      <a:pt x="146"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16" name="Freeform 353"/>
              <p:cNvSpPr>
                <a:spLocks/>
              </p:cNvSpPr>
              <p:nvPr/>
            </p:nvSpPr>
            <p:spPr bwMode="auto">
              <a:xfrm rot="-6630112">
                <a:off x="654" y="2034"/>
                <a:ext cx="80" cy="44"/>
              </a:xfrm>
              <a:custGeom>
                <a:avLst/>
                <a:gdLst>
                  <a:gd name="T0" fmla="*/ 0 w 321"/>
                  <a:gd name="T1" fmla="*/ 249 h 249"/>
                  <a:gd name="T2" fmla="*/ 87 w 321"/>
                  <a:gd name="T3" fmla="*/ 161 h 249"/>
                  <a:gd name="T4" fmla="*/ 219 w 321"/>
                  <a:gd name="T5" fmla="*/ 15 h 249"/>
                  <a:gd name="T6" fmla="*/ 321 w 321"/>
                  <a:gd name="T7" fmla="*/ 0 h 249"/>
                  <a:gd name="T8" fmla="*/ 248 w 321"/>
                  <a:gd name="T9" fmla="*/ 103 h 249"/>
                  <a:gd name="T10" fmla="*/ 0 w 321"/>
                  <a:gd name="T11" fmla="*/ 249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249"/>
                    </a:moveTo>
                    <a:lnTo>
                      <a:pt x="87" y="161"/>
                    </a:lnTo>
                    <a:lnTo>
                      <a:pt x="219" y="15"/>
                    </a:lnTo>
                    <a:lnTo>
                      <a:pt x="321" y="0"/>
                    </a:lnTo>
                    <a:lnTo>
                      <a:pt x="248" y="103"/>
                    </a:lnTo>
                    <a:lnTo>
                      <a:pt x="0"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17" name="Freeform 354"/>
              <p:cNvSpPr>
                <a:spLocks/>
              </p:cNvSpPr>
              <p:nvPr/>
            </p:nvSpPr>
            <p:spPr bwMode="auto">
              <a:xfrm rot="-6630112">
                <a:off x="735" y="2049"/>
                <a:ext cx="40" cy="70"/>
              </a:xfrm>
              <a:custGeom>
                <a:avLst/>
                <a:gdLst>
                  <a:gd name="T0" fmla="*/ 0 w 161"/>
                  <a:gd name="T1" fmla="*/ 0 h 395"/>
                  <a:gd name="T2" fmla="*/ 132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2"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18" name="Freeform 355"/>
              <p:cNvSpPr>
                <a:spLocks/>
              </p:cNvSpPr>
              <p:nvPr/>
            </p:nvSpPr>
            <p:spPr bwMode="auto">
              <a:xfrm rot="-6630112">
                <a:off x="702" y="1976"/>
                <a:ext cx="36" cy="62"/>
              </a:xfrm>
              <a:custGeom>
                <a:avLst/>
                <a:gdLst>
                  <a:gd name="T0" fmla="*/ 0 w 147"/>
                  <a:gd name="T1" fmla="*/ 0 h 351"/>
                  <a:gd name="T2" fmla="*/ 0 w 147"/>
                  <a:gd name="T3" fmla="*/ 205 h 351"/>
                  <a:gd name="T4" fmla="*/ 59 w 147"/>
                  <a:gd name="T5" fmla="*/ 351 h 351"/>
                  <a:gd name="T6" fmla="*/ 147 w 147"/>
                  <a:gd name="T7" fmla="*/ 322 h 351"/>
                  <a:gd name="T8" fmla="*/ 103 w 147"/>
                  <a:gd name="T9" fmla="*/ 176 h 351"/>
                  <a:gd name="T10" fmla="*/ 0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0" y="0"/>
                    </a:moveTo>
                    <a:lnTo>
                      <a:pt x="0" y="205"/>
                    </a:lnTo>
                    <a:lnTo>
                      <a:pt x="59" y="351"/>
                    </a:lnTo>
                    <a:lnTo>
                      <a:pt x="147" y="322"/>
                    </a:lnTo>
                    <a:lnTo>
                      <a:pt x="103" y="17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19" name="Freeform 356"/>
              <p:cNvSpPr>
                <a:spLocks/>
              </p:cNvSpPr>
              <p:nvPr/>
            </p:nvSpPr>
            <p:spPr bwMode="auto">
              <a:xfrm rot="-6630112">
                <a:off x="656" y="1947"/>
                <a:ext cx="80" cy="44"/>
              </a:xfrm>
              <a:custGeom>
                <a:avLst/>
                <a:gdLst>
                  <a:gd name="T0" fmla="*/ 0 w 322"/>
                  <a:gd name="T1" fmla="*/ 0 h 249"/>
                  <a:gd name="T2" fmla="*/ 88 w 322"/>
                  <a:gd name="T3" fmla="*/ 88 h 249"/>
                  <a:gd name="T4" fmla="*/ 219 w 322"/>
                  <a:gd name="T5" fmla="*/ 234 h 249"/>
                  <a:gd name="T6" fmla="*/ 322 w 322"/>
                  <a:gd name="T7" fmla="*/ 249 h 249"/>
                  <a:gd name="T8" fmla="*/ 249 w 322"/>
                  <a:gd name="T9" fmla="*/ 146 h 249"/>
                  <a:gd name="T10" fmla="*/ 0 w 322"/>
                  <a:gd name="T11" fmla="*/ 0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0" y="0"/>
                    </a:moveTo>
                    <a:lnTo>
                      <a:pt x="88" y="88"/>
                    </a:lnTo>
                    <a:lnTo>
                      <a:pt x="219" y="234"/>
                    </a:lnTo>
                    <a:lnTo>
                      <a:pt x="322" y="249"/>
                    </a:lnTo>
                    <a:lnTo>
                      <a:pt x="249"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20" name="Freeform 357"/>
              <p:cNvSpPr>
                <a:spLocks/>
              </p:cNvSpPr>
              <p:nvPr/>
            </p:nvSpPr>
            <p:spPr bwMode="auto">
              <a:xfrm rot="-6630112">
                <a:off x="642" y="1998"/>
                <a:ext cx="91" cy="31"/>
              </a:xfrm>
              <a:custGeom>
                <a:avLst/>
                <a:gdLst>
                  <a:gd name="T0" fmla="*/ 0 w 366"/>
                  <a:gd name="T1" fmla="*/ 175 h 175"/>
                  <a:gd name="T2" fmla="*/ 293 w 366"/>
                  <a:gd name="T3" fmla="*/ 102 h 175"/>
                  <a:gd name="T4" fmla="*/ 366 w 366"/>
                  <a:gd name="T5" fmla="*/ 0 h 175"/>
                  <a:gd name="T6" fmla="*/ 278 w 366"/>
                  <a:gd name="T7" fmla="*/ 0 h 175"/>
                  <a:gd name="T8" fmla="*/ 0 w 366"/>
                  <a:gd name="T9" fmla="*/ 175 h 175"/>
                  <a:gd name="T10" fmla="*/ 0 60000 65536"/>
                  <a:gd name="T11" fmla="*/ 0 60000 65536"/>
                  <a:gd name="T12" fmla="*/ 0 60000 65536"/>
                  <a:gd name="T13" fmla="*/ 0 60000 65536"/>
                  <a:gd name="T14" fmla="*/ 0 60000 65536"/>
                  <a:gd name="T15" fmla="*/ 0 w 366"/>
                  <a:gd name="T16" fmla="*/ 0 h 175"/>
                  <a:gd name="T17" fmla="*/ 366 w 366"/>
                  <a:gd name="T18" fmla="*/ 175 h 175"/>
                </a:gdLst>
                <a:ahLst/>
                <a:cxnLst>
                  <a:cxn ang="T10">
                    <a:pos x="T0" y="T1"/>
                  </a:cxn>
                  <a:cxn ang="T11">
                    <a:pos x="T2" y="T3"/>
                  </a:cxn>
                  <a:cxn ang="T12">
                    <a:pos x="T4" y="T5"/>
                  </a:cxn>
                  <a:cxn ang="T13">
                    <a:pos x="T6" y="T7"/>
                  </a:cxn>
                  <a:cxn ang="T14">
                    <a:pos x="T8" y="T9"/>
                  </a:cxn>
                </a:cxnLst>
                <a:rect l="T15" t="T16" r="T17" b="T18"/>
                <a:pathLst>
                  <a:path w="366" h="175">
                    <a:moveTo>
                      <a:pt x="0" y="175"/>
                    </a:moveTo>
                    <a:lnTo>
                      <a:pt x="293" y="102"/>
                    </a:lnTo>
                    <a:lnTo>
                      <a:pt x="366" y="0"/>
                    </a:lnTo>
                    <a:lnTo>
                      <a:pt x="278" y="0"/>
                    </a:lnTo>
                    <a:lnTo>
                      <a:pt x="0" y="17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21" name="Freeform 358"/>
              <p:cNvSpPr>
                <a:spLocks/>
              </p:cNvSpPr>
              <p:nvPr/>
            </p:nvSpPr>
            <p:spPr bwMode="auto">
              <a:xfrm rot="-6630112">
                <a:off x="653" y="2083"/>
                <a:ext cx="73" cy="36"/>
              </a:xfrm>
              <a:custGeom>
                <a:avLst/>
                <a:gdLst>
                  <a:gd name="T0" fmla="*/ 0 w 292"/>
                  <a:gd name="T1" fmla="*/ 0 h 204"/>
                  <a:gd name="T2" fmla="*/ 204 w 292"/>
                  <a:gd name="T3" fmla="*/ 58 h 204"/>
                  <a:gd name="T4" fmla="*/ 292 w 292"/>
                  <a:gd name="T5" fmla="*/ 146 h 204"/>
                  <a:gd name="T6" fmla="*/ 277 w 292"/>
                  <a:gd name="T7" fmla="*/ 204 h 204"/>
                  <a:gd name="T8" fmla="*/ 190 w 292"/>
                  <a:gd name="T9" fmla="*/ 190 h 204"/>
                  <a:gd name="T10" fmla="*/ 0 w 292"/>
                  <a:gd name="T11" fmla="*/ 0 h 204"/>
                  <a:gd name="T12" fmla="*/ 0 60000 65536"/>
                  <a:gd name="T13" fmla="*/ 0 60000 65536"/>
                  <a:gd name="T14" fmla="*/ 0 60000 65536"/>
                  <a:gd name="T15" fmla="*/ 0 60000 65536"/>
                  <a:gd name="T16" fmla="*/ 0 60000 65536"/>
                  <a:gd name="T17" fmla="*/ 0 60000 65536"/>
                  <a:gd name="T18" fmla="*/ 0 w 292"/>
                  <a:gd name="T19" fmla="*/ 0 h 204"/>
                  <a:gd name="T20" fmla="*/ 292 w 29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292" h="204">
                    <a:moveTo>
                      <a:pt x="0" y="0"/>
                    </a:moveTo>
                    <a:lnTo>
                      <a:pt x="204" y="58"/>
                    </a:lnTo>
                    <a:lnTo>
                      <a:pt x="292" y="146"/>
                    </a:lnTo>
                    <a:lnTo>
                      <a:pt x="277" y="204"/>
                    </a:lnTo>
                    <a:lnTo>
                      <a:pt x="190" y="190"/>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22" name="Freeform 359"/>
              <p:cNvSpPr>
                <a:spLocks/>
              </p:cNvSpPr>
              <p:nvPr/>
            </p:nvSpPr>
            <p:spPr bwMode="auto">
              <a:xfrm rot="-6630112">
                <a:off x="638" y="1929"/>
                <a:ext cx="81" cy="35"/>
              </a:xfrm>
              <a:custGeom>
                <a:avLst/>
                <a:gdLst>
                  <a:gd name="T0" fmla="*/ 0 w 322"/>
                  <a:gd name="T1" fmla="*/ 0 h 205"/>
                  <a:gd name="T2" fmla="*/ 117 w 322"/>
                  <a:gd name="T3" fmla="*/ 117 h 205"/>
                  <a:gd name="T4" fmla="*/ 264 w 322"/>
                  <a:gd name="T5" fmla="*/ 205 h 205"/>
                  <a:gd name="T6" fmla="*/ 322 w 322"/>
                  <a:gd name="T7" fmla="*/ 161 h 205"/>
                  <a:gd name="T8" fmla="*/ 176 w 322"/>
                  <a:gd name="T9" fmla="*/ 58 h 205"/>
                  <a:gd name="T10" fmla="*/ 0 w 322"/>
                  <a:gd name="T11" fmla="*/ 0 h 205"/>
                  <a:gd name="T12" fmla="*/ 0 60000 65536"/>
                  <a:gd name="T13" fmla="*/ 0 60000 65536"/>
                  <a:gd name="T14" fmla="*/ 0 60000 65536"/>
                  <a:gd name="T15" fmla="*/ 0 60000 65536"/>
                  <a:gd name="T16" fmla="*/ 0 60000 65536"/>
                  <a:gd name="T17" fmla="*/ 0 60000 65536"/>
                  <a:gd name="T18" fmla="*/ 0 w 322"/>
                  <a:gd name="T19" fmla="*/ 0 h 205"/>
                  <a:gd name="T20" fmla="*/ 322 w 32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322" h="205">
                    <a:moveTo>
                      <a:pt x="0" y="0"/>
                    </a:moveTo>
                    <a:lnTo>
                      <a:pt x="117" y="117"/>
                    </a:lnTo>
                    <a:lnTo>
                      <a:pt x="264" y="205"/>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223" name="Freeform 360"/>
              <p:cNvSpPr>
                <a:spLocks/>
              </p:cNvSpPr>
              <p:nvPr/>
            </p:nvSpPr>
            <p:spPr bwMode="auto">
              <a:xfrm rot="-6630112">
                <a:off x="675" y="2157"/>
                <a:ext cx="40" cy="46"/>
              </a:xfrm>
              <a:custGeom>
                <a:avLst/>
                <a:gdLst>
                  <a:gd name="T0" fmla="*/ 161 w 161"/>
                  <a:gd name="T1" fmla="*/ 263 h 263"/>
                  <a:gd name="T2" fmla="*/ 132 w 161"/>
                  <a:gd name="T3" fmla="*/ 103 h 263"/>
                  <a:gd name="T4" fmla="*/ 117 w 161"/>
                  <a:gd name="T5" fmla="*/ 29 h 263"/>
                  <a:gd name="T6" fmla="*/ 0 w 161"/>
                  <a:gd name="T7" fmla="*/ 0 h 263"/>
                  <a:gd name="T8" fmla="*/ 161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161" y="263"/>
                    </a:moveTo>
                    <a:lnTo>
                      <a:pt x="132" y="103"/>
                    </a:lnTo>
                    <a:lnTo>
                      <a:pt x="117" y="29"/>
                    </a:lnTo>
                    <a:lnTo>
                      <a:pt x="0" y="0"/>
                    </a:lnTo>
                    <a:lnTo>
                      <a:pt x="161"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grpSp>
          <p:nvGrpSpPr>
            <p:cNvPr id="730" name="Group 361"/>
            <p:cNvGrpSpPr>
              <a:grpSpLocks/>
            </p:cNvGrpSpPr>
            <p:nvPr/>
          </p:nvGrpSpPr>
          <p:grpSpPr bwMode="auto">
            <a:xfrm rot="-621878">
              <a:off x="3257" y="1004"/>
              <a:ext cx="1399" cy="510"/>
              <a:chOff x="1625" y="1468"/>
              <a:chExt cx="1399" cy="510"/>
            </a:xfrm>
          </p:grpSpPr>
          <p:sp>
            <p:nvSpPr>
              <p:cNvPr id="1164" name="Freeform 362"/>
              <p:cNvSpPr>
                <a:spLocks/>
              </p:cNvSpPr>
              <p:nvPr/>
            </p:nvSpPr>
            <p:spPr bwMode="auto">
              <a:xfrm rot="-3405074">
                <a:off x="2198" y="1175"/>
                <a:ext cx="235" cy="1372"/>
              </a:xfrm>
              <a:custGeom>
                <a:avLst/>
                <a:gdLst>
                  <a:gd name="T0" fmla="*/ 131 w 271"/>
                  <a:gd name="T1" fmla="*/ 12 h 2744"/>
                  <a:gd name="T2" fmla="*/ 79 w 271"/>
                  <a:gd name="T3" fmla="*/ 79 h 2744"/>
                  <a:gd name="T4" fmla="*/ 61 w 271"/>
                  <a:gd name="T5" fmla="*/ 220 h 2744"/>
                  <a:gd name="T6" fmla="*/ 67 w 271"/>
                  <a:gd name="T7" fmla="*/ 345 h 2744"/>
                  <a:gd name="T8" fmla="*/ 55 w 271"/>
                  <a:gd name="T9" fmla="*/ 437 h 2744"/>
                  <a:gd name="T10" fmla="*/ 55 w 271"/>
                  <a:gd name="T11" fmla="*/ 535 h 2744"/>
                  <a:gd name="T12" fmla="*/ 61 w 271"/>
                  <a:gd name="T13" fmla="*/ 685 h 2744"/>
                  <a:gd name="T14" fmla="*/ 55 w 271"/>
                  <a:gd name="T15" fmla="*/ 779 h 2744"/>
                  <a:gd name="T16" fmla="*/ 67 w 271"/>
                  <a:gd name="T17" fmla="*/ 888 h 2744"/>
                  <a:gd name="T18" fmla="*/ 46 w 271"/>
                  <a:gd name="T19" fmla="*/ 1023 h 2744"/>
                  <a:gd name="T20" fmla="*/ 58 w 271"/>
                  <a:gd name="T21" fmla="*/ 1136 h 2744"/>
                  <a:gd name="T22" fmla="*/ 61 w 271"/>
                  <a:gd name="T23" fmla="*/ 1243 h 2744"/>
                  <a:gd name="T24" fmla="*/ 46 w 271"/>
                  <a:gd name="T25" fmla="*/ 1356 h 2744"/>
                  <a:gd name="T26" fmla="*/ 55 w 271"/>
                  <a:gd name="T27" fmla="*/ 1463 h 2744"/>
                  <a:gd name="T28" fmla="*/ 58 w 271"/>
                  <a:gd name="T29" fmla="*/ 1579 h 2744"/>
                  <a:gd name="T30" fmla="*/ 43 w 271"/>
                  <a:gd name="T31" fmla="*/ 1683 h 2744"/>
                  <a:gd name="T32" fmla="*/ 43 w 271"/>
                  <a:gd name="T33" fmla="*/ 1796 h 2744"/>
                  <a:gd name="T34" fmla="*/ 52 w 271"/>
                  <a:gd name="T35" fmla="*/ 1899 h 2744"/>
                  <a:gd name="T36" fmla="*/ 49 w 271"/>
                  <a:gd name="T37" fmla="*/ 2012 h 2744"/>
                  <a:gd name="T38" fmla="*/ 37 w 271"/>
                  <a:gd name="T39" fmla="*/ 2123 h 2744"/>
                  <a:gd name="T40" fmla="*/ 37 w 271"/>
                  <a:gd name="T41" fmla="*/ 2284 h 2744"/>
                  <a:gd name="T42" fmla="*/ 21 w 271"/>
                  <a:gd name="T43" fmla="*/ 2394 h 2744"/>
                  <a:gd name="T44" fmla="*/ 30 w 271"/>
                  <a:gd name="T45" fmla="*/ 2495 h 2744"/>
                  <a:gd name="T46" fmla="*/ 12 w 271"/>
                  <a:gd name="T47" fmla="*/ 2570 h 2744"/>
                  <a:gd name="T48" fmla="*/ 0 w 271"/>
                  <a:gd name="T49" fmla="*/ 2680 h 2744"/>
                  <a:gd name="T50" fmla="*/ 43 w 271"/>
                  <a:gd name="T51" fmla="*/ 2735 h 2744"/>
                  <a:gd name="T52" fmla="*/ 147 w 271"/>
                  <a:gd name="T53" fmla="*/ 2744 h 2744"/>
                  <a:gd name="T54" fmla="*/ 244 w 271"/>
                  <a:gd name="T55" fmla="*/ 2719 h 2744"/>
                  <a:gd name="T56" fmla="*/ 271 w 271"/>
                  <a:gd name="T57" fmla="*/ 2688 h 2744"/>
                  <a:gd name="T58" fmla="*/ 263 w 271"/>
                  <a:gd name="T59" fmla="*/ 2648 h 2744"/>
                  <a:gd name="T60" fmla="*/ 241 w 271"/>
                  <a:gd name="T61" fmla="*/ 2597 h 2744"/>
                  <a:gd name="T62" fmla="*/ 223 w 271"/>
                  <a:gd name="T63" fmla="*/ 2530 h 2744"/>
                  <a:gd name="T64" fmla="*/ 217 w 271"/>
                  <a:gd name="T65" fmla="*/ 2434 h 2744"/>
                  <a:gd name="T66" fmla="*/ 232 w 271"/>
                  <a:gd name="T67" fmla="*/ 2349 h 2744"/>
                  <a:gd name="T68" fmla="*/ 223 w 271"/>
                  <a:gd name="T69" fmla="*/ 2251 h 2744"/>
                  <a:gd name="T70" fmla="*/ 238 w 271"/>
                  <a:gd name="T71" fmla="*/ 2110 h 2744"/>
                  <a:gd name="T72" fmla="*/ 229 w 271"/>
                  <a:gd name="T73" fmla="*/ 1988 h 2744"/>
                  <a:gd name="T74" fmla="*/ 238 w 271"/>
                  <a:gd name="T75" fmla="*/ 1884 h 2744"/>
                  <a:gd name="T76" fmla="*/ 247 w 271"/>
                  <a:gd name="T77" fmla="*/ 1762 h 2744"/>
                  <a:gd name="T78" fmla="*/ 244 w 271"/>
                  <a:gd name="T79" fmla="*/ 1661 h 2744"/>
                  <a:gd name="T80" fmla="*/ 229 w 271"/>
                  <a:gd name="T81" fmla="*/ 1573 h 2744"/>
                  <a:gd name="T82" fmla="*/ 244 w 271"/>
                  <a:gd name="T83" fmla="*/ 1456 h 2744"/>
                  <a:gd name="T84" fmla="*/ 253 w 271"/>
                  <a:gd name="T85" fmla="*/ 1346 h 2744"/>
                  <a:gd name="T86" fmla="*/ 239 w 271"/>
                  <a:gd name="T87" fmla="*/ 1243 h 2744"/>
                  <a:gd name="T88" fmla="*/ 239 w 271"/>
                  <a:gd name="T89" fmla="*/ 1148 h 2744"/>
                  <a:gd name="T90" fmla="*/ 250 w 271"/>
                  <a:gd name="T91" fmla="*/ 1056 h 2744"/>
                  <a:gd name="T92" fmla="*/ 239 w 271"/>
                  <a:gd name="T93" fmla="*/ 959 h 2744"/>
                  <a:gd name="T94" fmla="*/ 253 w 271"/>
                  <a:gd name="T95" fmla="*/ 804 h 2744"/>
                  <a:gd name="T96" fmla="*/ 256 w 271"/>
                  <a:gd name="T97" fmla="*/ 700 h 2744"/>
                  <a:gd name="T98" fmla="*/ 244 w 271"/>
                  <a:gd name="T99" fmla="*/ 611 h 2744"/>
                  <a:gd name="T100" fmla="*/ 256 w 271"/>
                  <a:gd name="T101" fmla="*/ 474 h 2744"/>
                  <a:gd name="T102" fmla="*/ 245 w 271"/>
                  <a:gd name="T103" fmla="*/ 362 h 2744"/>
                  <a:gd name="T104" fmla="*/ 241 w 271"/>
                  <a:gd name="T105" fmla="*/ 229 h 2744"/>
                  <a:gd name="T106" fmla="*/ 251 w 271"/>
                  <a:gd name="T107" fmla="*/ 117 h 2744"/>
                  <a:gd name="T108" fmla="*/ 227 w 271"/>
                  <a:gd name="T109" fmla="*/ 31 h 2744"/>
                  <a:gd name="T110" fmla="*/ 160 w 271"/>
                  <a:gd name="T111" fmla="*/ 0 h 27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1"/>
                  <a:gd name="T169" fmla="*/ 0 h 2744"/>
                  <a:gd name="T170" fmla="*/ 271 w 271"/>
                  <a:gd name="T171" fmla="*/ 2744 h 27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1" h="2744">
                    <a:moveTo>
                      <a:pt x="160" y="0"/>
                    </a:moveTo>
                    <a:lnTo>
                      <a:pt x="131" y="12"/>
                    </a:lnTo>
                    <a:lnTo>
                      <a:pt x="116" y="31"/>
                    </a:lnTo>
                    <a:lnTo>
                      <a:pt x="79" y="79"/>
                    </a:lnTo>
                    <a:lnTo>
                      <a:pt x="61" y="142"/>
                    </a:lnTo>
                    <a:lnTo>
                      <a:pt x="61" y="220"/>
                    </a:lnTo>
                    <a:lnTo>
                      <a:pt x="70" y="278"/>
                    </a:lnTo>
                    <a:lnTo>
                      <a:pt x="67" y="345"/>
                    </a:lnTo>
                    <a:lnTo>
                      <a:pt x="61" y="397"/>
                    </a:lnTo>
                    <a:lnTo>
                      <a:pt x="55" y="437"/>
                    </a:lnTo>
                    <a:lnTo>
                      <a:pt x="55" y="489"/>
                    </a:lnTo>
                    <a:lnTo>
                      <a:pt x="55" y="535"/>
                    </a:lnTo>
                    <a:lnTo>
                      <a:pt x="67" y="613"/>
                    </a:lnTo>
                    <a:lnTo>
                      <a:pt x="61" y="685"/>
                    </a:lnTo>
                    <a:lnTo>
                      <a:pt x="52" y="736"/>
                    </a:lnTo>
                    <a:lnTo>
                      <a:pt x="55" y="779"/>
                    </a:lnTo>
                    <a:lnTo>
                      <a:pt x="61" y="825"/>
                    </a:lnTo>
                    <a:lnTo>
                      <a:pt x="67" y="888"/>
                    </a:lnTo>
                    <a:lnTo>
                      <a:pt x="61" y="959"/>
                    </a:lnTo>
                    <a:lnTo>
                      <a:pt x="46" y="1023"/>
                    </a:lnTo>
                    <a:lnTo>
                      <a:pt x="49" y="1085"/>
                    </a:lnTo>
                    <a:lnTo>
                      <a:pt x="58" y="1136"/>
                    </a:lnTo>
                    <a:lnTo>
                      <a:pt x="61" y="1188"/>
                    </a:lnTo>
                    <a:lnTo>
                      <a:pt x="61" y="1243"/>
                    </a:lnTo>
                    <a:lnTo>
                      <a:pt x="49" y="1313"/>
                    </a:lnTo>
                    <a:lnTo>
                      <a:pt x="46" y="1356"/>
                    </a:lnTo>
                    <a:lnTo>
                      <a:pt x="49" y="1408"/>
                    </a:lnTo>
                    <a:lnTo>
                      <a:pt x="55" y="1463"/>
                    </a:lnTo>
                    <a:lnTo>
                      <a:pt x="55" y="1526"/>
                    </a:lnTo>
                    <a:lnTo>
                      <a:pt x="58" y="1579"/>
                    </a:lnTo>
                    <a:lnTo>
                      <a:pt x="52" y="1621"/>
                    </a:lnTo>
                    <a:lnTo>
                      <a:pt x="43" y="1683"/>
                    </a:lnTo>
                    <a:lnTo>
                      <a:pt x="43" y="1741"/>
                    </a:lnTo>
                    <a:lnTo>
                      <a:pt x="43" y="1796"/>
                    </a:lnTo>
                    <a:lnTo>
                      <a:pt x="49" y="1840"/>
                    </a:lnTo>
                    <a:lnTo>
                      <a:pt x="52" y="1899"/>
                    </a:lnTo>
                    <a:lnTo>
                      <a:pt x="61" y="1951"/>
                    </a:lnTo>
                    <a:lnTo>
                      <a:pt x="49" y="2012"/>
                    </a:lnTo>
                    <a:lnTo>
                      <a:pt x="37" y="2061"/>
                    </a:lnTo>
                    <a:lnTo>
                      <a:pt x="37" y="2123"/>
                    </a:lnTo>
                    <a:lnTo>
                      <a:pt x="43" y="2210"/>
                    </a:lnTo>
                    <a:lnTo>
                      <a:pt x="37" y="2284"/>
                    </a:lnTo>
                    <a:lnTo>
                      <a:pt x="24" y="2352"/>
                    </a:lnTo>
                    <a:lnTo>
                      <a:pt x="21" y="2394"/>
                    </a:lnTo>
                    <a:lnTo>
                      <a:pt x="24" y="2453"/>
                    </a:lnTo>
                    <a:lnTo>
                      <a:pt x="30" y="2495"/>
                    </a:lnTo>
                    <a:lnTo>
                      <a:pt x="24" y="2539"/>
                    </a:lnTo>
                    <a:lnTo>
                      <a:pt x="12" y="2570"/>
                    </a:lnTo>
                    <a:lnTo>
                      <a:pt x="6" y="2625"/>
                    </a:lnTo>
                    <a:lnTo>
                      <a:pt x="0" y="2680"/>
                    </a:lnTo>
                    <a:lnTo>
                      <a:pt x="3" y="2719"/>
                    </a:lnTo>
                    <a:lnTo>
                      <a:pt x="43" y="2735"/>
                    </a:lnTo>
                    <a:lnTo>
                      <a:pt x="85" y="2744"/>
                    </a:lnTo>
                    <a:lnTo>
                      <a:pt x="147" y="2744"/>
                    </a:lnTo>
                    <a:lnTo>
                      <a:pt x="205" y="2735"/>
                    </a:lnTo>
                    <a:lnTo>
                      <a:pt x="244" y="2719"/>
                    </a:lnTo>
                    <a:lnTo>
                      <a:pt x="268" y="2703"/>
                    </a:lnTo>
                    <a:lnTo>
                      <a:pt x="271" y="2688"/>
                    </a:lnTo>
                    <a:lnTo>
                      <a:pt x="270" y="2675"/>
                    </a:lnTo>
                    <a:lnTo>
                      <a:pt x="263" y="2648"/>
                    </a:lnTo>
                    <a:lnTo>
                      <a:pt x="256" y="2627"/>
                    </a:lnTo>
                    <a:lnTo>
                      <a:pt x="241" y="2597"/>
                    </a:lnTo>
                    <a:lnTo>
                      <a:pt x="233" y="2572"/>
                    </a:lnTo>
                    <a:lnTo>
                      <a:pt x="223" y="2530"/>
                    </a:lnTo>
                    <a:lnTo>
                      <a:pt x="221" y="2493"/>
                    </a:lnTo>
                    <a:lnTo>
                      <a:pt x="217" y="2434"/>
                    </a:lnTo>
                    <a:lnTo>
                      <a:pt x="227" y="2390"/>
                    </a:lnTo>
                    <a:lnTo>
                      <a:pt x="232" y="2349"/>
                    </a:lnTo>
                    <a:lnTo>
                      <a:pt x="227" y="2296"/>
                    </a:lnTo>
                    <a:lnTo>
                      <a:pt x="223" y="2251"/>
                    </a:lnTo>
                    <a:lnTo>
                      <a:pt x="229" y="2193"/>
                    </a:lnTo>
                    <a:lnTo>
                      <a:pt x="238" y="2110"/>
                    </a:lnTo>
                    <a:lnTo>
                      <a:pt x="233" y="2044"/>
                    </a:lnTo>
                    <a:lnTo>
                      <a:pt x="229" y="1988"/>
                    </a:lnTo>
                    <a:lnTo>
                      <a:pt x="229" y="1927"/>
                    </a:lnTo>
                    <a:lnTo>
                      <a:pt x="238" y="1884"/>
                    </a:lnTo>
                    <a:lnTo>
                      <a:pt x="244" y="1823"/>
                    </a:lnTo>
                    <a:lnTo>
                      <a:pt x="247" y="1762"/>
                    </a:lnTo>
                    <a:lnTo>
                      <a:pt x="247" y="1716"/>
                    </a:lnTo>
                    <a:lnTo>
                      <a:pt x="244" y="1661"/>
                    </a:lnTo>
                    <a:lnTo>
                      <a:pt x="238" y="1615"/>
                    </a:lnTo>
                    <a:lnTo>
                      <a:pt x="229" y="1573"/>
                    </a:lnTo>
                    <a:lnTo>
                      <a:pt x="233" y="1533"/>
                    </a:lnTo>
                    <a:lnTo>
                      <a:pt x="244" y="1456"/>
                    </a:lnTo>
                    <a:lnTo>
                      <a:pt x="253" y="1395"/>
                    </a:lnTo>
                    <a:lnTo>
                      <a:pt x="253" y="1346"/>
                    </a:lnTo>
                    <a:lnTo>
                      <a:pt x="250" y="1295"/>
                    </a:lnTo>
                    <a:lnTo>
                      <a:pt x="239" y="1243"/>
                    </a:lnTo>
                    <a:lnTo>
                      <a:pt x="238" y="1197"/>
                    </a:lnTo>
                    <a:lnTo>
                      <a:pt x="239" y="1148"/>
                    </a:lnTo>
                    <a:lnTo>
                      <a:pt x="244" y="1102"/>
                    </a:lnTo>
                    <a:lnTo>
                      <a:pt x="250" y="1056"/>
                    </a:lnTo>
                    <a:lnTo>
                      <a:pt x="250" y="1010"/>
                    </a:lnTo>
                    <a:lnTo>
                      <a:pt x="239" y="959"/>
                    </a:lnTo>
                    <a:lnTo>
                      <a:pt x="239" y="873"/>
                    </a:lnTo>
                    <a:lnTo>
                      <a:pt x="253" y="804"/>
                    </a:lnTo>
                    <a:lnTo>
                      <a:pt x="256" y="761"/>
                    </a:lnTo>
                    <a:lnTo>
                      <a:pt x="256" y="700"/>
                    </a:lnTo>
                    <a:lnTo>
                      <a:pt x="251" y="652"/>
                    </a:lnTo>
                    <a:lnTo>
                      <a:pt x="244" y="611"/>
                    </a:lnTo>
                    <a:lnTo>
                      <a:pt x="253" y="538"/>
                    </a:lnTo>
                    <a:lnTo>
                      <a:pt x="256" y="474"/>
                    </a:lnTo>
                    <a:lnTo>
                      <a:pt x="250" y="400"/>
                    </a:lnTo>
                    <a:lnTo>
                      <a:pt x="245" y="362"/>
                    </a:lnTo>
                    <a:lnTo>
                      <a:pt x="238" y="287"/>
                    </a:lnTo>
                    <a:lnTo>
                      <a:pt x="241" y="229"/>
                    </a:lnTo>
                    <a:lnTo>
                      <a:pt x="250" y="171"/>
                    </a:lnTo>
                    <a:lnTo>
                      <a:pt x="251" y="117"/>
                    </a:lnTo>
                    <a:lnTo>
                      <a:pt x="241" y="67"/>
                    </a:lnTo>
                    <a:lnTo>
                      <a:pt x="227" y="31"/>
                    </a:lnTo>
                    <a:lnTo>
                      <a:pt x="195" y="9"/>
                    </a:lnTo>
                    <a:lnTo>
                      <a:pt x="160" y="0"/>
                    </a:lnTo>
                    <a:close/>
                  </a:path>
                </a:pathLst>
              </a:custGeom>
              <a:solidFill>
                <a:srgbClr val="A87C00"/>
              </a:solidFill>
              <a:ln w="6350">
                <a:solidFill>
                  <a:srgbClr val="000000"/>
                </a:solidFill>
                <a:round/>
                <a:headEnd/>
                <a:tailEnd/>
              </a:ln>
            </p:spPr>
            <p:txBody>
              <a:bodyPr/>
              <a:lstStyle/>
              <a:p>
                <a:endParaRPr lang="en-US" sz="2000">
                  <a:solidFill>
                    <a:srgbClr val="000000"/>
                  </a:solidFill>
                  <a:latin typeface="Arial" charset="0"/>
                </a:endParaRPr>
              </a:p>
            </p:txBody>
          </p:sp>
          <p:sp>
            <p:nvSpPr>
              <p:cNvPr id="1165" name="Freeform 363"/>
              <p:cNvSpPr>
                <a:spLocks/>
              </p:cNvSpPr>
              <p:nvPr/>
            </p:nvSpPr>
            <p:spPr bwMode="auto">
              <a:xfrm rot="-3405074">
                <a:off x="2276" y="1145"/>
                <a:ext cx="134" cy="1362"/>
              </a:xfrm>
              <a:custGeom>
                <a:avLst/>
                <a:gdLst>
                  <a:gd name="T0" fmla="*/ 61 w 154"/>
                  <a:gd name="T1" fmla="*/ 23 h 2725"/>
                  <a:gd name="T2" fmla="*/ 68 w 154"/>
                  <a:gd name="T3" fmla="*/ 132 h 2725"/>
                  <a:gd name="T4" fmla="*/ 38 w 154"/>
                  <a:gd name="T5" fmla="*/ 269 h 2725"/>
                  <a:gd name="T6" fmla="*/ 65 w 154"/>
                  <a:gd name="T7" fmla="*/ 388 h 2725"/>
                  <a:gd name="T8" fmla="*/ 59 w 154"/>
                  <a:gd name="T9" fmla="*/ 483 h 2725"/>
                  <a:gd name="T10" fmla="*/ 44 w 154"/>
                  <a:gd name="T11" fmla="*/ 608 h 2725"/>
                  <a:gd name="T12" fmla="*/ 59 w 154"/>
                  <a:gd name="T13" fmla="*/ 724 h 2725"/>
                  <a:gd name="T14" fmla="*/ 50 w 154"/>
                  <a:gd name="T15" fmla="*/ 819 h 2725"/>
                  <a:gd name="T16" fmla="*/ 44 w 154"/>
                  <a:gd name="T17" fmla="*/ 943 h 2725"/>
                  <a:gd name="T18" fmla="*/ 59 w 154"/>
                  <a:gd name="T19" fmla="*/ 1078 h 2725"/>
                  <a:gd name="T20" fmla="*/ 44 w 154"/>
                  <a:gd name="T21" fmla="*/ 1185 h 2725"/>
                  <a:gd name="T22" fmla="*/ 47 w 154"/>
                  <a:gd name="T23" fmla="*/ 1292 h 2725"/>
                  <a:gd name="T24" fmla="*/ 56 w 154"/>
                  <a:gd name="T25" fmla="*/ 1408 h 2725"/>
                  <a:gd name="T26" fmla="*/ 31 w 154"/>
                  <a:gd name="T27" fmla="*/ 1516 h 2725"/>
                  <a:gd name="T28" fmla="*/ 44 w 154"/>
                  <a:gd name="T29" fmla="*/ 1622 h 2725"/>
                  <a:gd name="T30" fmla="*/ 53 w 154"/>
                  <a:gd name="T31" fmla="*/ 1737 h 2725"/>
                  <a:gd name="T32" fmla="*/ 44 w 154"/>
                  <a:gd name="T33" fmla="*/ 1833 h 2725"/>
                  <a:gd name="T34" fmla="*/ 34 w 154"/>
                  <a:gd name="T35" fmla="*/ 1940 h 2725"/>
                  <a:gd name="T36" fmla="*/ 44 w 154"/>
                  <a:gd name="T37" fmla="*/ 2070 h 2725"/>
                  <a:gd name="T38" fmla="*/ 25 w 154"/>
                  <a:gd name="T39" fmla="*/ 2198 h 2725"/>
                  <a:gd name="T40" fmla="*/ 38 w 154"/>
                  <a:gd name="T41" fmla="*/ 2345 h 2725"/>
                  <a:gd name="T42" fmla="*/ 34 w 154"/>
                  <a:gd name="T43" fmla="*/ 2445 h 2725"/>
                  <a:gd name="T44" fmla="*/ 41 w 154"/>
                  <a:gd name="T45" fmla="*/ 2555 h 2725"/>
                  <a:gd name="T46" fmla="*/ 34 w 154"/>
                  <a:gd name="T47" fmla="*/ 2640 h 2725"/>
                  <a:gd name="T48" fmla="*/ 12 w 154"/>
                  <a:gd name="T49" fmla="*/ 2699 h 2725"/>
                  <a:gd name="T50" fmla="*/ 40 w 154"/>
                  <a:gd name="T51" fmla="*/ 2725 h 2725"/>
                  <a:gd name="T52" fmla="*/ 137 w 154"/>
                  <a:gd name="T53" fmla="*/ 2699 h 2725"/>
                  <a:gd name="T54" fmla="*/ 141 w 154"/>
                  <a:gd name="T55" fmla="*/ 2655 h 2725"/>
                  <a:gd name="T56" fmla="*/ 123 w 154"/>
                  <a:gd name="T57" fmla="*/ 2621 h 2725"/>
                  <a:gd name="T58" fmla="*/ 105 w 154"/>
                  <a:gd name="T59" fmla="*/ 2570 h 2725"/>
                  <a:gd name="T60" fmla="*/ 86 w 154"/>
                  <a:gd name="T61" fmla="*/ 2496 h 2725"/>
                  <a:gd name="T62" fmla="*/ 92 w 154"/>
                  <a:gd name="T63" fmla="*/ 2430 h 2725"/>
                  <a:gd name="T64" fmla="*/ 105 w 154"/>
                  <a:gd name="T65" fmla="*/ 2339 h 2725"/>
                  <a:gd name="T66" fmla="*/ 99 w 154"/>
                  <a:gd name="T67" fmla="*/ 2244 h 2725"/>
                  <a:gd name="T68" fmla="*/ 108 w 154"/>
                  <a:gd name="T69" fmla="*/ 2106 h 2725"/>
                  <a:gd name="T70" fmla="*/ 108 w 154"/>
                  <a:gd name="T71" fmla="*/ 1981 h 2725"/>
                  <a:gd name="T72" fmla="*/ 111 w 154"/>
                  <a:gd name="T73" fmla="*/ 1886 h 2725"/>
                  <a:gd name="T74" fmla="*/ 124 w 154"/>
                  <a:gd name="T75" fmla="*/ 1751 h 2725"/>
                  <a:gd name="T76" fmla="*/ 123 w 154"/>
                  <a:gd name="T77" fmla="*/ 1650 h 2725"/>
                  <a:gd name="T78" fmla="*/ 105 w 154"/>
                  <a:gd name="T79" fmla="*/ 1567 h 2725"/>
                  <a:gd name="T80" fmla="*/ 123 w 154"/>
                  <a:gd name="T81" fmla="*/ 1447 h 2725"/>
                  <a:gd name="T82" fmla="*/ 127 w 154"/>
                  <a:gd name="T83" fmla="*/ 1337 h 2725"/>
                  <a:gd name="T84" fmla="*/ 114 w 154"/>
                  <a:gd name="T85" fmla="*/ 1246 h 2725"/>
                  <a:gd name="T86" fmla="*/ 111 w 154"/>
                  <a:gd name="T87" fmla="*/ 1148 h 2725"/>
                  <a:gd name="T88" fmla="*/ 125 w 154"/>
                  <a:gd name="T89" fmla="*/ 1047 h 2725"/>
                  <a:gd name="T90" fmla="*/ 120 w 154"/>
                  <a:gd name="T91" fmla="*/ 951 h 2725"/>
                  <a:gd name="T92" fmla="*/ 127 w 154"/>
                  <a:gd name="T93" fmla="*/ 795 h 2725"/>
                  <a:gd name="T94" fmla="*/ 135 w 154"/>
                  <a:gd name="T95" fmla="*/ 693 h 2725"/>
                  <a:gd name="T96" fmla="*/ 117 w 154"/>
                  <a:gd name="T97" fmla="*/ 604 h 2725"/>
                  <a:gd name="T98" fmla="*/ 128 w 154"/>
                  <a:gd name="T99" fmla="*/ 466 h 2725"/>
                  <a:gd name="T100" fmla="*/ 123 w 154"/>
                  <a:gd name="T101" fmla="*/ 354 h 2725"/>
                  <a:gd name="T102" fmla="*/ 114 w 154"/>
                  <a:gd name="T103" fmla="*/ 235 h 2725"/>
                  <a:gd name="T104" fmla="*/ 126 w 154"/>
                  <a:gd name="T105" fmla="*/ 109 h 2725"/>
                  <a:gd name="T106" fmla="*/ 114 w 154"/>
                  <a:gd name="T107" fmla="*/ 36 h 2725"/>
                  <a:gd name="T108" fmla="*/ 56 w 154"/>
                  <a:gd name="T109" fmla="*/ 0 h 272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
                  <a:gd name="T166" fmla="*/ 0 h 2725"/>
                  <a:gd name="T167" fmla="*/ 154 w 154"/>
                  <a:gd name="T168" fmla="*/ 2725 h 272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 h="2725">
                    <a:moveTo>
                      <a:pt x="56" y="0"/>
                    </a:moveTo>
                    <a:lnTo>
                      <a:pt x="61" y="23"/>
                    </a:lnTo>
                    <a:lnTo>
                      <a:pt x="68" y="71"/>
                    </a:lnTo>
                    <a:lnTo>
                      <a:pt x="68" y="132"/>
                    </a:lnTo>
                    <a:lnTo>
                      <a:pt x="59" y="208"/>
                    </a:lnTo>
                    <a:lnTo>
                      <a:pt x="38" y="269"/>
                    </a:lnTo>
                    <a:lnTo>
                      <a:pt x="50" y="339"/>
                    </a:lnTo>
                    <a:lnTo>
                      <a:pt x="65" y="388"/>
                    </a:lnTo>
                    <a:lnTo>
                      <a:pt x="68" y="440"/>
                    </a:lnTo>
                    <a:lnTo>
                      <a:pt x="59" y="483"/>
                    </a:lnTo>
                    <a:lnTo>
                      <a:pt x="59" y="538"/>
                    </a:lnTo>
                    <a:lnTo>
                      <a:pt x="44" y="608"/>
                    </a:lnTo>
                    <a:lnTo>
                      <a:pt x="59" y="654"/>
                    </a:lnTo>
                    <a:lnTo>
                      <a:pt x="59" y="724"/>
                    </a:lnTo>
                    <a:lnTo>
                      <a:pt x="56" y="767"/>
                    </a:lnTo>
                    <a:lnTo>
                      <a:pt x="50" y="819"/>
                    </a:lnTo>
                    <a:lnTo>
                      <a:pt x="50" y="885"/>
                    </a:lnTo>
                    <a:lnTo>
                      <a:pt x="44" y="943"/>
                    </a:lnTo>
                    <a:lnTo>
                      <a:pt x="62" y="1011"/>
                    </a:lnTo>
                    <a:lnTo>
                      <a:pt x="59" y="1078"/>
                    </a:lnTo>
                    <a:lnTo>
                      <a:pt x="50" y="1127"/>
                    </a:lnTo>
                    <a:lnTo>
                      <a:pt x="44" y="1185"/>
                    </a:lnTo>
                    <a:lnTo>
                      <a:pt x="34" y="1233"/>
                    </a:lnTo>
                    <a:lnTo>
                      <a:pt x="47" y="1292"/>
                    </a:lnTo>
                    <a:lnTo>
                      <a:pt x="56" y="1347"/>
                    </a:lnTo>
                    <a:lnTo>
                      <a:pt x="56" y="1408"/>
                    </a:lnTo>
                    <a:lnTo>
                      <a:pt x="41" y="1472"/>
                    </a:lnTo>
                    <a:lnTo>
                      <a:pt x="31" y="1516"/>
                    </a:lnTo>
                    <a:lnTo>
                      <a:pt x="44" y="1579"/>
                    </a:lnTo>
                    <a:lnTo>
                      <a:pt x="44" y="1622"/>
                    </a:lnTo>
                    <a:lnTo>
                      <a:pt x="53" y="1682"/>
                    </a:lnTo>
                    <a:lnTo>
                      <a:pt x="53" y="1737"/>
                    </a:lnTo>
                    <a:lnTo>
                      <a:pt x="47" y="1787"/>
                    </a:lnTo>
                    <a:lnTo>
                      <a:pt x="44" y="1833"/>
                    </a:lnTo>
                    <a:lnTo>
                      <a:pt x="30" y="1889"/>
                    </a:lnTo>
                    <a:lnTo>
                      <a:pt x="34" y="1940"/>
                    </a:lnTo>
                    <a:lnTo>
                      <a:pt x="47" y="2006"/>
                    </a:lnTo>
                    <a:lnTo>
                      <a:pt x="44" y="2070"/>
                    </a:lnTo>
                    <a:lnTo>
                      <a:pt x="38" y="2125"/>
                    </a:lnTo>
                    <a:lnTo>
                      <a:pt x="25" y="2198"/>
                    </a:lnTo>
                    <a:lnTo>
                      <a:pt x="34" y="2274"/>
                    </a:lnTo>
                    <a:lnTo>
                      <a:pt x="38" y="2345"/>
                    </a:lnTo>
                    <a:lnTo>
                      <a:pt x="34" y="2394"/>
                    </a:lnTo>
                    <a:lnTo>
                      <a:pt x="34" y="2445"/>
                    </a:lnTo>
                    <a:lnTo>
                      <a:pt x="16" y="2493"/>
                    </a:lnTo>
                    <a:lnTo>
                      <a:pt x="41" y="2555"/>
                    </a:lnTo>
                    <a:lnTo>
                      <a:pt x="41" y="2597"/>
                    </a:lnTo>
                    <a:lnTo>
                      <a:pt x="34" y="2640"/>
                    </a:lnTo>
                    <a:lnTo>
                      <a:pt x="22" y="2678"/>
                    </a:lnTo>
                    <a:lnTo>
                      <a:pt x="12" y="2699"/>
                    </a:lnTo>
                    <a:lnTo>
                      <a:pt x="0" y="2725"/>
                    </a:lnTo>
                    <a:lnTo>
                      <a:pt x="40" y="2725"/>
                    </a:lnTo>
                    <a:lnTo>
                      <a:pt x="92" y="2716"/>
                    </a:lnTo>
                    <a:lnTo>
                      <a:pt x="137" y="2699"/>
                    </a:lnTo>
                    <a:lnTo>
                      <a:pt x="154" y="2686"/>
                    </a:lnTo>
                    <a:lnTo>
                      <a:pt x="141" y="2655"/>
                    </a:lnTo>
                    <a:lnTo>
                      <a:pt x="134" y="2637"/>
                    </a:lnTo>
                    <a:lnTo>
                      <a:pt x="123" y="2621"/>
                    </a:lnTo>
                    <a:lnTo>
                      <a:pt x="117" y="2597"/>
                    </a:lnTo>
                    <a:lnTo>
                      <a:pt x="105" y="2570"/>
                    </a:lnTo>
                    <a:lnTo>
                      <a:pt x="99" y="2536"/>
                    </a:lnTo>
                    <a:lnTo>
                      <a:pt x="86" y="2496"/>
                    </a:lnTo>
                    <a:lnTo>
                      <a:pt x="83" y="2469"/>
                    </a:lnTo>
                    <a:lnTo>
                      <a:pt x="92" y="2430"/>
                    </a:lnTo>
                    <a:lnTo>
                      <a:pt x="96" y="2381"/>
                    </a:lnTo>
                    <a:lnTo>
                      <a:pt x="105" y="2339"/>
                    </a:lnTo>
                    <a:lnTo>
                      <a:pt x="105" y="2293"/>
                    </a:lnTo>
                    <a:lnTo>
                      <a:pt x="99" y="2244"/>
                    </a:lnTo>
                    <a:lnTo>
                      <a:pt x="102" y="2183"/>
                    </a:lnTo>
                    <a:lnTo>
                      <a:pt x="108" y="2106"/>
                    </a:lnTo>
                    <a:lnTo>
                      <a:pt x="108" y="2039"/>
                    </a:lnTo>
                    <a:lnTo>
                      <a:pt x="108" y="1981"/>
                    </a:lnTo>
                    <a:lnTo>
                      <a:pt x="102" y="1923"/>
                    </a:lnTo>
                    <a:lnTo>
                      <a:pt x="111" y="1886"/>
                    </a:lnTo>
                    <a:lnTo>
                      <a:pt x="114" y="1810"/>
                    </a:lnTo>
                    <a:lnTo>
                      <a:pt x="124" y="1751"/>
                    </a:lnTo>
                    <a:lnTo>
                      <a:pt x="124" y="1705"/>
                    </a:lnTo>
                    <a:lnTo>
                      <a:pt x="123" y="1650"/>
                    </a:lnTo>
                    <a:lnTo>
                      <a:pt x="114" y="1609"/>
                    </a:lnTo>
                    <a:lnTo>
                      <a:pt x="105" y="1567"/>
                    </a:lnTo>
                    <a:lnTo>
                      <a:pt x="111" y="1512"/>
                    </a:lnTo>
                    <a:lnTo>
                      <a:pt x="123" y="1447"/>
                    </a:lnTo>
                    <a:lnTo>
                      <a:pt x="127" y="1385"/>
                    </a:lnTo>
                    <a:lnTo>
                      <a:pt x="127" y="1337"/>
                    </a:lnTo>
                    <a:lnTo>
                      <a:pt x="125" y="1285"/>
                    </a:lnTo>
                    <a:lnTo>
                      <a:pt x="114" y="1246"/>
                    </a:lnTo>
                    <a:lnTo>
                      <a:pt x="111" y="1197"/>
                    </a:lnTo>
                    <a:lnTo>
                      <a:pt x="111" y="1148"/>
                    </a:lnTo>
                    <a:lnTo>
                      <a:pt x="117" y="1093"/>
                    </a:lnTo>
                    <a:lnTo>
                      <a:pt x="125" y="1047"/>
                    </a:lnTo>
                    <a:lnTo>
                      <a:pt x="125" y="1001"/>
                    </a:lnTo>
                    <a:lnTo>
                      <a:pt x="120" y="951"/>
                    </a:lnTo>
                    <a:lnTo>
                      <a:pt x="111" y="870"/>
                    </a:lnTo>
                    <a:lnTo>
                      <a:pt x="127" y="795"/>
                    </a:lnTo>
                    <a:lnTo>
                      <a:pt x="128" y="752"/>
                    </a:lnTo>
                    <a:lnTo>
                      <a:pt x="135" y="693"/>
                    </a:lnTo>
                    <a:lnTo>
                      <a:pt x="126" y="643"/>
                    </a:lnTo>
                    <a:lnTo>
                      <a:pt x="117" y="604"/>
                    </a:lnTo>
                    <a:lnTo>
                      <a:pt x="127" y="530"/>
                    </a:lnTo>
                    <a:lnTo>
                      <a:pt x="128" y="466"/>
                    </a:lnTo>
                    <a:lnTo>
                      <a:pt x="126" y="403"/>
                    </a:lnTo>
                    <a:lnTo>
                      <a:pt x="123" y="354"/>
                    </a:lnTo>
                    <a:lnTo>
                      <a:pt x="114" y="287"/>
                    </a:lnTo>
                    <a:lnTo>
                      <a:pt x="114" y="235"/>
                    </a:lnTo>
                    <a:lnTo>
                      <a:pt x="125" y="163"/>
                    </a:lnTo>
                    <a:lnTo>
                      <a:pt x="126" y="109"/>
                    </a:lnTo>
                    <a:lnTo>
                      <a:pt x="121" y="59"/>
                    </a:lnTo>
                    <a:lnTo>
                      <a:pt x="114" y="36"/>
                    </a:lnTo>
                    <a:lnTo>
                      <a:pt x="96" y="15"/>
                    </a:lnTo>
                    <a:lnTo>
                      <a:pt x="56" y="0"/>
                    </a:lnTo>
                    <a:close/>
                  </a:path>
                </a:pathLst>
              </a:custGeom>
              <a:solidFill>
                <a:srgbClr val="996633"/>
              </a:solidFill>
              <a:ln w="9525">
                <a:solidFill>
                  <a:srgbClr val="663300"/>
                </a:solidFill>
                <a:round/>
                <a:headEnd/>
                <a:tailEnd/>
              </a:ln>
            </p:spPr>
            <p:txBody>
              <a:bodyPr/>
              <a:lstStyle/>
              <a:p>
                <a:endParaRPr lang="en-US" sz="2000">
                  <a:solidFill>
                    <a:srgbClr val="000000"/>
                  </a:solidFill>
                  <a:latin typeface="Arial" charset="0"/>
                </a:endParaRPr>
              </a:p>
            </p:txBody>
          </p:sp>
          <p:sp>
            <p:nvSpPr>
              <p:cNvPr id="1166" name="Freeform 364"/>
              <p:cNvSpPr>
                <a:spLocks/>
              </p:cNvSpPr>
              <p:nvPr/>
            </p:nvSpPr>
            <p:spPr bwMode="auto">
              <a:xfrm rot="-3405074">
                <a:off x="2263" y="1209"/>
                <a:ext cx="85" cy="1355"/>
              </a:xfrm>
              <a:custGeom>
                <a:avLst/>
                <a:gdLst>
                  <a:gd name="T0" fmla="*/ 97 w 97"/>
                  <a:gd name="T1" fmla="*/ 49 h 2711"/>
                  <a:gd name="T2" fmla="*/ 84 w 97"/>
                  <a:gd name="T3" fmla="*/ 168 h 2711"/>
                  <a:gd name="T4" fmla="*/ 66 w 97"/>
                  <a:gd name="T5" fmla="*/ 259 h 2711"/>
                  <a:gd name="T6" fmla="*/ 84 w 97"/>
                  <a:gd name="T7" fmla="*/ 342 h 2711"/>
                  <a:gd name="T8" fmla="*/ 91 w 97"/>
                  <a:gd name="T9" fmla="*/ 476 h 2711"/>
                  <a:gd name="T10" fmla="*/ 78 w 97"/>
                  <a:gd name="T11" fmla="*/ 565 h 2711"/>
                  <a:gd name="T12" fmla="*/ 75 w 97"/>
                  <a:gd name="T13" fmla="*/ 626 h 2711"/>
                  <a:gd name="T14" fmla="*/ 84 w 97"/>
                  <a:gd name="T15" fmla="*/ 770 h 2711"/>
                  <a:gd name="T16" fmla="*/ 69 w 97"/>
                  <a:gd name="T17" fmla="*/ 904 h 2711"/>
                  <a:gd name="T18" fmla="*/ 91 w 97"/>
                  <a:gd name="T19" fmla="*/ 1005 h 2711"/>
                  <a:gd name="T20" fmla="*/ 81 w 97"/>
                  <a:gd name="T21" fmla="*/ 1090 h 2711"/>
                  <a:gd name="T22" fmla="*/ 72 w 97"/>
                  <a:gd name="T23" fmla="*/ 1170 h 2711"/>
                  <a:gd name="T24" fmla="*/ 66 w 97"/>
                  <a:gd name="T25" fmla="*/ 1243 h 2711"/>
                  <a:gd name="T26" fmla="*/ 78 w 97"/>
                  <a:gd name="T27" fmla="*/ 1323 h 2711"/>
                  <a:gd name="T28" fmla="*/ 66 w 97"/>
                  <a:gd name="T29" fmla="*/ 1417 h 2711"/>
                  <a:gd name="T30" fmla="*/ 75 w 97"/>
                  <a:gd name="T31" fmla="*/ 1589 h 2711"/>
                  <a:gd name="T32" fmla="*/ 81 w 97"/>
                  <a:gd name="T33" fmla="*/ 1666 h 2711"/>
                  <a:gd name="T34" fmla="*/ 72 w 97"/>
                  <a:gd name="T35" fmla="*/ 1785 h 2711"/>
                  <a:gd name="T36" fmla="*/ 60 w 97"/>
                  <a:gd name="T37" fmla="*/ 1877 h 2711"/>
                  <a:gd name="T38" fmla="*/ 66 w 97"/>
                  <a:gd name="T39" fmla="*/ 1950 h 2711"/>
                  <a:gd name="T40" fmla="*/ 72 w 97"/>
                  <a:gd name="T41" fmla="*/ 2051 h 2711"/>
                  <a:gd name="T42" fmla="*/ 60 w 97"/>
                  <a:gd name="T43" fmla="*/ 2170 h 2711"/>
                  <a:gd name="T44" fmla="*/ 63 w 97"/>
                  <a:gd name="T45" fmla="*/ 2277 h 2711"/>
                  <a:gd name="T46" fmla="*/ 54 w 97"/>
                  <a:gd name="T47" fmla="*/ 2430 h 2711"/>
                  <a:gd name="T48" fmla="*/ 57 w 97"/>
                  <a:gd name="T49" fmla="*/ 2526 h 2711"/>
                  <a:gd name="T50" fmla="*/ 51 w 97"/>
                  <a:gd name="T51" fmla="*/ 2600 h 2711"/>
                  <a:gd name="T52" fmla="*/ 34 w 97"/>
                  <a:gd name="T53" fmla="*/ 2687 h 2711"/>
                  <a:gd name="T54" fmla="*/ 0 w 97"/>
                  <a:gd name="T55" fmla="*/ 2704 h 2711"/>
                  <a:gd name="T56" fmla="*/ 17 w 97"/>
                  <a:gd name="T57" fmla="*/ 2661 h 2711"/>
                  <a:gd name="T58" fmla="*/ 29 w 97"/>
                  <a:gd name="T59" fmla="*/ 2609 h 2711"/>
                  <a:gd name="T60" fmla="*/ 42 w 97"/>
                  <a:gd name="T61" fmla="*/ 2474 h 2711"/>
                  <a:gd name="T62" fmla="*/ 48 w 97"/>
                  <a:gd name="T63" fmla="*/ 2378 h 2711"/>
                  <a:gd name="T64" fmla="*/ 48 w 97"/>
                  <a:gd name="T65" fmla="*/ 2249 h 2711"/>
                  <a:gd name="T66" fmla="*/ 48 w 97"/>
                  <a:gd name="T67" fmla="*/ 2118 h 2711"/>
                  <a:gd name="T68" fmla="*/ 51 w 97"/>
                  <a:gd name="T69" fmla="*/ 1993 h 2711"/>
                  <a:gd name="T70" fmla="*/ 51 w 97"/>
                  <a:gd name="T71" fmla="*/ 1858 h 2711"/>
                  <a:gd name="T72" fmla="*/ 57 w 97"/>
                  <a:gd name="T73" fmla="*/ 1745 h 2711"/>
                  <a:gd name="T74" fmla="*/ 63 w 97"/>
                  <a:gd name="T75" fmla="*/ 1635 h 2711"/>
                  <a:gd name="T76" fmla="*/ 51 w 97"/>
                  <a:gd name="T77" fmla="*/ 1484 h 2711"/>
                  <a:gd name="T78" fmla="*/ 57 w 97"/>
                  <a:gd name="T79" fmla="*/ 1359 h 2711"/>
                  <a:gd name="T80" fmla="*/ 51 w 97"/>
                  <a:gd name="T81" fmla="*/ 1252 h 2711"/>
                  <a:gd name="T82" fmla="*/ 63 w 97"/>
                  <a:gd name="T83" fmla="*/ 1090 h 2711"/>
                  <a:gd name="T84" fmla="*/ 69 w 97"/>
                  <a:gd name="T85" fmla="*/ 1014 h 2711"/>
                  <a:gd name="T86" fmla="*/ 57 w 97"/>
                  <a:gd name="T87" fmla="*/ 919 h 2711"/>
                  <a:gd name="T88" fmla="*/ 69 w 97"/>
                  <a:gd name="T89" fmla="*/ 831 h 2711"/>
                  <a:gd name="T90" fmla="*/ 69 w 97"/>
                  <a:gd name="T91" fmla="*/ 708 h 2711"/>
                  <a:gd name="T92" fmla="*/ 60 w 97"/>
                  <a:gd name="T93" fmla="*/ 598 h 2711"/>
                  <a:gd name="T94" fmla="*/ 72 w 97"/>
                  <a:gd name="T95" fmla="*/ 522 h 2711"/>
                  <a:gd name="T96" fmla="*/ 78 w 97"/>
                  <a:gd name="T97" fmla="*/ 397 h 2711"/>
                  <a:gd name="T98" fmla="*/ 57 w 97"/>
                  <a:gd name="T99" fmla="*/ 284 h 2711"/>
                  <a:gd name="T100" fmla="*/ 60 w 97"/>
                  <a:gd name="T101" fmla="*/ 210 h 2711"/>
                  <a:gd name="T102" fmla="*/ 97 w 97"/>
                  <a:gd name="T103" fmla="*/ 0 h 271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7"/>
                  <a:gd name="T157" fmla="*/ 0 h 2711"/>
                  <a:gd name="T158" fmla="*/ 97 w 97"/>
                  <a:gd name="T159" fmla="*/ 2711 h 271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7" h="2711">
                    <a:moveTo>
                      <a:pt x="97" y="0"/>
                    </a:moveTo>
                    <a:lnTo>
                      <a:pt x="97" y="49"/>
                    </a:lnTo>
                    <a:lnTo>
                      <a:pt x="91" y="110"/>
                    </a:lnTo>
                    <a:lnTo>
                      <a:pt x="84" y="168"/>
                    </a:lnTo>
                    <a:lnTo>
                      <a:pt x="69" y="223"/>
                    </a:lnTo>
                    <a:lnTo>
                      <a:pt x="66" y="259"/>
                    </a:lnTo>
                    <a:lnTo>
                      <a:pt x="72" y="293"/>
                    </a:lnTo>
                    <a:lnTo>
                      <a:pt x="84" y="342"/>
                    </a:lnTo>
                    <a:lnTo>
                      <a:pt x="91" y="409"/>
                    </a:lnTo>
                    <a:lnTo>
                      <a:pt x="91" y="476"/>
                    </a:lnTo>
                    <a:lnTo>
                      <a:pt x="81" y="528"/>
                    </a:lnTo>
                    <a:lnTo>
                      <a:pt x="78" y="565"/>
                    </a:lnTo>
                    <a:lnTo>
                      <a:pt x="69" y="595"/>
                    </a:lnTo>
                    <a:lnTo>
                      <a:pt x="75" y="626"/>
                    </a:lnTo>
                    <a:lnTo>
                      <a:pt x="84" y="696"/>
                    </a:lnTo>
                    <a:lnTo>
                      <a:pt x="84" y="770"/>
                    </a:lnTo>
                    <a:lnTo>
                      <a:pt x="78" y="861"/>
                    </a:lnTo>
                    <a:lnTo>
                      <a:pt x="69" y="904"/>
                    </a:lnTo>
                    <a:lnTo>
                      <a:pt x="84" y="956"/>
                    </a:lnTo>
                    <a:lnTo>
                      <a:pt x="91" y="1005"/>
                    </a:lnTo>
                    <a:lnTo>
                      <a:pt x="87" y="1051"/>
                    </a:lnTo>
                    <a:lnTo>
                      <a:pt x="81" y="1090"/>
                    </a:lnTo>
                    <a:lnTo>
                      <a:pt x="72" y="1133"/>
                    </a:lnTo>
                    <a:lnTo>
                      <a:pt x="72" y="1170"/>
                    </a:lnTo>
                    <a:lnTo>
                      <a:pt x="69" y="1206"/>
                    </a:lnTo>
                    <a:lnTo>
                      <a:pt x="66" y="1243"/>
                    </a:lnTo>
                    <a:lnTo>
                      <a:pt x="69" y="1283"/>
                    </a:lnTo>
                    <a:lnTo>
                      <a:pt x="78" y="1323"/>
                    </a:lnTo>
                    <a:lnTo>
                      <a:pt x="75" y="1368"/>
                    </a:lnTo>
                    <a:lnTo>
                      <a:pt x="66" y="1417"/>
                    </a:lnTo>
                    <a:lnTo>
                      <a:pt x="60" y="1469"/>
                    </a:lnTo>
                    <a:lnTo>
                      <a:pt x="75" y="1589"/>
                    </a:lnTo>
                    <a:lnTo>
                      <a:pt x="81" y="1626"/>
                    </a:lnTo>
                    <a:lnTo>
                      <a:pt x="81" y="1666"/>
                    </a:lnTo>
                    <a:lnTo>
                      <a:pt x="78" y="1727"/>
                    </a:lnTo>
                    <a:lnTo>
                      <a:pt x="72" y="1785"/>
                    </a:lnTo>
                    <a:lnTo>
                      <a:pt x="72" y="1831"/>
                    </a:lnTo>
                    <a:lnTo>
                      <a:pt x="60" y="1877"/>
                    </a:lnTo>
                    <a:lnTo>
                      <a:pt x="60" y="1913"/>
                    </a:lnTo>
                    <a:lnTo>
                      <a:pt x="66" y="1950"/>
                    </a:lnTo>
                    <a:lnTo>
                      <a:pt x="66" y="1996"/>
                    </a:lnTo>
                    <a:lnTo>
                      <a:pt x="72" y="2051"/>
                    </a:lnTo>
                    <a:lnTo>
                      <a:pt x="66" y="2097"/>
                    </a:lnTo>
                    <a:lnTo>
                      <a:pt x="60" y="2170"/>
                    </a:lnTo>
                    <a:lnTo>
                      <a:pt x="63" y="2231"/>
                    </a:lnTo>
                    <a:lnTo>
                      <a:pt x="63" y="2277"/>
                    </a:lnTo>
                    <a:lnTo>
                      <a:pt x="69" y="2362"/>
                    </a:lnTo>
                    <a:lnTo>
                      <a:pt x="54" y="2430"/>
                    </a:lnTo>
                    <a:lnTo>
                      <a:pt x="51" y="2490"/>
                    </a:lnTo>
                    <a:lnTo>
                      <a:pt x="57" y="2526"/>
                    </a:lnTo>
                    <a:lnTo>
                      <a:pt x="54" y="2560"/>
                    </a:lnTo>
                    <a:lnTo>
                      <a:pt x="51" y="2600"/>
                    </a:lnTo>
                    <a:lnTo>
                      <a:pt x="45" y="2648"/>
                    </a:lnTo>
                    <a:lnTo>
                      <a:pt x="34" y="2687"/>
                    </a:lnTo>
                    <a:lnTo>
                      <a:pt x="26" y="2711"/>
                    </a:lnTo>
                    <a:lnTo>
                      <a:pt x="0" y="2704"/>
                    </a:lnTo>
                    <a:lnTo>
                      <a:pt x="11" y="2685"/>
                    </a:lnTo>
                    <a:lnTo>
                      <a:pt x="17" y="2661"/>
                    </a:lnTo>
                    <a:lnTo>
                      <a:pt x="26" y="2630"/>
                    </a:lnTo>
                    <a:lnTo>
                      <a:pt x="29" y="2609"/>
                    </a:lnTo>
                    <a:lnTo>
                      <a:pt x="42" y="2551"/>
                    </a:lnTo>
                    <a:lnTo>
                      <a:pt x="42" y="2474"/>
                    </a:lnTo>
                    <a:lnTo>
                      <a:pt x="45" y="2423"/>
                    </a:lnTo>
                    <a:lnTo>
                      <a:pt x="48" y="2378"/>
                    </a:lnTo>
                    <a:lnTo>
                      <a:pt x="51" y="2310"/>
                    </a:lnTo>
                    <a:lnTo>
                      <a:pt x="48" y="2249"/>
                    </a:lnTo>
                    <a:lnTo>
                      <a:pt x="45" y="2179"/>
                    </a:lnTo>
                    <a:lnTo>
                      <a:pt x="48" y="2118"/>
                    </a:lnTo>
                    <a:lnTo>
                      <a:pt x="48" y="2057"/>
                    </a:lnTo>
                    <a:lnTo>
                      <a:pt x="51" y="1993"/>
                    </a:lnTo>
                    <a:lnTo>
                      <a:pt x="48" y="1916"/>
                    </a:lnTo>
                    <a:lnTo>
                      <a:pt x="51" y="1858"/>
                    </a:lnTo>
                    <a:lnTo>
                      <a:pt x="54" y="1803"/>
                    </a:lnTo>
                    <a:lnTo>
                      <a:pt x="57" y="1745"/>
                    </a:lnTo>
                    <a:lnTo>
                      <a:pt x="60" y="1690"/>
                    </a:lnTo>
                    <a:lnTo>
                      <a:pt x="63" y="1635"/>
                    </a:lnTo>
                    <a:lnTo>
                      <a:pt x="63" y="1580"/>
                    </a:lnTo>
                    <a:lnTo>
                      <a:pt x="51" y="1484"/>
                    </a:lnTo>
                    <a:lnTo>
                      <a:pt x="51" y="1426"/>
                    </a:lnTo>
                    <a:lnTo>
                      <a:pt x="57" y="1359"/>
                    </a:lnTo>
                    <a:lnTo>
                      <a:pt x="57" y="1316"/>
                    </a:lnTo>
                    <a:lnTo>
                      <a:pt x="51" y="1252"/>
                    </a:lnTo>
                    <a:lnTo>
                      <a:pt x="57" y="1173"/>
                    </a:lnTo>
                    <a:lnTo>
                      <a:pt x="63" y="1090"/>
                    </a:lnTo>
                    <a:lnTo>
                      <a:pt x="63" y="1060"/>
                    </a:lnTo>
                    <a:lnTo>
                      <a:pt x="69" y="1014"/>
                    </a:lnTo>
                    <a:lnTo>
                      <a:pt x="63" y="977"/>
                    </a:lnTo>
                    <a:lnTo>
                      <a:pt x="57" y="919"/>
                    </a:lnTo>
                    <a:lnTo>
                      <a:pt x="63" y="880"/>
                    </a:lnTo>
                    <a:lnTo>
                      <a:pt x="69" y="831"/>
                    </a:lnTo>
                    <a:lnTo>
                      <a:pt x="69" y="763"/>
                    </a:lnTo>
                    <a:lnTo>
                      <a:pt x="69" y="708"/>
                    </a:lnTo>
                    <a:lnTo>
                      <a:pt x="69" y="660"/>
                    </a:lnTo>
                    <a:lnTo>
                      <a:pt x="60" y="598"/>
                    </a:lnTo>
                    <a:lnTo>
                      <a:pt x="66" y="568"/>
                    </a:lnTo>
                    <a:lnTo>
                      <a:pt x="72" y="522"/>
                    </a:lnTo>
                    <a:lnTo>
                      <a:pt x="81" y="461"/>
                    </a:lnTo>
                    <a:lnTo>
                      <a:pt x="78" y="397"/>
                    </a:lnTo>
                    <a:lnTo>
                      <a:pt x="69" y="330"/>
                    </a:lnTo>
                    <a:lnTo>
                      <a:pt x="57" y="284"/>
                    </a:lnTo>
                    <a:lnTo>
                      <a:pt x="54" y="259"/>
                    </a:lnTo>
                    <a:lnTo>
                      <a:pt x="60" y="210"/>
                    </a:lnTo>
                    <a:lnTo>
                      <a:pt x="81" y="137"/>
                    </a:lnTo>
                    <a:lnTo>
                      <a:pt x="97" y="0"/>
                    </a:lnTo>
                    <a:close/>
                  </a:path>
                </a:pathLst>
              </a:custGeom>
              <a:solidFill>
                <a:srgbClr val="996633"/>
              </a:solidFill>
              <a:ln w="9525">
                <a:noFill/>
                <a:round/>
                <a:headEnd/>
                <a:tailEnd/>
              </a:ln>
            </p:spPr>
            <p:txBody>
              <a:bodyPr/>
              <a:lstStyle/>
              <a:p>
                <a:endParaRPr lang="en-US" sz="2000">
                  <a:solidFill>
                    <a:srgbClr val="000000"/>
                  </a:solidFill>
                  <a:latin typeface="Arial" charset="0"/>
                </a:endParaRPr>
              </a:p>
            </p:txBody>
          </p:sp>
          <p:sp>
            <p:nvSpPr>
              <p:cNvPr id="1167" name="Freeform 365"/>
              <p:cNvSpPr>
                <a:spLocks/>
              </p:cNvSpPr>
              <p:nvPr/>
            </p:nvSpPr>
            <p:spPr bwMode="auto">
              <a:xfrm rot="-3405074">
                <a:off x="2245" y="1236"/>
                <a:ext cx="102" cy="1342"/>
              </a:xfrm>
              <a:custGeom>
                <a:avLst/>
                <a:gdLst>
                  <a:gd name="T0" fmla="*/ 107 w 119"/>
                  <a:gd name="T1" fmla="*/ 46 h 2684"/>
                  <a:gd name="T2" fmla="*/ 77 w 119"/>
                  <a:gd name="T3" fmla="*/ 186 h 2684"/>
                  <a:gd name="T4" fmla="*/ 77 w 119"/>
                  <a:gd name="T5" fmla="*/ 257 h 2684"/>
                  <a:gd name="T6" fmla="*/ 83 w 119"/>
                  <a:gd name="T7" fmla="*/ 360 h 2684"/>
                  <a:gd name="T8" fmla="*/ 83 w 119"/>
                  <a:gd name="T9" fmla="*/ 489 h 2684"/>
                  <a:gd name="T10" fmla="*/ 77 w 119"/>
                  <a:gd name="T11" fmla="*/ 568 h 2684"/>
                  <a:gd name="T12" fmla="*/ 80 w 119"/>
                  <a:gd name="T13" fmla="*/ 712 h 2684"/>
                  <a:gd name="T14" fmla="*/ 83 w 119"/>
                  <a:gd name="T15" fmla="*/ 837 h 2684"/>
                  <a:gd name="T16" fmla="*/ 80 w 119"/>
                  <a:gd name="T17" fmla="*/ 950 h 2684"/>
                  <a:gd name="T18" fmla="*/ 86 w 119"/>
                  <a:gd name="T19" fmla="*/ 1014 h 2684"/>
                  <a:gd name="T20" fmla="*/ 74 w 119"/>
                  <a:gd name="T21" fmla="*/ 1136 h 2684"/>
                  <a:gd name="T22" fmla="*/ 80 w 119"/>
                  <a:gd name="T23" fmla="*/ 1173 h 2684"/>
                  <a:gd name="T24" fmla="*/ 67 w 119"/>
                  <a:gd name="T25" fmla="*/ 1253 h 2684"/>
                  <a:gd name="T26" fmla="*/ 74 w 119"/>
                  <a:gd name="T27" fmla="*/ 1344 h 2684"/>
                  <a:gd name="T28" fmla="*/ 61 w 119"/>
                  <a:gd name="T29" fmla="*/ 1436 h 2684"/>
                  <a:gd name="T30" fmla="*/ 80 w 119"/>
                  <a:gd name="T31" fmla="*/ 1544 h 2684"/>
                  <a:gd name="T32" fmla="*/ 83 w 119"/>
                  <a:gd name="T33" fmla="*/ 1639 h 2684"/>
                  <a:gd name="T34" fmla="*/ 77 w 119"/>
                  <a:gd name="T35" fmla="*/ 1745 h 2684"/>
                  <a:gd name="T36" fmla="*/ 71 w 119"/>
                  <a:gd name="T37" fmla="*/ 1865 h 2684"/>
                  <a:gd name="T38" fmla="*/ 64 w 119"/>
                  <a:gd name="T39" fmla="*/ 1996 h 2684"/>
                  <a:gd name="T40" fmla="*/ 58 w 119"/>
                  <a:gd name="T41" fmla="*/ 2152 h 2684"/>
                  <a:gd name="T42" fmla="*/ 61 w 119"/>
                  <a:gd name="T43" fmla="*/ 2277 h 2684"/>
                  <a:gd name="T44" fmla="*/ 67 w 119"/>
                  <a:gd name="T45" fmla="*/ 2375 h 2684"/>
                  <a:gd name="T46" fmla="*/ 55 w 119"/>
                  <a:gd name="T47" fmla="*/ 2453 h 2684"/>
                  <a:gd name="T48" fmla="*/ 61 w 119"/>
                  <a:gd name="T49" fmla="*/ 2548 h 2684"/>
                  <a:gd name="T50" fmla="*/ 39 w 119"/>
                  <a:gd name="T51" fmla="*/ 2612 h 2684"/>
                  <a:gd name="T52" fmla="*/ 27 w 119"/>
                  <a:gd name="T53" fmla="*/ 2654 h 2684"/>
                  <a:gd name="T54" fmla="*/ 2 w 119"/>
                  <a:gd name="T55" fmla="*/ 2675 h 2684"/>
                  <a:gd name="T56" fmla="*/ 3 w 119"/>
                  <a:gd name="T57" fmla="*/ 2637 h 2684"/>
                  <a:gd name="T58" fmla="*/ 28 w 119"/>
                  <a:gd name="T59" fmla="*/ 2569 h 2684"/>
                  <a:gd name="T60" fmla="*/ 37 w 119"/>
                  <a:gd name="T61" fmla="*/ 2469 h 2684"/>
                  <a:gd name="T62" fmla="*/ 43 w 119"/>
                  <a:gd name="T63" fmla="*/ 2369 h 2684"/>
                  <a:gd name="T64" fmla="*/ 52 w 119"/>
                  <a:gd name="T65" fmla="*/ 2259 h 2684"/>
                  <a:gd name="T66" fmla="*/ 43 w 119"/>
                  <a:gd name="T67" fmla="*/ 2106 h 2684"/>
                  <a:gd name="T68" fmla="*/ 46 w 119"/>
                  <a:gd name="T69" fmla="*/ 1981 h 2684"/>
                  <a:gd name="T70" fmla="*/ 61 w 119"/>
                  <a:gd name="T71" fmla="*/ 1834 h 2684"/>
                  <a:gd name="T72" fmla="*/ 61 w 119"/>
                  <a:gd name="T73" fmla="*/ 1730 h 2684"/>
                  <a:gd name="T74" fmla="*/ 55 w 119"/>
                  <a:gd name="T75" fmla="*/ 1623 h 2684"/>
                  <a:gd name="T76" fmla="*/ 64 w 119"/>
                  <a:gd name="T77" fmla="*/ 1541 h 2684"/>
                  <a:gd name="T78" fmla="*/ 52 w 119"/>
                  <a:gd name="T79" fmla="*/ 1421 h 2684"/>
                  <a:gd name="T80" fmla="*/ 55 w 119"/>
                  <a:gd name="T81" fmla="*/ 1308 h 2684"/>
                  <a:gd name="T82" fmla="*/ 67 w 119"/>
                  <a:gd name="T83" fmla="*/ 1097 h 2684"/>
                  <a:gd name="T84" fmla="*/ 58 w 119"/>
                  <a:gd name="T85" fmla="*/ 1017 h 2684"/>
                  <a:gd name="T86" fmla="*/ 67 w 119"/>
                  <a:gd name="T87" fmla="*/ 923 h 2684"/>
                  <a:gd name="T88" fmla="*/ 74 w 119"/>
                  <a:gd name="T89" fmla="*/ 849 h 2684"/>
                  <a:gd name="T90" fmla="*/ 64 w 119"/>
                  <a:gd name="T91" fmla="*/ 761 h 2684"/>
                  <a:gd name="T92" fmla="*/ 71 w 119"/>
                  <a:gd name="T93" fmla="*/ 642 h 2684"/>
                  <a:gd name="T94" fmla="*/ 64 w 119"/>
                  <a:gd name="T95" fmla="*/ 532 h 2684"/>
                  <a:gd name="T96" fmla="*/ 64 w 119"/>
                  <a:gd name="T97" fmla="*/ 437 h 2684"/>
                  <a:gd name="T98" fmla="*/ 74 w 119"/>
                  <a:gd name="T99" fmla="*/ 345 h 2684"/>
                  <a:gd name="T100" fmla="*/ 67 w 119"/>
                  <a:gd name="T101" fmla="*/ 238 h 2684"/>
                  <a:gd name="T102" fmla="*/ 67 w 119"/>
                  <a:gd name="T103" fmla="*/ 144 h 2684"/>
                  <a:gd name="T104" fmla="*/ 95 w 119"/>
                  <a:gd name="T105" fmla="*/ 43 h 26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9"/>
                  <a:gd name="T160" fmla="*/ 0 h 2684"/>
                  <a:gd name="T161" fmla="*/ 119 w 119"/>
                  <a:gd name="T162" fmla="*/ 2684 h 26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9" h="2684">
                    <a:moveTo>
                      <a:pt x="119" y="0"/>
                    </a:moveTo>
                    <a:lnTo>
                      <a:pt x="107" y="46"/>
                    </a:lnTo>
                    <a:lnTo>
                      <a:pt x="95" y="110"/>
                    </a:lnTo>
                    <a:lnTo>
                      <a:pt x="77" y="186"/>
                    </a:lnTo>
                    <a:lnTo>
                      <a:pt x="77" y="217"/>
                    </a:lnTo>
                    <a:lnTo>
                      <a:pt x="77" y="257"/>
                    </a:lnTo>
                    <a:lnTo>
                      <a:pt x="77" y="312"/>
                    </a:lnTo>
                    <a:lnTo>
                      <a:pt x="83" y="360"/>
                    </a:lnTo>
                    <a:lnTo>
                      <a:pt x="83" y="434"/>
                    </a:lnTo>
                    <a:lnTo>
                      <a:pt x="83" y="489"/>
                    </a:lnTo>
                    <a:lnTo>
                      <a:pt x="77" y="535"/>
                    </a:lnTo>
                    <a:lnTo>
                      <a:pt x="77" y="568"/>
                    </a:lnTo>
                    <a:lnTo>
                      <a:pt x="80" y="663"/>
                    </a:lnTo>
                    <a:lnTo>
                      <a:pt x="80" y="712"/>
                    </a:lnTo>
                    <a:lnTo>
                      <a:pt x="83" y="807"/>
                    </a:lnTo>
                    <a:lnTo>
                      <a:pt x="83" y="837"/>
                    </a:lnTo>
                    <a:lnTo>
                      <a:pt x="77" y="880"/>
                    </a:lnTo>
                    <a:lnTo>
                      <a:pt x="80" y="950"/>
                    </a:lnTo>
                    <a:lnTo>
                      <a:pt x="86" y="981"/>
                    </a:lnTo>
                    <a:lnTo>
                      <a:pt x="86" y="1014"/>
                    </a:lnTo>
                    <a:lnTo>
                      <a:pt x="86" y="1063"/>
                    </a:lnTo>
                    <a:lnTo>
                      <a:pt x="74" y="1136"/>
                    </a:lnTo>
                    <a:lnTo>
                      <a:pt x="80" y="1112"/>
                    </a:lnTo>
                    <a:lnTo>
                      <a:pt x="80" y="1173"/>
                    </a:lnTo>
                    <a:lnTo>
                      <a:pt x="71" y="1207"/>
                    </a:lnTo>
                    <a:lnTo>
                      <a:pt x="67" y="1253"/>
                    </a:lnTo>
                    <a:lnTo>
                      <a:pt x="71" y="1308"/>
                    </a:lnTo>
                    <a:lnTo>
                      <a:pt x="74" y="1344"/>
                    </a:lnTo>
                    <a:lnTo>
                      <a:pt x="74" y="1387"/>
                    </a:lnTo>
                    <a:lnTo>
                      <a:pt x="61" y="1436"/>
                    </a:lnTo>
                    <a:lnTo>
                      <a:pt x="74" y="1488"/>
                    </a:lnTo>
                    <a:lnTo>
                      <a:pt x="80" y="1544"/>
                    </a:lnTo>
                    <a:lnTo>
                      <a:pt x="83" y="1599"/>
                    </a:lnTo>
                    <a:lnTo>
                      <a:pt x="83" y="1639"/>
                    </a:lnTo>
                    <a:lnTo>
                      <a:pt x="83" y="1694"/>
                    </a:lnTo>
                    <a:lnTo>
                      <a:pt x="77" y="1745"/>
                    </a:lnTo>
                    <a:lnTo>
                      <a:pt x="77" y="1804"/>
                    </a:lnTo>
                    <a:lnTo>
                      <a:pt x="71" y="1865"/>
                    </a:lnTo>
                    <a:lnTo>
                      <a:pt x="67" y="1907"/>
                    </a:lnTo>
                    <a:lnTo>
                      <a:pt x="64" y="1996"/>
                    </a:lnTo>
                    <a:lnTo>
                      <a:pt x="61" y="2069"/>
                    </a:lnTo>
                    <a:lnTo>
                      <a:pt x="58" y="2152"/>
                    </a:lnTo>
                    <a:lnTo>
                      <a:pt x="58" y="2219"/>
                    </a:lnTo>
                    <a:lnTo>
                      <a:pt x="61" y="2277"/>
                    </a:lnTo>
                    <a:lnTo>
                      <a:pt x="61" y="2326"/>
                    </a:lnTo>
                    <a:lnTo>
                      <a:pt x="67" y="2375"/>
                    </a:lnTo>
                    <a:lnTo>
                      <a:pt x="61" y="2429"/>
                    </a:lnTo>
                    <a:lnTo>
                      <a:pt x="55" y="2453"/>
                    </a:lnTo>
                    <a:lnTo>
                      <a:pt x="58" y="2496"/>
                    </a:lnTo>
                    <a:lnTo>
                      <a:pt x="61" y="2548"/>
                    </a:lnTo>
                    <a:lnTo>
                      <a:pt x="50" y="2585"/>
                    </a:lnTo>
                    <a:lnTo>
                      <a:pt x="39" y="2612"/>
                    </a:lnTo>
                    <a:lnTo>
                      <a:pt x="31" y="2633"/>
                    </a:lnTo>
                    <a:lnTo>
                      <a:pt x="27" y="2654"/>
                    </a:lnTo>
                    <a:lnTo>
                      <a:pt x="25" y="2684"/>
                    </a:lnTo>
                    <a:lnTo>
                      <a:pt x="2" y="2675"/>
                    </a:lnTo>
                    <a:lnTo>
                      <a:pt x="0" y="2656"/>
                    </a:lnTo>
                    <a:lnTo>
                      <a:pt x="3" y="2637"/>
                    </a:lnTo>
                    <a:lnTo>
                      <a:pt x="12" y="2603"/>
                    </a:lnTo>
                    <a:lnTo>
                      <a:pt x="28" y="2569"/>
                    </a:lnTo>
                    <a:lnTo>
                      <a:pt x="31" y="2527"/>
                    </a:lnTo>
                    <a:lnTo>
                      <a:pt x="37" y="2469"/>
                    </a:lnTo>
                    <a:lnTo>
                      <a:pt x="46" y="2404"/>
                    </a:lnTo>
                    <a:lnTo>
                      <a:pt x="43" y="2369"/>
                    </a:lnTo>
                    <a:lnTo>
                      <a:pt x="40" y="2320"/>
                    </a:lnTo>
                    <a:lnTo>
                      <a:pt x="52" y="2259"/>
                    </a:lnTo>
                    <a:lnTo>
                      <a:pt x="49" y="2146"/>
                    </a:lnTo>
                    <a:lnTo>
                      <a:pt x="43" y="2106"/>
                    </a:lnTo>
                    <a:lnTo>
                      <a:pt x="43" y="2042"/>
                    </a:lnTo>
                    <a:lnTo>
                      <a:pt x="46" y="1981"/>
                    </a:lnTo>
                    <a:lnTo>
                      <a:pt x="55" y="1932"/>
                    </a:lnTo>
                    <a:lnTo>
                      <a:pt x="61" y="1834"/>
                    </a:lnTo>
                    <a:lnTo>
                      <a:pt x="61" y="1785"/>
                    </a:lnTo>
                    <a:lnTo>
                      <a:pt x="61" y="1730"/>
                    </a:lnTo>
                    <a:lnTo>
                      <a:pt x="55" y="1681"/>
                    </a:lnTo>
                    <a:lnTo>
                      <a:pt x="55" y="1623"/>
                    </a:lnTo>
                    <a:lnTo>
                      <a:pt x="64" y="1581"/>
                    </a:lnTo>
                    <a:lnTo>
                      <a:pt x="64" y="1541"/>
                    </a:lnTo>
                    <a:lnTo>
                      <a:pt x="61" y="1476"/>
                    </a:lnTo>
                    <a:lnTo>
                      <a:pt x="52" y="1421"/>
                    </a:lnTo>
                    <a:lnTo>
                      <a:pt x="49" y="1366"/>
                    </a:lnTo>
                    <a:lnTo>
                      <a:pt x="55" y="1308"/>
                    </a:lnTo>
                    <a:lnTo>
                      <a:pt x="64" y="1188"/>
                    </a:lnTo>
                    <a:lnTo>
                      <a:pt x="67" y="1097"/>
                    </a:lnTo>
                    <a:lnTo>
                      <a:pt x="67" y="1066"/>
                    </a:lnTo>
                    <a:lnTo>
                      <a:pt x="58" y="1017"/>
                    </a:lnTo>
                    <a:lnTo>
                      <a:pt x="64" y="978"/>
                    </a:lnTo>
                    <a:lnTo>
                      <a:pt x="67" y="923"/>
                    </a:lnTo>
                    <a:lnTo>
                      <a:pt x="67" y="886"/>
                    </a:lnTo>
                    <a:lnTo>
                      <a:pt x="74" y="849"/>
                    </a:lnTo>
                    <a:lnTo>
                      <a:pt x="71" y="813"/>
                    </a:lnTo>
                    <a:lnTo>
                      <a:pt x="64" y="761"/>
                    </a:lnTo>
                    <a:lnTo>
                      <a:pt x="64" y="703"/>
                    </a:lnTo>
                    <a:lnTo>
                      <a:pt x="71" y="642"/>
                    </a:lnTo>
                    <a:lnTo>
                      <a:pt x="71" y="593"/>
                    </a:lnTo>
                    <a:lnTo>
                      <a:pt x="64" y="532"/>
                    </a:lnTo>
                    <a:lnTo>
                      <a:pt x="61" y="489"/>
                    </a:lnTo>
                    <a:lnTo>
                      <a:pt x="64" y="437"/>
                    </a:lnTo>
                    <a:lnTo>
                      <a:pt x="71" y="379"/>
                    </a:lnTo>
                    <a:lnTo>
                      <a:pt x="74" y="345"/>
                    </a:lnTo>
                    <a:lnTo>
                      <a:pt x="71" y="296"/>
                    </a:lnTo>
                    <a:lnTo>
                      <a:pt x="67" y="238"/>
                    </a:lnTo>
                    <a:lnTo>
                      <a:pt x="67" y="186"/>
                    </a:lnTo>
                    <a:lnTo>
                      <a:pt x="67" y="144"/>
                    </a:lnTo>
                    <a:lnTo>
                      <a:pt x="80" y="86"/>
                    </a:lnTo>
                    <a:lnTo>
                      <a:pt x="95" y="43"/>
                    </a:lnTo>
                    <a:lnTo>
                      <a:pt x="119" y="0"/>
                    </a:lnTo>
                    <a:close/>
                  </a:path>
                </a:pathLst>
              </a:custGeom>
              <a:solidFill>
                <a:srgbClr val="996633"/>
              </a:solidFill>
              <a:ln w="9525">
                <a:noFill/>
                <a:round/>
                <a:headEnd/>
                <a:tailEnd/>
              </a:ln>
            </p:spPr>
            <p:txBody>
              <a:bodyPr/>
              <a:lstStyle/>
              <a:p>
                <a:endParaRPr lang="en-US" sz="2000">
                  <a:solidFill>
                    <a:srgbClr val="000000"/>
                  </a:solidFill>
                  <a:latin typeface="Arial" charset="0"/>
                </a:endParaRPr>
              </a:p>
            </p:txBody>
          </p:sp>
          <p:sp>
            <p:nvSpPr>
              <p:cNvPr id="1168" name="Freeform 366"/>
              <p:cNvSpPr>
                <a:spLocks/>
              </p:cNvSpPr>
              <p:nvPr/>
            </p:nvSpPr>
            <p:spPr bwMode="auto">
              <a:xfrm rot="-3405074">
                <a:off x="2250" y="1434"/>
                <a:ext cx="351" cy="420"/>
              </a:xfrm>
              <a:custGeom>
                <a:avLst/>
                <a:gdLst>
                  <a:gd name="T0" fmla="*/ 21 w 406"/>
                  <a:gd name="T1" fmla="*/ 697 h 841"/>
                  <a:gd name="T2" fmla="*/ 52 w 406"/>
                  <a:gd name="T3" fmla="*/ 685 h 841"/>
                  <a:gd name="T4" fmla="*/ 88 w 406"/>
                  <a:gd name="T5" fmla="*/ 688 h 841"/>
                  <a:gd name="T6" fmla="*/ 128 w 406"/>
                  <a:gd name="T7" fmla="*/ 679 h 841"/>
                  <a:gd name="T8" fmla="*/ 158 w 406"/>
                  <a:gd name="T9" fmla="*/ 657 h 841"/>
                  <a:gd name="T10" fmla="*/ 186 w 406"/>
                  <a:gd name="T11" fmla="*/ 639 h 841"/>
                  <a:gd name="T12" fmla="*/ 221 w 406"/>
                  <a:gd name="T13" fmla="*/ 623 h 841"/>
                  <a:gd name="T14" fmla="*/ 229 w 406"/>
                  <a:gd name="T15" fmla="*/ 584 h 841"/>
                  <a:gd name="T16" fmla="*/ 247 w 406"/>
                  <a:gd name="T17" fmla="*/ 547 h 841"/>
                  <a:gd name="T18" fmla="*/ 265 w 406"/>
                  <a:gd name="T19" fmla="*/ 517 h 841"/>
                  <a:gd name="T20" fmla="*/ 278 w 406"/>
                  <a:gd name="T21" fmla="*/ 483 h 841"/>
                  <a:gd name="T22" fmla="*/ 281 w 406"/>
                  <a:gd name="T23" fmla="*/ 456 h 841"/>
                  <a:gd name="T24" fmla="*/ 281 w 406"/>
                  <a:gd name="T25" fmla="*/ 413 h 841"/>
                  <a:gd name="T26" fmla="*/ 287 w 406"/>
                  <a:gd name="T27" fmla="*/ 373 h 841"/>
                  <a:gd name="T28" fmla="*/ 294 w 406"/>
                  <a:gd name="T29" fmla="*/ 337 h 841"/>
                  <a:gd name="T30" fmla="*/ 302 w 406"/>
                  <a:gd name="T31" fmla="*/ 278 h 841"/>
                  <a:gd name="T32" fmla="*/ 299 w 406"/>
                  <a:gd name="T33" fmla="*/ 239 h 841"/>
                  <a:gd name="T34" fmla="*/ 299 w 406"/>
                  <a:gd name="T35" fmla="*/ 196 h 841"/>
                  <a:gd name="T36" fmla="*/ 302 w 406"/>
                  <a:gd name="T37" fmla="*/ 150 h 841"/>
                  <a:gd name="T38" fmla="*/ 305 w 406"/>
                  <a:gd name="T39" fmla="*/ 116 h 841"/>
                  <a:gd name="T40" fmla="*/ 302 w 406"/>
                  <a:gd name="T41" fmla="*/ 86 h 841"/>
                  <a:gd name="T42" fmla="*/ 305 w 406"/>
                  <a:gd name="T43" fmla="*/ 58 h 841"/>
                  <a:gd name="T44" fmla="*/ 310 w 406"/>
                  <a:gd name="T45" fmla="*/ 36 h 841"/>
                  <a:gd name="T46" fmla="*/ 317 w 406"/>
                  <a:gd name="T47" fmla="*/ 13 h 841"/>
                  <a:gd name="T48" fmla="*/ 345 w 406"/>
                  <a:gd name="T49" fmla="*/ 0 h 841"/>
                  <a:gd name="T50" fmla="*/ 383 w 406"/>
                  <a:gd name="T51" fmla="*/ 3 h 841"/>
                  <a:gd name="T52" fmla="*/ 400 w 406"/>
                  <a:gd name="T53" fmla="*/ 36 h 841"/>
                  <a:gd name="T54" fmla="*/ 406 w 406"/>
                  <a:gd name="T55" fmla="*/ 80 h 841"/>
                  <a:gd name="T56" fmla="*/ 400 w 406"/>
                  <a:gd name="T57" fmla="*/ 126 h 841"/>
                  <a:gd name="T58" fmla="*/ 397 w 406"/>
                  <a:gd name="T59" fmla="*/ 171 h 841"/>
                  <a:gd name="T60" fmla="*/ 400 w 406"/>
                  <a:gd name="T61" fmla="*/ 226 h 841"/>
                  <a:gd name="T62" fmla="*/ 394 w 406"/>
                  <a:gd name="T63" fmla="*/ 266 h 841"/>
                  <a:gd name="T64" fmla="*/ 391 w 406"/>
                  <a:gd name="T65" fmla="*/ 315 h 841"/>
                  <a:gd name="T66" fmla="*/ 384 w 406"/>
                  <a:gd name="T67" fmla="*/ 361 h 841"/>
                  <a:gd name="T68" fmla="*/ 392 w 406"/>
                  <a:gd name="T69" fmla="*/ 393 h 841"/>
                  <a:gd name="T70" fmla="*/ 391 w 406"/>
                  <a:gd name="T71" fmla="*/ 428 h 841"/>
                  <a:gd name="T72" fmla="*/ 387 w 406"/>
                  <a:gd name="T73" fmla="*/ 456 h 841"/>
                  <a:gd name="T74" fmla="*/ 381 w 406"/>
                  <a:gd name="T75" fmla="*/ 483 h 841"/>
                  <a:gd name="T76" fmla="*/ 378 w 406"/>
                  <a:gd name="T77" fmla="*/ 520 h 841"/>
                  <a:gd name="T78" fmla="*/ 369 w 406"/>
                  <a:gd name="T79" fmla="*/ 563 h 841"/>
                  <a:gd name="T80" fmla="*/ 351 w 406"/>
                  <a:gd name="T81" fmla="*/ 606 h 841"/>
                  <a:gd name="T82" fmla="*/ 339 w 406"/>
                  <a:gd name="T83" fmla="*/ 651 h 841"/>
                  <a:gd name="T84" fmla="*/ 317 w 406"/>
                  <a:gd name="T85" fmla="*/ 676 h 841"/>
                  <a:gd name="T86" fmla="*/ 299 w 406"/>
                  <a:gd name="T87" fmla="*/ 706 h 841"/>
                  <a:gd name="T88" fmla="*/ 268 w 406"/>
                  <a:gd name="T89" fmla="*/ 743 h 841"/>
                  <a:gd name="T90" fmla="*/ 220 w 406"/>
                  <a:gd name="T91" fmla="*/ 767 h 841"/>
                  <a:gd name="T92" fmla="*/ 183 w 406"/>
                  <a:gd name="T93" fmla="*/ 786 h 841"/>
                  <a:gd name="T94" fmla="*/ 149 w 406"/>
                  <a:gd name="T95" fmla="*/ 795 h 841"/>
                  <a:gd name="T96" fmla="*/ 113 w 406"/>
                  <a:gd name="T97" fmla="*/ 819 h 841"/>
                  <a:gd name="T98" fmla="*/ 70 w 406"/>
                  <a:gd name="T99" fmla="*/ 837 h 841"/>
                  <a:gd name="T100" fmla="*/ 42 w 406"/>
                  <a:gd name="T101" fmla="*/ 841 h 841"/>
                  <a:gd name="T102" fmla="*/ 12 w 406"/>
                  <a:gd name="T103" fmla="*/ 825 h 841"/>
                  <a:gd name="T104" fmla="*/ 3 w 406"/>
                  <a:gd name="T105" fmla="*/ 779 h 841"/>
                  <a:gd name="T106" fmla="*/ 0 w 406"/>
                  <a:gd name="T107" fmla="*/ 743 h 841"/>
                  <a:gd name="T108" fmla="*/ 21 w 406"/>
                  <a:gd name="T109" fmla="*/ 697 h 8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6"/>
                  <a:gd name="T166" fmla="*/ 0 h 841"/>
                  <a:gd name="T167" fmla="*/ 406 w 406"/>
                  <a:gd name="T168" fmla="*/ 841 h 8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6" h="841">
                    <a:moveTo>
                      <a:pt x="21" y="697"/>
                    </a:moveTo>
                    <a:lnTo>
                      <a:pt x="52" y="685"/>
                    </a:lnTo>
                    <a:lnTo>
                      <a:pt x="88" y="688"/>
                    </a:lnTo>
                    <a:lnTo>
                      <a:pt x="128" y="679"/>
                    </a:lnTo>
                    <a:lnTo>
                      <a:pt x="158" y="657"/>
                    </a:lnTo>
                    <a:lnTo>
                      <a:pt x="186" y="639"/>
                    </a:lnTo>
                    <a:lnTo>
                      <a:pt x="221" y="623"/>
                    </a:lnTo>
                    <a:lnTo>
                      <a:pt x="229" y="584"/>
                    </a:lnTo>
                    <a:lnTo>
                      <a:pt x="247" y="547"/>
                    </a:lnTo>
                    <a:lnTo>
                      <a:pt x="265" y="517"/>
                    </a:lnTo>
                    <a:lnTo>
                      <a:pt x="278" y="483"/>
                    </a:lnTo>
                    <a:lnTo>
                      <a:pt x="281" y="456"/>
                    </a:lnTo>
                    <a:lnTo>
                      <a:pt x="281" y="413"/>
                    </a:lnTo>
                    <a:lnTo>
                      <a:pt x="287" y="373"/>
                    </a:lnTo>
                    <a:lnTo>
                      <a:pt x="294" y="337"/>
                    </a:lnTo>
                    <a:lnTo>
                      <a:pt x="302" y="278"/>
                    </a:lnTo>
                    <a:lnTo>
                      <a:pt x="299" y="239"/>
                    </a:lnTo>
                    <a:lnTo>
                      <a:pt x="299" y="196"/>
                    </a:lnTo>
                    <a:lnTo>
                      <a:pt x="302" y="150"/>
                    </a:lnTo>
                    <a:lnTo>
                      <a:pt x="305" y="116"/>
                    </a:lnTo>
                    <a:lnTo>
                      <a:pt x="302" y="86"/>
                    </a:lnTo>
                    <a:lnTo>
                      <a:pt x="305" y="58"/>
                    </a:lnTo>
                    <a:lnTo>
                      <a:pt x="310" y="36"/>
                    </a:lnTo>
                    <a:lnTo>
                      <a:pt x="317" y="13"/>
                    </a:lnTo>
                    <a:lnTo>
                      <a:pt x="345" y="0"/>
                    </a:lnTo>
                    <a:lnTo>
                      <a:pt x="383" y="3"/>
                    </a:lnTo>
                    <a:lnTo>
                      <a:pt x="400" y="36"/>
                    </a:lnTo>
                    <a:lnTo>
                      <a:pt x="406" y="80"/>
                    </a:lnTo>
                    <a:lnTo>
                      <a:pt x="400" y="126"/>
                    </a:lnTo>
                    <a:lnTo>
                      <a:pt x="397" y="171"/>
                    </a:lnTo>
                    <a:lnTo>
                      <a:pt x="400" y="226"/>
                    </a:lnTo>
                    <a:lnTo>
                      <a:pt x="394" y="266"/>
                    </a:lnTo>
                    <a:lnTo>
                      <a:pt x="391" y="315"/>
                    </a:lnTo>
                    <a:lnTo>
                      <a:pt x="384" y="361"/>
                    </a:lnTo>
                    <a:lnTo>
                      <a:pt x="392" y="393"/>
                    </a:lnTo>
                    <a:lnTo>
                      <a:pt x="391" y="428"/>
                    </a:lnTo>
                    <a:lnTo>
                      <a:pt x="387" y="456"/>
                    </a:lnTo>
                    <a:lnTo>
                      <a:pt x="381" y="483"/>
                    </a:lnTo>
                    <a:lnTo>
                      <a:pt x="378" y="520"/>
                    </a:lnTo>
                    <a:lnTo>
                      <a:pt x="369" y="563"/>
                    </a:lnTo>
                    <a:lnTo>
                      <a:pt x="351" y="606"/>
                    </a:lnTo>
                    <a:lnTo>
                      <a:pt x="339" y="651"/>
                    </a:lnTo>
                    <a:lnTo>
                      <a:pt x="317" y="676"/>
                    </a:lnTo>
                    <a:lnTo>
                      <a:pt x="299" y="706"/>
                    </a:lnTo>
                    <a:lnTo>
                      <a:pt x="268" y="743"/>
                    </a:lnTo>
                    <a:lnTo>
                      <a:pt x="220" y="767"/>
                    </a:lnTo>
                    <a:lnTo>
                      <a:pt x="183" y="786"/>
                    </a:lnTo>
                    <a:lnTo>
                      <a:pt x="149" y="795"/>
                    </a:lnTo>
                    <a:lnTo>
                      <a:pt x="113" y="819"/>
                    </a:lnTo>
                    <a:lnTo>
                      <a:pt x="70" y="837"/>
                    </a:lnTo>
                    <a:lnTo>
                      <a:pt x="42" y="841"/>
                    </a:lnTo>
                    <a:lnTo>
                      <a:pt x="12" y="825"/>
                    </a:lnTo>
                    <a:lnTo>
                      <a:pt x="3" y="779"/>
                    </a:lnTo>
                    <a:lnTo>
                      <a:pt x="0" y="743"/>
                    </a:lnTo>
                    <a:lnTo>
                      <a:pt x="21" y="697"/>
                    </a:lnTo>
                    <a:close/>
                  </a:path>
                </a:pathLst>
              </a:custGeom>
              <a:solidFill>
                <a:srgbClr val="A87C00"/>
              </a:solidFill>
              <a:ln w="6350">
                <a:solidFill>
                  <a:srgbClr val="000000"/>
                </a:solidFill>
                <a:round/>
                <a:headEnd/>
                <a:tailEnd/>
              </a:ln>
            </p:spPr>
            <p:txBody>
              <a:bodyPr/>
              <a:lstStyle/>
              <a:p>
                <a:endParaRPr lang="en-US" sz="2000">
                  <a:solidFill>
                    <a:srgbClr val="000000"/>
                  </a:solidFill>
                  <a:latin typeface="Arial" charset="0"/>
                </a:endParaRPr>
              </a:p>
            </p:txBody>
          </p:sp>
          <p:sp>
            <p:nvSpPr>
              <p:cNvPr id="1169" name="Freeform 367"/>
              <p:cNvSpPr>
                <a:spLocks/>
              </p:cNvSpPr>
              <p:nvPr/>
            </p:nvSpPr>
            <p:spPr bwMode="auto">
              <a:xfrm rot="-3405074">
                <a:off x="2258" y="1441"/>
                <a:ext cx="336" cy="412"/>
              </a:xfrm>
              <a:custGeom>
                <a:avLst/>
                <a:gdLst>
                  <a:gd name="T0" fmla="*/ 151 w 388"/>
                  <a:gd name="T1" fmla="*/ 677 h 822"/>
                  <a:gd name="T2" fmla="*/ 203 w 388"/>
                  <a:gd name="T3" fmla="*/ 689 h 822"/>
                  <a:gd name="T4" fmla="*/ 253 w 388"/>
                  <a:gd name="T5" fmla="*/ 674 h 822"/>
                  <a:gd name="T6" fmla="*/ 284 w 388"/>
                  <a:gd name="T7" fmla="*/ 634 h 822"/>
                  <a:gd name="T8" fmla="*/ 298 w 388"/>
                  <a:gd name="T9" fmla="*/ 607 h 822"/>
                  <a:gd name="T10" fmla="*/ 320 w 388"/>
                  <a:gd name="T11" fmla="*/ 570 h 822"/>
                  <a:gd name="T12" fmla="*/ 344 w 388"/>
                  <a:gd name="T13" fmla="*/ 521 h 822"/>
                  <a:gd name="T14" fmla="*/ 347 w 388"/>
                  <a:gd name="T15" fmla="*/ 463 h 822"/>
                  <a:gd name="T16" fmla="*/ 356 w 388"/>
                  <a:gd name="T17" fmla="*/ 403 h 822"/>
                  <a:gd name="T18" fmla="*/ 353 w 388"/>
                  <a:gd name="T19" fmla="*/ 353 h 822"/>
                  <a:gd name="T20" fmla="*/ 356 w 388"/>
                  <a:gd name="T21" fmla="*/ 308 h 822"/>
                  <a:gd name="T22" fmla="*/ 360 w 388"/>
                  <a:gd name="T23" fmla="*/ 246 h 822"/>
                  <a:gd name="T24" fmla="*/ 359 w 388"/>
                  <a:gd name="T25" fmla="*/ 192 h 822"/>
                  <a:gd name="T26" fmla="*/ 366 w 388"/>
                  <a:gd name="T27" fmla="*/ 125 h 822"/>
                  <a:gd name="T28" fmla="*/ 371 w 388"/>
                  <a:gd name="T29" fmla="*/ 61 h 822"/>
                  <a:gd name="T30" fmla="*/ 368 w 388"/>
                  <a:gd name="T31" fmla="*/ 0 h 822"/>
                  <a:gd name="T32" fmla="*/ 387 w 388"/>
                  <a:gd name="T33" fmla="*/ 42 h 822"/>
                  <a:gd name="T34" fmla="*/ 388 w 388"/>
                  <a:gd name="T35" fmla="*/ 98 h 822"/>
                  <a:gd name="T36" fmla="*/ 380 w 388"/>
                  <a:gd name="T37" fmla="*/ 158 h 822"/>
                  <a:gd name="T38" fmla="*/ 379 w 388"/>
                  <a:gd name="T39" fmla="*/ 213 h 822"/>
                  <a:gd name="T40" fmla="*/ 373 w 388"/>
                  <a:gd name="T41" fmla="*/ 253 h 822"/>
                  <a:gd name="T42" fmla="*/ 374 w 388"/>
                  <a:gd name="T43" fmla="*/ 305 h 822"/>
                  <a:gd name="T44" fmla="*/ 368 w 388"/>
                  <a:gd name="T45" fmla="*/ 351 h 822"/>
                  <a:gd name="T46" fmla="*/ 375 w 388"/>
                  <a:gd name="T47" fmla="*/ 397 h 822"/>
                  <a:gd name="T48" fmla="*/ 371 w 388"/>
                  <a:gd name="T49" fmla="*/ 454 h 822"/>
                  <a:gd name="T50" fmla="*/ 362 w 388"/>
                  <a:gd name="T51" fmla="*/ 507 h 822"/>
                  <a:gd name="T52" fmla="*/ 348 w 388"/>
                  <a:gd name="T53" fmla="*/ 556 h 822"/>
                  <a:gd name="T54" fmla="*/ 327 w 388"/>
                  <a:gd name="T55" fmla="*/ 619 h 822"/>
                  <a:gd name="T56" fmla="*/ 297 w 388"/>
                  <a:gd name="T57" fmla="*/ 663 h 822"/>
                  <a:gd name="T58" fmla="*/ 277 w 388"/>
                  <a:gd name="T59" fmla="*/ 697 h 822"/>
                  <a:gd name="T60" fmla="*/ 244 w 388"/>
                  <a:gd name="T61" fmla="*/ 734 h 822"/>
                  <a:gd name="T62" fmla="*/ 197 w 388"/>
                  <a:gd name="T63" fmla="*/ 760 h 822"/>
                  <a:gd name="T64" fmla="*/ 142 w 388"/>
                  <a:gd name="T65" fmla="*/ 779 h 822"/>
                  <a:gd name="T66" fmla="*/ 106 w 388"/>
                  <a:gd name="T67" fmla="*/ 803 h 822"/>
                  <a:gd name="T68" fmla="*/ 36 w 388"/>
                  <a:gd name="T69" fmla="*/ 822 h 822"/>
                  <a:gd name="T70" fmla="*/ 8 w 388"/>
                  <a:gd name="T71" fmla="*/ 792 h 822"/>
                  <a:gd name="T72" fmla="*/ 0 w 388"/>
                  <a:gd name="T73" fmla="*/ 731 h 822"/>
                  <a:gd name="T74" fmla="*/ 49 w 388"/>
                  <a:gd name="T75" fmla="*/ 676 h 822"/>
                  <a:gd name="T76" fmla="*/ 90 w 388"/>
                  <a:gd name="T77" fmla="*/ 679 h 82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88"/>
                  <a:gd name="T118" fmla="*/ 0 h 822"/>
                  <a:gd name="T119" fmla="*/ 388 w 388"/>
                  <a:gd name="T120" fmla="*/ 822 h 82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88" h="822">
                    <a:moveTo>
                      <a:pt x="122" y="670"/>
                    </a:moveTo>
                    <a:lnTo>
                      <a:pt x="151" y="677"/>
                    </a:lnTo>
                    <a:lnTo>
                      <a:pt x="179" y="691"/>
                    </a:lnTo>
                    <a:lnTo>
                      <a:pt x="203" y="689"/>
                    </a:lnTo>
                    <a:lnTo>
                      <a:pt x="229" y="685"/>
                    </a:lnTo>
                    <a:lnTo>
                      <a:pt x="253" y="674"/>
                    </a:lnTo>
                    <a:lnTo>
                      <a:pt x="277" y="654"/>
                    </a:lnTo>
                    <a:lnTo>
                      <a:pt x="284" y="634"/>
                    </a:lnTo>
                    <a:lnTo>
                      <a:pt x="289" y="618"/>
                    </a:lnTo>
                    <a:lnTo>
                      <a:pt x="298" y="607"/>
                    </a:lnTo>
                    <a:lnTo>
                      <a:pt x="307" y="593"/>
                    </a:lnTo>
                    <a:lnTo>
                      <a:pt x="320" y="570"/>
                    </a:lnTo>
                    <a:lnTo>
                      <a:pt x="332" y="542"/>
                    </a:lnTo>
                    <a:lnTo>
                      <a:pt x="344" y="521"/>
                    </a:lnTo>
                    <a:lnTo>
                      <a:pt x="344" y="491"/>
                    </a:lnTo>
                    <a:lnTo>
                      <a:pt x="347" y="463"/>
                    </a:lnTo>
                    <a:lnTo>
                      <a:pt x="356" y="433"/>
                    </a:lnTo>
                    <a:lnTo>
                      <a:pt x="356" y="403"/>
                    </a:lnTo>
                    <a:lnTo>
                      <a:pt x="356" y="377"/>
                    </a:lnTo>
                    <a:lnTo>
                      <a:pt x="353" y="353"/>
                    </a:lnTo>
                    <a:lnTo>
                      <a:pt x="347" y="332"/>
                    </a:lnTo>
                    <a:lnTo>
                      <a:pt x="356" y="308"/>
                    </a:lnTo>
                    <a:lnTo>
                      <a:pt x="359" y="274"/>
                    </a:lnTo>
                    <a:lnTo>
                      <a:pt x="360" y="246"/>
                    </a:lnTo>
                    <a:lnTo>
                      <a:pt x="357" y="220"/>
                    </a:lnTo>
                    <a:lnTo>
                      <a:pt x="359" y="192"/>
                    </a:lnTo>
                    <a:lnTo>
                      <a:pt x="368" y="155"/>
                    </a:lnTo>
                    <a:lnTo>
                      <a:pt x="366" y="125"/>
                    </a:lnTo>
                    <a:lnTo>
                      <a:pt x="372" y="91"/>
                    </a:lnTo>
                    <a:lnTo>
                      <a:pt x="371" y="61"/>
                    </a:lnTo>
                    <a:lnTo>
                      <a:pt x="368" y="33"/>
                    </a:lnTo>
                    <a:lnTo>
                      <a:pt x="368" y="0"/>
                    </a:lnTo>
                    <a:lnTo>
                      <a:pt x="379" y="23"/>
                    </a:lnTo>
                    <a:lnTo>
                      <a:pt x="387" y="42"/>
                    </a:lnTo>
                    <a:lnTo>
                      <a:pt x="386" y="67"/>
                    </a:lnTo>
                    <a:lnTo>
                      <a:pt x="388" y="98"/>
                    </a:lnTo>
                    <a:lnTo>
                      <a:pt x="384" y="128"/>
                    </a:lnTo>
                    <a:lnTo>
                      <a:pt x="380" y="158"/>
                    </a:lnTo>
                    <a:lnTo>
                      <a:pt x="380" y="187"/>
                    </a:lnTo>
                    <a:lnTo>
                      <a:pt x="379" y="213"/>
                    </a:lnTo>
                    <a:lnTo>
                      <a:pt x="378" y="235"/>
                    </a:lnTo>
                    <a:lnTo>
                      <a:pt x="373" y="253"/>
                    </a:lnTo>
                    <a:lnTo>
                      <a:pt x="377" y="284"/>
                    </a:lnTo>
                    <a:lnTo>
                      <a:pt x="374" y="305"/>
                    </a:lnTo>
                    <a:lnTo>
                      <a:pt x="371" y="330"/>
                    </a:lnTo>
                    <a:lnTo>
                      <a:pt x="368" y="351"/>
                    </a:lnTo>
                    <a:lnTo>
                      <a:pt x="370" y="375"/>
                    </a:lnTo>
                    <a:lnTo>
                      <a:pt x="375" y="397"/>
                    </a:lnTo>
                    <a:lnTo>
                      <a:pt x="375" y="424"/>
                    </a:lnTo>
                    <a:lnTo>
                      <a:pt x="371" y="454"/>
                    </a:lnTo>
                    <a:lnTo>
                      <a:pt x="362" y="479"/>
                    </a:lnTo>
                    <a:lnTo>
                      <a:pt x="362" y="507"/>
                    </a:lnTo>
                    <a:lnTo>
                      <a:pt x="359" y="531"/>
                    </a:lnTo>
                    <a:lnTo>
                      <a:pt x="348" y="556"/>
                    </a:lnTo>
                    <a:lnTo>
                      <a:pt x="331" y="593"/>
                    </a:lnTo>
                    <a:lnTo>
                      <a:pt x="327" y="619"/>
                    </a:lnTo>
                    <a:lnTo>
                      <a:pt x="318" y="638"/>
                    </a:lnTo>
                    <a:lnTo>
                      <a:pt x="297" y="663"/>
                    </a:lnTo>
                    <a:lnTo>
                      <a:pt x="292" y="679"/>
                    </a:lnTo>
                    <a:lnTo>
                      <a:pt x="277" y="697"/>
                    </a:lnTo>
                    <a:lnTo>
                      <a:pt x="262" y="709"/>
                    </a:lnTo>
                    <a:lnTo>
                      <a:pt x="244" y="734"/>
                    </a:lnTo>
                    <a:lnTo>
                      <a:pt x="225" y="745"/>
                    </a:lnTo>
                    <a:lnTo>
                      <a:pt x="197" y="760"/>
                    </a:lnTo>
                    <a:lnTo>
                      <a:pt x="174" y="771"/>
                    </a:lnTo>
                    <a:lnTo>
                      <a:pt x="142" y="779"/>
                    </a:lnTo>
                    <a:lnTo>
                      <a:pt x="127" y="791"/>
                    </a:lnTo>
                    <a:lnTo>
                      <a:pt x="106" y="803"/>
                    </a:lnTo>
                    <a:lnTo>
                      <a:pt x="63" y="821"/>
                    </a:lnTo>
                    <a:lnTo>
                      <a:pt x="36" y="822"/>
                    </a:lnTo>
                    <a:lnTo>
                      <a:pt x="12" y="810"/>
                    </a:lnTo>
                    <a:lnTo>
                      <a:pt x="8" y="792"/>
                    </a:lnTo>
                    <a:lnTo>
                      <a:pt x="5" y="768"/>
                    </a:lnTo>
                    <a:lnTo>
                      <a:pt x="0" y="731"/>
                    </a:lnTo>
                    <a:lnTo>
                      <a:pt x="20" y="687"/>
                    </a:lnTo>
                    <a:lnTo>
                      <a:pt x="49" y="676"/>
                    </a:lnTo>
                    <a:lnTo>
                      <a:pt x="72" y="676"/>
                    </a:lnTo>
                    <a:lnTo>
                      <a:pt x="90" y="679"/>
                    </a:lnTo>
                    <a:lnTo>
                      <a:pt x="122" y="670"/>
                    </a:lnTo>
                    <a:close/>
                  </a:path>
                </a:pathLst>
              </a:custGeom>
              <a:solidFill>
                <a:srgbClr val="996633"/>
              </a:solidFill>
              <a:ln w="9525">
                <a:noFill/>
                <a:round/>
                <a:headEnd/>
                <a:tailEnd/>
              </a:ln>
            </p:spPr>
            <p:txBody>
              <a:bodyPr/>
              <a:lstStyle/>
              <a:p>
                <a:endParaRPr lang="en-US" sz="2000">
                  <a:solidFill>
                    <a:srgbClr val="000000"/>
                  </a:solidFill>
                  <a:latin typeface="Arial" charset="0"/>
                </a:endParaRPr>
              </a:p>
            </p:txBody>
          </p:sp>
          <p:sp>
            <p:nvSpPr>
              <p:cNvPr id="1170" name="Freeform 368"/>
              <p:cNvSpPr>
                <a:spLocks/>
              </p:cNvSpPr>
              <p:nvPr/>
            </p:nvSpPr>
            <p:spPr bwMode="auto">
              <a:xfrm rot="-3405074">
                <a:off x="2347" y="1411"/>
                <a:ext cx="170" cy="344"/>
              </a:xfrm>
              <a:custGeom>
                <a:avLst/>
                <a:gdLst>
                  <a:gd name="T0" fmla="*/ 195 w 195"/>
                  <a:gd name="T1" fmla="*/ 33 h 688"/>
                  <a:gd name="T2" fmla="*/ 195 w 195"/>
                  <a:gd name="T3" fmla="*/ 93 h 688"/>
                  <a:gd name="T4" fmla="*/ 189 w 195"/>
                  <a:gd name="T5" fmla="*/ 137 h 688"/>
                  <a:gd name="T6" fmla="*/ 183 w 195"/>
                  <a:gd name="T7" fmla="*/ 197 h 688"/>
                  <a:gd name="T8" fmla="*/ 183 w 195"/>
                  <a:gd name="T9" fmla="*/ 249 h 688"/>
                  <a:gd name="T10" fmla="*/ 174 w 195"/>
                  <a:gd name="T11" fmla="*/ 311 h 688"/>
                  <a:gd name="T12" fmla="*/ 174 w 195"/>
                  <a:gd name="T13" fmla="*/ 354 h 688"/>
                  <a:gd name="T14" fmla="*/ 177 w 195"/>
                  <a:gd name="T15" fmla="*/ 417 h 688"/>
                  <a:gd name="T16" fmla="*/ 170 w 195"/>
                  <a:gd name="T17" fmla="*/ 480 h 688"/>
                  <a:gd name="T18" fmla="*/ 157 w 195"/>
                  <a:gd name="T19" fmla="*/ 518 h 688"/>
                  <a:gd name="T20" fmla="*/ 142 w 195"/>
                  <a:gd name="T21" fmla="*/ 551 h 688"/>
                  <a:gd name="T22" fmla="*/ 121 w 195"/>
                  <a:gd name="T23" fmla="*/ 590 h 688"/>
                  <a:gd name="T24" fmla="*/ 105 w 195"/>
                  <a:gd name="T25" fmla="*/ 627 h 688"/>
                  <a:gd name="T26" fmla="*/ 82 w 195"/>
                  <a:gd name="T27" fmla="*/ 662 h 688"/>
                  <a:gd name="T28" fmla="*/ 51 w 195"/>
                  <a:gd name="T29" fmla="*/ 674 h 688"/>
                  <a:gd name="T30" fmla="*/ 6 w 195"/>
                  <a:gd name="T31" fmla="*/ 688 h 688"/>
                  <a:gd name="T32" fmla="*/ 23 w 195"/>
                  <a:gd name="T33" fmla="*/ 679 h 688"/>
                  <a:gd name="T34" fmla="*/ 63 w 195"/>
                  <a:gd name="T35" fmla="*/ 661 h 688"/>
                  <a:gd name="T36" fmla="*/ 88 w 195"/>
                  <a:gd name="T37" fmla="*/ 628 h 688"/>
                  <a:gd name="T38" fmla="*/ 102 w 195"/>
                  <a:gd name="T39" fmla="*/ 591 h 688"/>
                  <a:gd name="T40" fmla="*/ 121 w 195"/>
                  <a:gd name="T41" fmla="*/ 557 h 688"/>
                  <a:gd name="T42" fmla="*/ 130 w 195"/>
                  <a:gd name="T43" fmla="*/ 524 h 688"/>
                  <a:gd name="T44" fmla="*/ 151 w 195"/>
                  <a:gd name="T45" fmla="*/ 487 h 688"/>
                  <a:gd name="T46" fmla="*/ 163 w 195"/>
                  <a:gd name="T47" fmla="*/ 455 h 688"/>
                  <a:gd name="T48" fmla="*/ 165 w 195"/>
                  <a:gd name="T49" fmla="*/ 396 h 688"/>
                  <a:gd name="T50" fmla="*/ 158 w 195"/>
                  <a:gd name="T51" fmla="*/ 335 h 688"/>
                  <a:gd name="T52" fmla="*/ 168 w 195"/>
                  <a:gd name="T53" fmla="*/ 299 h 688"/>
                  <a:gd name="T54" fmla="*/ 174 w 195"/>
                  <a:gd name="T55" fmla="*/ 247 h 688"/>
                  <a:gd name="T56" fmla="*/ 176 w 195"/>
                  <a:gd name="T57" fmla="*/ 207 h 688"/>
                  <a:gd name="T58" fmla="*/ 182 w 195"/>
                  <a:gd name="T59" fmla="*/ 154 h 688"/>
                  <a:gd name="T60" fmla="*/ 180 w 195"/>
                  <a:gd name="T61" fmla="*/ 110 h 688"/>
                  <a:gd name="T62" fmla="*/ 189 w 195"/>
                  <a:gd name="T63" fmla="*/ 76 h 688"/>
                  <a:gd name="T64" fmla="*/ 189 w 195"/>
                  <a:gd name="T65" fmla="*/ 27 h 6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5"/>
                  <a:gd name="T100" fmla="*/ 0 h 688"/>
                  <a:gd name="T101" fmla="*/ 195 w 195"/>
                  <a:gd name="T102" fmla="*/ 688 h 6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5" h="688">
                    <a:moveTo>
                      <a:pt x="192" y="0"/>
                    </a:moveTo>
                    <a:lnTo>
                      <a:pt x="195" y="33"/>
                    </a:lnTo>
                    <a:lnTo>
                      <a:pt x="195" y="67"/>
                    </a:lnTo>
                    <a:lnTo>
                      <a:pt x="195" y="93"/>
                    </a:lnTo>
                    <a:lnTo>
                      <a:pt x="191" y="109"/>
                    </a:lnTo>
                    <a:lnTo>
                      <a:pt x="189" y="137"/>
                    </a:lnTo>
                    <a:lnTo>
                      <a:pt x="189" y="155"/>
                    </a:lnTo>
                    <a:lnTo>
                      <a:pt x="183" y="197"/>
                    </a:lnTo>
                    <a:lnTo>
                      <a:pt x="182" y="232"/>
                    </a:lnTo>
                    <a:lnTo>
                      <a:pt x="183" y="249"/>
                    </a:lnTo>
                    <a:lnTo>
                      <a:pt x="180" y="277"/>
                    </a:lnTo>
                    <a:lnTo>
                      <a:pt x="174" y="311"/>
                    </a:lnTo>
                    <a:lnTo>
                      <a:pt x="168" y="327"/>
                    </a:lnTo>
                    <a:lnTo>
                      <a:pt x="174" y="354"/>
                    </a:lnTo>
                    <a:lnTo>
                      <a:pt x="177" y="387"/>
                    </a:lnTo>
                    <a:lnTo>
                      <a:pt x="177" y="417"/>
                    </a:lnTo>
                    <a:lnTo>
                      <a:pt x="174" y="454"/>
                    </a:lnTo>
                    <a:lnTo>
                      <a:pt x="170" y="480"/>
                    </a:lnTo>
                    <a:lnTo>
                      <a:pt x="163" y="500"/>
                    </a:lnTo>
                    <a:lnTo>
                      <a:pt x="157" y="518"/>
                    </a:lnTo>
                    <a:lnTo>
                      <a:pt x="149" y="533"/>
                    </a:lnTo>
                    <a:lnTo>
                      <a:pt x="142" y="551"/>
                    </a:lnTo>
                    <a:lnTo>
                      <a:pt x="130" y="567"/>
                    </a:lnTo>
                    <a:lnTo>
                      <a:pt x="121" y="590"/>
                    </a:lnTo>
                    <a:lnTo>
                      <a:pt x="115" y="609"/>
                    </a:lnTo>
                    <a:lnTo>
                      <a:pt x="105" y="627"/>
                    </a:lnTo>
                    <a:lnTo>
                      <a:pt x="94" y="643"/>
                    </a:lnTo>
                    <a:lnTo>
                      <a:pt x="82" y="662"/>
                    </a:lnTo>
                    <a:lnTo>
                      <a:pt x="66" y="670"/>
                    </a:lnTo>
                    <a:lnTo>
                      <a:pt x="51" y="674"/>
                    </a:lnTo>
                    <a:lnTo>
                      <a:pt x="29" y="686"/>
                    </a:lnTo>
                    <a:lnTo>
                      <a:pt x="6" y="688"/>
                    </a:lnTo>
                    <a:lnTo>
                      <a:pt x="0" y="680"/>
                    </a:lnTo>
                    <a:lnTo>
                      <a:pt x="23" y="679"/>
                    </a:lnTo>
                    <a:lnTo>
                      <a:pt x="39" y="671"/>
                    </a:lnTo>
                    <a:lnTo>
                      <a:pt x="63" y="661"/>
                    </a:lnTo>
                    <a:lnTo>
                      <a:pt x="81" y="646"/>
                    </a:lnTo>
                    <a:lnTo>
                      <a:pt x="88" y="628"/>
                    </a:lnTo>
                    <a:lnTo>
                      <a:pt x="96" y="613"/>
                    </a:lnTo>
                    <a:lnTo>
                      <a:pt x="102" y="591"/>
                    </a:lnTo>
                    <a:lnTo>
                      <a:pt x="115" y="579"/>
                    </a:lnTo>
                    <a:lnTo>
                      <a:pt x="121" y="557"/>
                    </a:lnTo>
                    <a:lnTo>
                      <a:pt x="127" y="538"/>
                    </a:lnTo>
                    <a:lnTo>
                      <a:pt x="130" y="524"/>
                    </a:lnTo>
                    <a:lnTo>
                      <a:pt x="139" y="506"/>
                    </a:lnTo>
                    <a:lnTo>
                      <a:pt x="151" y="487"/>
                    </a:lnTo>
                    <a:lnTo>
                      <a:pt x="160" y="474"/>
                    </a:lnTo>
                    <a:lnTo>
                      <a:pt x="163" y="455"/>
                    </a:lnTo>
                    <a:lnTo>
                      <a:pt x="167" y="423"/>
                    </a:lnTo>
                    <a:lnTo>
                      <a:pt x="165" y="396"/>
                    </a:lnTo>
                    <a:lnTo>
                      <a:pt x="160" y="362"/>
                    </a:lnTo>
                    <a:lnTo>
                      <a:pt x="158" y="335"/>
                    </a:lnTo>
                    <a:lnTo>
                      <a:pt x="157" y="327"/>
                    </a:lnTo>
                    <a:lnTo>
                      <a:pt x="168" y="299"/>
                    </a:lnTo>
                    <a:lnTo>
                      <a:pt x="174" y="271"/>
                    </a:lnTo>
                    <a:lnTo>
                      <a:pt x="174" y="247"/>
                    </a:lnTo>
                    <a:lnTo>
                      <a:pt x="171" y="234"/>
                    </a:lnTo>
                    <a:lnTo>
                      <a:pt x="176" y="207"/>
                    </a:lnTo>
                    <a:lnTo>
                      <a:pt x="174" y="195"/>
                    </a:lnTo>
                    <a:lnTo>
                      <a:pt x="182" y="154"/>
                    </a:lnTo>
                    <a:lnTo>
                      <a:pt x="180" y="136"/>
                    </a:lnTo>
                    <a:lnTo>
                      <a:pt x="180" y="110"/>
                    </a:lnTo>
                    <a:lnTo>
                      <a:pt x="188" y="93"/>
                    </a:lnTo>
                    <a:lnTo>
                      <a:pt x="189" y="76"/>
                    </a:lnTo>
                    <a:lnTo>
                      <a:pt x="189" y="49"/>
                    </a:lnTo>
                    <a:lnTo>
                      <a:pt x="189" y="27"/>
                    </a:lnTo>
                    <a:lnTo>
                      <a:pt x="192" y="0"/>
                    </a:lnTo>
                    <a:close/>
                  </a:path>
                </a:pathLst>
              </a:custGeom>
              <a:solidFill>
                <a:srgbClr val="996633"/>
              </a:solidFill>
              <a:ln w="9525">
                <a:noFill/>
                <a:round/>
                <a:headEnd/>
                <a:tailEnd/>
              </a:ln>
            </p:spPr>
            <p:txBody>
              <a:bodyPr/>
              <a:lstStyle/>
              <a:p>
                <a:endParaRPr lang="en-US" sz="2000">
                  <a:solidFill>
                    <a:srgbClr val="000000"/>
                  </a:solidFill>
                  <a:latin typeface="Arial" charset="0"/>
                </a:endParaRPr>
              </a:p>
            </p:txBody>
          </p:sp>
          <p:sp>
            <p:nvSpPr>
              <p:cNvPr id="1171" name="Freeform 369"/>
              <p:cNvSpPr>
                <a:spLocks/>
              </p:cNvSpPr>
              <p:nvPr/>
            </p:nvSpPr>
            <p:spPr bwMode="auto">
              <a:xfrm rot="-3405074">
                <a:off x="2337" y="1423"/>
                <a:ext cx="177" cy="347"/>
              </a:xfrm>
              <a:custGeom>
                <a:avLst/>
                <a:gdLst>
                  <a:gd name="T0" fmla="*/ 199 w 206"/>
                  <a:gd name="T1" fmla="*/ 17 h 692"/>
                  <a:gd name="T2" fmla="*/ 193 w 206"/>
                  <a:gd name="T3" fmla="*/ 75 h 692"/>
                  <a:gd name="T4" fmla="*/ 191 w 206"/>
                  <a:gd name="T5" fmla="*/ 103 h 692"/>
                  <a:gd name="T6" fmla="*/ 183 w 206"/>
                  <a:gd name="T7" fmla="*/ 158 h 692"/>
                  <a:gd name="T8" fmla="*/ 183 w 206"/>
                  <a:gd name="T9" fmla="*/ 211 h 692"/>
                  <a:gd name="T10" fmla="*/ 184 w 206"/>
                  <a:gd name="T11" fmla="*/ 232 h 692"/>
                  <a:gd name="T12" fmla="*/ 181 w 206"/>
                  <a:gd name="T13" fmla="*/ 268 h 692"/>
                  <a:gd name="T14" fmla="*/ 168 w 206"/>
                  <a:gd name="T15" fmla="*/ 314 h 692"/>
                  <a:gd name="T16" fmla="*/ 166 w 206"/>
                  <a:gd name="T17" fmla="*/ 379 h 692"/>
                  <a:gd name="T18" fmla="*/ 160 w 206"/>
                  <a:gd name="T19" fmla="*/ 429 h 692"/>
                  <a:gd name="T20" fmla="*/ 163 w 206"/>
                  <a:gd name="T21" fmla="*/ 469 h 692"/>
                  <a:gd name="T22" fmla="*/ 141 w 206"/>
                  <a:gd name="T23" fmla="*/ 514 h 692"/>
                  <a:gd name="T24" fmla="*/ 122 w 206"/>
                  <a:gd name="T25" fmla="*/ 558 h 692"/>
                  <a:gd name="T26" fmla="*/ 108 w 206"/>
                  <a:gd name="T27" fmla="*/ 590 h 692"/>
                  <a:gd name="T28" fmla="*/ 87 w 206"/>
                  <a:gd name="T29" fmla="*/ 625 h 692"/>
                  <a:gd name="T30" fmla="*/ 53 w 206"/>
                  <a:gd name="T31" fmla="*/ 637 h 692"/>
                  <a:gd name="T32" fmla="*/ 32 w 206"/>
                  <a:gd name="T33" fmla="*/ 665 h 692"/>
                  <a:gd name="T34" fmla="*/ 0 w 206"/>
                  <a:gd name="T35" fmla="*/ 679 h 692"/>
                  <a:gd name="T36" fmla="*/ 35 w 206"/>
                  <a:gd name="T37" fmla="*/ 643 h 692"/>
                  <a:gd name="T38" fmla="*/ 70 w 206"/>
                  <a:gd name="T39" fmla="*/ 624 h 692"/>
                  <a:gd name="T40" fmla="*/ 98 w 206"/>
                  <a:gd name="T41" fmla="*/ 594 h 692"/>
                  <a:gd name="T42" fmla="*/ 110 w 206"/>
                  <a:gd name="T43" fmla="*/ 560 h 692"/>
                  <a:gd name="T44" fmla="*/ 135 w 206"/>
                  <a:gd name="T45" fmla="*/ 508 h 692"/>
                  <a:gd name="T46" fmla="*/ 150 w 206"/>
                  <a:gd name="T47" fmla="*/ 472 h 692"/>
                  <a:gd name="T48" fmla="*/ 151 w 206"/>
                  <a:gd name="T49" fmla="*/ 436 h 692"/>
                  <a:gd name="T50" fmla="*/ 156 w 206"/>
                  <a:gd name="T51" fmla="*/ 382 h 692"/>
                  <a:gd name="T52" fmla="*/ 165 w 206"/>
                  <a:gd name="T53" fmla="*/ 342 h 692"/>
                  <a:gd name="T54" fmla="*/ 162 w 206"/>
                  <a:gd name="T55" fmla="*/ 304 h 692"/>
                  <a:gd name="T56" fmla="*/ 172 w 206"/>
                  <a:gd name="T57" fmla="*/ 268 h 692"/>
                  <a:gd name="T58" fmla="*/ 175 w 206"/>
                  <a:gd name="T59" fmla="*/ 240 h 692"/>
                  <a:gd name="T60" fmla="*/ 171 w 206"/>
                  <a:gd name="T61" fmla="*/ 180 h 692"/>
                  <a:gd name="T62" fmla="*/ 178 w 206"/>
                  <a:gd name="T63" fmla="*/ 137 h 692"/>
                  <a:gd name="T64" fmla="*/ 186 w 206"/>
                  <a:gd name="T65" fmla="*/ 94 h 692"/>
                  <a:gd name="T66" fmla="*/ 183 w 206"/>
                  <a:gd name="T67" fmla="*/ 63 h 692"/>
                  <a:gd name="T68" fmla="*/ 190 w 206"/>
                  <a:gd name="T69" fmla="*/ 24 h 6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6"/>
                  <a:gd name="T106" fmla="*/ 0 h 692"/>
                  <a:gd name="T107" fmla="*/ 206 w 206"/>
                  <a:gd name="T108" fmla="*/ 692 h 6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6" h="692">
                    <a:moveTo>
                      <a:pt x="206" y="0"/>
                    </a:moveTo>
                    <a:lnTo>
                      <a:pt x="199" y="17"/>
                    </a:lnTo>
                    <a:lnTo>
                      <a:pt x="193" y="57"/>
                    </a:lnTo>
                    <a:lnTo>
                      <a:pt x="193" y="75"/>
                    </a:lnTo>
                    <a:lnTo>
                      <a:pt x="193" y="94"/>
                    </a:lnTo>
                    <a:lnTo>
                      <a:pt x="191" y="103"/>
                    </a:lnTo>
                    <a:lnTo>
                      <a:pt x="186" y="122"/>
                    </a:lnTo>
                    <a:lnTo>
                      <a:pt x="183" y="158"/>
                    </a:lnTo>
                    <a:lnTo>
                      <a:pt x="183" y="195"/>
                    </a:lnTo>
                    <a:lnTo>
                      <a:pt x="183" y="211"/>
                    </a:lnTo>
                    <a:lnTo>
                      <a:pt x="183" y="223"/>
                    </a:lnTo>
                    <a:lnTo>
                      <a:pt x="184" y="232"/>
                    </a:lnTo>
                    <a:lnTo>
                      <a:pt x="183" y="249"/>
                    </a:lnTo>
                    <a:lnTo>
                      <a:pt x="181" y="268"/>
                    </a:lnTo>
                    <a:lnTo>
                      <a:pt x="172" y="298"/>
                    </a:lnTo>
                    <a:lnTo>
                      <a:pt x="168" y="314"/>
                    </a:lnTo>
                    <a:lnTo>
                      <a:pt x="169" y="347"/>
                    </a:lnTo>
                    <a:lnTo>
                      <a:pt x="166" y="379"/>
                    </a:lnTo>
                    <a:lnTo>
                      <a:pt x="162" y="411"/>
                    </a:lnTo>
                    <a:lnTo>
                      <a:pt x="160" y="429"/>
                    </a:lnTo>
                    <a:lnTo>
                      <a:pt x="160" y="443"/>
                    </a:lnTo>
                    <a:lnTo>
                      <a:pt x="163" y="469"/>
                    </a:lnTo>
                    <a:lnTo>
                      <a:pt x="153" y="488"/>
                    </a:lnTo>
                    <a:lnTo>
                      <a:pt x="141" y="514"/>
                    </a:lnTo>
                    <a:lnTo>
                      <a:pt x="129" y="535"/>
                    </a:lnTo>
                    <a:lnTo>
                      <a:pt x="122" y="558"/>
                    </a:lnTo>
                    <a:lnTo>
                      <a:pt x="120" y="575"/>
                    </a:lnTo>
                    <a:lnTo>
                      <a:pt x="108" y="590"/>
                    </a:lnTo>
                    <a:lnTo>
                      <a:pt x="101" y="609"/>
                    </a:lnTo>
                    <a:lnTo>
                      <a:pt x="87" y="625"/>
                    </a:lnTo>
                    <a:lnTo>
                      <a:pt x="71" y="633"/>
                    </a:lnTo>
                    <a:lnTo>
                      <a:pt x="53" y="637"/>
                    </a:lnTo>
                    <a:lnTo>
                      <a:pt x="43" y="649"/>
                    </a:lnTo>
                    <a:lnTo>
                      <a:pt x="32" y="665"/>
                    </a:lnTo>
                    <a:lnTo>
                      <a:pt x="6" y="692"/>
                    </a:lnTo>
                    <a:lnTo>
                      <a:pt x="0" y="679"/>
                    </a:lnTo>
                    <a:lnTo>
                      <a:pt x="17" y="667"/>
                    </a:lnTo>
                    <a:lnTo>
                      <a:pt x="35" y="643"/>
                    </a:lnTo>
                    <a:lnTo>
                      <a:pt x="49" y="633"/>
                    </a:lnTo>
                    <a:lnTo>
                      <a:pt x="70" y="624"/>
                    </a:lnTo>
                    <a:lnTo>
                      <a:pt x="90" y="618"/>
                    </a:lnTo>
                    <a:lnTo>
                      <a:pt x="98" y="594"/>
                    </a:lnTo>
                    <a:lnTo>
                      <a:pt x="105" y="575"/>
                    </a:lnTo>
                    <a:lnTo>
                      <a:pt x="110" y="560"/>
                    </a:lnTo>
                    <a:lnTo>
                      <a:pt x="120" y="535"/>
                    </a:lnTo>
                    <a:lnTo>
                      <a:pt x="135" y="508"/>
                    </a:lnTo>
                    <a:lnTo>
                      <a:pt x="145" y="488"/>
                    </a:lnTo>
                    <a:lnTo>
                      <a:pt x="150" y="472"/>
                    </a:lnTo>
                    <a:lnTo>
                      <a:pt x="156" y="460"/>
                    </a:lnTo>
                    <a:lnTo>
                      <a:pt x="151" y="436"/>
                    </a:lnTo>
                    <a:lnTo>
                      <a:pt x="153" y="409"/>
                    </a:lnTo>
                    <a:lnTo>
                      <a:pt x="156" y="382"/>
                    </a:lnTo>
                    <a:lnTo>
                      <a:pt x="160" y="368"/>
                    </a:lnTo>
                    <a:lnTo>
                      <a:pt x="165" y="342"/>
                    </a:lnTo>
                    <a:lnTo>
                      <a:pt x="162" y="323"/>
                    </a:lnTo>
                    <a:lnTo>
                      <a:pt x="162" y="304"/>
                    </a:lnTo>
                    <a:lnTo>
                      <a:pt x="166" y="283"/>
                    </a:lnTo>
                    <a:lnTo>
                      <a:pt x="172" y="268"/>
                    </a:lnTo>
                    <a:lnTo>
                      <a:pt x="175" y="259"/>
                    </a:lnTo>
                    <a:lnTo>
                      <a:pt x="175" y="240"/>
                    </a:lnTo>
                    <a:lnTo>
                      <a:pt x="171" y="211"/>
                    </a:lnTo>
                    <a:lnTo>
                      <a:pt x="171" y="180"/>
                    </a:lnTo>
                    <a:lnTo>
                      <a:pt x="172" y="162"/>
                    </a:lnTo>
                    <a:lnTo>
                      <a:pt x="178" y="137"/>
                    </a:lnTo>
                    <a:lnTo>
                      <a:pt x="180" y="116"/>
                    </a:lnTo>
                    <a:lnTo>
                      <a:pt x="186" y="94"/>
                    </a:lnTo>
                    <a:lnTo>
                      <a:pt x="183" y="76"/>
                    </a:lnTo>
                    <a:lnTo>
                      <a:pt x="183" y="63"/>
                    </a:lnTo>
                    <a:lnTo>
                      <a:pt x="184" y="41"/>
                    </a:lnTo>
                    <a:lnTo>
                      <a:pt x="190" y="24"/>
                    </a:lnTo>
                    <a:lnTo>
                      <a:pt x="206" y="0"/>
                    </a:lnTo>
                    <a:close/>
                  </a:path>
                </a:pathLst>
              </a:custGeom>
              <a:solidFill>
                <a:srgbClr val="A87C00"/>
              </a:solidFill>
              <a:ln w="9525">
                <a:noFill/>
                <a:round/>
                <a:headEnd/>
                <a:tailEnd/>
              </a:ln>
            </p:spPr>
            <p:txBody>
              <a:bodyPr/>
              <a:lstStyle/>
              <a:p>
                <a:endParaRPr lang="en-US" sz="2000">
                  <a:solidFill>
                    <a:srgbClr val="000000"/>
                  </a:solidFill>
                  <a:latin typeface="Arial" charset="0"/>
                </a:endParaRPr>
              </a:p>
            </p:txBody>
          </p:sp>
          <p:sp>
            <p:nvSpPr>
              <p:cNvPr id="1172" name="Freeform 370"/>
              <p:cNvSpPr>
                <a:spLocks/>
              </p:cNvSpPr>
              <p:nvPr/>
            </p:nvSpPr>
            <p:spPr bwMode="auto">
              <a:xfrm rot="-3405074">
                <a:off x="2220" y="1615"/>
                <a:ext cx="140" cy="465"/>
              </a:xfrm>
              <a:custGeom>
                <a:avLst/>
                <a:gdLst>
                  <a:gd name="T0" fmla="*/ 145 w 162"/>
                  <a:gd name="T1" fmla="*/ 770 h 930"/>
                  <a:gd name="T2" fmla="*/ 158 w 162"/>
                  <a:gd name="T3" fmla="*/ 821 h 930"/>
                  <a:gd name="T4" fmla="*/ 162 w 162"/>
                  <a:gd name="T5" fmla="*/ 875 h 930"/>
                  <a:gd name="T6" fmla="*/ 143 w 162"/>
                  <a:gd name="T7" fmla="*/ 912 h 930"/>
                  <a:gd name="T8" fmla="*/ 105 w 162"/>
                  <a:gd name="T9" fmla="*/ 928 h 930"/>
                  <a:gd name="T10" fmla="*/ 59 w 162"/>
                  <a:gd name="T11" fmla="*/ 924 h 930"/>
                  <a:gd name="T12" fmla="*/ 53 w 162"/>
                  <a:gd name="T13" fmla="*/ 897 h 930"/>
                  <a:gd name="T14" fmla="*/ 61 w 162"/>
                  <a:gd name="T15" fmla="*/ 863 h 930"/>
                  <a:gd name="T16" fmla="*/ 61 w 162"/>
                  <a:gd name="T17" fmla="*/ 793 h 930"/>
                  <a:gd name="T18" fmla="*/ 53 w 162"/>
                  <a:gd name="T19" fmla="*/ 736 h 930"/>
                  <a:gd name="T20" fmla="*/ 40 w 162"/>
                  <a:gd name="T21" fmla="*/ 689 h 930"/>
                  <a:gd name="T22" fmla="*/ 40 w 162"/>
                  <a:gd name="T23" fmla="*/ 632 h 930"/>
                  <a:gd name="T24" fmla="*/ 24 w 162"/>
                  <a:gd name="T25" fmla="*/ 588 h 930"/>
                  <a:gd name="T26" fmla="*/ 16 w 162"/>
                  <a:gd name="T27" fmla="*/ 513 h 930"/>
                  <a:gd name="T28" fmla="*/ 16 w 162"/>
                  <a:gd name="T29" fmla="*/ 458 h 930"/>
                  <a:gd name="T30" fmla="*/ 0 w 162"/>
                  <a:gd name="T31" fmla="*/ 384 h 930"/>
                  <a:gd name="T32" fmla="*/ 12 w 162"/>
                  <a:gd name="T33" fmla="*/ 312 h 930"/>
                  <a:gd name="T34" fmla="*/ 7 w 162"/>
                  <a:gd name="T35" fmla="*/ 254 h 930"/>
                  <a:gd name="T36" fmla="*/ 7 w 162"/>
                  <a:gd name="T37" fmla="*/ 195 h 930"/>
                  <a:gd name="T38" fmla="*/ 24 w 162"/>
                  <a:gd name="T39" fmla="*/ 122 h 930"/>
                  <a:gd name="T40" fmla="*/ 18 w 162"/>
                  <a:gd name="T41" fmla="*/ 42 h 930"/>
                  <a:gd name="T42" fmla="*/ 21 w 162"/>
                  <a:gd name="T43" fmla="*/ 16 h 930"/>
                  <a:gd name="T44" fmla="*/ 43 w 162"/>
                  <a:gd name="T45" fmla="*/ 45 h 930"/>
                  <a:gd name="T46" fmla="*/ 55 w 162"/>
                  <a:gd name="T47" fmla="*/ 84 h 930"/>
                  <a:gd name="T48" fmla="*/ 52 w 162"/>
                  <a:gd name="T49" fmla="*/ 140 h 930"/>
                  <a:gd name="T50" fmla="*/ 44 w 162"/>
                  <a:gd name="T51" fmla="*/ 198 h 930"/>
                  <a:gd name="T52" fmla="*/ 46 w 162"/>
                  <a:gd name="T53" fmla="*/ 268 h 930"/>
                  <a:gd name="T54" fmla="*/ 53 w 162"/>
                  <a:gd name="T55" fmla="*/ 308 h 930"/>
                  <a:gd name="T56" fmla="*/ 47 w 162"/>
                  <a:gd name="T57" fmla="*/ 361 h 930"/>
                  <a:gd name="T58" fmla="*/ 47 w 162"/>
                  <a:gd name="T59" fmla="*/ 412 h 930"/>
                  <a:gd name="T60" fmla="*/ 56 w 162"/>
                  <a:gd name="T61" fmla="*/ 460 h 930"/>
                  <a:gd name="T62" fmla="*/ 51 w 162"/>
                  <a:gd name="T63" fmla="*/ 515 h 930"/>
                  <a:gd name="T64" fmla="*/ 65 w 162"/>
                  <a:gd name="T65" fmla="*/ 554 h 930"/>
                  <a:gd name="T66" fmla="*/ 79 w 162"/>
                  <a:gd name="T67" fmla="*/ 603 h 930"/>
                  <a:gd name="T68" fmla="*/ 82 w 162"/>
                  <a:gd name="T69" fmla="*/ 664 h 930"/>
                  <a:gd name="T70" fmla="*/ 101 w 162"/>
                  <a:gd name="T71" fmla="*/ 713 h 930"/>
                  <a:gd name="T72" fmla="*/ 132 w 162"/>
                  <a:gd name="T73" fmla="*/ 751 h 9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2"/>
                  <a:gd name="T112" fmla="*/ 0 h 930"/>
                  <a:gd name="T113" fmla="*/ 162 w 162"/>
                  <a:gd name="T114" fmla="*/ 930 h 9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2" h="930">
                    <a:moveTo>
                      <a:pt x="132" y="751"/>
                    </a:moveTo>
                    <a:lnTo>
                      <a:pt x="145" y="770"/>
                    </a:lnTo>
                    <a:lnTo>
                      <a:pt x="149" y="796"/>
                    </a:lnTo>
                    <a:lnTo>
                      <a:pt x="158" y="821"/>
                    </a:lnTo>
                    <a:lnTo>
                      <a:pt x="160" y="856"/>
                    </a:lnTo>
                    <a:lnTo>
                      <a:pt x="162" y="875"/>
                    </a:lnTo>
                    <a:lnTo>
                      <a:pt x="154" y="900"/>
                    </a:lnTo>
                    <a:lnTo>
                      <a:pt x="143" y="912"/>
                    </a:lnTo>
                    <a:lnTo>
                      <a:pt x="128" y="918"/>
                    </a:lnTo>
                    <a:lnTo>
                      <a:pt x="105" y="928"/>
                    </a:lnTo>
                    <a:lnTo>
                      <a:pt x="82" y="930"/>
                    </a:lnTo>
                    <a:lnTo>
                      <a:pt x="59" y="924"/>
                    </a:lnTo>
                    <a:lnTo>
                      <a:pt x="41" y="915"/>
                    </a:lnTo>
                    <a:lnTo>
                      <a:pt x="53" y="897"/>
                    </a:lnTo>
                    <a:lnTo>
                      <a:pt x="56" y="879"/>
                    </a:lnTo>
                    <a:lnTo>
                      <a:pt x="61" y="863"/>
                    </a:lnTo>
                    <a:lnTo>
                      <a:pt x="62" y="833"/>
                    </a:lnTo>
                    <a:lnTo>
                      <a:pt x="61" y="793"/>
                    </a:lnTo>
                    <a:lnTo>
                      <a:pt x="57" y="765"/>
                    </a:lnTo>
                    <a:lnTo>
                      <a:pt x="53" y="736"/>
                    </a:lnTo>
                    <a:lnTo>
                      <a:pt x="50" y="713"/>
                    </a:lnTo>
                    <a:lnTo>
                      <a:pt x="40" y="689"/>
                    </a:lnTo>
                    <a:lnTo>
                      <a:pt x="41" y="656"/>
                    </a:lnTo>
                    <a:lnTo>
                      <a:pt x="40" y="632"/>
                    </a:lnTo>
                    <a:lnTo>
                      <a:pt x="37" y="610"/>
                    </a:lnTo>
                    <a:lnTo>
                      <a:pt x="24" y="588"/>
                    </a:lnTo>
                    <a:lnTo>
                      <a:pt x="13" y="548"/>
                    </a:lnTo>
                    <a:lnTo>
                      <a:pt x="16" y="513"/>
                    </a:lnTo>
                    <a:lnTo>
                      <a:pt x="18" y="482"/>
                    </a:lnTo>
                    <a:lnTo>
                      <a:pt x="16" y="458"/>
                    </a:lnTo>
                    <a:lnTo>
                      <a:pt x="12" y="421"/>
                    </a:lnTo>
                    <a:lnTo>
                      <a:pt x="0" y="384"/>
                    </a:lnTo>
                    <a:lnTo>
                      <a:pt x="6" y="352"/>
                    </a:lnTo>
                    <a:lnTo>
                      <a:pt x="12" y="312"/>
                    </a:lnTo>
                    <a:lnTo>
                      <a:pt x="12" y="278"/>
                    </a:lnTo>
                    <a:lnTo>
                      <a:pt x="7" y="254"/>
                    </a:lnTo>
                    <a:lnTo>
                      <a:pt x="9" y="232"/>
                    </a:lnTo>
                    <a:lnTo>
                      <a:pt x="7" y="195"/>
                    </a:lnTo>
                    <a:lnTo>
                      <a:pt x="16" y="164"/>
                    </a:lnTo>
                    <a:lnTo>
                      <a:pt x="24" y="122"/>
                    </a:lnTo>
                    <a:lnTo>
                      <a:pt x="27" y="77"/>
                    </a:lnTo>
                    <a:lnTo>
                      <a:pt x="18" y="42"/>
                    </a:lnTo>
                    <a:lnTo>
                      <a:pt x="4" y="0"/>
                    </a:lnTo>
                    <a:lnTo>
                      <a:pt x="21" y="16"/>
                    </a:lnTo>
                    <a:lnTo>
                      <a:pt x="34" y="30"/>
                    </a:lnTo>
                    <a:lnTo>
                      <a:pt x="43" y="45"/>
                    </a:lnTo>
                    <a:lnTo>
                      <a:pt x="50" y="62"/>
                    </a:lnTo>
                    <a:lnTo>
                      <a:pt x="55" y="84"/>
                    </a:lnTo>
                    <a:lnTo>
                      <a:pt x="55" y="109"/>
                    </a:lnTo>
                    <a:lnTo>
                      <a:pt x="52" y="140"/>
                    </a:lnTo>
                    <a:lnTo>
                      <a:pt x="46" y="174"/>
                    </a:lnTo>
                    <a:lnTo>
                      <a:pt x="44" y="198"/>
                    </a:lnTo>
                    <a:lnTo>
                      <a:pt x="43" y="237"/>
                    </a:lnTo>
                    <a:lnTo>
                      <a:pt x="46" y="268"/>
                    </a:lnTo>
                    <a:lnTo>
                      <a:pt x="52" y="292"/>
                    </a:lnTo>
                    <a:lnTo>
                      <a:pt x="53" y="308"/>
                    </a:lnTo>
                    <a:lnTo>
                      <a:pt x="52" y="338"/>
                    </a:lnTo>
                    <a:lnTo>
                      <a:pt x="47" y="361"/>
                    </a:lnTo>
                    <a:lnTo>
                      <a:pt x="43" y="383"/>
                    </a:lnTo>
                    <a:lnTo>
                      <a:pt x="47" y="412"/>
                    </a:lnTo>
                    <a:lnTo>
                      <a:pt x="55" y="438"/>
                    </a:lnTo>
                    <a:lnTo>
                      <a:pt x="56" y="460"/>
                    </a:lnTo>
                    <a:lnTo>
                      <a:pt x="55" y="484"/>
                    </a:lnTo>
                    <a:lnTo>
                      <a:pt x="51" y="515"/>
                    </a:lnTo>
                    <a:lnTo>
                      <a:pt x="58" y="533"/>
                    </a:lnTo>
                    <a:lnTo>
                      <a:pt x="65" y="554"/>
                    </a:lnTo>
                    <a:lnTo>
                      <a:pt x="73" y="579"/>
                    </a:lnTo>
                    <a:lnTo>
                      <a:pt x="79" y="603"/>
                    </a:lnTo>
                    <a:lnTo>
                      <a:pt x="82" y="631"/>
                    </a:lnTo>
                    <a:lnTo>
                      <a:pt x="82" y="664"/>
                    </a:lnTo>
                    <a:lnTo>
                      <a:pt x="94" y="693"/>
                    </a:lnTo>
                    <a:lnTo>
                      <a:pt x="101" y="713"/>
                    </a:lnTo>
                    <a:lnTo>
                      <a:pt x="115" y="733"/>
                    </a:lnTo>
                    <a:lnTo>
                      <a:pt x="132" y="751"/>
                    </a:lnTo>
                    <a:close/>
                  </a:path>
                </a:pathLst>
              </a:custGeom>
              <a:solidFill>
                <a:srgbClr val="996633"/>
              </a:solidFill>
              <a:ln w="9525">
                <a:noFill/>
                <a:round/>
                <a:headEnd/>
                <a:tailEnd/>
              </a:ln>
            </p:spPr>
            <p:txBody>
              <a:bodyPr/>
              <a:lstStyle/>
              <a:p>
                <a:endParaRPr lang="en-US" sz="2000">
                  <a:solidFill>
                    <a:srgbClr val="000000"/>
                  </a:solidFill>
                  <a:latin typeface="Arial" charset="0"/>
                </a:endParaRPr>
              </a:p>
            </p:txBody>
          </p:sp>
        </p:grpSp>
        <p:grpSp>
          <p:nvGrpSpPr>
            <p:cNvPr id="731" name="Group 371"/>
            <p:cNvGrpSpPr>
              <a:grpSpLocks/>
            </p:cNvGrpSpPr>
            <p:nvPr/>
          </p:nvGrpSpPr>
          <p:grpSpPr bwMode="auto">
            <a:xfrm>
              <a:off x="3896" y="1504"/>
              <a:ext cx="436" cy="432"/>
              <a:chOff x="642" y="1901"/>
              <a:chExt cx="370" cy="541"/>
            </a:xfrm>
          </p:grpSpPr>
          <p:sp>
            <p:nvSpPr>
              <p:cNvPr id="1095" name="Freeform 372"/>
              <p:cNvSpPr>
                <a:spLocks/>
              </p:cNvSpPr>
              <p:nvPr/>
            </p:nvSpPr>
            <p:spPr bwMode="auto">
              <a:xfrm rot="-6630112">
                <a:off x="603" y="2119"/>
                <a:ext cx="376" cy="57"/>
              </a:xfrm>
              <a:custGeom>
                <a:avLst/>
                <a:gdLst>
                  <a:gd name="T0" fmla="*/ 0 w 1506"/>
                  <a:gd name="T1" fmla="*/ 321 h 321"/>
                  <a:gd name="T2" fmla="*/ 293 w 1506"/>
                  <a:gd name="T3" fmla="*/ 277 h 321"/>
                  <a:gd name="T4" fmla="*/ 468 w 1506"/>
                  <a:gd name="T5" fmla="*/ 219 h 321"/>
                  <a:gd name="T6" fmla="*/ 746 w 1506"/>
                  <a:gd name="T7" fmla="*/ 117 h 321"/>
                  <a:gd name="T8" fmla="*/ 965 w 1506"/>
                  <a:gd name="T9" fmla="*/ 117 h 321"/>
                  <a:gd name="T10" fmla="*/ 1243 w 1506"/>
                  <a:gd name="T11" fmla="*/ 73 h 321"/>
                  <a:gd name="T12" fmla="*/ 1506 w 1506"/>
                  <a:gd name="T13" fmla="*/ 0 h 321"/>
                  <a:gd name="T14" fmla="*/ 0 60000 65536"/>
                  <a:gd name="T15" fmla="*/ 0 60000 65536"/>
                  <a:gd name="T16" fmla="*/ 0 60000 65536"/>
                  <a:gd name="T17" fmla="*/ 0 60000 65536"/>
                  <a:gd name="T18" fmla="*/ 0 60000 65536"/>
                  <a:gd name="T19" fmla="*/ 0 60000 65536"/>
                  <a:gd name="T20" fmla="*/ 0 60000 65536"/>
                  <a:gd name="T21" fmla="*/ 0 w 1506"/>
                  <a:gd name="T22" fmla="*/ 0 h 321"/>
                  <a:gd name="T23" fmla="*/ 1506 w 1506"/>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6" h="321">
                    <a:moveTo>
                      <a:pt x="0" y="321"/>
                    </a:moveTo>
                    <a:lnTo>
                      <a:pt x="293" y="277"/>
                    </a:lnTo>
                    <a:lnTo>
                      <a:pt x="468" y="219"/>
                    </a:lnTo>
                    <a:lnTo>
                      <a:pt x="746" y="117"/>
                    </a:lnTo>
                    <a:lnTo>
                      <a:pt x="965" y="117"/>
                    </a:lnTo>
                    <a:lnTo>
                      <a:pt x="1243" y="73"/>
                    </a:lnTo>
                    <a:lnTo>
                      <a:pt x="1506" y="0"/>
                    </a:lnTo>
                  </a:path>
                </a:pathLst>
              </a:custGeom>
              <a:solidFill>
                <a:srgbClr val="006600"/>
              </a:solidFill>
              <a:ln w="1587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nvGrpSpPr>
              <p:cNvPr id="1096" name="Group 373"/>
              <p:cNvGrpSpPr>
                <a:grpSpLocks/>
              </p:cNvGrpSpPr>
              <p:nvPr/>
            </p:nvGrpSpPr>
            <p:grpSpPr bwMode="auto">
              <a:xfrm rot="-6630112">
                <a:off x="758" y="2264"/>
                <a:ext cx="154" cy="71"/>
                <a:chOff x="4097" y="3357"/>
                <a:chExt cx="154" cy="102"/>
              </a:xfrm>
            </p:grpSpPr>
            <p:sp>
              <p:nvSpPr>
                <p:cNvPr id="1161" name="Freeform 374"/>
                <p:cNvSpPr>
                  <a:spLocks/>
                </p:cNvSpPr>
                <p:nvPr/>
              </p:nvSpPr>
              <p:spPr bwMode="auto">
                <a:xfrm>
                  <a:off x="4167" y="3360"/>
                  <a:ext cx="40" cy="99"/>
                </a:xfrm>
                <a:custGeom>
                  <a:avLst/>
                  <a:gdLst>
                    <a:gd name="T0" fmla="*/ 161 w 161"/>
                    <a:gd name="T1" fmla="*/ 395 h 395"/>
                    <a:gd name="T2" fmla="*/ 29 w 161"/>
                    <a:gd name="T3" fmla="*/ 219 h 395"/>
                    <a:gd name="T4" fmla="*/ 0 w 161"/>
                    <a:gd name="T5" fmla="*/ 44 h 395"/>
                    <a:gd name="T6" fmla="*/ 88 w 161"/>
                    <a:gd name="T7" fmla="*/ 0 h 395"/>
                    <a:gd name="T8" fmla="*/ 161 w 161"/>
                    <a:gd name="T9" fmla="*/ 395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161" y="395"/>
                      </a:moveTo>
                      <a:lnTo>
                        <a:pt x="29" y="219"/>
                      </a:lnTo>
                      <a:lnTo>
                        <a:pt x="0" y="44"/>
                      </a:lnTo>
                      <a:lnTo>
                        <a:pt x="88" y="0"/>
                      </a:lnTo>
                      <a:lnTo>
                        <a:pt x="161"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62" name="Freeform 375"/>
                <p:cNvSpPr>
                  <a:spLocks/>
                </p:cNvSpPr>
                <p:nvPr/>
              </p:nvSpPr>
              <p:spPr bwMode="auto">
                <a:xfrm>
                  <a:off x="4214" y="3357"/>
                  <a:ext cx="37" cy="88"/>
                </a:xfrm>
                <a:custGeom>
                  <a:avLst/>
                  <a:gdLst>
                    <a:gd name="T0" fmla="*/ 0 w 146"/>
                    <a:gd name="T1" fmla="*/ 351 h 351"/>
                    <a:gd name="T2" fmla="*/ 0 w 146"/>
                    <a:gd name="T3" fmla="*/ 146 h 351"/>
                    <a:gd name="T4" fmla="*/ 58 w 146"/>
                    <a:gd name="T5" fmla="*/ 0 h 351"/>
                    <a:gd name="T6" fmla="*/ 146 w 146"/>
                    <a:gd name="T7" fmla="*/ 30 h 351"/>
                    <a:gd name="T8" fmla="*/ 102 w 146"/>
                    <a:gd name="T9" fmla="*/ 176 h 351"/>
                    <a:gd name="T10" fmla="*/ 0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0" y="351"/>
                      </a:moveTo>
                      <a:lnTo>
                        <a:pt x="0" y="146"/>
                      </a:lnTo>
                      <a:lnTo>
                        <a:pt x="58" y="0"/>
                      </a:lnTo>
                      <a:lnTo>
                        <a:pt x="146" y="30"/>
                      </a:lnTo>
                      <a:lnTo>
                        <a:pt x="102" y="176"/>
                      </a:lnTo>
                      <a:lnTo>
                        <a:pt x="0"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63" name="Freeform 376"/>
                <p:cNvSpPr>
                  <a:spLocks/>
                </p:cNvSpPr>
                <p:nvPr/>
              </p:nvSpPr>
              <p:spPr bwMode="auto">
                <a:xfrm>
                  <a:off x="4097" y="3386"/>
                  <a:ext cx="81" cy="62"/>
                </a:xfrm>
                <a:custGeom>
                  <a:avLst/>
                  <a:gdLst>
                    <a:gd name="T0" fmla="*/ 322 w 322"/>
                    <a:gd name="T1" fmla="*/ 249 h 249"/>
                    <a:gd name="T2" fmla="*/ 234 w 322"/>
                    <a:gd name="T3" fmla="*/ 161 h 249"/>
                    <a:gd name="T4" fmla="*/ 103 w 322"/>
                    <a:gd name="T5" fmla="*/ 15 h 249"/>
                    <a:gd name="T6" fmla="*/ 0 w 322"/>
                    <a:gd name="T7" fmla="*/ 0 h 249"/>
                    <a:gd name="T8" fmla="*/ 73 w 322"/>
                    <a:gd name="T9" fmla="*/ 103 h 249"/>
                    <a:gd name="T10" fmla="*/ 322 w 322"/>
                    <a:gd name="T11" fmla="*/ 249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322" y="249"/>
                      </a:moveTo>
                      <a:lnTo>
                        <a:pt x="234" y="161"/>
                      </a:lnTo>
                      <a:lnTo>
                        <a:pt x="103" y="15"/>
                      </a:lnTo>
                      <a:lnTo>
                        <a:pt x="0" y="0"/>
                      </a:lnTo>
                      <a:lnTo>
                        <a:pt x="73" y="103"/>
                      </a:lnTo>
                      <a:lnTo>
                        <a:pt x="322"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grpSp>
            <p:nvGrpSpPr>
              <p:cNvPr id="1097" name="Group 377"/>
              <p:cNvGrpSpPr>
                <a:grpSpLocks/>
              </p:cNvGrpSpPr>
              <p:nvPr/>
            </p:nvGrpSpPr>
            <p:grpSpPr bwMode="auto">
              <a:xfrm rot="-6630112">
                <a:off x="804" y="2187"/>
                <a:ext cx="154" cy="71"/>
                <a:chOff x="4152" y="3452"/>
                <a:chExt cx="154" cy="102"/>
              </a:xfrm>
            </p:grpSpPr>
            <p:sp>
              <p:nvSpPr>
                <p:cNvPr id="1158" name="Freeform 378"/>
                <p:cNvSpPr>
                  <a:spLocks/>
                </p:cNvSpPr>
                <p:nvPr/>
              </p:nvSpPr>
              <p:spPr bwMode="auto">
                <a:xfrm>
                  <a:off x="4196" y="3452"/>
                  <a:ext cx="40" cy="99"/>
                </a:xfrm>
                <a:custGeom>
                  <a:avLst/>
                  <a:gdLst>
                    <a:gd name="T0" fmla="*/ 0 w 161"/>
                    <a:gd name="T1" fmla="*/ 0 h 395"/>
                    <a:gd name="T2" fmla="*/ 131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1"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59" name="Freeform 379"/>
                <p:cNvSpPr>
                  <a:spLocks/>
                </p:cNvSpPr>
                <p:nvPr/>
              </p:nvSpPr>
              <p:spPr bwMode="auto">
                <a:xfrm>
                  <a:off x="4152" y="3466"/>
                  <a:ext cx="37" cy="88"/>
                </a:xfrm>
                <a:custGeom>
                  <a:avLst/>
                  <a:gdLst>
                    <a:gd name="T0" fmla="*/ 147 w 147"/>
                    <a:gd name="T1" fmla="*/ 0 h 351"/>
                    <a:gd name="T2" fmla="*/ 147 w 147"/>
                    <a:gd name="T3" fmla="*/ 205 h 351"/>
                    <a:gd name="T4" fmla="*/ 88 w 147"/>
                    <a:gd name="T5" fmla="*/ 351 h 351"/>
                    <a:gd name="T6" fmla="*/ 0 w 147"/>
                    <a:gd name="T7" fmla="*/ 321 h 351"/>
                    <a:gd name="T8" fmla="*/ 44 w 147"/>
                    <a:gd name="T9" fmla="*/ 175 h 351"/>
                    <a:gd name="T10" fmla="*/ 147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147" y="0"/>
                      </a:moveTo>
                      <a:lnTo>
                        <a:pt x="147" y="205"/>
                      </a:lnTo>
                      <a:lnTo>
                        <a:pt x="88" y="351"/>
                      </a:lnTo>
                      <a:lnTo>
                        <a:pt x="0" y="321"/>
                      </a:lnTo>
                      <a:lnTo>
                        <a:pt x="44" y="175"/>
                      </a:lnTo>
                      <a:lnTo>
                        <a:pt x="147"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60" name="Freeform 380"/>
                <p:cNvSpPr>
                  <a:spLocks/>
                </p:cNvSpPr>
                <p:nvPr/>
              </p:nvSpPr>
              <p:spPr bwMode="auto">
                <a:xfrm>
                  <a:off x="4225" y="3463"/>
                  <a:ext cx="81" cy="62"/>
                </a:xfrm>
                <a:custGeom>
                  <a:avLst/>
                  <a:gdLst>
                    <a:gd name="T0" fmla="*/ 0 w 321"/>
                    <a:gd name="T1" fmla="*/ 0 h 249"/>
                    <a:gd name="T2" fmla="*/ 88 w 321"/>
                    <a:gd name="T3" fmla="*/ 88 h 249"/>
                    <a:gd name="T4" fmla="*/ 219 w 321"/>
                    <a:gd name="T5" fmla="*/ 234 h 249"/>
                    <a:gd name="T6" fmla="*/ 321 w 321"/>
                    <a:gd name="T7" fmla="*/ 249 h 249"/>
                    <a:gd name="T8" fmla="*/ 248 w 321"/>
                    <a:gd name="T9" fmla="*/ 146 h 249"/>
                    <a:gd name="T10" fmla="*/ 0 w 321"/>
                    <a:gd name="T11" fmla="*/ 0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0"/>
                      </a:moveTo>
                      <a:lnTo>
                        <a:pt x="88" y="88"/>
                      </a:lnTo>
                      <a:lnTo>
                        <a:pt x="219" y="234"/>
                      </a:lnTo>
                      <a:lnTo>
                        <a:pt x="321" y="249"/>
                      </a:lnTo>
                      <a:lnTo>
                        <a:pt x="248"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sp>
            <p:nvSpPr>
              <p:cNvPr id="1098" name="Freeform 381"/>
              <p:cNvSpPr>
                <a:spLocks/>
              </p:cNvSpPr>
              <p:nvPr/>
            </p:nvSpPr>
            <p:spPr bwMode="auto">
              <a:xfrm rot="-6630112">
                <a:off x="837" y="2336"/>
                <a:ext cx="92" cy="30"/>
              </a:xfrm>
              <a:custGeom>
                <a:avLst/>
                <a:gdLst>
                  <a:gd name="T0" fmla="*/ 365 w 365"/>
                  <a:gd name="T1" fmla="*/ 176 h 176"/>
                  <a:gd name="T2" fmla="*/ 73 w 365"/>
                  <a:gd name="T3" fmla="*/ 103 h 176"/>
                  <a:gd name="T4" fmla="*/ 0 w 365"/>
                  <a:gd name="T5" fmla="*/ 0 h 176"/>
                  <a:gd name="T6" fmla="*/ 87 w 365"/>
                  <a:gd name="T7" fmla="*/ 0 h 176"/>
                  <a:gd name="T8" fmla="*/ 365 w 365"/>
                  <a:gd name="T9" fmla="*/ 176 h 176"/>
                  <a:gd name="T10" fmla="*/ 0 60000 65536"/>
                  <a:gd name="T11" fmla="*/ 0 60000 65536"/>
                  <a:gd name="T12" fmla="*/ 0 60000 65536"/>
                  <a:gd name="T13" fmla="*/ 0 60000 65536"/>
                  <a:gd name="T14" fmla="*/ 0 60000 65536"/>
                  <a:gd name="T15" fmla="*/ 0 w 365"/>
                  <a:gd name="T16" fmla="*/ 0 h 176"/>
                  <a:gd name="T17" fmla="*/ 365 w 365"/>
                  <a:gd name="T18" fmla="*/ 176 h 176"/>
                </a:gdLst>
                <a:ahLst/>
                <a:cxnLst>
                  <a:cxn ang="T10">
                    <a:pos x="T0" y="T1"/>
                  </a:cxn>
                  <a:cxn ang="T11">
                    <a:pos x="T2" y="T3"/>
                  </a:cxn>
                  <a:cxn ang="T12">
                    <a:pos x="T4" y="T5"/>
                  </a:cxn>
                  <a:cxn ang="T13">
                    <a:pos x="T6" y="T7"/>
                  </a:cxn>
                  <a:cxn ang="T14">
                    <a:pos x="T8" y="T9"/>
                  </a:cxn>
                </a:cxnLst>
                <a:rect l="T15" t="T16" r="T17" b="T18"/>
                <a:pathLst>
                  <a:path w="365" h="176">
                    <a:moveTo>
                      <a:pt x="365" y="176"/>
                    </a:moveTo>
                    <a:lnTo>
                      <a:pt x="73" y="103"/>
                    </a:lnTo>
                    <a:lnTo>
                      <a:pt x="0" y="0"/>
                    </a:lnTo>
                    <a:lnTo>
                      <a:pt x="87" y="0"/>
                    </a:lnTo>
                    <a:lnTo>
                      <a:pt x="365" y="176"/>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99" name="Freeform 382"/>
              <p:cNvSpPr>
                <a:spLocks/>
              </p:cNvSpPr>
              <p:nvPr/>
            </p:nvSpPr>
            <p:spPr bwMode="auto">
              <a:xfrm rot="-6630112">
                <a:off x="881" y="2329"/>
                <a:ext cx="74" cy="37"/>
              </a:xfrm>
              <a:custGeom>
                <a:avLst/>
                <a:gdLst>
                  <a:gd name="T0" fmla="*/ 292 w 292"/>
                  <a:gd name="T1" fmla="*/ 0 h 205"/>
                  <a:gd name="T2" fmla="*/ 87 w 292"/>
                  <a:gd name="T3" fmla="*/ 58 h 205"/>
                  <a:gd name="T4" fmla="*/ 0 w 292"/>
                  <a:gd name="T5" fmla="*/ 146 h 205"/>
                  <a:gd name="T6" fmla="*/ 14 w 292"/>
                  <a:gd name="T7" fmla="*/ 205 h 205"/>
                  <a:gd name="T8" fmla="*/ 102 w 292"/>
                  <a:gd name="T9" fmla="*/ 190 h 205"/>
                  <a:gd name="T10" fmla="*/ 292 w 292"/>
                  <a:gd name="T11" fmla="*/ 0 h 205"/>
                  <a:gd name="T12" fmla="*/ 0 60000 65536"/>
                  <a:gd name="T13" fmla="*/ 0 60000 65536"/>
                  <a:gd name="T14" fmla="*/ 0 60000 65536"/>
                  <a:gd name="T15" fmla="*/ 0 60000 65536"/>
                  <a:gd name="T16" fmla="*/ 0 60000 65536"/>
                  <a:gd name="T17" fmla="*/ 0 60000 65536"/>
                  <a:gd name="T18" fmla="*/ 0 w 292"/>
                  <a:gd name="T19" fmla="*/ 0 h 205"/>
                  <a:gd name="T20" fmla="*/ 292 w 29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292" h="205">
                    <a:moveTo>
                      <a:pt x="292" y="0"/>
                    </a:moveTo>
                    <a:lnTo>
                      <a:pt x="87" y="58"/>
                    </a:lnTo>
                    <a:lnTo>
                      <a:pt x="0" y="146"/>
                    </a:lnTo>
                    <a:lnTo>
                      <a:pt x="14" y="205"/>
                    </a:lnTo>
                    <a:lnTo>
                      <a:pt x="102" y="190"/>
                    </a:lnTo>
                    <a:lnTo>
                      <a:pt x="292"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00" name="Freeform 383"/>
              <p:cNvSpPr>
                <a:spLocks/>
              </p:cNvSpPr>
              <p:nvPr/>
            </p:nvSpPr>
            <p:spPr bwMode="auto">
              <a:xfrm rot="-6630112">
                <a:off x="793" y="2139"/>
                <a:ext cx="80" cy="35"/>
              </a:xfrm>
              <a:custGeom>
                <a:avLst/>
                <a:gdLst>
                  <a:gd name="T0" fmla="*/ 0 w 322"/>
                  <a:gd name="T1" fmla="*/ 0 h 204"/>
                  <a:gd name="T2" fmla="*/ 117 w 322"/>
                  <a:gd name="T3" fmla="*/ 117 h 204"/>
                  <a:gd name="T4" fmla="*/ 263 w 322"/>
                  <a:gd name="T5" fmla="*/ 204 h 204"/>
                  <a:gd name="T6" fmla="*/ 322 w 322"/>
                  <a:gd name="T7" fmla="*/ 161 h 204"/>
                  <a:gd name="T8" fmla="*/ 176 w 322"/>
                  <a:gd name="T9" fmla="*/ 58 h 204"/>
                  <a:gd name="T10" fmla="*/ 0 w 322"/>
                  <a:gd name="T11" fmla="*/ 0 h 204"/>
                  <a:gd name="T12" fmla="*/ 0 60000 65536"/>
                  <a:gd name="T13" fmla="*/ 0 60000 65536"/>
                  <a:gd name="T14" fmla="*/ 0 60000 65536"/>
                  <a:gd name="T15" fmla="*/ 0 60000 65536"/>
                  <a:gd name="T16" fmla="*/ 0 60000 65536"/>
                  <a:gd name="T17" fmla="*/ 0 60000 65536"/>
                  <a:gd name="T18" fmla="*/ 0 w 322"/>
                  <a:gd name="T19" fmla="*/ 0 h 204"/>
                  <a:gd name="T20" fmla="*/ 322 w 32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322" h="204">
                    <a:moveTo>
                      <a:pt x="0" y="0"/>
                    </a:moveTo>
                    <a:lnTo>
                      <a:pt x="117" y="117"/>
                    </a:lnTo>
                    <a:lnTo>
                      <a:pt x="263" y="204"/>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01" name="Freeform 384"/>
              <p:cNvSpPr>
                <a:spLocks/>
              </p:cNvSpPr>
              <p:nvPr/>
            </p:nvSpPr>
            <p:spPr bwMode="auto">
              <a:xfrm rot="-6630112">
                <a:off x="773" y="2190"/>
                <a:ext cx="40" cy="46"/>
              </a:xfrm>
              <a:custGeom>
                <a:avLst/>
                <a:gdLst>
                  <a:gd name="T0" fmla="*/ 0 w 161"/>
                  <a:gd name="T1" fmla="*/ 263 h 263"/>
                  <a:gd name="T2" fmla="*/ 29 w 161"/>
                  <a:gd name="T3" fmla="*/ 102 h 263"/>
                  <a:gd name="T4" fmla="*/ 44 w 161"/>
                  <a:gd name="T5" fmla="*/ 29 h 263"/>
                  <a:gd name="T6" fmla="*/ 161 w 161"/>
                  <a:gd name="T7" fmla="*/ 0 h 263"/>
                  <a:gd name="T8" fmla="*/ 0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0" y="263"/>
                    </a:moveTo>
                    <a:lnTo>
                      <a:pt x="29" y="102"/>
                    </a:lnTo>
                    <a:lnTo>
                      <a:pt x="44" y="29"/>
                    </a:lnTo>
                    <a:lnTo>
                      <a:pt x="161" y="0"/>
                    </a:lnTo>
                    <a:lnTo>
                      <a:pt x="0"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02" name="Freeform 385"/>
              <p:cNvSpPr>
                <a:spLocks/>
              </p:cNvSpPr>
              <p:nvPr/>
            </p:nvSpPr>
            <p:spPr bwMode="auto">
              <a:xfrm rot="-6630112">
                <a:off x="707" y="2073"/>
                <a:ext cx="41" cy="70"/>
              </a:xfrm>
              <a:custGeom>
                <a:avLst/>
                <a:gdLst>
                  <a:gd name="T0" fmla="*/ 0 w 160"/>
                  <a:gd name="T1" fmla="*/ 395 h 395"/>
                  <a:gd name="T2" fmla="*/ 131 w 160"/>
                  <a:gd name="T3" fmla="*/ 220 h 395"/>
                  <a:gd name="T4" fmla="*/ 160 w 160"/>
                  <a:gd name="T5" fmla="*/ 44 h 395"/>
                  <a:gd name="T6" fmla="*/ 73 w 160"/>
                  <a:gd name="T7" fmla="*/ 0 h 395"/>
                  <a:gd name="T8" fmla="*/ 0 w 160"/>
                  <a:gd name="T9" fmla="*/ 395 h 395"/>
                  <a:gd name="T10" fmla="*/ 0 60000 65536"/>
                  <a:gd name="T11" fmla="*/ 0 60000 65536"/>
                  <a:gd name="T12" fmla="*/ 0 60000 65536"/>
                  <a:gd name="T13" fmla="*/ 0 60000 65536"/>
                  <a:gd name="T14" fmla="*/ 0 60000 65536"/>
                  <a:gd name="T15" fmla="*/ 0 w 160"/>
                  <a:gd name="T16" fmla="*/ 0 h 395"/>
                  <a:gd name="T17" fmla="*/ 160 w 160"/>
                  <a:gd name="T18" fmla="*/ 395 h 395"/>
                </a:gdLst>
                <a:ahLst/>
                <a:cxnLst>
                  <a:cxn ang="T10">
                    <a:pos x="T0" y="T1"/>
                  </a:cxn>
                  <a:cxn ang="T11">
                    <a:pos x="T2" y="T3"/>
                  </a:cxn>
                  <a:cxn ang="T12">
                    <a:pos x="T4" y="T5"/>
                  </a:cxn>
                  <a:cxn ang="T13">
                    <a:pos x="T6" y="T7"/>
                  </a:cxn>
                  <a:cxn ang="T14">
                    <a:pos x="T8" y="T9"/>
                  </a:cxn>
                </a:cxnLst>
                <a:rect l="T15" t="T16" r="T17" b="T18"/>
                <a:pathLst>
                  <a:path w="160" h="395">
                    <a:moveTo>
                      <a:pt x="0" y="395"/>
                    </a:moveTo>
                    <a:lnTo>
                      <a:pt x="131" y="220"/>
                    </a:lnTo>
                    <a:lnTo>
                      <a:pt x="160" y="44"/>
                    </a:lnTo>
                    <a:lnTo>
                      <a:pt x="73" y="0"/>
                    </a:lnTo>
                    <a:lnTo>
                      <a:pt x="0"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03" name="Freeform 386"/>
              <p:cNvSpPr>
                <a:spLocks/>
              </p:cNvSpPr>
              <p:nvPr/>
            </p:nvSpPr>
            <p:spPr bwMode="auto">
              <a:xfrm rot="-6630112">
                <a:off x="732" y="2125"/>
                <a:ext cx="37" cy="62"/>
              </a:xfrm>
              <a:custGeom>
                <a:avLst/>
                <a:gdLst>
                  <a:gd name="T0" fmla="*/ 146 w 146"/>
                  <a:gd name="T1" fmla="*/ 351 h 351"/>
                  <a:gd name="T2" fmla="*/ 146 w 146"/>
                  <a:gd name="T3" fmla="*/ 146 h 351"/>
                  <a:gd name="T4" fmla="*/ 88 w 146"/>
                  <a:gd name="T5" fmla="*/ 0 h 351"/>
                  <a:gd name="T6" fmla="*/ 0 w 146"/>
                  <a:gd name="T7" fmla="*/ 29 h 351"/>
                  <a:gd name="T8" fmla="*/ 44 w 146"/>
                  <a:gd name="T9" fmla="*/ 176 h 351"/>
                  <a:gd name="T10" fmla="*/ 146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146" y="351"/>
                    </a:moveTo>
                    <a:lnTo>
                      <a:pt x="146" y="146"/>
                    </a:lnTo>
                    <a:lnTo>
                      <a:pt x="88" y="0"/>
                    </a:lnTo>
                    <a:lnTo>
                      <a:pt x="0" y="29"/>
                    </a:lnTo>
                    <a:lnTo>
                      <a:pt x="44" y="176"/>
                    </a:lnTo>
                    <a:lnTo>
                      <a:pt x="146"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04" name="Freeform 387"/>
              <p:cNvSpPr>
                <a:spLocks/>
              </p:cNvSpPr>
              <p:nvPr/>
            </p:nvSpPr>
            <p:spPr bwMode="auto">
              <a:xfrm rot="-6630112">
                <a:off x="679" y="2037"/>
                <a:ext cx="80" cy="44"/>
              </a:xfrm>
              <a:custGeom>
                <a:avLst/>
                <a:gdLst>
                  <a:gd name="T0" fmla="*/ 0 w 321"/>
                  <a:gd name="T1" fmla="*/ 249 h 249"/>
                  <a:gd name="T2" fmla="*/ 87 w 321"/>
                  <a:gd name="T3" fmla="*/ 161 h 249"/>
                  <a:gd name="T4" fmla="*/ 219 w 321"/>
                  <a:gd name="T5" fmla="*/ 15 h 249"/>
                  <a:gd name="T6" fmla="*/ 321 w 321"/>
                  <a:gd name="T7" fmla="*/ 0 h 249"/>
                  <a:gd name="T8" fmla="*/ 248 w 321"/>
                  <a:gd name="T9" fmla="*/ 103 h 249"/>
                  <a:gd name="T10" fmla="*/ 0 w 321"/>
                  <a:gd name="T11" fmla="*/ 249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249"/>
                    </a:moveTo>
                    <a:lnTo>
                      <a:pt x="87" y="161"/>
                    </a:lnTo>
                    <a:lnTo>
                      <a:pt x="219" y="15"/>
                    </a:lnTo>
                    <a:lnTo>
                      <a:pt x="321" y="0"/>
                    </a:lnTo>
                    <a:lnTo>
                      <a:pt x="248" y="103"/>
                    </a:lnTo>
                    <a:lnTo>
                      <a:pt x="0"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05" name="Freeform 388"/>
              <p:cNvSpPr>
                <a:spLocks/>
              </p:cNvSpPr>
              <p:nvPr/>
            </p:nvSpPr>
            <p:spPr bwMode="auto">
              <a:xfrm rot="-6630112">
                <a:off x="783" y="2001"/>
                <a:ext cx="40" cy="70"/>
              </a:xfrm>
              <a:custGeom>
                <a:avLst/>
                <a:gdLst>
                  <a:gd name="T0" fmla="*/ 0 w 161"/>
                  <a:gd name="T1" fmla="*/ 0 h 395"/>
                  <a:gd name="T2" fmla="*/ 132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2"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06" name="Freeform 389"/>
              <p:cNvSpPr>
                <a:spLocks/>
              </p:cNvSpPr>
              <p:nvPr/>
            </p:nvSpPr>
            <p:spPr bwMode="auto">
              <a:xfrm rot="-6630112">
                <a:off x="781" y="2003"/>
                <a:ext cx="36" cy="62"/>
              </a:xfrm>
              <a:custGeom>
                <a:avLst/>
                <a:gdLst>
                  <a:gd name="T0" fmla="*/ 0 w 147"/>
                  <a:gd name="T1" fmla="*/ 0 h 351"/>
                  <a:gd name="T2" fmla="*/ 0 w 147"/>
                  <a:gd name="T3" fmla="*/ 205 h 351"/>
                  <a:gd name="T4" fmla="*/ 59 w 147"/>
                  <a:gd name="T5" fmla="*/ 351 h 351"/>
                  <a:gd name="T6" fmla="*/ 147 w 147"/>
                  <a:gd name="T7" fmla="*/ 322 h 351"/>
                  <a:gd name="T8" fmla="*/ 103 w 147"/>
                  <a:gd name="T9" fmla="*/ 176 h 351"/>
                  <a:gd name="T10" fmla="*/ 0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0" y="0"/>
                    </a:moveTo>
                    <a:lnTo>
                      <a:pt x="0" y="205"/>
                    </a:lnTo>
                    <a:lnTo>
                      <a:pt x="59" y="351"/>
                    </a:lnTo>
                    <a:lnTo>
                      <a:pt x="147" y="322"/>
                    </a:lnTo>
                    <a:lnTo>
                      <a:pt x="103" y="17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07" name="Freeform 390"/>
              <p:cNvSpPr>
                <a:spLocks/>
              </p:cNvSpPr>
              <p:nvPr/>
            </p:nvSpPr>
            <p:spPr bwMode="auto">
              <a:xfrm rot="-6630112">
                <a:off x="707" y="1961"/>
                <a:ext cx="80" cy="44"/>
              </a:xfrm>
              <a:custGeom>
                <a:avLst/>
                <a:gdLst>
                  <a:gd name="T0" fmla="*/ 0 w 322"/>
                  <a:gd name="T1" fmla="*/ 0 h 249"/>
                  <a:gd name="T2" fmla="*/ 88 w 322"/>
                  <a:gd name="T3" fmla="*/ 88 h 249"/>
                  <a:gd name="T4" fmla="*/ 219 w 322"/>
                  <a:gd name="T5" fmla="*/ 234 h 249"/>
                  <a:gd name="T6" fmla="*/ 322 w 322"/>
                  <a:gd name="T7" fmla="*/ 249 h 249"/>
                  <a:gd name="T8" fmla="*/ 249 w 322"/>
                  <a:gd name="T9" fmla="*/ 146 h 249"/>
                  <a:gd name="T10" fmla="*/ 0 w 322"/>
                  <a:gd name="T11" fmla="*/ 0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0" y="0"/>
                    </a:moveTo>
                    <a:lnTo>
                      <a:pt x="88" y="88"/>
                    </a:lnTo>
                    <a:lnTo>
                      <a:pt x="219" y="234"/>
                    </a:lnTo>
                    <a:lnTo>
                      <a:pt x="322" y="249"/>
                    </a:lnTo>
                    <a:lnTo>
                      <a:pt x="249"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08" name="Freeform 391"/>
              <p:cNvSpPr>
                <a:spLocks/>
              </p:cNvSpPr>
              <p:nvPr/>
            </p:nvSpPr>
            <p:spPr bwMode="auto">
              <a:xfrm rot="-6630112">
                <a:off x="644" y="1993"/>
                <a:ext cx="91" cy="31"/>
              </a:xfrm>
              <a:custGeom>
                <a:avLst/>
                <a:gdLst>
                  <a:gd name="T0" fmla="*/ 0 w 366"/>
                  <a:gd name="T1" fmla="*/ 175 h 175"/>
                  <a:gd name="T2" fmla="*/ 293 w 366"/>
                  <a:gd name="T3" fmla="*/ 102 h 175"/>
                  <a:gd name="T4" fmla="*/ 366 w 366"/>
                  <a:gd name="T5" fmla="*/ 0 h 175"/>
                  <a:gd name="T6" fmla="*/ 278 w 366"/>
                  <a:gd name="T7" fmla="*/ 0 h 175"/>
                  <a:gd name="T8" fmla="*/ 0 w 366"/>
                  <a:gd name="T9" fmla="*/ 175 h 175"/>
                  <a:gd name="T10" fmla="*/ 0 60000 65536"/>
                  <a:gd name="T11" fmla="*/ 0 60000 65536"/>
                  <a:gd name="T12" fmla="*/ 0 60000 65536"/>
                  <a:gd name="T13" fmla="*/ 0 60000 65536"/>
                  <a:gd name="T14" fmla="*/ 0 60000 65536"/>
                  <a:gd name="T15" fmla="*/ 0 w 366"/>
                  <a:gd name="T16" fmla="*/ 0 h 175"/>
                  <a:gd name="T17" fmla="*/ 366 w 366"/>
                  <a:gd name="T18" fmla="*/ 175 h 175"/>
                </a:gdLst>
                <a:ahLst/>
                <a:cxnLst>
                  <a:cxn ang="T10">
                    <a:pos x="T0" y="T1"/>
                  </a:cxn>
                  <a:cxn ang="T11">
                    <a:pos x="T2" y="T3"/>
                  </a:cxn>
                  <a:cxn ang="T12">
                    <a:pos x="T4" y="T5"/>
                  </a:cxn>
                  <a:cxn ang="T13">
                    <a:pos x="T6" y="T7"/>
                  </a:cxn>
                  <a:cxn ang="T14">
                    <a:pos x="T8" y="T9"/>
                  </a:cxn>
                </a:cxnLst>
                <a:rect l="T15" t="T16" r="T17" b="T18"/>
                <a:pathLst>
                  <a:path w="366" h="175">
                    <a:moveTo>
                      <a:pt x="0" y="175"/>
                    </a:moveTo>
                    <a:lnTo>
                      <a:pt x="293" y="102"/>
                    </a:lnTo>
                    <a:lnTo>
                      <a:pt x="366" y="0"/>
                    </a:lnTo>
                    <a:lnTo>
                      <a:pt x="278" y="0"/>
                    </a:lnTo>
                    <a:lnTo>
                      <a:pt x="0" y="17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09" name="Freeform 392"/>
              <p:cNvSpPr>
                <a:spLocks/>
              </p:cNvSpPr>
              <p:nvPr/>
            </p:nvSpPr>
            <p:spPr bwMode="auto">
              <a:xfrm rot="-6630112">
                <a:off x="766" y="2095"/>
                <a:ext cx="73" cy="36"/>
              </a:xfrm>
              <a:custGeom>
                <a:avLst/>
                <a:gdLst>
                  <a:gd name="T0" fmla="*/ 0 w 292"/>
                  <a:gd name="T1" fmla="*/ 0 h 204"/>
                  <a:gd name="T2" fmla="*/ 204 w 292"/>
                  <a:gd name="T3" fmla="*/ 58 h 204"/>
                  <a:gd name="T4" fmla="*/ 292 w 292"/>
                  <a:gd name="T5" fmla="*/ 146 h 204"/>
                  <a:gd name="T6" fmla="*/ 277 w 292"/>
                  <a:gd name="T7" fmla="*/ 204 h 204"/>
                  <a:gd name="T8" fmla="*/ 190 w 292"/>
                  <a:gd name="T9" fmla="*/ 190 h 204"/>
                  <a:gd name="T10" fmla="*/ 0 w 292"/>
                  <a:gd name="T11" fmla="*/ 0 h 204"/>
                  <a:gd name="T12" fmla="*/ 0 60000 65536"/>
                  <a:gd name="T13" fmla="*/ 0 60000 65536"/>
                  <a:gd name="T14" fmla="*/ 0 60000 65536"/>
                  <a:gd name="T15" fmla="*/ 0 60000 65536"/>
                  <a:gd name="T16" fmla="*/ 0 60000 65536"/>
                  <a:gd name="T17" fmla="*/ 0 60000 65536"/>
                  <a:gd name="T18" fmla="*/ 0 w 292"/>
                  <a:gd name="T19" fmla="*/ 0 h 204"/>
                  <a:gd name="T20" fmla="*/ 292 w 29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292" h="204">
                    <a:moveTo>
                      <a:pt x="0" y="0"/>
                    </a:moveTo>
                    <a:lnTo>
                      <a:pt x="204" y="58"/>
                    </a:lnTo>
                    <a:lnTo>
                      <a:pt x="292" y="146"/>
                    </a:lnTo>
                    <a:lnTo>
                      <a:pt x="277" y="204"/>
                    </a:lnTo>
                    <a:lnTo>
                      <a:pt x="190" y="190"/>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10" name="Freeform 393"/>
              <p:cNvSpPr>
                <a:spLocks/>
              </p:cNvSpPr>
              <p:nvPr/>
            </p:nvSpPr>
            <p:spPr bwMode="auto">
              <a:xfrm rot="-6630112">
                <a:off x="689" y="1943"/>
                <a:ext cx="81" cy="35"/>
              </a:xfrm>
              <a:custGeom>
                <a:avLst/>
                <a:gdLst>
                  <a:gd name="T0" fmla="*/ 0 w 322"/>
                  <a:gd name="T1" fmla="*/ 0 h 205"/>
                  <a:gd name="T2" fmla="*/ 117 w 322"/>
                  <a:gd name="T3" fmla="*/ 117 h 205"/>
                  <a:gd name="T4" fmla="*/ 264 w 322"/>
                  <a:gd name="T5" fmla="*/ 205 h 205"/>
                  <a:gd name="T6" fmla="*/ 322 w 322"/>
                  <a:gd name="T7" fmla="*/ 161 h 205"/>
                  <a:gd name="T8" fmla="*/ 176 w 322"/>
                  <a:gd name="T9" fmla="*/ 58 h 205"/>
                  <a:gd name="T10" fmla="*/ 0 w 322"/>
                  <a:gd name="T11" fmla="*/ 0 h 205"/>
                  <a:gd name="T12" fmla="*/ 0 60000 65536"/>
                  <a:gd name="T13" fmla="*/ 0 60000 65536"/>
                  <a:gd name="T14" fmla="*/ 0 60000 65536"/>
                  <a:gd name="T15" fmla="*/ 0 60000 65536"/>
                  <a:gd name="T16" fmla="*/ 0 60000 65536"/>
                  <a:gd name="T17" fmla="*/ 0 60000 65536"/>
                  <a:gd name="T18" fmla="*/ 0 w 322"/>
                  <a:gd name="T19" fmla="*/ 0 h 205"/>
                  <a:gd name="T20" fmla="*/ 322 w 32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322" h="205">
                    <a:moveTo>
                      <a:pt x="0" y="0"/>
                    </a:moveTo>
                    <a:lnTo>
                      <a:pt x="117" y="117"/>
                    </a:lnTo>
                    <a:lnTo>
                      <a:pt x="264" y="205"/>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11" name="Freeform 394"/>
              <p:cNvSpPr>
                <a:spLocks/>
              </p:cNvSpPr>
              <p:nvPr/>
            </p:nvSpPr>
            <p:spPr bwMode="auto">
              <a:xfrm rot="-6630112">
                <a:off x="749" y="2168"/>
                <a:ext cx="40" cy="46"/>
              </a:xfrm>
              <a:custGeom>
                <a:avLst/>
                <a:gdLst>
                  <a:gd name="T0" fmla="*/ 161 w 161"/>
                  <a:gd name="T1" fmla="*/ 263 h 263"/>
                  <a:gd name="T2" fmla="*/ 132 w 161"/>
                  <a:gd name="T3" fmla="*/ 103 h 263"/>
                  <a:gd name="T4" fmla="*/ 117 w 161"/>
                  <a:gd name="T5" fmla="*/ 29 h 263"/>
                  <a:gd name="T6" fmla="*/ 0 w 161"/>
                  <a:gd name="T7" fmla="*/ 0 h 263"/>
                  <a:gd name="T8" fmla="*/ 161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161" y="263"/>
                    </a:moveTo>
                    <a:lnTo>
                      <a:pt x="132" y="103"/>
                    </a:lnTo>
                    <a:lnTo>
                      <a:pt x="117" y="29"/>
                    </a:lnTo>
                    <a:lnTo>
                      <a:pt x="0" y="0"/>
                    </a:lnTo>
                    <a:lnTo>
                      <a:pt x="161"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12" name="Freeform 395"/>
              <p:cNvSpPr>
                <a:spLocks/>
              </p:cNvSpPr>
              <p:nvPr/>
            </p:nvSpPr>
            <p:spPr bwMode="auto">
              <a:xfrm rot="-6630112">
                <a:off x="631" y="2100"/>
                <a:ext cx="376" cy="57"/>
              </a:xfrm>
              <a:custGeom>
                <a:avLst/>
                <a:gdLst>
                  <a:gd name="T0" fmla="*/ 0 w 1506"/>
                  <a:gd name="T1" fmla="*/ 321 h 321"/>
                  <a:gd name="T2" fmla="*/ 293 w 1506"/>
                  <a:gd name="T3" fmla="*/ 277 h 321"/>
                  <a:gd name="T4" fmla="*/ 468 w 1506"/>
                  <a:gd name="T5" fmla="*/ 219 h 321"/>
                  <a:gd name="T6" fmla="*/ 746 w 1506"/>
                  <a:gd name="T7" fmla="*/ 117 h 321"/>
                  <a:gd name="T8" fmla="*/ 965 w 1506"/>
                  <a:gd name="T9" fmla="*/ 117 h 321"/>
                  <a:gd name="T10" fmla="*/ 1243 w 1506"/>
                  <a:gd name="T11" fmla="*/ 73 h 321"/>
                  <a:gd name="T12" fmla="*/ 1506 w 1506"/>
                  <a:gd name="T13" fmla="*/ 0 h 321"/>
                  <a:gd name="T14" fmla="*/ 0 60000 65536"/>
                  <a:gd name="T15" fmla="*/ 0 60000 65536"/>
                  <a:gd name="T16" fmla="*/ 0 60000 65536"/>
                  <a:gd name="T17" fmla="*/ 0 60000 65536"/>
                  <a:gd name="T18" fmla="*/ 0 60000 65536"/>
                  <a:gd name="T19" fmla="*/ 0 60000 65536"/>
                  <a:gd name="T20" fmla="*/ 0 60000 65536"/>
                  <a:gd name="T21" fmla="*/ 0 w 1506"/>
                  <a:gd name="T22" fmla="*/ 0 h 321"/>
                  <a:gd name="T23" fmla="*/ 1506 w 1506"/>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6" h="321">
                    <a:moveTo>
                      <a:pt x="0" y="321"/>
                    </a:moveTo>
                    <a:lnTo>
                      <a:pt x="293" y="277"/>
                    </a:lnTo>
                    <a:lnTo>
                      <a:pt x="468" y="219"/>
                    </a:lnTo>
                    <a:lnTo>
                      <a:pt x="746" y="117"/>
                    </a:lnTo>
                    <a:lnTo>
                      <a:pt x="965" y="117"/>
                    </a:lnTo>
                    <a:lnTo>
                      <a:pt x="1243" y="73"/>
                    </a:lnTo>
                    <a:lnTo>
                      <a:pt x="1506" y="0"/>
                    </a:lnTo>
                  </a:path>
                </a:pathLst>
              </a:custGeom>
              <a:solidFill>
                <a:srgbClr val="006600"/>
              </a:solidFill>
              <a:ln w="1587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nvGrpSpPr>
              <p:cNvPr id="1113" name="Group 396"/>
              <p:cNvGrpSpPr>
                <a:grpSpLocks/>
              </p:cNvGrpSpPr>
              <p:nvPr/>
            </p:nvGrpSpPr>
            <p:grpSpPr bwMode="auto">
              <a:xfrm rot="-6630112">
                <a:off x="834" y="2309"/>
                <a:ext cx="154" cy="71"/>
                <a:chOff x="4097" y="3357"/>
                <a:chExt cx="154" cy="102"/>
              </a:xfrm>
            </p:grpSpPr>
            <p:sp>
              <p:nvSpPr>
                <p:cNvPr id="1155" name="Freeform 397"/>
                <p:cNvSpPr>
                  <a:spLocks/>
                </p:cNvSpPr>
                <p:nvPr/>
              </p:nvSpPr>
              <p:spPr bwMode="auto">
                <a:xfrm>
                  <a:off x="4167" y="3360"/>
                  <a:ext cx="40" cy="99"/>
                </a:xfrm>
                <a:custGeom>
                  <a:avLst/>
                  <a:gdLst>
                    <a:gd name="T0" fmla="*/ 161 w 161"/>
                    <a:gd name="T1" fmla="*/ 395 h 395"/>
                    <a:gd name="T2" fmla="*/ 29 w 161"/>
                    <a:gd name="T3" fmla="*/ 219 h 395"/>
                    <a:gd name="T4" fmla="*/ 0 w 161"/>
                    <a:gd name="T5" fmla="*/ 44 h 395"/>
                    <a:gd name="T6" fmla="*/ 88 w 161"/>
                    <a:gd name="T7" fmla="*/ 0 h 395"/>
                    <a:gd name="T8" fmla="*/ 161 w 161"/>
                    <a:gd name="T9" fmla="*/ 395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161" y="395"/>
                      </a:moveTo>
                      <a:lnTo>
                        <a:pt x="29" y="219"/>
                      </a:lnTo>
                      <a:lnTo>
                        <a:pt x="0" y="44"/>
                      </a:lnTo>
                      <a:lnTo>
                        <a:pt x="88" y="0"/>
                      </a:lnTo>
                      <a:lnTo>
                        <a:pt x="161"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56" name="Freeform 398"/>
                <p:cNvSpPr>
                  <a:spLocks/>
                </p:cNvSpPr>
                <p:nvPr/>
              </p:nvSpPr>
              <p:spPr bwMode="auto">
                <a:xfrm>
                  <a:off x="4214" y="3357"/>
                  <a:ext cx="37" cy="88"/>
                </a:xfrm>
                <a:custGeom>
                  <a:avLst/>
                  <a:gdLst>
                    <a:gd name="T0" fmla="*/ 0 w 146"/>
                    <a:gd name="T1" fmla="*/ 351 h 351"/>
                    <a:gd name="T2" fmla="*/ 0 w 146"/>
                    <a:gd name="T3" fmla="*/ 146 h 351"/>
                    <a:gd name="T4" fmla="*/ 58 w 146"/>
                    <a:gd name="T5" fmla="*/ 0 h 351"/>
                    <a:gd name="T6" fmla="*/ 146 w 146"/>
                    <a:gd name="T7" fmla="*/ 30 h 351"/>
                    <a:gd name="T8" fmla="*/ 102 w 146"/>
                    <a:gd name="T9" fmla="*/ 176 h 351"/>
                    <a:gd name="T10" fmla="*/ 0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0" y="351"/>
                      </a:moveTo>
                      <a:lnTo>
                        <a:pt x="0" y="146"/>
                      </a:lnTo>
                      <a:lnTo>
                        <a:pt x="58" y="0"/>
                      </a:lnTo>
                      <a:lnTo>
                        <a:pt x="146" y="30"/>
                      </a:lnTo>
                      <a:lnTo>
                        <a:pt x="102" y="176"/>
                      </a:lnTo>
                      <a:lnTo>
                        <a:pt x="0"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57" name="Freeform 399"/>
                <p:cNvSpPr>
                  <a:spLocks/>
                </p:cNvSpPr>
                <p:nvPr/>
              </p:nvSpPr>
              <p:spPr bwMode="auto">
                <a:xfrm>
                  <a:off x="4097" y="3386"/>
                  <a:ext cx="81" cy="62"/>
                </a:xfrm>
                <a:custGeom>
                  <a:avLst/>
                  <a:gdLst>
                    <a:gd name="T0" fmla="*/ 322 w 322"/>
                    <a:gd name="T1" fmla="*/ 249 h 249"/>
                    <a:gd name="T2" fmla="*/ 234 w 322"/>
                    <a:gd name="T3" fmla="*/ 161 h 249"/>
                    <a:gd name="T4" fmla="*/ 103 w 322"/>
                    <a:gd name="T5" fmla="*/ 15 h 249"/>
                    <a:gd name="T6" fmla="*/ 0 w 322"/>
                    <a:gd name="T7" fmla="*/ 0 h 249"/>
                    <a:gd name="T8" fmla="*/ 73 w 322"/>
                    <a:gd name="T9" fmla="*/ 103 h 249"/>
                    <a:gd name="T10" fmla="*/ 322 w 322"/>
                    <a:gd name="T11" fmla="*/ 249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322" y="249"/>
                      </a:moveTo>
                      <a:lnTo>
                        <a:pt x="234" y="161"/>
                      </a:lnTo>
                      <a:lnTo>
                        <a:pt x="103" y="15"/>
                      </a:lnTo>
                      <a:lnTo>
                        <a:pt x="0" y="0"/>
                      </a:lnTo>
                      <a:lnTo>
                        <a:pt x="73" y="103"/>
                      </a:lnTo>
                      <a:lnTo>
                        <a:pt x="322"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grpSp>
            <p:nvGrpSpPr>
              <p:cNvPr id="1114" name="Group 400"/>
              <p:cNvGrpSpPr>
                <a:grpSpLocks/>
              </p:cNvGrpSpPr>
              <p:nvPr/>
            </p:nvGrpSpPr>
            <p:grpSpPr bwMode="auto">
              <a:xfrm rot="-6630112">
                <a:off x="880" y="2232"/>
                <a:ext cx="154" cy="71"/>
                <a:chOff x="4152" y="3452"/>
                <a:chExt cx="154" cy="102"/>
              </a:xfrm>
            </p:grpSpPr>
            <p:sp>
              <p:nvSpPr>
                <p:cNvPr id="1152" name="Freeform 401"/>
                <p:cNvSpPr>
                  <a:spLocks/>
                </p:cNvSpPr>
                <p:nvPr/>
              </p:nvSpPr>
              <p:spPr bwMode="auto">
                <a:xfrm>
                  <a:off x="4196" y="3452"/>
                  <a:ext cx="40" cy="99"/>
                </a:xfrm>
                <a:custGeom>
                  <a:avLst/>
                  <a:gdLst>
                    <a:gd name="T0" fmla="*/ 0 w 161"/>
                    <a:gd name="T1" fmla="*/ 0 h 395"/>
                    <a:gd name="T2" fmla="*/ 131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1"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53" name="Freeform 402"/>
                <p:cNvSpPr>
                  <a:spLocks/>
                </p:cNvSpPr>
                <p:nvPr/>
              </p:nvSpPr>
              <p:spPr bwMode="auto">
                <a:xfrm>
                  <a:off x="4152" y="3466"/>
                  <a:ext cx="37" cy="88"/>
                </a:xfrm>
                <a:custGeom>
                  <a:avLst/>
                  <a:gdLst>
                    <a:gd name="T0" fmla="*/ 147 w 147"/>
                    <a:gd name="T1" fmla="*/ 0 h 351"/>
                    <a:gd name="T2" fmla="*/ 147 w 147"/>
                    <a:gd name="T3" fmla="*/ 205 h 351"/>
                    <a:gd name="T4" fmla="*/ 88 w 147"/>
                    <a:gd name="T5" fmla="*/ 351 h 351"/>
                    <a:gd name="T6" fmla="*/ 0 w 147"/>
                    <a:gd name="T7" fmla="*/ 321 h 351"/>
                    <a:gd name="T8" fmla="*/ 44 w 147"/>
                    <a:gd name="T9" fmla="*/ 175 h 351"/>
                    <a:gd name="T10" fmla="*/ 147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147" y="0"/>
                      </a:moveTo>
                      <a:lnTo>
                        <a:pt x="147" y="205"/>
                      </a:lnTo>
                      <a:lnTo>
                        <a:pt x="88" y="351"/>
                      </a:lnTo>
                      <a:lnTo>
                        <a:pt x="0" y="321"/>
                      </a:lnTo>
                      <a:lnTo>
                        <a:pt x="44" y="175"/>
                      </a:lnTo>
                      <a:lnTo>
                        <a:pt x="147"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54" name="Freeform 403"/>
                <p:cNvSpPr>
                  <a:spLocks/>
                </p:cNvSpPr>
                <p:nvPr/>
              </p:nvSpPr>
              <p:spPr bwMode="auto">
                <a:xfrm>
                  <a:off x="4225" y="3463"/>
                  <a:ext cx="81" cy="62"/>
                </a:xfrm>
                <a:custGeom>
                  <a:avLst/>
                  <a:gdLst>
                    <a:gd name="T0" fmla="*/ 0 w 321"/>
                    <a:gd name="T1" fmla="*/ 0 h 249"/>
                    <a:gd name="T2" fmla="*/ 88 w 321"/>
                    <a:gd name="T3" fmla="*/ 88 h 249"/>
                    <a:gd name="T4" fmla="*/ 219 w 321"/>
                    <a:gd name="T5" fmla="*/ 234 h 249"/>
                    <a:gd name="T6" fmla="*/ 321 w 321"/>
                    <a:gd name="T7" fmla="*/ 249 h 249"/>
                    <a:gd name="T8" fmla="*/ 248 w 321"/>
                    <a:gd name="T9" fmla="*/ 146 h 249"/>
                    <a:gd name="T10" fmla="*/ 0 w 321"/>
                    <a:gd name="T11" fmla="*/ 0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0"/>
                      </a:moveTo>
                      <a:lnTo>
                        <a:pt x="88" y="88"/>
                      </a:lnTo>
                      <a:lnTo>
                        <a:pt x="219" y="234"/>
                      </a:lnTo>
                      <a:lnTo>
                        <a:pt x="321" y="249"/>
                      </a:lnTo>
                      <a:lnTo>
                        <a:pt x="248"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sp>
            <p:nvSpPr>
              <p:cNvPr id="1115" name="Freeform 404"/>
              <p:cNvSpPr>
                <a:spLocks/>
              </p:cNvSpPr>
              <p:nvPr/>
            </p:nvSpPr>
            <p:spPr bwMode="auto">
              <a:xfrm rot="-6630112">
                <a:off x="913" y="2381"/>
                <a:ext cx="92" cy="30"/>
              </a:xfrm>
              <a:custGeom>
                <a:avLst/>
                <a:gdLst>
                  <a:gd name="T0" fmla="*/ 365 w 365"/>
                  <a:gd name="T1" fmla="*/ 176 h 176"/>
                  <a:gd name="T2" fmla="*/ 73 w 365"/>
                  <a:gd name="T3" fmla="*/ 103 h 176"/>
                  <a:gd name="T4" fmla="*/ 0 w 365"/>
                  <a:gd name="T5" fmla="*/ 0 h 176"/>
                  <a:gd name="T6" fmla="*/ 87 w 365"/>
                  <a:gd name="T7" fmla="*/ 0 h 176"/>
                  <a:gd name="T8" fmla="*/ 365 w 365"/>
                  <a:gd name="T9" fmla="*/ 176 h 176"/>
                  <a:gd name="T10" fmla="*/ 0 60000 65536"/>
                  <a:gd name="T11" fmla="*/ 0 60000 65536"/>
                  <a:gd name="T12" fmla="*/ 0 60000 65536"/>
                  <a:gd name="T13" fmla="*/ 0 60000 65536"/>
                  <a:gd name="T14" fmla="*/ 0 60000 65536"/>
                  <a:gd name="T15" fmla="*/ 0 w 365"/>
                  <a:gd name="T16" fmla="*/ 0 h 176"/>
                  <a:gd name="T17" fmla="*/ 365 w 365"/>
                  <a:gd name="T18" fmla="*/ 176 h 176"/>
                </a:gdLst>
                <a:ahLst/>
                <a:cxnLst>
                  <a:cxn ang="T10">
                    <a:pos x="T0" y="T1"/>
                  </a:cxn>
                  <a:cxn ang="T11">
                    <a:pos x="T2" y="T3"/>
                  </a:cxn>
                  <a:cxn ang="T12">
                    <a:pos x="T4" y="T5"/>
                  </a:cxn>
                  <a:cxn ang="T13">
                    <a:pos x="T6" y="T7"/>
                  </a:cxn>
                  <a:cxn ang="T14">
                    <a:pos x="T8" y="T9"/>
                  </a:cxn>
                </a:cxnLst>
                <a:rect l="T15" t="T16" r="T17" b="T18"/>
                <a:pathLst>
                  <a:path w="365" h="176">
                    <a:moveTo>
                      <a:pt x="365" y="176"/>
                    </a:moveTo>
                    <a:lnTo>
                      <a:pt x="73" y="103"/>
                    </a:lnTo>
                    <a:lnTo>
                      <a:pt x="0" y="0"/>
                    </a:lnTo>
                    <a:lnTo>
                      <a:pt x="87" y="0"/>
                    </a:lnTo>
                    <a:lnTo>
                      <a:pt x="365" y="176"/>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16" name="Freeform 405"/>
              <p:cNvSpPr>
                <a:spLocks/>
              </p:cNvSpPr>
              <p:nvPr/>
            </p:nvSpPr>
            <p:spPr bwMode="auto">
              <a:xfrm rot="-6630112">
                <a:off x="957" y="2374"/>
                <a:ext cx="74" cy="37"/>
              </a:xfrm>
              <a:custGeom>
                <a:avLst/>
                <a:gdLst>
                  <a:gd name="T0" fmla="*/ 292 w 292"/>
                  <a:gd name="T1" fmla="*/ 0 h 205"/>
                  <a:gd name="T2" fmla="*/ 87 w 292"/>
                  <a:gd name="T3" fmla="*/ 58 h 205"/>
                  <a:gd name="T4" fmla="*/ 0 w 292"/>
                  <a:gd name="T5" fmla="*/ 146 h 205"/>
                  <a:gd name="T6" fmla="*/ 14 w 292"/>
                  <a:gd name="T7" fmla="*/ 205 h 205"/>
                  <a:gd name="T8" fmla="*/ 102 w 292"/>
                  <a:gd name="T9" fmla="*/ 190 h 205"/>
                  <a:gd name="T10" fmla="*/ 292 w 292"/>
                  <a:gd name="T11" fmla="*/ 0 h 205"/>
                  <a:gd name="T12" fmla="*/ 0 60000 65536"/>
                  <a:gd name="T13" fmla="*/ 0 60000 65536"/>
                  <a:gd name="T14" fmla="*/ 0 60000 65536"/>
                  <a:gd name="T15" fmla="*/ 0 60000 65536"/>
                  <a:gd name="T16" fmla="*/ 0 60000 65536"/>
                  <a:gd name="T17" fmla="*/ 0 60000 65536"/>
                  <a:gd name="T18" fmla="*/ 0 w 292"/>
                  <a:gd name="T19" fmla="*/ 0 h 205"/>
                  <a:gd name="T20" fmla="*/ 292 w 29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292" h="205">
                    <a:moveTo>
                      <a:pt x="292" y="0"/>
                    </a:moveTo>
                    <a:lnTo>
                      <a:pt x="87" y="58"/>
                    </a:lnTo>
                    <a:lnTo>
                      <a:pt x="0" y="146"/>
                    </a:lnTo>
                    <a:lnTo>
                      <a:pt x="14" y="205"/>
                    </a:lnTo>
                    <a:lnTo>
                      <a:pt x="102" y="190"/>
                    </a:lnTo>
                    <a:lnTo>
                      <a:pt x="292"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17" name="Freeform 406"/>
              <p:cNvSpPr>
                <a:spLocks/>
              </p:cNvSpPr>
              <p:nvPr/>
            </p:nvSpPr>
            <p:spPr bwMode="auto">
              <a:xfrm rot="-6630112">
                <a:off x="869" y="2184"/>
                <a:ext cx="80" cy="35"/>
              </a:xfrm>
              <a:custGeom>
                <a:avLst/>
                <a:gdLst>
                  <a:gd name="T0" fmla="*/ 0 w 322"/>
                  <a:gd name="T1" fmla="*/ 0 h 204"/>
                  <a:gd name="T2" fmla="*/ 117 w 322"/>
                  <a:gd name="T3" fmla="*/ 117 h 204"/>
                  <a:gd name="T4" fmla="*/ 263 w 322"/>
                  <a:gd name="T5" fmla="*/ 204 h 204"/>
                  <a:gd name="T6" fmla="*/ 322 w 322"/>
                  <a:gd name="T7" fmla="*/ 161 h 204"/>
                  <a:gd name="T8" fmla="*/ 176 w 322"/>
                  <a:gd name="T9" fmla="*/ 58 h 204"/>
                  <a:gd name="T10" fmla="*/ 0 w 322"/>
                  <a:gd name="T11" fmla="*/ 0 h 204"/>
                  <a:gd name="T12" fmla="*/ 0 60000 65536"/>
                  <a:gd name="T13" fmla="*/ 0 60000 65536"/>
                  <a:gd name="T14" fmla="*/ 0 60000 65536"/>
                  <a:gd name="T15" fmla="*/ 0 60000 65536"/>
                  <a:gd name="T16" fmla="*/ 0 60000 65536"/>
                  <a:gd name="T17" fmla="*/ 0 60000 65536"/>
                  <a:gd name="T18" fmla="*/ 0 w 322"/>
                  <a:gd name="T19" fmla="*/ 0 h 204"/>
                  <a:gd name="T20" fmla="*/ 322 w 32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322" h="204">
                    <a:moveTo>
                      <a:pt x="0" y="0"/>
                    </a:moveTo>
                    <a:lnTo>
                      <a:pt x="117" y="117"/>
                    </a:lnTo>
                    <a:lnTo>
                      <a:pt x="263" y="204"/>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18" name="Freeform 407"/>
              <p:cNvSpPr>
                <a:spLocks/>
              </p:cNvSpPr>
              <p:nvPr/>
            </p:nvSpPr>
            <p:spPr bwMode="auto">
              <a:xfrm rot="-6630112">
                <a:off x="849" y="2235"/>
                <a:ext cx="40" cy="46"/>
              </a:xfrm>
              <a:custGeom>
                <a:avLst/>
                <a:gdLst>
                  <a:gd name="T0" fmla="*/ 0 w 161"/>
                  <a:gd name="T1" fmla="*/ 263 h 263"/>
                  <a:gd name="T2" fmla="*/ 29 w 161"/>
                  <a:gd name="T3" fmla="*/ 102 h 263"/>
                  <a:gd name="T4" fmla="*/ 44 w 161"/>
                  <a:gd name="T5" fmla="*/ 29 h 263"/>
                  <a:gd name="T6" fmla="*/ 161 w 161"/>
                  <a:gd name="T7" fmla="*/ 0 h 263"/>
                  <a:gd name="T8" fmla="*/ 0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0" y="263"/>
                    </a:moveTo>
                    <a:lnTo>
                      <a:pt x="29" y="102"/>
                    </a:lnTo>
                    <a:lnTo>
                      <a:pt x="44" y="29"/>
                    </a:lnTo>
                    <a:lnTo>
                      <a:pt x="161" y="0"/>
                    </a:lnTo>
                    <a:lnTo>
                      <a:pt x="0"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19" name="Freeform 408"/>
              <p:cNvSpPr>
                <a:spLocks/>
              </p:cNvSpPr>
              <p:nvPr/>
            </p:nvSpPr>
            <p:spPr bwMode="auto">
              <a:xfrm rot="-6630112">
                <a:off x="734" y="2002"/>
                <a:ext cx="41" cy="70"/>
              </a:xfrm>
              <a:custGeom>
                <a:avLst/>
                <a:gdLst>
                  <a:gd name="T0" fmla="*/ 0 w 160"/>
                  <a:gd name="T1" fmla="*/ 395 h 395"/>
                  <a:gd name="T2" fmla="*/ 131 w 160"/>
                  <a:gd name="T3" fmla="*/ 220 h 395"/>
                  <a:gd name="T4" fmla="*/ 160 w 160"/>
                  <a:gd name="T5" fmla="*/ 44 h 395"/>
                  <a:gd name="T6" fmla="*/ 73 w 160"/>
                  <a:gd name="T7" fmla="*/ 0 h 395"/>
                  <a:gd name="T8" fmla="*/ 0 w 160"/>
                  <a:gd name="T9" fmla="*/ 395 h 395"/>
                  <a:gd name="T10" fmla="*/ 0 60000 65536"/>
                  <a:gd name="T11" fmla="*/ 0 60000 65536"/>
                  <a:gd name="T12" fmla="*/ 0 60000 65536"/>
                  <a:gd name="T13" fmla="*/ 0 60000 65536"/>
                  <a:gd name="T14" fmla="*/ 0 60000 65536"/>
                  <a:gd name="T15" fmla="*/ 0 w 160"/>
                  <a:gd name="T16" fmla="*/ 0 h 395"/>
                  <a:gd name="T17" fmla="*/ 160 w 160"/>
                  <a:gd name="T18" fmla="*/ 395 h 395"/>
                </a:gdLst>
                <a:ahLst/>
                <a:cxnLst>
                  <a:cxn ang="T10">
                    <a:pos x="T0" y="T1"/>
                  </a:cxn>
                  <a:cxn ang="T11">
                    <a:pos x="T2" y="T3"/>
                  </a:cxn>
                  <a:cxn ang="T12">
                    <a:pos x="T4" y="T5"/>
                  </a:cxn>
                  <a:cxn ang="T13">
                    <a:pos x="T6" y="T7"/>
                  </a:cxn>
                  <a:cxn ang="T14">
                    <a:pos x="T8" y="T9"/>
                  </a:cxn>
                </a:cxnLst>
                <a:rect l="T15" t="T16" r="T17" b="T18"/>
                <a:pathLst>
                  <a:path w="160" h="395">
                    <a:moveTo>
                      <a:pt x="0" y="395"/>
                    </a:moveTo>
                    <a:lnTo>
                      <a:pt x="131" y="220"/>
                    </a:lnTo>
                    <a:lnTo>
                      <a:pt x="160" y="44"/>
                    </a:lnTo>
                    <a:lnTo>
                      <a:pt x="73" y="0"/>
                    </a:lnTo>
                    <a:lnTo>
                      <a:pt x="0"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20" name="Freeform 409"/>
              <p:cNvSpPr>
                <a:spLocks/>
              </p:cNvSpPr>
              <p:nvPr/>
            </p:nvSpPr>
            <p:spPr bwMode="auto">
              <a:xfrm rot="-6630112">
                <a:off x="760" y="2106"/>
                <a:ext cx="37" cy="62"/>
              </a:xfrm>
              <a:custGeom>
                <a:avLst/>
                <a:gdLst>
                  <a:gd name="T0" fmla="*/ 146 w 146"/>
                  <a:gd name="T1" fmla="*/ 351 h 351"/>
                  <a:gd name="T2" fmla="*/ 146 w 146"/>
                  <a:gd name="T3" fmla="*/ 146 h 351"/>
                  <a:gd name="T4" fmla="*/ 88 w 146"/>
                  <a:gd name="T5" fmla="*/ 0 h 351"/>
                  <a:gd name="T6" fmla="*/ 0 w 146"/>
                  <a:gd name="T7" fmla="*/ 29 h 351"/>
                  <a:gd name="T8" fmla="*/ 44 w 146"/>
                  <a:gd name="T9" fmla="*/ 176 h 351"/>
                  <a:gd name="T10" fmla="*/ 146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146" y="351"/>
                    </a:moveTo>
                    <a:lnTo>
                      <a:pt x="146" y="146"/>
                    </a:lnTo>
                    <a:lnTo>
                      <a:pt x="88" y="0"/>
                    </a:lnTo>
                    <a:lnTo>
                      <a:pt x="0" y="29"/>
                    </a:lnTo>
                    <a:lnTo>
                      <a:pt x="44" y="176"/>
                    </a:lnTo>
                    <a:lnTo>
                      <a:pt x="146"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21" name="Freeform 410"/>
              <p:cNvSpPr>
                <a:spLocks/>
              </p:cNvSpPr>
              <p:nvPr/>
            </p:nvSpPr>
            <p:spPr bwMode="auto">
              <a:xfrm rot="-6630112">
                <a:off x="707" y="2018"/>
                <a:ext cx="80" cy="44"/>
              </a:xfrm>
              <a:custGeom>
                <a:avLst/>
                <a:gdLst>
                  <a:gd name="T0" fmla="*/ 0 w 321"/>
                  <a:gd name="T1" fmla="*/ 249 h 249"/>
                  <a:gd name="T2" fmla="*/ 87 w 321"/>
                  <a:gd name="T3" fmla="*/ 161 h 249"/>
                  <a:gd name="T4" fmla="*/ 219 w 321"/>
                  <a:gd name="T5" fmla="*/ 15 h 249"/>
                  <a:gd name="T6" fmla="*/ 321 w 321"/>
                  <a:gd name="T7" fmla="*/ 0 h 249"/>
                  <a:gd name="T8" fmla="*/ 248 w 321"/>
                  <a:gd name="T9" fmla="*/ 103 h 249"/>
                  <a:gd name="T10" fmla="*/ 0 w 321"/>
                  <a:gd name="T11" fmla="*/ 249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249"/>
                    </a:moveTo>
                    <a:lnTo>
                      <a:pt x="87" y="161"/>
                    </a:lnTo>
                    <a:lnTo>
                      <a:pt x="219" y="15"/>
                    </a:lnTo>
                    <a:lnTo>
                      <a:pt x="321" y="0"/>
                    </a:lnTo>
                    <a:lnTo>
                      <a:pt x="248" y="103"/>
                    </a:lnTo>
                    <a:lnTo>
                      <a:pt x="0"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22" name="Freeform 411"/>
              <p:cNvSpPr>
                <a:spLocks/>
              </p:cNvSpPr>
              <p:nvPr/>
            </p:nvSpPr>
            <p:spPr bwMode="auto">
              <a:xfrm rot="-6630112">
                <a:off x="797" y="2005"/>
                <a:ext cx="40" cy="70"/>
              </a:xfrm>
              <a:custGeom>
                <a:avLst/>
                <a:gdLst>
                  <a:gd name="T0" fmla="*/ 0 w 161"/>
                  <a:gd name="T1" fmla="*/ 0 h 395"/>
                  <a:gd name="T2" fmla="*/ 132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2"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23" name="Freeform 412"/>
              <p:cNvSpPr>
                <a:spLocks/>
              </p:cNvSpPr>
              <p:nvPr/>
            </p:nvSpPr>
            <p:spPr bwMode="auto">
              <a:xfrm rot="-6630112">
                <a:off x="781" y="1955"/>
                <a:ext cx="36" cy="62"/>
              </a:xfrm>
              <a:custGeom>
                <a:avLst/>
                <a:gdLst>
                  <a:gd name="T0" fmla="*/ 0 w 147"/>
                  <a:gd name="T1" fmla="*/ 0 h 351"/>
                  <a:gd name="T2" fmla="*/ 0 w 147"/>
                  <a:gd name="T3" fmla="*/ 205 h 351"/>
                  <a:gd name="T4" fmla="*/ 59 w 147"/>
                  <a:gd name="T5" fmla="*/ 351 h 351"/>
                  <a:gd name="T6" fmla="*/ 147 w 147"/>
                  <a:gd name="T7" fmla="*/ 322 h 351"/>
                  <a:gd name="T8" fmla="*/ 103 w 147"/>
                  <a:gd name="T9" fmla="*/ 176 h 351"/>
                  <a:gd name="T10" fmla="*/ 0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0" y="0"/>
                    </a:moveTo>
                    <a:lnTo>
                      <a:pt x="0" y="205"/>
                    </a:lnTo>
                    <a:lnTo>
                      <a:pt x="59" y="351"/>
                    </a:lnTo>
                    <a:lnTo>
                      <a:pt x="147" y="322"/>
                    </a:lnTo>
                    <a:lnTo>
                      <a:pt x="103" y="17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24" name="Freeform 413"/>
              <p:cNvSpPr>
                <a:spLocks/>
              </p:cNvSpPr>
              <p:nvPr/>
            </p:nvSpPr>
            <p:spPr bwMode="auto">
              <a:xfrm rot="-6630112">
                <a:off x="735" y="1942"/>
                <a:ext cx="80" cy="44"/>
              </a:xfrm>
              <a:custGeom>
                <a:avLst/>
                <a:gdLst>
                  <a:gd name="T0" fmla="*/ 0 w 322"/>
                  <a:gd name="T1" fmla="*/ 0 h 249"/>
                  <a:gd name="T2" fmla="*/ 88 w 322"/>
                  <a:gd name="T3" fmla="*/ 88 h 249"/>
                  <a:gd name="T4" fmla="*/ 219 w 322"/>
                  <a:gd name="T5" fmla="*/ 234 h 249"/>
                  <a:gd name="T6" fmla="*/ 322 w 322"/>
                  <a:gd name="T7" fmla="*/ 249 h 249"/>
                  <a:gd name="T8" fmla="*/ 249 w 322"/>
                  <a:gd name="T9" fmla="*/ 146 h 249"/>
                  <a:gd name="T10" fmla="*/ 0 w 322"/>
                  <a:gd name="T11" fmla="*/ 0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0" y="0"/>
                    </a:moveTo>
                    <a:lnTo>
                      <a:pt x="88" y="88"/>
                    </a:lnTo>
                    <a:lnTo>
                      <a:pt x="219" y="234"/>
                    </a:lnTo>
                    <a:lnTo>
                      <a:pt x="322" y="249"/>
                    </a:lnTo>
                    <a:lnTo>
                      <a:pt x="249"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25" name="Freeform 414"/>
              <p:cNvSpPr>
                <a:spLocks/>
              </p:cNvSpPr>
              <p:nvPr/>
            </p:nvSpPr>
            <p:spPr bwMode="auto">
              <a:xfrm rot="-6630112">
                <a:off x="672" y="1974"/>
                <a:ext cx="91" cy="31"/>
              </a:xfrm>
              <a:custGeom>
                <a:avLst/>
                <a:gdLst>
                  <a:gd name="T0" fmla="*/ 0 w 366"/>
                  <a:gd name="T1" fmla="*/ 175 h 175"/>
                  <a:gd name="T2" fmla="*/ 293 w 366"/>
                  <a:gd name="T3" fmla="*/ 102 h 175"/>
                  <a:gd name="T4" fmla="*/ 366 w 366"/>
                  <a:gd name="T5" fmla="*/ 0 h 175"/>
                  <a:gd name="T6" fmla="*/ 278 w 366"/>
                  <a:gd name="T7" fmla="*/ 0 h 175"/>
                  <a:gd name="T8" fmla="*/ 0 w 366"/>
                  <a:gd name="T9" fmla="*/ 175 h 175"/>
                  <a:gd name="T10" fmla="*/ 0 60000 65536"/>
                  <a:gd name="T11" fmla="*/ 0 60000 65536"/>
                  <a:gd name="T12" fmla="*/ 0 60000 65536"/>
                  <a:gd name="T13" fmla="*/ 0 60000 65536"/>
                  <a:gd name="T14" fmla="*/ 0 60000 65536"/>
                  <a:gd name="T15" fmla="*/ 0 w 366"/>
                  <a:gd name="T16" fmla="*/ 0 h 175"/>
                  <a:gd name="T17" fmla="*/ 366 w 366"/>
                  <a:gd name="T18" fmla="*/ 175 h 175"/>
                </a:gdLst>
                <a:ahLst/>
                <a:cxnLst>
                  <a:cxn ang="T10">
                    <a:pos x="T0" y="T1"/>
                  </a:cxn>
                  <a:cxn ang="T11">
                    <a:pos x="T2" y="T3"/>
                  </a:cxn>
                  <a:cxn ang="T12">
                    <a:pos x="T4" y="T5"/>
                  </a:cxn>
                  <a:cxn ang="T13">
                    <a:pos x="T6" y="T7"/>
                  </a:cxn>
                  <a:cxn ang="T14">
                    <a:pos x="T8" y="T9"/>
                  </a:cxn>
                </a:cxnLst>
                <a:rect l="T15" t="T16" r="T17" b="T18"/>
                <a:pathLst>
                  <a:path w="366" h="175">
                    <a:moveTo>
                      <a:pt x="0" y="175"/>
                    </a:moveTo>
                    <a:lnTo>
                      <a:pt x="293" y="102"/>
                    </a:lnTo>
                    <a:lnTo>
                      <a:pt x="366" y="0"/>
                    </a:lnTo>
                    <a:lnTo>
                      <a:pt x="278" y="0"/>
                    </a:lnTo>
                    <a:lnTo>
                      <a:pt x="0" y="17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26" name="Freeform 415"/>
              <p:cNvSpPr>
                <a:spLocks/>
              </p:cNvSpPr>
              <p:nvPr/>
            </p:nvSpPr>
            <p:spPr bwMode="auto">
              <a:xfrm rot="-6630112">
                <a:off x="794" y="2076"/>
                <a:ext cx="73" cy="36"/>
              </a:xfrm>
              <a:custGeom>
                <a:avLst/>
                <a:gdLst>
                  <a:gd name="T0" fmla="*/ 0 w 292"/>
                  <a:gd name="T1" fmla="*/ 0 h 204"/>
                  <a:gd name="T2" fmla="*/ 204 w 292"/>
                  <a:gd name="T3" fmla="*/ 58 h 204"/>
                  <a:gd name="T4" fmla="*/ 292 w 292"/>
                  <a:gd name="T5" fmla="*/ 146 h 204"/>
                  <a:gd name="T6" fmla="*/ 277 w 292"/>
                  <a:gd name="T7" fmla="*/ 204 h 204"/>
                  <a:gd name="T8" fmla="*/ 190 w 292"/>
                  <a:gd name="T9" fmla="*/ 190 h 204"/>
                  <a:gd name="T10" fmla="*/ 0 w 292"/>
                  <a:gd name="T11" fmla="*/ 0 h 204"/>
                  <a:gd name="T12" fmla="*/ 0 60000 65536"/>
                  <a:gd name="T13" fmla="*/ 0 60000 65536"/>
                  <a:gd name="T14" fmla="*/ 0 60000 65536"/>
                  <a:gd name="T15" fmla="*/ 0 60000 65536"/>
                  <a:gd name="T16" fmla="*/ 0 60000 65536"/>
                  <a:gd name="T17" fmla="*/ 0 60000 65536"/>
                  <a:gd name="T18" fmla="*/ 0 w 292"/>
                  <a:gd name="T19" fmla="*/ 0 h 204"/>
                  <a:gd name="T20" fmla="*/ 292 w 29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292" h="204">
                    <a:moveTo>
                      <a:pt x="0" y="0"/>
                    </a:moveTo>
                    <a:lnTo>
                      <a:pt x="204" y="58"/>
                    </a:lnTo>
                    <a:lnTo>
                      <a:pt x="292" y="146"/>
                    </a:lnTo>
                    <a:lnTo>
                      <a:pt x="277" y="204"/>
                    </a:lnTo>
                    <a:lnTo>
                      <a:pt x="190" y="190"/>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27" name="Freeform 416"/>
              <p:cNvSpPr>
                <a:spLocks/>
              </p:cNvSpPr>
              <p:nvPr/>
            </p:nvSpPr>
            <p:spPr bwMode="auto">
              <a:xfrm rot="-6630112">
                <a:off x="717" y="1924"/>
                <a:ext cx="81" cy="35"/>
              </a:xfrm>
              <a:custGeom>
                <a:avLst/>
                <a:gdLst>
                  <a:gd name="T0" fmla="*/ 0 w 322"/>
                  <a:gd name="T1" fmla="*/ 0 h 205"/>
                  <a:gd name="T2" fmla="*/ 117 w 322"/>
                  <a:gd name="T3" fmla="*/ 117 h 205"/>
                  <a:gd name="T4" fmla="*/ 264 w 322"/>
                  <a:gd name="T5" fmla="*/ 205 h 205"/>
                  <a:gd name="T6" fmla="*/ 322 w 322"/>
                  <a:gd name="T7" fmla="*/ 161 h 205"/>
                  <a:gd name="T8" fmla="*/ 176 w 322"/>
                  <a:gd name="T9" fmla="*/ 58 h 205"/>
                  <a:gd name="T10" fmla="*/ 0 w 322"/>
                  <a:gd name="T11" fmla="*/ 0 h 205"/>
                  <a:gd name="T12" fmla="*/ 0 60000 65536"/>
                  <a:gd name="T13" fmla="*/ 0 60000 65536"/>
                  <a:gd name="T14" fmla="*/ 0 60000 65536"/>
                  <a:gd name="T15" fmla="*/ 0 60000 65536"/>
                  <a:gd name="T16" fmla="*/ 0 60000 65536"/>
                  <a:gd name="T17" fmla="*/ 0 60000 65536"/>
                  <a:gd name="T18" fmla="*/ 0 w 322"/>
                  <a:gd name="T19" fmla="*/ 0 h 205"/>
                  <a:gd name="T20" fmla="*/ 322 w 32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322" h="205">
                    <a:moveTo>
                      <a:pt x="0" y="0"/>
                    </a:moveTo>
                    <a:lnTo>
                      <a:pt x="117" y="117"/>
                    </a:lnTo>
                    <a:lnTo>
                      <a:pt x="264" y="205"/>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28" name="Freeform 417"/>
              <p:cNvSpPr>
                <a:spLocks/>
              </p:cNvSpPr>
              <p:nvPr/>
            </p:nvSpPr>
            <p:spPr bwMode="auto">
              <a:xfrm rot="-6630112">
                <a:off x="777" y="2149"/>
                <a:ext cx="40" cy="46"/>
              </a:xfrm>
              <a:custGeom>
                <a:avLst/>
                <a:gdLst>
                  <a:gd name="T0" fmla="*/ 161 w 161"/>
                  <a:gd name="T1" fmla="*/ 263 h 263"/>
                  <a:gd name="T2" fmla="*/ 132 w 161"/>
                  <a:gd name="T3" fmla="*/ 103 h 263"/>
                  <a:gd name="T4" fmla="*/ 117 w 161"/>
                  <a:gd name="T5" fmla="*/ 29 h 263"/>
                  <a:gd name="T6" fmla="*/ 0 w 161"/>
                  <a:gd name="T7" fmla="*/ 0 h 263"/>
                  <a:gd name="T8" fmla="*/ 161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161" y="263"/>
                    </a:moveTo>
                    <a:lnTo>
                      <a:pt x="132" y="103"/>
                    </a:lnTo>
                    <a:lnTo>
                      <a:pt x="117" y="29"/>
                    </a:lnTo>
                    <a:lnTo>
                      <a:pt x="0" y="0"/>
                    </a:lnTo>
                    <a:lnTo>
                      <a:pt x="161"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29" name="Freeform 418"/>
              <p:cNvSpPr>
                <a:spLocks/>
              </p:cNvSpPr>
              <p:nvPr/>
            </p:nvSpPr>
            <p:spPr bwMode="auto">
              <a:xfrm rot="-6630112">
                <a:off x="552" y="2105"/>
                <a:ext cx="376" cy="57"/>
              </a:xfrm>
              <a:custGeom>
                <a:avLst/>
                <a:gdLst>
                  <a:gd name="T0" fmla="*/ 0 w 1506"/>
                  <a:gd name="T1" fmla="*/ 321 h 321"/>
                  <a:gd name="T2" fmla="*/ 293 w 1506"/>
                  <a:gd name="T3" fmla="*/ 277 h 321"/>
                  <a:gd name="T4" fmla="*/ 468 w 1506"/>
                  <a:gd name="T5" fmla="*/ 219 h 321"/>
                  <a:gd name="T6" fmla="*/ 746 w 1506"/>
                  <a:gd name="T7" fmla="*/ 117 h 321"/>
                  <a:gd name="T8" fmla="*/ 965 w 1506"/>
                  <a:gd name="T9" fmla="*/ 117 h 321"/>
                  <a:gd name="T10" fmla="*/ 1243 w 1506"/>
                  <a:gd name="T11" fmla="*/ 73 h 321"/>
                  <a:gd name="T12" fmla="*/ 1506 w 1506"/>
                  <a:gd name="T13" fmla="*/ 0 h 321"/>
                  <a:gd name="T14" fmla="*/ 0 60000 65536"/>
                  <a:gd name="T15" fmla="*/ 0 60000 65536"/>
                  <a:gd name="T16" fmla="*/ 0 60000 65536"/>
                  <a:gd name="T17" fmla="*/ 0 60000 65536"/>
                  <a:gd name="T18" fmla="*/ 0 60000 65536"/>
                  <a:gd name="T19" fmla="*/ 0 60000 65536"/>
                  <a:gd name="T20" fmla="*/ 0 60000 65536"/>
                  <a:gd name="T21" fmla="*/ 0 w 1506"/>
                  <a:gd name="T22" fmla="*/ 0 h 321"/>
                  <a:gd name="T23" fmla="*/ 1506 w 1506"/>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6" h="321">
                    <a:moveTo>
                      <a:pt x="0" y="321"/>
                    </a:moveTo>
                    <a:lnTo>
                      <a:pt x="293" y="277"/>
                    </a:lnTo>
                    <a:lnTo>
                      <a:pt x="468" y="219"/>
                    </a:lnTo>
                    <a:lnTo>
                      <a:pt x="746" y="117"/>
                    </a:lnTo>
                    <a:lnTo>
                      <a:pt x="965" y="117"/>
                    </a:lnTo>
                    <a:lnTo>
                      <a:pt x="1243" y="73"/>
                    </a:lnTo>
                    <a:lnTo>
                      <a:pt x="1506" y="0"/>
                    </a:lnTo>
                  </a:path>
                </a:pathLst>
              </a:custGeom>
              <a:solidFill>
                <a:srgbClr val="006600"/>
              </a:solidFill>
              <a:ln w="1587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nvGrpSpPr>
              <p:cNvPr id="1130" name="Group 419"/>
              <p:cNvGrpSpPr>
                <a:grpSpLocks/>
              </p:cNvGrpSpPr>
              <p:nvPr/>
            </p:nvGrpSpPr>
            <p:grpSpPr bwMode="auto">
              <a:xfrm rot="-6630112">
                <a:off x="707" y="2250"/>
                <a:ext cx="154" cy="71"/>
                <a:chOff x="4097" y="3357"/>
                <a:chExt cx="154" cy="102"/>
              </a:xfrm>
            </p:grpSpPr>
            <p:sp>
              <p:nvSpPr>
                <p:cNvPr id="1149" name="Freeform 420"/>
                <p:cNvSpPr>
                  <a:spLocks/>
                </p:cNvSpPr>
                <p:nvPr/>
              </p:nvSpPr>
              <p:spPr bwMode="auto">
                <a:xfrm>
                  <a:off x="4167" y="3360"/>
                  <a:ext cx="40" cy="99"/>
                </a:xfrm>
                <a:custGeom>
                  <a:avLst/>
                  <a:gdLst>
                    <a:gd name="T0" fmla="*/ 161 w 161"/>
                    <a:gd name="T1" fmla="*/ 395 h 395"/>
                    <a:gd name="T2" fmla="*/ 29 w 161"/>
                    <a:gd name="T3" fmla="*/ 219 h 395"/>
                    <a:gd name="T4" fmla="*/ 0 w 161"/>
                    <a:gd name="T5" fmla="*/ 44 h 395"/>
                    <a:gd name="T6" fmla="*/ 88 w 161"/>
                    <a:gd name="T7" fmla="*/ 0 h 395"/>
                    <a:gd name="T8" fmla="*/ 161 w 161"/>
                    <a:gd name="T9" fmla="*/ 395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161" y="395"/>
                      </a:moveTo>
                      <a:lnTo>
                        <a:pt x="29" y="219"/>
                      </a:lnTo>
                      <a:lnTo>
                        <a:pt x="0" y="44"/>
                      </a:lnTo>
                      <a:lnTo>
                        <a:pt x="88" y="0"/>
                      </a:lnTo>
                      <a:lnTo>
                        <a:pt x="161"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50" name="Freeform 421"/>
                <p:cNvSpPr>
                  <a:spLocks/>
                </p:cNvSpPr>
                <p:nvPr/>
              </p:nvSpPr>
              <p:spPr bwMode="auto">
                <a:xfrm>
                  <a:off x="4214" y="3357"/>
                  <a:ext cx="37" cy="88"/>
                </a:xfrm>
                <a:custGeom>
                  <a:avLst/>
                  <a:gdLst>
                    <a:gd name="T0" fmla="*/ 0 w 146"/>
                    <a:gd name="T1" fmla="*/ 351 h 351"/>
                    <a:gd name="T2" fmla="*/ 0 w 146"/>
                    <a:gd name="T3" fmla="*/ 146 h 351"/>
                    <a:gd name="T4" fmla="*/ 58 w 146"/>
                    <a:gd name="T5" fmla="*/ 0 h 351"/>
                    <a:gd name="T6" fmla="*/ 146 w 146"/>
                    <a:gd name="T7" fmla="*/ 30 h 351"/>
                    <a:gd name="T8" fmla="*/ 102 w 146"/>
                    <a:gd name="T9" fmla="*/ 176 h 351"/>
                    <a:gd name="T10" fmla="*/ 0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0" y="351"/>
                      </a:moveTo>
                      <a:lnTo>
                        <a:pt x="0" y="146"/>
                      </a:lnTo>
                      <a:lnTo>
                        <a:pt x="58" y="0"/>
                      </a:lnTo>
                      <a:lnTo>
                        <a:pt x="146" y="30"/>
                      </a:lnTo>
                      <a:lnTo>
                        <a:pt x="102" y="176"/>
                      </a:lnTo>
                      <a:lnTo>
                        <a:pt x="0"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51" name="Freeform 422"/>
                <p:cNvSpPr>
                  <a:spLocks/>
                </p:cNvSpPr>
                <p:nvPr/>
              </p:nvSpPr>
              <p:spPr bwMode="auto">
                <a:xfrm>
                  <a:off x="4097" y="3386"/>
                  <a:ext cx="81" cy="62"/>
                </a:xfrm>
                <a:custGeom>
                  <a:avLst/>
                  <a:gdLst>
                    <a:gd name="T0" fmla="*/ 322 w 322"/>
                    <a:gd name="T1" fmla="*/ 249 h 249"/>
                    <a:gd name="T2" fmla="*/ 234 w 322"/>
                    <a:gd name="T3" fmla="*/ 161 h 249"/>
                    <a:gd name="T4" fmla="*/ 103 w 322"/>
                    <a:gd name="T5" fmla="*/ 15 h 249"/>
                    <a:gd name="T6" fmla="*/ 0 w 322"/>
                    <a:gd name="T7" fmla="*/ 0 h 249"/>
                    <a:gd name="T8" fmla="*/ 73 w 322"/>
                    <a:gd name="T9" fmla="*/ 103 h 249"/>
                    <a:gd name="T10" fmla="*/ 322 w 322"/>
                    <a:gd name="T11" fmla="*/ 249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322" y="249"/>
                      </a:moveTo>
                      <a:lnTo>
                        <a:pt x="234" y="161"/>
                      </a:lnTo>
                      <a:lnTo>
                        <a:pt x="103" y="15"/>
                      </a:lnTo>
                      <a:lnTo>
                        <a:pt x="0" y="0"/>
                      </a:lnTo>
                      <a:lnTo>
                        <a:pt x="73" y="103"/>
                      </a:lnTo>
                      <a:lnTo>
                        <a:pt x="322"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grpSp>
            <p:nvGrpSpPr>
              <p:cNvPr id="1131" name="Group 423"/>
              <p:cNvGrpSpPr>
                <a:grpSpLocks/>
              </p:cNvGrpSpPr>
              <p:nvPr/>
            </p:nvGrpSpPr>
            <p:grpSpPr bwMode="auto">
              <a:xfrm rot="-6630112">
                <a:off x="753" y="2173"/>
                <a:ext cx="154" cy="71"/>
                <a:chOff x="4152" y="3452"/>
                <a:chExt cx="154" cy="102"/>
              </a:xfrm>
            </p:grpSpPr>
            <p:sp>
              <p:nvSpPr>
                <p:cNvPr id="1146" name="Freeform 424"/>
                <p:cNvSpPr>
                  <a:spLocks/>
                </p:cNvSpPr>
                <p:nvPr/>
              </p:nvSpPr>
              <p:spPr bwMode="auto">
                <a:xfrm>
                  <a:off x="4196" y="3452"/>
                  <a:ext cx="40" cy="99"/>
                </a:xfrm>
                <a:custGeom>
                  <a:avLst/>
                  <a:gdLst>
                    <a:gd name="T0" fmla="*/ 0 w 161"/>
                    <a:gd name="T1" fmla="*/ 0 h 395"/>
                    <a:gd name="T2" fmla="*/ 131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1"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47" name="Freeform 425"/>
                <p:cNvSpPr>
                  <a:spLocks/>
                </p:cNvSpPr>
                <p:nvPr/>
              </p:nvSpPr>
              <p:spPr bwMode="auto">
                <a:xfrm>
                  <a:off x="4152" y="3466"/>
                  <a:ext cx="37" cy="88"/>
                </a:xfrm>
                <a:custGeom>
                  <a:avLst/>
                  <a:gdLst>
                    <a:gd name="T0" fmla="*/ 147 w 147"/>
                    <a:gd name="T1" fmla="*/ 0 h 351"/>
                    <a:gd name="T2" fmla="*/ 147 w 147"/>
                    <a:gd name="T3" fmla="*/ 205 h 351"/>
                    <a:gd name="T4" fmla="*/ 88 w 147"/>
                    <a:gd name="T5" fmla="*/ 351 h 351"/>
                    <a:gd name="T6" fmla="*/ 0 w 147"/>
                    <a:gd name="T7" fmla="*/ 321 h 351"/>
                    <a:gd name="T8" fmla="*/ 44 w 147"/>
                    <a:gd name="T9" fmla="*/ 175 h 351"/>
                    <a:gd name="T10" fmla="*/ 147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147" y="0"/>
                      </a:moveTo>
                      <a:lnTo>
                        <a:pt x="147" y="205"/>
                      </a:lnTo>
                      <a:lnTo>
                        <a:pt x="88" y="351"/>
                      </a:lnTo>
                      <a:lnTo>
                        <a:pt x="0" y="321"/>
                      </a:lnTo>
                      <a:lnTo>
                        <a:pt x="44" y="175"/>
                      </a:lnTo>
                      <a:lnTo>
                        <a:pt x="147"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48" name="Freeform 426"/>
                <p:cNvSpPr>
                  <a:spLocks/>
                </p:cNvSpPr>
                <p:nvPr/>
              </p:nvSpPr>
              <p:spPr bwMode="auto">
                <a:xfrm>
                  <a:off x="4225" y="3463"/>
                  <a:ext cx="81" cy="62"/>
                </a:xfrm>
                <a:custGeom>
                  <a:avLst/>
                  <a:gdLst>
                    <a:gd name="T0" fmla="*/ 0 w 321"/>
                    <a:gd name="T1" fmla="*/ 0 h 249"/>
                    <a:gd name="T2" fmla="*/ 88 w 321"/>
                    <a:gd name="T3" fmla="*/ 88 h 249"/>
                    <a:gd name="T4" fmla="*/ 219 w 321"/>
                    <a:gd name="T5" fmla="*/ 234 h 249"/>
                    <a:gd name="T6" fmla="*/ 321 w 321"/>
                    <a:gd name="T7" fmla="*/ 249 h 249"/>
                    <a:gd name="T8" fmla="*/ 248 w 321"/>
                    <a:gd name="T9" fmla="*/ 146 h 249"/>
                    <a:gd name="T10" fmla="*/ 0 w 321"/>
                    <a:gd name="T11" fmla="*/ 0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0"/>
                      </a:moveTo>
                      <a:lnTo>
                        <a:pt x="88" y="88"/>
                      </a:lnTo>
                      <a:lnTo>
                        <a:pt x="219" y="234"/>
                      </a:lnTo>
                      <a:lnTo>
                        <a:pt x="321" y="249"/>
                      </a:lnTo>
                      <a:lnTo>
                        <a:pt x="248"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sp>
            <p:nvSpPr>
              <p:cNvPr id="1132" name="Freeform 427"/>
              <p:cNvSpPr>
                <a:spLocks/>
              </p:cNvSpPr>
              <p:nvPr/>
            </p:nvSpPr>
            <p:spPr bwMode="auto">
              <a:xfrm rot="-6630112">
                <a:off x="786" y="2322"/>
                <a:ext cx="92" cy="30"/>
              </a:xfrm>
              <a:custGeom>
                <a:avLst/>
                <a:gdLst>
                  <a:gd name="T0" fmla="*/ 365 w 365"/>
                  <a:gd name="T1" fmla="*/ 176 h 176"/>
                  <a:gd name="T2" fmla="*/ 73 w 365"/>
                  <a:gd name="T3" fmla="*/ 103 h 176"/>
                  <a:gd name="T4" fmla="*/ 0 w 365"/>
                  <a:gd name="T5" fmla="*/ 0 h 176"/>
                  <a:gd name="T6" fmla="*/ 87 w 365"/>
                  <a:gd name="T7" fmla="*/ 0 h 176"/>
                  <a:gd name="T8" fmla="*/ 365 w 365"/>
                  <a:gd name="T9" fmla="*/ 176 h 176"/>
                  <a:gd name="T10" fmla="*/ 0 60000 65536"/>
                  <a:gd name="T11" fmla="*/ 0 60000 65536"/>
                  <a:gd name="T12" fmla="*/ 0 60000 65536"/>
                  <a:gd name="T13" fmla="*/ 0 60000 65536"/>
                  <a:gd name="T14" fmla="*/ 0 60000 65536"/>
                  <a:gd name="T15" fmla="*/ 0 w 365"/>
                  <a:gd name="T16" fmla="*/ 0 h 176"/>
                  <a:gd name="T17" fmla="*/ 365 w 365"/>
                  <a:gd name="T18" fmla="*/ 176 h 176"/>
                </a:gdLst>
                <a:ahLst/>
                <a:cxnLst>
                  <a:cxn ang="T10">
                    <a:pos x="T0" y="T1"/>
                  </a:cxn>
                  <a:cxn ang="T11">
                    <a:pos x="T2" y="T3"/>
                  </a:cxn>
                  <a:cxn ang="T12">
                    <a:pos x="T4" y="T5"/>
                  </a:cxn>
                  <a:cxn ang="T13">
                    <a:pos x="T6" y="T7"/>
                  </a:cxn>
                  <a:cxn ang="T14">
                    <a:pos x="T8" y="T9"/>
                  </a:cxn>
                </a:cxnLst>
                <a:rect l="T15" t="T16" r="T17" b="T18"/>
                <a:pathLst>
                  <a:path w="365" h="176">
                    <a:moveTo>
                      <a:pt x="365" y="176"/>
                    </a:moveTo>
                    <a:lnTo>
                      <a:pt x="73" y="103"/>
                    </a:lnTo>
                    <a:lnTo>
                      <a:pt x="0" y="0"/>
                    </a:lnTo>
                    <a:lnTo>
                      <a:pt x="87" y="0"/>
                    </a:lnTo>
                    <a:lnTo>
                      <a:pt x="365" y="176"/>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33" name="Freeform 428"/>
              <p:cNvSpPr>
                <a:spLocks/>
              </p:cNvSpPr>
              <p:nvPr/>
            </p:nvSpPr>
            <p:spPr bwMode="auto">
              <a:xfrm rot="-6630112">
                <a:off x="830" y="2315"/>
                <a:ext cx="74" cy="37"/>
              </a:xfrm>
              <a:custGeom>
                <a:avLst/>
                <a:gdLst>
                  <a:gd name="T0" fmla="*/ 292 w 292"/>
                  <a:gd name="T1" fmla="*/ 0 h 205"/>
                  <a:gd name="T2" fmla="*/ 87 w 292"/>
                  <a:gd name="T3" fmla="*/ 58 h 205"/>
                  <a:gd name="T4" fmla="*/ 0 w 292"/>
                  <a:gd name="T5" fmla="*/ 146 h 205"/>
                  <a:gd name="T6" fmla="*/ 14 w 292"/>
                  <a:gd name="T7" fmla="*/ 205 h 205"/>
                  <a:gd name="T8" fmla="*/ 102 w 292"/>
                  <a:gd name="T9" fmla="*/ 190 h 205"/>
                  <a:gd name="T10" fmla="*/ 292 w 292"/>
                  <a:gd name="T11" fmla="*/ 0 h 205"/>
                  <a:gd name="T12" fmla="*/ 0 60000 65536"/>
                  <a:gd name="T13" fmla="*/ 0 60000 65536"/>
                  <a:gd name="T14" fmla="*/ 0 60000 65536"/>
                  <a:gd name="T15" fmla="*/ 0 60000 65536"/>
                  <a:gd name="T16" fmla="*/ 0 60000 65536"/>
                  <a:gd name="T17" fmla="*/ 0 60000 65536"/>
                  <a:gd name="T18" fmla="*/ 0 w 292"/>
                  <a:gd name="T19" fmla="*/ 0 h 205"/>
                  <a:gd name="T20" fmla="*/ 292 w 29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292" h="205">
                    <a:moveTo>
                      <a:pt x="292" y="0"/>
                    </a:moveTo>
                    <a:lnTo>
                      <a:pt x="87" y="58"/>
                    </a:lnTo>
                    <a:lnTo>
                      <a:pt x="0" y="146"/>
                    </a:lnTo>
                    <a:lnTo>
                      <a:pt x="14" y="205"/>
                    </a:lnTo>
                    <a:lnTo>
                      <a:pt x="102" y="190"/>
                    </a:lnTo>
                    <a:lnTo>
                      <a:pt x="292"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34" name="Freeform 429"/>
              <p:cNvSpPr>
                <a:spLocks/>
              </p:cNvSpPr>
              <p:nvPr/>
            </p:nvSpPr>
            <p:spPr bwMode="auto">
              <a:xfrm rot="-6630112">
                <a:off x="742" y="2125"/>
                <a:ext cx="80" cy="35"/>
              </a:xfrm>
              <a:custGeom>
                <a:avLst/>
                <a:gdLst>
                  <a:gd name="T0" fmla="*/ 0 w 322"/>
                  <a:gd name="T1" fmla="*/ 0 h 204"/>
                  <a:gd name="T2" fmla="*/ 117 w 322"/>
                  <a:gd name="T3" fmla="*/ 117 h 204"/>
                  <a:gd name="T4" fmla="*/ 263 w 322"/>
                  <a:gd name="T5" fmla="*/ 204 h 204"/>
                  <a:gd name="T6" fmla="*/ 322 w 322"/>
                  <a:gd name="T7" fmla="*/ 161 h 204"/>
                  <a:gd name="T8" fmla="*/ 176 w 322"/>
                  <a:gd name="T9" fmla="*/ 58 h 204"/>
                  <a:gd name="T10" fmla="*/ 0 w 322"/>
                  <a:gd name="T11" fmla="*/ 0 h 204"/>
                  <a:gd name="T12" fmla="*/ 0 60000 65536"/>
                  <a:gd name="T13" fmla="*/ 0 60000 65536"/>
                  <a:gd name="T14" fmla="*/ 0 60000 65536"/>
                  <a:gd name="T15" fmla="*/ 0 60000 65536"/>
                  <a:gd name="T16" fmla="*/ 0 60000 65536"/>
                  <a:gd name="T17" fmla="*/ 0 60000 65536"/>
                  <a:gd name="T18" fmla="*/ 0 w 322"/>
                  <a:gd name="T19" fmla="*/ 0 h 204"/>
                  <a:gd name="T20" fmla="*/ 322 w 32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322" h="204">
                    <a:moveTo>
                      <a:pt x="0" y="0"/>
                    </a:moveTo>
                    <a:lnTo>
                      <a:pt x="117" y="117"/>
                    </a:lnTo>
                    <a:lnTo>
                      <a:pt x="263" y="204"/>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35" name="Freeform 430"/>
              <p:cNvSpPr>
                <a:spLocks/>
              </p:cNvSpPr>
              <p:nvPr/>
            </p:nvSpPr>
            <p:spPr bwMode="auto">
              <a:xfrm rot="-6630112">
                <a:off x="722" y="2176"/>
                <a:ext cx="40" cy="46"/>
              </a:xfrm>
              <a:custGeom>
                <a:avLst/>
                <a:gdLst>
                  <a:gd name="T0" fmla="*/ 0 w 161"/>
                  <a:gd name="T1" fmla="*/ 263 h 263"/>
                  <a:gd name="T2" fmla="*/ 29 w 161"/>
                  <a:gd name="T3" fmla="*/ 102 h 263"/>
                  <a:gd name="T4" fmla="*/ 44 w 161"/>
                  <a:gd name="T5" fmla="*/ 29 h 263"/>
                  <a:gd name="T6" fmla="*/ 161 w 161"/>
                  <a:gd name="T7" fmla="*/ 0 h 263"/>
                  <a:gd name="T8" fmla="*/ 0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0" y="263"/>
                    </a:moveTo>
                    <a:lnTo>
                      <a:pt x="29" y="102"/>
                    </a:lnTo>
                    <a:lnTo>
                      <a:pt x="44" y="29"/>
                    </a:lnTo>
                    <a:lnTo>
                      <a:pt x="161" y="0"/>
                    </a:lnTo>
                    <a:lnTo>
                      <a:pt x="0"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36" name="Freeform 431"/>
              <p:cNvSpPr>
                <a:spLocks/>
              </p:cNvSpPr>
              <p:nvPr/>
            </p:nvSpPr>
            <p:spPr bwMode="auto">
              <a:xfrm rot="-6630112">
                <a:off x="656" y="2059"/>
                <a:ext cx="41" cy="70"/>
              </a:xfrm>
              <a:custGeom>
                <a:avLst/>
                <a:gdLst>
                  <a:gd name="T0" fmla="*/ 0 w 160"/>
                  <a:gd name="T1" fmla="*/ 395 h 395"/>
                  <a:gd name="T2" fmla="*/ 131 w 160"/>
                  <a:gd name="T3" fmla="*/ 220 h 395"/>
                  <a:gd name="T4" fmla="*/ 160 w 160"/>
                  <a:gd name="T5" fmla="*/ 44 h 395"/>
                  <a:gd name="T6" fmla="*/ 73 w 160"/>
                  <a:gd name="T7" fmla="*/ 0 h 395"/>
                  <a:gd name="T8" fmla="*/ 0 w 160"/>
                  <a:gd name="T9" fmla="*/ 395 h 395"/>
                  <a:gd name="T10" fmla="*/ 0 60000 65536"/>
                  <a:gd name="T11" fmla="*/ 0 60000 65536"/>
                  <a:gd name="T12" fmla="*/ 0 60000 65536"/>
                  <a:gd name="T13" fmla="*/ 0 60000 65536"/>
                  <a:gd name="T14" fmla="*/ 0 60000 65536"/>
                  <a:gd name="T15" fmla="*/ 0 w 160"/>
                  <a:gd name="T16" fmla="*/ 0 h 395"/>
                  <a:gd name="T17" fmla="*/ 160 w 160"/>
                  <a:gd name="T18" fmla="*/ 395 h 395"/>
                </a:gdLst>
                <a:ahLst/>
                <a:cxnLst>
                  <a:cxn ang="T10">
                    <a:pos x="T0" y="T1"/>
                  </a:cxn>
                  <a:cxn ang="T11">
                    <a:pos x="T2" y="T3"/>
                  </a:cxn>
                  <a:cxn ang="T12">
                    <a:pos x="T4" y="T5"/>
                  </a:cxn>
                  <a:cxn ang="T13">
                    <a:pos x="T6" y="T7"/>
                  </a:cxn>
                  <a:cxn ang="T14">
                    <a:pos x="T8" y="T9"/>
                  </a:cxn>
                </a:cxnLst>
                <a:rect l="T15" t="T16" r="T17" b="T18"/>
                <a:pathLst>
                  <a:path w="160" h="395">
                    <a:moveTo>
                      <a:pt x="0" y="395"/>
                    </a:moveTo>
                    <a:lnTo>
                      <a:pt x="131" y="220"/>
                    </a:lnTo>
                    <a:lnTo>
                      <a:pt x="160" y="44"/>
                    </a:lnTo>
                    <a:lnTo>
                      <a:pt x="73" y="0"/>
                    </a:lnTo>
                    <a:lnTo>
                      <a:pt x="0"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37" name="Freeform 432"/>
              <p:cNvSpPr>
                <a:spLocks/>
              </p:cNvSpPr>
              <p:nvPr/>
            </p:nvSpPr>
            <p:spPr bwMode="auto">
              <a:xfrm rot="-6630112">
                <a:off x="681" y="2111"/>
                <a:ext cx="37" cy="62"/>
              </a:xfrm>
              <a:custGeom>
                <a:avLst/>
                <a:gdLst>
                  <a:gd name="T0" fmla="*/ 146 w 146"/>
                  <a:gd name="T1" fmla="*/ 351 h 351"/>
                  <a:gd name="T2" fmla="*/ 146 w 146"/>
                  <a:gd name="T3" fmla="*/ 146 h 351"/>
                  <a:gd name="T4" fmla="*/ 88 w 146"/>
                  <a:gd name="T5" fmla="*/ 0 h 351"/>
                  <a:gd name="T6" fmla="*/ 0 w 146"/>
                  <a:gd name="T7" fmla="*/ 29 h 351"/>
                  <a:gd name="T8" fmla="*/ 44 w 146"/>
                  <a:gd name="T9" fmla="*/ 176 h 351"/>
                  <a:gd name="T10" fmla="*/ 146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146" y="351"/>
                    </a:moveTo>
                    <a:lnTo>
                      <a:pt x="146" y="146"/>
                    </a:lnTo>
                    <a:lnTo>
                      <a:pt x="88" y="0"/>
                    </a:lnTo>
                    <a:lnTo>
                      <a:pt x="0" y="29"/>
                    </a:lnTo>
                    <a:lnTo>
                      <a:pt x="44" y="176"/>
                    </a:lnTo>
                    <a:lnTo>
                      <a:pt x="146"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38" name="Freeform 433"/>
              <p:cNvSpPr>
                <a:spLocks/>
              </p:cNvSpPr>
              <p:nvPr/>
            </p:nvSpPr>
            <p:spPr bwMode="auto">
              <a:xfrm rot="-6630112">
                <a:off x="654" y="2034"/>
                <a:ext cx="80" cy="44"/>
              </a:xfrm>
              <a:custGeom>
                <a:avLst/>
                <a:gdLst>
                  <a:gd name="T0" fmla="*/ 0 w 321"/>
                  <a:gd name="T1" fmla="*/ 249 h 249"/>
                  <a:gd name="T2" fmla="*/ 87 w 321"/>
                  <a:gd name="T3" fmla="*/ 161 h 249"/>
                  <a:gd name="T4" fmla="*/ 219 w 321"/>
                  <a:gd name="T5" fmla="*/ 15 h 249"/>
                  <a:gd name="T6" fmla="*/ 321 w 321"/>
                  <a:gd name="T7" fmla="*/ 0 h 249"/>
                  <a:gd name="T8" fmla="*/ 248 w 321"/>
                  <a:gd name="T9" fmla="*/ 103 h 249"/>
                  <a:gd name="T10" fmla="*/ 0 w 321"/>
                  <a:gd name="T11" fmla="*/ 249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249"/>
                    </a:moveTo>
                    <a:lnTo>
                      <a:pt x="87" y="161"/>
                    </a:lnTo>
                    <a:lnTo>
                      <a:pt x="219" y="15"/>
                    </a:lnTo>
                    <a:lnTo>
                      <a:pt x="321" y="0"/>
                    </a:lnTo>
                    <a:lnTo>
                      <a:pt x="248" y="103"/>
                    </a:lnTo>
                    <a:lnTo>
                      <a:pt x="0"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39" name="Freeform 434"/>
              <p:cNvSpPr>
                <a:spLocks/>
              </p:cNvSpPr>
              <p:nvPr/>
            </p:nvSpPr>
            <p:spPr bwMode="auto">
              <a:xfrm rot="-6630112">
                <a:off x="735" y="2049"/>
                <a:ext cx="40" cy="70"/>
              </a:xfrm>
              <a:custGeom>
                <a:avLst/>
                <a:gdLst>
                  <a:gd name="T0" fmla="*/ 0 w 161"/>
                  <a:gd name="T1" fmla="*/ 0 h 395"/>
                  <a:gd name="T2" fmla="*/ 132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2"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40" name="Freeform 435"/>
              <p:cNvSpPr>
                <a:spLocks/>
              </p:cNvSpPr>
              <p:nvPr/>
            </p:nvSpPr>
            <p:spPr bwMode="auto">
              <a:xfrm rot="-6630112">
                <a:off x="702" y="1976"/>
                <a:ext cx="36" cy="62"/>
              </a:xfrm>
              <a:custGeom>
                <a:avLst/>
                <a:gdLst>
                  <a:gd name="T0" fmla="*/ 0 w 147"/>
                  <a:gd name="T1" fmla="*/ 0 h 351"/>
                  <a:gd name="T2" fmla="*/ 0 w 147"/>
                  <a:gd name="T3" fmla="*/ 205 h 351"/>
                  <a:gd name="T4" fmla="*/ 59 w 147"/>
                  <a:gd name="T5" fmla="*/ 351 h 351"/>
                  <a:gd name="T6" fmla="*/ 147 w 147"/>
                  <a:gd name="T7" fmla="*/ 322 h 351"/>
                  <a:gd name="T8" fmla="*/ 103 w 147"/>
                  <a:gd name="T9" fmla="*/ 176 h 351"/>
                  <a:gd name="T10" fmla="*/ 0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0" y="0"/>
                    </a:moveTo>
                    <a:lnTo>
                      <a:pt x="0" y="205"/>
                    </a:lnTo>
                    <a:lnTo>
                      <a:pt x="59" y="351"/>
                    </a:lnTo>
                    <a:lnTo>
                      <a:pt x="147" y="322"/>
                    </a:lnTo>
                    <a:lnTo>
                      <a:pt x="103" y="17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41" name="Freeform 436"/>
              <p:cNvSpPr>
                <a:spLocks/>
              </p:cNvSpPr>
              <p:nvPr/>
            </p:nvSpPr>
            <p:spPr bwMode="auto">
              <a:xfrm rot="-6630112">
                <a:off x="656" y="1947"/>
                <a:ext cx="80" cy="44"/>
              </a:xfrm>
              <a:custGeom>
                <a:avLst/>
                <a:gdLst>
                  <a:gd name="T0" fmla="*/ 0 w 322"/>
                  <a:gd name="T1" fmla="*/ 0 h 249"/>
                  <a:gd name="T2" fmla="*/ 88 w 322"/>
                  <a:gd name="T3" fmla="*/ 88 h 249"/>
                  <a:gd name="T4" fmla="*/ 219 w 322"/>
                  <a:gd name="T5" fmla="*/ 234 h 249"/>
                  <a:gd name="T6" fmla="*/ 322 w 322"/>
                  <a:gd name="T7" fmla="*/ 249 h 249"/>
                  <a:gd name="T8" fmla="*/ 249 w 322"/>
                  <a:gd name="T9" fmla="*/ 146 h 249"/>
                  <a:gd name="T10" fmla="*/ 0 w 322"/>
                  <a:gd name="T11" fmla="*/ 0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0" y="0"/>
                    </a:moveTo>
                    <a:lnTo>
                      <a:pt x="88" y="88"/>
                    </a:lnTo>
                    <a:lnTo>
                      <a:pt x="219" y="234"/>
                    </a:lnTo>
                    <a:lnTo>
                      <a:pt x="322" y="249"/>
                    </a:lnTo>
                    <a:lnTo>
                      <a:pt x="249"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42" name="Freeform 437"/>
              <p:cNvSpPr>
                <a:spLocks/>
              </p:cNvSpPr>
              <p:nvPr/>
            </p:nvSpPr>
            <p:spPr bwMode="auto">
              <a:xfrm rot="-6630112">
                <a:off x="642" y="1998"/>
                <a:ext cx="91" cy="31"/>
              </a:xfrm>
              <a:custGeom>
                <a:avLst/>
                <a:gdLst>
                  <a:gd name="T0" fmla="*/ 0 w 366"/>
                  <a:gd name="T1" fmla="*/ 175 h 175"/>
                  <a:gd name="T2" fmla="*/ 293 w 366"/>
                  <a:gd name="T3" fmla="*/ 102 h 175"/>
                  <a:gd name="T4" fmla="*/ 366 w 366"/>
                  <a:gd name="T5" fmla="*/ 0 h 175"/>
                  <a:gd name="T6" fmla="*/ 278 w 366"/>
                  <a:gd name="T7" fmla="*/ 0 h 175"/>
                  <a:gd name="T8" fmla="*/ 0 w 366"/>
                  <a:gd name="T9" fmla="*/ 175 h 175"/>
                  <a:gd name="T10" fmla="*/ 0 60000 65536"/>
                  <a:gd name="T11" fmla="*/ 0 60000 65536"/>
                  <a:gd name="T12" fmla="*/ 0 60000 65536"/>
                  <a:gd name="T13" fmla="*/ 0 60000 65536"/>
                  <a:gd name="T14" fmla="*/ 0 60000 65536"/>
                  <a:gd name="T15" fmla="*/ 0 w 366"/>
                  <a:gd name="T16" fmla="*/ 0 h 175"/>
                  <a:gd name="T17" fmla="*/ 366 w 366"/>
                  <a:gd name="T18" fmla="*/ 175 h 175"/>
                </a:gdLst>
                <a:ahLst/>
                <a:cxnLst>
                  <a:cxn ang="T10">
                    <a:pos x="T0" y="T1"/>
                  </a:cxn>
                  <a:cxn ang="T11">
                    <a:pos x="T2" y="T3"/>
                  </a:cxn>
                  <a:cxn ang="T12">
                    <a:pos x="T4" y="T5"/>
                  </a:cxn>
                  <a:cxn ang="T13">
                    <a:pos x="T6" y="T7"/>
                  </a:cxn>
                  <a:cxn ang="T14">
                    <a:pos x="T8" y="T9"/>
                  </a:cxn>
                </a:cxnLst>
                <a:rect l="T15" t="T16" r="T17" b="T18"/>
                <a:pathLst>
                  <a:path w="366" h="175">
                    <a:moveTo>
                      <a:pt x="0" y="175"/>
                    </a:moveTo>
                    <a:lnTo>
                      <a:pt x="293" y="102"/>
                    </a:lnTo>
                    <a:lnTo>
                      <a:pt x="366" y="0"/>
                    </a:lnTo>
                    <a:lnTo>
                      <a:pt x="278" y="0"/>
                    </a:lnTo>
                    <a:lnTo>
                      <a:pt x="0" y="17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43" name="Freeform 438"/>
              <p:cNvSpPr>
                <a:spLocks/>
              </p:cNvSpPr>
              <p:nvPr/>
            </p:nvSpPr>
            <p:spPr bwMode="auto">
              <a:xfrm rot="-6630112">
                <a:off x="653" y="2083"/>
                <a:ext cx="73" cy="36"/>
              </a:xfrm>
              <a:custGeom>
                <a:avLst/>
                <a:gdLst>
                  <a:gd name="T0" fmla="*/ 0 w 292"/>
                  <a:gd name="T1" fmla="*/ 0 h 204"/>
                  <a:gd name="T2" fmla="*/ 204 w 292"/>
                  <a:gd name="T3" fmla="*/ 58 h 204"/>
                  <a:gd name="T4" fmla="*/ 292 w 292"/>
                  <a:gd name="T5" fmla="*/ 146 h 204"/>
                  <a:gd name="T6" fmla="*/ 277 w 292"/>
                  <a:gd name="T7" fmla="*/ 204 h 204"/>
                  <a:gd name="T8" fmla="*/ 190 w 292"/>
                  <a:gd name="T9" fmla="*/ 190 h 204"/>
                  <a:gd name="T10" fmla="*/ 0 w 292"/>
                  <a:gd name="T11" fmla="*/ 0 h 204"/>
                  <a:gd name="T12" fmla="*/ 0 60000 65536"/>
                  <a:gd name="T13" fmla="*/ 0 60000 65536"/>
                  <a:gd name="T14" fmla="*/ 0 60000 65536"/>
                  <a:gd name="T15" fmla="*/ 0 60000 65536"/>
                  <a:gd name="T16" fmla="*/ 0 60000 65536"/>
                  <a:gd name="T17" fmla="*/ 0 60000 65536"/>
                  <a:gd name="T18" fmla="*/ 0 w 292"/>
                  <a:gd name="T19" fmla="*/ 0 h 204"/>
                  <a:gd name="T20" fmla="*/ 292 w 29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292" h="204">
                    <a:moveTo>
                      <a:pt x="0" y="0"/>
                    </a:moveTo>
                    <a:lnTo>
                      <a:pt x="204" y="58"/>
                    </a:lnTo>
                    <a:lnTo>
                      <a:pt x="292" y="146"/>
                    </a:lnTo>
                    <a:lnTo>
                      <a:pt x="277" y="204"/>
                    </a:lnTo>
                    <a:lnTo>
                      <a:pt x="190" y="190"/>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44" name="Freeform 439"/>
              <p:cNvSpPr>
                <a:spLocks/>
              </p:cNvSpPr>
              <p:nvPr/>
            </p:nvSpPr>
            <p:spPr bwMode="auto">
              <a:xfrm rot="-6630112">
                <a:off x="638" y="1929"/>
                <a:ext cx="81" cy="35"/>
              </a:xfrm>
              <a:custGeom>
                <a:avLst/>
                <a:gdLst>
                  <a:gd name="T0" fmla="*/ 0 w 322"/>
                  <a:gd name="T1" fmla="*/ 0 h 205"/>
                  <a:gd name="T2" fmla="*/ 117 w 322"/>
                  <a:gd name="T3" fmla="*/ 117 h 205"/>
                  <a:gd name="T4" fmla="*/ 264 w 322"/>
                  <a:gd name="T5" fmla="*/ 205 h 205"/>
                  <a:gd name="T6" fmla="*/ 322 w 322"/>
                  <a:gd name="T7" fmla="*/ 161 h 205"/>
                  <a:gd name="T8" fmla="*/ 176 w 322"/>
                  <a:gd name="T9" fmla="*/ 58 h 205"/>
                  <a:gd name="T10" fmla="*/ 0 w 322"/>
                  <a:gd name="T11" fmla="*/ 0 h 205"/>
                  <a:gd name="T12" fmla="*/ 0 60000 65536"/>
                  <a:gd name="T13" fmla="*/ 0 60000 65536"/>
                  <a:gd name="T14" fmla="*/ 0 60000 65536"/>
                  <a:gd name="T15" fmla="*/ 0 60000 65536"/>
                  <a:gd name="T16" fmla="*/ 0 60000 65536"/>
                  <a:gd name="T17" fmla="*/ 0 60000 65536"/>
                  <a:gd name="T18" fmla="*/ 0 w 322"/>
                  <a:gd name="T19" fmla="*/ 0 h 205"/>
                  <a:gd name="T20" fmla="*/ 322 w 32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322" h="205">
                    <a:moveTo>
                      <a:pt x="0" y="0"/>
                    </a:moveTo>
                    <a:lnTo>
                      <a:pt x="117" y="117"/>
                    </a:lnTo>
                    <a:lnTo>
                      <a:pt x="264" y="205"/>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145" name="Freeform 440"/>
              <p:cNvSpPr>
                <a:spLocks/>
              </p:cNvSpPr>
              <p:nvPr/>
            </p:nvSpPr>
            <p:spPr bwMode="auto">
              <a:xfrm rot="-6630112">
                <a:off x="675" y="2157"/>
                <a:ext cx="40" cy="46"/>
              </a:xfrm>
              <a:custGeom>
                <a:avLst/>
                <a:gdLst>
                  <a:gd name="T0" fmla="*/ 161 w 161"/>
                  <a:gd name="T1" fmla="*/ 263 h 263"/>
                  <a:gd name="T2" fmla="*/ 132 w 161"/>
                  <a:gd name="T3" fmla="*/ 103 h 263"/>
                  <a:gd name="T4" fmla="*/ 117 w 161"/>
                  <a:gd name="T5" fmla="*/ 29 h 263"/>
                  <a:gd name="T6" fmla="*/ 0 w 161"/>
                  <a:gd name="T7" fmla="*/ 0 h 263"/>
                  <a:gd name="T8" fmla="*/ 161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161" y="263"/>
                    </a:moveTo>
                    <a:lnTo>
                      <a:pt x="132" y="103"/>
                    </a:lnTo>
                    <a:lnTo>
                      <a:pt x="117" y="29"/>
                    </a:lnTo>
                    <a:lnTo>
                      <a:pt x="0" y="0"/>
                    </a:lnTo>
                    <a:lnTo>
                      <a:pt x="161"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sp>
          <p:nvSpPr>
            <p:cNvPr id="732" name="Freeform 441"/>
            <p:cNvSpPr>
              <a:spLocks/>
            </p:cNvSpPr>
            <p:nvPr/>
          </p:nvSpPr>
          <p:spPr bwMode="auto">
            <a:xfrm>
              <a:off x="4080" y="1074"/>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grpSp>
          <p:nvGrpSpPr>
            <p:cNvPr id="733" name="Group 442"/>
            <p:cNvGrpSpPr>
              <a:grpSpLocks/>
            </p:cNvGrpSpPr>
            <p:nvPr/>
          </p:nvGrpSpPr>
          <p:grpSpPr bwMode="auto">
            <a:xfrm>
              <a:off x="3408" y="1458"/>
              <a:ext cx="163" cy="155"/>
              <a:chOff x="1400" y="2127"/>
              <a:chExt cx="163" cy="155"/>
            </a:xfrm>
          </p:grpSpPr>
          <p:sp>
            <p:nvSpPr>
              <p:cNvPr id="1093" name="Freeform 443"/>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094" name="Freeform 444"/>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sp>
          <p:nvSpPr>
            <p:cNvPr id="734" name="Freeform 445"/>
            <p:cNvSpPr>
              <a:spLocks/>
            </p:cNvSpPr>
            <p:nvPr/>
          </p:nvSpPr>
          <p:spPr bwMode="auto">
            <a:xfrm>
              <a:off x="3111" y="886"/>
              <a:ext cx="459" cy="470"/>
            </a:xfrm>
            <a:custGeom>
              <a:avLst/>
              <a:gdLst>
                <a:gd name="T0" fmla="*/ 459 w 459"/>
                <a:gd name="T1" fmla="*/ 320 h 470"/>
                <a:gd name="T2" fmla="*/ 453 w 459"/>
                <a:gd name="T3" fmla="*/ 128 h 470"/>
                <a:gd name="T4" fmla="*/ 441 w 459"/>
                <a:gd name="T5" fmla="*/ 68 h 470"/>
                <a:gd name="T6" fmla="*/ 387 w 459"/>
                <a:gd name="T7" fmla="*/ 44 h 470"/>
                <a:gd name="T8" fmla="*/ 369 w 459"/>
                <a:gd name="T9" fmla="*/ 38 h 470"/>
                <a:gd name="T10" fmla="*/ 231 w 459"/>
                <a:gd name="T11" fmla="*/ 32 h 470"/>
                <a:gd name="T12" fmla="*/ 177 w 459"/>
                <a:gd name="T13" fmla="*/ 110 h 470"/>
                <a:gd name="T14" fmla="*/ 183 w 459"/>
                <a:gd name="T15" fmla="*/ 338 h 470"/>
                <a:gd name="T16" fmla="*/ 105 w 459"/>
                <a:gd name="T17" fmla="*/ 362 h 470"/>
                <a:gd name="T18" fmla="*/ 39 w 459"/>
                <a:gd name="T19" fmla="*/ 386 h 470"/>
                <a:gd name="T20" fmla="*/ 9 w 459"/>
                <a:gd name="T21" fmla="*/ 428 h 470"/>
                <a:gd name="T22" fmla="*/ 3 w 459"/>
                <a:gd name="T23" fmla="*/ 470 h 4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9"/>
                <a:gd name="T37" fmla="*/ 0 h 470"/>
                <a:gd name="T38" fmla="*/ 459 w 459"/>
                <a:gd name="T39" fmla="*/ 470 h 4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9" h="470">
                  <a:moveTo>
                    <a:pt x="459" y="320"/>
                  </a:moveTo>
                  <a:cubicBezTo>
                    <a:pt x="457" y="256"/>
                    <a:pt x="458" y="192"/>
                    <a:pt x="453" y="128"/>
                  </a:cubicBezTo>
                  <a:cubicBezTo>
                    <a:pt x="452" y="108"/>
                    <a:pt x="458" y="79"/>
                    <a:pt x="441" y="68"/>
                  </a:cubicBezTo>
                  <a:cubicBezTo>
                    <a:pt x="412" y="49"/>
                    <a:pt x="430" y="58"/>
                    <a:pt x="387" y="44"/>
                  </a:cubicBezTo>
                  <a:cubicBezTo>
                    <a:pt x="381" y="42"/>
                    <a:pt x="369" y="38"/>
                    <a:pt x="369" y="38"/>
                  </a:cubicBezTo>
                  <a:cubicBezTo>
                    <a:pt x="331" y="0"/>
                    <a:pt x="279" y="20"/>
                    <a:pt x="231" y="32"/>
                  </a:cubicBezTo>
                  <a:cubicBezTo>
                    <a:pt x="197" y="57"/>
                    <a:pt x="187" y="70"/>
                    <a:pt x="177" y="110"/>
                  </a:cubicBezTo>
                  <a:cubicBezTo>
                    <a:pt x="184" y="197"/>
                    <a:pt x="199" y="241"/>
                    <a:pt x="183" y="338"/>
                  </a:cubicBezTo>
                  <a:cubicBezTo>
                    <a:pt x="182" y="344"/>
                    <a:pt x="110" y="361"/>
                    <a:pt x="105" y="362"/>
                  </a:cubicBezTo>
                  <a:cubicBezTo>
                    <a:pt x="83" y="371"/>
                    <a:pt x="59" y="374"/>
                    <a:pt x="39" y="386"/>
                  </a:cubicBezTo>
                  <a:cubicBezTo>
                    <a:pt x="24" y="395"/>
                    <a:pt x="19" y="414"/>
                    <a:pt x="9" y="428"/>
                  </a:cubicBezTo>
                  <a:cubicBezTo>
                    <a:pt x="0" y="454"/>
                    <a:pt x="3" y="440"/>
                    <a:pt x="3" y="470"/>
                  </a:cubicBezTo>
                </a:path>
              </a:pathLst>
            </a:custGeom>
            <a:noFill/>
            <a:ln w="28575">
              <a:solidFill>
                <a:schemeClr val="bg1"/>
              </a:solidFill>
              <a:round/>
              <a:headEnd/>
              <a:tailEnd/>
            </a:ln>
          </p:spPr>
          <p:txBody>
            <a:bodyPr wrap="none" anchor="ctr"/>
            <a:lstStyle/>
            <a:p>
              <a:endParaRPr lang="en-US" sz="2000">
                <a:solidFill>
                  <a:srgbClr val="000000"/>
                </a:solidFill>
                <a:latin typeface="Arial" charset="0"/>
              </a:endParaRPr>
            </a:p>
          </p:txBody>
        </p:sp>
        <p:sp>
          <p:nvSpPr>
            <p:cNvPr id="735" name="Freeform 446"/>
            <p:cNvSpPr>
              <a:spLocks/>
            </p:cNvSpPr>
            <p:nvPr/>
          </p:nvSpPr>
          <p:spPr bwMode="auto">
            <a:xfrm>
              <a:off x="3636" y="1344"/>
              <a:ext cx="366" cy="558"/>
            </a:xfrm>
            <a:custGeom>
              <a:avLst/>
              <a:gdLst>
                <a:gd name="T0" fmla="*/ 270 w 366"/>
                <a:gd name="T1" fmla="*/ 0 h 558"/>
                <a:gd name="T2" fmla="*/ 330 w 366"/>
                <a:gd name="T3" fmla="*/ 60 h 558"/>
                <a:gd name="T4" fmla="*/ 366 w 366"/>
                <a:gd name="T5" fmla="*/ 150 h 558"/>
                <a:gd name="T6" fmla="*/ 360 w 366"/>
                <a:gd name="T7" fmla="*/ 318 h 558"/>
                <a:gd name="T8" fmla="*/ 288 w 366"/>
                <a:gd name="T9" fmla="*/ 438 h 558"/>
                <a:gd name="T10" fmla="*/ 210 w 366"/>
                <a:gd name="T11" fmla="*/ 540 h 558"/>
                <a:gd name="T12" fmla="*/ 192 w 366"/>
                <a:gd name="T13" fmla="*/ 552 h 558"/>
                <a:gd name="T14" fmla="*/ 210 w 366"/>
                <a:gd name="T15" fmla="*/ 546 h 558"/>
                <a:gd name="T16" fmla="*/ 252 w 366"/>
                <a:gd name="T17" fmla="*/ 498 h 558"/>
                <a:gd name="T18" fmla="*/ 312 w 366"/>
                <a:gd name="T19" fmla="*/ 438 h 558"/>
                <a:gd name="T20" fmla="*/ 354 w 366"/>
                <a:gd name="T21" fmla="*/ 348 h 558"/>
                <a:gd name="T22" fmla="*/ 366 w 366"/>
                <a:gd name="T23" fmla="*/ 312 h 558"/>
                <a:gd name="T24" fmla="*/ 222 w 366"/>
                <a:gd name="T25" fmla="*/ 216 h 558"/>
                <a:gd name="T26" fmla="*/ 192 w 366"/>
                <a:gd name="T27" fmla="*/ 156 h 558"/>
                <a:gd name="T28" fmla="*/ 156 w 366"/>
                <a:gd name="T29" fmla="*/ 150 h 558"/>
                <a:gd name="T30" fmla="*/ 186 w 366"/>
                <a:gd name="T31" fmla="*/ 156 h 558"/>
                <a:gd name="T32" fmla="*/ 210 w 366"/>
                <a:gd name="T33" fmla="*/ 192 h 558"/>
                <a:gd name="T34" fmla="*/ 222 w 366"/>
                <a:gd name="T35" fmla="*/ 228 h 558"/>
                <a:gd name="T36" fmla="*/ 228 w 366"/>
                <a:gd name="T37" fmla="*/ 318 h 558"/>
                <a:gd name="T38" fmla="*/ 174 w 366"/>
                <a:gd name="T39" fmla="*/ 330 h 558"/>
                <a:gd name="T40" fmla="*/ 36 w 366"/>
                <a:gd name="T41" fmla="*/ 360 h 558"/>
                <a:gd name="T42" fmla="*/ 0 w 366"/>
                <a:gd name="T43" fmla="*/ 372 h 55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6"/>
                <a:gd name="T67" fmla="*/ 0 h 558"/>
                <a:gd name="T68" fmla="*/ 366 w 366"/>
                <a:gd name="T69" fmla="*/ 558 h 55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6" h="558">
                  <a:moveTo>
                    <a:pt x="270" y="0"/>
                  </a:moveTo>
                  <a:cubicBezTo>
                    <a:pt x="290" y="20"/>
                    <a:pt x="317" y="35"/>
                    <a:pt x="330" y="60"/>
                  </a:cubicBezTo>
                  <a:cubicBezTo>
                    <a:pt x="345" y="89"/>
                    <a:pt x="354" y="120"/>
                    <a:pt x="366" y="150"/>
                  </a:cubicBezTo>
                  <a:cubicBezTo>
                    <a:pt x="364" y="206"/>
                    <a:pt x="364" y="262"/>
                    <a:pt x="360" y="318"/>
                  </a:cubicBezTo>
                  <a:cubicBezTo>
                    <a:pt x="357" y="359"/>
                    <a:pt x="309" y="407"/>
                    <a:pt x="288" y="438"/>
                  </a:cubicBezTo>
                  <a:cubicBezTo>
                    <a:pt x="262" y="477"/>
                    <a:pt x="245" y="505"/>
                    <a:pt x="210" y="540"/>
                  </a:cubicBezTo>
                  <a:cubicBezTo>
                    <a:pt x="205" y="545"/>
                    <a:pt x="192" y="545"/>
                    <a:pt x="192" y="552"/>
                  </a:cubicBezTo>
                  <a:cubicBezTo>
                    <a:pt x="192" y="558"/>
                    <a:pt x="204" y="548"/>
                    <a:pt x="210" y="546"/>
                  </a:cubicBezTo>
                  <a:cubicBezTo>
                    <a:pt x="238" y="504"/>
                    <a:pt x="222" y="518"/>
                    <a:pt x="252" y="498"/>
                  </a:cubicBezTo>
                  <a:cubicBezTo>
                    <a:pt x="267" y="476"/>
                    <a:pt x="290" y="453"/>
                    <a:pt x="312" y="438"/>
                  </a:cubicBezTo>
                  <a:cubicBezTo>
                    <a:pt x="323" y="406"/>
                    <a:pt x="343" y="381"/>
                    <a:pt x="354" y="348"/>
                  </a:cubicBezTo>
                  <a:cubicBezTo>
                    <a:pt x="358" y="336"/>
                    <a:pt x="366" y="312"/>
                    <a:pt x="366" y="312"/>
                  </a:cubicBezTo>
                  <a:cubicBezTo>
                    <a:pt x="353" y="221"/>
                    <a:pt x="309" y="232"/>
                    <a:pt x="222" y="216"/>
                  </a:cubicBezTo>
                  <a:cubicBezTo>
                    <a:pt x="213" y="178"/>
                    <a:pt x="221" y="199"/>
                    <a:pt x="192" y="156"/>
                  </a:cubicBezTo>
                  <a:cubicBezTo>
                    <a:pt x="188" y="149"/>
                    <a:pt x="101" y="129"/>
                    <a:pt x="156" y="150"/>
                  </a:cubicBezTo>
                  <a:cubicBezTo>
                    <a:pt x="166" y="154"/>
                    <a:pt x="176" y="154"/>
                    <a:pt x="186" y="156"/>
                  </a:cubicBezTo>
                  <a:cubicBezTo>
                    <a:pt x="194" y="168"/>
                    <a:pt x="205" y="178"/>
                    <a:pt x="210" y="192"/>
                  </a:cubicBezTo>
                  <a:cubicBezTo>
                    <a:pt x="214" y="204"/>
                    <a:pt x="222" y="228"/>
                    <a:pt x="222" y="228"/>
                  </a:cubicBezTo>
                  <a:cubicBezTo>
                    <a:pt x="222" y="231"/>
                    <a:pt x="241" y="305"/>
                    <a:pt x="228" y="318"/>
                  </a:cubicBezTo>
                  <a:cubicBezTo>
                    <a:pt x="215" y="331"/>
                    <a:pt x="192" y="326"/>
                    <a:pt x="174" y="330"/>
                  </a:cubicBezTo>
                  <a:cubicBezTo>
                    <a:pt x="128" y="341"/>
                    <a:pt x="82" y="349"/>
                    <a:pt x="36" y="360"/>
                  </a:cubicBezTo>
                  <a:cubicBezTo>
                    <a:pt x="13" y="375"/>
                    <a:pt x="25" y="372"/>
                    <a:pt x="0" y="372"/>
                  </a:cubicBezTo>
                </a:path>
              </a:pathLst>
            </a:custGeom>
            <a:noFill/>
            <a:ln w="28575">
              <a:solidFill>
                <a:schemeClr val="bg1"/>
              </a:solidFill>
              <a:round/>
              <a:headEnd/>
              <a:tailEnd/>
            </a:ln>
          </p:spPr>
          <p:txBody>
            <a:bodyPr wrap="none" anchor="ctr"/>
            <a:lstStyle/>
            <a:p>
              <a:endParaRPr lang="en-US" sz="2000">
                <a:solidFill>
                  <a:srgbClr val="000000"/>
                </a:solidFill>
                <a:latin typeface="Arial" charset="0"/>
              </a:endParaRPr>
            </a:p>
          </p:txBody>
        </p:sp>
        <p:sp>
          <p:nvSpPr>
            <p:cNvPr id="736" name="Freeform 447"/>
            <p:cNvSpPr>
              <a:spLocks/>
            </p:cNvSpPr>
            <p:nvPr/>
          </p:nvSpPr>
          <p:spPr bwMode="auto">
            <a:xfrm>
              <a:off x="3744" y="1938"/>
              <a:ext cx="288" cy="571"/>
            </a:xfrm>
            <a:custGeom>
              <a:avLst/>
              <a:gdLst>
                <a:gd name="T0" fmla="*/ 258 w 288"/>
                <a:gd name="T1" fmla="*/ 0 h 571"/>
                <a:gd name="T2" fmla="*/ 234 w 288"/>
                <a:gd name="T3" fmla="*/ 84 h 571"/>
                <a:gd name="T4" fmla="*/ 252 w 288"/>
                <a:gd name="T5" fmla="*/ 342 h 571"/>
                <a:gd name="T6" fmla="*/ 258 w 288"/>
                <a:gd name="T7" fmla="*/ 360 h 571"/>
                <a:gd name="T8" fmla="*/ 270 w 288"/>
                <a:gd name="T9" fmla="*/ 378 h 571"/>
                <a:gd name="T10" fmla="*/ 282 w 288"/>
                <a:gd name="T11" fmla="*/ 414 h 571"/>
                <a:gd name="T12" fmla="*/ 258 w 288"/>
                <a:gd name="T13" fmla="*/ 534 h 571"/>
                <a:gd name="T14" fmla="*/ 252 w 288"/>
                <a:gd name="T15" fmla="*/ 564 h 571"/>
                <a:gd name="T16" fmla="*/ 264 w 288"/>
                <a:gd name="T17" fmla="*/ 528 h 571"/>
                <a:gd name="T18" fmla="*/ 276 w 288"/>
                <a:gd name="T19" fmla="*/ 510 h 571"/>
                <a:gd name="T20" fmla="*/ 288 w 288"/>
                <a:gd name="T21" fmla="*/ 474 h 571"/>
                <a:gd name="T22" fmla="*/ 234 w 288"/>
                <a:gd name="T23" fmla="*/ 300 h 571"/>
                <a:gd name="T24" fmla="*/ 186 w 288"/>
                <a:gd name="T25" fmla="*/ 222 h 571"/>
                <a:gd name="T26" fmla="*/ 108 w 288"/>
                <a:gd name="T27" fmla="*/ 174 h 571"/>
                <a:gd name="T28" fmla="*/ 102 w 288"/>
                <a:gd name="T29" fmla="*/ 120 h 571"/>
                <a:gd name="T30" fmla="*/ 0 w 288"/>
                <a:gd name="T31" fmla="*/ 36 h 5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
                <a:gd name="T49" fmla="*/ 0 h 571"/>
                <a:gd name="T50" fmla="*/ 288 w 288"/>
                <a:gd name="T51" fmla="*/ 571 h 5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 h="571">
                  <a:moveTo>
                    <a:pt x="258" y="0"/>
                  </a:moveTo>
                  <a:cubicBezTo>
                    <a:pt x="253" y="31"/>
                    <a:pt x="242" y="54"/>
                    <a:pt x="234" y="84"/>
                  </a:cubicBezTo>
                  <a:cubicBezTo>
                    <a:pt x="225" y="169"/>
                    <a:pt x="198" y="270"/>
                    <a:pt x="252" y="342"/>
                  </a:cubicBezTo>
                  <a:cubicBezTo>
                    <a:pt x="254" y="348"/>
                    <a:pt x="255" y="354"/>
                    <a:pt x="258" y="360"/>
                  </a:cubicBezTo>
                  <a:cubicBezTo>
                    <a:pt x="261" y="366"/>
                    <a:pt x="267" y="371"/>
                    <a:pt x="270" y="378"/>
                  </a:cubicBezTo>
                  <a:cubicBezTo>
                    <a:pt x="275" y="390"/>
                    <a:pt x="282" y="414"/>
                    <a:pt x="282" y="414"/>
                  </a:cubicBezTo>
                  <a:cubicBezTo>
                    <a:pt x="278" y="473"/>
                    <a:pt x="285" y="493"/>
                    <a:pt x="258" y="534"/>
                  </a:cubicBezTo>
                  <a:cubicBezTo>
                    <a:pt x="256" y="544"/>
                    <a:pt x="245" y="571"/>
                    <a:pt x="252" y="564"/>
                  </a:cubicBezTo>
                  <a:cubicBezTo>
                    <a:pt x="261" y="555"/>
                    <a:pt x="257" y="539"/>
                    <a:pt x="264" y="528"/>
                  </a:cubicBezTo>
                  <a:cubicBezTo>
                    <a:pt x="268" y="522"/>
                    <a:pt x="273" y="517"/>
                    <a:pt x="276" y="510"/>
                  </a:cubicBezTo>
                  <a:cubicBezTo>
                    <a:pt x="281" y="498"/>
                    <a:pt x="288" y="474"/>
                    <a:pt x="288" y="474"/>
                  </a:cubicBezTo>
                  <a:cubicBezTo>
                    <a:pt x="279" y="415"/>
                    <a:pt x="268" y="351"/>
                    <a:pt x="234" y="300"/>
                  </a:cubicBezTo>
                  <a:cubicBezTo>
                    <a:pt x="223" y="247"/>
                    <a:pt x="228" y="252"/>
                    <a:pt x="186" y="222"/>
                  </a:cubicBezTo>
                  <a:cubicBezTo>
                    <a:pt x="158" y="202"/>
                    <a:pt x="142" y="182"/>
                    <a:pt x="108" y="174"/>
                  </a:cubicBezTo>
                  <a:cubicBezTo>
                    <a:pt x="106" y="156"/>
                    <a:pt x="107" y="137"/>
                    <a:pt x="102" y="120"/>
                  </a:cubicBezTo>
                  <a:cubicBezTo>
                    <a:pt x="90" y="80"/>
                    <a:pt x="28" y="64"/>
                    <a:pt x="0" y="36"/>
                  </a:cubicBezTo>
                </a:path>
              </a:pathLst>
            </a:custGeom>
            <a:noFill/>
            <a:ln w="28575">
              <a:solidFill>
                <a:schemeClr val="bg1"/>
              </a:solidFill>
              <a:round/>
              <a:headEnd/>
              <a:tailEnd/>
            </a:ln>
          </p:spPr>
          <p:txBody>
            <a:bodyPr wrap="none" anchor="ctr"/>
            <a:lstStyle/>
            <a:p>
              <a:endParaRPr lang="en-US" sz="2000">
                <a:solidFill>
                  <a:srgbClr val="000000"/>
                </a:solidFill>
                <a:latin typeface="Arial" charset="0"/>
              </a:endParaRPr>
            </a:p>
          </p:txBody>
        </p:sp>
        <p:sp>
          <p:nvSpPr>
            <p:cNvPr id="737" name="Freeform 448"/>
            <p:cNvSpPr>
              <a:spLocks/>
            </p:cNvSpPr>
            <p:nvPr/>
          </p:nvSpPr>
          <p:spPr bwMode="auto">
            <a:xfrm>
              <a:off x="3264" y="1506"/>
              <a:ext cx="288" cy="571"/>
            </a:xfrm>
            <a:custGeom>
              <a:avLst/>
              <a:gdLst>
                <a:gd name="T0" fmla="*/ 258 w 288"/>
                <a:gd name="T1" fmla="*/ 0 h 571"/>
                <a:gd name="T2" fmla="*/ 234 w 288"/>
                <a:gd name="T3" fmla="*/ 84 h 571"/>
                <a:gd name="T4" fmla="*/ 252 w 288"/>
                <a:gd name="T5" fmla="*/ 342 h 571"/>
                <a:gd name="T6" fmla="*/ 258 w 288"/>
                <a:gd name="T7" fmla="*/ 360 h 571"/>
                <a:gd name="T8" fmla="*/ 270 w 288"/>
                <a:gd name="T9" fmla="*/ 378 h 571"/>
                <a:gd name="T10" fmla="*/ 282 w 288"/>
                <a:gd name="T11" fmla="*/ 414 h 571"/>
                <a:gd name="T12" fmla="*/ 258 w 288"/>
                <a:gd name="T13" fmla="*/ 534 h 571"/>
                <a:gd name="T14" fmla="*/ 252 w 288"/>
                <a:gd name="T15" fmla="*/ 564 h 571"/>
                <a:gd name="T16" fmla="*/ 264 w 288"/>
                <a:gd name="T17" fmla="*/ 528 h 571"/>
                <a:gd name="T18" fmla="*/ 276 w 288"/>
                <a:gd name="T19" fmla="*/ 510 h 571"/>
                <a:gd name="T20" fmla="*/ 288 w 288"/>
                <a:gd name="T21" fmla="*/ 474 h 571"/>
                <a:gd name="T22" fmla="*/ 234 w 288"/>
                <a:gd name="T23" fmla="*/ 300 h 571"/>
                <a:gd name="T24" fmla="*/ 186 w 288"/>
                <a:gd name="T25" fmla="*/ 222 h 571"/>
                <a:gd name="T26" fmla="*/ 108 w 288"/>
                <a:gd name="T27" fmla="*/ 174 h 571"/>
                <a:gd name="T28" fmla="*/ 102 w 288"/>
                <a:gd name="T29" fmla="*/ 120 h 571"/>
                <a:gd name="T30" fmla="*/ 0 w 288"/>
                <a:gd name="T31" fmla="*/ 36 h 5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
                <a:gd name="T49" fmla="*/ 0 h 571"/>
                <a:gd name="T50" fmla="*/ 288 w 288"/>
                <a:gd name="T51" fmla="*/ 571 h 5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 h="571">
                  <a:moveTo>
                    <a:pt x="258" y="0"/>
                  </a:moveTo>
                  <a:cubicBezTo>
                    <a:pt x="253" y="31"/>
                    <a:pt x="242" y="54"/>
                    <a:pt x="234" y="84"/>
                  </a:cubicBezTo>
                  <a:cubicBezTo>
                    <a:pt x="225" y="169"/>
                    <a:pt x="198" y="270"/>
                    <a:pt x="252" y="342"/>
                  </a:cubicBezTo>
                  <a:cubicBezTo>
                    <a:pt x="254" y="348"/>
                    <a:pt x="255" y="354"/>
                    <a:pt x="258" y="360"/>
                  </a:cubicBezTo>
                  <a:cubicBezTo>
                    <a:pt x="261" y="366"/>
                    <a:pt x="267" y="371"/>
                    <a:pt x="270" y="378"/>
                  </a:cubicBezTo>
                  <a:cubicBezTo>
                    <a:pt x="275" y="390"/>
                    <a:pt x="282" y="414"/>
                    <a:pt x="282" y="414"/>
                  </a:cubicBezTo>
                  <a:cubicBezTo>
                    <a:pt x="278" y="473"/>
                    <a:pt x="285" y="493"/>
                    <a:pt x="258" y="534"/>
                  </a:cubicBezTo>
                  <a:cubicBezTo>
                    <a:pt x="256" y="544"/>
                    <a:pt x="245" y="571"/>
                    <a:pt x="252" y="564"/>
                  </a:cubicBezTo>
                  <a:cubicBezTo>
                    <a:pt x="261" y="555"/>
                    <a:pt x="257" y="539"/>
                    <a:pt x="264" y="528"/>
                  </a:cubicBezTo>
                  <a:cubicBezTo>
                    <a:pt x="268" y="522"/>
                    <a:pt x="273" y="517"/>
                    <a:pt x="276" y="510"/>
                  </a:cubicBezTo>
                  <a:cubicBezTo>
                    <a:pt x="281" y="498"/>
                    <a:pt x="288" y="474"/>
                    <a:pt x="288" y="474"/>
                  </a:cubicBezTo>
                  <a:cubicBezTo>
                    <a:pt x="279" y="415"/>
                    <a:pt x="268" y="351"/>
                    <a:pt x="234" y="300"/>
                  </a:cubicBezTo>
                  <a:cubicBezTo>
                    <a:pt x="223" y="247"/>
                    <a:pt x="228" y="252"/>
                    <a:pt x="186" y="222"/>
                  </a:cubicBezTo>
                  <a:cubicBezTo>
                    <a:pt x="158" y="202"/>
                    <a:pt x="142" y="182"/>
                    <a:pt x="108" y="174"/>
                  </a:cubicBezTo>
                  <a:cubicBezTo>
                    <a:pt x="106" y="156"/>
                    <a:pt x="107" y="137"/>
                    <a:pt x="102" y="120"/>
                  </a:cubicBezTo>
                  <a:cubicBezTo>
                    <a:pt x="90" y="80"/>
                    <a:pt x="28" y="64"/>
                    <a:pt x="0" y="36"/>
                  </a:cubicBezTo>
                </a:path>
              </a:pathLst>
            </a:custGeom>
            <a:noFill/>
            <a:ln w="28575">
              <a:solidFill>
                <a:schemeClr val="bg1"/>
              </a:solidFill>
              <a:round/>
              <a:headEnd/>
              <a:tailEnd/>
            </a:ln>
          </p:spPr>
          <p:txBody>
            <a:bodyPr wrap="none" anchor="ctr"/>
            <a:lstStyle/>
            <a:p>
              <a:endParaRPr lang="en-US" sz="2000">
                <a:solidFill>
                  <a:srgbClr val="000000"/>
                </a:solidFill>
                <a:latin typeface="Arial" charset="0"/>
              </a:endParaRPr>
            </a:p>
          </p:txBody>
        </p:sp>
        <p:sp>
          <p:nvSpPr>
            <p:cNvPr id="738" name="Freeform 449"/>
            <p:cNvSpPr>
              <a:spLocks/>
            </p:cNvSpPr>
            <p:nvPr/>
          </p:nvSpPr>
          <p:spPr bwMode="auto">
            <a:xfrm>
              <a:off x="4272" y="1632"/>
              <a:ext cx="288" cy="571"/>
            </a:xfrm>
            <a:custGeom>
              <a:avLst/>
              <a:gdLst>
                <a:gd name="T0" fmla="*/ 258 w 288"/>
                <a:gd name="T1" fmla="*/ 0 h 571"/>
                <a:gd name="T2" fmla="*/ 234 w 288"/>
                <a:gd name="T3" fmla="*/ 84 h 571"/>
                <a:gd name="T4" fmla="*/ 252 w 288"/>
                <a:gd name="T5" fmla="*/ 342 h 571"/>
                <a:gd name="T6" fmla="*/ 258 w 288"/>
                <a:gd name="T7" fmla="*/ 360 h 571"/>
                <a:gd name="T8" fmla="*/ 270 w 288"/>
                <a:gd name="T9" fmla="*/ 378 h 571"/>
                <a:gd name="T10" fmla="*/ 282 w 288"/>
                <a:gd name="T11" fmla="*/ 414 h 571"/>
                <a:gd name="T12" fmla="*/ 258 w 288"/>
                <a:gd name="T13" fmla="*/ 534 h 571"/>
                <a:gd name="T14" fmla="*/ 252 w 288"/>
                <a:gd name="T15" fmla="*/ 564 h 571"/>
                <a:gd name="T16" fmla="*/ 264 w 288"/>
                <a:gd name="T17" fmla="*/ 528 h 571"/>
                <a:gd name="T18" fmla="*/ 276 w 288"/>
                <a:gd name="T19" fmla="*/ 510 h 571"/>
                <a:gd name="T20" fmla="*/ 288 w 288"/>
                <a:gd name="T21" fmla="*/ 474 h 571"/>
                <a:gd name="T22" fmla="*/ 234 w 288"/>
                <a:gd name="T23" fmla="*/ 300 h 571"/>
                <a:gd name="T24" fmla="*/ 186 w 288"/>
                <a:gd name="T25" fmla="*/ 222 h 571"/>
                <a:gd name="T26" fmla="*/ 108 w 288"/>
                <a:gd name="T27" fmla="*/ 174 h 571"/>
                <a:gd name="T28" fmla="*/ 102 w 288"/>
                <a:gd name="T29" fmla="*/ 120 h 571"/>
                <a:gd name="T30" fmla="*/ 0 w 288"/>
                <a:gd name="T31" fmla="*/ 36 h 5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
                <a:gd name="T49" fmla="*/ 0 h 571"/>
                <a:gd name="T50" fmla="*/ 288 w 288"/>
                <a:gd name="T51" fmla="*/ 571 h 5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 h="571">
                  <a:moveTo>
                    <a:pt x="258" y="0"/>
                  </a:moveTo>
                  <a:cubicBezTo>
                    <a:pt x="253" y="31"/>
                    <a:pt x="242" y="54"/>
                    <a:pt x="234" y="84"/>
                  </a:cubicBezTo>
                  <a:cubicBezTo>
                    <a:pt x="225" y="169"/>
                    <a:pt x="198" y="270"/>
                    <a:pt x="252" y="342"/>
                  </a:cubicBezTo>
                  <a:cubicBezTo>
                    <a:pt x="254" y="348"/>
                    <a:pt x="255" y="354"/>
                    <a:pt x="258" y="360"/>
                  </a:cubicBezTo>
                  <a:cubicBezTo>
                    <a:pt x="261" y="366"/>
                    <a:pt x="267" y="371"/>
                    <a:pt x="270" y="378"/>
                  </a:cubicBezTo>
                  <a:cubicBezTo>
                    <a:pt x="275" y="390"/>
                    <a:pt x="282" y="414"/>
                    <a:pt x="282" y="414"/>
                  </a:cubicBezTo>
                  <a:cubicBezTo>
                    <a:pt x="278" y="473"/>
                    <a:pt x="285" y="493"/>
                    <a:pt x="258" y="534"/>
                  </a:cubicBezTo>
                  <a:cubicBezTo>
                    <a:pt x="256" y="544"/>
                    <a:pt x="245" y="571"/>
                    <a:pt x="252" y="564"/>
                  </a:cubicBezTo>
                  <a:cubicBezTo>
                    <a:pt x="261" y="555"/>
                    <a:pt x="257" y="539"/>
                    <a:pt x="264" y="528"/>
                  </a:cubicBezTo>
                  <a:cubicBezTo>
                    <a:pt x="268" y="522"/>
                    <a:pt x="273" y="517"/>
                    <a:pt x="276" y="510"/>
                  </a:cubicBezTo>
                  <a:cubicBezTo>
                    <a:pt x="281" y="498"/>
                    <a:pt x="288" y="474"/>
                    <a:pt x="288" y="474"/>
                  </a:cubicBezTo>
                  <a:cubicBezTo>
                    <a:pt x="279" y="415"/>
                    <a:pt x="268" y="351"/>
                    <a:pt x="234" y="300"/>
                  </a:cubicBezTo>
                  <a:cubicBezTo>
                    <a:pt x="223" y="247"/>
                    <a:pt x="228" y="252"/>
                    <a:pt x="186" y="222"/>
                  </a:cubicBezTo>
                  <a:cubicBezTo>
                    <a:pt x="158" y="202"/>
                    <a:pt x="142" y="182"/>
                    <a:pt x="108" y="174"/>
                  </a:cubicBezTo>
                  <a:cubicBezTo>
                    <a:pt x="106" y="156"/>
                    <a:pt x="107" y="137"/>
                    <a:pt x="102" y="120"/>
                  </a:cubicBezTo>
                  <a:cubicBezTo>
                    <a:pt x="90" y="80"/>
                    <a:pt x="28" y="64"/>
                    <a:pt x="0" y="36"/>
                  </a:cubicBezTo>
                </a:path>
              </a:pathLst>
            </a:custGeom>
            <a:noFill/>
            <a:ln w="28575">
              <a:solidFill>
                <a:schemeClr val="bg1"/>
              </a:solidFill>
              <a:round/>
              <a:headEnd/>
              <a:tailEnd/>
            </a:ln>
          </p:spPr>
          <p:txBody>
            <a:bodyPr wrap="none" anchor="ctr"/>
            <a:lstStyle/>
            <a:p>
              <a:endParaRPr lang="en-US" sz="2000">
                <a:solidFill>
                  <a:srgbClr val="000000"/>
                </a:solidFill>
                <a:latin typeface="Arial" charset="0"/>
              </a:endParaRPr>
            </a:p>
          </p:txBody>
        </p:sp>
        <p:sp>
          <p:nvSpPr>
            <p:cNvPr id="739" name="Freeform 450"/>
            <p:cNvSpPr>
              <a:spLocks/>
            </p:cNvSpPr>
            <p:nvPr/>
          </p:nvSpPr>
          <p:spPr bwMode="auto">
            <a:xfrm>
              <a:off x="4128" y="1122"/>
              <a:ext cx="366" cy="558"/>
            </a:xfrm>
            <a:custGeom>
              <a:avLst/>
              <a:gdLst>
                <a:gd name="T0" fmla="*/ 270 w 366"/>
                <a:gd name="T1" fmla="*/ 0 h 558"/>
                <a:gd name="T2" fmla="*/ 330 w 366"/>
                <a:gd name="T3" fmla="*/ 60 h 558"/>
                <a:gd name="T4" fmla="*/ 366 w 366"/>
                <a:gd name="T5" fmla="*/ 150 h 558"/>
                <a:gd name="T6" fmla="*/ 360 w 366"/>
                <a:gd name="T7" fmla="*/ 318 h 558"/>
                <a:gd name="T8" fmla="*/ 288 w 366"/>
                <a:gd name="T9" fmla="*/ 438 h 558"/>
                <a:gd name="T10" fmla="*/ 210 w 366"/>
                <a:gd name="T11" fmla="*/ 540 h 558"/>
                <a:gd name="T12" fmla="*/ 192 w 366"/>
                <a:gd name="T13" fmla="*/ 552 h 558"/>
                <a:gd name="T14" fmla="*/ 210 w 366"/>
                <a:gd name="T15" fmla="*/ 546 h 558"/>
                <a:gd name="T16" fmla="*/ 252 w 366"/>
                <a:gd name="T17" fmla="*/ 498 h 558"/>
                <a:gd name="T18" fmla="*/ 312 w 366"/>
                <a:gd name="T19" fmla="*/ 438 h 558"/>
                <a:gd name="T20" fmla="*/ 354 w 366"/>
                <a:gd name="T21" fmla="*/ 348 h 558"/>
                <a:gd name="T22" fmla="*/ 366 w 366"/>
                <a:gd name="T23" fmla="*/ 312 h 558"/>
                <a:gd name="T24" fmla="*/ 222 w 366"/>
                <a:gd name="T25" fmla="*/ 216 h 558"/>
                <a:gd name="T26" fmla="*/ 192 w 366"/>
                <a:gd name="T27" fmla="*/ 156 h 558"/>
                <a:gd name="T28" fmla="*/ 156 w 366"/>
                <a:gd name="T29" fmla="*/ 150 h 558"/>
                <a:gd name="T30" fmla="*/ 186 w 366"/>
                <a:gd name="T31" fmla="*/ 156 h 558"/>
                <a:gd name="T32" fmla="*/ 210 w 366"/>
                <a:gd name="T33" fmla="*/ 192 h 558"/>
                <a:gd name="T34" fmla="*/ 222 w 366"/>
                <a:gd name="T35" fmla="*/ 228 h 558"/>
                <a:gd name="T36" fmla="*/ 228 w 366"/>
                <a:gd name="T37" fmla="*/ 318 h 558"/>
                <a:gd name="T38" fmla="*/ 174 w 366"/>
                <a:gd name="T39" fmla="*/ 330 h 558"/>
                <a:gd name="T40" fmla="*/ 36 w 366"/>
                <a:gd name="T41" fmla="*/ 360 h 558"/>
                <a:gd name="T42" fmla="*/ 0 w 366"/>
                <a:gd name="T43" fmla="*/ 372 h 55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6"/>
                <a:gd name="T67" fmla="*/ 0 h 558"/>
                <a:gd name="T68" fmla="*/ 366 w 366"/>
                <a:gd name="T69" fmla="*/ 558 h 55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6" h="558">
                  <a:moveTo>
                    <a:pt x="270" y="0"/>
                  </a:moveTo>
                  <a:cubicBezTo>
                    <a:pt x="290" y="20"/>
                    <a:pt x="317" y="35"/>
                    <a:pt x="330" y="60"/>
                  </a:cubicBezTo>
                  <a:cubicBezTo>
                    <a:pt x="345" y="89"/>
                    <a:pt x="354" y="120"/>
                    <a:pt x="366" y="150"/>
                  </a:cubicBezTo>
                  <a:cubicBezTo>
                    <a:pt x="364" y="206"/>
                    <a:pt x="364" y="262"/>
                    <a:pt x="360" y="318"/>
                  </a:cubicBezTo>
                  <a:cubicBezTo>
                    <a:pt x="357" y="359"/>
                    <a:pt x="309" y="407"/>
                    <a:pt x="288" y="438"/>
                  </a:cubicBezTo>
                  <a:cubicBezTo>
                    <a:pt x="262" y="477"/>
                    <a:pt x="245" y="505"/>
                    <a:pt x="210" y="540"/>
                  </a:cubicBezTo>
                  <a:cubicBezTo>
                    <a:pt x="205" y="545"/>
                    <a:pt x="192" y="545"/>
                    <a:pt x="192" y="552"/>
                  </a:cubicBezTo>
                  <a:cubicBezTo>
                    <a:pt x="192" y="558"/>
                    <a:pt x="204" y="548"/>
                    <a:pt x="210" y="546"/>
                  </a:cubicBezTo>
                  <a:cubicBezTo>
                    <a:pt x="238" y="504"/>
                    <a:pt x="222" y="518"/>
                    <a:pt x="252" y="498"/>
                  </a:cubicBezTo>
                  <a:cubicBezTo>
                    <a:pt x="267" y="476"/>
                    <a:pt x="290" y="453"/>
                    <a:pt x="312" y="438"/>
                  </a:cubicBezTo>
                  <a:cubicBezTo>
                    <a:pt x="323" y="406"/>
                    <a:pt x="343" y="381"/>
                    <a:pt x="354" y="348"/>
                  </a:cubicBezTo>
                  <a:cubicBezTo>
                    <a:pt x="358" y="336"/>
                    <a:pt x="366" y="312"/>
                    <a:pt x="366" y="312"/>
                  </a:cubicBezTo>
                  <a:cubicBezTo>
                    <a:pt x="353" y="221"/>
                    <a:pt x="309" y="232"/>
                    <a:pt x="222" y="216"/>
                  </a:cubicBezTo>
                  <a:cubicBezTo>
                    <a:pt x="213" y="178"/>
                    <a:pt x="221" y="199"/>
                    <a:pt x="192" y="156"/>
                  </a:cubicBezTo>
                  <a:cubicBezTo>
                    <a:pt x="188" y="149"/>
                    <a:pt x="101" y="129"/>
                    <a:pt x="156" y="150"/>
                  </a:cubicBezTo>
                  <a:cubicBezTo>
                    <a:pt x="166" y="154"/>
                    <a:pt x="176" y="154"/>
                    <a:pt x="186" y="156"/>
                  </a:cubicBezTo>
                  <a:cubicBezTo>
                    <a:pt x="194" y="168"/>
                    <a:pt x="205" y="178"/>
                    <a:pt x="210" y="192"/>
                  </a:cubicBezTo>
                  <a:cubicBezTo>
                    <a:pt x="214" y="204"/>
                    <a:pt x="222" y="228"/>
                    <a:pt x="222" y="228"/>
                  </a:cubicBezTo>
                  <a:cubicBezTo>
                    <a:pt x="222" y="231"/>
                    <a:pt x="241" y="305"/>
                    <a:pt x="228" y="318"/>
                  </a:cubicBezTo>
                  <a:cubicBezTo>
                    <a:pt x="215" y="331"/>
                    <a:pt x="192" y="326"/>
                    <a:pt x="174" y="330"/>
                  </a:cubicBezTo>
                  <a:cubicBezTo>
                    <a:pt x="128" y="341"/>
                    <a:pt x="82" y="349"/>
                    <a:pt x="36" y="360"/>
                  </a:cubicBezTo>
                  <a:cubicBezTo>
                    <a:pt x="13" y="375"/>
                    <a:pt x="25" y="372"/>
                    <a:pt x="0" y="372"/>
                  </a:cubicBezTo>
                </a:path>
              </a:pathLst>
            </a:custGeom>
            <a:noFill/>
            <a:ln w="28575">
              <a:solidFill>
                <a:schemeClr val="bg1"/>
              </a:solidFill>
              <a:round/>
              <a:headEnd/>
              <a:tailEnd/>
            </a:ln>
          </p:spPr>
          <p:txBody>
            <a:bodyPr wrap="none" anchor="ctr"/>
            <a:lstStyle/>
            <a:p>
              <a:endParaRPr lang="en-US" sz="2000">
                <a:solidFill>
                  <a:srgbClr val="000000"/>
                </a:solidFill>
                <a:latin typeface="Arial" charset="0"/>
              </a:endParaRPr>
            </a:p>
          </p:txBody>
        </p:sp>
        <p:sp>
          <p:nvSpPr>
            <p:cNvPr id="740" name="Freeform 451"/>
            <p:cNvSpPr>
              <a:spLocks/>
            </p:cNvSpPr>
            <p:nvPr/>
          </p:nvSpPr>
          <p:spPr bwMode="auto">
            <a:xfrm>
              <a:off x="2784" y="1362"/>
              <a:ext cx="366" cy="558"/>
            </a:xfrm>
            <a:custGeom>
              <a:avLst/>
              <a:gdLst>
                <a:gd name="T0" fmla="*/ 270 w 366"/>
                <a:gd name="T1" fmla="*/ 0 h 558"/>
                <a:gd name="T2" fmla="*/ 330 w 366"/>
                <a:gd name="T3" fmla="*/ 60 h 558"/>
                <a:gd name="T4" fmla="*/ 366 w 366"/>
                <a:gd name="T5" fmla="*/ 150 h 558"/>
                <a:gd name="T6" fmla="*/ 360 w 366"/>
                <a:gd name="T7" fmla="*/ 318 h 558"/>
                <a:gd name="T8" fmla="*/ 288 w 366"/>
                <a:gd name="T9" fmla="*/ 438 h 558"/>
                <a:gd name="T10" fmla="*/ 210 w 366"/>
                <a:gd name="T11" fmla="*/ 540 h 558"/>
                <a:gd name="T12" fmla="*/ 192 w 366"/>
                <a:gd name="T13" fmla="*/ 552 h 558"/>
                <a:gd name="T14" fmla="*/ 210 w 366"/>
                <a:gd name="T15" fmla="*/ 546 h 558"/>
                <a:gd name="T16" fmla="*/ 252 w 366"/>
                <a:gd name="T17" fmla="*/ 498 h 558"/>
                <a:gd name="T18" fmla="*/ 312 w 366"/>
                <a:gd name="T19" fmla="*/ 438 h 558"/>
                <a:gd name="T20" fmla="*/ 354 w 366"/>
                <a:gd name="T21" fmla="*/ 348 h 558"/>
                <a:gd name="T22" fmla="*/ 366 w 366"/>
                <a:gd name="T23" fmla="*/ 312 h 558"/>
                <a:gd name="T24" fmla="*/ 222 w 366"/>
                <a:gd name="T25" fmla="*/ 216 h 558"/>
                <a:gd name="T26" fmla="*/ 192 w 366"/>
                <a:gd name="T27" fmla="*/ 156 h 558"/>
                <a:gd name="T28" fmla="*/ 156 w 366"/>
                <a:gd name="T29" fmla="*/ 150 h 558"/>
                <a:gd name="T30" fmla="*/ 186 w 366"/>
                <a:gd name="T31" fmla="*/ 156 h 558"/>
                <a:gd name="T32" fmla="*/ 210 w 366"/>
                <a:gd name="T33" fmla="*/ 192 h 558"/>
                <a:gd name="T34" fmla="*/ 222 w 366"/>
                <a:gd name="T35" fmla="*/ 228 h 558"/>
                <a:gd name="T36" fmla="*/ 228 w 366"/>
                <a:gd name="T37" fmla="*/ 318 h 558"/>
                <a:gd name="T38" fmla="*/ 174 w 366"/>
                <a:gd name="T39" fmla="*/ 330 h 558"/>
                <a:gd name="T40" fmla="*/ 36 w 366"/>
                <a:gd name="T41" fmla="*/ 360 h 558"/>
                <a:gd name="T42" fmla="*/ 0 w 366"/>
                <a:gd name="T43" fmla="*/ 372 h 55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6"/>
                <a:gd name="T67" fmla="*/ 0 h 558"/>
                <a:gd name="T68" fmla="*/ 366 w 366"/>
                <a:gd name="T69" fmla="*/ 558 h 55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6" h="558">
                  <a:moveTo>
                    <a:pt x="270" y="0"/>
                  </a:moveTo>
                  <a:cubicBezTo>
                    <a:pt x="290" y="20"/>
                    <a:pt x="317" y="35"/>
                    <a:pt x="330" y="60"/>
                  </a:cubicBezTo>
                  <a:cubicBezTo>
                    <a:pt x="345" y="89"/>
                    <a:pt x="354" y="120"/>
                    <a:pt x="366" y="150"/>
                  </a:cubicBezTo>
                  <a:cubicBezTo>
                    <a:pt x="364" y="206"/>
                    <a:pt x="364" y="262"/>
                    <a:pt x="360" y="318"/>
                  </a:cubicBezTo>
                  <a:cubicBezTo>
                    <a:pt x="357" y="359"/>
                    <a:pt x="309" y="407"/>
                    <a:pt x="288" y="438"/>
                  </a:cubicBezTo>
                  <a:cubicBezTo>
                    <a:pt x="262" y="477"/>
                    <a:pt x="245" y="505"/>
                    <a:pt x="210" y="540"/>
                  </a:cubicBezTo>
                  <a:cubicBezTo>
                    <a:pt x="205" y="545"/>
                    <a:pt x="192" y="545"/>
                    <a:pt x="192" y="552"/>
                  </a:cubicBezTo>
                  <a:cubicBezTo>
                    <a:pt x="192" y="558"/>
                    <a:pt x="204" y="548"/>
                    <a:pt x="210" y="546"/>
                  </a:cubicBezTo>
                  <a:cubicBezTo>
                    <a:pt x="238" y="504"/>
                    <a:pt x="222" y="518"/>
                    <a:pt x="252" y="498"/>
                  </a:cubicBezTo>
                  <a:cubicBezTo>
                    <a:pt x="267" y="476"/>
                    <a:pt x="290" y="453"/>
                    <a:pt x="312" y="438"/>
                  </a:cubicBezTo>
                  <a:cubicBezTo>
                    <a:pt x="323" y="406"/>
                    <a:pt x="343" y="381"/>
                    <a:pt x="354" y="348"/>
                  </a:cubicBezTo>
                  <a:cubicBezTo>
                    <a:pt x="358" y="336"/>
                    <a:pt x="366" y="312"/>
                    <a:pt x="366" y="312"/>
                  </a:cubicBezTo>
                  <a:cubicBezTo>
                    <a:pt x="353" y="221"/>
                    <a:pt x="309" y="232"/>
                    <a:pt x="222" y="216"/>
                  </a:cubicBezTo>
                  <a:cubicBezTo>
                    <a:pt x="213" y="178"/>
                    <a:pt x="221" y="199"/>
                    <a:pt x="192" y="156"/>
                  </a:cubicBezTo>
                  <a:cubicBezTo>
                    <a:pt x="188" y="149"/>
                    <a:pt x="101" y="129"/>
                    <a:pt x="156" y="150"/>
                  </a:cubicBezTo>
                  <a:cubicBezTo>
                    <a:pt x="166" y="154"/>
                    <a:pt x="176" y="154"/>
                    <a:pt x="186" y="156"/>
                  </a:cubicBezTo>
                  <a:cubicBezTo>
                    <a:pt x="194" y="168"/>
                    <a:pt x="205" y="178"/>
                    <a:pt x="210" y="192"/>
                  </a:cubicBezTo>
                  <a:cubicBezTo>
                    <a:pt x="214" y="204"/>
                    <a:pt x="222" y="228"/>
                    <a:pt x="222" y="228"/>
                  </a:cubicBezTo>
                  <a:cubicBezTo>
                    <a:pt x="222" y="231"/>
                    <a:pt x="241" y="305"/>
                    <a:pt x="228" y="318"/>
                  </a:cubicBezTo>
                  <a:cubicBezTo>
                    <a:pt x="215" y="331"/>
                    <a:pt x="192" y="326"/>
                    <a:pt x="174" y="330"/>
                  </a:cubicBezTo>
                  <a:cubicBezTo>
                    <a:pt x="128" y="341"/>
                    <a:pt x="82" y="349"/>
                    <a:pt x="36" y="360"/>
                  </a:cubicBezTo>
                  <a:cubicBezTo>
                    <a:pt x="13" y="375"/>
                    <a:pt x="25" y="372"/>
                    <a:pt x="0" y="372"/>
                  </a:cubicBezTo>
                </a:path>
              </a:pathLst>
            </a:custGeom>
            <a:noFill/>
            <a:ln w="28575">
              <a:solidFill>
                <a:schemeClr val="bg1"/>
              </a:solidFill>
              <a:round/>
              <a:headEnd/>
              <a:tailEnd/>
            </a:ln>
          </p:spPr>
          <p:txBody>
            <a:bodyPr wrap="none" anchor="ctr"/>
            <a:lstStyle/>
            <a:p>
              <a:endParaRPr lang="en-US" sz="2000">
                <a:solidFill>
                  <a:srgbClr val="000000"/>
                </a:solidFill>
                <a:latin typeface="Arial" charset="0"/>
              </a:endParaRPr>
            </a:p>
          </p:txBody>
        </p:sp>
        <p:sp>
          <p:nvSpPr>
            <p:cNvPr id="741" name="Freeform 452"/>
            <p:cNvSpPr>
              <a:spLocks/>
            </p:cNvSpPr>
            <p:nvPr/>
          </p:nvSpPr>
          <p:spPr bwMode="auto">
            <a:xfrm>
              <a:off x="3312" y="1122"/>
              <a:ext cx="366" cy="558"/>
            </a:xfrm>
            <a:custGeom>
              <a:avLst/>
              <a:gdLst>
                <a:gd name="T0" fmla="*/ 270 w 366"/>
                <a:gd name="T1" fmla="*/ 0 h 558"/>
                <a:gd name="T2" fmla="*/ 330 w 366"/>
                <a:gd name="T3" fmla="*/ 60 h 558"/>
                <a:gd name="T4" fmla="*/ 366 w 366"/>
                <a:gd name="T5" fmla="*/ 150 h 558"/>
                <a:gd name="T6" fmla="*/ 360 w 366"/>
                <a:gd name="T7" fmla="*/ 318 h 558"/>
                <a:gd name="T8" fmla="*/ 288 w 366"/>
                <a:gd name="T9" fmla="*/ 438 h 558"/>
                <a:gd name="T10" fmla="*/ 210 w 366"/>
                <a:gd name="T11" fmla="*/ 540 h 558"/>
                <a:gd name="T12" fmla="*/ 192 w 366"/>
                <a:gd name="T13" fmla="*/ 552 h 558"/>
                <a:gd name="T14" fmla="*/ 210 w 366"/>
                <a:gd name="T15" fmla="*/ 546 h 558"/>
                <a:gd name="T16" fmla="*/ 252 w 366"/>
                <a:gd name="T17" fmla="*/ 498 h 558"/>
                <a:gd name="T18" fmla="*/ 312 w 366"/>
                <a:gd name="T19" fmla="*/ 438 h 558"/>
                <a:gd name="T20" fmla="*/ 354 w 366"/>
                <a:gd name="T21" fmla="*/ 348 h 558"/>
                <a:gd name="T22" fmla="*/ 366 w 366"/>
                <a:gd name="T23" fmla="*/ 312 h 558"/>
                <a:gd name="T24" fmla="*/ 222 w 366"/>
                <a:gd name="T25" fmla="*/ 216 h 558"/>
                <a:gd name="T26" fmla="*/ 192 w 366"/>
                <a:gd name="T27" fmla="*/ 156 h 558"/>
                <a:gd name="T28" fmla="*/ 156 w 366"/>
                <a:gd name="T29" fmla="*/ 150 h 558"/>
                <a:gd name="T30" fmla="*/ 186 w 366"/>
                <a:gd name="T31" fmla="*/ 156 h 558"/>
                <a:gd name="T32" fmla="*/ 210 w 366"/>
                <a:gd name="T33" fmla="*/ 192 h 558"/>
                <a:gd name="T34" fmla="*/ 222 w 366"/>
                <a:gd name="T35" fmla="*/ 228 h 558"/>
                <a:gd name="T36" fmla="*/ 228 w 366"/>
                <a:gd name="T37" fmla="*/ 318 h 558"/>
                <a:gd name="T38" fmla="*/ 174 w 366"/>
                <a:gd name="T39" fmla="*/ 330 h 558"/>
                <a:gd name="T40" fmla="*/ 36 w 366"/>
                <a:gd name="T41" fmla="*/ 360 h 558"/>
                <a:gd name="T42" fmla="*/ 0 w 366"/>
                <a:gd name="T43" fmla="*/ 372 h 55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6"/>
                <a:gd name="T67" fmla="*/ 0 h 558"/>
                <a:gd name="T68" fmla="*/ 366 w 366"/>
                <a:gd name="T69" fmla="*/ 558 h 55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6" h="558">
                  <a:moveTo>
                    <a:pt x="270" y="0"/>
                  </a:moveTo>
                  <a:cubicBezTo>
                    <a:pt x="290" y="20"/>
                    <a:pt x="317" y="35"/>
                    <a:pt x="330" y="60"/>
                  </a:cubicBezTo>
                  <a:cubicBezTo>
                    <a:pt x="345" y="89"/>
                    <a:pt x="354" y="120"/>
                    <a:pt x="366" y="150"/>
                  </a:cubicBezTo>
                  <a:cubicBezTo>
                    <a:pt x="364" y="206"/>
                    <a:pt x="364" y="262"/>
                    <a:pt x="360" y="318"/>
                  </a:cubicBezTo>
                  <a:cubicBezTo>
                    <a:pt x="357" y="359"/>
                    <a:pt x="309" y="407"/>
                    <a:pt x="288" y="438"/>
                  </a:cubicBezTo>
                  <a:cubicBezTo>
                    <a:pt x="262" y="477"/>
                    <a:pt x="245" y="505"/>
                    <a:pt x="210" y="540"/>
                  </a:cubicBezTo>
                  <a:cubicBezTo>
                    <a:pt x="205" y="545"/>
                    <a:pt x="192" y="545"/>
                    <a:pt x="192" y="552"/>
                  </a:cubicBezTo>
                  <a:cubicBezTo>
                    <a:pt x="192" y="558"/>
                    <a:pt x="204" y="548"/>
                    <a:pt x="210" y="546"/>
                  </a:cubicBezTo>
                  <a:cubicBezTo>
                    <a:pt x="238" y="504"/>
                    <a:pt x="222" y="518"/>
                    <a:pt x="252" y="498"/>
                  </a:cubicBezTo>
                  <a:cubicBezTo>
                    <a:pt x="267" y="476"/>
                    <a:pt x="290" y="453"/>
                    <a:pt x="312" y="438"/>
                  </a:cubicBezTo>
                  <a:cubicBezTo>
                    <a:pt x="323" y="406"/>
                    <a:pt x="343" y="381"/>
                    <a:pt x="354" y="348"/>
                  </a:cubicBezTo>
                  <a:cubicBezTo>
                    <a:pt x="358" y="336"/>
                    <a:pt x="366" y="312"/>
                    <a:pt x="366" y="312"/>
                  </a:cubicBezTo>
                  <a:cubicBezTo>
                    <a:pt x="353" y="221"/>
                    <a:pt x="309" y="232"/>
                    <a:pt x="222" y="216"/>
                  </a:cubicBezTo>
                  <a:cubicBezTo>
                    <a:pt x="213" y="178"/>
                    <a:pt x="221" y="199"/>
                    <a:pt x="192" y="156"/>
                  </a:cubicBezTo>
                  <a:cubicBezTo>
                    <a:pt x="188" y="149"/>
                    <a:pt x="101" y="129"/>
                    <a:pt x="156" y="150"/>
                  </a:cubicBezTo>
                  <a:cubicBezTo>
                    <a:pt x="166" y="154"/>
                    <a:pt x="176" y="154"/>
                    <a:pt x="186" y="156"/>
                  </a:cubicBezTo>
                  <a:cubicBezTo>
                    <a:pt x="194" y="168"/>
                    <a:pt x="205" y="178"/>
                    <a:pt x="210" y="192"/>
                  </a:cubicBezTo>
                  <a:cubicBezTo>
                    <a:pt x="214" y="204"/>
                    <a:pt x="222" y="228"/>
                    <a:pt x="222" y="228"/>
                  </a:cubicBezTo>
                  <a:cubicBezTo>
                    <a:pt x="222" y="231"/>
                    <a:pt x="241" y="305"/>
                    <a:pt x="228" y="318"/>
                  </a:cubicBezTo>
                  <a:cubicBezTo>
                    <a:pt x="215" y="331"/>
                    <a:pt x="192" y="326"/>
                    <a:pt x="174" y="330"/>
                  </a:cubicBezTo>
                  <a:cubicBezTo>
                    <a:pt x="128" y="341"/>
                    <a:pt x="82" y="349"/>
                    <a:pt x="36" y="360"/>
                  </a:cubicBezTo>
                  <a:cubicBezTo>
                    <a:pt x="13" y="375"/>
                    <a:pt x="25" y="372"/>
                    <a:pt x="0" y="372"/>
                  </a:cubicBezTo>
                </a:path>
              </a:pathLst>
            </a:custGeom>
            <a:noFill/>
            <a:ln w="28575">
              <a:solidFill>
                <a:schemeClr val="bg1"/>
              </a:solidFill>
              <a:round/>
              <a:headEnd/>
              <a:tailEnd/>
            </a:ln>
          </p:spPr>
          <p:txBody>
            <a:bodyPr wrap="none" anchor="ctr"/>
            <a:lstStyle/>
            <a:p>
              <a:endParaRPr lang="en-US" sz="2000">
                <a:solidFill>
                  <a:srgbClr val="000000"/>
                </a:solidFill>
                <a:latin typeface="Arial" charset="0"/>
              </a:endParaRPr>
            </a:p>
          </p:txBody>
        </p:sp>
        <p:sp>
          <p:nvSpPr>
            <p:cNvPr id="742" name="Freeform 453"/>
            <p:cNvSpPr>
              <a:spLocks/>
            </p:cNvSpPr>
            <p:nvPr/>
          </p:nvSpPr>
          <p:spPr bwMode="auto">
            <a:xfrm>
              <a:off x="2907" y="720"/>
              <a:ext cx="1793" cy="1837"/>
            </a:xfrm>
            <a:custGeom>
              <a:avLst/>
              <a:gdLst>
                <a:gd name="T0" fmla="*/ 1737 w 1793"/>
                <a:gd name="T1" fmla="*/ 378 h 1837"/>
                <a:gd name="T2" fmla="*/ 1671 w 1793"/>
                <a:gd name="T3" fmla="*/ 342 h 1837"/>
                <a:gd name="T4" fmla="*/ 1611 w 1793"/>
                <a:gd name="T5" fmla="*/ 270 h 1837"/>
                <a:gd name="T6" fmla="*/ 1527 w 1793"/>
                <a:gd name="T7" fmla="*/ 168 h 1837"/>
                <a:gd name="T8" fmla="*/ 1431 w 1793"/>
                <a:gd name="T9" fmla="*/ 108 h 1837"/>
                <a:gd name="T10" fmla="*/ 1329 w 1793"/>
                <a:gd name="T11" fmla="*/ 42 h 1837"/>
                <a:gd name="T12" fmla="*/ 1257 w 1793"/>
                <a:gd name="T13" fmla="*/ 24 h 1837"/>
                <a:gd name="T14" fmla="*/ 957 w 1793"/>
                <a:gd name="T15" fmla="*/ 30 h 1837"/>
                <a:gd name="T16" fmla="*/ 771 w 1793"/>
                <a:gd name="T17" fmla="*/ 30 h 1837"/>
                <a:gd name="T18" fmla="*/ 627 w 1793"/>
                <a:gd name="T19" fmla="*/ 18 h 1837"/>
                <a:gd name="T20" fmla="*/ 561 w 1793"/>
                <a:gd name="T21" fmla="*/ 0 h 1837"/>
                <a:gd name="T22" fmla="*/ 477 w 1793"/>
                <a:gd name="T23" fmla="*/ 6 h 1837"/>
                <a:gd name="T24" fmla="*/ 411 w 1793"/>
                <a:gd name="T25" fmla="*/ 72 h 1837"/>
                <a:gd name="T26" fmla="*/ 327 w 1793"/>
                <a:gd name="T27" fmla="*/ 252 h 1837"/>
                <a:gd name="T28" fmla="*/ 297 w 1793"/>
                <a:gd name="T29" fmla="*/ 342 h 1837"/>
                <a:gd name="T30" fmla="*/ 171 w 1793"/>
                <a:gd name="T31" fmla="*/ 474 h 1837"/>
                <a:gd name="T32" fmla="*/ 129 w 1793"/>
                <a:gd name="T33" fmla="*/ 522 h 1837"/>
                <a:gd name="T34" fmla="*/ 105 w 1793"/>
                <a:gd name="T35" fmla="*/ 654 h 1837"/>
                <a:gd name="T36" fmla="*/ 87 w 1793"/>
                <a:gd name="T37" fmla="*/ 774 h 1837"/>
                <a:gd name="T38" fmla="*/ 51 w 1793"/>
                <a:gd name="T39" fmla="*/ 882 h 1837"/>
                <a:gd name="T40" fmla="*/ 27 w 1793"/>
                <a:gd name="T41" fmla="*/ 924 h 1837"/>
                <a:gd name="T42" fmla="*/ 15 w 1793"/>
                <a:gd name="T43" fmla="*/ 960 h 1837"/>
                <a:gd name="T44" fmla="*/ 87 w 1793"/>
                <a:gd name="T45" fmla="*/ 1212 h 1837"/>
                <a:gd name="T46" fmla="*/ 177 w 1793"/>
                <a:gd name="T47" fmla="*/ 1356 h 1837"/>
                <a:gd name="T48" fmla="*/ 237 w 1793"/>
                <a:gd name="T49" fmla="*/ 1434 h 1837"/>
                <a:gd name="T50" fmla="*/ 315 w 1793"/>
                <a:gd name="T51" fmla="*/ 1482 h 1837"/>
                <a:gd name="T52" fmla="*/ 405 w 1793"/>
                <a:gd name="T53" fmla="*/ 1536 h 1837"/>
                <a:gd name="T54" fmla="*/ 495 w 1793"/>
                <a:gd name="T55" fmla="*/ 1596 h 1837"/>
                <a:gd name="T56" fmla="*/ 585 w 1793"/>
                <a:gd name="T57" fmla="*/ 1650 h 1837"/>
                <a:gd name="T58" fmla="*/ 621 w 1793"/>
                <a:gd name="T59" fmla="*/ 1680 h 1837"/>
                <a:gd name="T60" fmla="*/ 639 w 1793"/>
                <a:gd name="T61" fmla="*/ 1686 h 1837"/>
                <a:gd name="T62" fmla="*/ 711 w 1793"/>
                <a:gd name="T63" fmla="*/ 1734 h 1837"/>
                <a:gd name="T64" fmla="*/ 909 w 1793"/>
                <a:gd name="T65" fmla="*/ 1836 h 1837"/>
                <a:gd name="T66" fmla="*/ 1131 w 1793"/>
                <a:gd name="T67" fmla="*/ 1776 h 1837"/>
                <a:gd name="T68" fmla="*/ 1155 w 1793"/>
                <a:gd name="T69" fmla="*/ 1740 h 1837"/>
                <a:gd name="T70" fmla="*/ 1185 w 1793"/>
                <a:gd name="T71" fmla="*/ 1698 h 1837"/>
                <a:gd name="T72" fmla="*/ 1341 w 1793"/>
                <a:gd name="T73" fmla="*/ 1638 h 1837"/>
                <a:gd name="T74" fmla="*/ 1425 w 1793"/>
                <a:gd name="T75" fmla="*/ 1590 h 1837"/>
                <a:gd name="T76" fmla="*/ 1443 w 1793"/>
                <a:gd name="T77" fmla="*/ 1578 h 1837"/>
                <a:gd name="T78" fmla="*/ 1545 w 1793"/>
                <a:gd name="T79" fmla="*/ 1488 h 1837"/>
                <a:gd name="T80" fmla="*/ 1587 w 1793"/>
                <a:gd name="T81" fmla="*/ 1434 h 1837"/>
                <a:gd name="T82" fmla="*/ 1647 w 1793"/>
                <a:gd name="T83" fmla="*/ 1326 h 1837"/>
                <a:gd name="T84" fmla="*/ 1695 w 1793"/>
                <a:gd name="T85" fmla="*/ 1116 h 1837"/>
                <a:gd name="T86" fmla="*/ 1719 w 1793"/>
                <a:gd name="T87" fmla="*/ 1056 h 1837"/>
                <a:gd name="T88" fmla="*/ 1725 w 1793"/>
                <a:gd name="T89" fmla="*/ 954 h 1837"/>
                <a:gd name="T90" fmla="*/ 1731 w 1793"/>
                <a:gd name="T91" fmla="*/ 936 h 1837"/>
                <a:gd name="T92" fmla="*/ 1707 w 1793"/>
                <a:gd name="T93" fmla="*/ 924 h 1837"/>
                <a:gd name="T94" fmla="*/ 1761 w 1793"/>
                <a:gd name="T95" fmla="*/ 822 h 1837"/>
                <a:gd name="T96" fmla="*/ 1779 w 1793"/>
                <a:gd name="T97" fmla="*/ 696 h 1837"/>
                <a:gd name="T98" fmla="*/ 1761 w 1793"/>
                <a:gd name="T99" fmla="*/ 474 h 1837"/>
                <a:gd name="T100" fmla="*/ 1713 w 1793"/>
                <a:gd name="T101" fmla="*/ 462 h 1837"/>
                <a:gd name="T102" fmla="*/ 1719 w 1793"/>
                <a:gd name="T103" fmla="*/ 432 h 1837"/>
                <a:gd name="T104" fmla="*/ 1773 w 1793"/>
                <a:gd name="T105" fmla="*/ 480 h 1837"/>
                <a:gd name="T106" fmla="*/ 1701 w 1793"/>
                <a:gd name="T107" fmla="*/ 354 h 1837"/>
                <a:gd name="T108" fmla="*/ 1677 w 1793"/>
                <a:gd name="T109" fmla="*/ 330 h 1837"/>
                <a:gd name="T110" fmla="*/ 1659 w 1793"/>
                <a:gd name="T111" fmla="*/ 318 h 18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93"/>
                <a:gd name="T169" fmla="*/ 0 h 1837"/>
                <a:gd name="T170" fmla="*/ 1793 w 1793"/>
                <a:gd name="T171" fmla="*/ 1837 h 183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93" h="1837">
                  <a:moveTo>
                    <a:pt x="1737" y="378"/>
                  </a:moveTo>
                  <a:cubicBezTo>
                    <a:pt x="1704" y="371"/>
                    <a:pt x="1698" y="360"/>
                    <a:pt x="1671" y="342"/>
                  </a:cubicBezTo>
                  <a:cubicBezTo>
                    <a:pt x="1659" y="312"/>
                    <a:pt x="1639" y="288"/>
                    <a:pt x="1611" y="270"/>
                  </a:cubicBezTo>
                  <a:cubicBezTo>
                    <a:pt x="1586" y="232"/>
                    <a:pt x="1559" y="200"/>
                    <a:pt x="1527" y="168"/>
                  </a:cubicBezTo>
                  <a:cubicBezTo>
                    <a:pt x="1505" y="146"/>
                    <a:pt x="1458" y="126"/>
                    <a:pt x="1431" y="108"/>
                  </a:cubicBezTo>
                  <a:cubicBezTo>
                    <a:pt x="1401" y="62"/>
                    <a:pt x="1383" y="50"/>
                    <a:pt x="1329" y="42"/>
                  </a:cubicBezTo>
                  <a:cubicBezTo>
                    <a:pt x="1281" y="26"/>
                    <a:pt x="1305" y="32"/>
                    <a:pt x="1257" y="24"/>
                  </a:cubicBezTo>
                  <a:cubicBezTo>
                    <a:pt x="1134" y="29"/>
                    <a:pt x="1080" y="35"/>
                    <a:pt x="957" y="30"/>
                  </a:cubicBezTo>
                  <a:cubicBezTo>
                    <a:pt x="877" y="10"/>
                    <a:pt x="966" y="30"/>
                    <a:pt x="771" y="30"/>
                  </a:cubicBezTo>
                  <a:cubicBezTo>
                    <a:pt x="728" y="30"/>
                    <a:pt x="672" y="23"/>
                    <a:pt x="627" y="18"/>
                  </a:cubicBezTo>
                  <a:cubicBezTo>
                    <a:pt x="605" y="12"/>
                    <a:pt x="583" y="6"/>
                    <a:pt x="561" y="0"/>
                  </a:cubicBezTo>
                  <a:cubicBezTo>
                    <a:pt x="533" y="2"/>
                    <a:pt x="504" y="0"/>
                    <a:pt x="477" y="6"/>
                  </a:cubicBezTo>
                  <a:cubicBezTo>
                    <a:pt x="463" y="9"/>
                    <a:pt x="420" y="59"/>
                    <a:pt x="411" y="72"/>
                  </a:cubicBezTo>
                  <a:cubicBezTo>
                    <a:pt x="371" y="128"/>
                    <a:pt x="349" y="187"/>
                    <a:pt x="327" y="252"/>
                  </a:cubicBezTo>
                  <a:cubicBezTo>
                    <a:pt x="316" y="284"/>
                    <a:pt x="316" y="313"/>
                    <a:pt x="297" y="342"/>
                  </a:cubicBezTo>
                  <a:cubicBezTo>
                    <a:pt x="284" y="392"/>
                    <a:pt x="221" y="461"/>
                    <a:pt x="171" y="474"/>
                  </a:cubicBezTo>
                  <a:cubicBezTo>
                    <a:pt x="163" y="498"/>
                    <a:pt x="147" y="504"/>
                    <a:pt x="129" y="522"/>
                  </a:cubicBezTo>
                  <a:cubicBezTo>
                    <a:pt x="118" y="565"/>
                    <a:pt x="119" y="613"/>
                    <a:pt x="105" y="654"/>
                  </a:cubicBezTo>
                  <a:cubicBezTo>
                    <a:pt x="101" y="694"/>
                    <a:pt x="100" y="736"/>
                    <a:pt x="87" y="774"/>
                  </a:cubicBezTo>
                  <a:cubicBezTo>
                    <a:pt x="81" y="813"/>
                    <a:pt x="86" y="859"/>
                    <a:pt x="51" y="882"/>
                  </a:cubicBezTo>
                  <a:cubicBezTo>
                    <a:pt x="40" y="898"/>
                    <a:pt x="35" y="905"/>
                    <a:pt x="27" y="924"/>
                  </a:cubicBezTo>
                  <a:cubicBezTo>
                    <a:pt x="22" y="936"/>
                    <a:pt x="15" y="960"/>
                    <a:pt x="15" y="960"/>
                  </a:cubicBezTo>
                  <a:cubicBezTo>
                    <a:pt x="0" y="1062"/>
                    <a:pt x="16" y="1141"/>
                    <a:pt x="87" y="1212"/>
                  </a:cubicBezTo>
                  <a:cubicBezTo>
                    <a:pt x="100" y="1252"/>
                    <a:pt x="142" y="1333"/>
                    <a:pt x="177" y="1356"/>
                  </a:cubicBezTo>
                  <a:cubicBezTo>
                    <a:pt x="193" y="1380"/>
                    <a:pt x="216" y="1415"/>
                    <a:pt x="237" y="1434"/>
                  </a:cubicBezTo>
                  <a:cubicBezTo>
                    <a:pt x="261" y="1455"/>
                    <a:pt x="291" y="1462"/>
                    <a:pt x="315" y="1482"/>
                  </a:cubicBezTo>
                  <a:cubicBezTo>
                    <a:pt x="343" y="1505"/>
                    <a:pt x="370" y="1524"/>
                    <a:pt x="405" y="1536"/>
                  </a:cubicBezTo>
                  <a:cubicBezTo>
                    <a:pt x="430" y="1561"/>
                    <a:pt x="465" y="1576"/>
                    <a:pt x="495" y="1596"/>
                  </a:cubicBezTo>
                  <a:cubicBezTo>
                    <a:pt x="515" y="1626"/>
                    <a:pt x="553" y="1634"/>
                    <a:pt x="585" y="1650"/>
                  </a:cubicBezTo>
                  <a:cubicBezTo>
                    <a:pt x="624" y="1670"/>
                    <a:pt x="581" y="1653"/>
                    <a:pt x="621" y="1680"/>
                  </a:cubicBezTo>
                  <a:cubicBezTo>
                    <a:pt x="626" y="1684"/>
                    <a:pt x="633" y="1683"/>
                    <a:pt x="639" y="1686"/>
                  </a:cubicBezTo>
                  <a:cubicBezTo>
                    <a:pt x="665" y="1700"/>
                    <a:pt x="684" y="1725"/>
                    <a:pt x="711" y="1734"/>
                  </a:cubicBezTo>
                  <a:cubicBezTo>
                    <a:pt x="771" y="1779"/>
                    <a:pt x="836" y="1812"/>
                    <a:pt x="909" y="1836"/>
                  </a:cubicBezTo>
                  <a:cubicBezTo>
                    <a:pt x="1063" y="1824"/>
                    <a:pt x="1039" y="1837"/>
                    <a:pt x="1131" y="1776"/>
                  </a:cubicBezTo>
                  <a:cubicBezTo>
                    <a:pt x="1139" y="1764"/>
                    <a:pt x="1150" y="1754"/>
                    <a:pt x="1155" y="1740"/>
                  </a:cubicBezTo>
                  <a:cubicBezTo>
                    <a:pt x="1169" y="1698"/>
                    <a:pt x="1155" y="1708"/>
                    <a:pt x="1185" y="1698"/>
                  </a:cubicBezTo>
                  <a:cubicBezTo>
                    <a:pt x="1218" y="1648"/>
                    <a:pt x="1291" y="1661"/>
                    <a:pt x="1341" y="1638"/>
                  </a:cubicBezTo>
                  <a:cubicBezTo>
                    <a:pt x="1389" y="1616"/>
                    <a:pt x="1385" y="1617"/>
                    <a:pt x="1425" y="1590"/>
                  </a:cubicBezTo>
                  <a:cubicBezTo>
                    <a:pt x="1431" y="1586"/>
                    <a:pt x="1443" y="1578"/>
                    <a:pt x="1443" y="1578"/>
                  </a:cubicBezTo>
                  <a:cubicBezTo>
                    <a:pt x="1467" y="1542"/>
                    <a:pt x="1505" y="1508"/>
                    <a:pt x="1545" y="1488"/>
                  </a:cubicBezTo>
                  <a:cubicBezTo>
                    <a:pt x="1553" y="1463"/>
                    <a:pt x="1565" y="1449"/>
                    <a:pt x="1587" y="1434"/>
                  </a:cubicBezTo>
                  <a:cubicBezTo>
                    <a:pt x="1597" y="1404"/>
                    <a:pt x="1627" y="1352"/>
                    <a:pt x="1647" y="1326"/>
                  </a:cubicBezTo>
                  <a:cubicBezTo>
                    <a:pt x="1653" y="1258"/>
                    <a:pt x="1656" y="1175"/>
                    <a:pt x="1695" y="1116"/>
                  </a:cubicBezTo>
                  <a:cubicBezTo>
                    <a:pt x="1701" y="1093"/>
                    <a:pt x="1712" y="1078"/>
                    <a:pt x="1719" y="1056"/>
                  </a:cubicBezTo>
                  <a:cubicBezTo>
                    <a:pt x="1721" y="1022"/>
                    <a:pt x="1722" y="988"/>
                    <a:pt x="1725" y="954"/>
                  </a:cubicBezTo>
                  <a:cubicBezTo>
                    <a:pt x="1726" y="948"/>
                    <a:pt x="1734" y="941"/>
                    <a:pt x="1731" y="936"/>
                  </a:cubicBezTo>
                  <a:cubicBezTo>
                    <a:pt x="1726" y="928"/>
                    <a:pt x="1715" y="928"/>
                    <a:pt x="1707" y="924"/>
                  </a:cubicBezTo>
                  <a:cubicBezTo>
                    <a:pt x="1732" y="891"/>
                    <a:pt x="1743" y="858"/>
                    <a:pt x="1761" y="822"/>
                  </a:cubicBezTo>
                  <a:cubicBezTo>
                    <a:pt x="1768" y="779"/>
                    <a:pt x="1775" y="739"/>
                    <a:pt x="1779" y="696"/>
                  </a:cubicBezTo>
                  <a:cubicBezTo>
                    <a:pt x="1773" y="497"/>
                    <a:pt x="1793" y="569"/>
                    <a:pt x="1761" y="474"/>
                  </a:cubicBezTo>
                  <a:cubicBezTo>
                    <a:pt x="1756" y="458"/>
                    <a:pt x="1729" y="467"/>
                    <a:pt x="1713" y="462"/>
                  </a:cubicBezTo>
                  <a:cubicBezTo>
                    <a:pt x="1715" y="452"/>
                    <a:pt x="1709" y="434"/>
                    <a:pt x="1719" y="432"/>
                  </a:cubicBezTo>
                  <a:cubicBezTo>
                    <a:pt x="1724" y="431"/>
                    <a:pt x="1752" y="473"/>
                    <a:pt x="1773" y="480"/>
                  </a:cubicBezTo>
                  <a:cubicBezTo>
                    <a:pt x="1766" y="415"/>
                    <a:pt x="1770" y="377"/>
                    <a:pt x="1701" y="354"/>
                  </a:cubicBezTo>
                  <a:cubicBezTo>
                    <a:pt x="1691" y="325"/>
                    <a:pt x="1703" y="343"/>
                    <a:pt x="1677" y="330"/>
                  </a:cubicBezTo>
                  <a:cubicBezTo>
                    <a:pt x="1671" y="327"/>
                    <a:pt x="1659" y="318"/>
                    <a:pt x="1659" y="318"/>
                  </a:cubicBezTo>
                </a:path>
              </a:pathLst>
            </a:custGeom>
            <a:noFill/>
            <a:ln w="28575">
              <a:solidFill>
                <a:schemeClr val="tx1"/>
              </a:solidFill>
              <a:round/>
              <a:headEnd/>
              <a:tailEnd/>
            </a:ln>
          </p:spPr>
          <p:txBody>
            <a:bodyPr wrap="none" anchor="ctr"/>
            <a:lstStyle/>
            <a:p>
              <a:endParaRPr lang="en-US" sz="2000">
                <a:solidFill>
                  <a:srgbClr val="000000"/>
                </a:solidFill>
                <a:latin typeface="Arial" charset="0"/>
              </a:endParaRPr>
            </a:p>
          </p:txBody>
        </p:sp>
        <p:sp>
          <p:nvSpPr>
            <p:cNvPr id="743" name="Freeform 454"/>
            <p:cNvSpPr>
              <a:spLocks/>
            </p:cNvSpPr>
            <p:nvPr/>
          </p:nvSpPr>
          <p:spPr bwMode="auto">
            <a:xfrm>
              <a:off x="3936" y="1986"/>
              <a:ext cx="288" cy="571"/>
            </a:xfrm>
            <a:custGeom>
              <a:avLst/>
              <a:gdLst>
                <a:gd name="T0" fmla="*/ 258 w 288"/>
                <a:gd name="T1" fmla="*/ 0 h 571"/>
                <a:gd name="T2" fmla="*/ 234 w 288"/>
                <a:gd name="T3" fmla="*/ 84 h 571"/>
                <a:gd name="T4" fmla="*/ 252 w 288"/>
                <a:gd name="T5" fmla="*/ 342 h 571"/>
                <a:gd name="T6" fmla="*/ 258 w 288"/>
                <a:gd name="T7" fmla="*/ 360 h 571"/>
                <a:gd name="T8" fmla="*/ 270 w 288"/>
                <a:gd name="T9" fmla="*/ 378 h 571"/>
                <a:gd name="T10" fmla="*/ 282 w 288"/>
                <a:gd name="T11" fmla="*/ 414 h 571"/>
                <a:gd name="T12" fmla="*/ 258 w 288"/>
                <a:gd name="T13" fmla="*/ 534 h 571"/>
                <a:gd name="T14" fmla="*/ 252 w 288"/>
                <a:gd name="T15" fmla="*/ 564 h 571"/>
                <a:gd name="T16" fmla="*/ 264 w 288"/>
                <a:gd name="T17" fmla="*/ 528 h 571"/>
                <a:gd name="T18" fmla="*/ 276 w 288"/>
                <a:gd name="T19" fmla="*/ 510 h 571"/>
                <a:gd name="T20" fmla="*/ 288 w 288"/>
                <a:gd name="T21" fmla="*/ 474 h 571"/>
                <a:gd name="T22" fmla="*/ 234 w 288"/>
                <a:gd name="T23" fmla="*/ 300 h 571"/>
                <a:gd name="T24" fmla="*/ 186 w 288"/>
                <a:gd name="T25" fmla="*/ 222 h 571"/>
                <a:gd name="T26" fmla="*/ 108 w 288"/>
                <a:gd name="T27" fmla="*/ 174 h 571"/>
                <a:gd name="T28" fmla="*/ 102 w 288"/>
                <a:gd name="T29" fmla="*/ 120 h 571"/>
                <a:gd name="T30" fmla="*/ 0 w 288"/>
                <a:gd name="T31" fmla="*/ 36 h 5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
                <a:gd name="T49" fmla="*/ 0 h 571"/>
                <a:gd name="T50" fmla="*/ 288 w 288"/>
                <a:gd name="T51" fmla="*/ 571 h 5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 h="571">
                  <a:moveTo>
                    <a:pt x="258" y="0"/>
                  </a:moveTo>
                  <a:cubicBezTo>
                    <a:pt x="253" y="31"/>
                    <a:pt x="242" y="54"/>
                    <a:pt x="234" y="84"/>
                  </a:cubicBezTo>
                  <a:cubicBezTo>
                    <a:pt x="225" y="169"/>
                    <a:pt x="198" y="270"/>
                    <a:pt x="252" y="342"/>
                  </a:cubicBezTo>
                  <a:cubicBezTo>
                    <a:pt x="254" y="348"/>
                    <a:pt x="255" y="354"/>
                    <a:pt x="258" y="360"/>
                  </a:cubicBezTo>
                  <a:cubicBezTo>
                    <a:pt x="261" y="366"/>
                    <a:pt x="267" y="371"/>
                    <a:pt x="270" y="378"/>
                  </a:cubicBezTo>
                  <a:cubicBezTo>
                    <a:pt x="275" y="390"/>
                    <a:pt x="282" y="414"/>
                    <a:pt x="282" y="414"/>
                  </a:cubicBezTo>
                  <a:cubicBezTo>
                    <a:pt x="278" y="473"/>
                    <a:pt x="285" y="493"/>
                    <a:pt x="258" y="534"/>
                  </a:cubicBezTo>
                  <a:cubicBezTo>
                    <a:pt x="256" y="544"/>
                    <a:pt x="245" y="571"/>
                    <a:pt x="252" y="564"/>
                  </a:cubicBezTo>
                  <a:cubicBezTo>
                    <a:pt x="261" y="555"/>
                    <a:pt x="257" y="539"/>
                    <a:pt x="264" y="528"/>
                  </a:cubicBezTo>
                  <a:cubicBezTo>
                    <a:pt x="268" y="522"/>
                    <a:pt x="273" y="517"/>
                    <a:pt x="276" y="510"/>
                  </a:cubicBezTo>
                  <a:cubicBezTo>
                    <a:pt x="281" y="498"/>
                    <a:pt x="288" y="474"/>
                    <a:pt x="288" y="474"/>
                  </a:cubicBezTo>
                  <a:cubicBezTo>
                    <a:pt x="279" y="415"/>
                    <a:pt x="268" y="351"/>
                    <a:pt x="234" y="300"/>
                  </a:cubicBezTo>
                  <a:cubicBezTo>
                    <a:pt x="223" y="247"/>
                    <a:pt x="228" y="252"/>
                    <a:pt x="186" y="222"/>
                  </a:cubicBezTo>
                  <a:cubicBezTo>
                    <a:pt x="158" y="202"/>
                    <a:pt x="142" y="182"/>
                    <a:pt x="108" y="174"/>
                  </a:cubicBezTo>
                  <a:cubicBezTo>
                    <a:pt x="106" y="156"/>
                    <a:pt x="107" y="137"/>
                    <a:pt x="102" y="120"/>
                  </a:cubicBezTo>
                  <a:cubicBezTo>
                    <a:pt x="90" y="80"/>
                    <a:pt x="28" y="64"/>
                    <a:pt x="0" y="36"/>
                  </a:cubicBezTo>
                </a:path>
              </a:pathLst>
            </a:custGeom>
            <a:noFill/>
            <a:ln w="28575">
              <a:solidFill>
                <a:schemeClr val="bg1"/>
              </a:solidFill>
              <a:round/>
              <a:headEnd/>
              <a:tailEnd/>
            </a:ln>
          </p:spPr>
          <p:txBody>
            <a:bodyPr wrap="none" anchor="ctr"/>
            <a:lstStyle/>
            <a:p>
              <a:endParaRPr lang="en-US" sz="2000">
                <a:solidFill>
                  <a:srgbClr val="000000"/>
                </a:solidFill>
                <a:latin typeface="Arial" charset="0"/>
              </a:endParaRPr>
            </a:p>
          </p:txBody>
        </p:sp>
        <p:sp>
          <p:nvSpPr>
            <p:cNvPr id="744" name="Freeform 455"/>
            <p:cNvSpPr>
              <a:spLocks/>
            </p:cNvSpPr>
            <p:nvPr/>
          </p:nvSpPr>
          <p:spPr bwMode="auto">
            <a:xfrm rot="3375668">
              <a:off x="4126" y="692"/>
              <a:ext cx="288" cy="571"/>
            </a:xfrm>
            <a:custGeom>
              <a:avLst/>
              <a:gdLst>
                <a:gd name="T0" fmla="*/ 258 w 288"/>
                <a:gd name="T1" fmla="*/ 0 h 571"/>
                <a:gd name="T2" fmla="*/ 234 w 288"/>
                <a:gd name="T3" fmla="*/ 84 h 571"/>
                <a:gd name="T4" fmla="*/ 252 w 288"/>
                <a:gd name="T5" fmla="*/ 342 h 571"/>
                <a:gd name="T6" fmla="*/ 258 w 288"/>
                <a:gd name="T7" fmla="*/ 360 h 571"/>
                <a:gd name="T8" fmla="*/ 270 w 288"/>
                <a:gd name="T9" fmla="*/ 378 h 571"/>
                <a:gd name="T10" fmla="*/ 282 w 288"/>
                <a:gd name="T11" fmla="*/ 414 h 571"/>
                <a:gd name="T12" fmla="*/ 258 w 288"/>
                <a:gd name="T13" fmla="*/ 534 h 571"/>
                <a:gd name="T14" fmla="*/ 252 w 288"/>
                <a:gd name="T15" fmla="*/ 564 h 571"/>
                <a:gd name="T16" fmla="*/ 264 w 288"/>
                <a:gd name="T17" fmla="*/ 528 h 571"/>
                <a:gd name="T18" fmla="*/ 276 w 288"/>
                <a:gd name="T19" fmla="*/ 510 h 571"/>
                <a:gd name="T20" fmla="*/ 288 w 288"/>
                <a:gd name="T21" fmla="*/ 474 h 571"/>
                <a:gd name="T22" fmla="*/ 234 w 288"/>
                <a:gd name="T23" fmla="*/ 300 h 571"/>
                <a:gd name="T24" fmla="*/ 186 w 288"/>
                <a:gd name="T25" fmla="*/ 222 h 571"/>
                <a:gd name="T26" fmla="*/ 108 w 288"/>
                <a:gd name="T27" fmla="*/ 174 h 571"/>
                <a:gd name="T28" fmla="*/ 102 w 288"/>
                <a:gd name="T29" fmla="*/ 120 h 571"/>
                <a:gd name="T30" fmla="*/ 0 w 288"/>
                <a:gd name="T31" fmla="*/ 36 h 5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
                <a:gd name="T49" fmla="*/ 0 h 571"/>
                <a:gd name="T50" fmla="*/ 288 w 288"/>
                <a:gd name="T51" fmla="*/ 571 h 5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 h="571">
                  <a:moveTo>
                    <a:pt x="258" y="0"/>
                  </a:moveTo>
                  <a:cubicBezTo>
                    <a:pt x="253" y="31"/>
                    <a:pt x="242" y="54"/>
                    <a:pt x="234" y="84"/>
                  </a:cubicBezTo>
                  <a:cubicBezTo>
                    <a:pt x="225" y="169"/>
                    <a:pt x="198" y="270"/>
                    <a:pt x="252" y="342"/>
                  </a:cubicBezTo>
                  <a:cubicBezTo>
                    <a:pt x="254" y="348"/>
                    <a:pt x="255" y="354"/>
                    <a:pt x="258" y="360"/>
                  </a:cubicBezTo>
                  <a:cubicBezTo>
                    <a:pt x="261" y="366"/>
                    <a:pt x="267" y="371"/>
                    <a:pt x="270" y="378"/>
                  </a:cubicBezTo>
                  <a:cubicBezTo>
                    <a:pt x="275" y="390"/>
                    <a:pt x="282" y="414"/>
                    <a:pt x="282" y="414"/>
                  </a:cubicBezTo>
                  <a:cubicBezTo>
                    <a:pt x="278" y="473"/>
                    <a:pt x="285" y="493"/>
                    <a:pt x="258" y="534"/>
                  </a:cubicBezTo>
                  <a:cubicBezTo>
                    <a:pt x="256" y="544"/>
                    <a:pt x="245" y="571"/>
                    <a:pt x="252" y="564"/>
                  </a:cubicBezTo>
                  <a:cubicBezTo>
                    <a:pt x="261" y="555"/>
                    <a:pt x="257" y="539"/>
                    <a:pt x="264" y="528"/>
                  </a:cubicBezTo>
                  <a:cubicBezTo>
                    <a:pt x="268" y="522"/>
                    <a:pt x="273" y="517"/>
                    <a:pt x="276" y="510"/>
                  </a:cubicBezTo>
                  <a:cubicBezTo>
                    <a:pt x="281" y="498"/>
                    <a:pt x="288" y="474"/>
                    <a:pt x="288" y="474"/>
                  </a:cubicBezTo>
                  <a:cubicBezTo>
                    <a:pt x="279" y="415"/>
                    <a:pt x="268" y="351"/>
                    <a:pt x="234" y="300"/>
                  </a:cubicBezTo>
                  <a:cubicBezTo>
                    <a:pt x="223" y="247"/>
                    <a:pt x="228" y="252"/>
                    <a:pt x="186" y="222"/>
                  </a:cubicBezTo>
                  <a:cubicBezTo>
                    <a:pt x="158" y="202"/>
                    <a:pt x="142" y="182"/>
                    <a:pt x="108" y="174"/>
                  </a:cubicBezTo>
                  <a:cubicBezTo>
                    <a:pt x="106" y="156"/>
                    <a:pt x="107" y="137"/>
                    <a:pt x="102" y="120"/>
                  </a:cubicBezTo>
                  <a:cubicBezTo>
                    <a:pt x="90" y="80"/>
                    <a:pt x="28" y="64"/>
                    <a:pt x="0" y="36"/>
                  </a:cubicBezTo>
                </a:path>
              </a:pathLst>
            </a:custGeom>
            <a:noFill/>
            <a:ln w="28575">
              <a:solidFill>
                <a:schemeClr val="bg1"/>
              </a:solidFill>
              <a:round/>
              <a:headEnd/>
              <a:tailEnd/>
            </a:ln>
          </p:spPr>
          <p:txBody>
            <a:bodyPr wrap="none" anchor="ctr"/>
            <a:lstStyle/>
            <a:p>
              <a:endParaRPr lang="en-US" sz="2000">
                <a:solidFill>
                  <a:srgbClr val="000000"/>
                </a:solidFill>
                <a:latin typeface="Arial" charset="0"/>
              </a:endParaRPr>
            </a:p>
          </p:txBody>
        </p:sp>
        <p:sp>
          <p:nvSpPr>
            <p:cNvPr id="745" name="Freeform 456"/>
            <p:cNvSpPr>
              <a:spLocks/>
            </p:cNvSpPr>
            <p:nvPr/>
          </p:nvSpPr>
          <p:spPr bwMode="auto">
            <a:xfrm rot="-9256711">
              <a:off x="3216" y="1842"/>
              <a:ext cx="288" cy="571"/>
            </a:xfrm>
            <a:custGeom>
              <a:avLst/>
              <a:gdLst>
                <a:gd name="T0" fmla="*/ 258 w 288"/>
                <a:gd name="T1" fmla="*/ 0 h 571"/>
                <a:gd name="T2" fmla="*/ 234 w 288"/>
                <a:gd name="T3" fmla="*/ 84 h 571"/>
                <a:gd name="T4" fmla="*/ 252 w 288"/>
                <a:gd name="T5" fmla="*/ 342 h 571"/>
                <a:gd name="T6" fmla="*/ 258 w 288"/>
                <a:gd name="T7" fmla="*/ 360 h 571"/>
                <a:gd name="T8" fmla="*/ 270 w 288"/>
                <a:gd name="T9" fmla="*/ 378 h 571"/>
                <a:gd name="T10" fmla="*/ 282 w 288"/>
                <a:gd name="T11" fmla="*/ 414 h 571"/>
                <a:gd name="T12" fmla="*/ 258 w 288"/>
                <a:gd name="T13" fmla="*/ 534 h 571"/>
                <a:gd name="T14" fmla="*/ 252 w 288"/>
                <a:gd name="T15" fmla="*/ 564 h 571"/>
                <a:gd name="T16" fmla="*/ 264 w 288"/>
                <a:gd name="T17" fmla="*/ 528 h 571"/>
                <a:gd name="T18" fmla="*/ 276 w 288"/>
                <a:gd name="T19" fmla="*/ 510 h 571"/>
                <a:gd name="T20" fmla="*/ 288 w 288"/>
                <a:gd name="T21" fmla="*/ 474 h 571"/>
                <a:gd name="T22" fmla="*/ 234 w 288"/>
                <a:gd name="T23" fmla="*/ 300 h 571"/>
                <a:gd name="T24" fmla="*/ 186 w 288"/>
                <a:gd name="T25" fmla="*/ 222 h 571"/>
                <a:gd name="T26" fmla="*/ 108 w 288"/>
                <a:gd name="T27" fmla="*/ 174 h 571"/>
                <a:gd name="T28" fmla="*/ 102 w 288"/>
                <a:gd name="T29" fmla="*/ 120 h 571"/>
                <a:gd name="T30" fmla="*/ 0 w 288"/>
                <a:gd name="T31" fmla="*/ 36 h 5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
                <a:gd name="T49" fmla="*/ 0 h 571"/>
                <a:gd name="T50" fmla="*/ 288 w 288"/>
                <a:gd name="T51" fmla="*/ 571 h 5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 h="571">
                  <a:moveTo>
                    <a:pt x="258" y="0"/>
                  </a:moveTo>
                  <a:cubicBezTo>
                    <a:pt x="253" y="31"/>
                    <a:pt x="242" y="54"/>
                    <a:pt x="234" y="84"/>
                  </a:cubicBezTo>
                  <a:cubicBezTo>
                    <a:pt x="225" y="169"/>
                    <a:pt x="198" y="270"/>
                    <a:pt x="252" y="342"/>
                  </a:cubicBezTo>
                  <a:cubicBezTo>
                    <a:pt x="254" y="348"/>
                    <a:pt x="255" y="354"/>
                    <a:pt x="258" y="360"/>
                  </a:cubicBezTo>
                  <a:cubicBezTo>
                    <a:pt x="261" y="366"/>
                    <a:pt x="267" y="371"/>
                    <a:pt x="270" y="378"/>
                  </a:cubicBezTo>
                  <a:cubicBezTo>
                    <a:pt x="275" y="390"/>
                    <a:pt x="282" y="414"/>
                    <a:pt x="282" y="414"/>
                  </a:cubicBezTo>
                  <a:cubicBezTo>
                    <a:pt x="278" y="473"/>
                    <a:pt x="285" y="493"/>
                    <a:pt x="258" y="534"/>
                  </a:cubicBezTo>
                  <a:cubicBezTo>
                    <a:pt x="256" y="544"/>
                    <a:pt x="245" y="571"/>
                    <a:pt x="252" y="564"/>
                  </a:cubicBezTo>
                  <a:cubicBezTo>
                    <a:pt x="261" y="555"/>
                    <a:pt x="257" y="539"/>
                    <a:pt x="264" y="528"/>
                  </a:cubicBezTo>
                  <a:cubicBezTo>
                    <a:pt x="268" y="522"/>
                    <a:pt x="273" y="517"/>
                    <a:pt x="276" y="510"/>
                  </a:cubicBezTo>
                  <a:cubicBezTo>
                    <a:pt x="281" y="498"/>
                    <a:pt x="288" y="474"/>
                    <a:pt x="288" y="474"/>
                  </a:cubicBezTo>
                  <a:cubicBezTo>
                    <a:pt x="279" y="415"/>
                    <a:pt x="268" y="351"/>
                    <a:pt x="234" y="300"/>
                  </a:cubicBezTo>
                  <a:cubicBezTo>
                    <a:pt x="223" y="247"/>
                    <a:pt x="228" y="252"/>
                    <a:pt x="186" y="222"/>
                  </a:cubicBezTo>
                  <a:cubicBezTo>
                    <a:pt x="158" y="202"/>
                    <a:pt x="142" y="182"/>
                    <a:pt x="108" y="174"/>
                  </a:cubicBezTo>
                  <a:cubicBezTo>
                    <a:pt x="106" y="156"/>
                    <a:pt x="107" y="137"/>
                    <a:pt x="102" y="120"/>
                  </a:cubicBezTo>
                  <a:cubicBezTo>
                    <a:pt x="90" y="80"/>
                    <a:pt x="28" y="64"/>
                    <a:pt x="0" y="36"/>
                  </a:cubicBezTo>
                </a:path>
              </a:pathLst>
            </a:custGeom>
            <a:noFill/>
            <a:ln w="28575">
              <a:solidFill>
                <a:schemeClr val="bg1"/>
              </a:solidFill>
              <a:round/>
              <a:headEnd/>
              <a:tailEnd/>
            </a:ln>
          </p:spPr>
          <p:txBody>
            <a:bodyPr wrap="none" anchor="ctr"/>
            <a:lstStyle/>
            <a:p>
              <a:endParaRPr lang="en-US" sz="2000">
                <a:solidFill>
                  <a:srgbClr val="000000"/>
                </a:solidFill>
                <a:latin typeface="Arial" charset="0"/>
              </a:endParaRPr>
            </a:p>
          </p:txBody>
        </p:sp>
        <p:grpSp>
          <p:nvGrpSpPr>
            <p:cNvPr id="746" name="Group 457"/>
            <p:cNvGrpSpPr>
              <a:grpSpLocks/>
            </p:cNvGrpSpPr>
            <p:nvPr/>
          </p:nvGrpSpPr>
          <p:grpSpPr bwMode="auto">
            <a:xfrm>
              <a:off x="3933" y="1170"/>
              <a:ext cx="142" cy="144"/>
              <a:chOff x="642" y="1901"/>
              <a:chExt cx="370" cy="541"/>
            </a:xfrm>
          </p:grpSpPr>
          <p:sp>
            <p:nvSpPr>
              <p:cNvPr id="1024" name="Freeform 458"/>
              <p:cNvSpPr>
                <a:spLocks/>
              </p:cNvSpPr>
              <p:nvPr/>
            </p:nvSpPr>
            <p:spPr bwMode="auto">
              <a:xfrm rot="-6630112">
                <a:off x="603" y="2119"/>
                <a:ext cx="376" cy="57"/>
              </a:xfrm>
              <a:custGeom>
                <a:avLst/>
                <a:gdLst>
                  <a:gd name="T0" fmla="*/ 0 w 1506"/>
                  <a:gd name="T1" fmla="*/ 321 h 321"/>
                  <a:gd name="T2" fmla="*/ 293 w 1506"/>
                  <a:gd name="T3" fmla="*/ 277 h 321"/>
                  <a:gd name="T4" fmla="*/ 468 w 1506"/>
                  <a:gd name="T5" fmla="*/ 219 h 321"/>
                  <a:gd name="T6" fmla="*/ 746 w 1506"/>
                  <a:gd name="T7" fmla="*/ 117 h 321"/>
                  <a:gd name="T8" fmla="*/ 965 w 1506"/>
                  <a:gd name="T9" fmla="*/ 117 h 321"/>
                  <a:gd name="T10" fmla="*/ 1243 w 1506"/>
                  <a:gd name="T11" fmla="*/ 73 h 321"/>
                  <a:gd name="T12" fmla="*/ 1506 w 1506"/>
                  <a:gd name="T13" fmla="*/ 0 h 321"/>
                  <a:gd name="T14" fmla="*/ 0 60000 65536"/>
                  <a:gd name="T15" fmla="*/ 0 60000 65536"/>
                  <a:gd name="T16" fmla="*/ 0 60000 65536"/>
                  <a:gd name="T17" fmla="*/ 0 60000 65536"/>
                  <a:gd name="T18" fmla="*/ 0 60000 65536"/>
                  <a:gd name="T19" fmla="*/ 0 60000 65536"/>
                  <a:gd name="T20" fmla="*/ 0 60000 65536"/>
                  <a:gd name="T21" fmla="*/ 0 w 1506"/>
                  <a:gd name="T22" fmla="*/ 0 h 321"/>
                  <a:gd name="T23" fmla="*/ 1506 w 1506"/>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6" h="321">
                    <a:moveTo>
                      <a:pt x="0" y="321"/>
                    </a:moveTo>
                    <a:lnTo>
                      <a:pt x="293" y="277"/>
                    </a:lnTo>
                    <a:lnTo>
                      <a:pt x="468" y="219"/>
                    </a:lnTo>
                    <a:lnTo>
                      <a:pt x="746" y="117"/>
                    </a:lnTo>
                    <a:lnTo>
                      <a:pt x="965" y="117"/>
                    </a:lnTo>
                    <a:lnTo>
                      <a:pt x="1243" y="73"/>
                    </a:lnTo>
                    <a:lnTo>
                      <a:pt x="1506" y="0"/>
                    </a:lnTo>
                  </a:path>
                </a:pathLst>
              </a:custGeom>
              <a:solidFill>
                <a:srgbClr val="006600"/>
              </a:solidFill>
              <a:ln w="1587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nvGrpSpPr>
              <p:cNvPr id="1025" name="Group 459"/>
              <p:cNvGrpSpPr>
                <a:grpSpLocks/>
              </p:cNvGrpSpPr>
              <p:nvPr/>
            </p:nvGrpSpPr>
            <p:grpSpPr bwMode="auto">
              <a:xfrm rot="-6630112">
                <a:off x="758" y="2264"/>
                <a:ext cx="154" cy="71"/>
                <a:chOff x="4097" y="3357"/>
                <a:chExt cx="154" cy="102"/>
              </a:xfrm>
            </p:grpSpPr>
            <p:sp>
              <p:nvSpPr>
                <p:cNvPr id="1090" name="Freeform 460"/>
                <p:cNvSpPr>
                  <a:spLocks/>
                </p:cNvSpPr>
                <p:nvPr/>
              </p:nvSpPr>
              <p:spPr bwMode="auto">
                <a:xfrm>
                  <a:off x="4167" y="3360"/>
                  <a:ext cx="40" cy="99"/>
                </a:xfrm>
                <a:custGeom>
                  <a:avLst/>
                  <a:gdLst>
                    <a:gd name="T0" fmla="*/ 161 w 161"/>
                    <a:gd name="T1" fmla="*/ 395 h 395"/>
                    <a:gd name="T2" fmla="*/ 29 w 161"/>
                    <a:gd name="T3" fmla="*/ 219 h 395"/>
                    <a:gd name="T4" fmla="*/ 0 w 161"/>
                    <a:gd name="T5" fmla="*/ 44 h 395"/>
                    <a:gd name="T6" fmla="*/ 88 w 161"/>
                    <a:gd name="T7" fmla="*/ 0 h 395"/>
                    <a:gd name="T8" fmla="*/ 161 w 161"/>
                    <a:gd name="T9" fmla="*/ 395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161" y="395"/>
                      </a:moveTo>
                      <a:lnTo>
                        <a:pt x="29" y="219"/>
                      </a:lnTo>
                      <a:lnTo>
                        <a:pt x="0" y="44"/>
                      </a:lnTo>
                      <a:lnTo>
                        <a:pt x="88" y="0"/>
                      </a:lnTo>
                      <a:lnTo>
                        <a:pt x="161"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91" name="Freeform 461"/>
                <p:cNvSpPr>
                  <a:spLocks/>
                </p:cNvSpPr>
                <p:nvPr/>
              </p:nvSpPr>
              <p:spPr bwMode="auto">
                <a:xfrm>
                  <a:off x="4214" y="3357"/>
                  <a:ext cx="37" cy="88"/>
                </a:xfrm>
                <a:custGeom>
                  <a:avLst/>
                  <a:gdLst>
                    <a:gd name="T0" fmla="*/ 0 w 146"/>
                    <a:gd name="T1" fmla="*/ 351 h 351"/>
                    <a:gd name="T2" fmla="*/ 0 w 146"/>
                    <a:gd name="T3" fmla="*/ 146 h 351"/>
                    <a:gd name="T4" fmla="*/ 58 w 146"/>
                    <a:gd name="T5" fmla="*/ 0 h 351"/>
                    <a:gd name="T6" fmla="*/ 146 w 146"/>
                    <a:gd name="T7" fmla="*/ 30 h 351"/>
                    <a:gd name="T8" fmla="*/ 102 w 146"/>
                    <a:gd name="T9" fmla="*/ 176 h 351"/>
                    <a:gd name="T10" fmla="*/ 0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0" y="351"/>
                      </a:moveTo>
                      <a:lnTo>
                        <a:pt x="0" y="146"/>
                      </a:lnTo>
                      <a:lnTo>
                        <a:pt x="58" y="0"/>
                      </a:lnTo>
                      <a:lnTo>
                        <a:pt x="146" y="30"/>
                      </a:lnTo>
                      <a:lnTo>
                        <a:pt x="102" y="176"/>
                      </a:lnTo>
                      <a:lnTo>
                        <a:pt x="0"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92" name="Freeform 462"/>
                <p:cNvSpPr>
                  <a:spLocks/>
                </p:cNvSpPr>
                <p:nvPr/>
              </p:nvSpPr>
              <p:spPr bwMode="auto">
                <a:xfrm>
                  <a:off x="4097" y="3386"/>
                  <a:ext cx="81" cy="62"/>
                </a:xfrm>
                <a:custGeom>
                  <a:avLst/>
                  <a:gdLst>
                    <a:gd name="T0" fmla="*/ 322 w 322"/>
                    <a:gd name="T1" fmla="*/ 249 h 249"/>
                    <a:gd name="T2" fmla="*/ 234 w 322"/>
                    <a:gd name="T3" fmla="*/ 161 h 249"/>
                    <a:gd name="T4" fmla="*/ 103 w 322"/>
                    <a:gd name="T5" fmla="*/ 15 h 249"/>
                    <a:gd name="T6" fmla="*/ 0 w 322"/>
                    <a:gd name="T7" fmla="*/ 0 h 249"/>
                    <a:gd name="T8" fmla="*/ 73 w 322"/>
                    <a:gd name="T9" fmla="*/ 103 h 249"/>
                    <a:gd name="T10" fmla="*/ 322 w 322"/>
                    <a:gd name="T11" fmla="*/ 249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322" y="249"/>
                      </a:moveTo>
                      <a:lnTo>
                        <a:pt x="234" y="161"/>
                      </a:lnTo>
                      <a:lnTo>
                        <a:pt x="103" y="15"/>
                      </a:lnTo>
                      <a:lnTo>
                        <a:pt x="0" y="0"/>
                      </a:lnTo>
                      <a:lnTo>
                        <a:pt x="73" y="103"/>
                      </a:lnTo>
                      <a:lnTo>
                        <a:pt x="322"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grpSp>
            <p:nvGrpSpPr>
              <p:cNvPr id="1026" name="Group 463"/>
              <p:cNvGrpSpPr>
                <a:grpSpLocks/>
              </p:cNvGrpSpPr>
              <p:nvPr/>
            </p:nvGrpSpPr>
            <p:grpSpPr bwMode="auto">
              <a:xfrm rot="-6630112">
                <a:off x="804" y="2187"/>
                <a:ext cx="154" cy="71"/>
                <a:chOff x="4152" y="3452"/>
                <a:chExt cx="154" cy="102"/>
              </a:xfrm>
            </p:grpSpPr>
            <p:sp>
              <p:nvSpPr>
                <p:cNvPr id="1087" name="Freeform 464"/>
                <p:cNvSpPr>
                  <a:spLocks/>
                </p:cNvSpPr>
                <p:nvPr/>
              </p:nvSpPr>
              <p:spPr bwMode="auto">
                <a:xfrm>
                  <a:off x="4196" y="3452"/>
                  <a:ext cx="40" cy="99"/>
                </a:xfrm>
                <a:custGeom>
                  <a:avLst/>
                  <a:gdLst>
                    <a:gd name="T0" fmla="*/ 0 w 161"/>
                    <a:gd name="T1" fmla="*/ 0 h 395"/>
                    <a:gd name="T2" fmla="*/ 131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1"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88" name="Freeform 465"/>
                <p:cNvSpPr>
                  <a:spLocks/>
                </p:cNvSpPr>
                <p:nvPr/>
              </p:nvSpPr>
              <p:spPr bwMode="auto">
                <a:xfrm>
                  <a:off x="4152" y="3466"/>
                  <a:ext cx="37" cy="88"/>
                </a:xfrm>
                <a:custGeom>
                  <a:avLst/>
                  <a:gdLst>
                    <a:gd name="T0" fmla="*/ 147 w 147"/>
                    <a:gd name="T1" fmla="*/ 0 h 351"/>
                    <a:gd name="T2" fmla="*/ 147 w 147"/>
                    <a:gd name="T3" fmla="*/ 205 h 351"/>
                    <a:gd name="T4" fmla="*/ 88 w 147"/>
                    <a:gd name="T5" fmla="*/ 351 h 351"/>
                    <a:gd name="T6" fmla="*/ 0 w 147"/>
                    <a:gd name="T7" fmla="*/ 321 h 351"/>
                    <a:gd name="T8" fmla="*/ 44 w 147"/>
                    <a:gd name="T9" fmla="*/ 175 h 351"/>
                    <a:gd name="T10" fmla="*/ 147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147" y="0"/>
                      </a:moveTo>
                      <a:lnTo>
                        <a:pt x="147" y="205"/>
                      </a:lnTo>
                      <a:lnTo>
                        <a:pt x="88" y="351"/>
                      </a:lnTo>
                      <a:lnTo>
                        <a:pt x="0" y="321"/>
                      </a:lnTo>
                      <a:lnTo>
                        <a:pt x="44" y="175"/>
                      </a:lnTo>
                      <a:lnTo>
                        <a:pt x="147"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89" name="Freeform 466"/>
                <p:cNvSpPr>
                  <a:spLocks/>
                </p:cNvSpPr>
                <p:nvPr/>
              </p:nvSpPr>
              <p:spPr bwMode="auto">
                <a:xfrm>
                  <a:off x="4225" y="3463"/>
                  <a:ext cx="81" cy="62"/>
                </a:xfrm>
                <a:custGeom>
                  <a:avLst/>
                  <a:gdLst>
                    <a:gd name="T0" fmla="*/ 0 w 321"/>
                    <a:gd name="T1" fmla="*/ 0 h 249"/>
                    <a:gd name="T2" fmla="*/ 88 w 321"/>
                    <a:gd name="T3" fmla="*/ 88 h 249"/>
                    <a:gd name="T4" fmla="*/ 219 w 321"/>
                    <a:gd name="T5" fmla="*/ 234 h 249"/>
                    <a:gd name="T6" fmla="*/ 321 w 321"/>
                    <a:gd name="T7" fmla="*/ 249 h 249"/>
                    <a:gd name="T8" fmla="*/ 248 w 321"/>
                    <a:gd name="T9" fmla="*/ 146 h 249"/>
                    <a:gd name="T10" fmla="*/ 0 w 321"/>
                    <a:gd name="T11" fmla="*/ 0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0"/>
                      </a:moveTo>
                      <a:lnTo>
                        <a:pt x="88" y="88"/>
                      </a:lnTo>
                      <a:lnTo>
                        <a:pt x="219" y="234"/>
                      </a:lnTo>
                      <a:lnTo>
                        <a:pt x="321" y="249"/>
                      </a:lnTo>
                      <a:lnTo>
                        <a:pt x="248"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sp>
            <p:nvSpPr>
              <p:cNvPr id="1027" name="Freeform 467"/>
              <p:cNvSpPr>
                <a:spLocks/>
              </p:cNvSpPr>
              <p:nvPr/>
            </p:nvSpPr>
            <p:spPr bwMode="auto">
              <a:xfrm rot="-6630112">
                <a:off x="837" y="2336"/>
                <a:ext cx="92" cy="30"/>
              </a:xfrm>
              <a:custGeom>
                <a:avLst/>
                <a:gdLst>
                  <a:gd name="T0" fmla="*/ 365 w 365"/>
                  <a:gd name="T1" fmla="*/ 176 h 176"/>
                  <a:gd name="T2" fmla="*/ 73 w 365"/>
                  <a:gd name="T3" fmla="*/ 103 h 176"/>
                  <a:gd name="T4" fmla="*/ 0 w 365"/>
                  <a:gd name="T5" fmla="*/ 0 h 176"/>
                  <a:gd name="T6" fmla="*/ 87 w 365"/>
                  <a:gd name="T7" fmla="*/ 0 h 176"/>
                  <a:gd name="T8" fmla="*/ 365 w 365"/>
                  <a:gd name="T9" fmla="*/ 176 h 176"/>
                  <a:gd name="T10" fmla="*/ 0 60000 65536"/>
                  <a:gd name="T11" fmla="*/ 0 60000 65536"/>
                  <a:gd name="T12" fmla="*/ 0 60000 65536"/>
                  <a:gd name="T13" fmla="*/ 0 60000 65536"/>
                  <a:gd name="T14" fmla="*/ 0 60000 65536"/>
                  <a:gd name="T15" fmla="*/ 0 w 365"/>
                  <a:gd name="T16" fmla="*/ 0 h 176"/>
                  <a:gd name="T17" fmla="*/ 365 w 365"/>
                  <a:gd name="T18" fmla="*/ 176 h 176"/>
                </a:gdLst>
                <a:ahLst/>
                <a:cxnLst>
                  <a:cxn ang="T10">
                    <a:pos x="T0" y="T1"/>
                  </a:cxn>
                  <a:cxn ang="T11">
                    <a:pos x="T2" y="T3"/>
                  </a:cxn>
                  <a:cxn ang="T12">
                    <a:pos x="T4" y="T5"/>
                  </a:cxn>
                  <a:cxn ang="T13">
                    <a:pos x="T6" y="T7"/>
                  </a:cxn>
                  <a:cxn ang="T14">
                    <a:pos x="T8" y="T9"/>
                  </a:cxn>
                </a:cxnLst>
                <a:rect l="T15" t="T16" r="T17" b="T18"/>
                <a:pathLst>
                  <a:path w="365" h="176">
                    <a:moveTo>
                      <a:pt x="365" y="176"/>
                    </a:moveTo>
                    <a:lnTo>
                      <a:pt x="73" y="103"/>
                    </a:lnTo>
                    <a:lnTo>
                      <a:pt x="0" y="0"/>
                    </a:lnTo>
                    <a:lnTo>
                      <a:pt x="87" y="0"/>
                    </a:lnTo>
                    <a:lnTo>
                      <a:pt x="365" y="176"/>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28" name="Freeform 468"/>
              <p:cNvSpPr>
                <a:spLocks/>
              </p:cNvSpPr>
              <p:nvPr/>
            </p:nvSpPr>
            <p:spPr bwMode="auto">
              <a:xfrm rot="-6630112">
                <a:off x="881" y="2329"/>
                <a:ext cx="74" cy="37"/>
              </a:xfrm>
              <a:custGeom>
                <a:avLst/>
                <a:gdLst>
                  <a:gd name="T0" fmla="*/ 292 w 292"/>
                  <a:gd name="T1" fmla="*/ 0 h 205"/>
                  <a:gd name="T2" fmla="*/ 87 w 292"/>
                  <a:gd name="T3" fmla="*/ 58 h 205"/>
                  <a:gd name="T4" fmla="*/ 0 w 292"/>
                  <a:gd name="T5" fmla="*/ 146 h 205"/>
                  <a:gd name="T6" fmla="*/ 14 w 292"/>
                  <a:gd name="T7" fmla="*/ 205 h 205"/>
                  <a:gd name="T8" fmla="*/ 102 w 292"/>
                  <a:gd name="T9" fmla="*/ 190 h 205"/>
                  <a:gd name="T10" fmla="*/ 292 w 292"/>
                  <a:gd name="T11" fmla="*/ 0 h 205"/>
                  <a:gd name="T12" fmla="*/ 0 60000 65536"/>
                  <a:gd name="T13" fmla="*/ 0 60000 65536"/>
                  <a:gd name="T14" fmla="*/ 0 60000 65536"/>
                  <a:gd name="T15" fmla="*/ 0 60000 65536"/>
                  <a:gd name="T16" fmla="*/ 0 60000 65536"/>
                  <a:gd name="T17" fmla="*/ 0 60000 65536"/>
                  <a:gd name="T18" fmla="*/ 0 w 292"/>
                  <a:gd name="T19" fmla="*/ 0 h 205"/>
                  <a:gd name="T20" fmla="*/ 292 w 29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292" h="205">
                    <a:moveTo>
                      <a:pt x="292" y="0"/>
                    </a:moveTo>
                    <a:lnTo>
                      <a:pt x="87" y="58"/>
                    </a:lnTo>
                    <a:lnTo>
                      <a:pt x="0" y="146"/>
                    </a:lnTo>
                    <a:lnTo>
                      <a:pt x="14" y="205"/>
                    </a:lnTo>
                    <a:lnTo>
                      <a:pt x="102" y="190"/>
                    </a:lnTo>
                    <a:lnTo>
                      <a:pt x="292"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29" name="Freeform 469"/>
              <p:cNvSpPr>
                <a:spLocks/>
              </p:cNvSpPr>
              <p:nvPr/>
            </p:nvSpPr>
            <p:spPr bwMode="auto">
              <a:xfrm rot="-6630112">
                <a:off x="793" y="2139"/>
                <a:ext cx="80" cy="35"/>
              </a:xfrm>
              <a:custGeom>
                <a:avLst/>
                <a:gdLst>
                  <a:gd name="T0" fmla="*/ 0 w 322"/>
                  <a:gd name="T1" fmla="*/ 0 h 204"/>
                  <a:gd name="T2" fmla="*/ 117 w 322"/>
                  <a:gd name="T3" fmla="*/ 117 h 204"/>
                  <a:gd name="T4" fmla="*/ 263 w 322"/>
                  <a:gd name="T5" fmla="*/ 204 h 204"/>
                  <a:gd name="T6" fmla="*/ 322 w 322"/>
                  <a:gd name="T7" fmla="*/ 161 h 204"/>
                  <a:gd name="T8" fmla="*/ 176 w 322"/>
                  <a:gd name="T9" fmla="*/ 58 h 204"/>
                  <a:gd name="T10" fmla="*/ 0 w 322"/>
                  <a:gd name="T11" fmla="*/ 0 h 204"/>
                  <a:gd name="T12" fmla="*/ 0 60000 65536"/>
                  <a:gd name="T13" fmla="*/ 0 60000 65536"/>
                  <a:gd name="T14" fmla="*/ 0 60000 65536"/>
                  <a:gd name="T15" fmla="*/ 0 60000 65536"/>
                  <a:gd name="T16" fmla="*/ 0 60000 65536"/>
                  <a:gd name="T17" fmla="*/ 0 60000 65536"/>
                  <a:gd name="T18" fmla="*/ 0 w 322"/>
                  <a:gd name="T19" fmla="*/ 0 h 204"/>
                  <a:gd name="T20" fmla="*/ 322 w 32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322" h="204">
                    <a:moveTo>
                      <a:pt x="0" y="0"/>
                    </a:moveTo>
                    <a:lnTo>
                      <a:pt x="117" y="117"/>
                    </a:lnTo>
                    <a:lnTo>
                      <a:pt x="263" y="204"/>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30" name="Freeform 470"/>
              <p:cNvSpPr>
                <a:spLocks/>
              </p:cNvSpPr>
              <p:nvPr/>
            </p:nvSpPr>
            <p:spPr bwMode="auto">
              <a:xfrm rot="-6630112">
                <a:off x="773" y="2190"/>
                <a:ext cx="40" cy="46"/>
              </a:xfrm>
              <a:custGeom>
                <a:avLst/>
                <a:gdLst>
                  <a:gd name="T0" fmla="*/ 0 w 161"/>
                  <a:gd name="T1" fmla="*/ 263 h 263"/>
                  <a:gd name="T2" fmla="*/ 29 w 161"/>
                  <a:gd name="T3" fmla="*/ 102 h 263"/>
                  <a:gd name="T4" fmla="*/ 44 w 161"/>
                  <a:gd name="T5" fmla="*/ 29 h 263"/>
                  <a:gd name="T6" fmla="*/ 161 w 161"/>
                  <a:gd name="T7" fmla="*/ 0 h 263"/>
                  <a:gd name="T8" fmla="*/ 0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0" y="263"/>
                    </a:moveTo>
                    <a:lnTo>
                      <a:pt x="29" y="102"/>
                    </a:lnTo>
                    <a:lnTo>
                      <a:pt x="44" y="29"/>
                    </a:lnTo>
                    <a:lnTo>
                      <a:pt x="161" y="0"/>
                    </a:lnTo>
                    <a:lnTo>
                      <a:pt x="0"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31" name="Freeform 471"/>
              <p:cNvSpPr>
                <a:spLocks/>
              </p:cNvSpPr>
              <p:nvPr/>
            </p:nvSpPr>
            <p:spPr bwMode="auto">
              <a:xfrm rot="-6630112">
                <a:off x="707" y="2073"/>
                <a:ext cx="41" cy="70"/>
              </a:xfrm>
              <a:custGeom>
                <a:avLst/>
                <a:gdLst>
                  <a:gd name="T0" fmla="*/ 0 w 160"/>
                  <a:gd name="T1" fmla="*/ 395 h 395"/>
                  <a:gd name="T2" fmla="*/ 131 w 160"/>
                  <a:gd name="T3" fmla="*/ 220 h 395"/>
                  <a:gd name="T4" fmla="*/ 160 w 160"/>
                  <a:gd name="T5" fmla="*/ 44 h 395"/>
                  <a:gd name="T6" fmla="*/ 73 w 160"/>
                  <a:gd name="T7" fmla="*/ 0 h 395"/>
                  <a:gd name="T8" fmla="*/ 0 w 160"/>
                  <a:gd name="T9" fmla="*/ 395 h 395"/>
                  <a:gd name="T10" fmla="*/ 0 60000 65536"/>
                  <a:gd name="T11" fmla="*/ 0 60000 65536"/>
                  <a:gd name="T12" fmla="*/ 0 60000 65536"/>
                  <a:gd name="T13" fmla="*/ 0 60000 65536"/>
                  <a:gd name="T14" fmla="*/ 0 60000 65536"/>
                  <a:gd name="T15" fmla="*/ 0 w 160"/>
                  <a:gd name="T16" fmla="*/ 0 h 395"/>
                  <a:gd name="T17" fmla="*/ 160 w 160"/>
                  <a:gd name="T18" fmla="*/ 395 h 395"/>
                </a:gdLst>
                <a:ahLst/>
                <a:cxnLst>
                  <a:cxn ang="T10">
                    <a:pos x="T0" y="T1"/>
                  </a:cxn>
                  <a:cxn ang="T11">
                    <a:pos x="T2" y="T3"/>
                  </a:cxn>
                  <a:cxn ang="T12">
                    <a:pos x="T4" y="T5"/>
                  </a:cxn>
                  <a:cxn ang="T13">
                    <a:pos x="T6" y="T7"/>
                  </a:cxn>
                  <a:cxn ang="T14">
                    <a:pos x="T8" y="T9"/>
                  </a:cxn>
                </a:cxnLst>
                <a:rect l="T15" t="T16" r="T17" b="T18"/>
                <a:pathLst>
                  <a:path w="160" h="395">
                    <a:moveTo>
                      <a:pt x="0" y="395"/>
                    </a:moveTo>
                    <a:lnTo>
                      <a:pt x="131" y="220"/>
                    </a:lnTo>
                    <a:lnTo>
                      <a:pt x="160" y="44"/>
                    </a:lnTo>
                    <a:lnTo>
                      <a:pt x="73" y="0"/>
                    </a:lnTo>
                    <a:lnTo>
                      <a:pt x="0"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32" name="Freeform 472"/>
              <p:cNvSpPr>
                <a:spLocks/>
              </p:cNvSpPr>
              <p:nvPr/>
            </p:nvSpPr>
            <p:spPr bwMode="auto">
              <a:xfrm rot="-6630112">
                <a:off x="732" y="2125"/>
                <a:ext cx="37" cy="62"/>
              </a:xfrm>
              <a:custGeom>
                <a:avLst/>
                <a:gdLst>
                  <a:gd name="T0" fmla="*/ 146 w 146"/>
                  <a:gd name="T1" fmla="*/ 351 h 351"/>
                  <a:gd name="T2" fmla="*/ 146 w 146"/>
                  <a:gd name="T3" fmla="*/ 146 h 351"/>
                  <a:gd name="T4" fmla="*/ 88 w 146"/>
                  <a:gd name="T5" fmla="*/ 0 h 351"/>
                  <a:gd name="T6" fmla="*/ 0 w 146"/>
                  <a:gd name="T7" fmla="*/ 29 h 351"/>
                  <a:gd name="T8" fmla="*/ 44 w 146"/>
                  <a:gd name="T9" fmla="*/ 176 h 351"/>
                  <a:gd name="T10" fmla="*/ 146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146" y="351"/>
                    </a:moveTo>
                    <a:lnTo>
                      <a:pt x="146" y="146"/>
                    </a:lnTo>
                    <a:lnTo>
                      <a:pt x="88" y="0"/>
                    </a:lnTo>
                    <a:lnTo>
                      <a:pt x="0" y="29"/>
                    </a:lnTo>
                    <a:lnTo>
                      <a:pt x="44" y="176"/>
                    </a:lnTo>
                    <a:lnTo>
                      <a:pt x="146"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33" name="Freeform 473"/>
              <p:cNvSpPr>
                <a:spLocks/>
              </p:cNvSpPr>
              <p:nvPr/>
            </p:nvSpPr>
            <p:spPr bwMode="auto">
              <a:xfrm rot="-6630112">
                <a:off x="679" y="2037"/>
                <a:ext cx="80" cy="44"/>
              </a:xfrm>
              <a:custGeom>
                <a:avLst/>
                <a:gdLst>
                  <a:gd name="T0" fmla="*/ 0 w 321"/>
                  <a:gd name="T1" fmla="*/ 249 h 249"/>
                  <a:gd name="T2" fmla="*/ 87 w 321"/>
                  <a:gd name="T3" fmla="*/ 161 h 249"/>
                  <a:gd name="T4" fmla="*/ 219 w 321"/>
                  <a:gd name="T5" fmla="*/ 15 h 249"/>
                  <a:gd name="T6" fmla="*/ 321 w 321"/>
                  <a:gd name="T7" fmla="*/ 0 h 249"/>
                  <a:gd name="T8" fmla="*/ 248 w 321"/>
                  <a:gd name="T9" fmla="*/ 103 h 249"/>
                  <a:gd name="T10" fmla="*/ 0 w 321"/>
                  <a:gd name="T11" fmla="*/ 249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249"/>
                    </a:moveTo>
                    <a:lnTo>
                      <a:pt x="87" y="161"/>
                    </a:lnTo>
                    <a:lnTo>
                      <a:pt x="219" y="15"/>
                    </a:lnTo>
                    <a:lnTo>
                      <a:pt x="321" y="0"/>
                    </a:lnTo>
                    <a:lnTo>
                      <a:pt x="248" y="103"/>
                    </a:lnTo>
                    <a:lnTo>
                      <a:pt x="0"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34" name="Freeform 474"/>
              <p:cNvSpPr>
                <a:spLocks/>
              </p:cNvSpPr>
              <p:nvPr/>
            </p:nvSpPr>
            <p:spPr bwMode="auto">
              <a:xfrm rot="-6630112">
                <a:off x="783" y="2001"/>
                <a:ext cx="40" cy="70"/>
              </a:xfrm>
              <a:custGeom>
                <a:avLst/>
                <a:gdLst>
                  <a:gd name="T0" fmla="*/ 0 w 161"/>
                  <a:gd name="T1" fmla="*/ 0 h 395"/>
                  <a:gd name="T2" fmla="*/ 132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2"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35" name="Freeform 475"/>
              <p:cNvSpPr>
                <a:spLocks/>
              </p:cNvSpPr>
              <p:nvPr/>
            </p:nvSpPr>
            <p:spPr bwMode="auto">
              <a:xfrm rot="-6630112">
                <a:off x="781" y="2003"/>
                <a:ext cx="36" cy="62"/>
              </a:xfrm>
              <a:custGeom>
                <a:avLst/>
                <a:gdLst>
                  <a:gd name="T0" fmla="*/ 0 w 147"/>
                  <a:gd name="T1" fmla="*/ 0 h 351"/>
                  <a:gd name="T2" fmla="*/ 0 w 147"/>
                  <a:gd name="T3" fmla="*/ 205 h 351"/>
                  <a:gd name="T4" fmla="*/ 59 w 147"/>
                  <a:gd name="T5" fmla="*/ 351 h 351"/>
                  <a:gd name="T6" fmla="*/ 147 w 147"/>
                  <a:gd name="T7" fmla="*/ 322 h 351"/>
                  <a:gd name="T8" fmla="*/ 103 w 147"/>
                  <a:gd name="T9" fmla="*/ 176 h 351"/>
                  <a:gd name="T10" fmla="*/ 0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0" y="0"/>
                    </a:moveTo>
                    <a:lnTo>
                      <a:pt x="0" y="205"/>
                    </a:lnTo>
                    <a:lnTo>
                      <a:pt x="59" y="351"/>
                    </a:lnTo>
                    <a:lnTo>
                      <a:pt x="147" y="322"/>
                    </a:lnTo>
                    <a:lnTo>
                      <a:pt x="103" y="17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36" name="Freeform 476"/>
              <p:cNvSpPr>
                <a:spLocks/>
              </p:cNvSpPr>
              <p:nvPr/>
            </p:nvSpPr>
            <p:spPr bwMode="auto">
              <a:xfrm rot="-6630112">
                <a:off x="707" y="1961"/>
                <a:ext cx="80" cy="44"/>
              </a:xfrm>
              <a:custGeom>
                <a:avLst/>
                <a:gdLst>
                  <a:gd name="T0" fmla="*/ 0 w 322"/>
                  <a:gd name="T1" fmla="*/ 0 h 249"/>
                  <a:gd name="T2" fmla="*/ 88 w 322"/>
                  <a:gd name="T3" fmla="*/ 88 h 249"/>
                  <a:gd name="T4" fmla="*/ 219 w 322"/>
                  <a:gd name="T5" fmla="*/ 234 h 249"/>
                  <a:gd name="T6" fmla="*/ 322 w 322"/>
                  <a:gd name="T7" fmla="*/ 249 h 249"/>
                  <a:gd name="T8" fmla="*/ 249 w 322"/>
                  <a:gd name="T9" fmla="*/ 146 h 249"/>
                  <a:gd name="T10" fmla="*/ 0 w 322"/>
                  <a:gd name="T11" fmla="*/ 0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0" y="0"/>
                    </a:moveTo>
                    <a:lnTo>
                      <a:pt x="88" y="88"/>
                    </a:lnTo>
                    <a:lnTo>
                      <a:pt x="219" y="234"/>
                    </a:lnTo>
                    <a:lnTo>
                      <a:pt x="322" y="249"/>
                    </a:lnTo>
                    <a:lnTo>
                      <a:pt x="249"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37" name="Freeform 477"/>
              <p:cNvSpPr>
                <a:spLocks/>
              </p:cNvSpPr>
              <p:nvPr/>
            </p:nvSpPr>
            <p:spPr bwMode="auto">
              <a:xfrm rot="-6630112">
                <a:off x="644" y="1993"/>
                <a:ext cx="91" cy="31"/>
              </a:xfrm>
              <a:custGeom>
                <a:avLst/>
                <a:gdLst>
                  <a:gd name="T0" fmla="*/ 0 w 366"/>
                  <a:gd name="T1" fmla="*/ 175 h 175"/>
                  <a:gd name="T2" fmla="*/ 293 w 366"/>
                  <a:gd name="T3" fmla="*/ 102 h 175"/>
                  <a:gd name="T4" fmla="*/ 366 w 366"/>
                  <a:gd name="T5" fmla="*/ 0 h 175"/>
                  <a:gd name="T6" fmla="*/ 278 w 366"/>
                  <a:gd name="T7" fmla="*/ 0 h 175"/>
                  <a:gd name="T8" fmla="*/ 0 w 366"/>
                  <a:gd name="T9" fmla="*/ 175 h 175"/>
                  <a:gd name="T10" fmla="*/ 0 60000 65536"/>
                  <a:gd name="T11" fmla="*/ 0 60000 65536"/>
                  <a:gd name="T12" fmla="*/ 0 60000 65536"/>
                  <a:gd name="T13" fmla="*/ 0 60000 65536"/>
                  <a:gd name="T14" fmla="*/ 0 60000 65536"/>
                  <a:gd name="T15" fmla="*/ 0 w 366"/>
                  <a:gd name="T16" fmla="*/ 0 h 175"/>
                  <a:gd name="T17" fmla="*/ 366 w 366"/>
                  <a:gd name="T18" fmla="*/ 175 h 175"/>
                </a:gdLst>
                <a:ahLst/>
                <a:cxnLst>
                  <a:cxn ang="T10">
                    <a:pos x="T0" y="T1"/>
                  </a:cxn>
                  <a:cxn ang="T11">
                    <a:pos x="T2" y="T3"/>
                  </a:cxn>
                  <a:cxn ang="T12">
                    <a:pos x="T4" y="T5"/>
                  </a:cxn>
                  <a:cxn ang="T13">
                    <a:pos x="T6" y="T7"/>
                  </a:cxn>
                  <a:cxn ang="T14">
                    <a:pos x="T8" y="T9"/>
                  </a:cxn>
                </a:cxnLst>
                <a:rect l="T15" t="T16" r="T17" b="T18"/>
                <a:pathLst>
                  <a:path w="366" h="175">
                    <a:moveTo>
                      <a:pt x="0" y="175"/>
                    </a:moveTo>
                    <a:lnTo>
                      <a:pt x="293" y="102"/>
                    </a:lnTo>
                    <a:lnTo>
                      <a:pt x="366" y="0"/>
                    </a:lnTo>
                    <a:lnTo>
                      <a:pt x="278" y="0"/>
                    </a:lnTo>
                    <a:lnTo>
                      <a:pt x="0" y="17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38" name="Freeform 478"/>
              <p:cNvSpPr>
                <a:spLocks/>
              </p:cNvSpPr>
              <p:nvPr/>
            </p:nvSpPr>
            <p:spPr bwMode="auto">
              <a:xfrm rot="-6630112">
                <a:off x="766" y="2095"/>
                <a:ext cx="73" cy="36"/>
              </a:xfrm>
              <a:custGeom>
                <a:avLst/>
                <a:gdLst>
                  <a:gd name="T0" fmla="*/ 0 w 292"/>
                  <a:gd name="T1" fmla="*/ 0 h 204"/>
                  <a:gd name="T2" fmla="*/ 204 w 292"/>
                  <a:gd name="T3" fmla="*/ 58 h 204"/>
                  <a:gd name="T4" fmla="*/ 292 w 292"/>
                  <a:gd name="T5" fmla="*/ 146 h 204"/>
                  <a:gd name="T6" fmla="*/ 277 w 292"/>
                  <a:gd name="T7" fmla="*/ 204 h 204"/>
                  <a:gd name="T8" fmla="*/ 190 w 292"/>
                  <a:gd name="T9" fmla="*/ 190 h 204"/>
                  <a:gd name="T10" fmla="*/ 0 w 292"/>
                  <a:gd name="T11" fmla="*/ 0 h 204"/>
                  <a:gd name="T12" fmla="*/ 0 60000 65536"/>
                  <a:gd name="T13" fmla="*/ 0 60000 65536"/>
                  <a:gd name="T14" fmla="*/ 0 60000 65536"/>
                  <a:gd name="T15" fmla="*/ 0 60000 65536"/>
                  <a:gd name="T16" fmla="*/ 0 60000 65536"/>
                  <a:gd name="T17" fmla="*/ 0 60000 65536"/>
                  <a:gd name="T18" fmla="*/ 0 w 292"/>
                  <a:gd name="T19" fmla="*/ 0 h 204"/>
                  <a:gd name="T20" fmla="*/ 292 w 29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292" h="204">
                    <a:moveTo>
                      <a:pt x="0" y="0"/>
                    </a:moveTo>
                    <a:lnTo>
                      <a:pt x="204" y="58"/>
                    </a:lnTo>
                    <a:lnTo>
                      <a:pt x="292" y="146"/>
                    </a:lnTo>
                    <a:lnTo>
                      <a:pt x="277" y="204"/>
                    </a:lnTo>
                    <a:lnTo>
                      <a:pt x="190" y="190"/>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39" name="Freeform 479"/>
              <p:cNvSpPr>
                <a:spLocks/>
              </p:cNvSpPr>
              <p:nvPr/>
            </p:nvSpPr>
            <p:spPr bwMode="auto">
              <a:xfrm rot="-6630112">
                <a:off x="689" y="1943"/>
                <a:ext cx="81" cy="35"/>
              </a:xfrm>
              <a:custGeom>
                <a:avLst/>
                <a:gdLst>
                  <a:gd name="T0" fmla="*/ 0 w 322"/>
                  <a:gd name="T1" fmla="*/ 0 h 205"/>
                  <a:gd name="T2" fmla="*/ 117 w 322"/>
                  <a:gd name="T3" fmla="*/ 117 h 205"/>
                  <a:gd name="T4" fmla="*/ 264 w 322"/>
                  <a:gd name="T5" fmla="*/ 205 h 205"/>
                  <a:gd name="T6" fmla="*/ 322 w 322"/>
                  <a:gd name="T7" fmla="*/ 161 h 205"/>
                  <a:gd name="T8" fmla="*/ 176 w 322"/>
                  <a:gd name="T9" fmla="*/ 58 h 205"/>
                  <a:gd name="T10" fmla="*/ 0 w 322"/>
                  <a:gd name="T11" fmla="*/ 0 h 205"/>
                  <a:gd name="T12" fmla="*/ 0 60000 65536"/>
                  <a:gd name="T13" fmla="*/ 0 60000 65536"/>
                  <a:gd name="T14" fmla="*/ 0 60000 65536"/>
                  <a:gd name="T15" fmla="*/ 0 60000 65536"/>
                  <a:gd name="T16" fmla="*/ 0 60000 65536"/>
                  <a:gd name="T17" fmla="*/ 0 60000 65536"/>
                  <a:gd name="T18" fmla="*/ 0 w 322"/>
                  <a:gd name="T19" fmla="*/ 0 h 205"/>
                  <a:gd name="T20" fmla="*/ 322 w 32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322" h="205">
                    <a:moveTo>
                      <a:pt x="0" y="0"/>
                    </a:moveTo>
                    <a:lnTo>
                      <a:pt x="117" y="117"/>
                    </a:lnTo>
                    <a:lnTo>
                      <a:pt x="264" y="205"/>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40" name="Freeform 480"/>
              <p:cNvSpPr>
                <a:spLocks/>
              </p:cNvSpPr>
              <p:nvPr/>
            </p:nvSpPr>
            <p:spPr bwMode="auto">
              <a:xfrm rot="-6630112">
                <a:off x="749" y="2168"/>
                <a:ext cx="40" cy="46"/>
              </a:xfrm>
              <a:custGeom>
                <a:avLst/>
                <a:gdLst>
                  <a:gd name="T0" fmla="*/ 161 w 161"/>
                  <a:gd name="T1" fmla="*/ 263 h 263"/>
                  <a:gd name="T2" fmla="*/ 132 w 161"/>
                  <a:gd name="T3" fmla="*/ 103 h 263"/>
                  <a:gd name="T4" fmla="*/ 117 w 161"/>
                  <a:gd name="T5" fmla="*/ 29 h 263"/>
                  <a:gd name="T6" fmla="*/ 0 w 161"/>
                  <a:gd name="T7" fmla="*/ 0 h 263"/>
                  <a:gd name="T8" fmla="*/ 161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161" y="263"/>
                    </a:moveTo>
                    <a:lnTo>
                      <a:pt x="132" y="103"/>
                    </a:lnTo>
                    <a:lnTo>
                      <a:pt x="117" y="29"/>
                    </a:lnTo>
                    <a:lnTo>
                      <a:pt x="0" y="0"/>
                    </a:lnTo>
                    <a:lnTo>
                      <a:pt x="161"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41" name="Freeform 481"/>
              <p:cNvSpPr>
                <a:spLocks/>
              </p:cNvSpPr>
              <p:nvPr/>
            </p:nvSpPr>
            <p:spPr bwMode="auto">
              <a:xfrm rot="-6630112">
                <a:off x="631" y="2100"/>
                <a:ext cx="376" cy="57"/>
              </a:xfrm>
              <a:custGeom>
                <a:avLst/>
                <a:gdLst>
                  <a:gd name="T0" fmla="*/ 0 w 1506"/>
                  <a:gd name="T1" fmla="*/ 321 h 321"/>
                  <a:gd name="T2" fmla="*/ 293 w 1506"/>
                  <a:gd name="T3" fmla="*/ 277 h 321"/>
                  <a:gd name="T4" fmla="*/ 468 w 1506"/>
                  <a:gd name="T5" fmla="*/ 219 h 321"/>
                  <a:gd name="T6" fmla="*/ 746 w 1506"/>
                  <a:gd name="T7" fmla="*/ 117 h 321"/>
                  <a:gd name="T8" fmla="*/ 965 w 1506"/>
                  <a:gd name="T9" fmla="*/ 117 h 321"/>
                  <a:gd name="T10" fmla="*/ 1243 w 1506"/>
                  <a:gd name="T11" fmla="*/ 73 h 321"/>
                  <a:gd name="T12" fmla="*/ 1506 w 1506"/>
                  <a:gd name="T13" fmla="*/ 0 h 321"/>
                  <a:gd name="T14" fmla="*/ 0 60000 65536"/>
                  <a:gd name="T15" fmla="*/ 0 60000 65536"/>
                  <a:gd name="T16" fmla="*/ 0 60000 65536"/>
                  <a:gd name="T17" fmla="*/ 0 60000 65536"/>
                  <a:gd name="T18" fmla="*/ 0 60000 65536"/>
                  <a:gd name="T19" fmla="*/ 0 60000 65536"/>
                  <a:gd name="T20" fmla="*/ 0 60000 65536"/>
                  <a:gd name="T21" fmla="*/ 0 w 1506"/>
                  <a:gd name="T22" fmla="*/ 0 h 321"/>
                  <a:gd name="T23" fmla="*/ 1506 w 1506"/>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6" h="321">
                    <a:moveTo>
                      <a:pt x="0" y="321"/>
                    </a:moveTo>
                    <a:lnTo>
                      <a:pt x="293" y="277"/>
                    </a:lnTo>
                    <a:lnTo>
                      <a:pt x="468" y="219"/>
                    </a:lnTo>
                    <a:lnTo>
                      <a:pt x="746" y="117"/>
                    </a:lnTo>
                    <a:lnTo>
                      <a:pt x="965" y="117"/>
                    </a:lnTo>
                    <a:lnTo>
                      <a:pt x="1243" y="73"/>
                    </a:lnTo>
                    <a:lnTo>
                      <a:pt x="1506" y="0"/>
                    </a:lnTo>
                  </a:path>
                </a:pathLst>
              </a:custGeom>
              <a:solidFill>
                <a:srgbClr val="006600"/>
              </a:solidFill>
              <a:ln w="1587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nvGrpSpPr>
              <p:cNvPr id="1042" name="Group 482"/>
              <p:cNvGrpSpPr>
                <a:grpSpLocks/>
              </p:cNvGrpSpPr>
              <p:nvPr/>
            </p:nvGrpSpPr>
            <p:grpSpPr bwMode="auto">
              <a:xfrm rot="-6630112">
                <a:off x="834" y="2309"/>
                <a:ext cx="154" cy="71"/>
                <a:chOff x="4097" y="3357"/>
                <a:chExt cx="154" cy="102"/>
              </a:xfrm>
            </p:grpSpPr>
            <p:sp>
              <p:nvSpPr>
                <p:cNvPr id="1084" name="Freeform 483"/>
                <p:cNvSpPr>
                  <a:spLocks/>
                </p:cNvSpPr>
                <p:nvPr/>
              </p:nvSpPr>
              <p:spPr bwMode="auto">
                <a:xfrm>
                  <a:off x="4167" y="3360"/>
                  <a:ext cx="40" cy="99"/>
                </a:xfrm>
                <a:custGeom>
                  <a:avLst/>
                  <a:gdLst>
                    <a:gd name="T0" fmla="*/ 161 w 161"/>
                    <a:gd name="T1" fmla="*/ 395 h 395"/>
                    <a:gd name="T2" fmla="*/ 29 w 161"/>
                    <a:gd name="T3" fmla="*/ 219 h 395"/>
                    <a:gd name="T4" fmla="*/ 0 w 161"/>
                    <a:gd name="T5" fmla="*/ 44 h 395"/>
                    <a:gd name="T6" fmla="*/ 88 w 161"/>
                    <a:gd name="T7" fmla="*/ 0 h 395"/>
                    <a:gd name="T8" fmla="*/ 161 w 161"/>
                    <a:gd name="T9" fmla="*/ 395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161" y="395"/>
                      </a:moveTo>
                      <a:lnTo>
                        <a:pt x="29" y="219"/>
                      </a:lnTo>
                      <a:lnTo>
                        <a:pt x="0" y="44"/>
                      </a:lnTo>
                      <a:lnTo>
                        <a:pt x="88" y="0"/>
                      </a:lnTo>
                      <a:lnTo>
                        <a:pt x="161"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85" name="Freeform 484"/>
                <p:cNvSpPr>
                  <a:spLocks/>
                </p:cNvSpPr>
                <p:nvPr/>
              </p:nvSpPr>
              <p:spPr bwMode="auto">
                <a:xfrm>
                  <a:off x="4214" y="3357"/>
                  <a:ext cx="37" cy="88"/>
                </a:xfrm>
                <a:custGeom>
                  <a:avLst/>
                  <a:gdLst>
                    <a:gd name="T0" fmla="*/ 0 w 146"/>
                    <a:gd name="T1" fmla="*/ 351 h 351"/>
                    <a:gd name="T2" fmla="*/ 0 w 146"/>
                    <a:gd name="T3" fmla="*/ 146 h 351"/>
                    <a:gd name="T4" fmla="*/ 58 w 146"/>
                    <a:gd name="T5" fmla="*/ 0 h 351"/>
                    <a:gd name="T6" fmla="*/ 146 w 146"/>
                    <a:gd name="T7" fmla="*/ 30 h 351"/>
                    <a:gd name="T8" fmla="*/ 102 w 146"/>
                    <a:gd name="T9" fmla="*/ 176 h 351"/>
                    <a:gd name="T10" fmla="*/ 0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0" y="351"/>
                      </a:moveTo>
                      <a:lnTo>
                        <a:pt x="0" y="146"/>
                      </a:lnTo>
                      <a:lnTo>
                        <a:pt x="58" y="0"/>
                      </a:lnTo>
                      <a:lnTo>
                        <a:pt x="146" y="30"/>
                      </a:lnTo>
                      <a:lnTo>
                        <a:pt x="102" y="176"/>
                      </a:lnTo>
                      <a:lnTo>
                        <a:pt x="0"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86" name="Freeform 485"/>
                <p:cNvSpPr>
                  <a:spLocks/>
                </p:cNvSpPr>
                <p:nvPr/>
              </p:nvSpPr>
              <p:spPr bwMode="auto">
                <a:xfrm>
                  <a:off x="4097" y="3386"/>
                  <a:ext cx="81" cy="62"/>
                </a:xfrm>
                <a:custGeom>
                  <a:avLst/>
                  <a:gdLst>
                    <a:gd name="T0" fmla="*/ 322 w 322"/>
                    <a:gd name="T1" fmla="*/ 249 h 249"/>
                    <a:gd name="T2" fmla="*/ 234 w 322"/>
                    <a:gd name="T3" fmla="*/ 161 h 249"/>
                    <a:gd name="T4" fmla="*/ 103 w 322"/>
                    <a:gd name="T5" fmla="*/ 15 h 249"/>
                    <a:gd name="T6" fmla="*/ 0 w 322"/>
                    <a:gd name="T7" fmla="*/ 0 h 249"/>
                    <a:gd name="T8" fmla="*/ 73 w 322"/>
                    <a:gd name="T9" fmla="*/ 103 h 249"/>
                    <a:gd name="T10" fmla="*/ 322 w 322"/>
                    <a:gd name="T11" fmla="*/ 249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322" y="249"/>
                      </a:moveTo>
                      <a:lnTo>
                        <a:pt x="234" y="161"/>
                      </a:lnTo>
                      <a:lnTo>
                        <a:pt x="103" y="15"/>
                      </a:lnTo>
                      <a:lnTo>
                        <a:pt x="0" y="0"/>
                      </a:lnTo>
                      <a:lnTo>
                        <a:pt x="73" y="103"/>
                      </a:lnTo>
                      <a:lnTo>
                        <a:pt x="322"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grpSp>
            <p:nvGrpSpPr>
              <p:cNvPr id="1043" name="Group 486"/>
              <p:cNvGrpSpPr>
                <a:grpSpLocks/>
              </p:cNvGrpSpPr>
              <p:nvPr/>
            </p:nvGrpSpPr>
            <p:grpSpPr bwMode="auto">
              <a:xfrm rot="-6630112">
                <a:off x="880" y="2232"/>
                <a:ext cx="154" cy="71"/>
                <a:chOff x="4152" y="3452"/>
                <a:chExt cx="154" cy="102"/>
              </a:xfrm>
            </p:grpSpPr>
            <p:sp>
              <p:nvSpPr>
                <p:cNvPr id="1081" name="Freeform 487"/>
                <p:cNvSpPr>
                  <a:spLocks/>
                </p:cNvSpPr>
                <p:nvPr/>
              </p:nvSpPr>
              <p:spPr bwMode="auto">
                <a:xfrm>
                  <a:off x="4196" y="3452"/>
                  <a:ext cx="40" cy="99"/>
                </a:xfrm>
                <a:custGeom>
                  <a:avLst/>
                  <a:gdLst>
                    <a:gd name="T0" fmla="*/ 0 w 161"/>
                    <a:gd name="T1" fmla="*/ 0 h 395"/>
                    <a:gd name="T2" fmla="*/ 131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1"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82" name="Freeform 488"/>
                <p:cNvSpPr>
                  <a:spLocks/>
                </p:cNvSpPr>
                <p:nvPr/>
              </p:nvSpPr>
              <p:spPr bwMode="auto">
                <a:xfrm>
                  <a:off x="4152" y="3466"/>
                  <a:ext cx="37" cy="88"/>
                </a:xfrm>
                <a:custGeom>
                  <a:avLst/>
                  <a:gdLst>
                    <a:gd name="T0" fmla="*/ 147 w 147"/>
                    <a:gd name="T1" fmla="*/ 0 h 351"/>
                    <a:gd name="T2" fmla="*/ 147 w 147"/>
                    <a:gd name="T3" fmla="*/ 205 h 351"/>
                    <a:gd name="T4" fmla="*/ 88 w 147"/>
                    <a:gd name="T5" fmla="*/ 351 h 351"/>
                    <a:gd name="T6" fmla="*/ 0 w 147"/>
                    <a:gd name="T7" fmla="*/ 321 h 351"/>
                    <a:gd name="T8" fmla="*/ 44 w 147"/>
                    <a:gd name="T9" fmla="*/ 175 h 351"/>
                    <a:gd name="T10" fmla="*/ 147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147" y="0"/>
                      </a:moveTo>
                      <a:lnTo>
                        <a:pt x="147" y="205"/>
                      </a:lnTo>
                      <a:lnTo>
                        <a:pt x="88" y="351"/>
                      </a:lnTo>
                      <a:lnTo>
                        <a:pt x="0" y="321"/>
                      </a:lnTo>
                      <a:lnTo>
                        <a:pt x="44" y="175"/>
                      </a:lnTo>
                      <a:lnTo>
                        <a:pt x="147"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83" name="Freeform 489"/>
                <p:cNvSpPr>
                  <a:spLocks/>
                </p:cNvSpPr>
                <p:nvPr/>
              </p:nvSpPr>
              <p:spPr bwMode="auto">
                <a:xfrm>
                  <a:off x="4225" y="3463"/>
                  <a:ext cx="81" cy="62"/>
                </a:xfrm>
                <a:custGeom>
                  <a:avLst/>
                  <a:gdLst>
                    <a:gd name="T0" fmla="*/ 0 w 321"/>
                    <a:gd name="T1" fmla="*/ 0 h 249"/>
                    <a:gd name="T2" fmla="*/ 88 w 321"/>
                    <a:gd name="T3" fmla="*/ 88 h 249"/>
                    <a:gd name="T4" fmla="*/ 219 w 321"/>
                    <a:gd name="T5" fmla="*/ 234 h 249"/>
                    <a:gd name="T6" fmla="*/ 321 w 321"/>
                    <a:gd name="T7" fmla="*/ 249 h 249"/>
                    <a:gd name="T8" fmla="*/ 248 w 321"/>
                    <a:gd name="T9" fmla="*/ 146 h 249"/>
                    <a:gd name="T10" fmla="*/ 0 w 321"/>
                    <a:gd name="T11" fmla="*/ 0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0"/>
                      </a:moveTo>
                      <a:lnTo>
                        <a:pt x="88" y="88"/>
                      </a:lnTo>
                      <a:lnTo>
                        <a:pt x="219" y="234"/>
                      </a:lnTo>
                      <a:lnTo>
                        <a:pt x="321" y="249"/>
                      </a:lnTo>
                      <a:lnTo>
                        <a:pt x="248"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sp>
            <p:nvSpPr>
              <p:cNvPr id="1044" name="Freeform 490"/>
              <p:cNvSpPr>
                <a:spLocks/>
              </p:cNvSpPr>
              <p:nvPr/>
            </p:nvSpPr>
            <p:spPr bwMode="auto">
              <a:xfrm rot="-6630112">
                <a:off x="913" y="2381"/>
                <a:ext cx="92" cy="30"/>
              </a:xfrm>
              <a:custGeom>
                <a:avLst/>
                <a:gdLst>
                  <a:gd name="T0" fmla="*/ 365 w 365"/>
                  <a:gd name="T1" fmla="*/ 176 h 176"/>
                  <a:gd name="T2" fmla="*/ 73 w 365"/>
                  <a:gd name="T3" fmla="*/ 103 h 176"/>
                  <a:gd name="T4" fmla="*/ 0 w 365"/>
                  <a:gd name="T5" fmla="*/ 0 h 176"/>
                  <a:gd name="T6" fmla="*/ 87 w 365"/>
                  <a:gd name="T7" fmla="*/ 0 h 176"/>
                  <a:gd name="T8" fmla="*/ 365 w 365"/>
                  <a:gd name="T9" fmla="*/ 176 h 176"/>
                  <a:gd name="T10" fmla="*/ 0 60000 65536"/>
                  <a:gd name="T11" fmla="*/ 0 60000 65536"/>
                  <a:gd name="T12" fmla="*/ 0 60000 65536"/>
                  <a:gd name="T13" fmla="*/ 0 60000 65536"/>
                  <a:gd name="T14" fmla="*/ 0 60000 65536"/>
                  <a:gd name="T15" fmla="*/ 0 w 365"/>
                  <a:gd name="T16" fmla="*/ 0 h 176"/>
                  <a:gd name="T17" fmla="*/ 365 w 365"/>
                  <a:gd name="T18" fmla="*/ 176 h 176"/>
                </a:gdLst>
                <a:ahLst/>
                <a:cxnLst>
                  <a:cxn ang="T10">
                    <a:pos x="T0" y="T1"/>
                  </a:cxn>
                  <a:cxn ang="T11">
                    <a:pos x="T2" y="T3"/>
                  </a:cxn>
                  <a:cxn ang="T12">
                    <a:pos x="T4" y="T5"/>
                  </a:cxn>
                  <a:cxn ang="T13">
                    <a:pos x="T6" y="T7"/>
                  </a:cxn>
                  <a:cxn ang="T14">
                    <a:pos x="T8" y="T9"/>
                  </a:cxn>
                </a:cxnLst>
                <a:rect l="T15" t="T16" r="T17" b="T18"/>
                <a:pathLst>
                  <a:path w="365" h="176">
                    <a:moveTo>
                      <a:pt x="365" y="176"/>
                    </a:moveTo>
                    <a:lnTo>
                      <a:pt x="73" y="103"/>
                    </a:lnTo>
                    <a:lnTo>
                      <a:pt x="0" y="0"/>
                    </a:lnTo>
                    <a:lnTo>
                      <a:pt x="87" y="0"/>
                    </a:lnTo>
                    <a:lnTo>
                      <a:pt x="365" y="176"/>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45" name="Freeform 491"/>
              <p:cNvSpPr>
                <a:spLocks/>
              </p:cNvSpPr>
              <p:nvPr/>
            </p:nvSpPr>
            <p:spPr bwMode="auto">
              <a:xfrm rot="-6630112">
                <a:off x="957" y="2374"/>
                <a:ext cx="74" cy="37"/>
              </a:xfrm>
              <a:custGeom>
                <a:avLst/>
                <a:gdLst>
                  <a:gd name="T0" fmla="*/ 292 w 292"/>
                  <a:gd name="T1" fmla="*/ 0 h 205"/>
                  <a:gd name="T2" fmla="*/ 87 w 292"/>
                  <a:gd name="T3" fmla="*/ 58 h 205"/>
                  <a:gd name="T4" fmla="*/ 0 w 292"/>
                  <a:gd name="T5" fmla="*/ 146 h 205"/>
                  <a:gd name="T6" fmla="*/ 14 w 292"/>
                  <a:gd name="T7" fmla="*/ 205 h 205"/>
                  <a:gd name="T8" fmla="*/ 102 w 292"/>
                  <a:gd name="T9" fmla="*/ 190 h 205"/>
                  <a:gd name="T10" fmla="*/ 292 w 292"/>
                  <a:gd name="T11" fmla="*/ 0 h 205"/>
                  <a:gd name="T12" fmla="*/ 0 60000 65536"/>
                  <a:gd name="T13" fmla="*/ 0 60000 65536"/>
                  <a:gd name="T14" fmla="*/ 0 60000 65536"/>
                  <a:gd name="T15" fmla="*/ 0 60000 65536"/>
                  <a:gd name="T16" fmla="*/ 0 60000 65536"/>
                  <a:gd name="T17" fmla="*/ 0 60000 65536"/>
                  <a:gd name="T18" fmla="*/ 0 w 292"/>
                  <a:gd name="T19" fmla="*/ 0 h 205"/>
                  <a:gd name="T20" fmla="*/ 292 w 29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292" h="205">
                    <a:moveTo>
                      <a:pt x="292" y="0"/>
                    </a:moveTo>
                    <a:lnTo>
                      <a:pt x="87" y="58"/>
                    </a:lnTo>
                    <a:lnTo>
                      <a:pt x="0" y="146"/>
                    </a:lnTo>
                    <a:lnTo>
                      <a:pt x="14" y="205"/>
                    </a:lnTo>
                    <a:lnTo>
                      <a:pt x="102" y="190"/>
                    </a:lnTo>
                    <a:lnTo>
                      <a:pt x="292"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46" name="Freeform 492"/>
              <p:cNvSpPr>
                <a:spLocks/>
              </p:cNvSpPr>
              <p:nvPr/>
            </p:nvSpPr>
            <p:spPr bwMode="auto">
              <a:xfrm rot="-6630112">
                <a:off x="869" y="2184"/>
                <a:ext cx="80" cy="35"/>
              </a:xfrm>
              <a:custGeom>
                <a:avLst/>
                <a:gdLst>
                  <a:gd name="T0" fmla="*/ 0 w 322"/>
                  <a:gd name="T1" fmla="*/ 0 h 204"/>
                  <a:gd name="T2" fmla="*/ 117 w 322"/>
                  <a:gd name="T3" fmla="*/ 117 h 204"/>
                  <a:gd name="T4" fmla="*/ 263 w 322"/>
                  <a:gd name="T5" fmla="*/ 204 h 204"/>
                  <a:gd name="T6" fmla="*/ 322 w 322"/>
                  <a:gd name="T7" fmla="*/ 161 h 204"/>
                  <a:gd name="T8" fmla="*/ 176 w 322"/>
                  <a:gd name="T9" fmla="*/ 58 h 204"/>
                  <a:gd name="T10" fmla="*/ 0 w 322"/>
                  <a:gd name="T11" fmla="*/ 0 h 204"/>
                  <a:gd name="T12" fmla="*/ 0 60000 65536"/>
                  <a:gd name="T13" fmla="*/ 0 60000 65536"/>
                  <a:gd name="T14" fmla="*/ 0 60000 65536"/>
                  <a:gd name="T15" fmla="*/ 0 60000 65536"/>
                  <a:gd name="T16" fmla="*/ 0 60000 65536"/>
                  <a:gd name="T17" fmla="*/ 0 60000 65536"/>
                  <a:gd name="T18" fmla="*/ 0 w 322"/>
                  <a:gd name="T19" fmla="*/ 0 h 204"/>
                  <a:gd name="T20" fmla="*/ 322 w 32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322" h="204">
                    <a:moveTo>
                      <a:pt x="0" y="0"/>
                    </a:moveTo>
                    <a:lnTo>
                      <a:pt x="117" y="117"/>
                    </a:lnTo>
                    <a:lnTo>
                      <a:pt x="263" y="204"/>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47" name="Freeform 493"/>
              <p:cNvSpPr>
                <a:spLocks/>
              </p:cNvSpPr>
              <p:nvPr/>
            </p:nvSpPr>
            <p:spPr bwMode="auto">
              <a:xfrm rot="-6630112">
                <a:off x="849" y="2235"/>
                <a:ext cx="40" cy="46"/>
              </a:xfrm>
              <a:custGeom>
                <a:avLst/>
                <a:gdLst>
                  <a:gd name="T0" fmla="*/ 0 w 161"/>
                  <a:gd name="T1" fmla="*/ 263 h 263"/>
                  <a:gd name="T2" fmla="*/ 29 w 161"/>
                  <a:gd name="T3" fmla="*/ 102 h 263"/>
                  <a:gd name="T4" fmla="*/ 44 w 161"/>
                  <a:gd name="T5" fmla="*/ 29 h 263"/>
                  <a:gd name="T6" fmla="*/ 161 w 161"/>
                  <a:gd name="T7" fmla="*/ 0 h 263"/>
                  <a:gd name="T8" fmla="*/ 0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0" y="263"/>
                    </a:moveTo>
                    <a:lnTo>
                      <a:pt x="29" y="102"/>
                    </a:lnTo>
                    <a:lnTo>
                      <a:pt x="44" y="29"/>
                    </a:lnTo>
                    <a:lnTo>
                      <a:pt x="161" y="0"/>
                    </a:lnTo>
                    <a:lnTo>
                      <a:pt x="0"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48" name="Freeform 494"/>
              <p:cNvSpPr>
                <a:spLocks/>
              </p:cNvSpPr>
              <p:nvPr/>
            </p:nvSpPr>
            <p:spPr bwMode="auto">
              <a:xfrm rot="-6630112">
                <a:off x="734" y="2002"/>
                <a:ext cx="41" cy="70"/>
              </a:xfrm>
              <a:custGeom>
                <a:avLst/>
                <a:gdLst>
                  <a:gd name="T0" fmla="*/ 0 w 160"/>
                  <a:gd name="T1" fmla="*/ 395 h 395"/>
                  <a:gd name="T2" fmla="*/ 131 w 160"/>
                  <a:gd name="T3" fmla="*/ 220 h 395"/>
                  <a:gd name="T4" fmla="*/ 160 w 160"/>
                  <a:gd name="T5" fmla="*/ 44 h 395"/>
                  <a:gd name="T6" fmla="*/ 73 w 160"/>
                  <a:gd name="T7" fmla="*/ 0 h 395"/>
                  <a:gd name="T8" fmla="*/ 0 w 160"/>
                  <a:gd name="T9" fmla="*/ 395 h 395"/>
                  <a:gd name="T10" fmla="*/ 0 60000 65536"/>
                  <a:gd name="T11" fmla="*/ 0 60000 65536"/>
                  <a:gd name="T12" fmla="*/ 0 60000 65536"/>
                  <a:gd name="T13" fmla="*/ 0 60000 65536"/>
                  <a:gd name="T14" fmla="*/ 0 60000 65536"/>
                  <a:gd name="T15" fmla="*/ 0 w 160"/>
                  <a:gd name="T16" fmla="*/ 0 h 395"/>
                  <a:gd name="T17" fmla="*/ 160 w 160"/>
                  <a:gd name="T18" fmla="*/ 395 h 395"/>
                </a:gdLst>
                <a:ahLst/>
                <a:cxnLst>
                  <a:cxn ang="T10">
                    <a:pos x="T0" y="T1"/>
                  </a:cxn>
                  <a:cxn ang="T11">
                    <a:pos x="T2" y="T3"/>
                  </a:cxn>
                  <a:cxn ang="T12">
                    <a:pos x="T4" y="T5"/>
                  </a:cxn>
                  <a:cxn ang="T13">
                    <a:pos x="T6" y="T7"/>
                  </a:cxn>
                  <a:cxn ang="T14">
                    <a:pos x="T8" y="T9"/>
                  </a:cxn>
                </a:cxnLst>
                <a:rect l="T15" t="T16" r="T17" b="T18"/>
                <a:pathLst>
                  <a:path w="160" h="395">
                    <a:moveTo>
                      <a:pt x="0" y="395"/>
                    </a:moveTo>
                    <a:lnTo>
                      <a:pt x="131" y="220"/>
                    </a:lnTo>
                    <a:lnTo>
                      <a:pt x="160" y="44"/>
                    </a:lnTo>
                    <a:lnTo>
                      <a:pt x="73" y="0"/>
                    </a:lnTo>
                    <a:lnTo>
                      <a:pt x="0"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49" name="Freeform 495"/>
              <p:cNvSpPr>
                <a:spLocks/>
              </p:cNvSpPr>
              <p:nvPr/>
            </p:nvSpPr>
            <p:spPr bwMode="auto">
              <a:xfrm rot="-6630112">
                <a:off x="760" y="2106"/>
                <a:ext cx="37" cy="62"/>
              </a:xfrm>
              <a:custGeom>
                <a:avLst/>
                <a:gdLst>
                  <a:gd name="T0" fmla="*/ 146 w 146"/>
                  <a:gd name="T1" fmla="*/ 351 h 351"/>
                  <a:gd name="T2" fmla="*/ 146 w 146"/>
                  <a:gd name="T3" fmla="*/ 146 h 351"/>
                  <a:gd name="T4" fmla="*/ 88 w 146"/>
                  <a:gd name="T5" fmla="*/ 0 h 351"/>
                  <a:gd name="T6" fmla="*/ 0 w 146"/>
                  <a:gd name="T7" fmla="*/ 29 h 351"/>
                  <a:gd name="T8" fmla="*/ 44 w 146"/>
                  <a:gd name="T9" fmla="*/ 176 h 351"/>
                  <a:gd name="T10" fmla="*/ 146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146" y="351"/>
                    </a:moveTo>
                    <a:lnTo>
                      <a:pt x="146" y="146"/>
                    </a:lnTo>
                    <a:lnTo>
                      <a:pt x="88" y="0"/>
                    </a:lnTo>
                    <a:lnTo>
                      <a:pt x="0" y="29"/>
                    </a:lnTo>
                    <a:lnTo>
                      <a:pt x="44" y="176"/>
                    </a:lnTo>
                    <a:lnTo>
                      <a:pt x="146"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50" name="Freeform 496"/>
              <p:cNvSpPr>
                <a:spLocks/>
              </p:cNvSpPr>
              <p:nvPr/>
            </p:nvSpPr>
            <p:spPr bwMode="auto">
              <a:xfrm rot="-6630112">
                <a:off x="707" y="2018"/>
                <a:ext cx="80" cy="44"/>
              </a:xfrm>
              <a:custGeom>
                <a:avLst/>
                <a:gdLst>
                  <a:gd name="T0" fmla="*/ 0 w 321"/>
                  <a:gd name="T1" fmla="*/ 249 h 249"/>
                  <a:gd name="T2" fmla="*/ 87 w 321"/>
                  <a:gd name="T3" fmla="*/ 161 h 249"/>
                  <a:gd name="T4" fmla="*/ 219 w 321"/>
                  <a:gd name="T5" fmla="*/ 15 h 249"/>
                  <a:gd name="T6" fmla="*/ 321 w 321"/>
                  <a:gd name="T7" fmla="*/ 0 h 249"/>
                  <a:gd name="T8" fmla="*/ 248 w 321"/>
                  <a:gd name="T9" fmla="*/ 103 h 249"/>
                  <a:gd name="T10" fmla="*/ 0 w 321"/>
                  <a:gd name="T11" fmla="*/ 249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249"/>
                    </a:moveTo>
                    <a:lnTo>
                      <a:pt x="87" y="161"/>
                    </a:lnTo>
                    <a:lnTo>
                      <a:pt x="219" y="15"/>
                    </a:lnTo>
                    <a:lnTo>
                      <a:pt x="321" y="0"/>
                    </a:lnTo>
                    <a:lnTo>
                      <a:pt x="248" y="103"/>
                    </a:lnTo>
                    <a:lnTo>
                      <a:pt x="0"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51" name="Freeform 497"/>
              <p:cNvSpPr>
                <a:spLocks/>
              </p:cNvSpPr>
              <p:nvPr/>
            </p:nvSpPr>
            <p:spPr bwMode="auto">
              <a:xfrm rot="-6630112">
                <a:off x="797" y="2005"/>
                <a:ext cx="40" cy="70"/>
              </a:xfrm>
              <a:custGeom>
                <a:avLst/>
                <a:gdLst>
                  <a:gd name="T0" fmla="*/ 0 w 161"/>
                  <a:gd name="T1" fmla="*/ 0 h 395"/>
                  <a:gd name="T2" fmla="*/ 132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2"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52" name="Freeform 498"/>
              <p:cNvSpPr>
                <a:spLocks/>
              </p:cNvSpPr>
              <p:nvPr/>
            </p:nvSpPr>
            <p:spPr bwMode="auto">
              <a:xfrm rot="-6630112">
                <a:off x="781" y="1955"/>
                <a:ext cx="36" cy="62"/>
              </a:xfrm>
              <a:custGeom>
                <a:avLst/>
                <a:gdLst>
                  <a:gd name="T0" fmla="*/ 0 w 147"/>
                  <a:gd name="T1" fmla="*/ 0 h 351"/>
                  <a:gd name="T2" fmla="*/ 0 w 147"/>
                  <a:gd name="T3" fmla="*/ 205 h 351"/>
                  <a:gd name="T4" fmla="*/ 59 w 147"/>
                  <a:gd name="T5" fmla="*/ 351 h 351"/>
                  <a:gd name="T6" fmla="*/ 147 w 147"/>
                  <a:gd name="T7" fmla="*/ 322 h 351"/>
                  <a:gd name="T8" fmla="*/ 103 w 147"/>
                  <a:gd name="T9" fmla="*/ 176 h 351"/>
                  <a:gd name="T10" fmla="*/ 0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0" y="0"/>
                    </a:moveTo>
                    <a:lnTo>
                      <a:pt x="0" y="205"/>
                    </a:lnTo>
                    <a:lnTo>
                      <a:pt x="59" y="351"/>
                    </a:lnTo>
                    <a:lnTo>
                      <a:pt x="147" y="322"/>
                    </a:lnTo>
                    <a:lnTo>
                      <a:pt x="103" y="17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53" name="Freeform 499"/>
              <p:cNvSpPr>
                <a:spLocks/>
              </p:cNvSpPr>
              <p:nvPr/>
            </p:nvSpPr>
            <p:spPr bwMode="auto">
              <a:xfrm rot="-6630112">
                <a:off x="735" y="1942"/>
                <a:ext cx="80" cy="44"/>
              </a:xfrm>
              <a:custGeom>
                <a:avLst/>
                <a:gdLst>
                  <a:gd name="T0" fmla="*/ 0 w 322"/>
                  <a:gd name="T1" fmla="*/ 0 h 249"/>
                  <a:gd name="T2" fmla="*/ 88 w 322"/>
                  <a:gd name="T3" fmla="*/ 88 h 249"/>
                  <a:gd name="T4" fmla="*/ 219 w 322"/>
                  <a:gd name="T5" fmla="*/ 234 h 249"/>
                  <a:gd name="T6" fmla="*/ 322 w 322"/>
                  <a:gd name="T7" fmla="*/ 249 h 249"/>
                  <a:gd name="T8" fmla="*/ 249 w 322"/>
                  <a:gd name="T9" fmla="*/ 146 h 249"/>
                  <a:gd name="T10" fmla="*/ 0 w 322"/>
                  <a:gd name="T11" fmla="*/ 0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0" y="0"/>
                    </a:moveTo>
                    <a:lnTo>
                      <a:pt x="88" y="88"/>
                    </a:lnTo>
                    <a:lnTo>
                      <a:pt x="219" y="234"/>
                    </a:lnTo>
                    <a:lnTo>
                      <a:pt x="322" y="249"/>
                    </a:lnTo>
                    <a:lnTo>
                      <a:pt x="249"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54" name="Freeform 500"/>
              <p:cNvSpPr>
                <a:spLocks/>
              </p:cNvSpPr>
              <p:nvPr/>
            </p:nvSpPr>
            <p:spPr bwMode="auto">
              <a:xfrm rot="-6630112">
                <a:off x="672" y="1974"/>
                <a:ext cx="91" cy="31"/>
              </a:xfrm>
              <a:custGeom>
                <a:avLst/>
                <a:gdLst>
                  <a:gd name="T0" fmla="*/ 0 w 366"/>
                  <a:gd name="T1" fmla="*/ 175 h 175"/>
                  <a:gd name="T2" fmla="*/ 293 w 366"/>
                  <a:gd name="T3" fmla="*/ 102 h 175"/>
                  <a:gd name="T4" fmla="*/ 366 w 366"/>
                  <a:gd name="T5" fmla="*/ 0 h 175"/>
                  <a:gd name="T6" fmla="*/ 278 w 366"/>
                  <a:gd name="T7" fmla="*/ 0 h 175"/>
                  <a:gd name="T8" fmla="*/ 0 w 366"/>
                  <a:gd name="T9" fmla="*/ 175 h 175"/>
                  <a:gd name="T10" fmla="*/ 0 60000 65536"/>
                  <a:gd name="T11" fmla="*/ 0 60000 65536"/>
                  <a:gd name="T12" fmla="*/ 0 60000 65536"/>
                  <a:gd name="T13" fmla="*/ 0 60000 65536"/>
                  <a:gd name="T14" fmla="*/ 0 60000 65536"/>
                  <a:gd name="T15" fmla="*/ 0 w 366"/>
                  <a:gd name="T16" fmla="*/ 0 h 175"/>
                  <a:gd name="T17" fmla="*/ 366 w 366"/>
                  <a:gd name="T18" fmla="*/ 175 h 175"/>
                </a:gdLst>
                <a:ahLst/>
                <a:cxnLst>
                  <a:cxn ang="T10">
                    <a:pos x="T0" y="T1"/>
                  </a:cxn>
                  <a:cxn ang="T11">
                    <a:pos x="T2" y="T3"/>
                  </a:cxn>
                  <a:cxn ang="T12">
                    <a:pos x="T4" y="T5"/>
                  </a:cxn>
                  <a:cxn ang="T13">
                    <a:pos x="T6" y="T7"/>
                  </a:cxn>
                  <a:cxn ang="T14">
                    <a:pos x="T8" y="T9"/>
                  </a:cxn>
                </a:cxnLst>
                <a:rect l="T15" t="T16" r="T17" b="T18"/>
                <a:pathLst>
                  <a:path w="366" h="175">
                    <a:moveTo>
                      <a:pt x="0" y="175"/>
                    </a:moveTo>
                    <a:lnTo>
                      <a:pt x="293" y="102"/>
                    </a:lnTo>
                    <a:lnTo>
                      <a:pt x="366" y="0"/>
                    </a:lnTo>
                    <a:lnTo>
                      <a:pt x="278" y="0"/>
                    </a:lnTo>
                    <a:lnTo>
                      <a:pt x="0" y="17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55" name="Freeform 501"/>
              <p:cNvSpPr>
                <a:spLocks/>
              </p:cNvSpPr>
              <p:nvPr/>
            </p:nvSpPr>
            <p:spPr bwMode="auto">
              <a:xfrm rot="-6630112">
                <a:off x="794" y="2076"/>
                <a:ext cx="73" cy="36"/>
              </a:xfrm>
              <a:custGeom>
                <a:avLst/>
                <a:gdLst>
                  <a:gd name="T0" fmla="*/ 0 w 292"/>
                  <a:gd name="T1" fmla="*/ 0 h 204"/>
                  <a:gd name="T2" fmla="*/ 204 w 292"/>
                  <a:gd name="T3" fmla="*/ 58 h 204"/>
                  <a:gd name="T4" fmla="*/ 292 w 292"/>
                  <a:gd name="T5" fmla="*/ 146 h 204"/>
                  <a:gd name="T6" fmla="*/ 277 w 292"/>
                  <a:gd name="T7" fmla="*/ 204 h 204"/>
                  <a:gd name="T8" fmla="*/ 190 w 292"/>
                  <a:gd name="T9" fmla="*/ 190 h 204"/>
                  <a:gd name="T10" fmla="*/ 0 w 292"/>
                  <a:gd name="T11" fmla="*/ 0 h 204"/>
                  <a:gd name="T12" fmla="*/ 0 60000 65536"/>
                  <a:gd name="T13" fmla="*/ 0 60000 65536"/>
                  <a:gd name="T14" fmla="*/ 0 60000 65536"/>
                  <a:gd name="T15" fmla="*/ 0 60000 65536"/>
                  <a:gd name="T16" fmla="*/ 0 60000 65536"/>
                  <a:gd name="T17" fmla="*/ 0 60000 65536"/>
                  <a:gd name="T18" fmla="*/ 0 w 292"/>
                  <a:gd name="T19" fmla="*/ 0 h 204"/>
                  <a:gd name="T20" fmla="*/ 292 w 29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292" h="204">
                    <a:moveTo>
                      <a:pt x="0" y="0"/>
                    </a:moveTo>
                    <a:lnTo>
                      <a:pt x="204" y="58"/>
                    </a:lnTo>
                    <a:lnTo>
                      <a:pt x="292" y="146"/>
                    </a:lnTo>
                    <a:lnTo>
                      <a:pt x="277" y="204"/>
                    </a:lnTo>
                    <a:lnTo>
                      <a:pt x="190" y="190"/>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56" name="Freeform 502"/>
              <p:cNvSpPr>
                <a:spLocks/>
              </p:cNvSpPr>
              <p:nvPr/>
            </p:nvSpPr>
            <p:spPr bwMode="auto">
              <a:xfrm rot="-6630112">
                <a:off x="717" y="1924"/>
                <a:ext cx="81" cy="35"/>
              </a:xfrm>
              <a:custGeom>
                <a:avLst/>
                <a:gdLst>
                  <a:gd name="T0" fmla="*/ 0 w 322"/>
                  <a:gd name="T1" fmla="*/ 0 h 205"/>
                  <a:gd name="T2" fmla="*/ 117 w 322"/>
                  <a:gd name="T3" fmla="*/ 117 h 205"/>
                  <a:gd name="T4" fmla="*/ 264 w 322"/>
                  <a:gd name="T5" fmla="*/ 205 h 205"/>
                  <a:gd name="T6" fmla="*/ 322 w 322"/>
                  <a:gd name="T7" fmla="*/ 161 h 205"/>
                  <a:gd name="T8" fmla="*/ 176 w 322"/>
                  <a:gd name="T9" fmla="*/ 58 h 205"/>
                  <a:gd name="T10" fmla="*/ 0 w 322"/>
                  <a:gd name="T11" fmla="*/ 0 h 205"/>
                  <a:gd name="T12" fmla="*/ 0 60000 65536"/>
                  <a:gd name="T13" fmla="*/ 0 60000 65536"/>
                  <a:gd name="T14" fmla="*/ 0 60000 65536"/>
                  <a:gd name="T15" fmla="*/ 0 60000 65536"/>
                  <a:gd name="T16" fmla="*/ 0 60000 65536"/>
                  <a:gd name="T17" fmla="*/ 0 60000 65536"/>
                  <a:gd name="T18" fmla="*/ 0 w 322"/>
                  <a:gd name="T19" fmla="*/ 0 h 205"/>
                  <a:gd name="T20" fmla="*/ 322 w 32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322" h="205">
                    <a:moveTo>
                      <a:pt x="0" y="0"/>
                    </a:moveTo>
                    <a:lnTo>
                      <a:pt x="117" y="117"/>
                    </a:lnTo>
                    <a:lnTo>
                      <a:pt x="264" y="205"/>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57" name="Freeform 503"/>
              <p:cNvSpPr>
                <a:spLocks/>
              </p:cNvSpPr>
              <p:nvPr/>
            </p:nvSpPr>
            <p:spPr bwMode="auto">
              <a:xfrm rot="-6630112">
                <a:off x="777" y="2149"/>
                <a:ext cx="40" cy="46"/>
              </a:xfrm>
              <a:custGeom>
                <a:avLst/>
                <a:gdLst>
                  <a:gd name="T0" fmla="*/ 161 w 161"/>
                  <a:gd name="T1" fmla="*/ 263 h 263"/>
                  <a:gd name="T2" fmla="*/ 132 w 161"/>
                  <a:gd name="T3" fmla="*/ 103 h 263"/>
                  <a:gd name="T4" fmla="*/ 117 w 161"/>
                  <a:gd name="T5" fmla="*/ 29 h 263"/>
                  <a:gd name="T6" fmla="*/ 0 w 161"/>
                  <a:gd name="T7" fmla="*/ 0 h 263"/>
                  <a:gd name="T8" fmla="*/ 161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161" y="263"/>
                    </a:moveTo>
                    <a:lnTo>
                      <a:pt x="132" y="103"/>
                    </a:lnTo>
                    <a:lnTo>
                      <a:pt x="117" y="29"/>
                    </a:lnTo>
                    <a:lnTo>
                      <a:pt x="0" y="0"/>
                    </a:lnTo>
                    <a:lnTo>
                      <a:pt x="161"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58" name="Freeform 504"/>
              <p:cNvSpPr>
                <a:spLocks/>
              </p:cNvSpPr>
              <p:nvPr/>
            </p:nvSpPr>
            <p:spPr bwMode="auto">
              <a:xfrm rot="-6630112">
                <a:off x="552" y="2105"/>
                <a:ext cx="376" cy="57"/>
              </a:xfrm>
              <a:custGeom>
                <a:avLst/>
                <a:gdLst>
                  <a:gd name="T0" fmla="*/ 0 w 1506"/>
                  <a:gd name="T1" fmla="*/ 321 h 321"/>
                  <a:gd name="T2" fmla="*/ 293 w 1506"/>
                  <a:gd name="T3" fmla="*/ 277 h 321"/>
                  <a:gd name="T4" fmla="*/ 468 w 1506"/>
                  <a:gd name="T5" fmla="*/ 219 h 321"/>
                  <a:gd name="T6" fmla="*/ 746 w 1506"/>
                  <a:gd name="T7" fmla="*/ 117 h 321"/>
                  <a:gd name="T8" fmla="*/ 965 w 1506"/>
                  <a:gd name="T9" fmla="*/ 117 h 321"/>
                  <a:gd name="T10" fmla="*/ 1243 w 1506"/>
                  <a:gd name="T11" fmla="*/ 73 h 321"/>
                  <a:gd name="T12" fmla="*/ 1506 w 1506"/>
                  <a:gd name="T13" fmla="*/ 0 h 321"/>
                  <a:gd name="T14" fmla="*/ 0 60000 65536"/>
                  <a:gd name="T15" fmla="*/ 0 60000 65536"/>
                  <a:gd name="T16" fmla="*/ 0 60000 65536"/>
                  <a:gd name="T17" fmla="*/ 0 60000 65536"/>
                  <a:gd name="T18" fmla="*/ 0 60000 65536"/>
                  <a:gd name="T19" fmla="*/ 0 60000 65536"/>
                  <a:gd name="T20" fmla="*/ 0 60000 65536"/>
                  <a:gd name="T21" fmla="*/ 0 w 1506"/>
                  <a:gd name="T22" fmla="*/ 0 h 321"/>
                  <a:gd name="T23" fmla="*/ 1506 w 1506"/>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6" h="321">
                    <a:moveTo>
                      <a:pt x="0" y="321"/>
                    </a:moveTo>
                    <a:lnTo>
                      <a:pt x="293" y="277"/>
                    </a:lnTo>
                    <a:lnTo>
                      <a:pt x="468" y="219"/>
                    </a:lnTo>
                    <a:lnTo>
                      <a:pt x="746" y="117"/>
                    </a:lnTo>
                    <a:lnTo>
                      <a:pt x="965" y="117"/>
                    </a:lnTo>
                    <a:lnTo>
                      <a:pt x="1243" y="73"/>
                    </a:lnTo>
                    <a:lnTo>
                      <a:pt x="1506" y="0"/>
                    </a:lnTo>
                  </a:path>
                </a:pathLst>
              </a:custGeom>
              <a:solidFill>
                <a:srgbClr val="006600"/>
              </a:solidFill>
              <a:ln w="1587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nvGrpSpPr>
              <p:cNvPr id="1059" name="Group 505"/>
              <p:cNvGrpSpPr>
                <a:grpSpLocks/>
              </p:cNvGrpSpPr>
              <p:nvPr/>
            </p:nvGrpSpPr>
            <p:grpSpPr bwMode="auto">
              <a:xfrm rot="-6630112">
                <a:off x="707" y="2250"/>
                <a:ext cx="154" cy="71"/>
                <a:chOff x="4097" y="3357"/>
                <a:chExt cx="154" cy="102"/>
              </a:xfrm>
            </p:grpSpPr>
            <p:sp>
              <p:nvSpPr>
                <p:cNvPr id="1078" name="Freeform 506"/>
                <p:cNvSpPr>
                  <a:spLocks/>
                </p:cNvSpPr>
                <p:nvPr/>
              </p:nvSpPr>
              <p:spPr bwMode="auto">
                <a:xfrm>
                  <a:off x="4167" y="3360"/>
                  <a:ext cx="40" cy="99"/>
                </a:xfrm>
                <a:custGeom>
                  <a:avLst/>
                  <a:gdLst>
                    <a:gd name="T0" fmla="*/ 161 w 161"/>
                    <a:gd name="T1" fmla="*/ 395 h 395"/>
                    <a:gd name="T2" fmla="*/ 29 w 161"/>
                    <a:gd name="T3" fmla="*/ 219 h 395"/>
                    <a:gd name="T4" fmla="*/ 0 w 161"/>
                    <a:gd name="T5" fmla="*/ 44 h 395"/>
                    <a:gd name="T6" fmla="*/ 88 w 161"/>
                    <a:gd name="T7" fmla="*/ 0 h 395"/>
                    <a:gd name="T8" fmla="*/ 161 w 161"/>
                    <a:gd name="T9" fmla="*/ 395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161" y="395"/>
                      </a:moveTo>
                      <a:lnTo>
                        <a:pt x="29" y="219"/>
                      </a:lnTo>
                      <a:lnTo>
                        <a:pt x="0" y="44"/>
                      </a:lnTo>
                      <a:lnTo>
                        <a:pt x="88" y="0"/>
                      </a:lnTo>
                      <a:lnTo>
                        <a:pt x="161"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79" name="Freeform 507"/>
                <p:cNvSpPr>
                  <a:spLocks/>
                </p:cNvSpPr>
                <p:nvPr/>
              </p:nvSpPr>
              <p:spPr bwMode="auto">
                <a:xfrm>
                  <a:off x="4214" y="3357"/>
                  <a:ext cx="37" cy="88"/>
                </a:xfrm>
                <a:custGeom>
                  <a:avLst/>
                  <a:gdLst>
                    <a:gd name="T0" fmla="*/ 0 w 146"/>
                    <a:gd name="T1" fmla="*/ 351 h 351"/>
                    <a:gd name="T2" fmla="*/ 0 w 146"/>
                    <a:gd name="T3" fmla="*/ 146 h 351"/>
                    <a:gd name="T4" fmla="*/ 58 w 146"/>
                    <a:gd name="T5" fmla="*/ 0 h 351"/>
                    <a:gd name="T6" fmla="*/ 146 w 146"/>
                    <a:gd name="T7" fmla="*/ 30 h 351"/>
                    <a:gd name="T8" fmla="*/ 102 w 146"/>
                    <a:gd name="T9" fmla="*/ 176 h 351"/>
                    <a:gd name="T10" fmla="*/ 0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0" y="351"/>
                      </a:moveTo>
                      <a:lnTo>
                        <a:pt x="0" y="146"/>
                      </a:lnTo>
                      <a:lnTo>
                        <a:pt x="58" y="0"/>
                      </a:lnTo>
                      <a:lnTo>
                        <a:pt x="146" y="30"/>
                      </a:lnTo>
                      <a:lnTo>
                        <a:pt x="102" y="176"/>
                      </a:lnTo>
                      <a:lnTo>
                        <a:pt x="0"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80" name="Freeform 508"/>
                <p:cNvSpPr>
                  <a:spLocks/>
                </p:cNvSpPr>
                <p:nvPr/>
              </p:nvSpPr>
              <p:spPr bwMode="auto">
                <a:xfrm>
                  <a:off x="4097" y="3386"/>
                  <a:ext cx="81" cy="62"/>
                </a:xfrm>
                <a:custGeom>
                  <a:avLst/>
                  <a:gdLst>
                    <a:gd name="T0" fmla="*/ 322 w 322"/>
                    <a:gd name="T1" fmla="*/ 249 h 249"/>
                    <a:gd name="T2" fmla="*/ 234 w 322"/>
                    <a:gd name="T3" fmla="*/ 161 h 249"/>
                    <a:gd name="T4" fmla="*/ 103 w 322"/>
                    <a:gd name="T5" fmla="*/ 15 h 249"/>
                    <a:gd name="T6" fmla="*/ 0 w 322"/>
                    <a:gd name="T7" fmla="*/ 0 h 249"/>
                    <a:gd name="T8" fmla="*/ 73 w 322"/>
                    <a:gd name="T9" fmla="*/ 103 h 249"/>
                    <a:gd name="T10" fmla="*/ 322 w 322"/>
                    <a:gd name="T11" fmla="*/ 249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322" y="249"/>
                      </a:moveTo>
                      <a:lnTo>
                        <a:pt x="234" y="161"/>
                      </a:lnTo>
                      <a:lnTo>
                        <a:pt x="103" y="15"/>
                      </a:lnTo>
                      <a:lnTo>
                        <a:pt x="0" y="0"/>
                      </a:lnTo>
                      <a:lnTo>
                        <a:pt x="73" y="103"/>
                      </a:lnTo>
                      <a:lnTo>
                        <a:pt x="322"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grpSp>
            <p:nvGrpSpPr>
              <p:cNvPr id="1060" name="Group 509"/>
              <p:cNvGrpSpPr>
                <a:grpSpLocks/>
              </p:cNvGrpSpPr>
              <p:nvPr/>
            </p:nvGrpSpPr>
            <p:grpSpPr bwMode="auto">
              <a:xfrm rot="-6630112">
                <a:off x="753" y="2173"/>
                <a:ext cx="154" cy="71"/>
                <a:chOff x="4152" y="3452"/>
                <a:chExt cx="154" cy="102"/>
              </a:xfrm>
            </p:grpSpPr>
            <p:sp>
              <p:nvSpPr>
                <p:cNvPr id="1075" name="Freeform 510"/>
                <p:cNvSpPr>
                  <a:spLocks/>
                </p:cNvSpPr>
                <p:nvPr/>
              </p:nvSpPr>
              <p:spPr bwMode="auto">
                <a:xfrm>
                  <a:off x="4196" y="3452"/>
                  <a:ext cx="40" cy="99"/>
                </a:xfrm>
                <a:custGeom>
                  <a:avLst/>
                  <a:gdLst>
                    <a:gd name="T0" fmla="*/ 0 w 161"/>
                    <a:gd name="T1" fmla="*/ 0 h 395"/>
                    <a:gd name="T2" fmla="*/ 131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1"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76" name="Freeform 511"/>
                <p:cNvSpPr>
                  <a:spLocks/>
                </p:cNvSpPr>
                <p:nvPr/>
              </p:nvSpPr>
              <p:spPr bwMode="auto">
                <a:xfrm>
                  <a:off x="4152" y="3466"/>
                  <a:ext cx="37" cy="88"/>
                </a:xfrm>
                <a:custGeom>
                  <a:avLst/>
                  <a:gdLst>
                    <a:gd name="T0" fmla="*/ 147 w 147"/>
                    <a:gd name="T1" fmla="*/ 0 h 351"/>
                    <a:gd name="T2" fmla="*/ 147 w 147"/>
                    <a:gd name="T3" fmla="*/ 205 h 351"/>
                    <a:gd name="T4" fmla="*/ 88 w 147"/>
                    <a:gd name="T5" fmla="*/ 351 h 351"/>
                    <a:gd name="T6" fmla="*/ 0 w 147"/>
                    <a:gd name="T7" fmla="*/ 321 h 351"/>
                    <a:gd name="T8" fmla="*/ 44 w 147"/>
                    <a:gd name="T9" fmla="*/ 175 h 351"/>
                    <a:gd name="T10" fmla="*/ 147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147" y="0"/>
                      </a:moveTo>
                      <a:lnTo>
                        <a:pt x="147" y="205"/>
                      </a:lnTo>
                      <a:lnTo>
                        <a:pt x="88" y="351"/>
                      </a:lnTo>
                      <a:lnTo>
                        <a:pt x="0" y="321"/>
                      </a:lnTo>
                      <a:lnTo>
                        <a:pt x="44" y="175"/>
                      </a:lnTo>
                      <a:lnTo>
                        <a:pt x="147"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77" name="Freeform 512"/>
                <p:cNvSpPr>
                  <a:spLocks/>
                </p:cNvSpPr>
                <p:nvPr/>
              </p:nvSpPr>
              <p:spPr bwMode="auto">
                <a:xfrm>
                  <a:off x="4225" y="3463"/>
                  <a:ext cx="81" cy="62"/>
                </a:xfrm>
                <a:custGeom>
                  <a:avLst/>
                  <a:gdLst>
                    <a:gd name="T0" fmla="*/ 0 w 321"/>
                    <a:gd name="T1" fmla="*/ 0 h 249"/>
                    <a:gd name="T2" fmla="*/ 88 w 321"/>
                    <a:gd name="T3" fmla="*/ 88 h 249"/>
                    <a:gd name="T4" fmla="*/ 219 w 321"/>
                    <a:gd name="T5" fmla="*/ 234 h 249"/>
                    <a:gd name="T6" fmla="*/ 321 w 321"/>
                    <a:gd name="T7" fmla="*/ 249 h 249"/>
                    <a:gd name="T8" fmla="*/ 248 w 321"/>
                    <a:gd name="T9" fmla="*/ 146 h 249"/>
                    <a:gd name="T10" fmla="*/ 0 w 321"/>
                    <a:gd name="T11" fmla="*/ 0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0"/>
                      </a:moveTo>
                      <a:lnTo>
                        <a:pt x="88" y="88"/>
                      </a:lnTo>
                      <a:lnTo>
                        <a:pt x="219" y="234"/>
                      </a:lnTo>
                      <a:lnTo>
                        <a:pt x="321" y="249"/>
                      </a:lnTo>
                      <a:lnTo>
                        <a:pt x="248"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sp>
            <p:nvSpPr>
              <p:cNvPr id="1061" name="Freeform 513"/>
              <p:cNvSpPr>
                <a:spLocks/>
              </p:cNvSpPr>
              <p:nvPr/>
            </p:nvSpPr>
            <p:spPr bwMode="auto">
              <a:xfrm rot="-6630112">
                <a:off x="786" y="2322"/>
                <a:ext cx="92" cy="30"/>
              </a:xfrm>
              <a:custGeom>
                <a:avLst/>
                <a:gdLst>
                  <a:gd name="T0" fmla="*/ 365 w 365"/>
                  <a:gd name="T1" fmla="*/ 176 h 176"/>
                  <a:gd name="T2" fmla="*/ 73 w 365"/>
                  <a:gd name="T3" fmla="*/ 103 h 176"/>
                  <a:gd name="T4" fmla="*/ 0 w 365"/>
                  <a:gd name="T5" fmla="*/ 0 h 176"/>
                  <a:gd name="T6" fmla="*/ 87 w 365"/>
                  <a:gd name="T7" fmla="*/ 0 h 176"/>
                  <a:gd name="T8" fmla="*/ 365 w 365"/>
                  <a:gd name="T9" fmla="*/ 176 h 176"/>
                  <a:gd name="T10" fmla="*/ 0 60000 65536"/>
                  <a:gd name="T11" fmla="*/ 0 60000 65536"/>
                  <a:gd name="T12" fmla="*/ 0 60000 65536"/>
                  <a:gd name="T13" fmla="*/ 0 60000 65536"/>
                  <a:gd name="T14" fmla="*/ 0 60000 65536"/>
                  <a:gd name="T15" fmla="*/ 0 w 365"/>
                  <a:gd name="T16" fmla="*/ 0 h 176"/>
                  <a:gd name="T17" fmla="*/ 365 w 365"/>
                  <a:gd name="T18" fmla="*/ 176 h 176"/>
                </a:gdLst>
                <a:ahLst/>
                <a:cxnLst>
                  <a:cxn ang="T10">
                    <a:pos x="T0" y="T1"/>
                  </a:cxn>
                  <a:cxn ang="T11">
                    <a:pos x="T2" y="T3"/>
                  </a:cxn>
                  <a:cxn ang="T12">
                    <a:pos x="T4" y="T5"/>
                  </a:cxn>
                  <a:cxn ang="T13">
                    <a:pos x="T6" y="T7"/>
                  </a:cxn>
                  <a:cxn ang="T14">
                    <a:pos x="T8" y="T9"/>
                  </a:cxn>
                </a:cxnLst>
                <a:rect l="T15" t="T16" r="T17" b="T18"/>
                <a:pathLst>
                  <a:path w="365" h="176">
                    <a:moveTo>
                      <a:pt x="365" y="176"/>
                    </a:moveTo>
                    <a:lnTo>
                      <a:pt x="73" y="103"/>
                    </a:lnTo>
                    <a:lnTo>
                      <a:pt x="0" y="0"/>
                    </a:lnTo>
                    <a:lnTo>
                      <a:pt x="87" y="0"/>
                    </a:lnTo>
                    <a:lnTo>
                      <a:pt x="365" y="176"/>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62" name="Freeform 514"/>
              <p:cNvSpPr>
                <a:spLocks/>
              </p:cNvSpPr>
              <p:nvPr/>
            </p:nvSpPr>
            <p:spPr bwMode="auto">
              <a:xfrm rot="-6630112">
                <a:off x="830" y="2315"/>
                <a:ext cx="74" cy="37"/>
              </a:xfrm>
              <a:custGeom>
                <a:avLst/>
                <a:gdLst>
                  <a:gd name="T0" fmla="*/ 292 w 292"/>
                  <a:gd name="T1" fmla="*/ 0 h 205"/>
                  <a:gd name="T2" fmla="*/ 87 w 292"/>
                  <a:gd name="T3" fmla="*/ 58 h 205"/>
                  <a:gd name="T4" fmla="*/ 0 w 292"/>
                  <a:gd name="T5" fmla="*/ 146 h 205"/>
                  <a:gd name="T6" fmla="*/ 14 w 292"/>
                  <a:gd name="T7" fmla="*/ 205 h 205"/>
                  <a:gd name="T8" fmla="*/ 102 w 292"/>
                  <a:gd name="T9" fmla="*/ 190 h 205"/>
                  <a:gd name="T10" fmla="*/ 292 w 292"/>
                  <a:gd name="T11" fmla="*/ 0 h 205"/>
                  <a:gd name="T12" fmla="*/ 0 60000 65536"/>
                  <a:gd name="T13" fmla="*/ 0 60000 65536"/>
                  <a:gd name="T14" fmla="*/ 0 60000 65536"/>
                  <a:gd name="T15" fmla="*/ 0 60000 65536"/>
                  <a:gd name="T16" fmla="*/ 0 60000 65536"/>
                  <a:gd name="T17" fmla="*/ 0 60000 65536"/>
                  <a:gd name="T18" fmla="*/ 0 w 292"/>
                  <a:gd name="T19" fmla="*/ 0 h 205"/>
                  <a:gd name="T20" fmla="*/ 292 w 29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292" h="205">
                    <a:moveTo>
                      <a:pt x="292" y="0"/>
                    </a:moveTo>
                    <a:lnTo>
                      <a:pt x="87" y="58"/>
                    </a:lnTo>
                    <a:lnTo>
                      <a:pt x="0" y="146"/>
                    </a:lnTo>
                    <a:lnTo>
                      <a:pt x="14" y="205"/>
                    </a:lnTo>
                    <a:lnTo>
                      <a:pt x="102" y="190"/>
                    </a:lnTo>
                    <a:lnTo>
                      <a:pt x="292"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63" name="Freeform 515"/>
              <p:cNvSpPr>
                <a:spLocks/>
              </p:cNvSpPr>
              <p:nvPr/>
            </p:nvSpPr>
            <p:spPr bwMode="auto">
              <a:xfrm rot="-6630112">
                <a:off x="742" y="2125"/>
                <a:ext cx="80" cy="35"/>
              </a:xfrm>
              <a:custGeom>
                <a:avLst/>
                <a:gdLst>
                  <a:gd name="T0" fmla="*/ 0 w 322"/>
                  <a:gd name="T1" fmla="*/ 0 h 204"/>
                  <a:gd name="T2" fmla="*/ 117 w 322"/>
                  <a:gd name="T3" fmla="*/ 117 h 204"/>
                  <a:gd name="T4" fmla="*/ 263 w 322"/>
                  <a:gd name="T5" fmla="*/ 204 h 204"/>
                  <a:gd name="T6" fmla="*/ 322 w 322"/>
                  <a:gd name="T7" fmla="*/ 161 h 204"/>
                  <a:gd name="T8" fmla="*/ 176 w 322"/>
                  <a:gd name="T9" fmla="*/ 58 h 204"/>
                  <a:gd name="T10" fmla="*/ 0 w 322"/>
                  <a:gd name="T11" fmla="*/ 0 h 204"/>
                  <a:gd name="T12" fmla="*/ 0 60000 65536"/>
                  <a:gd name="T13" fmla="*/ 0 60000 65536"/>
                  <a:gd name="T14" fmla="*/ 0 60000 65536"/>
                  <a:gd name="T15" fmla="*/ 0 60000 65536"/>
                  <a:gd name="T16" fmla="*/ 0 60000 65536"/>
                  <a:gd name="T17" fmla="*/ 0 60000 65536"/>
                  <a:gd name="T18" fmla="*/ 0 w 322"/>
                  <a:gd name="T19" fmla="*/ 0 h 204"/>
                  <a:gd name="T20" fmla="*/ 322 w 32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322" h="204">
                    <a:moveTo>
                      <a:pt x="0" y="0"/>
                    </a:moveTo>
                    <a:lnTo>
                      <a:pt x="117" y="117"/>
                    </a:lnTo>
                    <a:lnTo>
                      <a:pt x="263" y="204"/>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64" name="Freeform 516"/>
              <p:cNvSpPr>
                <a:spLocks/>
              </p:cNvSpPr>
              <p:nvPr/>
            </p:nvSpPr>
            <p:spPr bwMode="auto">
              <a:xfrm rot="-6630112">
                <a:off x="722" y="2176"/>
                <a:ext cx="40" cy="46"/>
              </a:xfrm>
              <a:custGeom>
                <a:avLst/>
                <a:gdLst>
                  <a:gd name="T0" fmla="*/ 0 w 161"/>
                  <a:gd name="T1" fmla="*/ 263 h 263"/>
                  <a:gd name="T2" fmla="*/ 29 w 161"/>
                  <a:gd name="T3" fmla="*/ 102 h 263"/>
                  <a:gd name="T4" fmla="*/ 44 w 161"/>
                  <a:gd name="T5" fmla="*/ 29 h 263"/>
                  <a:gd name="T6" fmla="*/ 161 w 161"/>
                  <a:gd name="T7" fmla="*/ 0 h 263"/>
                  <a:gd name="T8" fmla="*/ 0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0" y="263"/>
                    </a:moveTo>
                    <a:lnTo>
                      <a:pt x="29" y="102"/>
                    </a:lnTo>
                    <a:lnTo>
                      <a:pt x="44" y="29"/>
                    </a:lnTo>
                    <a:lnTo>
                      <a:pt x="161" y="0"/>
                    </a:lnTo>
                    <a:lnTo>
                      <a:pt x="0"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65" name="Freeform 517"/>
              <p:cNvSpPr>
                <a:spLocks/>
              </p:cNvSpPr>
              <p:nvPr/>
            </p:nvSpPr>
            <p:spPr bwMode="auto">
              <a:xfrm rot="-6630112">
                <a:off x="656" y="2059"/>
                <a:ext cx="41" cy="70"/>
              </a:xfrm>
              <a:custGeom>
                <a:avLst/>
                <a:gdLst>
                  <a:gd name="T0" fmla="*/ 0 w 160"/>
                  <a:gd name="T1" fmla="*/ 395 h 395"/>
                  <a:gd name="T2" fmla="*/ 131 w 160"/>
                  <a:gd name="T3" fmla="*/ 220 h 395"/>
                  <a:gd name="T4" fmla="*/ 160 w 160"/>
                  <a:gd name="T5" fmla="*/ 44 h 395"/>
                  <a:gd name="T6" fmla="*/ 73 w 160"/>
                  <a:gd name="T7" fmla="*/ 0 h 395"/>
                  <a:gd name="T8" fmla="*/ 0 w 160"/>
                  <a:gd name="T9" fmla="*/ 395 h 395"/>
                  <a:gd name="T10" fmla="*/ 0 60000 65536"/>
                  <a:gd name="T11" fmla="*/ 0 60000 65536"/>
                  <a:gd name="T12" fmla="*/ 0 60000 65536"/>
                  <a:gd name="T13" fmla="*/ 0 60000 65536"/>
                  <a:gd name="T14" fmla="*/ 0 60000 65536"/>
                  <a:gd name="T15" fmla="*/ 0 w 160"/>
                  <a:gd name="T16" fmla="*/ 0 h 395"/>
                  <a:gd name="T17" fmla="*/ 160 w 160"/>
                  <a:gd name="T18" fmla="*/ 395 h 395"/>
                </a:gdLst>
                <a:ahLst/>
                <a:cxnLst>
                  <a:cxn ang="T10">
                    <a:pos x="T0" y="T1"/>
                  </a:cxn>
                  <a:cxn ang="T11">
                    <a:pos x="T2" y="T3"/>
                  </a:cxn>
                  <a:cxn ang="T12">
                    <a:pos x="T4" y="T5"/>
                  </a:cxn>
                  <a:cxn ang="T13">
                    <a:pos x="T6" y="T7"/>
                  </a:cxn>
                  <a:cxn ang="T14">
                    <a:pos x="T8" y="T9"/>
                  </a:cxn>
                </a:cxnLst>
                <a:rect l="T15" t="T16" r="T17" b="T18"/>
                <a:pathLst>
                  <a:path w="160" h="395">
                    <a:moveTo>
                      <a:pt x="0" y="395"/>
                    </a:moveTo>
                    <a:lnTo>
                      <a:pt x="131" y="220"/>
                    </a:lnTo>
                    <a:lnTo>
                      <a:pt x="160" y="44"/>
                    </a:lnTo>
                    <a:lnTo>
                      <a:pt x="73" y="0"/>
                    </a:lnTo>
                    <a:lnTo>
                      <a:pt x="0"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66" name="Freeform 518"/>
              <p:cNvSpPr>
                <a:spLocks/>
              </p:cNvSpPr>
              <p:nvPr/>
            </p:nvSpPr>
            <p:spPr bwMode="auto">
              <a:xfrm rot="-6630112">
                <a:off x="681" y="2111"/>
                <a:ext cx="37" cy="62"/>
              </a:xfrm>
              <a:custGeom>
                <a:avLst/>
                <a:gdLst>
                  <a:gd name="T0" fmla="*/ 146 w 146"/>
                  <a:gd name="T1" fmla="*/ 351 h 351"/>
                  <a:gd name="T2" fmla="*/ 146 w 146"/>
                  <a:gd name="T3" fmla="*/ 146 h 351"/>
                  <a:gd name="T4" fmla="*/ 88 w 146"/>
                  <a:gd name="T5" fmla="*/ 0 h 351"/>
                  <a:gd name="T6" fmla="*/ 0 w 146"/>
                  <a:gd name="T7" fmla="*/ 29 h 351"/>
                  <a:gd name="T8" fmla="*/ 44 w 146"/>
                  <a:gd name="T9" fmla="*/ 176 h 351"/>
                  <a:gd name="T10" fmla="*/ 146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146" y="351"/>
                    </a:moveTo>
                    <a:lnTo>
                      <a:pt x="146" y="146"/>
                    </a:lnTo>
                    <a:lnTo>
                      <a:pt x="88" y="0"/>
                    </a:lnTo>
                    <a:lnTo>
                      <a:pt x="0" y="29"/>
                    </a:lnTo>
                    <a:lnTo>
                      <a:pt x="44" y="176"/>
                    </a:lnTo>
                    <a:lnTo>
                      <a:pt x="146"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67" name="Freeform 519"/>
              <p:cNvSpPr>
                <a:spLocks/>
              </p:cNvSpPr>
              <p:nvPr/>
            </p:nvSpPr>
            <p:spPr bwMode="auto">
              <a:xfrm rot="-6630112">
                <a:off x="654" y="2034"/>
                <a:ext cx="80" cy="44"/>
              </a:xfrm>
              <a:custGeom>
                <a:avLst/>
                <a:gdLst>
                  <a:gd name="T0" fmla="*/ 0 w 321"/>
                  <a:gd name="T1" fmla="*/ 249 h 249"/>
                  <a:gd name="T2" fmla="*/ 87 w 321"/>
                  <a:gd name="T3" fmla="*/ 161 h 249"/>
                  <a:gd name="T4" fmla="*/ 219 w 321"/>
                  <a:gd name="T5" fmla="*/ 15 h 249"/>
                  <a:gd name="T6" fmla="*/ 321 w 321"/>
                  <a:gd name="T7" fmla="*/ 0 h 249"/>
                  <a:gd name="T8" fmla="*/ 248 w 321"/>
                  <a:gd name="T9" fmla="*/ 103 h 249"/>
                  <a:gd name="T10" fmla="*/ 0 w 321"/>
                  <a:gd name="T11" fmla="*/ 249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249"/>
                    </a:moveTo>
                    <a:lnTo>
                      <a:pt x="87" y="161"/>
                    </a:lnTo>
                    <a:lnTo>
                      <a:pt x="219" y="15"/>
                    </a:lnTo>
                    <a:lnTo>
                      <a:pt x="321" y="0"/>
                    </a:lnTo>
                    <a:lnTo>
                      <a:pt x="248" y="103"/>
                    </a:lnTo>
                    <a:lnTo>
                      <a:pt x="0"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68" name="Freeform 520"/>
              <p:cNvSpPr>
                <a:spLocks/>
              </p:cNvSpPr>
              <p:nvPr/>
            </p:nvSpPr>
            <p:spPr bwMode="auto">
              <a:xfrm rot="-6630112">
                <a:off x="735" y="2049"/>
                <a:ext cx="40" cy="70"/>
              </a:xfrm>
              <a:custGeom>
                <a:avLst/>
                <a:gdLst>
                  <a:gd name="T0" fmla="*/ 0 w 161"/>
                  <a:gd name="T1" fmla="*/ 0 h 395"/>
                  <a:gd name="T2" fmla="*/ 132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2"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69" name="Freeform 521"/>
              <p:cNvSpPr>
                <a:spLocks/>
              </p:cNvSpPr>
              <p:nvPr/>
            </p:nvSpPr>
            <p:spPr bwMode="auto">
              <a:xfrm rot="-6630112">
                <a:off x="702" y="1976"/>
                <a:ext cx="36" cy="62"/>
              </a:xfrm>
              <a:custGeom>
                <a:avLst/>
                <a:gdLst>
                  <a:gd name="T0" fmla="*/ 0 w 147"/>
                  <a:gd name="T1" fmla="*/ 0 h 351"/>
                  <a:gd name="T2" fmla="*/ 0 w 147"/>
                  <a:gd name="T3" fmla="*/ 205 h 351"/>
                  <a:gd name="T4" fmla="*/ 59 w 147"/>
                  <a:gd name="T5" fmla="*/ 351 h 351"/>
                  <a:gd name="T6" fmla="*/ 147 w 147"/>
                  <a:gd name="T7" fmla="*/ 322 h 351"/>
                  <a:gd name="T8" fmla="*/ 103 w 147"/>
                  <a:gd name="T9" fmla="*/ 176 h 351"/>
                  <a:gd name="T10" fmla="*/ 0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0" y="0"/>
                    </a:moveTo>
                    <a:lnTo>
                      <a:pt x="0" y="205"/>
                    </a:lnTo>
                    <a:lnTo>
                      <a:pt x="59" y="351"/>
                    </a:lnTo>
                    <a:lnTo>
                      <a:pt x="147" y="322"/>
                    </a:lnTo>
                    <a:lnTo>
                      <a:pt x="103" y="17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70" name="Freeform 522"/>
              <p:cNvSpPr>
                <a:spLocks/>
              </p:cNvSpPr>
              <p:nvPr/>
            </p:nvSpPr>
            <p:spPr bwMode="auto">
              <a:xfrm rot="-6630112">
                <a:off x="656" y="1947"/>
                <a:ext cx="80" cy="44"/>
              </a:xfrm>
              <a:custGeom>
                <a:avLst/>
                <a:gdLst>
                  <a:gd name="T0" fmla="*/ 0 w 322"/>
                  <a:gd name="T1" fmla="*/ 0 h 249"/>
                  <a:gd name="T2" fmla="*/ 88 w 322"/>
                  <a:gd name="T3" fmla="*/ 88 h 249"/>
                  <a:gd name="T4" fmla="*/ 219 w 322"/>
                  <a:gd name="T5" fmla="*/ 234 h 249"/>
                  <a:gd name="T6" fmla="*/ 322 w 322"/>
                  <a:gd name="T7" fmla="*/ 249 h 249"/>
                  <a:gd name="T8" fmla="*/ 249 w 322"/>
                  <a:gd name="T9" fmla="*/ 146 h 249"/>
                  <a:gd name="T10" fmla="*/ 0 w 322"/>
                  <a:gd name="T11" fmla="*/ 0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0" y="0"/>
                    </a:moveTo>
                    <a:lnTo>
                      <a:pt x="88" y="88"/>
                    </a:lnTo>
                    <a:lnTo>
                      <a:pt x="219" y="234"/>
                    </a:lnTo>
                    <a:lnTo>
                      <a:pt x="322" y="249"/>
                    </a:lnTo>
                    <a:lnTo>
                      <a:pt x="249"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71" name="Freeform 523"/>
              <p:cNvSpPr>
                <a:spLocks/>
              </p:cNvSpPr>
              <p:nvPr/>
            </p:nvSpPr>
            <p:spPr bwMode="auto">
              <a:xfrm rot="-6630112">
                <a:off x="642" y="1998"/>
                <a:ext cx="91" cy="31"/>
              </a:xfrm>
              <a:custGeom>
                <a:avLst/>
                <a:gdLst>
                  <a:gd name="T0" fmla="*/ 0 w 366"/>
                  <a:gd name="T1" fmla="*/ 175 h 175"/>
                  <a:gd name="T2" fmla="*/ 293 w 366"/>
                  <a:gd name="T3" fmla="*/ 102 h 175"/>
                  <a:gd name="T4" fmla="*/ 366 w 366"/>
                  <a:gd name="T5" fmla="*/ 0 h 175"/>
                  <a:gd name="T6" fmla="*/ 278 w 366"/>
                  <a:gd name="T7" fmla="*/ 0 h 175"/>
                  <a:gd name="T8" fmla="*/ 0 w 366"/>
                  <a:gd name="T9" fmla="*/ 175 h 175"/>
                  <a:gd name="T10" fmla="*/ 0 60000 65536"/>
                  <a:gd name="T11" fmla="*/ 0 60000 65536"/>
                  <a:gd name="T12" fmla="*/ 0 60000 65536"/>
                  <a:gd name="T13" fmla="*/ 0 60000 65536"/>
                  <a:gd name="T14" fmla="*/ 0 60000 65536"/>
                  <a:gd name="T15" fmla="*/ 0 w 366"/>
                  <a:gd name="T16" fmla="*/ 0 h 175"/>
                  <a:gd name="T17" fmla="*/ 366 w 366"/>
                  <a:gd name="T18" fmla="*/ 175 h 175"/>
                </a:gdLst>
                <a:ahLst/>
                <a:cxnLst>
                  <a:cxn ang="T10">
                    <a:pos x="T0" y="T1"/>
                  </a:cxn>
                  <a:cxn ang="T11">
                    <a:pos x="T2" y="T3"/>
                  </a:cxn>
                  <a:cxn ang="T12">
                    <a:pos x="T4" y="T5"/>
                  </a:cxn>
                  <a:cxn ang="T13">
                    <a:pos x="T6" y="T7"/>
                  </a:cxn>
                  <a:cxn ang="T14">
                    <a:pos x="T8" y="T9"/>
                  </a:cxn>
                </a:cxnLst>
                <a:rect l="T15" t="T16" r="T17" b="T18"/>
                <a:pathLst>
                  <a:path w="366" h="175">
                    <a:moveTo>
                      <a:pt x="0" y="175"/>
                    </a:moveTo>
                    <a:lnTo>
                      <a:pt x="293" y="102"/>
                    </a:lnTo>
                    <a:lnTo>
                      <a:pt x="366" y="0"/>
                    </a:lnTo>
                    <a:lnTo>
                      <a:pt x="278" y="0"/>
                    </a:lnTo>
                    <a:lnTo>
                      <a:pt x="0" y="17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72" name="Freeform 524"/>
              <p:cNvSpPr>
                <a:spLocks/>
              </p:cNvSpPr>
              <p:nvPr/>
            </p:nvSpPr>
            <p:spPr bwMode="auto">
              <a:xfrm rot="-6630112">
                <a:off x="653" y="2083"/>
                <a:ext cx="73" cy="36"/>
              </a:xfrm>
              <a:custGeom>
                <a:avLst/>
                <a:gdLst>
                  <a:gd name="T0" fmla="*/ 0 w 292"/>
                  <a:gd name="T1" fmla="*/ 0 h 204"/>
                  <a:gd name="T2" fmla="*/ 204 w 292"/>
                  <a:gd name="T3" fmla="*/ 58 h 204"/>
                  <a:gd name="T4" fmla="*/ 292 w 292"/>
                  <a:gd name="T5" fmla="*/ 146 h 204"/>
                  <a:gd name="T6" fmla="*/ 277 w 292"/>
                  <a:gd name="T7" fmla="*/ 204 h 204"/>
                  <a:gd name="T8" fmla="*/ 190 w 292"/>
                  <a:gd name="T9" fmla="*/ 190 h 204"/>
                  <a:gd name="T10" fmla="*/ 0 w 292"/>
                  <a:gd name="T11" fmla="*/ 0 h 204"/>
                  <a:gd name="T12" fmla="*/ 0 60000 65536"/>
                  <a:gd name="T13" fmla="*/ 0 60000 65536"/>
                  <a:gd name="T14" fmla="*/ 0 60000 65536"/>
                  <a:gd name="T15" fmla="*/ 0 60000 65536"/>
                  <a:gd name="T16" fmla="*/ 0 60000 65536"/>
                  <a:gd name="T17" fmla="*/ 0 60000 65536"/>
                  <a:gd name="T18" fmla="*/ 0 w 292"/>
                  <a:gd name="T19" fmla="*/ 0 h 204"/>
                  <a:gd name="T20" fmla="*/ 292 w 29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292" h="204">
                    <a:moveTo>
                      <a:pt x="0" y="0"/>
                    </a:moveTo>
                    <a:lnTo>
                      <a:pt x="204" y="58"/>
                    </a:lnTo>
                    <a:lnTo>
                      <a:pt x="292" y="146"/>
                    </a:lnTo>
                    <a:lnTo>
                      <a:pt x="277" y="204"/>
                    </a:lnTo>
                    <a:lnTo>
                      <a:pt x="190" y="190"/>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73" name="Freeform 525"/>
              <p:cNvSpPr>
                <a:spLocks/>
              </p:cNvSpPr>
              <p:nvPr/>
            </p:nvSpPr>
            <p:spPr bwMode="auto">
              <a:xfrm rot="-6630112">
                <a:off x="638" y="1929"/>
                <a:ext cx="81" cy="35"/>
              </a:xfrm>
              <a:custGeom>
                <a:avLst/>
                <a:gdLst>
                  <a:gd name="T0" fmla="*/ 0 w 322"/>
                  <a:gd name="T1" fmla="*/ 0 h 205"/>
                  <a:gd name="T2" fmla="*/ 117 w 322"/>
                  <a:gd name="T3" fmla="*/ 117 h 205"/>
                  <a:gd name="T4" fmla="*/ 264 w 322"/>
                  <a:gd name="T5" fmla="*/ 205 h 205"/>
                  <a:gd name="T6" fmla="*/ 322 w 322"/>
                  <a:gd name="T7" fmla="*/ 161 h 205"/>
                  <a:gd name="T8" fmla="*/ 176 w 322"/>
                  <a:gd name="T9" fmla="*/ 58 h 205"/>
                  <a:gd name="T10" fmla="*/ 0 w 322"/>
                  <a:gd name="T11" fmla="*/ 0 h 205"/>
                  <a:gd name="T12" fmla="*/ 0 60000 65536"/>
                  <a:gd name="T13" fmla="*/ 0 60000 65536"/>
                  <a:gd name="T14" fmla="*/ 0 60000 65536"/>
                  <a:gd name="T15" fmla="*/ 0 60000 65536"/>
                  <a:gd name="T16" fmla="*/ 0 60000 65536"/>
                  <a:gd name="T17" fmla="*/ 0 60000 65536"/>
                  <a:gd name="T18" fmla="*/ 0 w 322"/>
                  <a:gd name="T19" fmla="*/ 0 h 205"/>
                  <a:gd name="T20" fmla="*/ 322 w 32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322" h="205">
                    <a:moveTo>
                      <a:pt x="0" y="0"/>
                    </a:moveTo>
                    <a:lnTo>
                      <a:pt x="117" y="117"/>
                    </a:lnTo>
                    <a:lnTo>
                      <a:pt x="264" y="205"/>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74" name="Freeform 526"/>
              <p:cNvSpPr>
                <a:spLocks/>
              </p:cNvSpPr>
              <p:nvPr/>
            </p:nvSpPr>
            <p:spPr bwMode="auto">
              <a:xfrm rot="-6630112">
                <a:off x="675" y="2157"/>
                <a:ext cx="40" cy="46"/>
              </a:xfrm>
              <a:custGeom>
                <a:avLst/>
                <a:gdLst>
                  <a:gd name="T0" fmla="*/ 161 w 161"/>
                  <a:gd name="T1" fmla="*/ 263 h 263"/>
                  <a:gd name="T2" fmla="*/ 132 w 161"/>
                  <a:gd name="T3" fmla="*/ 103 h 263"/>
                  <a:gd name="T4" fmla="*/ 117 w 161"/>
                  <a:gd name="T5" fmla="*/ 29 h 263"/>
                  <a:gd name="T6" fmla="*/ 0 w 161"/>
                  <a:gd name="T7" fmla="*/ 0 h 263"/>
                  <a:gd name="T8" fmla="*/ 161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161" y="263"/>
                    </a:moveTo>
                    <a:lnTo>
                      <a:pt x="132" y="103"/>
                    </a:lnTo>
                    <a:lnTo>
                      <a:pt x="117" y="29"/>
                    </a:lnTo>
                    <a:lnTo>
                      <a:pt x="0" y="0"/>
                    </a:lnTo>
                    <a:lnTo>
                      <a:pt x="161"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grpSp>
          <p:nvGrpSpPr>
            <p:cNvPr id="747" name="Group 527"/>
            <p:cNvGrpSpPr>
              <a:grpSpLocks/>
            </p:cNvGrpSpPr>
            <p:nvPr/>
          </p:nvGrpSpPr>
          <p:grpSpPr bwMode="auto">
            <a:xfrm>
              <a:off x="3552" y="1554"/>
              <a:ext cx="163" cy="155"/>
              <a:chOff x="1400" y="2127"/>
              <a:chExt cx="163" cy="155"/>
            </a:xfrm>
          </p:grpSpPr>
          <p:sp>
            <p:nvSpPr>
              <p:cNvPr id="1022" name="Freeform 528"/>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023" name="Freeform 529"/>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748" name="Group 530"/>
            <p:cNvGrpSpPr>
              <a:grpSpLocks/>
            </p:cNvGrpSpPr>
            <p:nvPr/>
          </p:nvGrpSpPr>
          <p:grpSpPr bwMode="auto">
            <a:xfrm>
              <a:off x="3456" y="1122"/>
              <a:ext cx="163" cy="155"/>
              <a:chOff x="1400" y="2127"/>
              <a:chExt cx="163" cy="155"/>
            </a:xfrm>
          </p:grpSpPr>
          <p:sp>
            <p:nvSpPr>
              <p:cNvPr id="1020" name="Freeform 531"/>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021" name="Freeform 532"/>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749" name="Group 533"/>
            <p:cNvGrpSpPr>
              <a:grpSpLocks/>
            </p:cNvGrpSpPr>
            <p:nvPr/>
          </p:nvGrpSpPr>
          <p:grpSpPr bwMode="auto">
            <a:xfrm>
              <a:off x="3216" y="1938"/>
              <a:ext cx="163" cy="155"/>
              <a:chOff x="1400" y="2127"/>
              <a:chExt cx="163" cy="155"/>
            </a:xfrm>
          </p:grpSpPr>
          <p:sp>
            <p:nvSpPr>
              <p:cNvPr id="1018" name="Freeform 534"/>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1019" name="Freeform 535"/>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750" name="Group 536"/>
            <p:cNvGrpSpPr>
              <a:grpSpLocks/>
            </p:cNvGrpSpPr>
            <p:nvPr/>
          </p:nvGrpSpPr>
          <p:grpSpPr bwMode="auto">
            <a:xfrm>
              <a:off x="3510" y="1369"/>
              <a:ext cx="273" cy="261"/>
              <a:chOff x="642" y="1901"/>
              <a:chExt cx="370" cy="541"/>
            </a:xfrm>
          </p:grpSpPr>
          <p:sp>
            <p:nvSpPr>
              <p:cNvPr id="949" name="Freeform 537"/>
              <p:cNvSpPr>
                <a:spLocks/>
              </p:cNvSpPr>
              <p:nvPr/>
            </p:nvSpPr>
            <p:spPr bwMode="auto">
              <a:xfrm rot="-6630112">
                <a:off x="603" y="2119"/>
                <a:ext cx="376" cy="57"/>
              </a:xfrm>
              <a:custGeom>
                <a:avLst/>
                <a:gdLst>
                  <a:gd name="T0" fmla="*/ 0 w 1506"/>
                  <a:gd name="T1" fmla="*/ 321 h 321"/>
                  <a:gd name="T2" fmla="*/ 293 w 1506"/>
                  <a:gd name="T3" fmla="*/ 277 h 321"/>
                  <a:gd name="T4" fmla="*/ 468 w 1506"/>
                  <a:gd name="T5" fmla="*/ 219 h 321"/>
                  <a:gd name="T6" fmla="*/ 746 w 1506"/>
                  <a:gd name="T7" fmla="*/ 117 h 321"/>
                  <a:gd name="T8" fmla="*/ 965 w 1506"/>
                  <a:gd name="T9" fmla="*/ 117 h 321"/>
                  <a:gd name="T10" fmla="*/ 1243 w 1506"/>
                  <a:gd name="T11" fmla="*/ 73 h 321"/>
                  <a:gd name="T12" fmla="*/ 1506 w 1506"/>
                  <a:gd name="T13" fmla="*/ 0 h 321"/>
                  <a:gd name="T14" fmla="*/ 0 60000 65536"/>
                  <a:gd name="T15" fmla="*/ 0 60000 65536"/>
                  <a:gd name="T16" fmla="*/ 0 60000 65536"/>
                  <a:gd name="T17" fmla="*/ 0 60000 65536"/>
                  <a:gd name="T18" fmla="*/ 0 60000 65536"/>
                  <a:gd name="T19" fmla="*/ 0 60000 65536"/>
                  <a:gd name="T20" fmla="*/ 0 60000 65536"/>
                  <a:gd name="T21" fmla="*/ 0 w 1506"/>
                  <a:gd name="T22" fmla="*/ 0 h 321"/>
                  <a:gd name="T23" fmla="*/ 1506 w 1506"/>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6" h="321">
                    <a:moveTo>
                      <a:pt x="0" y="321"/>
                    </a:moveTo>
                    <a:lnTo>
                      <a:pt x="293" y="277"/>
                    </a:lnTo>
                    <a:lnTo>
                      <a:pt x="468" y="219"/>
                    </a:lnTo>
                    <a:lnTo>
                      <a:pt x="746" y="117"/>
                    </a:lnTo>
                    <a:lnTo>
                      <a:pt x="965" y="117"/>
                    </a:lnTo>
                    <a:lnTo>
                      <a:pt x="1243" y="73"/>
                    </a:lnTo>
                    <a:lnTo>
                      <a:pt x="1506" y="0"/>
                    </a:lnTo>
                  </a:path>
                </a:pathLst>
              </a:custGeom>
              <a:solidFill>
                <a:srgbClr val="006600"/>
              </a:solidFill>
              <a:ln w="1587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nvGrpSpPr>
              <p:cNvPr id="950" name="Group 538"/>
              <p:cNvGrpSpPr>
                <a:grpSpLocks/>
              </p:cNvGrpSpPr>
              <p:nvPr/>
            </p:nvGrpSpPr>
            <p:grpSpPr bwMode="auto">
              <a:xfrm rot="-6630112">
                <a:off x="758" y="2264"/>
                <a:ext cx="154" cy="71"/>
                <a:chOff x="4097" y="3357"/>
                <a:chExt cx="154" cy="102"/>
              </a:xfrm>
            </p:grpSpPr>
            <p:sp>
              <p:nvSpPr>
                <p:cNvPr id="1015" name="Freeform 539"/>
                <p:cNvSpPr>
                  <a:spLocks/>
                </p:cNvSpPr>
                <p:nvPr/>
              </p:nvSpPr>
              <p:spPr bwMode="auto">
                <a:xfrm>
                  <a:off x="4167" y="3360"/>
                  <a:ext cx="40" cy="99"/>
                </a:xfrm>
                <a:custGeom>
                  <a:avLst/>
                  <a:gdLst>
                    <a:gd name="T0" fmla="*/ 161 w 161"/>
                    <a:gd name="T1" fmla="*/ 395 h 395"/>
                    <a:gd name="T2" fmla="*/ 29 w 161"/>
                    <a:gd name="T3" fmla="*/ 219 h 395"/>
                    <a:gd name="T4" fmla="*/ 0 w 161"/>
                    <a:gd name="T5" fmla="*/ 44 h 395"/>
                    <a:gd name="T6" fmla="*/ 88 w 161"/>
                    <a:gd name="T7" fmla="*/ 0 h 395"/>
                    <a:gd name="T8" fmla="*/ 161 w 161"/>
                    <a:gd name="T9" fmla="*/ 395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161" y="395"/>
                      </a:moveTo>
                      <a:lnTo>
                        <a:pt x="29" y="219"/>
                      </a:lnTo>
                      <a:lnTo>
                        <a:pt x="0" y="44"/>
                      </a:lnTo>
                      <a:lnTo>
                        <a:pt x="88" y="0"/>
                      </a:lnTo>
                      <a:lnTo>
                        <a:pt x="161"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16" name="Freeform 540"/>
                <p:cNvSpPr>
                  <a:spLocks/>
                </p:cNvSpPr>
                <p:nvPr/>
              </p:nvSpPr>
              <p:spPr bwMode="auto">
                <a:xfrm>
                  <a:off x="4214" y="3357"/>
                  <a:ext cx="37" cy="88"/>
                </a:xfrm>
                <a:custGeom>
                  <a:avLst/>
                  <a:gdLst>
                    <a:gd name="T0" fmla="*/ 0 w 146"/>
                    <a:gd name="T1" fmla="*/ 351 h 351"/>
                    <a:gd name="T2" fmla="*/ 0 w 146"/>
                    <a:gd name="T3" fmla="*/ 146 h 351"/>
                    <a:gd name="T4" fmla="*/ 58 w 146"/>
                    <a:gd name="T5" fmla="*/ 0 h 351"/>
                    <a:gd name="T6" fmla="*/ 146 w 146"/>
                    <a:gd name="T7" fmla="*/ 30 h 351"/>
                    <a:gd name="T8" fmla="*/ 102 w 146"/>
                    <a:gd name="T9" fmla="*/ 176 h 351"/>
                    <a:gd name="T10" fmla="*/ 0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0" y="351"/>
                      </a:moveTo>
                      <a:lnTo>
                        <a:pt x="0" y="146"/>
                      </a:lnTo>
                      <a:lnTo>
                        <a:pt x="58" y="0"/>
                      </a:lnTo>
                      <a:lnTo>
                        <a:pt x="146" y="30"/>
                      </a:lnTo>
                      <a:lnTo>
                        <a:pt x="102" y="176"/>
                      </a:lnTo>
                      <a:lnTo>
                        <a:pt x="0"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17" name="Freeform 541"/>
                <p:cNvSpPr>
                  <a:spLocks/>
                </p:cNvSpPr>
                <p:nvPr/>
              </p:nvSpPr>
              <p:spPr bwMode="auto">
                <a:xfrm>
                  <a:off x="4097" y="3386"/>
                  <a:ext cx="81" cy="62"/>
                </a:xfrm>
                <a:custGeom>
                  <a:avLst/>
                  <a:gdLst>
                    <a:gd name="T0" fmla="*/ 322 w 322"/>
                    <a:gd name="T1" fmla="*/ 249 h 249"/>
                    <a:gd name="T2" fmla="*/ 234 w 322"/>
                    <a:gd name="T3" fmla="*/ 161 h 249"/>
                    <a:gd name="T4" fmla="*/ 103 w 322"/>
                    <a:gd name="T5" fmla="*/ 15 h 249"/>
                    <a:gd name="T6" fmla="*/ 0 w 322"/>
                    <a:gd name="T7" fmla="*/ 0 h 249"/>
                    <a:gd name="T8" fmla="*/ 73 w 322"/>
                    <a:gd name="T9" fmla="*/ 103 h 249"/>
                    <a:gd name="T10" fmla="*/ 322 w 322"/>
                    <a:gd name="T11" fmla="*/ 249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322" y="249"/>
                      </a:moveTo>
                      <a:lnTo>
                        <a:pt x="234" y="161"/>
                      </a:lnTo>
                      <a:lnTo>
                        <a:pt x="103" y="15"/>
                      </a:lnTo>
                      <a:lnTo>
                        <a:pt x="0" y="0"/>
                      </a:lnTo>
                      <a:lnTo>
                        <a:pt x="73" y="103"/>
                      </a:lnTo>
                      <a:lnTo>
                        <a:pt x="322"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grpSp>
            <p:nvGrpSpPr>
              <p:cNvPr id="951" name="Group 542"/>
              <p:cNvGrpSpPr>
                <a:grpSpLocks/>
              </p:cNvGrpSpPr>
              <p:nvPr/>
            </p:nvGrpSpPr>
            <p:grpSpPr bwMode="auto">
              <a:xfrm rot="-6630112">
                <a:off x="804" y="2187"/>
                <a:ext cx="154" cy="71"/>
                <a:chOff x="4152" y="3452"/>
                <a:chExt cx="154" cy="102"/>
              </a:xfrm>
            </p:grpSpPr>
            <p:sp>
              <p:nvSpPr>
                <p:cNvPr id="1012" name="Freeform 543"/>
                <p:cNvSpPr>
                  <a:spLocks/>
                </p:cNvSpPr>
                <p:nvPr/>
              </p:nvSpPr>
              <p:spPr bwMode="auto">
                <a:xfrm>
                  <a:off x="4196" y="3452"/>
                  <a:ext cx="40" cy="99"/>
                </a:xfrm>
                <a:custGeom>
                  <a:avLst/>
                  <a:gdLst>
                    <a:gd name="T0" fmla="*/ 0 w 161"/>
                    <a:gd name="T1" fmla="*/ 0 h 395"/>
                    <a:gd name="T2" fmla="*/ 131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1"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13" name="Freeform 544"/>
                <p:cNvSpPr>
                  <a:spLocks/>
                </p:cNvSpPr>
                <p:nvPr/>
              </p:nvSpPr>
              <p:spPr bwMode="auto">
                <a:xfrm>
                  <a:off x="4152" y="3466"/>
                  <a:ext cx="37" cy="88"/>
                </a:xfrm>
                <a:custGeom>
                  <a:avLst/>
                  <a:gdLst>
                    <a:gd name="T0" fmla="*/ 147 w 147"/>
                    <a:gd name="T1" fmla="*/ 0 h 351"/>
                    <a:gd name="T2" fmla="*/ 147 w 147"/>
                    <a:gd name="T3" fmla="*/ 205 h 351"/>
                    <a:gd name="T4" fmla="*/ 88 w 147"/>
                    <a:gd name="T5" fmla="*/ 351 h 351"/>
                    <a:gd name="T6" fmla="*/ 0 w 147"/>
                    <a:gd name="T7" fmla="*/ 321 h 351"/>
                    <a:gd name="T8" fmla="*/ 44 w 147"/>
                    <a:gd name="T9" fmla="*/ 175 h 351"/>
                    <a:gd name="T10" fmla="*/ 147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147" y="0"/>
                      </a:moveTo>
                      <a:lnTo>
                        <a:pt x="147" y="205"/>
                      </a:lnTo>
                      <a:lnTo>
                        <a:pt x="88" y="351"/>
                      </a:lnTo>
                      <a:lnTo>
                        <a:pt x="0" y="321"/>
                      </a:lnTo>
                      <a:lnTo>
                        <a:pt x="44" y="175"/>
                      </a:lnTo>
                      <a:lnTo>
                        <a:pt x="147"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14" name="Freeform 545"/>
                <p:cNvSpPr>
                  <a:spLocks/>
                </p:cNvSpPr>
                <p:nvPr/>
              </p:nvSpPr>
              <p:spPr bwMode="auto">
                <a:xfrm>
                  <a:off x="4225" y="3463"/>
                  <a:ext cx="81" cy="62"/>
                </a:xfrm>
                <a:custGeom>
                  <a:avLst/>
                  <a:gdLst>
                    <a:gd name="T0" fmla="*/ 0 w 321"/>
                    <a:gd name="T1" fmla="*/ 0 h 249"/>
                    <a:gd name="T2" fmla="*/ 88 w 321"/>
                    <a:gd name="T3" fmla="*/ 88 h 249"/>
                    <a:gd name="T4" fmla="*/ 219 w 321"/>
                    <a:gd name="T5" fmla="*/ 234 h 249"/>
                    <a:gd name="T6" fmla="*/ 321 w 321"/>
                    <a:gd name="T7" fmla="*/ 249 h 249"/>
                    <a:gd name="T8" fmla="*/ 248 w 321"/>
                    <a:gd name="T9" fmla="*/ 146 h 249"/>
                    <a:gd name="T10" fmla="*/ 0 w 321"/>
                    <a:gd name="T11" fmla="*/ 0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0"/>
                      </a:moveTo>
                      <a:lnTo>
                        <a:pt x="88" y="88"/>
                      </a:lnTo>
                      <a:lnTo>
                        <a:pt x="219" y="234"/>
                      </a:lnTo>
                      <a:lnTo>
                        <a:pt x="321" y="249"/>
                      </a:lnTo>
                      <a:lnTo>
                        <a:pt x="248"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sp>
            <p:nvSpPr>
              <p:cNvPr id="952" name="Freeform 546"/>
              <p:cNvSpPr>
                <a:spLocks/>
              </p:cNvSpPr>
              <p:nvPr/>
            </p:nvSpPr>
            <p:spPr bwMode="auto">
              <a:xfrm rot="-6630112">
                <a:off x="837" y="2336"/>
                <a:ext cx="92" cy="30"/>
              </a:xfrm>
              <a:custGeom>
                <a:avLst/>
                <a:gdLst>
                  <a:gd name="T0" fmla="*/ 365 w 365"/>
                  <a:gd name="T1" fmla="*/ 176 h 176"/>
                  <a:gd name="T2" fmla="*/ 73 w 365"/>
                  <a:gd name="T3" fmla="*/ 103 h 176"/>
                  <a:gd name="T4" fmla="*/ 0 w 365"/>
                  <a:gd name="T5" fmla="*/ 0 h 176"/>
                  <a:gd name="T6" fmla="*/ 87 w 365"/>
                  <a:gd name="T7" fmla="*/ 0 h 176"/>
                  <a:gd name="T8" fmla="*/ 365 w 365"/>
                  <a:gd name="T9" fmla="*/ 176 h 176"/>
                  <a:gd name="T10" fmla="*/ 0 60000 65536"/>
                  <a:gd name="T11" fmla="*/ 0 60000 65536"/>
                  <a:gd name="T12" fmla="*/ 0 60000 65536"/>
                  <a:gd name="T13" fmla="*/ 0 60000 65536"/>
                  <a:gd name="T14" fmla="*/ 0 60000 65536"/>
                  <a:gd name="T15" fmla="*/ 0 w 365"/>
                  <a:gd name="T16" fmla="*/ 0 h 176"/>
                  <a:gd name="T17" fmla="*/ 365 w 365"/>
                  <a:gd name="T18" fmla="*/ 176 h 176"/>
                </a:gdLst>
                <a:ahLst/>
                <a:cxnLst>
                  <a:cxn ang="T10">
                    <a:pos x="T0" y="T1"/>
                  </a:cxn>
                  <a:cxn ang="T11">
                    <a:pos x="T2" y="T3"/>
                  </a:cxn>
                  <a:cxn ang="T12">
                    <a:pos x="T4" y="T5"/>
                  </a:cxn>
                  <a:cxn ang="T13">
                    <a:pos x="T6" y="T7"/>
                  </a:cxn>
                  <a:cxn ang="T14">
                    <a:pos x="T8" y="T9"/>
                  </a:cxn>
                </a:cxnLst>
                <a:rect l="T15" t="T16" r="T17" b="T18"/>
                <a:pathLst>
                  <a:path w="365" h="176">
                    <a:moveTo>
                      <a:pt x="365" y="176"/>
                    </a:moveTo>
                    <a:lnTo>
                      <a:pt x="73" y="103"/>
                    </a:lnTo>
                    <a:lnTo>
                      <a:pt x="0" y="0"/>
                    </a:lnTo>
                    <a:lnTo>
                      <a:pt x="87" y="0"/>
                    </a:lnTo>
                    <a:lnTo>
                      <a:pt x="365" y="176"/>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53" name="Freeform 547"/>
              <p:cNvSpPr>
                <a:spLocks/>
              </p:cNvSpPr>
              <p:nvPr/>
            </p:nvSpPr>
            <p:spPr bwMode="auto">
              <a:xfrm rot="-6630112">
                <a:off x="881" y="2329"/>
                <a:ext cx="74" cy="37"/>
              </a:xfrm>
              <a:custGeom>
                <a:avLst/>
                <a:gdLst>
                  <a:gd name="T0" fmla="*/ 292 w 292"/>
                  <a:gd name="T1" fmla="*/ 0 h 205"/>
                  <a:gd name="T2" fmla="*/ 87 w 292"/>
                  <a:gd name="T3" fmla="*/ 58 h 205"/>
                  <a:gd name="T4" fmla="*/ 0 w 292"/>
                  <a:gd name="T5" fmla="*/ 146 h 205"/>
                  <a:gd name="T6" fmla="*/ 14 w 292"/>
                  <a:gd name="T7" fmla="*/ 205 h 205"/>
                  <a:gd name="T8" fmla="*/ 102 w 292"/>
                  <a:gd name="T9" fmla="*/ 190 h 205"/>
                  <a:gd name="T10" fmla="*/ 292 w 292"/>
                  <a:gd name="T11" fmla="*/ 0 h 205"/>
                  <a:gd name="T12" fmla="*/ 0 60000 65536"/>
                  <a:gd name="T13" fmla="*/ 0 60000 65536"/>
                  <a:gd name="T14" fmla="*/ 0 60000 65536"/>
                  <a:gd name="T15" fmla="*/ 0 60000 65536"/>
                  <a:gd name="T16" fmla="*/ 0 60000 65536"/>
                  <a:gd name="T17" fmla="*/ 0 60000 65536"/>
                  <a:gd name="T18" fmla="*/ 0 w 292"/>
                  <a:gd name="T19" fmla="*/ 0 h 205"/>
                  <a:gd name="T20" fmla="*/ 292 w 29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292" h="205">
                    <a:moveTo>
                      <a:pt x="292" y="0"/>
                    </a:moveTo>
                    <a:lnTo>
                      <a:pt x="87" y="58"/>
                    </a:lnTo>
                    <a:lnTo>
                      <a:pt x="0" y="146"/>
                    </a:lnTo>
                    <a:lnTo>
                      <a:pt x="14" y="205"/>
                    </a:lnTo>
                    <a:lnTo>
                      <a:pt x="102" y="190"/>
                    </a:lnTo>
                    <a:lnTo>
                      <a:pt x="292"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54" name="Freeform 548"/>
              <p:cNvSpPr>
                <a:spLocks/>
              </p:cNvSpPr>
              <p:nvPr/>
            </p:nvSpPr>
            <p:spPr bwMode="auto">
              <a:xfrm rot="-6630112">
                <a:off x="793" y="2139"/>
                <a:ext cx="80" cy="35"/>
              </a:xfrm>
              <a:custGeom>
                <a:avLst/>
                <a:gdLst>
                  <a:gd name="T0" fmla="*/ 0 w 322"/>
                  <a:gd name="T1" fmla="*/ 0 h 204"/>
                  <a:gd name="T2" fmla="*/ 117 w 322"/>
                  <a:gd name="T3" fmla="*/ 117 h 204"/>
                  <a:gd name="T4" fmla="*/ 263 w 322"/>
                  <a:gd name="T5" fmla="*/ 204 h 204"/>
                  <a:gd name="T6" fmla="*/ 322 w 322"/>
                  <a:gd name="T7" fmla="*/ 161 h 204"/>
                  <a:gd name="T8" fmla="*/ 176 w 322"/>
                  <a:gd name="T9" fmla="*/ 58 h 204"/>
                  <a:gd name="T10" fmla="*/ 0 w 322"/>
                  <a:gd name="T11" fmla="*/ 0 h 204"/>
                  <a:gd name="T12" fmla="*/ 0 60000 65536"/>
                  <a:gd name="T13" fmla="*/ 0 60000 65536"/>
                  <a:gd name="T14" fmla="*/ 0 60000 65536"/>
                  <a:gd name="T15" fmla="*/ 0 60000 65536"/>
                  <a:gd name="T16" fmla="*/ 0 60000 65536"/>
                  <a:gd name="T17" fmla="*/ 0 60000 65536"/>
                  <a:gd name="T18" fmla="*/ 0 w 322"/>
                  <a:gd name="T19" fmla="*/ 0 h 204"/>
                  <a:gd name="T20" fmla="*/ 322 w 32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322" h="204">
                    <a:moveTo>
                      <a:pt x="0" y="0"/>
                    </a:moveTo>
                    <a:lnTo>
                      <a:pt x="117" y="117"/>
                    </a:lnTo>
                    <a:lnTo>
                      <a:pt x="263" y="204"/>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55" name="Freeform 549"/>
              <p:cNvSpPr>
                <a:spLocks/>
              </p:cNvSpPr>
              <p:nvPr/>
            </p:nvSpPr>
            <p:spPr bwMode="auto">
              <a:xfrm rot="-6630112">
                <a:off x="773" y="2190"/>
                <a:ext cx="40" cy="46"/>
              </a:xfrm>
              <a:custGeom>
                <a:avLst/>
                <a:gdLst>
                  <a:gd name="T0" fmla="*/ 0 w 161"/>
                  <a:gd name="T1" fmla="*/ 263 h 263"/>
                  <a:gd name="T2" fmla="*/ 29 w 161"/>
                  <a:gd name="T3" fmla="*/ 102 h 263"/>
                  <a:gd name="T4" fmla="*/ 44 w 161"/>
                  <a:gd name="T5" fmla="*/ 29 h 263"/>
                  <a:gd name="T6" fmla="*/ 161 w 161"/>
                  <a:gd name="T7" fmla="*/ 0 h 263"/>
                  <a:gd name="T8" fmla="*/ 0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0" y="263"/>
                    </a:moveTo>
                    <a:lnTo>
                      <a:pt x="29" y="102"/>
                    </a:lnTo>
                    <a:lnTo>
                      <a:pt x="44" y="29"/>
                    </a:lnTo>
                    <a:lnTo>
                      <a:pt x="161" y="0"/>
                    </a:lnTo>
                    <a:lnTo>
                      <a:pt x="0"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56" name="Freeform 550"/>
              <p:cNvSpPr>
                <a:spLocks/>
              </p:cNvSpPr>
              <p:nvPr/>
            </p:nvSpPr>
            <p:spPr bwMode="auto">
              <a:xfrm rot="-6630112">
                <a:off x="707" y="2073"/>
                <a:ext cx="41" cy="70"/>
              </a:xfrm>
              <a:custGeom>
                <a:avLst/>
                <a:gdLst>
                  <a:gd name="T0" fmla="*/ 0 w 160"/>
                  <a:gd name="T1" fmla="*/ 395 h 395"/>
                  <a:gd name="T2" fmla="*/ 131 w 160"/>
                  <a:gd name="T3" fmla="*/ 220 h 395"/>
                  <a:gd name="T4" fmla="*/ 160 w 160"/>
                  <a:gd name="T5" fmla="*/ 44 h 395"/>
                  <a:gd name="T6" fmla="*/ 73 w 160"/>
                  <a:gd name="T7" fmla="*/ 0 h 395"/>
                  <a:gd name="T8" fmla="*/ 0 w 160"/>
                  <a:gd name="T9" fmla="*/ 395 h 395"/>
                  <a:gd name="T10" fmla="*/ 0 60000 65536"/>
                  <a:gd name="T11" fmla="*/ 0 60000 65536"/>
                  <a:gd name="T12" fmla="*/ 0 60000 65536"/>
                  <a:gd name="T13" fmla="*/ 0 60000 65536"/>
                  <a:gd name="T14" fmla="*/ 0 60000 65536"/>
                  <a:gd name="T15" fmla="*/ 0 w 160"/>
                  <a:gd name="T16" fmla="*/ 0 h 395"/>
                  <a:gd name="T17" fmla="*/ 160 w 160"/>
                  <a:gd name="T18" fmla="*/ 395 h 395"/>
                </a:gdLst>
                <a:ahLst/>
                <a:cxnLst>
                  <a:cxn ang="T10">
                    <a:pos x="T0" y="T1"/>
                  </a:cxn>
                  <a:cxn ang="T11">
                    <a:pos x="T2" y="T3"/>
                  </a:cxn>
                  <a:cxn ang="T12">
                    <a:pos x="T4" y="T5"/>
                  </a:cxn>
                  <a:cxn ang="T13">
                    <a:pos x="T6" y="T7"/>
                  </a:cxn>
                  <a:cxn ang="T14">
                    <a:pos x="T8" y="T9"/>
                  </a:cxn>
                </a:cxnLst>
                <a:rect l="T15" t="T16" r="T17" b="T18"/>
                <a:pathLst>
                  <a:path w="160" h="395">
                    <a:moveTo>
                      <a:pt x="0" y="395"/>
                    </a:moveTo>
                    <a:lnTo>
                      <a:pt x="131" y="220"/>
                    </a:lnTo>
                    <a:lnTo>
                      <a:pt x="160" y="44"/>
                    </a:lnTo>
                    <a:lnTo>
                      <a:pt x="73" y="0"/>
                    </a:lnTo>
                    <a:lnTo>
                      <a:pt x="0"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57" name="Freeform 551"/>
              <p:cNvSpPr>
                <a:spLocks/>
              </p:cNvSpPr>
              <p:nvPr/>
            </p:nvSpPr>
            <p:spPr bwMode="auto">
              <a:xfrm rot="-6630112">
                <a:off x="732" y="2125"/>
                <a:ext cx="37" cy="62"/>
              </a:xfrm>
              <a:custGeom>
                <a:avLst/>
                <a:gdLst>
                  <a:gd name="T0" fmla="*/ 146 w 146"/>
                  <a:gd name="T1" fmla="*/ 351 h 351"/>
                  <a:gd name="T2" fmla="*/ 146 w 146"/>
                  <a:gd name="T3" fmla="*/ 146 h 351"/>
                  <a:gd name="T4" fmla="*/ 88 w 146"/>
                  <a:gd name="T5" fmla="*/ 0 h 351"/>
                  <a:gd name="T6" fmla="*/ 0 w 146"/>
                  <a:gd name="T7" fmla="*/ 29 h 351"/>
                  <a:gd name="T8" fmla="*/ 44 w 146"/>
                  <a:gd name="T9" fmla="*/ 176 h 351"/>
                  <a:gd name="T10" fmla="*/ 146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146" y="351"/>
                    </a:moveTo>
                    <a:lnTo>
                      <a:pt x="146" y="146"/>
                    </a:lnTo>
                    <a:lnTo>
                      <a:pt x="88" y="0"/>
                    </a:lnTo>
                    <a:lnTo>
                      <a:pt x="0" y="29"/>
                    </a:lnTo>
                    <a:lnTo>
                      <a:pt x="44" y="176"/>
                    </a:lnTo>
                    <a:lnTo>
                      <a:pt x="146"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58" name="Freeform 552"/>
              <p:cNvSpPr>
                <a:spLocks/>
              </p:cNvSpPr>
              <p:nvPr/>
            </p:nvSpPr>
            <p:spPr bwMode="auto">
              <a:xfrm rot="-6630112">
                <a:off x="679" y="2037"/>
                <a:ext cx="80" cy="44"/>
              </a:xfrm>
              <a:custGeom>
                <a:avLst/>
                <a:gdLst>
                  <a:gd name="T0" fmla="*/ 0 w 321"/>
                  <a:gd name="T1" fmla="*/ 249 h 249"/>
                  <a:gd name="T2" fmla="*/ 87 w 321"/>
                  <a:gd name="T3" fmla="*/ 161 h 249"/>
                  <a:gd name="T4" fmla="*/ 219 w 321"/>
                  <a:gd name="T5" fmla="*/ 15 h 249"/>
                  <a:gd name="T6" fmla="*/ 321 w 321"/>
                  <a:gd name="T7" fmla="*/ 0 h 249"/>
                  <a:gd name="T8" fmla="*/ 248 w 321"/>
                  <a:gd name="T9" fmla="*/ 103 h 249"/>
                  <a:gd name="T10" fmla="*/ 0 w 321"/>
                  <a:gd name="T11" fmla="*/ 249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249"/>
                    </a:moveTo>
                    <a:lnTo>
                      <a:pt x="87" y="161"/>
                    </a:lnTo>
                    <a:lnTo>
                      <a:pt x="219" y="15"/>
                    </a:lnTo>
                    <a:lnTo>
                      <a:pt x="321" y="0"/>
                    </a:lnTo>
                    <a:lnTo>
                      <a:pt x="248" y="103"/>
                    </a:lnTo>
                    <a:lnTo>
                      <a:pt x="0"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59" name="Freeform 553"/>
              <p:cNvSpPr>
                <a:spLocks/>
              </p:cNvSpPr>
              <p:nvPr/>
            </p:nvSpPr>
            <p:spPr bwMode="auto">
              <a:xfrm rot="-6630112">
                <a:off x="783" y="2001"/>
                <a:ext cx="40" cy="70"/>
              </a:xfrm>
              <a:custGeom>
                <a:avLst/>
                <a:gdLst>
                  <a:gd name="T0" fmla="*/ 0 w 161"/>
                  <a:gd name="T1" fmla="*/ 0 h 395"/>
                  <a:gd name="T2" fmla="*/ 132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2"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60" name="Freeform 554"/>
              <p:cNvSpPr>
                <a:spLocks/>
              </p:cNvSpPr>
              <p:nvPr/>
            </p:nvSpPr>
            <p:spPr bwMode="auto">
              <a:xfrm rot="-6630112">
                <a:off x="781" y="2003"/>
                <a:ext cx="36" cy="62"/>
              </a:xfrm>
              <a:custGeom>
                <a:avLst/>
                <a:gdLst>
                  <a:gd name="T0" fmla="*/ 0 w 147"/>
                  <a:gd name="T1" fmla="*/ 0 h 351"/>
                  <a:gd name="T2" fmla="*/ 0 w 147"/>
                  <a:gd name="T3" fmla="*/ 205 h 351"/>
                  <a:gd name="T4" fmla="*/ 59 w 147"/>
                  <a:gd name="T5" fmla="*/ 351 h 351"/>
                  <a:gd name="T6" fmla="*/ 147 w 147"/>
                  <a:gd name="T7" fmla="*/ 322 h 351"/>
                  <a:gd name="T8" fmla="*/ 103 w 147"/>
                  <a:gd name="T9" fmla="*/ 176 h 351"/>
                  <a:gd name="T10" fmla="*/ 0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0" y="0"/>
                    </a:moveTo>
                    <a:lnTo>
                      <a:pt x="0" y="205"/>
                    </a:lnTo>
                    <a:lnTo>
                      <a:pt x="59" y="351"/>
                    </a:lnTo>
                    <a:lnTo>
                      <a:pt x="147" y="322"/>
                    </a:lnTo>
                    <a:lnTo>
                      <a:pt x="103" y="17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61" name="Freeform 555"/>
              <p:cNvSpPr>
                <a:spLocks/>
              </p:cNvSpPr>
              <p:nvPr/>
            </p:nvSpPr>
            <p:spPr bwMode="auto">
              <a:xfrm rot="-6630112">
                <a:off x="707" y="1961"/>
                <a:ext cx="80" cy="44"/>
              </a:xfrm>
              <a:custGeom>
                <a:avLst/>
                <a:gdLst>
                  <a:gd name="T0" fmla="*/ 0 w 322"/>
                  <a:gd name="T1" fmla="*/ 0 h 249"/>
                  <a:gd name="T2" fmla="*/ 88 w 322"/>
                  <a:gd name="T3" fmla="*/ 88 h 249"/>
                  <a:gd name="T4" fmla="*/ 219 w 322"/>
                  <a:gd name="T5" fmla="*/ 234 h 249"/>
                  <a:gd name="T6" fmla="*/ 322 w 322"/>
                  <a:gd name="T7" fmla="*/ 249 h 249"/>
                  <a:gd name="T8" fmla="*/ 249 w 322"/>
                  <a:gd name="T9" fmla="*/ 146 h 249"/>
                  <a:gd name="T10" fmla="*/ 0 w 322"/>
                  <a:gd name="T11" fmla="*/ 0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0" y="0"/>
                    </a:moveTo>
                    <a:lnTo>
                      <a:pt x="88" y="88"/>
                    </a:lnTo>
                    <a:lnTo>
                      <a:pt x="219" y="234"/>
                    </a:lnTo>
                    <a:lnTo>
                      <a:pt x="322" y="249"/>
                    </a:lnTo>
                    <a:lnTo>
                      <a:pt x="249"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62" name="Freeform 556"/>
              <p:cNvSpPr>
                <a:spLocks/>
              </p:cNvSpPr>
              <p:nvPr/>
            </p:nvSpPr>
            <p:spPr bwMode="auto">
              <a:xfrm rot="-6630112">
                <a:off x="644" y="1993"/>
                <a:ext cx="91" cy="31"/>
              </a:xfrm>
              <a:custGeom>
                <a:avLst/>
                <a:gdLst>
                  <a:gd name="T0" fmla="*/ 0 w 366"/>
                  <a:gd name="T1" fmla="*/ 175 h 175"/>
                  <a:gd name="T2" fmla="*/ 293 w 366"/>
                  <a:gd name="T3" fmla="*/ 102 h 175"/>
                  <a:gd name="T4" fmla="*/ 366 w 366"/>
                  <a:gd name="T5" fmla="*/ 0 h 175"/>
                  <a:gd name="T6" fmla="*/ 278 w 366"/>
                  <a:gd name="T7" fmla="*/ 0 h 175"/>
                  <a:gd name="T8" fmla="*/ 0 w 366"/>
                  <a:gd name="T9" fmla="*/ 175 h 175"/>
                  <a:gd name="T10" fmla="*/ 0 60000 65536"/>
                  <a:gd name="T11" fmla="*/ 0 60000 65536"/>
                  <a:gd name="T12" fmla="*/ 0 60000 65536"/>
                  <a:gd name="T13" fmla="*/ 0 60000 65536"/>
                  <a:gd name="T14" fmla="*/ 0 60000 65536"/>
                  <a:gd name="T15" fmla="*/ 0 w 366"/>
                  <a:gd name="T16" fmla="*/ 0 h 175"/>
                  <a:gd name="T17" fmla="*/ 366 w 366"/>
                  <a:gd name="T18" fmla="*/ 175 h 175"/>
                </a:gdLst>
                <a:ahLst/>
                <a:cxnLst>
                  <a:cxn ang="T10">
                    <a:pos x="T0" y="T1"/>
                  </a:cxn>
                  <a:cxn ang="T11">
                    <a:pos x="T2" y="T3"/>
                  </a:cxn>
                  <a:cxn ang="T12">
                    <a:pos x="T4" y="T5"/>
                  </a:cxn>
                  <a:cxn ang="T13">
                    <a:pos x="T6" y="T7"/>
                  </a:cxn>
                  <a:cxn ang="T14">
                    <a:pos x="T8" y="T9"/>
                  </a:cxn>
                </a:cxnLst>
                <a:rect l="T15" t="T16" r="T17" b="T18"/>
                <a:pathLst>
                  <a:path w="366" h="175">
                    <a:moveTo>
                      <a:pt x="0" y="175"/>
                    </a:moveTo>
                    <a:lnTo>
                      <a:pt x="293" y="102"/>
                    </a:lnTo>
                    <a:lnTo>
                      <a:pt x="366" y="0"/>
                    </a:lnTo>
                    <a:lnTo>
                      <a:pt x="278" y="0"/>
                    </a:lnTo>
                    <a:lnTo>
                      <a:pt x="0" y="17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63" name="Freeform 557"/>
              <p:cNvSpPr>
                <a:spLocks/>
              </p:cNvSpPr>
              <p:nvPr/>
            </p:nvSpPr>
            <p:spPr bwMode="auto">
              <a:xfrm rot="-6630112">
                <a:off x="766" y="2095"/>
                <a:ext cx="73" cy="36"/>
              </a:xfrm>
              <a:custGeom>
                <a:avLst/>
                <a:gdLst>
                  <a:gd name="T0" fmla="*/ 0 w 292"/>
                  <a:gd name="T1" fmla="*/ 0 h 204"/>
                  <a:gd name="T2" fmla="*/ 204 w 292"/>
                  <a:gd name="T3" fmla="*/ 58 h 204"/>
                  <a:gd name="T4" fmla="*/ 292 w 292"/>
                  <a:gd name="T5" fmla="*/ 146 h 204"/>
                  <a:gd name="T6" fmla="*/ 277 w 292"/>
                  <a:gd name="T7" fmla="*/ 204 h 204"/>
                  <a:gd name="T8" fmla="*/ 190 w 292"/>
                  <a:gd name="T9" fmla="*/ 190 h 204"/>
                  <a:gd name="T10" fmla="*/ 0 w 292"/>
                  <a:gd name="T11" fmla="*/ 0 h 204"/>
                  <a:gd name="T12" fmla="*/ 0 60000 65536"/>
                  <a:gd name="T13" fmla="*/ 0 60000 65536"/>
                  <a:gd name="T14" fmla="*/ 0 60000 65536"/>
                  <a:gd name="T15" fmla="*/ 0 60000 65536"/>
                  <a:gd name="T16" fmla="*/ 0 60000 65536"/>
                  <a:gd name="T17" fmla="*/ 0 60000 65536"/>
                  <a:gd name="T18" fmla="*/ 0 w 292"/>
                  <a:gd name="T19" fmla="*/ 0 h 204"/>
                  <a:gd name="T20" fmla="*/ 292 w 29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292" h="204">
                    <a:moveTo>
                      <a:pt x="0" y="0"/>
                    </a:moveTo>
                    <a:lnTo>
                      <a:pt x="204" y="58"/>
                    </a:lnTo>
                    <a:lnTo>
                      <a:pt x="292" y="146"/>
                    </a:lnTo>
                    <a:lnTo>
                      <a:pt x="277" y="204"/>
                    </a:lnTo>
                    <a:lnTo>
                      <a:pt x="190" y="190"/>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64" name="Freeform 558"/>
              <p:cNvSpPr>
                <a:spLocks/>
              </p:cNvSpPr>
              <p:nvPr/>
            </p:nvSpPr>
            <p:spPr bwMode="auto">
              <a:xfrm rot="-6630112">
                <a:off x="689" y="1943"/>
                <a:ext cx="81" cy="35"/>
              </a:xfrm>
              <a:custGeom>
                <a:avLst/>
                <a:gdLst>
                  <a:gd name="T0" fmla="*/ 0 w 322"/>
                  <a:gd name="T1" fmla="*/ 0 h 205"/>
                  <a:gd name="T2" fmla="*/ 117 w 322"/>
                  <a:gd name="T3" fmla="*/ 117 h 205"/>
                  <a:gd name="T4" fmla="*/ 264 w 322"/>
                  <a:gd name="T5" fmla="*/ 205 h 205"/>
                  <a:gd name="T6" fmla="*/ 322 w 322"/>
                  <a:gd name="T7" fmla="*/ 161 h 205"/>
                  <a:gd name="T8" fmla="*/ 176 w 322"/>
                  <a:gd name="T9" fmla="*/ 58 h 205"/>
                  <a:gd name="T10" fmla="*/ 0 w 322"/>
                  <a:gd name="T11" fmla="*/ 0 h 205"/>
                  <a:gd name="T12" fmla="*/ 0 60000 65536"/>
                  <a:gd name="T13" fmla="*/ 0 60000 65536"/>
                  <a:gd name="T14" fmla="*/ 0 60000 65536"/>
                  <a:gd name="T15" fmla="*/ 0 60000 65536"/>
                  <a:gd name="T16" fmla="*/ 0 60000 65536"/>
                  <a:gd name="T17" fmla="*/ 0 60000 65536"/>
                  <a:gd name="T18" fmla="*/ 0 w 322"/>
                  <a:gd name="T19" fmla="*/ 0 h 205"/>
                  <a:gd name="T20" fmla="*/ 322 w 32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322" h="205">
                    <a:moveTo>
                      <a:pt x="0" y="0"/>
                    </a:moveTo>
                    <a:lnTo>
                      <a:pt x="117" y="117"/>
                    </a:lnTo>
                    <a:lnTo>
                      <a:pt x="264" y="205"/>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65" name="Freeform 559"/>
              <p:cNvSpPr>
                <a:spLocks/>
              </p:cNvSpPr>
              <p:nvPr/>
            </p:nvSpPr>
            <p:spPr bwMode="auto">
              <a:xfrm rot="-6630112">
                <a:off x="749" y="2168"/>
                <a:ext cx="40" cy="46"/>
              </a:xfrm>
              <a:custGeom>
                <a:avLst/>
                <a:gdLst>
                  <a:gd name="T0" fmla="*/ 161 w 161"/>
                  <a:gd name="T1" fmla="*/ 263 h 263"/>
                  <a:gd name="T2" fmla="*/ 132 w 161"/>
                  <a:gd name="T3" fmla="*/ 103 h 263"/>
                  <a:gd name="T4" fmla="*/ 117 w 161"/>
                  <a:gd name="T5" fmla="*/ 29 h 263"/>
                  <a:gd name="T6" fmla="*/ 0 w 161"/>
                  <a:gd name="T7" fmla="*/ 0 h 263"/>
                  <a:gd name="T8" fmla="*/ 161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161" y="263"/>
                    </a:moveTo>
                    <a:lnTo>
                      <a:pt x="132" y="103"/>
                    </a:lnTo>
                    <a:lnTo>
                      <a:pt x="117" y="29"/>
                    </a:lnTo>
                    <a:lnTo>
                      <a:pt x="0" y="0"/>
                    </a:lnTo>
                    <a:lnTo>
                      <a:pt x="161"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66" name="Freeform 560"/>
              <p:cNvSpPr>
                <a:spLocks/>
              </p:cNvSpPr>
              <p:nvPr/>
            </p:nvSpPr>
            <p:spPr bwMode="auto">
              <a:xfrm rot="-6630112">
                <a:off x="631" y="2100"/>
                <a:ext cx="376" cy="57"/>
              </a:xfrm>
              <a:custGeom>
                <a:avLst/>
                <a:gdLst>
                  <a:gd name="T0" fmla="*/ 0 w 1506"/>
                  <a:gd name="T1" fmla="*/ 321 h 321"/>
                  <a:gd name="T2" fmla="*/ 293 w 1506"/>
                  <a:gd name="T3" fmla="*/ 277 h 321"/>
                  <a:gd name="T4" fmla="*/ 468 w 1506"/>
                  <a:gd name="T5" fmla="*/ 219 h 321"/>
                  <a:gd name="T6" fmla="*/ 746 w 1506"/>
                  <a:gd name="T7" fmla="*/ 117 h 321"/>
                  <a:gd name="T8" fmla="*/ 965 w 1506"/>
                  <a:gd name="T9" fmla="*/ 117 h 321"/>
                  <a:gd name="T10" fmla="*/ 1243 w 1506"/>
                  <a:gd name="T11" fmla="*/ 73 h 321"/>
                  <a:gd name="T12" fmla="*/ 1506 w 1506"/>
                  <a:gd name="T13" fmla="*/ 0 h 321"/>
                  <a:gd name="T14" fmla="*/ 0 60000 65536"/>
                  <a:gd name="T15" fmla="*/ 0 60000 65536"/>
                  <a:gd name="T16" fmla="*/ 0 60000 65536"/>
                  <a:gd name="T17" fmla="*/ 0 60000 65536"/>
                  <a:gd name="T18" fmla="*/ 0 60000 65536"/>
                  <a:gd name="T19" fmla="*/ 0 60000 65536"/>
                  <a:gd name="T20" fmla="*/ 0 60000 65536"/>
                  <a:gd name="T21" fmla="*/ 0 w 1506"/>
                  <a:gd name="T22" fmla="*/ 0 h 321"/>
                  <a:gd name="T23" fmla="*/ 1506 w 1506"/>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6" h="321">
                    <a:moveTo>
                      <a:pt x="0" y="321"/>
                    </a:moveTo>
                    <a:lnTo>
                      <a:pt x="293" y="277"/>
                    </a:lnTo>
                    <a:lnTo>
                      <a:pt x="468" y="219"/>
                    </a:lnTo>
                    <a:lnTo>
                      <a:pt x="746" y="117"/>
                    </a:lnTo>
                    <a:lnTo>
                      <a:pt x="965" y="117"/>
                    </a:lnTo>
                    <a:lnTo>
                      <a:pt x="1243" y="73"/>
                    </a:lnTo>
                    <a:lnTo>
                      <a:pt x="1506" y="0"/>
                    </a:lnTo>
                  </a:path>
                </a:pathLst>
              </a:custGeom>
              <a:solidFill>
                <a:srgbClr val="006600"/>
              </a:solidFill>
              <a:ln w="1587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nvGrpSpPr>
              <p:cNvPr id="967" name="Group 561"/>
              <p:cNvGrpSpPr>
                <a:grpSpLocks/>
              </p:cNvGrpSpPr>
              <p:nvPr/>
            </p:nvGrpSpPr>
            <p:grpSpPr bwMode="auto">
              <a:xfrm rot="-6630112">
                <a:off x="834" y="2309"/>
                <a:ext cx="154" cy="71"/>
                <a:chOff x="4097" y="3357"/>
                <a:chExt cx="154" cy="102"/>
              </a:xfrm>
            </p:grpSpPr>
            <p:sp>
              <p:nvSpPr>
                <p:cNvPr id="1009" name="Freeform 562"/>
                <p:cNvSpPr>
                  <a:spLocks/>
                </p:cNvSpPr>
                <p:nvPr/>
              </p:nvSpPr>
              <p:spPr bwMode="auto">
                <a:xfrm>
                  <a:off x="4167" y="3360"/>
                  <a:ext cx="40" cy="99"/>
                </a:xfrm>
                <a:custGeom>
                  <a:avLst/>
                  <a:gdLst>
                    <a:gd name="T0" fmla="*/ 161 w 161"/>
                    <a:gd name="T1" fmla="*/ 395 h 395"/>
                    <a:gd name="T2" fmla="*/ 29 w 161"/>
                    <a:gd name="T3" fmla="*/ 219 h 395"/>
                    <a:gd name="T4" fmla="*/ 0 w 161"/>
                    <a:gd name="T5" fmla="*/ 44 h 395"/>
                    <a:gd name="T6" fmla="*/ 88 w 161"/>
                    <a:gd name="T7" fmla="*/ 0 h 395"/>
                    <a:gd name="T8" fmla="*/ 161 w 161"/>
                    <a:gd name="T9" fmla="*/ 395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161" y="395"/>
                      </a:moveTo>
                      <a:lnTo>
                        <a:pt x="29" y="219"/>
                      </a:lnTo>
                      <a:lnTo>
                        <a:pt x="0" y="44"/>
                      </a:lnTo>
                      <a:lnTo>
                        <a:pt x="88" y="0"/>
                      </a:lnTo>
                      <a:lnTo>
                        <a:pt x="161"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10" name="Freeform 563"/>
                <p:cNvSpPr>
                  <a:spLocks/>
                </p:cNvSpPr>
                <p:nvPr/>
              </p:nvSpPr>
              <p:spPr bwMode="auto">
                <a:xfrm>
                  <a:off x="4214" y="3357"/>
                  <a:ext cx="37" cy="88"/>
                </a:xfrm>
                <a:custGeom>
                  <a:avLst/>
                  <a:gdLst>
                    <a:gd name="T0" fmla="*/ 0 w 146"/>
                    <a:gd name="T1" fmla="*/ 351 h 351"/>
                    <a:gd name="T2" fmla="*/ 0 w 146"/>
                    <a:gd name="T3" fmla="*/ 146 h 351"/>
                    <a:gd name="T4" fmla="*/ 58 w 146"/>
                    <a:gd name="T5" fmla="*/ 0 h 351"/>
                    <a:gd name="T6" fmla="*/ 146 w 146"/>
                    <a:gd name="T7" fmla="*/ 30 h 351"/>
                    <a:gd name="T8" fmla="*/ 102 w 146"/>
                    <a:gd name="T9" fmla="*/ 176 h 351"/>
                    <a:gd name="T10" fmla="*/ 0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0" y="351"/>
                      </a:moveTo>
                      <a:lnTo>
                        <a:pt x="0" y="146"/>
                      </a:lnTo>
                      <a:lnTo>
                        <a:pt x="58" y="0"/>
                      </a:lnTo>
                      <a:lnTo>
                        <a:pt x="146" y="30"/>
                      </a:lnTo>
                      <a:lnTo>
                        <a:pt x="102" y="176"/>
                      </a:lnTo>
                      <a:lnTo>
                        <a:pt x="0"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11" name="Freeform 564"/>
                <p:cNvSpPr>
                  <a:spLocks/>
                </p:cNvSpPr>
                <p:nvPr/>
              </p:nvSpPr>
              <p:spPr bwMode="auto">
                <a:xfrm>
                  <a:off x="4097" y="3386"/>
                  <a:ext cx="81" cy="62"/>
                </a:xfrm>
                <a:custGeom>
                  <a:avLst/>
                  <a:gdLst>
                    <a:gd name="T0" fmla="*/ 322 w 322"/>
                    <a:gd name="T1" fmla="*/ 249 h 249"/>
                    <a:gd name="T2" fmla="*/ 234 w 322"/>
                    <a:gd name="T3" fmla="*/ 161 h 249"/>
                    <a:gd name="T4" fmla="*/ 103 w 322"/>
                    <a:gd name="T5" fmla="*/ 15 h 249"/>
                    <a:gd name="T6" fmla="*/ 0 w 322"/>
                    <a:gd name="T7" fmla="*/ 0 h 249"/>
                    <a:gd name="T8" fmla="*/ 73 w 322"/>
                    <a:gd name="T9" fmla="*/ 103 h 249"/>
                    <a:gd name="T10" fmla="*/ 322 w 322"/>
                    <a:gd name="T11" fmla="*/ 249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322" y="249"/>
                      </a:moveTo>
                      <a:lnTo>
                        <a:pt x="234" y="161"/>
                      </a:lnTo>
                      <a:lnTo>
                        <a:pt x="103" y="15"/>
                      </a:lnTo>
                      <a:lnTo>
                        <a:pt x="0" y="0"/>
                      </a:lnTo>
                      <a:lnTo>
                        <a:pt x="73" y="103"/>
                      </a:lnTo>
                      <a:lnTo>
                        <a:pt x="322"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grpSp>
            <p:nvGrpSpPr>
              <p:cNvPr id="968" name="Group 565"/>
              <p:cNvGrpSpPr>
                <a:grpSpLocks/>
              </p:cNvGrpSpPr>
              <p:nvPr/>
            </p:nvGrpSpPr>
            <p:grpSpPr bwMode="auto">
              <a:xfrm rot="-6630112">
                <a:off x="880" y="2232"/>
                <a:ext cx="154" cy="71"/>
                <a:chOff x="4152" y="3452"/>
                <a:chExt cx="154" cy="102"/>
              </a:xfrm>
            </p:grpSpPr>
            <p:sp>
              <p:nvSpPr>
                <p:cNvPr id="1006" name="Freeform 566"/>
                <p:cNvSpPr>
                  <a:spLocks/>
                </p:cNvSpPr>
                <p:nvPr/>
              </p:nvSpPr>
              <p:spPr bwMode="auto">
                <a:xfrm>
                  <a:off x="4196" y="3452"/>
                  <a:ext cx="40" cy="99"/>
                </a:xfrm>
                <a:custGeom>
                  <a:avLst/>
                  <a:gdLst>
                    <a:gd name="T0" fmla="*/ 0 w 161"/>
                    <a:gd name="T1" fmla="*/ 0 h 395"/>
                    <a:gd name="T2" fmla="*/ 131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1"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07" name="Freeform 567"/>
                <p:cNvSpPr>
                  <a:spLocks/>
                </p:cNvSpPr>
                <p:nvPr/>
              </p:nvSpPr>
              <p:spPr bwMode="auto">
                <a:xfrm>
                  <a:off x="4152" y="3466"/>
                  <a:ext cx="37" cy="88"/>
                </a:xfrm>
                <a:custGeom>
                  <a:avLst/>
                  <a:gdLst>
                    <a:gd name="T0" fmla="*/ 147 w 147"/>
                    <a:gd name="T1" fmla="*/ 0 h 351"/>
                    <a:gd name="T2" fmla="*/ 147 w 147"/>
                    <a:gd name="T3" fmla="*/ 205 h 351"/>
                    <a:gd name="T4" fmla="*/ 88 w 147"/>
                    <a:gd name="T5" fmla="*/ 351 h 351"/>
                    <a:gd name="T6" fmla="*/ 0 w 147"/>
                    <a:gd name="T7" fmla="*/ 321 h 351"/>
                    <a:gd name="T8" fmla="*/ 44 w 147"/>
                    <a:gd name="T9" fmla="*/ 175 h 351"/>
                    <a:gd name="T10" fmla="*/ 147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147" y="0"/>
                      </a:moveTo>
                      <a:lnTo>
                        <a:pt x="147" y="205"/>
                      </a:lnTo>
                      <a:lnTo>
                        <a:pt x="88" y="351"/>
                      </a:lnTo>
                      <a:lnTo>
                        <a:pt x="0" y="321"/>
                      </a:lnTo>
                      <a:lnTo>
                        <a:pt x="44" y="175"/>
                      </a:lnTo>
                      <a:lnTo>
                        <a:pt x="147"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08" name="Freeform 568"/>
                <p:cNvSpPr>
                  <a:spLocks/>
                </p:cNvSpPr>
                <p:nvPr/>
              </p:nvSpPr>
              <p:spPr bwMode="auto">
                <a:xfrm>
                  <a:off x="4225" y="3463"/>
                  <a:ext cx="81" cy="62"/>
                </a:xfrm>
                <a:custGeom>
                  <a:avLst/>
                  <a:gdLst>
                    <a:gd name="T0" fmla="*/ 0 w 321"/>
                    <a:gd name="T1" fmla="*/ 0 h 249"/>
                    <a:gd name="T2" fmla="*/ 88 w 321"/>
                    <a:gd name="T3" fmla="*/ 88 h 249"/>
                    <a:gd name="T4" fmla="*/ 219 w 321"/>
                    <a:gd name="T5" fmla="*/ 234 h 249"/>
                    <a:gd name="T6" fmla="*/ 321 w 321"/>
                    <a:gd name="T7" fmla="*/ 249 h 249"/>
                    <a:gd name="T8" fmla="*/ 248 w 321"/>
                    <a:gd name="T9" fmla="*/ 146 h 249"/>
                    <a:gd name="T10" fmla="*/ 0 w 321"/>
                    <a:gd name="T11" fmla="*/ 0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0"/>
                      </a:moveTo>
                      <a:lnTo>
                        <a:pt x="88" y="88"/>
                      </a:lnTo>
                      <a:lnTo>
                        <a:pt x="219" y="234"/>
                      </a:lnTo>
                      <a:lnTo>
                        <a:pt x="321" y="249"/>
                      </a:lnTo>
                      <a:lnTo>
                        <a:pt x="248"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sp>
            <p:nvSpPr>
              <p:cNvPr id="969" name="Freeform 569"/>
              <p:cNvSpPr>
                <a:spLocks/>
              </p:cNvSpPr>
              <p:nvPr/>
            </p:nvSpPr>
            <p:spPr bwMode="auto">
              <a:xfrm rot="-6630112">
                <a:off x="913" y="2381"/>
                <a:ext cx="92" cy="30"/>
              </a:xfrm>
              <a:custGeom>
                <a:avLst/>
                <a:gdLst>
                  <a:gd name="T0" fmla="*/ 365 w 365"/>
                  <a:gd name="T1" fmla="*/ 176 h 176"/>
                  <a:gd name="T2" fmla="*/ 73 w 365"/>
                  <a:gd name="T3" fmla="*/ 103 h 176"/>
                  <a:gd name="T4" fmla="*/ 0 w 365"/>
                  <a:gd name="T5" fmla="*/ 0 h 176"/>
                  <a:gd name="T6" fmla="*/ 87 w 365"/>
                  <a:gd name="T7" fmla="*/ 0 h 176"/>
                  <a:gd name="T8" fmla="*/ 365 w 365"/>
                  <a:gd name="T9" fmla="*/ 176 h 176"/>
                  <a:gd name="T10" fmla="*/ 0 60000 65536"/>
                  <a:gd name="T11" fmla="*/ 0 60000 65536"/>
                  <a:gd name="T12" fmla="*/ 0 60000 65536"/>
                  <a:gd name="T13" fmla="*/ 0 60000 65536"/>
                  <a:gd name="T14" fmla="*/ 0 60000 65536"/>
                  <a:gd name="T15" fmla="*/ 0 w 365"/>
                  <a:gd name="T16" fmla="*/ 0 h 176"/>
                  <a:gd name="T17" fmla="*/ 365 w 365"/>
                  <a:gd name="T18" fmla="*/ 176 h 176"/>
                </a:gdLst>
                <a:ahLst/>
                <a:cxnLst>
                  <a:cxn ang="T10">
                    <a:pos x="T0" y="T1"/>
                  </a:cxn>
                  <a:cxn ang="T11">
                    <a:pos x="T2" y="T3"/>
                  </a:cxn>
                  <a:cxn ang="T12">
                    <a:pos x="T4" y="T5"/>
                  </a:cxn>
                  <a:cxn ang="T13">
                    <a:pos x="T6" y="T7"/>
                  </a:cxn>
                  <a:cxn ang="T14">
                    <a:pos x="T8" y="T9"/>
                  </a:cxn>
                </a:cxnLst>
                <a:rect l="T15" t="T16" r="T17" b="T18"/>
                <a:pathLst>
                  <a:path w="365" h="176">
                    <a:moveTo>
                      <a:pt x="365" y="176"/>
                    </a:moveTo>
                    <a:lnTo>
                      <a:pt x="73" y="103"/>
                    </a:lnTo>
                    <a:lnTo>
                      <a:pt x="0" y="0"/>
                    </a:lnTo>
                    <a:lnTo>
                      <a:pt x="87" y="0"/>
                    </a:lnTo>
                    <a:lnTo>
                      <a:pt x="365" y="176"/>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70" name="Freeform 570"/>
              <p:cNvSpPr>
                <a:spLocks/>
              </p:cNvSpPr>
              <p:nvPr/>
            </p:nvSpPr>
            <p:spPr bwMode="auto">
              <a:xfrm rot="-6630112">
                <a:off x="957" y="2374"/>
                <a:ext cx="74" cy="37"/>
              </a:xfrm>
              <a:custGeom>
                <a:avLst/>
                <a:gdLst>
                  <a:gd name="T0" fmla="*/ 292 w 292"/>
                  <a:gd name="T1" fmla="*/ 0 h 205"/>
                  <a:gd name="T2" fmla="*/ 87 w 292"/>
                  <a:gd name="T3" fmla="*/ 58 h 205"/>
                  <a:gd name="T4" fmla="*/ 0 w 292"/>
                  <a:gd name="T5" fmla="*/ 146 h 205"/>
                  <a:gd name="T6" fmla="*/ 14 w 292"/>
                  <a:gd name="T7" fmla="*/ 205 h 205"/>
                  <a:gd name="T8" fmla="*/ 102 w 292"/>
                  <a:gd name="T9" fmla="*/ 190 h 205"/>
                  <a:gd name="T10" fmla="*/ 292 w 292"/>
                  <a:gd name="T11" fmla="*/ 0 h 205"/>
                  <a:gd name="T12" fmla="*/ 0 60000 65536"/>
                  <a:gd name="T13" fmla="*/ 0 60000 65536"/>
                  <a:gd name="T14" fmla="*/ 0 60000 65536"/>
                  <a:gd name="T15" fmla="*/ 0 60000 65536"/>
                  <a:gd name="T16" fmla="*/ 0 60000 65536"/>
                  <a:gd name="T17" fmla="*/ 0 60000 65536"/>
                  <a:gd name="T18" fmla="*/ 0 w 292"/>
                  <a:gd name="T19" fmla="*/ 0 h 205"/>
                  <a:gd name="T20" fmla="*/ 292 w 29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292" h="205">
                    <a:moveTo>
                      <a:pt x="292" y="0"/>
                    </a:moveTo>
                    <a:lnTo>
                      <a:pt x="87" y="58"/>
                    </a:lnTo>
                    <a:lnTo>
                      <a:pt x="0" y="146"/>
                    </a:lnTo>
                    <a:lnTo>
                      <a:pt x="14" y="205"/>
                    </a:lnTo>
                    <a:lnTo>
                      <a:pt x="102" y="190"/>
                    </a:lnTo>
                    <a:lnTo>
                      <a:pt x="292"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71" name="Freeform 571"/>
              <p:cNvSpPr>
                <a:spLocks/>
              </p:cNvSpPr>
              <p:nvPr/>
            </p:nvSpPr>
            <p:spPr bwMode="auto">
              <a:xfrm rot="-6630112">
                <a:off x="869" y="2184"/>
                <a:ext cx="80" cy="35"/>
              </a:xfrm>
              <a:custGeom>
                <a:avLst/>
                <a:gdLst>
                  <a:gd name="T0" fmla="*/ 0 w 322"/>
                  <a:gd name="T1" fmla="*/ 0 h 204"/>
                  <a:gd name="T2" fmla="*/ 117 w 322"/>
                  <a:gd name="T3" fmla="*/ 117 h 204"/>
                  <a:gd name="T4" fmla="*/ 263 w 322"/>
                  <a:gd name="T5" fmla="*/ 204 h 204"/>
                  <a:gd name="T6" fmla="*/ 322 w 322"/>
                  <a:gd name="T7" fmla="*/ 161 h 204"/>
                  <a:gd name="T8" fmla="*/ 176 w 322"/>
                  <a:gd name="T9" fmla="*/ 58 h 204"/>
                  <a:gd name="T10" fmla="*/ 0 w 322"/>
                  <a:gd name="T11" fmla="*/ 0 h 204"/>
                  <a:gd name="T12" fmla="*/ 0 60000 65536"/>
                  <a:gd name="T13" fmla="*/ 0 60000 65536"/>
                  <a:gd name="T14" fmla="*/ 0 60000 65536"/>
                  <a:gd name="T15" fmla="*/ 0 60000 65536"/>
                  <a:gd name="T16" fmla="*/ 0 60000 65536"/>
                  <a:gd name="T17" fmla="*/ 0 60000 65536"/>
                  <a:gd name="T18" fmla="*/ 0 w 322"/>
                  <a:gd name="T19" fmla="*/ 0 h 204"/>
                  <a:gd name="T20" fmla="*/ 322 w 32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322" h="204">
                    <a:moveTo>
                      <a:pt x="0" y="0"/>
                    </a:moveTo>
                    <a:lnTo>
                      <a:pt x="117" y="117"/>
                    </a:lnTo>
                    <a:lnTo>
                      <a:pt x="263" y="204"/>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72" name="Freeform 572"/>
              <p:cNvSpPr>
                <a:spLocks/>
              </p:cNvSpPr>
              <p:nvPr/>
            </p:nvSpPr>
            <p:spPr bwMode="auto">
              <a:xfrm rot="-6630112">
                <a:off x="849" y="2235"/>
                <a:ext cx="40" cy="46"/>
              </a:xfrm>
              <a:custGeom>
                <a:avLst/>
                <a:gdLst>
                  <a:gd name="T0" fmla="*/ 0 w 161"/>
                  <a:gd name="T1" fmla="*/ 263 h 263"/>
                  <a:gd name="T2" fmla="*/ 29 w 161"/>
                  <a:gd name="T3" fmla="*/ 102 h 263"/>
                  <a:gd name="T4" fmla="*/ 44 w 161"/>
                  <a:gd name="T5" fmla="*/ 29 h 263"/>
                  <a:gd name="T6" fmla="*/ 161 w 161"/>
                  <a:gd name="T7" fmla="*/ 0 h 263"/>
                  <a:gd name="T8" fmla="*/ 0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0" y="263"/>
                    </a:moveTo>
                    <a:lnTo>
                      <a:pt x="29" y="102"/>
                    </a:lnTo>
                    <a:lnTo>
                      <a:pt x="44" y="29"/>
                    </a:lnTo>
                    <a:lnTo>
                      <a:pt x="161" y="0"/>
                    </a:lnTo>
                    <a:lnTo>
                      <a:pt x="0"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73" name="Freeform 573"/>
              <p:cNvSpPr>
                <a:spLocks/>
              </p:cNvSpPr>
              <p:nvPr/>
            </p:nvSpPr>
            <p:spPr bwMode="auto">
              <a:xfrm rot="-6630112">
                <a:off x="734" y="2002"/>
                <a:ext cx="41" cy="70"/>
              </a:xfrm>
              <a:custGeom>
                <a:avLst/>
                <a:gdLst>
                  <a:gd name="T0" fmla="*/ 0 w 160"/>
                  <a:gd name="T1" fmla="*/ 395 h 395"/>
                  <a:gd name="T2" fmla="*/ 131 w 160"/>
                  <a:gd name="T3" fmla="*/ 220 h 395"/>
                  <a:gd name="T4" fmla="*/ 160 w 160"/>
                  <a:gd name="T5" fmla="*/ 44 h 395"/>
                  <a:gd name="T6" fmla="*/ 73 w 160"/>
                  <a:gd name="T7" fmla="*/ 0 h 395"/>
                  <a:gd name="T8" fmla="*/ 0 w 160"/>
                  <a:gd name="T9" fmla="*/ 395 h 395"/>
                  <a:gd name="T10" fmla="*/ 0 60000 65536"/>
                  <a:gd name="T11" fmla="*/ 0 60000 65536"/>
                  <a:gd name="T12" fmla="*/ 0 60000 65536"/>
                  <a:gd name="T13" fmla="*/ 0 60000 65536"/>
                  <a:gd name="T14" fmla="*/ 0 60000 65536"/>
                  <a:gd name="T15" fmla="*/ 0 w 160"/>
                  <a:gd name="T16" fmla="*/ 0 h 395"/>
                  <a:gd name="T17" fmla="*/ 160 w 160"/>
                  <a:gd name="T18" fmla="*/ 395 h 395"/>
                </a:gdLst>
                <a:ahLst/>
                <a:cxnLst>
                  <a:cxn ang="T10">
                    <a:pos x="T0" y="T1"/>
                  </a:cxn>
                  <a:cxn ang="T11">
                    <a:pos x="T2" y="T3"/>
                  </a:cxn>
                  <a:cxn ang="T12">
                    <a:pos x="T4" y="T5"/>
                  </a:cxn>
                  <a:cxn ang="T13">
                    <a:pos x="T6" y="T7"/>
                  </a:cxn>
                  <a:cxn ang="T14">
                    <a:pos x="T8" y="T9"/>
                  </a:cxn>
                </a:cxnLst>
                <a:rect l="T15" t="T16" r="T17" b="T18"/>
                <a:pathLst>
                  <a:path w="160" h="395">
                    <a:moveTo>
                      <a:pt x="0" y="395"/>
                    </a:moveTo>
                    <a:lnTo>
                      <a:pt x="131" y="220"/>
                    </a:lnTo>
                    <a:lnTo>
                      <a:pt x="160" y="44"/>
                    </a:lnTo>
                    <a:lnTo>
                      <a:pt x="73" y="0"/>
                    </a:lnTo>
                    <a:lnTo>
                      <a:pt x="0"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74" name="Freeform 574"/>
              <p:cNvSpPr>
                <a:spLocks/>
              </p:cNvSpPr>
              <p:nvPr/>
            </p:nvSpPr>
            <p:spPr bwMode="auto">
              <a:xfrm rot="-6630112">
                <a:off x="760" y="2106"/>
                <a:ext cx="37" cy="62"/>
              </a:xfrm>
              <a:custGeom>
                <a:avLst/>
                <a:gdLst>
                  <a:gd name="T0" fmla="*/ 146 w 146"/>
                  <a:gd name="T1" fmla="*/ 351 h 351"/>
                  <a:gd name="T2" fmla="*/ 146 w 146"/>
                  <a:gd name="T3" fmla="*/ 146 h 351"/>
                  <a:gd name="T4" fmla="*/ 88 w 146"/>
                  <a:gd name="T5" fmla="*/ 0 h 351"/>
                  <a:gd name="T6" fmla="*/ 0 w 146"/>
                  <a:gd name="T7" fmla="*/ 29 h 351"/>
                  <a:gd name="T8" fmla="*/ 44 w 146"/>
                  <a:gd name="T9" fmla="*/ 176 h 351"/>
                  <a:gd name="T10" fmla="*/ 146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146" y="351"/>
                    </a:moveTo>
                    <a:lnTo>
                      <a:pt x="146" y="146"/>
                    </a:lnTo>
                    <a:lnTo>
                      <a:pt x="88" y="0"/>
                    </a:lnTo>
                    <a:lnTo>
                      <a:pt x="0" y="29"/>
                    </a:lnTo>
                    <a:lnTo>
                      <a:pt x="44" y="176"/>
                    </a:lnTo>
                    <a:lnTo>
                      <a:pt x="146"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75" name="Freeform 575"/>
              <p:cNvSpPr>
                <a:spLocks/>
              </p:cNvSpPr>
              <p:nvPr/>
            </p:nvSpPr>
            <p:spPr bwMode="auto">
              <a:xfrm rot="-6630112">
                <a:off x="707" y="2018"/>
                <a:ext cx="80" cy="44"/>
              </a:xfrm>
              <a:custGeom>
                <a:avLst/>
                <a:gdLst>
                  <a:gd name="T0" fmla="*/ 0 w 321"/>
                  <a:gd name="T1" fmla="*/ 249 h 249"/>
                  <a:gd name="T2" fmla="*/ 87 w 321"/>
                  <a:gd name="T3" fmla="*/ 161 h 249"/>
                  <a:gd name="T4" fmla="*/ 219 w 321"/>
                  <a:gd name="T5" fmla="*/ 15 h 249"/>
                  <a:gd name="T6" fmla="*/ 321 w 321"/>
                  <a:gd name="T7" fmla="*/ 0 h 249"/>
                  <a:gd name="T8" fmla="*/ 248 w 321"/>
                  <a:gd name="T9" fmla="*/ 103 h 249"/>
                  <a:gd name="T10" fmla="*/ 0 w 321"/>
                  <a:gd name="T11" fmla="*/ 249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249"/>
                    </a:moveTo>
                    <a:lnTo>
                      <a:pt x="87" y="161"/>
                    </a:lnTo>
                    <a:lnTo>
                      <a:pt x="219" y="15"/>
                    </a:lnTo>
                    <a:lnTo>
                      <a:pt x="321" y="0"/>
                    </a:lnTo>
                    <a:lnTo>
                      <a:pt x="248" y="103"/>
                    </a:lnTo>
                    <a:lnTo>
                      <a:pt x="0"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76" name="Freeform 576"/>
              <p:cNvSpPr>
                <a:spLocks/>
              </p:cNvSpPr>
              <p:nvPr/>
            </p:nvSpPr>
            <p:spPr bwMode="auto">
              <a:xfrm rot="-6630112">
                <a:off x="797" y="2005"/>
                <a:ext cx="40" cy="70"/>
              </a:xfrm>
              <a:custGeom>
                <a:avLst/>
                <a:gdLst>
                  <a:gd name="T0" fmla="*/ 0 w 161"/>
                  <a:gd name="T1" fmla="*/ 0 h 395"/>
                  <a:gd name="T2" fmla="*/ 132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2"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77" name="Freeform 577"/>
              <p:cNvSpPr>
                <a:spLocks/>
              </p:cNvSpPr>
              <p:nvPr/>
            </p:nvSpPr>
            <p:spPr bwMode="auto">
              <a:xfrm rot="-6630112">
                <a:off x="781" y="1955"/>
                <a:ext cx="36" cy="62"/>
              </a:xfrm>
              <a:custGeom>
                <a:avLst/>
                <a:gdLst>
                  <a:gd name="T0" fmla="*/ 0 w 147"/>
                  <a:gd name="T1" fmla="*/ 0 h 351"/>
                  <a:gd name="T2" fmla="*/ 0 w 147"/>
                  <a:gd name="T3" fmla="*/ 205 h 351"/>
                  <a:gd name="T4" fmla="*/ 59 w 147"/>
                  <a:gd name="T5" fmla="*/ 351 h 351"/>
                  <a:gd name="T6" fmla="*/ 147 w 147"/>
                  <a:gd name="T7" fmla="*/ 322 h 351"/>
                  <a:gd name="T8" fmla="*/ 103 w 147"/>
                  <a:gd name="T9" fmla="*/ 176 h 351"/>
                  <a:gd name="T10" fmla="*/ 0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0" y="0"/>
                    </a:moveTo>
                    <a:lnTo>
                      <a:pt x="0" y="205"/>
                    </a:lnTo>
                    <a:lnTo>
                      <a:pt x="59" y="351"/>
                    </a:lnTo>
                    <a:lnTo>
                      <a:pt x="147" y="322"/>
                    </a:lnTo>
                    <a:lnTo>
                      <a:pt x="103" y="17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78" name="Freeform 578"/>
              <p:cNvSpPr>
                <a:spLocks/>
              </p:cNvSpPr>
              <p:nvPr/>
            </p:nvSpPr>
            <p:spPr bwMode="auto">
              <a:xfrm rot="-6630112">
                <a:off x="735" y="1942"/>
                <a:ext cx="80" cy="44"/>
              </a:xfrm>
              <a:custGeom>
                <a:avLst/>
                <a:gdLst>
                  <a:gd name="T0" fmla="*/ 0 w 322"/>
                  <a:gd name="T1" fmla="*/ 0 h 249"/>
                  <a:gd name="T2" fmla="*/ 88 w 322"/>
                  <a:gd name="T3" fmla="*/ 88 h 249"/>
                  <a:gd name="T4" fmla="*/ 219 w 322"/>
                  <a:gd name="T5" fmla="*/ 234 h 249"/>
                  <a:gd name="T6" fmla="*/ 322 w 322"/>
                  <a:gd name="T7" fmla="*/ 249 h 249"/>
                  <a:gd name="T8" fmla="*/ 249 w 322"/>
                  <a:gd name="T9" fmla="*/ 146 h 249"/>
                  <a:gd name="T10" fmla="*/ 0 w 322"/>
                  <a:gd name="T11" fmla="*/ 0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0" y="0"/>
                    </a:moveTo>
                    <a:lnTo>
                      <a:pt x="88" y="88"/>
                    </a:lnTo>
                    <a:lnTo>
                      <a:pt x="219" y="234"/>
                    </a:lnTo>
                    <a:lnTo>
                      <a:pt x="322" y="249"/>
                    </a:lnTo>
                    <a:lnTo>
                      <a:pt x="249"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79" name="Freeform 579"/>
              <p:cNvSpPr>
                <a:spLocks/>
              </p:cNvSpPr>
              <p:nvPr/>
            </p:nvSpPr>
            <p:spPr bwMode="auto">
              <a:xfrm rot="-6630112">
                <a:off x="672" y="1974"/>
                <a:ext cx="91" cy="31"/>
              </a:xfrm>
              <a:custGeom>
                <a:avLst/>
                <a:gdLst>
                  <a:gd name="T0" fmla="*/ 0 w 366"/>
                  <a:gd name="T1" fmla="*/ 175 h 175"/>
                  <a:gd name="T2" fmla="*/ 293 w 366"/>
                  <a:gd name="T3" fmla="*/ 102 h 175"/>
                  <a:gd name="T4" fmla="*/ 366 w 366"/>
                  <a:gd name="T5" fmla="*/ 0 h 175"/>
                  <a:gd name="T6" fmla="*/ 278 w 366"/>
                  <a:gd name="T7" fmla="*/ 0 h 175"/>
                  <a:gd name="T8" fmla="*/ 0 w 366"/>
                  <a:gd name="T9" fmla="*/ 175 h 175"/>
                  <a:gd name="T10" fmla="*/ 0 60000 65536"/>
                  <a:gd name="T11" fmla="*/ 0 60000 65536"/>
                  <a:gd name="T12" fmla="*/ 0 60000 65536"/>
                  <a:gd name="T13" fmla="*/ 0 60000 65536"/>
                  <a:gd name="T14" fmla="*/ 0 60000 65536"/>
                  <a:gd name="T15" fmla="*/ 0 w 366"/>
                  <a:gd name="T16" fmla="*/ 0 h 175"/>
                  <a:gd name="T17" fmla="*/ 366 w 366"/>
                  <a:gd name="T18" fmla="*/ 175 h 175"/>
                </a:gdLst>
                <a:ahLst/>
                <a:cxnLst>
                  <a:cxn ang="T10">
                    <a:pos x="T0" y="T1"/>
                  </a:cxn>
                  <a:cxn ang="T11">
                    <a:pos x="T2" y="T3"/>
                  </a:cxn>
                  <a:cxn ang="T12">
                    <a:pos x="T4" y="T5"/>
                  </a:cxn>
                  <a:cxn ang="T13">
                    <a:pos x="T6" y="T7"/>
                  </a:cxn>
                  <a:cxn ang="T14">
                    <a:pos x="T8" y="T9"/>
                  </a:cxn>
                </a:cxnLst>
                <a:rect l="T15" t="T16" r="T17" b="T18"/>
                <a:pathLst>
                  <a:path w="366" h="175">
                    <a:moveTo>
                      <a:pt x="0" y="175"/>
                    </a:moveTo>
                    <a:lnTo>
                      <a:pt x="293" y="102"/>
                    </a:lnTo>
                    <a:lnTo>
                      <a:pt x="366" y="0"/>
                    </a:lnTo>
                    <a:lnTo>
                      <a:pt x="278" y="0"/>
                    </a:lnTo>
                    <a:lnTo>
                      <a:pt x="0" y="17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80" name="Freeform 580"/>
              <p:cNvSpPr>
                <a:spLocks/>
              </p:cNvSpPr>
              <p:nvPr/>
            </p:nvSpPr>
            <p:spPr bwMode="auto">
              <a:xfrm rot="-6630112">
                <a:off x="794" y="2076"/>
                <a:ext cx="73" cy="36"/>
              </a:xfrm>
              <a:custGeom>
                <a:avLst/>
                <a:gdLst>
                  <a:gd name="T0" fmla="*/ 0 w 292"/>
                  <a:gd name="T1" fmla="*/ 0 h 204"/>
                  <a:gd name="T2" fmla="*/ 204 w 292"/>
                  <a:gd name="T3" fmla="*/ 58 h 204"/>
                  <a:gd name="T4" fmla="*/ 292 w 292"/>
                  <a:gd name="T5" fmla="*/ 146 h 204"/>
                  <a:gd name="T6" fmla="*/ 277 w 292"/>
                  <a:gd name="T7" fmla="*/ 204 h 204"/>
                  <a:gd name="T8" fmla="*/ 190 w 292"/>
                  <a:gd name="T9" fmla="*/ 190 h 204"/>
                  <a:gd name="T10" fmla="*/ 0 w 292"/>
                  <a:gd name="T11" fmla="*/ 0 h 204"/>
                  <a:gd name="T12" fmla="*/ 0 60000 65536"/>
                  <a:gd name="T13" fmla="*/ 0 60000 65536"/>
                  <a:gd name="T14" fmla="*/ 0 60000 65536"/>
                  <a:gd name="T15" fmla="*/ 0 60000 65536"/>
                  <a:gd name="T16" fmla="*/ 0 60000 65536"/>
                  <a:gd name="T17" fmla="*/ 0 60000 65536"/>
                  <a:gd name="T18" fmla="*/ 0 w 292"/>
                  <a:gd name="T19" fmla="*/ 0 h 204"/>
                  <a:gd name="T20" fmla="*/ 292 w 29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292" h="204">
                    <a:moveTo>
                      <a:pt x="0" y="0"/>
                    </a:moveTo>
                    <a:lnTo>
                      <a:pt x="204" y="58"/>
                    </a:lnTo>
                    <a:lnTo>
                      <a:pt x="292" y="146"/>
                    </a:lnTo>
                    <a:lnTo>
                      <a:pt x="277" y="204"/>
                    </a:lnTo>
                    <a:lnTo>
                      <a:pt x="190" y="190"/>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81" name="Freeform 581"/>
              <p:cNvSpPr>
                <a:spLocks/>
              </p:cNvSpPr>
              <p:nvPr/>
            </p:nvSpPr>
            <p:spPr bwMode="auto">
              <a:xfrm rot="-6630112">
                <a:off x="717" y="1924"/>
                <a:ext cx="81" cy="35"/>
              </a:xfrm>
              <a:custGeom>
                <a:avLst/>
                <a:gdLst>
                  <a:gd name="T0" fmla="*/ 0 w 322"/>
                  <a:gd name="T1" fmla="*/ 0 h 205"/>
                  <a:gd name="T2" fmla="*/ 117 w 322"/>
                  <a:gd name="T3" fmla="*/ 117 h 205"/>
                  <a:gd name="T4" fmla="*/ 264 w 322"/>
                  <a:gd name="T5" fmla="*/ 205 h 205"/>
                  <a:gd name="T6" fmla="*/ 322 w 322"/>
                  <a:gd name="T7" fmla="*/ 161 h 205"/>
                  <a:gd name="T8" fmla="*/ 176 w 322"/>
                  <a:gd name="T9" fmla="*/ 58 h 205"/>
                  <a:gd name="T10" fmla="*/ 0 w 322"/>
                  <a:gd name="T11" fmla="*/ 0 h 205"/>
                  <a:gd name="T12" fmla="*/ 0 60000 65536"/>
                  <a:gd name="T13" fmla="*/ 0 60000 65536"/>
                  <a:gd name="T14" fmla="*/ 0 60000 65536"/>
                  <a:gd name="T15" fmla="*/ 0 60000 65536"/>
                  <a:gd name="T16" fmla="*/ 0 60000 65536"/>
                  <a:gd name="T17" fmla="*/ 0 60000 65536"/>
                  <a:gd name="T18" fmla="*/ 0 w 322"/>
                  <a:gd name="T19" fmla="*/ 0 h 205"/>
                  <a:gd name="T20" fmla="*/ 322 w 32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322" h="205">
                    <a:moveTo>
                      <a:pt x="0" y="0"/>
                    </a:moveTo>
                    <a:lnTo>
                      <a:pt x="117" y="117"/>
                    </a:lnTo>
                    <a:lnTo>
                      <a:pt x="264" y="205"/>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82" name="Freeform 582"/>
              <p:cNvSpPr>
                <a:spLocks/>
              </p:cNvSpPr>
              <p:nvPr/>
            </p:nvSpPr>
            <p:spPr bwMode="auto">
              <a:xfrm rot="-6630112">
                <a:off x="777" y="2149"/>
                <a:ext cx="40" cy="46"/>
              </a:xfrm>
              <a:custGeom>
                <a:avLst/>
                <a:gdLst>
                  <a:gd name="T0" fmla="*/ 161 w 161"/>
                  <a:gd name="T1" fmla="*/ 263 h 263"/>
                  <a:gd name="T2" fmla="*/ 132 w 161"/>
                  <a:gd name="T3" fmla="*/ 103 h 263"/>
                  <a:gd name="T4" fmla="*/ 117 w 161"/>
                  <a:gd name="T5" fmla="*/ 29 h 263"/>
                  <a:gd name="T6" fmla="*/ 0 w 161"/>
                  <a:gd name="T7" fmla="*/ 0 h 263"/>
                  <a:gd name="T8" fmla="*/ 161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161" y="263"/>
                    </a:moveTo>
                    <a:lnTo>
                      <a:pt x="132" y="103"/>
                    </a:lnTo>
                    <a:lnTo>
                      <a:pt x="117" y="29"/>
                    </a:lnTo>
                    <a:lnTo>
                      <a:pt x="0" y="0"/>
                    </a:lnTo>
                    <a:lnTo>
                      <a:pt x="161"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83" name="Freeform 583"/>
              <p:cNvSpPr>
                <a:spLocks/>
              </p:cNvSpPr>
              <p:nvPr/>
            </p:nvSpPr>
            <p:spPr bwMode="auto">
              <a:xfrm rot="-6630112">
                <a:off x="552" y="2105"/>
                <a:ext cx="376" cy="57"/>
              </a:xfrm>
              <a:custGeom>
                <a:avLst/>
                <a:gdLst>
                  <a:gd name="T0" fmla="*/ 0 w 1506"/>
                  <a:gd name="T1" fmla="*/ 321 h 321"/>
                  <a:gd name="T2" fmla="*/ 293 w 1506"/>
                  <a:gd name="T3" fmla="*/ 277 h 321"/>
                  <a:gd name="T4" fmla="*/ 468 w 1506"/>
                  <a:gd name="T5" fmla="*/ 219 h 321"/>
                  <a:gd name="T6" fmla="*/ 746 w 1506"/>
                  <a:gd name="T7" fmla="*/ 117 h 321"/>
                  <a:gd name="T8" fmla="*/ 965 w 1506"/>
                  <a:gd name="T9" fmla="*/ 117 h 321"/>
                  <a:gd name="T10" fmla="*/ 1243 w 1506"/>
                  <a:gd name="T11" fmla="*/ 73 h 321"/>
                  <a:gd name="T12" fmla="*/ 1506 w 1506"/>
                  <a:gd name="T13" fmla="*/ 0 h 321"/>
                  <a:gd name="T14" fmla="*/ 0 60000 65536"/>
                  <a:gd name="T15" fmla="*/ 0 60000 65536"/>
                  <a:gd name="T16" fmla="*/ 0 60000 65536"/>
                  <a:gd name="T17" fmla="*/ 0 60000 65536"/>
                  <a:gd name="T18" fmla="*/ 0 60000 65536"/>
                  <a:gd name="T19" fmla="*/ 0 60000 65536"/>
                  <a:gd name="T20" fmla="*/ 0 60000 65536"/>
                  <a:gd name="T21" fmla="*/ 0 w 1506"/>
                  <a:gd name="T22" fmla="*/ 0 h 321"/>
                  <a:gd name="T23" fmla="*/ 1506 w 1506"/>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6" h="321">
                    <a:moveTo>
                      <a:pt x="0" y="321"/>
                    </a:moveTo>
                    <a:lnTo>
                      <a:pt x="293" y="277"/>
                    </a:lnTo>
                    <a:lnTo>
                      <a:pt x="468" y="219"/>
                    </a:lnTo>
                    <a:lnTo>
                      <a:pt x="746" y="117"/>
                    </a:lnTo>
                    <a:lnTo>
                      <a:pt x="965" y="117"/>
                    </a:lnTo>
                    <a:lnTo>
                      <a:pt x="1243" y="73"/>
                    </a:lnTo>
                    <a:lnTo>
                      <a:pt x="1506" y="0"/>
                    </a:lnTo>
                  </a:path>
                </a:pathLst>
              </a:custGeom>
              <a:solidFill>
                <a:srgbClr val="006600"/>
              </a:solidFill>
              <a:ln w="1587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nvGrpSpPr>
              <p:cNvPr id="984" name="Group 584"/>
              <p:cNvGrpSpPr>
                <a:grpSpLocks/>
              </p:cNvGrpSpPr>
              <p:nvPr/>
            </p:nvGrpSpPr>
            <p:grpSpPr bwMode="auto">
              <a:xfrm rot="-6630112">
                <a:off x="707" y="2250"/>
                <a:ext cx="154" cy="71"/>
                <a:chOff x="4097" y="3357"/>
                <a:chExt cx="154" cy="102"/>
              </a:xfrm>
            </p:grpSpPr>
            <p:sp>
              <p:nvSpPr>
                <p:cNvPr id="1003" name="Freeform 585"/>
                <p:cNvSpPr>
                  <a:spLocks/>
                </p:cNvSpPr>
                <p:nvPr/>
              </p:nvSpPr>
              <p:spPr bwMode="auto">
                <a:xfrm>
                  <a:off x="4167" y="3360"/>
                  <a:ext cx="40" cy="99"/>
                </a:xfrm>
                <a:custGeom>
                  <a:avLst/>
                  <a:gdLst>
                    <a:gd name="T0" fmla="*/ 161 w 161"/>
                    <a:gd name="T1" fmla="*/ 395 h 395"/>
                    <a:gd name="T2" fmla="*/ 29 w 161"/>
                    <a:gd name="T3" fmla="*/ 219 h 395"/>
                    <a:gd name="T4" fmla="*/ 0 w 161"/>
                    <a:gd name="T5" fmla="*/ 44 h 395"/>
                    <a:gd name="T6" fmla="*/ 88 w 161"/>
                    <a:gd name="T7" fmla="*/ 0 h 395"/>
                    <a:gd name="T8" fmla="*/ 161 w 161"/>
                    <a:gd name="T9" fmla="*/ 395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161" y="395"/>
                      </a:moveTo>
                      <a:lnTo>
                        <a:pt x="29" y="219"/>
                      </a:lnTo>
                      <a:lnTo>
                        <a:pt x="0" y="44"/>
                      </a:lnTo>
                      <a:lnTo>
                        <a:pt x="88" y="0"/>
                      </a:lnTo>
                      <a:lnTo>
                        <a:pt x="161"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04" name="Freeform 586"/>
                <p:cNvSpPr>
                  <a:spLocks/>
                </p:cNvSpPr>
                <p:nvPr/>
              </p:nvSpPr>
              <p:spPr bwMode="auto">
                <a:xfrm>
                  <a:off x="4214" y="3357"/>
                  <a:ext cx="37" cy="88"/>
                </a:xfrm>
                <a:custGeom>
                  <a:avLst/>
                  <a:gdLst>
                    <a:gd name="T0" fmla="*/ 0 w 146"/>
                    <a:gd name="T1" fmla="*/ 351 h 351"/>
                    <a:gd name="T2" fmla="*/ 0 w 146"/>
                    <a:gd name="T3" fmla="*/ 146 h 351"/>
                    <a:gd name="T4" fmla="*/ 58 w 146"/>
                    <a:gd name="T5" fmla="*/ 0 h 351"/>
                    <a:gd name="T6" fmla="*/ 146 w 146"/>
                    <a:gd name="T7" fmla="*/ 30 h 351"/>
                    <a:gd name="T8" fmla="*/ 102 w 146"/>
                    <a:gd name="T9" fmla="*/ 176 h 351"/>
                    <a:gd name="T10" fmla="*/ 0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0" y="351"/>
                      </a:moveTo>
                      <a:lnTo>
                        <a:pt x="0" y="146"/>
                      </a:lnTo>
                      <a:lnTo>
                        <a:pt x="58" y="0"/>
                      </a:lnTo>
                      <a:lnTo>
                        <a:pt x="146" y="30"/>
                      </a:lnTo>
                      <a:lnTo>
                        <a:pt x="102" y="176"/>
                      </a:lnTo>
                      <a:lnTo>
                        <a:pt x="0"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05" name="Freeform 587"/>
                <p:cNvSpPr>
                  <a:spLocks/>
                </p:cNvSpPr>
                <p:nvPr/>
              </p:nvSpPr>
              <p:spPr bwMode="auto">
                <a:xfrm>
                  <a:off x="4097" y="3386"/>
                  <a:ext cx="81" cy="62"/>
                </a:xfrm>
                <a:custGeom>
                  <a:avLst/>
                  <a:gdLst>
                    <a:gd name="T0" fmla="*/ 322 w 322"/>
                    <a:gd name="T1" fmla="*/ 249 h 249"/>
                    <a:gd name="T2" fmla="*/ 234 w 322"/>
                    <a:gd name="T3" fmla="*/ 161 h 249"/>
                    <a:gd name="T4" fmla="*/ 103 w 322"/>
                    <a:gd name="T5" fmla="*/ 15 h 249"/>
                    <a:gd name="T6" fmla="*/ 0 w 322"/>
                    <a:gd name="T7" fmla="*/ 0 h 249"/>
                    <a:gd name="T8" fmla="*/ 73 w 322"/>
                    <a:gd name="T9" fmla="*/ 103 h 249"/>
                    <a:gd name="T10" fmla="*/ 322 w 322"/>
                    <a:gd name="T11" fmla="*/ 249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322" y="249"/>
                      </a:moveTo>
                      <a:lnTo>
                        <a:pt x="234" y="161"/>
                      </a:lnTo>
                      <a:lnTo>
                        <a:pt x="103" y="15"/>
                      </a:lnTo>
                      <a:lnTo>
                        <a:pt x="0" y="0"/>
                      </a:lnTo>
                      <a:lnTo>
                        <a:pt x="73" y="103"/>
                      </a:lnTo>
                      <a:lnTo>
                        <a:pt x="322"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grpSp>
            <p:nvGrpSpPr>
              <p:cNvPr id="985" name="Group 588"/>
              <p:cNvGrpSpPr>
                <a:grpSpLocks/>
              </p:cNvGrpSpPr>
              <p:nvPr/>
            </p:nvGrpSpPr>
            <p:grpSpPr bwMode="auto">
              <a:xfrm rot="-6630112">
                <a:off x="753" y="2173"/>
                <a:ext cx="154" cy="71"/>
                <a:chOff x="4152" y="3452"/>
                <a:chExt cx="154" cy="102"/>
              </a:xfrm>
            </p:grpSpPr>
            <p:sp>
              <p:nvSpPr>
                <p:cNvPr id="1000" name="Freeform 589"/>
                <p:cNvSpPr>
                  <a:spLocks/>
                </p:cNvSpPr>
                <p:nvPr/>
              </p:nvSpPr>
              <p:spPr bwMode="auto">
                <a:xfrm>
                  <a:off x="4196" y="3452"/>
                  <a:ext cx="40" cy="99"/>
                </a:xfrm>
                <a:custGeom>
                  <a:avLst/>
                  <a:gdLst>
                    <a:gd name="T0" fmla="*/ 0 w 161"/>
                    <a:gd name="T1" fmla="*/ 0 h 395"/>
                    <a:gd name="T2" fmla="*/ 131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1"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01" name="Freeform 590"/>
                <p:cNvSpPr>
                  <a:spLocks/>
                </p:cNvSpPr>
                <p:nvPr/>
              </p:nvSpPr>
              <p:spPr bwMode="auto">
                <a:xfrm>
                  <a:off x="4152" y="3466"/>
                  <a:ext cx="37" cy="88"/>
                </a:xfrm>
                <a:custGeom>
                  <a:avLst/>
                  <a:gdLst>
                    <a:gd name="T0" fmla="*/ 147 w 147"/>
                    <a:gd name="T1" fmla="*/ 0 h 351"/>
                    <a:gd name="T2" fmla="*/ 147 w 147"/>
                    <a:gd name="T3" fmla="*/ 205 h 351"/>
                    <a:gd name="T4" fmla="*/ 88 w 147"/>
                    <a:gd name="T5" fmla="*/ 351 h 351"/>
                    <a:gd name="T6" fmla="*/ 0 w 147"/>
                    <a:gd name="T7" fmla="*/ 321 h 351"/>
                    <a:gd name="T8" fmla="*/ 44 w 147"/>
                    <a:gd name="T9" fmla="*/ 175 h 351"/>
                    <a:gd name="T10" fmla="*/ 147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147" y="0"/>
                      </a:moveTo>
                      <a:lnTo>
                        <a:pt x="147" y="205"/>
                      </a:lnTo>
                      <a:lnTo>
                        <a:pt x="88" y="351"/>
                      </a:lnTo>
                      <a:lnTo>
                        <a:pt x="0" y="321"/>
                      </a:lnTo>
                      <a:lnTo>
                        <a:pt x="44" y="175"/>
                      </a:lnTo>
                      <a:lnTo>
                        <a:pt x="147"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1002" name="Freeform 591"/>
                <p:cNvSpPr>
                  <a:spLocks/>
                </p:cNvSpPr>
                <p:nvPr/>
              </p:nvSpPr>
              <p:spPr bwMode="auto">
                <a:xfrm>
                  <a:off x="4225" y="3463"/>
                  <a:ext cx="81" cy="62"/>
                </a:xfrm>
                <a:custGeom>
                  <a:avLst/>
                  <a:gdLst>
                    <a:gd name="T0" fmla="*/ 0 w 321"/>
                    <a:gd name="T1" fmla="*/ 0 h 249"/>
                    <a:gd name="T2" fmla="*/ 88 w 321"/>
                    <a:gd name="T3" fmla="*/ 88 h 249"/>
                    <a:gd name="T4" fmla="*/ 219 w 321"/>
                    <a:gd name="T5" fmla="*/ 234 h 249"/>
                    <a:gd name="T6" fmla="*/ 321 w 321"/>
                    <a:gd name="T7" fmla="*/ 249 h 249"/>
                    <a:gd name="T8" fmla="*/ 248 w 321"/>
                    <a:gd name="T9" fmla="*/ 146 h 249"/>
                    <a:gd name="T10" fmla="*/ 0 w 321"/>
                    <a:gd name="T11" fmla="*/ 0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0"/>
                      </a:moveTo>
                      <a:lnTo>
                        <a:pt x="88" y="88"/>
                      </a:lnTo>
                      <a:lnTo>
                        <a:pt x="219" y="234"/>
                      </a:lnTo>
                      <a:lnTo>
                        <a:pt x="321" y="249"/>
                      </a:lnTo>
                      <a:lnTo>
                        <a:pt x="248"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sp>
            <p:nvSpPr>
              <p:cNvPr id="986" name="Freeform 592"/>
              <p:cNvSpPr>
                <a:spLocks/>
              </p:cNvSpPr>
              <p:nvPr/>
            </p:nvSpPr>
            <p:spPr bwMode="auto">
              <a:xfrm rot="-6630112">
                <a:off x="786" y="2322"/>
                <a:ext cx="92" cy="30"/>
              </a:xfrm>
              <a:custGeom>
                <a:avLst/>
                <a:gdLst>
                  <a:gd name="T0" fmla="*/ 365 w 365"/>
                  <a:gd name="T1" fmla="*/ 176 h 176"/>
                  <a:gd name="T2" fmla="*/ 73 w 365"/>
                  <a:gd name="T3" fmla="*/ 103 h 176"/>
                  <a:gd name="T4" fmla="*/ 0 w 365"/>
                  <a:gd name="T5" fmla="*/ 0 h 176"/>
                  <a:gd name="T6" fmla="*/ 87 w 365"/>
                  <a:gd name="T7" fmla="*/ 0 h 176"/>
                  <a:gd name="T8" fmla="*/ 365 w 365"/>
                  <a:gd name="T9" fmla="*/ 176 h 176"/>
                  <a:gd name="T10" fmla="*/ 0 60000 65536"/>
                  <a:gd name="T11" fmla="*/ 0 60000 65536"/>
                  <a:gd name="T12" fmla="*/ 0 60000 65536"/>
                  <a:gd name="T13" fmla="*/ 0 60000 65536"/>
                  <a:gd name="T14" fmla="*/ 0 60000 65536"/>
                  <a:gd name="T15" fmla="*/ 0 w 365"/>
                  <a:gd name="T16" fmla="*/ 0 h 176"/>
                  <a:gd name="T17" fmla="*/ 365 w 365"/>
                  <a:gd name="T18" fmla="*/ 176 h 176"/>
                </a:gdLst>
                <a:ahLst/>
                <a:cxnLst>
                  <a:cxn ang="T10">
                    <a:pos x="T0" y="T1"/>
                  </a:cxn>
                  <a:cxn ang="T11">
                    <a:pos x="T2" y="T3"/>
                  </a:cxn>
                  <a:cxn ang="T12">
                    <a:pos x="T4" y="T5"/>
                  </a:cxn>
                  <a:cxn ang="T13">
                    <a:pos x="T6" y="T7"/>
                  </a:cxn>
                  <a:cxn ang="T14">
                    <a:pos x="T8" y="T9"/>
                  </a:cxn>
                </a:cxnLst>
                <a:rect l="T15" t="T16" r="T17" b="T18"/>
                <a:pathLst>
                  <a:path w="365" h="176">
                    <a:moveTo>
                      <a:pt x="365" y="176"/>
                    </a:moveTo>
                    <a:lnTo>
                      <a:pt x="73" y="103"/>
                    </a:lnTo>
                    <a:lnTo>
                      <a:pt x="0" y="0"/>
                    </a:lnTo>
                    <a:lnTo>
                      <a:pt x="87" y="0"/>
                    </a:lnTo>
                    <a:lnTo>
                      <a:pt x="365" y="176"/>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87" name="Freeform 593"/>
              <p:cNvSpPr>
                <a:spLocks/>
              </p:cNvSpPr>
              <p:nvPr/>
            </p:nvSpPr>
            <p:spPr bwMode="auto">
              <a:xfrm rot="-6630112">
                <a:off x="830" y="2315"/>
                <a:ext cx="74" cy="37"/>
              </a:xfrm>
              <a:custGeom>
                <a:avLst/>
                <a:gdLst>
                  <a:gd name="T0" fmla="*/ 292 w 292"/>
                  <a:gd name="T1" fmla="*/ 0 h 205"/>
                  <a:gd name="T2" fmla="*/ 87 w 292"/>
                  <a:gd name="T3" fmla="*/ 58 h 205"/>
                  <a:gd name="T4" fmla="*/ 0 w 292"/>
                  <a:gd name="T5" fmla="*/ 146 h 205"/>
                  <a:gd name="T6" fmla="*/ 14 w 292"/>
                  <a:gd name="T7" fmla="*/ 205 h 205"/>
                  <a:gd name="T8" fmla="*/ 102 w 292"/>
                  <a:gd name="T9" fmla="*/ 190 h 205"/>
                  <a:gd name="T10" fmla="*/ 292 w 292"/>
                  <a:gd name="T11" fmla="*/ 0 h 205"/>
                  <a:gd name="T12" fmla="*/ 0 60000 65536"/>
                  <a:gd name="T13" fmla="*/ 0 60000 65536"/>
                  <a:gd name="T14" fmla="*/ 0 60000 65536"/>
                  <a:gd name="T15" fmla="*/ 0 60000 65536"/>
                  <a:gd name="T16" fmla="*/ 0 60000 65536"/>
                  <a:gd name="T17" fmla="*/ 0 60000 65536"/>
                  <a:gd name="T18" fmla="*/ 0 w 292"/>
                  <a:gd name="T19" fmla="*/ 0 h 205"/>
                  <a:gd name="T20" fmla="*/ 292 w 29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292" h="205">
                    <a:moveTo>
                      <a:pt x="292" y="0"/>
                    </a:moveTo>
                    <a:lnTo>
                      <a:pt x="87" y="58"/>
                    </a:lnTo>
                    <a:lnTo>
                      <a:pt x="0" y="146"/>
                    </a:lnTo>
                    <a:lnTo>
                      <a:pt x="14" y="205"/>
                    </a:lnTo>
                    <a:lnTo>
                      <a:pt x="102" y="190"/>
                    </a:lnTo>
                    <a:lnTo>
                      <a:pt x="292"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88" name="Freeform 594"/>
              <p:cNvSpPr>
                <a:spLocks/>
              </p:cNvSpPr>
              <p:nvPr/>
            </p:nvSpPr>
            <p:spPr bwMode="auto">
              <a:xfrm rot="-6630112">
                <a:off x="742" y="2125"/>
                <a:ext cx="80" cy="35"/>
              </a:xfrm>
              <a:custGeom>
                <a:avLst/>
                <a:gdLst>
                  <a:gd name="T0" fmla="*/ 0 w 322"/>
                  <a:gd name="T1" fmla="*/ 0 h 204"/>
                  <a:gd name="T2" fmla="*/ 117 w 322"/>
                  <a:gd name="T3" fmla="*/ 117 h 204"/>
                  <a:gd name="T4" fmla="*/ 263 w 322"/>
                  <a:gd name="T5" fmla="*/ 204 h 204"/>
                  <a:gd name="T6" fmla="*/ 322 w 322"/>
                  <a:gd name="T7" fmla="*/ 161 h 204"/>
                  <a:gd name="T8" fmla="*/ 176 w 322"/>
                  <a:gd name="T9" fmla="*/ 58 h 204"/>
                  <a:gd name="T10" fmla="*/ 0 w 322"/>
                  <a:gd name="T11" fmla="*/ 0 h 204"/>
                  <a:gd name="T12" fmla="*/ 0 60000 65536"/>
                  <a:gd name="T13" fmla="*/ 0 60000 65536"/>
                  <a:gd name="T14" fmla="*/ 0 60000 65536"/>
                  <a:gd name="T15" fmla="*/ 0 60000 65536"/>
                  <a:gd name="T16" fmla="*/ 0 60000 65536"/>
                  <a:gd name="T17" fmla="*/ 0 60000 65536"/>
                  <a:gd name="T18" fmla="*/ 0 w 322"/>
                  <a:gd name="T19" fmla="*/ 0 h 204"/>
                  <a:gd name="T20" fmla="*/ 322 w 32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322" h="204">
                    <a:moveTo>
                      <a:pt x="0" y="0"/>
                    </a:moveTo>
                    <a:lnTo>
                      <a:pt x="117" y="117"/>
                    </a:lnTo>
                    <a:lnTo>
                      <a:pt x="263" y="204"/>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89" name="Freeform 595"/>
              <p:cNvSpPr>
                <a:spLocks/>
              </p:cNvSpPr>
              <p:nvPr/>
            </p:nvSpPr>
            <p:spPr bwMode="auto">
              <a:xfrm rot="-6630112">
                <a:off x="722" y="2176"/>
                <a:ext cx="40" cy="46"/>
              </a:xfrm>
              <a:custGeom>
                <a:avLst/>
                <a:gdLst>
                  <a:gd name="T0" fmla="*/ 0 w 161"/>
                  <a:gd name="T1" fmla="*/ 263 h 263"/>
                  <a:gd name="T2" fmla="*/ 29 w 161"/>
                  <a:gd name="T3" fmla="*/ 102 h 263"/>
                  <a:gd name="T4" fmla="*/ 44 w 161"/>
                  <a:gd name="T5" fmla="*/ 29 h 263"/>
                  <a:gd name="T6" fmla="*/ 161 w 161"/>
                  <a:gd name="T7" fmla="*/ 0 h 263"/>
                  <a:gd name="T8" fmla="*/ 0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0" y="263"/>
                    </a:moveTo>
                    <a:lnTo>
                      <a:pt x="29" y="102"/>
                    </a:lnTo>
                    <a:lnTo>
                      <a:pt x="44" y="29"/>
                    </a:lnTo>
                    <a:lnTo>
                      <a:pt x="161" y="0"/>
                    </a:lnTo>
                    <a:lnTo>
                      <a:pt x="0"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90" name="Freeform 596"/>
              <p:cNvSpPr>
                <a:spLocks/>
              </p:cNvSpPr>
              <p:nvPr/>
            </p:nvSpPr>
            <p:spPr bwMode="auto">
              <a:xfrm rot="-6630112">
                <a:off x="656" y="2059"/>
                <a:ext cx="41" cy="70"/>
              </a:xfrm>
              <a:custGeom>
                <a:avLst/>
                <a:gdLst>
                  <a:gd name="T0" fmla="*/ 0 w 160"/>
                  <a:gd name="T1" fmla="*/ 395 h 395"/>
                  <a:gd name="T2" fmla="*/ 131 w 160"/>
                  <a:gd name="T3" fmla="*/ 220 h 395"/>
                  <a:gd name="T4" fmla="*/ 160 w 160"/>
                  <a:gd name="T5" fmla="*/ 44 h 395"/>
                  <a:gd name="T6" fmla="*/ 73 w 160"/>
                  <a:gd name="T7" fmla="*/ 0 h 395"/>
                  <a:gd name="T8" fmla="*/ 0 w 160"/>
                  <a:gd name="T9" fmla="*/ 395 h 395"/>
                  <a:gd name="T10" fmla="*/ 0 60000 65536"/>
                  <a:gd name="T11" fmla="*/ 0 60000 65536"/>
                  <a:gd name="T12" fmla="*/ 0 60000 65536"/>
                  <a:gd name="T13" fmla="*/ 0 60000 65536"/>
                  <a:gd name="T14" fmla="*/ 0 60000 65536"/>
                  <a:gd name="T15" fmla="*/ 0 w 160"/>
                  <a:gd name="T16" fmla="*/ 0 h 395"/>
                  <a:gd name="T17" fmla="*/ 160 w 160"/>
                  <a:gd name="T18" fmla="*/ 395 h 395"/>
                </a:gdLst>
                <a:ahLst/>
                <a:cxnLst>
                  <a:cxn ang="T10">
                    <a:pos x="T0" y="T1"/>
                  </a:cxn>
                  <a:cxn ang="T11">
                    <a:pos x="T2" y="T3"/>
                  </a:cxn>
                  <a:cxn ang="T12">
                    <a:pos x="T4" y="T5"/>
                  </a:cxn>
                  <a:cxn ang="T13">
                    <a:pos x="T6" y="T7"/>
                  </a:cxn>
                  <a:cxn ang="T14">
                    <a:pos x="T8" y="T9"/>
                  </a:cxn>
                </a:cxnLst>
                <a:rect l="T15" t="T16" r="T17" b="T18"/>
                <a:pathLst>
                  <a:path w="160" h="395">
                    <a:moveTo>
                      <a:pt x="0" y="395"/>
                    </a:moveTo>
                    <a:lnTo>
                      <a:pt x="131" y="220"/>
                    </a:lnTo>
                    <a:lnTo>
                      <a:pt x="160" y="44"/>
                    </a:lnTo>
                    <a:lnTo>
                      <a:pt x="73" y="0"/>
                    </a:lnTo>
                    <a:lnTo>
                      <a:pt x="0"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91" name="Freeform 597"/>
              <p:cNvSpPr>
                <a:spLocks/>
              </p:cNvSpPr>
              <p:nvPr/>
            </p:nvSpPr>
            <p:spPr bwMode="auto">
              <a:xfrm rot="-6630112">
                <a:off x="681" y="2111"/>
                <a:ext cx="37" cy="62"/>
              </a:xfrm>
              <a:custGeom>
                <a:avLst/>
                <a:gdLst>
                  <a:gd name="T0" fmla="*/ 146 w 146"/>
                  <a:gd name="T1" fmla="*/ 351 h 351"/>
                  <a:gd name="T2" fmla="*/ 146 w 146"/>
                  <a:gd name="T3" fmla="*/ 146 h 351"/>
                  <a:gd name="T4" fmla="*/ 88 w 146"/>
                  <a:gd name="T5" fmla="*/ 0 h 351"/>
                  <a:gd name="T6" fmla="*/ 0 w 146"/>
                  <a:gd name="T7" fmla="*/ 29 h 351"/>
                  <a:gd name="T8" fmla="*/ 44 w 146"/>
                  <a:gd name="T9" fmla="*/ 176 h 351"/>
                  <a:gd name="T10" fmla="*/ 146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146" y="351"/>
                    </a:moveTo>
                    <a:lnTo>
                      <a:pt x="146" y="146"/>
                    </a:lnTo>
                    <a:lnTo>
                      <a:pt x="88" y="0"/>
                    </a:lnTo>
                    <a:lnTo>
                      <a:pt x="0" y="29"/>
                    </a:lnTo>
                    <a:lnTo>
                      <a:pt x="44" y="176"/>
                    </a:lnTo>
                    <a:lnTo>
                      <a:pt x="146"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92" name="Freeform 598"/>
              <p:cNvSpPr>
                <a:spLocks/>
              </p:cNvSpPr>
              <p:nvPr/>
            </p:nvSpPr>
            <p:spPr bwMode="auto">
              <a:xfrm rot="-6630112">
                <a:off x="654" y="2034"/>
                <a:ext cx="80" cy="44"/>
              </a:xfrm>
              <a:custGeom>
                <a:avLst/>
                <a:gdLst>
                  <a:gd name="T0" fmla="*/ 0 w 321"/>
                  <a:gd name="T1" fmla="*/ 249 h 249"/>
                  <a:gd name="T2" fmla="*/ 87 w 321"/>
                  <a:gd name="T3" fmla="*/ 161 h 249"/>
                  <a:gd name="T4" fmla="*/ 219 w 321"/>
                  <a:gd name="T5" fmla="*/ 15 h 249"/>
                  <a:gd name="T6" fmla="*/ 321 w 321"/>
                  <a:gd name="T7" fmla="*/ 0 h 249"/>
                  <a:gd name="T8" fmla="*/ 248 w 321"/>
                  <a:gd name="T9" fmla="*/ 103 h 249"/>
                  <a:gd name="T10" fmla="*/ 0 w 321"/>
                  <a:gd name="T11" fmla="*/ 249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249"/>
                    </a:moveTo>
                    <a:lnTo>
                      <a:pt x="87" y="161"/>
                    </a:lnTo>
                    <a:lnTo>
                      <a:pt x="219" y="15"/>
                    </a:lnTo>
                    <a:lnTo>
                      <a:pt x="321" y="0"/>
                    </a:lnTo>
                    <a:lnTo>
                      <a:pt x="248" y="103"/>
                    </a:lnTo>
                    <a:lnTo>
                      <a:pt x="0"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93" name="Freeform 599"/>
              <p:cNvSpPr>
                <a:spLocks/>
              </p:cNvSpPr>
              <p:nvPr/>
            </p:nvSpPr>
            <p:spPr bwMode="auto">
              <a:xfrm rot="-6630112">
                <a:off x="735" y="2049"/>
                <a:ext cx="40" cy="70"/>
              </a:xfrm>
              <a:custGeom>
                <a:avLst/>
                <a:gdLst>
                  <a:gd name="T0" fmla="*/ 0 w 161"/>
                  <a:gd name="T1" fmla="*/ 0 h 395"/>
                  <a:gd name="T2" fmla="*/ 132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2"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94" name="Freeform 600"/>
              <p:cNvSpPr>
                <a:spLocks/>
              </p:cNvSpPr>
              <p:nvPr/>
            </p:nvSpPr>
            <p:spPr bwMode="auto">
              <a:xfrm rot="-6630112">
                <a:off x="702" y="1976"/>
                <a:ext cx="36" cy="62"/>
              </a:xfrm>
              <a:custGeom>
                <a:avLst/>
                <a:gdLst>
                  <a:gd name="T0" fmla="*/ 0 w 147"/>
                  <a:gd name="T1" fmla="*/ 0 h 351"/>
                  <a:gd name="T2" fmla="*/ 0 w 147"/>
                  <a:gd name="T3" fmla="*/ 205 h 351"/>
                  <a:gd name="T4" fmla="*/ 59 w 147"/>
                  <a:gd name="T5" fmla="*/ 351 h 351"/>
                  <a:gd name="T6" fmla="*/ 147 w 147"/>
                  <a:gd name="T7" fmla="*/ 322 h 351"/>
                  <a:gd name="T8" fmla="*/ 103 w 147"/>
                  <a:gd name="T9" fmla="*/ 176 h 351"/>
                  <a:gd name="T10" fmla="*/ 0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0" y="0"/>
                    </a:moveTo>
                    <a:lnTo>
                      <a:pt x="0" y="205"/>
                    </a:lnTo>
                    <a:lnTo>
                      <a:pt x="59" y="351"/>
                    </a:lnTo>
                    <a:lnTo>
                      <a:pt x="147" y="322"/>
                    </a:lnTo>
                    <a:lnTo>
                      <a:pt x="103" y="17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95" name="Freeform 601"/>
              <p:cNvSpPr>
                <a:spLocks/>
              </p:cNvSpPr>
              <p:nvPr/>
            </p:nvSpPr>
            <p:spPr bwMode="auto">
              <a:xfrm rot="-6630112">
                <a:off x="656" y="1947"/>
                <a:ext cx="80" cy="44"/>
              </a:xfrm>
              <a:custGeom>
                <a:avLst/>
                <a:gdLst>
                  <a:gd name="T0" fmla="*/ 0 w 322"/>
                  <a:gd name="T1" fmla="*/ 0 h 249"/>
                  <a:gd name="T2" fmla="*/ 88 w 322"/>
                  <a:gd name="T3" fmla="*/ 88 h 249"/>
                  <a:gd name="T4" fmla="*/ 219 w 322"/>
                  <a:gd name="T5" fmla="*/ 234 h 249"/>
                  <a:gd name="T6" fmla="*/ 322 w 322"/>
                  <a:gd name="T7" fmla="*/ 249 h 249"/>
                  <a:gd name="T8" fmla="*/ 249 w 322"/>
                  <a:gd name="T9" fmla="*/ 146 h 249"/>
                  <a:gd name="T10" fmla="*/ 0 w 322"/>
                  <a:gd name="T11" fmla="*/ 0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0" y="0"/>
                    </a:moveTo>
                    <a:lnTo>
                      <a:pt x="88" y="88"/>
                    </a:lnTo>
                    <a:lnTo>
                      <a:pt x="219" y="234"/>
                    </a:lnTo>
                    <a:lnTo>
                      <a:pt x="322" y="249"/>
                    </a:lnTo>
                    <a:lnTo>
                      <a:pt x="249"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96" name="Freeform 602"/>
              <p:cNvSpPr>
                <a:spLocks/>
              </p:cNvSpPr>
              <p:nvPr/>
            </p:nvSpPr>
            <p:spPr bwMode="auto">
              <a:xfrm rot="-6630112">
                <a:off x="642" y="1998"/>
                <a:ext cx="91" cy="31"/>
              </a:xfrm>
              <a:custGeom>
                <a:avLst/>
                <a:gdLst>
                  <a:gd name="T0" fmla="*/ 0 w 366"/>
                  <a:gd name="T1" fmla="*/ 175 h 175"/>
                  <a:gd name="T2" fmla="*/ 293 w 366"/>
                  <a:gd name="T3" fmla="*/ 102 h 175"/>
                  <a:gd name="T4" fmla="*/ 366 w 366"/>
                  <a:gd name="T5" fmla="*/ 0 h 175"/>
                  <a:gd name="T6" fmla="*/ 278 w 366"/>
                  <a:gd name="T7" fmla="*/ 0 h 175"/>
                  <a:gd name="T8" fmla="*/ 0 w 366"/>
                  <a:gd name="T9" fmla="*/ 175 h 175"/>
                  <a:gd name="T10" fmla="*/ 0 60000 65536"/>
                  <a:gd name="T11" fmla="*/ 0 60000 65536"/>
                  <a:gd name="T12" fmla="*/ 0 60000 65536"/>
                  <a:gd name="T13" fmla="*/ 0 60000 65536"/>
                  <a:gd name="T14" fmla="*/ 0 60000 65536"/>
                  <a:gd name="T15" fmla="*/ 0 w 366"/>
                  <a:gd name="T16" fmla="*/ 0 h 175"/>
                  <a:gd name="T17" fmla="*/ 366 w 366"/>
                  <a:gd name="T18" fmla="*/ 175 h 175"/>
                </a:gdLst>
                <a:ahLst/>
                <a:cxnLst>
                  <a:cxn ang="T10">
                    <a:pos x="T0" y="T1"/>
                  </a:cxn>
                  <a:cxn ang="T11">
                    <a:pos x="T2" y="T3"/>
                  </a:cxn>
                  <a:cxn ang="T12">
                    <a:pos x="T4" y="T5"/>
                  </a:cxn>
                  <a:cxn ang="T13">
                    <a:pos x="T6" y="T7"/>
                  </a:cxn>
                  <a:cxn ang="T14">
                    <a:pos x="T8" y="T9"/>
                  </a:cxn>
                </a:cxnLst>
                <a:rect l="T15" t="T16" r="T17" b="T18"/>
                <a:pathLst>
                  <a:path w="366" h="175">
                    <a:moveTo>
                      <a:pt x="0" y="175"/>
                    </a:moveTo>
                    <a:lnTo>
                      <a:pt x="293" y="102"/>
                    </a:lnTo>
                    <a:lnTo>
                      <a:pt x="366" y="0"/>
                    </a:lnTo>
                    <a:lnTo>
                      <a:pt x="278" y="0"/>
                    </a:lnTo>
                    <a:lnTo>
                      <a:pt x="0" y="17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97" name="Freeform 603"/>
              <p:cNvSpPr>
                <a:spLocks/>
              </p:cNvSpPr>
              <p:nvPr/>
            </p:nvSpPr>
            <p:spPr bwMode="auto">
              <a:xfrm rot="-6630112">
                <a:off x="653" y="2083"/>
                <a:ext cx="73" cy="36"/>
              </a:xfrm>
              <a:custGeom>
                <a:avLst/>
                <a:gdLst>
                  <a:gd name="T0" fmla="*/ 0 w 292"/>
                  <a:gd name="T1" fmla="*/ 0 h 204"/>
                  <a:gd name="T2" fmla="*/ 204 w 292"/>
                  <a:gd name="T3" fmla="*/ 58 h 204"/>
                  <a:gd name="T4" fmla="*/ 292 w 292"/>
                  <a:gd name="T5" fmla="*/ 146 h 204"/>
                  <a:gd name="T6" fmla="*/ 277 w 292"/>
                  <a:gd name="T7" fmla="*/ 204 h 204"/>
                  <a:gd name="T8" fmla="*/ 190 w 292"/>
                  <a:gd name="T9" fmla="*/ 190 h 204"/>
                  <a:gd name="T10" fmla="*/ 0 w 292"/>
                  <a:gd name="T11" fmla="*/ 0 h 204"/>
                  <a:gd name="T12" fmla="*/ 0 60000 65536"/>
                  <a:gd name="T13" fmla="*/ 0 60000 65536"/>
                  <a:gd name="T14" fmla="*/ 0 60000 65536"/>
                  <a:gd name="T15" fmla="*/ 0 60000 65536"/>
                  <a:gd name="T16" fmla="*/ 0 60000 65536"/>
                  <a:gd name="T17" fmla="*/ 0 60000 65536"/>
                  <a:gd name="T18" fmla="*/ 0 w 292"/>
                  <a:gd name="T19" fmla="*/ 0 h 204"/>
                  <a:gd name="T20" fmla="*/ 292 w 29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292" h="204">
                    <a:moveTo>
                      <a:pt x="0" y="0"/>
                    </a:moveTo>
                    <a:lnTo>
                      <a:pt x="204" y="58"/>
                    </a:lnTo>
                    <a:lnTo>
                      <a:pt x="292" y="146"/>
                    </a:lnTo>
                    <a:lnTo>
                      <a:pt x="277" y="204"/>
                    </a:lnTo>
                    <a:lnTo>
                      <a:pt x="190" y="190"/>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98" name="Freeform 604"/>
              <p:cNvSpPr>
                <a:spLocks/>
              </p:cNvSpPr>
              <p:nvPr/>
            </p:nvSpPr>
            <p:spPr bwMode="auto">
              <a:xfrm rot="-6630112">
                <a:off x="638" y="1929"/>
                <a:ext cx="81" cy="35"/>
              </a:xfrm>
              <a:custGeom>
                <a:avLst/>
                <a:gdLst>
                  <a:gd name="T0" fmla="*/ 0 w 322"/>
                  <a:gd name="T1" fmla="*/ 0 h 205"/>
                  <a:gd name="T2" fmla="*/ 117 w 322"/>
                  <a:gd name="T3" fmla="*/ 117 h 205"/>
                  <a:gd name="T4" fmla="*/ 264 w 322"/>
                  <a:gd name="T5" fmla="*/ 205 h 205"/>
                  <a:gd name="T6" fmla="*/ 322 w 322"/>
                  <a:gd name="T7" fmla="*/ 161 h 205"/>
                  <a:gd name="T8" fmla="*/ 176 w 322"/>
                  <a:gd name="T9" fmla="*/ 58 h 205"/>
                  <a:gd name="T10" fmla="*/ 0 w 322"/>
                  <a:gd name="T11" fmla="*/ 0 h 205"/>
                  <a:gd name="T12" fmla="*/ 0 60000 65536"/>
                  <a:gd name="T13" fmla="*/ 0 60000 65536"/>
                  <a:gd name="T14" fmla="*/ 0 60000 65536"/>
                  <a:gd name="T15" fmla="*/ 0 60000 65536"/>
                  <a:gd name="T16" fmla="*/ 0 60000 65536"/>
                  <a:gd name="T17" fmla="*/ 0 60000 65536"/>
                  <a:gd name="T18" fmla="*/ 0 w 322"/>
                  <a:gd name="T19" fmla="*/ 0 h 205"/>
                  <a:gd name="T20" fmla="*/ 322 w 32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322" h="205">
                    <a:moveTo>
                      <a:pt x="0" y="0"/>
                    </a:moveTo>
                    <a:lnTo>
                      <a:pt x="117" y="117"/>
                    </a:lnTo>
                    <a:lnTo>
                      <a:pt x="264" y="205"/>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99" name="Freeform 605"/>
              <p:cNvSpPr>
                <a:spLocks/>
              </p:cNvSpPr>
              <p:nvPr/>
            </p:nvSpPr>
            <p:spPr bwMode="auto">
              <a:xfrm rot="-6630112">
                <a:off x="675" y="2157"/>
                <a:ext cx="40" cy="46"/>
              </a:xfrm>
              <a:custGeom>
                <a:avLst/>
                <a:gdLst>
                  <a:gd name="T0" fmla="*/ 161 w 161"/>
                  <a:gd name="T1" fmla="*/ 263 h 263"/>
                  <a:gd name="T2" fmla="*/ 132 w 161"/>
                  <a:gd name="T3" fmla="*/ 103 h 263"/>
                  <a:gd name="T4" fmla="*/ 117 w 161"/>
                  <a:gd name="T5" fmla="*/ 29 h 263"/>
                  <a:gd name="T6" fmla="*/ 0 w 161"/>
                  <a:gd name="T7" fmla="*/ 0 h 263"/>
                  <a:gd name="T8" fmla="*/ 161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161" y="263"/>
                    </a:moveTo>
                    <a:lnTo>
                      <a:pt x="132" y="103"/>
                    </a:lnTo>
                    <a:lnTo>
                      <a:pt x="117" y="29"/>
                    </a:lnTo>
                    <a:lnTo>
                      <a:pt x="0" y="0"/>
                    </a:lnTo>
                    <a:lnTo>
                      <a:pt x="161"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sp>
          <p:nvSpPr>
            <p:cNvPr id="751" name="Freeform 606"/>
            <p:cNvSpPr>
              <a:spLocks/>
            </p:cNvSpPr>
            <p:nvPr/>
          </p:nvSpPr>
          <p:spPr bwMode="auto">
            <a:xfrm>
              <a:off x="4320" y="1506"/>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52" name="Freeform 607"/>
            <p:cNvSpPr>
              <a:spLocks/>
            </p:cNvSpPr>
            <p:nvPr/>
          </p:nvSpPr>
          <p:spPr bwMode="auto">
            <a:xfrm>
              <a:off x="3840" y="1266"/>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53" name="Freeform 608"/>
            <p:cNvSpPr>
              <a:spLocks/>
            </p:cNvSpPr>
            <p:nvPr/>
          </p:nvSpPr>
          <p:spPr bwMode="auto">
            <a:xfrm>
              <a:off x="3408" y="1986"/>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54" name="Freeform 609"/>
            <p:cNvSpPr>
              <a:spLocks/>
            </p:cNvSpPr>
            <p:nvPr/>
          </p:nvSpPr>
          <p:spPr bwMode="auto">
            <a:xfrm>
              <a:off x="3456" y="1650"/>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55" name="Freeform 610"/>
            <p:cNvSpPr>
              <a:spLocks/>
            </p:cNvSpPr>
            <p:nvPr/>
          </p:nvSpPr>
          <p:spPr bwMode="auto">
            <a:xfrm>
              <a:off x="3504" y="1314"/>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grpSp>
          <p:nvGrpSpPr>
            <p:cNvPr id="756" name="Group 611"/>
            <p:cNvGrpSpPr>
              <a:grpSpLocks/>
            </p:cNvGrpSpPr>
            <p:nvPr/>
          </p:nvGrpSpPr>
          <p:grpSpPr bwMode="auto">
            <a:xfrm>
              <a:off x="4080" y="834"/>
              <a:ext cx="163" cy="155"/>
              <a:chOff x="1400" y="2127"/>
              <a:chExt cx="163" cy="155"/>
            </a:xfrm>
          </p:grpSpPr>
          <p:sp>
            <p:nvSpPr>
              <p:cNvPr id="947" name="Freeform 612"/>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948" name="Freeform 613"/>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757" name="Group 614"/>
            <p:cNvGrpSpPr>
              <a:grpSpLocks/>
            </p:cNvGrpSpPr>
            <p:nvPr/>
          </p:nvGrpSpPr>
          <p:grpSpPr bwMode="auto">
            <a:xfrm>
              <a:off x="4128" y="1554"/>
              <a:ext cx="163" cy="155"/>
              <a:chOff x="1400" y="2127"/>
              <a:chExt cx="163" cy="155"/>
            </a:xfrm>
          </p:grpSpPr>
          <p:sp>
            <p:nvSpPr>
              <p:cNvPr id="945" name="Freeform 615"/>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946" name="Freeform 616"/>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758" name="Group 617"/>
            <p:cNvGrpSpPr>
              <a:grpSpLocks/>
            </p:cNvGrpSpPr>
            <p:nvPr/>
          </p:nvGrpSpPr>
          <p:grpSpPr bwMode="auto">
            <a:xfrm>
              <a:off x="3984" y="1890"/>
              <a:ext cx="163" cy="155"/>
              <a:chOff x="1400" y="2127"/>
              <a:chExt cx="163" cy="155"/>
            </a:xfrm>
          </p:grpSpPr>
          <p:sp>
            <p:nvSpPr>
              <p:cNvPr id="943" name="Freeform 618"/>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944" name="Freeform 619"/>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759" name="Group 620"/>
            <p:cNvGrpSpPr>
              <a:grpSpLocks/>
            </p:cNvGrpSpPr>
            <p:nvPr/>
          </p:nvGrpSpPr>
          <p:grpSpPr bwMode="auto">
            <a:xfrm>
              <a:off x="3648" y="1362"/>
              <a:ext cx="163" cy="155"/>
              <a:chOff x="1400" y="2127"/>
              <a:chExt cx="163" cy="155"/>
            </a:xfrm>
          </p:grpSpPr>
          <p:sp>
            <p:nvSpPr>
              <p:cNvPr id="941" name="Freeform 621"/>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942" name="Freeform 622"/>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760" name="Group 623"/>
            <p:cNvGrpSpPr>
              <a:grpSpLocks/>
            </p:cNvGrpSpPr>
            <p:nvPr/>
          </p:nvGrpSpPr>
          <p:grpSpPr bwMode="auto">
            <a:xfrm>
              <a:off x="4032" y="1362"/>
              <a:ext cx="163" cy="155"/>
              <a:chOff x="1400" y="2127"/>
              <a:chExt cx="163" cy="155"/>
            </a:xfrm>
          </p:grpSpPr>
          <p:sp>
            <p:nvSpPr>
              <p:cNvPr id="939" name="Freeform 624"/>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940" name="Freeform 625"/>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grpSp>
          <p:nvGrpSpPr>
            <p:cNvPr id="761" name="Group 626"/>
            <p:cNvGrpSpPr>
              <a:grpSpLocks/>
            </p:cNvGrpSpPr>
            <p:nvPr/>
          </p:nvGrpSpPr>
          <p:grpSpPr bwMode="auto">
            <a:xfrm>
              <a:off x="3840" y="786"/>
              <a:ext cx="163" cy="155"/>
              <a:chOff x="1400" y="2127"/>
              <a:chExt cx="163" cy="155"/>
            </a:xfrm>
          </p:grpSpPr>
          <p:sp>
            <p:nvSpPr>
              <p:cNvPr id="937" name="Freeform 627"/>
              <p:cNvSpPr>
                <a:spLocks/>
              </p:cNvSpPr>
              <p:nvPr/>
            </p:nvSpPr>
            <p:spPr bwMode="auto">
              <a:xfrm>
                <a:off x="1400" y="2127"/>
                <a:ext cx="163" cy="155"/>
              </a:xfrm>
              <a:custGeom>
                <a:avLst/>
                <a:gdLst>
                  <a:gd name="T0" fmla="*/ 0 w 163"/>
                  <a:gd name="T1" fmla="*/ 100 h 155"/>
                  <a:gd name="T2" fmla="*/ 63 w 163"/>
                  <a:gd name="T3" fmla="*/ 0 h 155"/>
                  <a:gd name="T4" fmla="*/ 163 w 163"/>
                  <a:gd name="T5" fmla="*/ 64 h 155"/>
                  <a:gd name="T6" fmla="*/ 73 w 163"/>
                  <a:gd name="T7" fmla="*/ 155 h 155"/>
                  <a:gd name="T8" fmla="*/ 27 w 163"/>
                  <a:gd name="T9" fmla="*/ 146 h 155"/>
                  <a:gd name="T10" fmla="*/ 18 w 163"/>
                  <a:gd name="T11" fmla="*/ 119 h 155"/>
                  <a:gd name="T12" fmla="*/ 0 w 163"/>
                  <a:gd name="T13" fmla="*/ 100 h 155"/>
                  <a:gd name="T14" fmla="*/ 0 60000 65536"/>
                  <a:gd name="T15" fmla="*/ 0 60000 65536"/>
                  <a:gd name="T16" fmla="*/ 0 60000 65536"/>
                  <a:gd name="T17" fmla="*/ 0 60000 65536"/>
                  <a:gd name="T18" fmla="*/ 0 60000 65536"/>
                  <a:gd name="T19" fmla="*/ 0 60000 65536"/>
                  <a:gd name="T20" fmla="*/ 0 60000 65536"/>
                  <a:gd name="T21" fmla="*/ 0 w 163"/>
                  <a:gd name="T22" fmla="*/ 0 h 155"/>
                  <a:gd name="T23" fmla="*/ 163 w 16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55">
                    <a:moveTo>
                      <a:pt x="0" y="100"/>
                    </a:moveTo>
                    <a:cubicBezTo>
                      <a:pt x="9" y="26"/>
                      <a:pt x="1" y="23"/>
                      <a:pt x="63" y="0"/>
                    </a:cubicBezTo>
                    <a:cubicBezTo>
                      <a:pt x="137" y="10"/>
                      <a:pt x="142" y="2"/>
                      <a:pt x="163" y="64"/>
                    </a:cubicBezTo>
                    <a:cubicBezTo>
                      <a:pt x="149" y="149"/>
                      <a:pt x="160" y="143"/>
                      <a:pt x="73" y="155"/>
                    </a:cubicBezTo>
                    <a:cubicBezTo>
                      <a:pt x="58" y="152"/>
                      <a:pt x="40" y="155"/>
                      <a:pt x="27" y="146"/>
                    </a:cubicBezTo>
                    <a:cubicBezTo>
                      <a:pt x="19" y="141"/>
                      <a:pt x="23" y="127"/>
                      <a:pt x="18" y="119"/>
                    </a:cubicBezTo>
                    <a:cubicBezTo>
                      <a:pt x="14" y="111"/>
                      <a:pt x="0" y="100"/>
                      <a:pt x="0" y="100"/>
                    </a:cubicBezTo>
                    <a:close/>
                  </a:path>
                </a:pathLst>
              </a:custGeom>
              <a:solidFill>
                <a:schemeClr val="bg2"/>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938" name="Freeform 628"/>
              <p:cNvSpPr>
                <a:spLocks/>
              </p:cNvSpPr>
              <p:nvPr/>
            </p:nvSpPr>
            <p:spPr bwMode="auto">
              <a:xfrm>
                <a:off x="1431" y="2170"/>
                <a:ext cx="73" cy="66"/>
              </a:xfrm>
              <a:custGeom>
                <a:avLst/>
                <a:gdLst>
                  <a:gd name="T0" fmla="*/ 17 w 73"/>
                  <a:gd name="T1" fmla="*/ 18 h 66"/>
                  <a:gd name="T2" fmla="*/ 73 w 73"/>
                  <a:gd name="T3" fmla="*/ 26 h 66"/>
                  <a:gd name="T4" fmla="*/ 45 w 73"/>
                  <a:gd name="T5" fmla="*/ 66 h 66"/>
                  <a:gd name="T6" fmla="*/ 17 w 73"/>
                  <a:gd name="T7" fmla="*/ 18 h 66"/>
                  <a:gd name="T8" fmla="*/ 0 60000 65536"/>
                  <a:gd name="T9" fmla="*/ 0 60000 65536"/>
                  <a:gd name="T10" fmla="*/ 0 60000 65536"/>
                  <a:gd name="T11" fmla="*/ 0 60000 65536"/>
                  <a:gd name="T12" fmla="*/ 0 w 73"/>
                  <a:gd name="T13" fmla="*/ 0 h 66"/>
                  <a:gd name="T14" fmla="*/ 73 w 73"/>
                  <a:gd name="T15" fmla="*/ 66 h 66"/>
                </a:gdLst>
                <a:ahLst/>
                <a:cxnLst>
                  <a:cxn ang="T8">
                    <a:pos x="T0" y="T1"/>
                  </a:cxn>
                  <a:cxn ang="T9">
                    <a:pos x="T2" y="T3"/>
                  </a:cxn>
                  <a:cxn ang="T10">
                    <a:pos x="T4" y="T5"/>
                  </a:cxn>
                  <a:cxn ang="T11">
                    <a:pos x="T6" y="T7"/>
                  </a:cxn>
                </a:cxnLst>
                <a:rect l="T12" t="T13" r="T14" b="T15"/>
                <a:pathLst>
                  <a:path w="73" h="66">
                    <a:moveTo>
                      <a:pt x="17" y="18"/>
                    </a:moveTo>
                    <a:cubicBezTo>
                      <a:pt x="36" y="5"/>
                      <a:pt x="64" y="0"/>
                      <a:pt x="73" y="26"/>
                    </a:cubicBezTo>
                    <a:cubicBezTo>
                      <a:pt x="69" y="55"/>
                      <a:pt x="71" y="57"/>
                      <a:pt x="45" y="66"/>
                    </a:cubicBezTo>
                    <a:cubicBezTo>
                      <a:pt x="0" y="58"/>
                      <a:pt x="17" y="55"/>
                      <a:pt x="17" y="18"/>
                    </a:cubicBezTo>
                    <a:close/>
                  </a:path>
                </a:pathLst>
              </a:custGeom>
              <a:solidFill>
                <a:schemeClr val="folHlink"/>
              </a:solidFill>
              <a:ln w="9525">
                <a:solidFill>
                  <a:schemeClr val="tx1"/>
                </a:solidFill>
                <a:round/>
                <a:headEnd/>
                <a:tailEnd/>
              </a:ln>
            </p:spPr>
            <p:txBody>
              <a:bodyPr wrap="none" anchor="ctr"/>
              <a:lstStyle/>
              <a:p>
                <a:endParaRPr lang="en-US" sz="2000">
                  <a:solidFill>
                    <a:srgbClr val="000000"/>
                  </a:solidFill>
                  <a:latin typeface="Arial" charset="0"/>
                </a:endParaRPr>
              </a:p>
            </p:txBody>
          </p:sp>
        </p:grpSp>
        <p:sp>
          <p:nvSpPr>
            <p:cNvPr id="762" name="Oval 629"/>
            <p:cNvSpPr>
              <a:spLocks noChangeArrowheads="1"/>
            </p:cNvSpPr>
            <p:nvPr/>
          </p:nvSpPr>
          <p:spPr bwMode="auto">
            <a:xfrm>
              <a:off x="3648" y="1218"/>
              <a:ext cx="96" cy="96"/>
            </a:xfrm>
            <a:prstGeom prst="ellipse">
              <a:avLst/>
            </a:prstGeom>
            <a:solidFill>
              <a:schemeClr val="accent1"/>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63" name="Oval 630"/>
            <p:cNvSpPr>
              <a:spLocks noChangeArrowheads="1"/>
            </p:cNvSpPr>
            <p:nvPr/>
          </p:nvSpPr>
          <p:spPr bwMode="auto">
            <a:xfrm>
              <a:off x="3792" y="1170"/>
              <a:ext cx="96" cy="96"/>
            </a:xfrm>
            <a:prstGeom prst="ellipse">
              <a:avLst/>
            </a:prstGeom>
            <a:solidFill>
              <a:schemeClr val="accent1"/>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64" name="Oval 631"/>
            <p:cNvSpPr>
              <a:spLocks noChangeArrowheads="1"/>
            </p:cNvSpPr>
            <p:nvPr/>
          </p:nvSpPr>
          <p:spPr bwMode="auto">
            <a:xfrm>
              <a:off x="3888" y="1842"/>
              <a:ext cx="96" cy="96"/>
            </a:xfrm>
            <a:prstGeom prst="ellipse">
              <a:avLst/>
            </a:prstGeom>
            <a:solidFill>
              <a:schemeClr val="accent1"/>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65" name="Oval 632"/>
            <p:cNvSpPr>
              <a:spLocks noChangeArrowheads="1"/>
            </p:cNvSpPr>
            <p:nvPr/>
          </p:nvSpPr>
          <p:spPr bwMode="auto">
            <a:xfrm>
              <a:off x="4512" y="1650"/>
              <a:ext cx="96" cy="96"/>
            </a:xfrm>
            <a:prstGeom prst="ellipse">
              <a:avLst/>
            </a:prstGeom>
            <a:solidFill>
              <a:schemeClr val="accent1"/>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66" name="Line 633"/>
            <p:cNvSpPr>
              <a:spLocks noChangeShapeType="1"/>
            </p:cNvSpPr>
            <p:nvPr/>
          </p:nvSpPr>
          <p:spPr bwMode="auto">
            <a:xfrm flipH="1">
              <a:off x="4512" y="1554"/>
              <a:ext cx="336" cy="48"/>
            </a:xfrm>
            <a:prstGeom prst="line">
              <a:avLst/>
            </a:prstGeom>
            <a:noFill/>
            <a:ln w="28575">
              <a:solidFill>
                <a:srgbClr val="FFFF00"/>
              </a:solidFill>
              <a:round/>
              <a:headEnd/>
              <a:tailEnd type="triangle" w="med" len="med"/>
            </a:ln>
          </p:spPr>
          <p:txBody>
            <a:bodyPr wrap="none" anchor="ctr"/>
            <a:lstStyle/>
            <a:p>
              <a:endParaRPr lang="en-US" sz="2000">
                <a:solidFill>
                  <a:srgbClr val="000000"/>
                </a:solidFill>
                <a:latin typeface="Arial" charset="0"/>
              </a:endParaRPr>
            </a:p>
          </p:txBody>
        </p:sp>
        <p:grpSp>
          <p:nvGrpSpPr>
            <p:cNvPr id="767" name="Group 635"/>
            <p:cNvGrpSpPr>
              <a:grpSpLocks/>
            </p:cNvGrpSpPr>
            <p:nvPr/>
          </p:nvGrpSpPr>
          <p:grpSpPr bwMode="auto">
            <a:xfrm>
              <a:off x="3357" y="1890"/>
              <a:ext cx="142" cy="144"/>
              <a:chOff x="642" y="1901"/>
              <a:chExt cx="370" cy="541"/>
            </a:xfrm>
          </p:grpSpPr>
          <p:sp>
            <p:nvSpPr>
              <p:cNvPr id="868" name="Freeform 636"/>
              <p:cNvSpPr>
                <a:spLocks/>
              </p:cNvSpPr>
              <p:nvPr/>
            </p:nvSpPr>
            <p:spPr bwMode="auto">
              <a:xfrm rot="-6630112">
                <a:off x="603" y="2119"/>
                <a:ext cx="376" cy="57"/>
              </a:xfrm>
              <a:custGeom>
                <a:avLst/>
                <a:gdLst>
                  <a:gd name="T0" fmla="*/ 0 w 1506"/>
                  <a:gd name="T1" fmla="*/ 321 h 321"/>
                  <a:gd name="T2" fmla="*/ 293 w 1506"/>
                  <a:gd name="T3" fmla="*/ 277 h 321"/>
                  <a:gd name="T4" fmla="*/ 468 w 1506"/>
                  <a:gd name="T5" fmla="*/ 219 h 321"/>
                  <a:gd name="T6" fmla="*/ 746 w 1506"/>
                  <a:gd name="T7" fmla="*/ 117 h 321"/>
                  <a:gd name="T8" fmla="*/ 965 w 1506"/>
                  <a:gd name="T9" fmla="*/ 117 h 321"/>
                  <a:gd name="T10" fmla="*/ 1243 w 1506"/>
                  <a:gd name="T11" fmla="*/ 73 h 321"/>
                  <a:gd name="T12" fmla="*/ 1506 w 1506"/>
                  <a:gd name="T13" fmla="*/ 0 h 321"/>
                  <a:gd name="T14" fmla="*/ 0 60000 65536"/>
                  <a:gd name="T15" fmla="*/ 0 60000 65536"/>
                  <a:gd name="T16" fmla="*/ 0 60000 65536"/>
                  <a:gd name="T17" fmla="*/ 0 60000 65536"/>
                  <a:gd name="T18" fmla="*/ 0 60000 65536"/>
                  <a:gd name="T19" fmla="*/ 0 60000 65536"/>
                  <a:gd name="T20" fmla="*/ 0 60000 65536"/>
                  <a:gd name="T21" fmla="*/ 0 w 1506"/>
                  <a:gd name="T22" fmla="*/ 0 h 321"/>
                  <a:gd name="T23" fmla="*/ 1506 w 1506"/>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6" h="321">
                    <a:moveTo>
                      <a:pt x="0" y="321"/>
                    </a:moveTo>
                    <a:lnTo>
                      <a:pt x="293" y="277"/>
                    </a:lnTo>
                    <a:lnTo>
                      <a:pt x="468" y="219"/>
                    </a:lnTo>
                    <a:lnTo>
                      <a:pt x="746" y="117"/>
                    </a:lnTo>
                    <a:lnTo>
                      <a:pt x="965" y="117"/>
                    </a:lnTo>
                    <a:lnTo>
                      <a:pt x="1243" y="73"/>
                    </a:lnTo>
                    <a:lnTo>
                      <a:pt x="1506" y="0"/>
                    </a:lnTo>
                  </a:path>
                </a:pathLst>
              </a:custGeom>
              <a:solidFill>
                <a:srgbClr val="006600"/>
              </a:solidFill>
              <a:ln w="1587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nvGrpSpPr>
              <p:cNvPr id="869" name="Group 637"/>
              <p:cNvGrpSpPr>
                <a:grpSpLocks/>
              </p:cNvGrpSpPr>
              <p:nvPr/>
            </p:nvGrpSpPr>
            <p:grpSpPr bwMode="auto">
              <a:xfrm rot="-6630112">
                <a:off x="758" y="2264"/>
                <a:ext cx="154" cy="71"/>
                <a:chOff x="4097" y="3357"/>
                <a:chExt cx="154" cy="102"/>
              </a:xfrm>
            </p:grpSpPr>
            <p:sp>
              <p:nvSpPr>
                <p:cNvPr id="934" name="Freeform 638"/>
                <p:cNvSpPr>
                  <a:spLocks/>
                </p:cNvSpPr>
                <p:nvPr/>
              </p:nvSpPr>
              <p:spPr bwMode="auto">
                <a:xfrm>
                  <a:off x="4167" y="3360"/>
                  <a:ext cx="40" cy="99"/>
                </a:xfrm>
                <a:custGeom>
                  <a:avLst/>
                  <a:gdLst>
                    <a:gd name="T0" fmla="*/ 161 w 161"/>
                    <a:gd name="T1" fmla="*/ 395 h 395"/>
                    <a:gd name="T2" fmla="*/ 29 w 161"/>
                    <a:gd name="T3" fmla="*/ 219 h 395"/>
                    <a:gd name="T4" fmla="*/ 0 w 161"/>
                    <a:gd name="T5" fmla="*/ 44 h 395"/>
                    <a:gd name="T6" fmla="*/ 88 w 161"/>
                    <a:gd name="T7" fmla="*/ 0 h 395"/>
                    <a:gd name="T8" fmla="*/ 161 w 161"/>
                    <a:gd name="T9" fmla="*/ 395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161" y="395"/>
                      </a:moveTo>
                      <a:lnTo>
                        <a:pt x="29" y="219"/>
                      </a:lnTo>
                      <a:lnTo>
                        <a:pt x="0" y="44"/>
                      </a:lnTo>
                      <a:lnTo>
                        <a:pt x="88" y="0"/>
                      </a:lnTo>
                      <a:lnTo>
                        <a:pt x="161"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35" name="Freeform 639"/>
                <p:cNvSpPr>
                  <a:spLocks/>
                </p:cNvSpPr>
                <p:nvPr/>
              </p:nvSpPr>
              <p:spPr bwMode="auto">
                <a:xfrm>
                  <a:off x="4214" y="3357"/>
                  <a:ext cx="37" cy="88"/>
                </a:xfrm>
                <a:custGeom>
                  <a:avLst/>
                  <a:gdLst>
                    <a:gd name="T0" fmla="*/ 0 w 146"/>
                    <a:gd name="T1" fmla="*/ 351 h 351"/>
                    <a:gd name="T2" fmla="*/ 0 w 146"/>
                    <a:gd name="T3" fmla="*/ 146 h 351"/>
                    <a:gd name="T4" fmla="*/ 58 w 146"/>
                    <a:gd name="T5" fmla="*/ 0 h 351"/>
                    <a:gd name="T6" fmla="*/ 146 w 146"/>
                    <a:gd name="T7" fmla="*/ 30 h 351"/>
                    <a:gd name="T8" fmla="*/ 102 w 146"/>
                    <a:gd name="T9" fmla="*/ 176 h 351"/>
                    <a:gd name="T10" fmla="*/ 0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0" y="351"/>
                      </a:moveTo>
                      <a:lnTo>
                        <a:pt x="0" y="146"/>
                      </a:lnTo>
                      <a:lnTo>
                        <a:pt x="58" y="0"/>
                      </a:lnTo>
                      <a:lnTo>
                        <a:pt x="146" y="30"/>
                      </a:lnTo>
                      <a:lnTo>
                        <a:pt x="102" y="176"/>
                      </a:lnTo>
                      <a:lnTo>
                        <a:pt x="0"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36" name="Freeform 640"/>
                <p:cNvSpPr>
                  <a:spLocks/>
                </p:cNvSpPr>
                <p:nvPr/>
              </p:nvSpPr>
              <p:spPr bwMode="auto">
                <a:xfrm>
                  <a:off x="4097" y="3386"/>
                  <a:ext cx="81" cy="62"/>
                </a:xfrm>
                <a:custGeom>
                  <a:avLst/>
                  <a:gdLst>
                    <a:gd name="T0" fmla="*/ 322 w 322"/>
                    <a:gd name="T1" fmla="*/ 249 h 249"/>
                    <a:gd name="T2" fmla="*/ 234 w 322"/>
                    <a:gd name="T3" fmla="*/ 161 h 249"/>
                    <a:gd name="T4" fmla="*/ 103 w 322"/>
                    <a:gd name="T5" fmla="*/ 15 h 249"/>
                    <a:gd name="T6" fmla="*/ 0 w 322"/>
                    <a:gd name="T7" fmla="*/ 0 h 249"/>
                    <a:gd name="T8" fmla="*/ 73 w 322"/>
                    <a:gd name="T9" fmla="*/ 103 h 249"/>
                    <a:gd name="T10" fmla="*/ 322 w 322"/>
                    <a:gd name="T11" fmla="*/ 249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322" y="249"/>
                      </a:moveTo>
                      <a:lnTo>
                        <a:pt x="234" y="161"/>
                      </a:lnTo>
                      <a:lnTo>
                        <a:pt x="103" y="15"/>
                      </a:lnTo>
                      <a:lnTo>
                        <a:pt x="0" y="0"/>
                      </a:lnTo>
                      <a:lnTo>
                        <a:pt x="73" y="103"/>
                      </a:lnTo>
                      <a:lnTo>
                        <a:pt x="322"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grpSp>
            <p:nvGrpSpPr>
              <p:cNvPr id="870" name="Group 641"/>
              <p:cNvGrpSpPr>
                <a:grpSpLocks/>
              </p:cNvGrpSpPr>
              <p:nvPr/>
            </p:nvGrpSpPr>
            <p:grpSpPr bwMode="auto">
              <a:xfrm rot="-6630112">
                <a:off x="804" y="2187"/>
                <a:ext cx="154" cy="71"/>
                <a:chOff x="4152" y="3452"/>
                <a:chExt cx="154" cy="102"/>
              </a:xfrm>
            </p:grpSpPr>
            <p:sp>
              <p:nvSpPr>
                <p:cNvPr id="931" name="Freeform 642"/>
                <p:cNvSpPr>
                  <a:spLocks/>
                </p:cNvSpPr>
                <p:nvPr/>
              </p:nvSpPr>
              <p:spPr bwMode="auto">
                <a:xfrm>
                  <a:off x="4196" y="3452"/>
                  <a:ext cx="40" cy="99"/>
                </a:xfrm>
                <a:custGeom>
                  <a:avLst/>
                  <a:gdLst>
                    <a:gd name="T0" fmla="*/ 0 w 161"/>
                    <a:gd name="T1" fmla="*/ 0 h 395"/>
                    <a:gd name="T2" fmla="*/ 131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1"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32" name="Freeform 643"/>
                <p:cNvSpPr>
                  <a:spLocks/>
                </p:cNvSpPr>
                <p:nvPr/>
              </p:nvSpPr>
              <p:spPr bwMode="auto">
                <a:xfrm>
                  <a:off x="4152" y="3466"/>
                  <a:ext cx="37" cy="88"/>
                </a:xfrm>
                <a:custGeom>
                  <a:avLst/>
                  <a:gdLst>
                    <a:gd name="T0" fmla="*/ 147 w 147"/>
                    <a:gd name="T1" fmla="*/ 0 h 351"/>
                    <a:gd name="T2" fmla="*/ 147 w 147"/>
                    <a:gd name="T3" fmla="*/ 205 h 351"/>
                    <a:gd name="T4" fmla="*/ 88 w 147"/>
                    <a:gd name="T5" fmla="*/ 351 h 351"/>
                    <a:gd name="T6" fmla="*/ 0 w 147"/>
                    <a:gd name="T7" fmla="*/ 321 h 351"/>
                    <a:gd name="T8" fmla="*/ 44 w 147"/>
                    <a:gd name="T9" fmla="*/ 175 h 351"/>
                    <a:gd name="T10" fmla="*/ 147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147" y="0"/>
                      </a:moveTo>
                      <a:lnTo>
                        <a:pt x="147" y="205"/>
                      </a:lnTo>
                      <a:lnTo>
                        <a:pt x="88" y="351"/>
                      </a:lnTo>
                      <a:lnTo>
                        <a:pt x="0" y="321"/>
                      </a:lnTo>
                      <a:lnTo>
                        <a:pt x="44" y="175"/>
                      </a:lnTo>
                      <a:lnTo>
                        <a:pt x="147"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33" name="Freeform 644"/>
                <p:cNvSpPr>
                  <a:spLocks/>
                </p:cNvSpPr>
                <p:nvPr/>
              </p:nvSpPr>
              <p:spPr bwMode="auto">
                <a:xfrm>
                  <a:off x="4225" y="3463"/>
                  <a:ext cx="81" cy="62"/>
                </a:xfrm>
                <a:custGeom>
                  <a:avLst/>
                  <a:gdLst>
                    <a:gd name="T0" fmla="*/ 0 w 321"/>
                    <a:gd name="T1" fmla="*/ 0 h 249"/>
                    <a:gd name="T2" fmla="*/ 88 w 321"/>
                    <a:gd name="T3" fmla="*/ 88 h 249"/>
                    <a:gd name="T4" fmla="*/ 219 w 321"/>
                    <a:gd name="T5" fmla="*/ 234 h 249"/>
                    <a:gd name="T6" fmla="*/ 321 w 321"/>
                    <a:gd name="T7" fmla="*/ 249 h 249"/>
                    <a:gd name="T8" fmla="*/ 248 w 321"/>
                    <a:gd name="T9" fmla="*/ 146 h 249"/>
                    <a:gd name="T10" fmla="*/ 0 w 321"/>
                    <a:gd name="T11" fmla="*/ 0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0"/>
                      </a:moveTo>
                      <a:lnTo>
                        <a:pt x="88" y="88"/>
                      </a:lnTo>
                      <a:lnTo>
                        <a:pt x="219" y="234"/>
                      </a:lnTo>
                      <a:lnTo>
                        <a:pt x="321" y="249"/>
                      </a:lnTo>
                      <a:lnTo>
                        <a:pt x="248"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sp>
            <p:nvSpPr>
              <p:cNvPr id="871" name="Freeform 645"/>
              <p:cNvSpPr>
                <a:spLocks/>
              </p:cNvSpPr>
              <p:nvPr/>
            </p:nvSpPr>
            <p:spPr bwMode="auto">
              <a:xfrm rot="-6630112">
                <a:off x="837" y="2336"/>
                <a:ext cx="92" cy="30"/>
              </a:xfrm>
              <a:custGeom>
                <a:avLst/>
                <a:gdLst>
                  <a:gd name="T0" fmla="*/ 365 w 365"/>
                  <a:gd name="T1" fmla="*/ 176 h 176"/>
                  <a:gd name="T2" fmla="*/ 73 w 365"/>
                  <a:gd name="T3" fmla="*/ 103 h 176"/>
                  <a:gd name="T4" fmla="*/ 0 w 365"/>
                  <a:gd name="T5" fmla="*/ 0 h 176"/>
                  <a:gd name="T6" fmla="*/ 87 w 365"/>
                  <a:gd name="T7" fmla="*/ 0 h 176"/>
                  <a:gd name="T8" fmla="*/ 365 w 365"/>
                  <a:gd name="T9" fmla="*/ 176 h 176"/>
                  <a:gd name="T10" fmla="*/ 0 60000 65536"/>
                  <a:gd name="T11" fmla="*/ 0 60000 65536"/>
                  <a:gd name="T12" fmla="*/ 0 60000 65536"/>
                  <a:gd name="T13" fmla="*/ 0 60000 65536"/>
                  <a:gd name="T14" fmla="*/ 0 60000 65536"/>
                  <a:gd name="T15" fmla="*/ 0 w 365"/>
                  <a:gd name="T16" fmla="*/ 0 h 176"/>
                  <a:gd name="T17" fmla="*/ 365 w 365"/>
                  <a:gd name="T18" fmla="*/ 176 h 176"/>
                </a:gdLst>
                <a:ahLst/>
                <a:cxnLst>
                  <a:cxn ang="T10">
                    <a:pos x="T0" y="T1"/>
                  </a:cxn>
                  <a:cxn ang="T11">
                    <a:pos x="T2" y="T3"/>
                  </a:cxn>
                  <a:cxn ang="T12">
                    <a:pos x="T4" y="T5"/>
                  </a:cxn>
                  <a:cxn ang="T13">
                    <a:pos x="T6" y="T7"/>
                  </a:cxn>
                  <a:cxn ang="T14">
                    <a:pos x="T8" y="T9"/>
                  </a:cxn>
                </a:cxnLst>
                <a:rect l="T15" t="T16" r="T17" b="T18"/>
                <a:pathLst>
                  <a:path w="365" h="176">
                    <a:moveTo>
                      <a:pt x="365" y="176"/>
                    </a:moveTo>
                    <a:lnTo>
                      <a:pt x="73" y="103"/>
                    </a:lnTo>
                    <a:lnTo>
                      <a:pt x="0" y="0"/>
                    </a:lnTo>
                    <a:lnTo>
                      <a:pt x="87" y="0"/>
                    </a:lnTo>
                    <a:lnTo>
                      <a:pt x="365" y="176"/>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72" name="Freeform 646"/>
              <p:cNvSpPr>
                <a:spLocks/>
              </p:cNvSpPr>
              <p:nvPr/>
            </p:nvSpPr>
            <p:spPr bwMode="auto">
              <a:xfrm rot="-6630112">
                <a:off x="881" y="2329"/>
                <a:ext cx="74" cy="37"/>
              </a:xfrm>
              <a:custGeom>
                <a:avLst/>
                <a:gdLst>
                  <a:gd name="T0" fmla="*/ 292 w 292"/>
                  <a:gd name="T1" fmla="*/ 0 h 205"/>
                  <a:gd name="T2" fmla="*/ 87 w 292"/>
                  <a:gd name="T3" fmla="*/ 58 h 205"/>
                  <a:gd name="T4" fmla="*/ 0 w 292"/>
                  <a:gd name="T5" fmla="*/ 146 h 205"/>
                  <a:gd name="T6" fmla="*/ 14 w 292"/>
                  <a:gd name="T7" fmla="*/ 205 h 205"/>
                  <a:gd name="T8" fmla="*/ 102 w 292"/>
                  <a:gd name="T9" fmla="*/ 190 h 205"/>
                  <a:gd name="T10" fmla="*/ 292 w 292"/>
                  <a:gd name="T11" fmla="*/ 0 h 205"/>
                  <a:gd name="T12" fmla="*/ 0 60000 65536"/>
                  <a:gd name="T13" fmla="*/ 0 60000 65536"/>
                  <a:gd name="T14" fmla="*/ 0 60000 65536"/>
                  <a:gd name="T15" fmla="*/ 0 60000 65536"/>
                  <a:gd name="T16" fmla="*/ 0 60000 65536"/>
                  <a:gd name="T17" fmla="*/ 0 60000 65536"/>
                  <a:gd name="T18" fmla="*/ 0 w 292"/>
                  <a:gd name="T19" fmla="*/ 0 h 205"/>
                  <a:gd name="T20" fmla="*/ 292 w 29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292" h="205">
                    <a:moveTo>
                      <a:pt x="292" y="0"/>
                    </a:moveTo>
                    <a:lnTo>
                      <a:pt x="87" y="58"/>
                    </a:lnTo>
                    <a:lnTo>
                      <a:pt x="0" y="146"/>
                    </a:lnTo>
                    <a:lnTo>
                      <a:pt x="14" y="205"/>
                    </a:lnTo>
                    <a:lnTo>
                      <a:pt x="102" y="190"/>
                    </a:lnTo>
                    <a:lnTo>
                      <a:pt x="292"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73" name="Freeform 647"/>
              <p:cNvSpPr>
                <a:spLocks/>
              </p:cNvSpPr>
              <p:nvPr/>
            </p:nvSpPr>
            <p:spPr bwMode="auto">
              <a:xfrm rot="-6630112">
                <a:off x="793" y="2139"/>
                <a:ext cx="80" cy="35"/>
              </a:xfrm>
              <a:custGeom>
                <a:avLst/>
                <a:gdLst>
                  <a:gd name="T0" fmla="*/ 0 w 322"/>
                  <a:gd name="T1" fmla="*/ 0 h 204"/>
                  <a:gd name="T2" fmla="*/ 117 w 322"/>
                  <a:gd name="T3" fmla="*/ 117 h 204"/>
                  <a:gd name="T4" fmla="*/ 263 w 322"/>
                  <a:gd name="T5" fmla="*/ 204 h 204"/>
                  <a:gd name="T6" fmla="*/ 322 w 322"/>
                  <a:gd name="T7" fmla="*/ 161 h 204"/>
                  <a:gd name="T8" fmla="*/ 176 w 322"/>
                  <a:gd name="T9" fmla="*/ 58 h 204"/>
                  <a:gd name="T10" fmla="*/ 0 w 322"/>
                  <a:gd name="T11" fmla="*/ 0 h 204"/>
                  <a:gd name="T12" fmla="*/ 0 60000 65536"/>
                  <a:gd name="T13" fmla="*/ 0 60000 65536"/>
                  <a:gd name="T14" fmla="*/ 0 60000 65536"/>
                  <a:gd name="T15" fmla="*/ 0 60000 65536"/>
                  <a:gd name="T16" fmla="*/ 0 60000 65536"/>
                  <a:gd name="T17" fmla="*/ 0 60000 65536"/>
                  <a:gd name="T18" fmla="*/ 0 w 322"/>
                  <a:gd name="T19" fmla="*/ 0 h 204"/>
                  <a:gd name="T20" fmla="*/ 322 w 32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322" h="204">
                    <a:moveTo>
                      <a:pt x="0" y="0"/>
                    </a:moveTo>
                    <a:lnTo>
                      <a:pt x="117" y="117"/>
                    </a:lnTo>
                    <a:lnTo>
                      <a:pt x="263" y="204"/>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74" name="Freeform 648"/>
              <p:cNvSpPr>
                <a:spLocks/>
              </p:cNvSpPr>
              <p:nvPr/>
            </p:nvSpPr>
            <p:spPr bwMode="auto">
              <a:xfrm rot="-6630112">
                <a:off x="773" y="2190"/>
                <a:ext cx="40" cy="46"/>
              </a:xfrm>
              <a:custGeom>
                <a:avLst/>
                <a:gdLst>
                  <a:gd name="T0" fmla="*/ 0 w 161"/>
                  <a:gd name="T1" fmla="*/ 263 h 263"/>
                  <a:gd name="T2" fmla="*/ 29 w 161"/>
                  <a:gd name="T3" fmla="*/ 102 h 263"/>
                  <a:gd name="T4" fmla="*/ 44 w 161"/>
                  <a:gd name="T5" fmla="*/ 29 h 263"/>
                  <a:gd name="T6" fmla="*/ 161 w 161"/>
                  <a:gd name="T7" fmla="*/ 0 h 263"/>
                  <a:gd name="T8" fmla="*/ 0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0" y="263"/>
                    </a:moveTo>
                    <a:lnTo>
                      <a:pt x="29" y="102"/>
                    </a:lnTo>
                    <a:lnTo>
                      <a:pt x="44" y="29"/>
                    </a:lnTo>
                    <a:lnTo>
                      <a:pt x="161" y="0"/>
                    </a:lnTo>
                    <a:lnTo>
                      <a:pt x="0"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75" name="Freeform 649"/>
              <p:cNvSpPr>
                <a:spLocks/>
              </p:cNvSpPr>
              <p:nvPr/>
            </p:nvSpPr>
            <p:spPr bwMode="auto">
              <a:xfrm rot="-6630112">
                <a:off x="707" y="2073"/>
                <a:ext cx="41" cy="70"/>
              </a:xfrm>
              <a:custGeom>
                <a:avLst/>
                <a:gdLst>
                  <a:gd name="T0" fmla="*/ 0 w 160"/>
                  <a:gd name="T1" fmla="*/ 395 h 395"/>
                  <a:gd name="T2" fmla="*/ 131 w 160"/>
                  <a:gd name="T3" fmla="*/ 220 h 395"/>
                  <a:gd name="T4" fmla="*/ 160 w 160"/>
                  <a:gd name="T5" fmla="*/ 44 h 395"/>
                  <a:gd name="T6" fmla="*/ 73 w 160"/>
                  <a:gd name="T7" fmla="*/ 0 h 395"/>
                  <a:gd name="T8" fmla="*/ 0 w 160"/>
                  <a:gd name="T9" fmla="*/ 395 h 395"/>
                  <a:gd name="T10" fmla="*/ 0 60000 65536"/>
                  <a:gd name="T11" fmla="*/ 0 60000 65536"/>
                  <a:gd name="T12" fmla="*/ 0 60000 65536"/>
                  <a:gd name="T13" fmla="*/ 0 60000 65536"/>
                  <a:gd name="T14" fmla="*/ 0 60000 65536"/>
                  <a:gd name="T15" fmla="*/ 0 w 160"/>
                  <a:gd name="T16" fmla="*/ 0 h 395"/>
                  <a:gd name="T17" fmla="*/ 160 w 160"/>
                  <a:gd name="T18" fmla="*/ 395 h 395"/>
                </a:gdLst>
                <a:ahLst/>
                <a:cxnLst>
                  <a:cxn ang="T10">
                    <a:pos x="T0" y="T1"/>
                  </a:cxn>
                  <a:cxn ang="T11">
                    <a:pos x="T2" y="T3"/>
                  </a:cxn>
                  <a:cxn ang="T12">
                    <a:pos x="T4" y="T5"/>
                  </a:cxn>
                  <a:cxn ang="T13">
                    <a:pos x="T6" y="T7"/>
                  </a:cxn>
                  <a:cxn ang="T14">
                    <a:pos x="T8" y="T9"/>
                  </a:cxn>
                </a:cxnLst>
                <a:rect l="T15" t="T16" r="T17" b="T18"/>
                <a:pathLst>
                  <a:path w="160" h="395">
                    <a:moveTo>
                      <a:pt x="0" y="395"/>
                    </a:moveTo>
                    <a:lnTo>
                      <a:pt x="131" y="220"/>
                    </a:lnTo>
                    <a:lnTo>
                      <a:pt x="160" y="44"/>
                    </a:lnTo>
                    <a:lnTo>
                      <a:pt x="73" y="0"/>
                    </a:lnTo>
                    <a:lnTo>
                      <a:pt x="0"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76" name="Freeform 650"/>
              <p:cNvSpPr>
                <a:spLocks/>
              </p:cNvSpPr>
              <p:nvPr/>
            </p:nvSpPr>
            <p:spPr bwMode="auto">
              <a:xfrm rot="-6630112">
                <a:off x="732" y="2125"/>
                <a:ext cx="37" cy="62"/>
              </a:xfrm>
              <a:custGeom>
                <a:avLst/>
                <a:gdLst>
                  <a:gd name="T0" fmla="*/ 146 w 146"/>
                  <a:gd name="T1" fmla="*/ 351 h 351"/>
                  <a:gd name="T2" fmla="*/ 146 w 146"/>
                  <a:gd name="T3" fmla="*/ 146 h 351"/>
                  <a:gd name="T4" fmla="*/ 88 w 146"/>
                  <a:gd name="T5" fmla="*/ 0 h 351"/>
                  <a:gd name="T6" fmla="*/ 0 w 146"/>
                  <a:gd name="T7" fmla="*/ 29 h 351"/>
                  <a:gd name="T8" fmla="*/ 44 w 146"/>
                  <a:gd name="T9" fmla="*/ 176 h 351"/>
                  <a:gd name="T10" fmla="*/ 146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146" y="351"/>
                    </a:moveTo>
                    <a:lnTo>
                      <a:pt x="146" y="146"/>
                    </a:lnTo>
                    <a:lnTo>
                      <a:pt x="88" y="0"/>
                    </a:lnTo>
                    <a:lnTo>
                      <a:pt x="0" y="29"/>
                    </a:lnTo>
                    <a:lnTo>
                      <a:pt x="44" y="176"/>
                    </a:lnTo>
                    <a:lnTo>
                      <a:pt x="146"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77" name="Freeform 651"/>
              <p:cNvSpPr>
                <a:spLocks/>
              </p:cNvSpPr>
              <p:nvPr/>
            </p:nvSpPr>
            <p:spPr bwMode="auto">
              <a:xfrm rot="-6630112">
                <a:off x="679" y="2037"/>
                <a:ext cx="80" cy="44"/>
              </a:xfrm>
              <a:custGeom>
                <a:avLst/>
                <a:gdLst>
                  <a:gd name="T0" fmla="*/ 0 w 321"/>
                  <a:gd name="T1" fmla="*/ 249 h 249"/>
                  <a:gd name="T2" fmla="*/ 87 w 321"/>
                  <a:gd name="T3" fmla="*/ 161 h 249"/>
                  <a:gd name="T4" fmla="*/ 219 w 321"/>
                  <a:gd name="T5" fmla="*/ 15 h 249"/>
                  <a:gd name="T6" fmla="*/ 321 w 321"/>
                  <a:gd name="T7" fmla="*/ 0 h 249"/>
                  <a:gd name="T8" fmla="*/ 248 w 321"/>
                  <a:gd name="T9" fmla="*/ 103 h 249"/>
                  <a:gd name="T10" fmla="*/ 0 w 321"/>
                  <a:gd name="T11" fmla="*/ 249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249"/>
                    </a:moveTo>
                    <a:lnTo>
                      <a:pt x="87" y="161"/>
                    </a:lnTo>
                    <a:lnTo>
                      <a:pt x="219" y="15"/>
                    </a:lnTo>
                    <a:lnTo>
                      <a:pt x="321" y="0"/>
                    </a:lnTo>
                    <a:lnTo>
                      <a:pt x="248" y="103"/>
                    </a:lnTo>
                    <a:lnTo>
                      <a:pt x="0"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78" name="Freeform 652"/>
              <p:cNvSpPr>
                <a:spLocks/>
              </p:cNvSpPr>
              <p:nvPr/>
            </p:nvSpPr>
            <p:spPr bwMode="auto">
              <a:xfrm rot="-6630112">
                <a:off x="783" y="2001"/>
                <a:ext cx="40" cy="70"/>
              </a:xfrm>
              <a:custGeom>
                <a:avLst/>
                <a:gdLst>
                  <a:gd name="T0" fmla="*/ 0 w 161"/>
                  <a:gd name="T1" fmla="*/ 0 h 395"/>
                  <a:gd name="T2" fmla="*/ 132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2"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79" name="Freeform 653"/>
              <p:cNvSpPr>
                <a:spLocks/>
              </p:cNvSpPr>
              <p:nvPr/>
            </p:nvSpPr>
            <p:spPr bwMode="auto">
              <a:xfrm rot="-6630112">
                <a:off x="781" y="2003"/>
                <a:ext cx="36" cy="62"/>
              </a:xfrm>
              <a:custGeom>
                <a:avLst/>
                <a:gdLst>
                  <a:gd name="T0" fmla="*/ 0 w 147"/>
                  <a:gd name="T1" fmla="*/ 0 h 351"/>
                  <a:gd name="T2" fmla="*/ 0 w 147"/>
                  <a:gd name="T3" fmla="*/ 205 h 351"/>
                  <a:gd name="T4" fmla="*/ 59 w 147"/>
                  <a:gd name="T5" fmla="*/ 351 h 351"/>
                  <a:gd name="T6" fmla="*/ 147 w 147"/>
                  <a:gd name="T7" fmla="*/ 322 h 351"/>
                  <a:gd name="T8" fmla="*/ 103 w 147"/>
                  <a:gd name="T9" fmla="*/ 176 h 351"/>
                  <a:gd name="T10" fmla="*/ 0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0" y="0"/>
                    </a:moveTo>
                    <a:lnTo>
                      <a:pt x="0" y="205"/>
                    </a:lnTo>
                    <a:lnTo>
                      <a:pt x="59" y="351"/>
                    </a:lnTo>
                    <a:lnTo>
                      <a:pt x="147" y="322"/>
                    </a:lnTo>
                    <a:lnTo>
                      <a:pt x="103" y="17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80" name="Freeform 654"/>
              <p:cNvSpPr>
                <a:spLocks/>
              </p:cNvSpPr>
              <p:nvPr/>
            </p:nvSpPr>
            <p:spPr bwMode="auto">
              <a:xfrm rot="-6630112">
                <a:off x="707" y="1961"/>
                <a:ext cx="80" cy="44"/>
              </a:xfrm>
              <a:custGeom>
                <a:avLst/>
                <a:gdLst>
                  <a:gd name="T0" fmla="*/ 0 w 322"/>
                  <a:gd name="T1" fmla="*/ 0 h 249"/>
                  <a:gd name="T2" fmla="*/ 88 w 322"/>
                  <a:gd name="T3" fmla="*/ 88 h 249"/>
                  <a:gd name="T4" fmla="*/ 219 w 322"/>
                  <a:gd name="T5" fmla="*/ 234 h 249"/>
                  <a:gd name="T6" fmla="*/ 322 w 322"/>
                  <a:gd name="T7" fmla="*/ 249 h 249"/>
                  <a:gd name="T8" fmla="*/ 249 w 322"/>
                  <a:gd name="T9" fmla="*/ 146 h 249"/>
                  <a:gd name="T10" fmla="*/ 0 w 322"/>
                  <a:gd name="T11" fmla="*/ 0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0" y="0"/>
                    </a:moveTo>
                    <a:lnTo>
                      <a:pt x="88" y="88"/>
                    </a:lnTo>
                    <a:lnTo>
                      <a:pt x="219" y="234"/>
                    </a:lnTo>
                    <a:lnTo>
                      <a:pt x="322" y="249"/>
                    </a:lnTo>
                    <a:lnTo>
                      <a:pt x="249"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81" name="Freeform 655"/>
              <p:cNvSpPr>
                <a:spLocks/>
              </p:cNvSpPr>
              <p:nvPr/>
            </p:nvSpPr>
            <p:spPr bwMode="auto">
              <a:xfrm rot="-6630112">
                <a:off x="644" y="1993"/>
                <a:ext cx="91" cy="31"/>
              </a:xfrm>
              <a:custGeom>
                <a:avLst/>
                <a:gdLst>
                  <a:gd name="T0" fmla="*/ 0 w 366"/>
                  <a:gd name="T1" fmla="*/ 175 h 175"/>
                  <a:gd name="T2" fmla="*/ 293 w 366"/>
                  <a:gd name="T3" fmla="*/ 102 h 175"/>
                  <a:gd name="T4" fmla="*/ 366 w 366"/>
                  <a:gd name="T5" fmla="*/ 0 h 175"/>
                  <a:gd name="T6" fmla="*/ 278 w 366"/>
                  <a:gd name="T7" fmla="*/ 0 h 175"/>
                  <a:gd name="T8" fmla="*/ 0 w 366"/>
                  <a:gd name="T9" fmla="*/ 175 h 175"/>
                  <a:gd name="T10" fmla="*/ 0 60000 65536"/>
                  <a:gd name="T11" fmla="*/ 0 60000 65536"/>
                  <a:gd name="T12" fmla="*/ 0 60000 65536"/>
                  <a:gd name="T13" fmla="*/ 0 60000 65536"/>
                  <a:gd name="T14" fmla="*/ 0 60000 65536"/>
                  <a:gd name="T15" fmla="*/ 0 w 366"/>
                  <a:gd name="T16" fmla="*/ 0 h 175"/>
                  <a:gd name="T17" fmla="*/ 366 w 366"/>
                  <a:gd name="T18" fmla="*/ 175 h 175"/>
                </a:gdLst>
                <a:ahLst/>
                <a:cxnLst>
                  <a:cxn ang="T10">
                    <a:pos x="T0" y="T1"/>
                  </a:cxn>
                  <a:cxn ang="T11">
                    <a:pos x="T2" y="T3"/>
                  </a:cxn>
                  <a:cxn ang="T12">
                    <a:pos x="T4" y="T5"/>
                  </a:cxn>
                  <a:cxn ang="T13">
                    <a:pos x="T6" y="T7"/>
                  </a:cxn>
                  <a:cxn ang="T14">
                    <a:pos x="T8" y="T9"/>
                  </a:cxn>
                </a:cxnLst>
                <a:rect l="T15" t="T16" r="T17" b="T18"/>
                <a:pathLst>
                  <a:path w="366" h="175">
                    <a:moveTo>
                      <a:pt x="0" y="175"/>
                    </a:moveTo>
                    <a:lnTo>
                      <a:pt x="293" y="102"/>
                    </a:lnTo>
                    <a:lnTo>
                      <a:pt x="366" y="0"/>
                    </a:lnTo>
                    <a:lnTo>
                      <a:pt x="278" y="0"/>
                    </a:lnTo>
                    <a:lnTo>
                      <a:pt x="0" y="17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82" name="Freeform 656"/>
              <p:cNvSpPr>
                <a:spLocks/>
              </p:cNvSpPr>
              <p:nvPr/>
            </p:nvSpPr>
            <p:spPr bwMode="auto">
              <a:xfrm rot="-6630112">
                <a:off x="766" y="2095"/>
                <a:ext cx="73" cy="36"/>
              </a:xfrm>
              <a:custGeom>
                <a:avLst/>
                <a:gdLst>
                  <a:gd name="T0" fmla="*/ 0 w 292"/>
                  <a:gd name="T1" fmla="*/ 0 h 204"/>
                  <a:gd name="T2" fmla="*/ 204 w 292"/>
                  <a:gd name="T3" fmla="*/ 58 h 204"/>
                  <a:gd name="T4" fmla="*/ 292 w 292"/>
                  <a:gd name="T5" fmla="*/ 146 h 204"/>
                  <a:gd name="T6" fmla="*/ 277 w 292"/>
                  <a:gd name="T7" fmla="*/ 204 h 204"/>
                  <a:gd name="T8" fmla="*/ 190 w 292"/>
                  <a:gd name="T9" fmla="*/ 190 h 204"/>
                  <a:gd name="T10" fmla="*/ 0 w 292"/>
                  <a:gd name="T11" fmla="*/ 0 h 204"/>
                  <a:gd name="T12" fmla="*/ 0 60000 65536"/>
                  <a:gd name="T13" fmla="*/ 0 60000 65536"/>
                  <a:gd name="T14" fmla="*/ 0 60000 65536"/>
                  <a:gd name="T15" fmla="*/ 0 60000 65536"/>
                  <a:gd name="T16" fmla="*/ 0 60000 65536"/>
                  <a:gd name="T17" fmla="*/ 0 60000 65536"/>
                  <a:gd name="T18" fmla="*/ 0 w 292"/>
                  <a:gd name="T19" fmla="*/ 0 h 204"/>
                  <a:gd name="T20" fmla="*/ 292 w 29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292" h="204">
                    <a:moveTo>
                      <a:pt x="0" y="0"/>
                    </a:moveTo>
                    <a:lnTo>
                      <a:pt x="204" y="58"/>
                    </a:lnTo>
                    <a:lnTo>
                      <a:pt x="292" y="146"/>
                    </a:lnTo>
                    <a:lnTo>
                      <a:pt x="277" y="204"/>
                    </a:lnTo>
                    <a:lnTo>
                      <a:pt x="190" y="190"/>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83" name="Freeform 657"/>
              <p:cNvSpPr>
                <a:spLocks/>
              </p:cNvSpPr>
              <p:nvPr/>
            </p:nvSpPr>
            <p:spPr bwMode="auto">
              <a:xfrm rot="-6630112">
                <a:off x="689" y="1943"/>
                <a:ext cx="81" cy="35"/>
              </a:xfrm>
              <a:custGeom>
                <a:avLst/>
                <a:gdLst>
                  <a:gd name="T0" fmla="*/ 0 w 322"/>
                  <a:gd name="T1" fmla="*/ 0 h 205"/>
                  <a:gd name="T2" fmla="*/ 117 w 322"/>
                  <a:gd name="T3" fmla="*/ 117 h 205"/>
                  <a:gd name="T4" fmla="*/ 264 w 322"/>
                  <a:gd name="T5" fmla="*/ 205 h 205"/>
                  <a:gd name="T6" fmla="*/ 322 w 322"/>
                  <a:gd name="T7" fmla="*/ 161 h 205"/>
                  <a:gd name="T8" fmla="*/ 176 w 322"/>
                  <a:gd name="T9" fmla="*/ 58 h 205"/>
                  <a:gd name="T10" fmla="*/ 0 w 322"/>
                  <a:gd name="T11" fmla="*/ 0 h 205"/>
                  <a:gd name="T12" fmla="*/ 0 60000 65536"/>
                  <a:gd name="T13" fmla="*/ 0 60000 65536"/>
                  <a:gd name="T14" fmla="*/ 0 60000 65536"/>
                  <a:gd name="T15" fmla="*/ 0 60000 65536"/>
                  <a:gd name="T16" fmla="*/ 0 60000 65536"/>
                  <a:gd name="T17" fmla="*/ 0 60000 65536"/>
                  <a:gd name="T18" fmla="*/ 0 w 322"/>
                  <a:gd name="T19" fmla="*/ 0 h 205"/>
                  <a:gd name="T20" fmla="*/ 322 w 32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322" h="205">
                    <a:moveTo>
                      <a:pt x="0" y="0"/>
                    </a:moveTo>
                    <a:lnTo>
                      <a:pt x="117" y="117"/>
                    </a:lnTo>
                    <a:lnTo>
                      <a:pt x="264" y="205"/>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84" name="Freeform 658"/>
              <p:cNvSpPr>
                <a:spLocks/>
              </p:cNvSpPr>
              <p:nvPr/>
            </p:nvSpPr>
            <p:spPr bwMode="auto">
              <a:xfrm rot="-6630112">
                <a:off x="749" y="2168"/>
                <a:ext cx="40" cy="46"/>
              </a:xfrm>
              <a:custGeom>
                <a:avLst/>
                <a:gdLst>
                  <a:gd name="T0" fmla="*/ 161 w 161"/>
                  <a:gd name="T1" fmla="*/ 263 h 263"/>
                  <a:gd name="T2" fmla="*/ 132 w 161"/>
                  <a:gd name="T3" fmla="*/ 103 h 263"/>
                  <a:gd name="T4" fmla="*/ 117 w 161"/>
                  <a:gd name="T5" fmla="*/ 29 h 263"/>
                  <a:gd name="T6" fmla="*/ 0 w 161"/>
                  <a:gd name="T7" fmla="*/ 0 h 263"/>
                  <a:gd name="T8" fmla="*/ 161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161" y="263"/>
                    </a:moveTo>
                    <a:lnTo>
                      <a:pt x="132" y="103"/>
                    </a:lnTo>
                    <a:lnTo>
                      <a:pt x="117" y="29"/>
                    </a:lnTo>
                    <a:lnTo>
                      <a:pt x="0" y="0"/>
                    </a:lnTo>
                    <a:lnTo>
                      <a:pt x="161"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85" name="Freeform 659"/>
              <p:cNvSpPr>
                <a:spLocks/>
              </p:cNvSpPr>
              <p:nvPr/>
            </p:nvSpPr>
            <p:spPr bwMode="auto">
              <a:xfrm rot="-6630112">
                <a:off x="631" y="2100"/>
                <a:ext cx="376" cy="57"/>
              </a:xfrm>
              <a:custGeom>
                <a:avLst/>
                <a:gdLst>
                  <a:gd name="T0" fmla="*/ 0 w 1506"/>
                  <a:gd name="T1" fmla="*/ 321 h 321"/>
                  <a:gd name="T2" fmla="*/ 293 w 1506"/>
                  <a:gd name="T3" fmla="*/ 277 h 321"/>
                  <a:gd name="T4" fmla="*/ 468 w 1506"/>
                  <a:gd name="T5" fmla="*/ 219 h 321"/>
                  <a:gd name="T6" fmla="*/ 746 w 1506"/>
                  <a:gd name="T7" fmla="*/ 117 h 321"/>
                  <a:gd name="T8" fmla="*/ 965 w 1506"/>
                  <a:gd name="T9" fmla="*/ 117 h 321"/>
                  <a:gd name="T10" fmla="*/ 1243 w 1506"/>
                  <a:gd name="T11" fmla="*/ 73 h 321"/>
                  <a:gd name="T12" fmla="*/ 1506 w 1506"/>
                  <a:gd name="T13" fmla="*/ 0 h 321"/>
                  <a:gd name="T14" fmla="*/ 0 60000 65536"/>
                  <a:gd name="T15" fmla="*/ 0 60000 65536"/>
                  <a:gd name="T16" fmla="*/ 0 60000 65536"/>
                  <a:gd name="T17" fmla="*/ 0 60000 65536"/>
                  <a:gd name="T18" fmla="*/ 0 60000 65536"/>
                  <a:gd name="T19" fmla="*/ 0 60000 65536"/>
                  <a:gd name="T20" fmla="*/ 0 60000 65536"/>
                  <a:gd name="T21" fmla="*/ 0 w 1506"/>
                  <a:gd name="T22" fmla="*/ 0 h 321"/>
                  <a:gd name="T23" fmla="*/ 1506 w 1506"/>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6" h="321">
                    <a:moveTo>
                      <a:pt x="0" y="321"/>
                    </a:moveTo>
                    <a:lnTo>
                      <a:pt x="293" y="277"/>
                    </a:lnTo>
                    <a:lnTo>
                      <a:pt x="468" y="219"/>
                    </a:lnTo>
                    <a:lnTo>
                      <a:pt x="746" y="117"/>
                    </a:lnTo>
                    <a:lnTo>
                      <a:pt x="965" y="117"/>
                    </a:lnTo>
                    <a:lnTo>
                      <a:pt x="1243" y="73"/>
                    </a:lnTo>
                    <a:lnTo>
                      <a:pt x="1506" y="0"/>
                    </a:lnTo>
                  </a:path>
                </a:pathLst>
              </a:custGeom>
              <a:solidFill>
                <a:srgbClr val="006600"/>
              </a:solidFill>
              <a:ln w="1587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nvGrpSpPr>
              <p:cNvPr id="886" name="Group 660"/>
              <p:cNvGrpSpPr>
                <a:grpSpLocks/>
              </p:cNvGrpSpPr>
              <p:nvPr/>
            </p:nvGrpSpPr>
            <p:grpSpPr bwMode="auto">
              <a:xfrm rot="-6630112">
                <a:off x="834" y="2309"/>
                <a:ext cx="154" cy="71"/>
                <a:chOff x="4097" y="3357"/>
                <a:chExt cx="154" cy="102"/>
              </a:xfrm>
            </p:grpSpPr>
            <p:sp>
              <p:nvSpPr>
                <p:cNvPr id="928" name="Freeform 661"/>
                <p:cNvSpPr>
                  <a:spLocks/>
                </p:cNvSpPr>
                <p:nvPr/>
              </p:nvSpPr>
              <p:spPr bwMode="auto">
                <a:xfrm>
                  <a:off x="4167" y="3360"/>
                  <a:ext cx="40" cy="99"/>
                </a:xfrm>
                <a:custGeom>
                  <a:avLst/>
                  <a:gdLst>
                    <a:gd name="T0" fmla="*/ 161 w 161"/>
                    <a:gd name="T1" fmla="*/ 395 h 395"/>
                    <a:gd name="T2" fmla="*/ 29 w 161"/>
                    <a:gd name="T3" fmla="*/ 219 h 395"/>
                    <a:gd name="T4" fmla="*/ 0 w 161"/>
                    <a:gd name="T5" fmla="*/ 44 h 395"/>
                    <a:gd name="T6" fmla="*/ 88 w 161"/>
                    <a:gd name="T7" fmla="*/ 0 h 395"/>
                    <a:gd name="T8" fmla="*/ 161 w 161"/>
                    <a:gd name="T9" fmla="*/ 395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161" y="395"/>
                      </a:moveTo>
                      <a:lnTo>
                        <a:pt x="29" y="219"/>
                      </a:lnTo>
                      <a:lnTo>
                        <a:pt x="0" y="44"/>
                      </a:lnTo>
                      <a:lnTo>
                        <a:pt x="88" y="0"/>
                      </a:lnTo>
                      <a:lnTo>
                        <a:pt x="161"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29" name="Freeform 662"/>
                <p:cNvSpPr>
                  <a:spLocks/>
                </p:cNvSpPr>
                <p:nvPr/>
              </p:nvSpPr>
              <p:spPr bwMode="auto">
                <a:xfrm>
                  <a:off x="4214" y="3357"/>
                  <a:ext cx="37" cy="88"/>
                </a:xfrm>
                <a:custGeom>
                  <a:avLst/>
                  <a:gdLst>
                    <a:gd name="T0" fmla="*/ 0 w 146"/>
                    <a:gd name="T1" fmla="*/ 351 h 351"/>
                    <a:gd name="T2" fmla="*/ 0 w 146"/>
                    <a:gd name="T3" fmla="*/ 146 h 351"/>
                    <a:gd name="T4" fmla="*/ 58 w 146"/>
                    <a:gd name="T5" fmla="*/ 0 h 351"/>
                    <a:gd name="T6" fmla="*/ 146 w 146"/>
                    <a:gd name="T7" fmla="*/ 30 h 351"/>
                    <a:gd name="T8" fmla="*/ 102 w 146"/>
                    <a:gd name="T9" fmla="*/ 176 h 351"/>
                    <a:gd name="T10" fmla="*/ 0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0" y="351"/>
                      </a:moveTo>
                      <a:lnTo>
                        <a:pt x="0" y="146"/>
                      </a:lnTo>
                      <a:lnTo>
                        <a:pt x="58" y="0"/>
                      </a:lnTo>
                      <a:lnTo>
                        <a:pt x="146" y="30"/>
                      </a:lnTo>
                      <a:lnTo>
                        <a:pt x="102" y="176"/>
                      </a:lnTo>
                      <a:lnTo>
                        <a:pt x="0"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30" name="Freeform 663"/>
                <p:cNvSpPr>
                  <a:spLocks/>
                </p:cNvSpPr>
                <p:nvPr/>
              </p:nvSpPr>
              <p:spPr bwMode="auto">
                <a:xfrm>
                  <a:off x="4097" y="3386"/>
                  <a:ext cx="81" cy="62"/>
                </a:xfrm>
                <a:custGeom>
                  <a:avLst/>
                  <a:gdLst>
                    <a:gd name="T0" fmla="*/ 322 w 322"/>
                    <a:gd name="T1" fmla="*/ 249 h 249"/>
                    <a:gd name="T2" fmla="*/ 234 w 322"/>
                    <a:gd name="T3" fmla="*/ 161 h 249"/>
                    <a:gd name="T4" fmla="*/ 103 w 322"/>
                    <a:gd name="T5" fmla="*/ 15 h 249"/>
                    <a:gd name="T6" fmla="*/ 0 w 322"/>
                    <a:gd name="T7" fmla="*/ 0 h 249"/>
                    <a:gd name="T8" fmla="*/ 73 w 322"/>
                    <a:gd name="T9" fmla="*/ 103 h 249"/>
                    <a:gd name="T10" fmla="*/ 322 w 322"/>
                    <a:gd name="T11" fmla="*/ 249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322" y="249"/>
                      </a:moveTo>
                      <a:lnTo>
                        <a:pt x="234" y="161"/>
                      </a:lnTo>
                      <a:lnTo>
                        <a:pt x="103" y="15"/>
                      </a:lnTo>
                      <a:lnTo>
                        <a:pt x="0" y="0"/>
                      </a:lnTo>
                      <a:lnTo>
                        <a:pt x="73" y="103"/>
                      </a:lnTo>
                      <a:lnTo>
                        <a:pt x="322"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grpSp>
            <p:nvGrpSpPr>
              <p:cNvPr id="887" name="Group 664"/>
              <p:cNvGrpSpPr>
                <a:grpSpLocks/>
              </p:cNvGrpSpPr>
              <p:nvPr/>
            </p:nvGrpSpPr>
            <p:grpSpPr bwMode="auto">
              <a:xfrm rot="-6630112">
                <a:off x="880" y="2232"/>
                <a:ext cx="154" cy="71"/>
                <a:chOff x="4152" y="3452"/>
                <a:chExt cx="154" cy="102"/>
              </a:xfrm>
            </p:grpSpPr>
            <p:sp>
              <p:nvSpPr>
                <p:cNvPr id="925" name="Freeform 665"/>
                <p:cNvSpPr>
                  <a:spLocks/>
                </p:cNvSpPr>
                <p:nvPr/>
              </p:nvSpPr>
              <p:spPr bwMode="auto">
                <a:xfrm>
                  <a:off x="4196" y="3452"/>
                  <a:ext cx="40" cy="99"/>
                </a:xfrm>
                <a:custGeom>
                  <a:avLst/>
                  <a:gdLst>
                    <a:gd name="T0" fmla="*/ 0 w 161"/>
                    <a:gd name="T1" fmla="*/ 0 h 395"/>
                    <a:gd name="T2" fmla="*/ 131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1"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26" name="Freeform 666"/>
                <p:cNvSpPr>
                  <a:spLocks/>
                </p:cNvSpPr>
                <p:nvPr/>
              </p:nvSpPr>
              <p:spPr bwMode="auto">
                <a:xfrm>
                  <a:off x="4152" y="3466"/>
                  <a:ext cx="37" cy="88"/>
                </a:xfrm>
                <a:custGeom>
                  <a:avLst/>
                  <a:gdLst>
                    <a:gd name="T0" fmla="*/ 147 w 147"/>
                    <a:gd name="T1" fmla="*/ 0 h 351"/>
                    <a:gd name="T2" fmla="*/ 147 w 147"/>
                    <a:gd name="T3" fmla="*/ 205 h 351"/>
                    <a:gd name="T4" fmla="*/ 88 w 147"/>
                    <a:gd name="T5" fmla="*/ 351 h 351"/>
                    <a:gd name="T6" fmla="*/ 0 w 147"/>
                    <a:gd name="T7" fmla="*/ 321 h 351"/>
                    <a:gd name="T8" fmla="*/ 44 w 147"/>
                    <a:gd name="T9" fmla="*/ 175 h 351"/>
                    <a:gd name="T10" fmla="*/ 147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147" y="0"/>
                      </a:moveTo>
                      <a:lnTo>
                        <a:pt x="147" y="205"/>
                      </a:lnTo>
                      <a:lnTo>
                        <a:pt x="88" y="351"/>
                      </a:lnTo>
                      <a:lnTo>
                        <a:pt x="0" y="321"/>
                      </a:lnTo>
                      <a:lnTo>
                        <a:pt x="44" y="175"/>
                      </a:lnTo>
                      <a:lnTo>
                        <a:pt x="147"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27" name="Freeform 667"/>
                <p:cNvSpPr>
                  <a:spLocks/>
                </p:cNvSpPr>
                <p:nvPr/>
              </p:nvSpPr>
              <p:spPr bwMode="auto">
                <a:xfrm>
                  <a:off x="4225" y="3463"/>
                  <a:ext cx="81" cy="62"/>
                </a:xfrm>
                <a:custGeom>
                  <a:avLst/>
                  <a:gdLst>
                    <a:gd name="T0" fmla="*/ 0 w 321"/>
                    <a:gd name="T1" fmla="*/ 0 h 249"/>
                    <a:gd name="T2" fmla="*/ 88 w 321"/>
                    <a:gd name="T3" fmla="*/ 88 h 249"/>
                    <a:gd name="T4" fmla="*/ 219 w 321"/>
                    <a:gd name="T5" fmla="*/ 234 h 249"/>
                    <a:gd name="T6" fmla="*/ 321 w 321"/>
                    <a:gd name="T7" fmla="*/ 249 h 249"/>
                    <a:gd name="T8" fmla="*/ 248 w 321"/>
                    <a:gd name="T9" fmla="*/ 146 h 249"/>
                    <a:gd name="T10" fmla="*/ 0 w 321"/>
                    <a:gd name="T11" fmla="*/ 0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0"/>
                      </a:moveTo>
                      <a:lnTo>
                        <a:pt x="88" y="88"/>
                      </a:lnTo>
                      <a:lnTo>
                        <a:pt x="219" y="234"/>
                      </a:lnTo>
                      <a:lnTo>
                        <a:pt x="321" y="249"/>
                      </a:lnTo>
                      <a:lnTo>
                        <a:pt x="248"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sp>
            <p:nvSpPr>
              <p:cNvPr id="888" name="Freeform 668"/>
              <p:cNvSpPr>
                <a:spLocks/>
              </p:cNvSpPr>
              <p:nvPr/>
            </p:nvSpPr>
            <p:spPr bwMode="auto">
              <a:xfrm rot="-6630112">
                <a:off x="913" y="2381"/>
                <a:ext cx="92" cy="30"/>
              </a:xfrm>
              <a:custGeom>
                <a:avLst/>
                <a:gdLst>
                  <a:gd name="T0" fmla="*/ 365 w 365"/>
                  <a:gd name="T1" fmla="*/ 176 h 176"/>
                  <a:gd name="T2" fmla="*/ 73 w 365"/>
                  <a:gd name="T3" fmla="*/ 103 h 176"/>
                  <a:gd name="T4" fmla="*/ 0 w 365"/>
                  <a:gd name="T5" fmla="*/ 0 h 176"/>
                  <a:gd name="T6" fmla="*/ 87 w 365"/>
                  <a:gd name="T7" fmla="*/ 0 h 176"/>
                  <a:gd name="T8" fmla="*/ 365 w 365"/>
                  <a:gd name="T9" fmla="*/ 176 h 176"/>
                  <a:gd name="T10" fmla="*/ 0 60000 65536"/>
                  <a:gd name="T11" fmla="*/ 0 60000 65536"/>
                  <a:gd name="T12" fmla="*/ 0 60000 65536"/>
                  <a:gd name="T13" fmla="*/ 0 60000 65536"/>
                  <a:gd name="T14" fmla="*/ 0 60000 65536"/>
                  <a:gd name="T15" fmla="*/ 0 w 365"/>
                  <a:gd name="T16" fmla="*/ 0 h 176"/>
                  <a:gd name="T17" fmla="*/ 365 w 365"/>
                  <a:gd name="T18" fmla="*/ 176 h 176"/>
                </a:gdLst>
                <a:ahLst/>
                <a:cxnLst>
                  <a:cxn ang="T10">
                    <a:pos x="T0" y="T1"/>
                  </a:cxn>
                  <a:cxn ang="T11">
                    <a:pos x="T2" y="T3"/>
                  </a:cxn>
                  <a:cxn ang="T12">
                    <a:pos x="T4" y="T5"/>
                  </a:cxn>
                  <a:cxn ang="T13">
                    <a:pos x="T6" y="T7"/>
                  </a:cxn>
                  <a:cxn ang="T14">
                    <a:pos x="T8" y="T9"/>
                  </a:cxn>
                </a:cxnLst>
                <a:rect l="T15" t="T16" r="T17" b="T18"/>
                <a:pathLst>
                  <a:path w="365" h="176">
                    <a:moveTo>
                      <a:pt x="365" y="176"/>
                    </a:moveTo>
                    <a:lnTo>
                      <a:pt x="73" y="103"/>
                    </a:lnTo>
                    <a:lnTo>
                      <a:pt x="0" y="0"/>
                    </a:lnTo>
                    <a:lnTo>
                      <a:pt x="87" y="0"/>
                    </a:lnTo>
                    <a:lnTo>
                      <a:pt x="365" y="176"/>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89" name="Freeform 669"/>
              <p:cNvSpPr>
                <a:spLocks/>
              </p:cNvSpPr>
              <p:nvPr/>
            </p:nvSpPr>
            <p:spPr bwMode="auto">
              <a:xfrm rot="-6630112">
                <a:off x="957" y="2374"/>
                <a:ext cx="74" cy="37"/>
              </a:xfrm>
              <a:custGeom>
                <a:avLst/>
                <a:gdLst>
                  <a:gd name="T0" fmla="*/ 292 w 292"/>
                  <a:gd name="T1" fmla="*/ 0 h 205"/>
                  <a:gd name="T2" fmla="*/ 87 w 292"/>
                  <a:gd name="T3" fmla="*/ 58 h 205"/>
                  <a:gd name="T4" fmla="*/ 0 w 292"/>
                  <a:gd name="T5" fmla="*/ 146 h 205"/>
                  <a:gd name="T6" fmla="*/ 14 w 292"/>
                  <a:gd name="T7" fmla="*/ 205 h 205"/>
                  <a:gd name="T8" fmla="*/ 102 w 292"/>
                  <a:gd name="T9" fmla="*/ 190 h 205"/>
                  <a:gd name="T10" fmla="*/ 292 w 292"/>
                  <a:gd name="T11" fmla="*/ 0 h 205"/>
                  <a:gd name="T12" fmla="*/ 0 60000 65536"/>
                  <a:gd name="T13" fmla="*/ 0 60000 65536"/>
                  <a:gd name="T14" fmla="*/ 0 60000 65536"/>
                  <a:gd name="T15" fmla="*/ 0 60000 65536"/>
                  <a:gd name="T16" fmla="*/ 0 60000 65536"/>
                  <a:gd name="T17" fmla="*/ 0 60000 65536"/>
                  <a:gd name="T18" fmla="*/ 0 w 292"/>
                  <a:gd name="T19" fmla="*/ 0 h 205"/>
                  <a:gd name="T20" fmla="*/ 292 w 29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292" h="205">
                    <a:moveTo>
                      <a:pt x="292" y="0"/>
                    </a:moveTo>
                    <a:lnTo>
                      <a:pt x="87" y="58"/>
                    </a:lnTo>
                    <a:lnTo>
                      <a:pt x="0" y="146"/>
                    </a:lnTo>
                    <a:lnTo>
                      <a:pt x="14" y="205"/>
                    </a:lnTo>
                    <a:lnTo>
                      <a:pt x="102" y="190"/>
                    </a:lnTo>
                    <a:lnTo>
                      <a:pt x="292"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90" name="Freeform 670"/>
              <p:cNvSpPr>
                <a:spLocks/>
              </p:cNvSpPr>
              <p:nvPr/>
            </p:nvSpPr>
            <p:spPr bwMode="auto">
              <a:xfrm rot="-6630112">
                <a:off x="869" y="2184"/>
                <a:ext cx="80" cy="35"/>
              </a:xfrm>
              <a:custGeom>
                <a:avLst/>
                <a:gdLst>
                  <a:gd name="T0" fmla="*/ 0 w 322"/>
                  <a:gd name="T1" fmla="*/ 0 h 204"/>
                  <a:gd name="T2" fmla="*/ 117 w 322"/>
                  <a:gd name="T3" fmla="*/ 117 h 204"/>
                  <a:gd name="T4" fmla="*/ 263 w 322"/>
                  <a:gd name="T5" fmla="*/ 204 h 204"/>
                  <a:gd name="T6" fmla="*/ 322 w 322"/>
                  <a:gd name="T7" fmla="*/ 161 h 204"/>
                  <a:gd name="T8" fmla="*/ 176 w 322"/>
                  <a:gd name="T9" fmla="*/ 58 h 204"/>
                  <a:gd name="T10" fmla="*/ 0 w 322"/>
                  <a:gd name="T11" fmla="*/ 0 h 204"/>
                  <a:gd name="T12" fmla="*/ 0 60000 65536"/>
                  <a:gd name="T13" fmla="*/ 0 60000 65536"/>
                  <a:gd name="T14" fmla="*/ 0 60000 65536"/>
                  <a:gd name="T15" fmla="*/ 0 60000 65536"/>
                  <a:gd name="T16" fmla="*/ 0 60000 65536"/>
                  <a:gd name="T17" fmla="*/ 0 60000 65536"/>
                  <a:gd name="T18" fmla="*/ 0 w 322"/>
                  <a:gd name="T19" fmla="*/ 0 h 204"/>
                  <a:gd name="T20" fmla="*/ 322 w 32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322" h="204">
                    <a:moveTo>
                      <a:pt x="0" y="0"/>
                    </a:moveTo>
                    <a:lnTo>
                      <a:pt x="117" y="117"/>
                    </a:lnTo>
                    <a:lnTo>
                      <a:pt x="263" y="204"/>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91" name="Freeform 671"/>
              <p:cNvSpPr>
                <a:spLocks/>
              </p:cNvSpPr>
              <p:nvPr/>
            </p:nvSpPr>
            <p:spPr bwMode="auto">
              <a:xfrm rot="-6630112">
                <a:off x="849" y="2235"/>
                <a:ext cx="40" cy="46"/>
              </a:xfrm>
              <a:custGeom>
                <a:avLst/>
                <a:gdLst>
                  <a:gd name="T0" fmla="*/ 0 w 161"/>
                  <a:gd name="T1" fmla="*/ 263 h 263"/>
                  <a:gd name="T2" fmla="*/ 29 w 161"/>
                  <a:gd name="T3" fmla="*/ 102 h 263"/>
                  <a:gd name="T4" fmla="*/ 44 w 161"/>
                  <a:gd name="T5" fmla="*/ 29 h 263"/>
                  <a:gd name="T6" fmla="*/ 161 w 161"/>
                  <a:gd name="T7" fmla="*/ 0 h 263"/>
                  <a:gd name="T8" fmla="*/ 0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0" y="263"/>
                    </a:moveTo>
                    <a:lnTo>
                      <a:pt x="29" y="102"/>
                    </a:lnTo>
                    <a:lnTo>
                      <a:pt x="44" y="29"/>
                    </a:lnTo>
                    <a:lnTo>
                      <a:pt x="161" y="0"/>
                    </a:lnTo>
                    <a:lnTo>
                      <a:pt x="0"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92" name="Freeform 672"/>
              <p:cNvSpPr>
                <a:spLocks/>
              </p:cNvSpPr>
              <p:nvPr/>
            </p:nvSpPr>
            <p:spPr bwMode="auto">
              <a:xfrm rot="-6630112">
                <a:off x="734" y="2002"/>
                <a:ext cx="41" cy="70"/>
              </a:xfrm>
              <a:custGeom>
                <a:avLst/>
                <a:gdLst>
                  <a:gd name="T0" fmla="*/ 0 w 160"/>
                  <a:gd name="T1" fmla="*/ 395 h 395"/>
                  <a:gd name="T2" fmla="*/ 131 w 160"/>
                  <a:gd name="T3" fmla="*/ 220 h 395"/>
                  <a:gd name="T4" fmla="*/ 160 w 160"/>
                  <a:gd name="T5" fmla="*/ 44 h 395"/>
                  <a:gd name="T6" fmla="*/ 73 w 160"/>
                  <a:gd name="T7" fmla="*/ 0 h 395"/>
                  <a:gd name="T8" fmla="*/ 0 w 160"/>
                  <a:gd name="T9" fmla="*/ 395 h 395"/>
                  <a:gd name="T10" fmla="*/ 0 60000 65536"/>
                  <a:gd name="T11" fmla="*/ 0 60000 65536"/>
                  <a:gd name="T12" fmla="*/ 0 60000 65536"/>
                  <a:gd name="T13" fmla="*/ 0 60000 65536"/>
                  <a:gd name="T14" fmla="*/ 0 60000 65536"/>
                  <a:gd name="T15" fmla="*/ 0 w 160"/>
                  <a:gd name="T16" fmla="*/ 0 h 395"/>
                  <a:gd name="T17" fmla="*/ 160 w 160"/>
                  <a:gd name="T18" fmla="*/ 395 h 395"/>
                </a:gdLst>
                <a:ahLst/>
                <a:cxnLst>
                  <a:cxn ang="T10">
                    <a:pos x="T0" y="T1"/>
                  </a:cxn>
                  <a:cxn ang="T11">
                    <a:pos x="T2" y="T3"/>
                  </a:cxn>
                  <a:cxn ang="T12">
                    <a:pos x="T4" y="T5"/>
                  </a:cxn>
                  <a:cxn ang="T13">
                    <a:pos x="T6" y="T7"/>
                  </a:cxn>
                  <a:cxn ang="T14">
                    <a:pos x="T8" y="T9"/>
                  </a:cxn>
                </a:cxnLst>
                <a:rect l="T15" t="T16" r="T17" b="T18"/>
                <a:pathLst>
                  <a:path w="160" h="395">
                    <a:moveTo>
                      <a:pt x="0" y="395"/>
                    </a:moveTo>
                    <a:lnTo>
                      <a:pt x="131" y="220"/>
                    </a:lnTo>
                    <a:lnTo>
                      <a:pt x="160" y="44"/>
                    </a:lnTo>
                    <a:lnTo>
                      <a:pt x="73" y="0"/>
                    </a:lnTo>
                    <a:lnTo>
                      <a:pt x="0"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93" name="Freeform 673"/>
              <p:cNvSpPr>
                <a:spLocks/>
              </p:cNvSpPr>
              <p:nvPr/>
            </p:nvSpPr>
            <p:spPr bwMode="auto">
              <a:xfrm rot="-6630112">
                <a:off x="760" y="2106"/>
                <a:ext cx="37" cy="62"/>
              </a:xfrm>
              <a:custGeom>
                <a:avLst/>
                <a:gdLst>
                  <a:gd name="T0" fmla="*/ 146 w 146"/>
                  <a:gd name="T1" fmla="*/ 351 h 351"/>
                  <a:gd name="T2" fmla="*/ 146 w 146"/>
                  <a:gd name="T3" fmla="*/ 146 h 351"/>
                  <a:gd name="T4" fmla="*/ 88 w 146"/>
                  <a:gd name="T5" fmla="*/ 0 h 351"/>
                  <a:gd name="T6" fmla="*/ 0 w 146"/>
                  <a:gd name="T7" fmla="*/ 29 h 351"/>
                  <a:gd name="T8" fmla="*/ 44 w 146"/>
                  <a:gd name="T9" fmla="*/ 176 h 351"/>
                  <a:gd name="T10" fmla="*/ 146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146" y="351"/>
                    </a:moveTo>
                    <a:lnTo>
                      <a:pt x="146" y="146"/>
                    </a:lnTo>
                    <a:lnTo>
                      <a:pt x="88" y="0"/>
                    </a:lnTo>
                    <a:lnTo>
                      <a:pt x="0" y="29"/>
                    </a:lnTo>
                    <a:lnTo>
                      <a:pt x="44" y="176"/>
                    </a:lnTo>
                    <a:lnTo>
                      <a:pt x="146"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94" name="Freeform 674"/>
              <p:cNvSpPr>
                <a:spLocks/>
              </p:cNvSpPr>
              <p:nvPr/>
            </p:nvSpPr>
            <p:spPr bwMode="auto">
              <a:xfrm rot="-6630112">
                <a:off x="707" y="2018"/>
                <a:ext cx="80" cy="44"/>
              </a:xfrm>
              <a:custGeom>
                <a:avLst/>
                <a:gdLst>
                  <a:gd name="T0" fmla="*/ 0 w 321"/>
                  <a:gd name="T1" fmla="*/ 249 h 249"/>
                  <a:gd name="T2" fmla="*/ 87 w 321"/>
                  <a:gd name="T3" fmla="*/ 161 h 249"/>
                  <a:gd name="T4" fmla="*/ 219 w 321"/>
                  <a:gd name="T5" fmla="*/ 15 h 249"/>
                  <a:gd name="T6" fmla="*/ 321 w 321"/>
                  <a:gd name="T7" fmla="*/ 0 h 249"/>
                  <a:gd name="T8" fmla="*/ 248 w 321"/>
                  <a:gd name="T9" fmla="*/ 103 h 249"/>
                  <a:gd name="T10" fmla="*/ 0 w 321"/>
                  <a:gd name="T11" fmla="*/ 249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249"/>
                    </a:moveTo>
                    <a:lnTo>
                      <a:pt x="87" y="161"/>
                    </a:lnTo>
                    <a:lnTo>
                      <a:pt x="219" y="15"/>
                    </a:lnTo>
                    <a:lnTo>
                      <a:pt x="321" y="0"/>
                    </a:lnTo>
                    <a:lnTo>
                      <a:pt x="248" y="103"/>
                    </a:lnTo>
                    <a:lnTo>
                      <a:pt x="0"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95" name="Freeform 675"/>
              <p:cNvSpPr>
                <a:spLocks/>
              </p:cNvSpPr>
              <p:nvPr/>
            </p:nvSpPr>
            <p:spPr bwMode="auto">
              <a:xfrm rot="-6630112">
                <a:off x="797" y="2005"/>
                <a:ext cx="40" cy="70"/>
              </a:xfrm>
              <a:custGeom>
                <a:avLst/>
                <a:gdLst>
                  <a:gd name="T0" fmla="*/ 0 w 161"/>
                  <a:gd name="T1" fmla="*/ 0 h 395"/>
                  <a:gd name="T2" fmla="*/ 132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2"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96" name="Freeform 676"/>
              <p:cNvSpPr>
                <a:spLocks/>
              </p:cNvSpPr>
              <p:nvPr/>
            </p:nvSpPr>
            <p:spPr bwMode="auto">
              <a:xfrm rot="-6630112">
                <a:off x="781" y="1955"/>
                <a:ext cx="36" cy="62"/>
              </a:xfrm>
              <a:custGeom>
                <a:avLst/>
                <a:gdLst>
                  <a:gd name="T0" fmla="*/ 0 w 147"/>
                  <a:gd name="T1" fmla="*/ 0 h 351"/>
                  <a:gd name="T2" fmla="*/ 0 w 147"/>
                  <a:gd name="T3" fmla="*/ 205 h 351"/>
                  <a:gd name="T4" fmla="*/ 59 w 147"/>
                  <a:gd name="T5" fmla="*/ 351 h 351"/>
                  <a:gd name="T6" fmla="*/ 147 w 147"/>
                  <a:gd name="T7" fmla="*/ 322 h 351"/>
                  <a:gd name="T8" fmla="*/ 103 w 147"/>
                  <a:gd name="T9" fmla="*/ 176 h 351"/>
                  <a:gd name="T10" fmla="*/ 0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0" y="0"/>
                    </a:moveTo>
                    <a:lnTo>
                      <a:pt x="0" y="205"/>
                    </a:lnTo>
                    <a:lnTo>
                      <a:pt x="59" y="351"/>
                    </a:lnTo>
                    <a:lnTo>
                      <a:pt x="147" y="322"/>
                    </a:lnTo>
                    <a:lnTo>
                      <a:pt x="103" y="17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97" name="Freeform 677"/>
              <p:cNvSpPr>
                <a:spLocks/>
              </p:cNvSpPr>
              <p:nvPr/>
            </p:nvSpPr>
            <p:spPr bwMode="auto">
              <a:xfrm rot="-6630112">
                <a:off x="735" y="1942"/>
                <a:ext cx="80" cy="44"/>
              </a:xfrm>
              <a:custGeom>
                <a:avLst/>
                <a:gdLst>
                  <a:gd name="T0" fmla="*/ 0 w 322"/>
                  <a:gd name="T1" fmla="*/ 0 h 249"/>
                  <a:gd name="T2" fmla="*/ 88 w 322"/>
                  <a:gd name="T3" fmla="*/ 88 h 249"/>
                  <a:gd name="T4" fmla="*/ 219 w 322"/>
                  <a:gd name="T5" fmla="*/ 234 h 249"/>
                  <a:gd name="T6" fmla="*/ 322 w 322"/>
                  <a:gd name="T7" fmla="*/ 249 h 249"/>
                  <a:gd name="T8" fmla="*/ 249 w 322"/>
                  <a:gd name="T9" fmla="*/ 146 h 249"/>
                  <a:gd name="T10" fmla="*/ 0 w 322"/>
                  <a:gd name="T11" fmla="*/ 0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0" y="0"/>
                    </a:moveTo>
                    <a:lnTo>
                      <a:pt x="88" y="88"/>
                    </a:lnTo>
                    <a:lnTo>
                      <a:pt x="219" y="234"/>
                    </a:lnTo>
                    <a:lnTo>
                      <a:pt x="322" y="249"/>
                    </a:lnTo>
                    <a:lnTo>
                      <a:pt x="249"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98" name="Freeform 678"/>
              <p:cNvSpPr>
                <a:spLocks/>
              </p:cNvSpPr>
              <p:nvPr/>
            </p:nvSpPr>
            <p:spPr bwMode="auto">
              <a:xfrm rot="-6630112">
                <a:off x="672" y="1974"/>
                <a:ext cx="91" cy="31"/>
              </a:xfrm>
              <a:custGeom>
                <a:avLst/>
                <a:gdLst>
                  <a:gd name="T0" fmla="*/ 0 w 366"/>
                  <a:gd name="T1" fmla="*/ 175 h 175"/>
                  <a:gd name="T2" fmla="*/ 293 w 366"/>
                  <a:gd name="T3" fmla="*/ 102 h 175"/>
                  <a:gd name="T4" fmla="*/ 366 w 366"/>
                  <a:gd name="T5" fmla="*/ 0 h 175"/>
                  <a:gd name="T6" fmla="*/ 278 w 366"/>
                  <a:gd name="T7" fmla="*/ 0 h 175"/>
                  <a:gd name="T8" fmla="*/ 0 w 366"/>
                  <a:gd name="T9" fmla="*/ 175 h 175"/>
                  <a:gd name="T10" fmla="*/ 0 60000 65536"/>
                  <a:gd name="T11" fmla="*/ 0 60000 65536"/>
                  <a:gd name="T12" fmla="*/ 0 60000 65536"/>
                  <a:gd name="T13" fmla="*/ 0 60000 65536"/>
                  <a:gd name="T14" fmla="*/ 0 60000 65536"/>
                  <a:gd name="T15" fmla="*/ 0 w 366"/>
                  <a:gd name="T16" fmla="*/ 0 h 175"/>
                  <a:gd name="T17" fmla="*/ 366 w 366"/>
                  <a:gd name="T18" fmla="*/ 175 h 175"/>
                </a:gdLst>
                <a:ahLst/>
                <a:cxnLst>
                  <a:cxn ang="T10">
                    <a:pos x="T0" y="T1"/>
                  </a:cxn>
                  <a:cxn ang="T11">
                    <a:pos x="T2" y="T3"/>
                  </a:cxn>
                  <a:cxn ang="T12">
                    <a:pos x="T4" y="T5"/>
                  </a:cxn>
                  <a:cxn ang="T13">
                    <a:pos x="T6" y="T7"/>
                  </a:cxn>
                  <a:cxn ang="T14">
                    <a:pos x="T8" y="T9"/>
                  </a:cxn>
                </a:cxnLst>
                <a:rect l="T15" t="T16" r="T17" b="T18"/>
                <a:pathLst>
                  <a:path w="366" h="175">
                    <a:moveTo>
                      <a:pt x="0" y="175"/>
                    </a:moveTo>
                    <a:lnTo>
                      <a:pt x="293" y="102"/>
                    </a:lnTo>
                    <a:lnTo>
                      <a:pt x="366" y="0"/>
                    </a:lnTo>
                    <a:lnTo>
                      <a:pt x="278" y="0"/>
                    </a:lnTo>
                    <a:lnTo>
                      <a:pt x="0" y="17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99" name="Freeform 679"/>
              <p:cNvSpPr>
                <a:spLocks/>
              </p:cNvSpPr>
              <p:nvPr/>
            </p:nvSpPr>
            <p:spPr bwMode="auto">
              <a:xfrm rot="-6630112">
                <a:off x="794" y="2076"/>
                <a:ext cx="73" cy="36"/>
              </a:xfrm>
              <a:custGeom>
                <a:avLst/>
                <a:gdLst>
                  <a:gd name="T0" fmla="*/ 0 w 292"/>
                  <a:gd name="T1" fmla="*/ 0 h 204"/>
                  <a:gd name="T2" fmla="*/ 204 w 292"/>
                  <a:gd name="T3" fmla="*/ 58 h 204"/>
                  <a:gd name="T4" fmla="*/ 292 w 292"/>
                  <a:gd name="T5" fmla="*/ 146 h 204"/>
                  <a:gd name="T6" fmla="*/ 277 w 292"/>
                  <a:gd name="T7" fmla="*/ 204 h 204"/>
                  <a:gd name="T8" fmla="*/ 190 w 292"/>
                  <a:gd name="T9" fmla="*/ 190 h 204"/>
                  <a:gd name="T10" fmla="*/ 0 w 292"/>
                  <a:gd name="T11" fmla="*/ 0 h 204"/>
                  <a:gd name="T12" fmla="*/ 0 60000 65536"/>
                  <a:gd name="T13" fmla="*/ 0 60000 65536"/>
                  <a:gd name="T14" fmla="*/ 0 60000 65536"/>
                  <a:gd name="T15" fmla="*/ 0 60000 65536"/>
                  <a:gd name="T16" fmla="*/ 0 60000 65536"/>
                  <a:gd name="T17" fmla="*/ 0 60000 65536"/>
                  <a:gd name="T18" fmla="*/ 0 w 292"/>
                  <a:gd name="T19" fmla="*/ 0 h 204"/>
                  <a:gd name="T20" fmla="*/ 292 w 29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292" h="204">
                    <a:moveTo>
                      <a:pt x="0" y="0"/>
                    </a:moveTo>
                    <a:lnTo>
                      <a:pt x="204" y="58"/>
                    </a:lnTo>
                    <a:lnTo>
                      <a:pt x="292" y="146"/>
                    </a:lnTo>
                    <a:lnTo>
                      <a:pt x="277" y="204"/>
                    </a:lnTo>
                    <a:lnTo>
                      <a:pt x="190" y="190"/>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00" name="Freeform 680"/>
              <p:cNvSpPr>
                <a:spLocks/>
              </p:cNvSpPr>
              <p:nvPr/>
            </p:nvSpPr>
            <p:spPr bwMode="auto">
              <a:xfrm rot="-6630112">
                <a:off x="717" y="1924"/>
                <a:ext cx="81" cy="35"/>
              </a:xfrm>
              <a:custGeom>
                <a:avLst/>
                <a:gdLst>
                  <a:gd name="T0" fmla="*/ 0 w 322"/>
                  <a:gd name="T1" fmla="*/ 0 h 205"/>
                  <a:gd name="T2" fmla="*/ 117 w 322"/>
                  <a:gd name="T3" fmla="*/ 117 h 205"/>
                  <a:gd name="T4" fmla="*/ 264 w 322"/>
                  <a:gd name="T5" fmla="*/ 205 h 205"/>
                  <a:gd name="T6" fmla="*/ 322 w 322"/>
                  <a:gd name="T7" fmla="*/ 161 h 205"/>
                  <a:gd name="T8" fmla="*/ 176 w 322"/>
                  <a:gd name="T9" fmla="*/ 58 h 205"/>
                  <a:gd name="T10" fmla="*/ 0 w 322"/>
                  <a:gd name="T11" fmla="*/ 0 h 205"/>
                  <a:gd name="T12" fmla="*/ 0 60000 65536"/>
                  <a:gd name="T13" fmla="*/ 0 60000 65536"/>
                  <a:gd name="T14" fmla="*/ 0 60000 65536"/>
                  <a:gd name="T15" fmla="*/ 0 60000 65536"/>
                  <a:gd name="T16" fmla="*/ 0 60000 65536"/>
                  <a:gd name="T17" fmla="*/ 0 60000 65536"/>
                  <a:gd name="T18" fmla="*/ 0 w 322"/>
                  <a:gd name="T19" fmla="*/ 0 h 205"/>
                  <a:gd name="T20" fmla="*/ 322 w 32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322" h="205">
                    <a:moveTo>
                      <a:pt x="0" y="0"/>
                    </a:moveTo>
                    <a:lnTo>
                      <a:pt x="117" y="117"/>
                    </a:lnTo>
                    <a:lnTo>
                      <a:pt x="264" y="205"/>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01" name="Freeform 681"/>
              <p:cNvSpPr>
                <a:spLocks/>
              </p:cNvSpPr>
              <p:nvPr/>
            </p:nvSpPr>
            <p:spPr bwMode="auto">
              <a:xfrm rot="-6630112">
                <a:off x="777" y="2149"/>
                <a:ext cx="40" cy="46"/>
              </a:xfrm>
              <a:custGeom>
                <a:avLst/>
                <a:gdLst>
                  <a:gd name="T0" fmla="*/ 161 w 161"/>
                  <a:gd name="T1" fmla="*/ 263 h 263"/>
                  <a:gd name="T2" fmla="*/ 132 w 161"/>
                  <a:gd name="T3" fmla="*/ 103 h 263"/>
                  <a:gd name="T4" fmla="*/ 117 w 161"/>
                  <a:gd name="T5" fmla="*/ 29 h 263"/>
                  <a:gd name="T6" fmla="*/ 0 w 161"/>
                  <a:gd name="T7" fmla="*/ 0 h 263"/>
                  <a:gd name="T8" fmla="*/ 161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161" y="263"/>
                    </a:moveTo>
                    <a:lnTo>
                      <a:pt x="132" y="103"/>
                    </a:lnTo>
                    <a:lnTo>
                      <a:pt x="117" y="29"/>
                    </a:lnTo>
                    <a:lnTo>
                      <a:pt x="0" y="0"/>
                    </a:lnTo>
                    <a:lnTo>
                      <a:pt x="161"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02" name="Freeform 682"/>
              <p:cNvSpPr>
                <a:spLocks/>
              </p:cNvSpPr>
              <p:nvPr/>
            </p:nvSpPr>
            <p:spPr bwMode="auto">
              <a:xfrm rot="-6630112">
                <a:off x="552" y="2105"/>
                <a:ext cx="376" cy="57"/>
              </a:xfrm>
              <a:custGeom>
                <a:avLst/>
                <a:gdLst>
                  <a:gd name="T0" fmla="*/ 0 w 1506"/>
                  <a:gd name="T1" fmla="*/ 321 h 321"/>
                  <a:gd name="T2" fmla="*/ 293 w 1506"/>
                  <a:gd name="T3" fmla="*/ 277 h 321"/>
                  <a:gd name="T4" fmla="*/ 468 w 1506"/>
                  <a:gd name="T5" fmla="*/ 219 h 321"/>
                  <a:gd name="T6" fmla="*/ 746 w 1506"/>
                  <a:gd name="T7" fmla="*/ 117 h 321"/>
                  <a:gd name="T8" fmla="*/ 965 w 1506"/>
                  <a:gd name="T9" fmla="*/ 117 h 321"/>
                  <a:gd name="T10" fmla="*/ 1243 w 1506"/>
                  <a:gd name="T11" fmla="*/ 73 h 321"/>
                  <a:gd name="T12" fmla="*/ 1506 w 1506"/>
                  <a:gd name="T13" fmla="*/ 0 h 321"/>
                  <a:gd name="T14" fmla="*/ 0 60000 65536"/>
                  <a:gd name="T15" fmla="*/ 0 60000 65536"/>
                  <a:gd name="T16" fmla="*/ 0 60000 65536"/>
                  <a:gd name="T17" fmla="*/ 0 60000 65536"/>
                  <a:gd name="T18" fmla="*/ 0 60000 65536"/>
                  <a:gd name="T19" fmla="*/ 0 60000 65536"/>
                  <a:gd name="T20" fmla="*/ 0 60000 65536"/>
                  <a:gd name="T21" fmla="*/ 0 w 1506"/>
                  <a:gd name="T22" fmla="*/ 0 h 321"/>
                  <a:gd name="T23" fmla="*/ 1506 w 1506"/>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6" h="321">
                    <a:moveTo>
                      <a:pt x="0" y="321"/>
                    </a:moveTo>
                    <a:lnTo>
                      <a:pt x="293" y="277"/>
                    </a:lnTo>
                    <a:lnTo>
                      <a:pt x="468" y="219"/>
                    </a:lnTo>
                    <a:lnTo>
                      <a:pt x="746" y="117"/>
                    </a:lnTo>
                    <a:lnTo>
                      <a:pt x="965" y="117"/>
                    </a:lnTo>
                    <a:lnTo>
                      <a:pt x="1243" y="73"/>
                    </a:lnTo>
                    <a:lnTo>
                      <a:pt x="1506" y="0"/>
                    </a:lnTo>
                  </a:path>
                </a:pathLst>
              </a:custGeom>
              <a:solidFill>
                <a:srgbClr val="006600"/>
              </a:solidFill>
              <a:ln w="1587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nvGrpSpPr>
              <p:cNvPr id="903" name="Group 683"/>
              <p:cNvGrpSpPr>
                <a:grpSpLocks/>
              </p:cNvGrpSpPr>
              <p:nvPr/>
            </p:nvGrpSpPr>
            <p:grpSpPr bwMode="auto">
              <a:xfrm rot="-6630112">
                <a:off x="707" y="2250"/>
                <a:ext cx="154" cy="71"/>
                <a:chOff x="4097" y="3357"/>
                <a:chExt cx="154" cy="102"/>
              </a:xfrm>
            </p:grpSpPr>
            <p:sp>
              <p:nvSpPr>
                <p:cNvPr id="922" name="Freeform 684"/>
                <p:cNvSpPr>
                  <a:spLocks/>
                </p:cNvSpPr>
                <p:nvPr/>
              </p:nvSpPr>
              <p:spPr bwMode="auto">
                <a:xfrm>
                  <a:off x="4167" y="3360"/>
                  <a:ext cx="40" cy="99"/>
                </a:xfrm>
                <a:custGeom>
                  <a:avLst/>
                  <a:gdLst>
                    <a:gd name="T0" fmla="*/ 161 w 161"/>
                    <a:gd name="T1" fmla="*/ 395 h 395"/>
                    <a:gd name="T2" fmla="*/ 29 w 161"/>
                    <a:gd name="T3" fmla="*/ 219 h 395"/>
                    <a:gd name="T4" fmla="*/ 0 w 161"/>
                    <a:gd name="T5" fmla="*/ 44 h 395"/>
                    <a:gd name="T6" fmla="*/ 88 w 161"/>
                    <a:gd name="T7" fmla="*/ 0 h 395"/>
                    <a:gd name="T8" fmla="*/ 161 w 161"/>
                    <a:gd name="T9" fmla="*/ 395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161" y="395"/>
                      </a:moveTo>
                      <a:lnTo>
                        <a:pt x="29" y="219"/>
                      </a:lnTo>
                      <a:lnTo>
                        <a:pt x="0" y="44"/>
                      </a:lnTo>
                      <a:lnTo>
                        <a:pt x="88" y="0"/>
                      </a:lnTo>
                      <a:lnTo>
                        <a:pt x="161"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23" name="Freeform 685"/>
                <p:cNvSpPr>
                  <a:spLocks/>
                </p:cNvSpPr>
                <p:nvPr/>
              </p:nvSpPr>
              <p:spPr bwMode="auto">
                <a:xfrm>
                  <a:off x="4214" y="3357"/>
                  <a:ext cx="37" cy="88"/>
                </a:xfrm>
                <a:custGeom>
                  <a:avLst/>
                  <a:gdLst>
                    <a:gd name="T0" fmla="*/ 0 w 146"/>
                    <a:gd name="T1" fmla="*/ 351 h 351"/>
                    <a:gd name="T2" fmla="*/ 0 w 146"/>
                    <a:gd name="T3" fmla="*/ 146 h 351"/>
                    <a:gd name="T4" fmla="*/ 58 w 146"/>
                    <a:gd name="T5" fmla="*/ 0 h 351"/>
                    <a:gd name="T6" fmla="*/ 146 w 146"/>
                    <a:gd name="T7" fmla="*/ 30 h 351"/>
                    <a:gd name="T8" fmla="*/ 102 w 146"/>
                    <a:gd name="T9" fmla="*/ 176 h 351"/>
                    <a:gd name="T10" fmla="*/ 0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0" y="351"/>
                      </a:moveTo>
                      <a:lnTo>
                        <a:pt x="0" y="146"/>
                      </a:lnTo>
                      <a:lnTo>
                        <a:pt x="58" y="0"/>
                      </a:lnTo>
                      <a:lnTo>
                        <a:pt x="146" y="30"/>
                      </a:lnTo>
                      <a:lnTo>
                        <a:pt x="102" y="176"/>
                      </a:lnTo>
                      <a:lnTo>
                        <a:pt x="0"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24" name="Freeform 686"/>
                <p:cNvSpPr>
                  <a:spLocks/>
                </p:cNvSpPr>
                <p:nvPr/>
              </p:nvSpPr>
              <p:spPr bwMode="auto">
                <a:xfrm>
                  <a:off x="4097" y="3386"/>
                  <a:ext cx="81" cy="62"/>
                </a:xfrm>
                <a:custGeom>
                  <a:avLst/>
                  <a:gdLst>
                    <a:gd name="T0" fmla="*/ 322 w 322"/>
                    <a:gd name="T1" fmla="*/ 249 h 249"/>
                    <a:gd name="T2" fmla="*/ 234 w 322"/>
                    <a:gd name="T3" fmla="*/ 161 h 249"/>
                    <a:gd name="T4" fmla="*/ 103 w 322"/>
                    <a:gd name="T5" fmla="*/ 15 h 249"/>
                    <a:gd name="T6" fmla="*/ 0 w 322"/>
                    <a:gd name="T7" fmla="*/ 0 h 249"/>
                    <a:gd name="T8" fmla="*/ 73 w 322"/>
                    <a:gd name="T9" fmla="*/ 103 h 249"/>
                    <a:gd name="T10" fmla="*/ 322 w 322"/>
                    <a:gd name="T11" fmla="*/ 249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322" y="249"/>
                      </a:moveTo>
                      <a:lnTo>
                        <a:pt x="234" y="161"/>
                      </a:lnTo>
                      <a:lnTo>
                        <a:pt x="103" y="15"/>
                      </a:lnTo>
                      <a:lnTo>
                        <a:pt x="0" y="0"/>
                      </a:lnTo>
                      <a:lnTo>
                        <a:pt x="73" y="103"/>
                      </a:lnTo>
                      <a:lnTo>
                        <a:pt x="322"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grpSp>
            <p:nvGrpSpPr>
              <p:cNvPr id="904" name="Group 687"/>
              <p:cNvGrpSpPr>
                <a:grpSpLocks/>
              </p:cNvGrpSpPr>
              <p:nvPr/>
            </p:nvGrpSpPr>
            <p:grpSpPr bwMode="auto">
              <a:xfrm rot="-6630112">
                <a:off x="753" y="2173"/>
                <a:ext cx="154" cy="71"/>
                <a:chOff x="4152" y="3452"/>
                <a:chExt cx="154" cy="102"/>
              </a:xfrm>
            </p:grpSpPr>
            <p:sp>
              <p:nvSpPr>
                <p:cNvPr id="919" name="Freeform 688"/>
                <p:cNvSpPr>
                  <a:spLocks/>
                </p:cNvSpPr>
                <p:nvPr/>
              </p:nvSpPr>
              <p:spPr bwMode="auto">
                <a:xfrm>
                  <a:off x="4196" y="3452"/>
                  <a:ext cx="40" cy="99"/>
                </a:xfrm>
                <a:custGeom>
                  <a:avLst/>
                  <a:gdLst>
                    <a:gd name="T0" fmla="*/ 0 w 161"/>
                    <a:gd name="T1" fmla="*/ 0 h 395"/>
                    <a:gd name="T2" fmla="*/ 131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1"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20" name="Freeform 689"/>
                <p:cNvSpPr>
                  <a:spLocks/>
                </p:cNvSpPr>
                <p:nvPr/>
              </p:nvSpPr>
              <p:spPr bwMode="auto">
                <a:xfrm>
                  <a:off x="4152" y="3466"/>
                  <a:ext cx="37" cy="88"/>
                </a:xfrm>
                <a:custGeom>
                  <a:avLst/>
                  <a:gdLst>
                    <a:gd name="T0" fmla="*/ 147 w 147"/>
                    <a:gd name="T1" fmla="*/ 0 h 351"/>
                    <a:gd name="T2" fmla="*/ 147 w 147"/>
                    <a:gd name="T3" fmla="*/ 205 h 351"/>
                    <a:gd name="T4" fmla="*/ 88 w 147"/>
                    <a:gd name="T5" fmla="*/ 351 h 351"/>
                    <a:gd name="T6" fmla="*/ 0 w 147"/>
                    <a:gd name="T7" fmla="*/ 321 h 351"/>
                    <a:gd name="T8" fmla="*/ 44 w 147"/>
                    <a:gd name="T9" fmla="*/ 175 h 351"/>
                    <a:gd name="T10" fmla="*/ 147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147" y="0"/>
                      </a:moveTo>
                      <a:lnTo>
                        <a:pt x="147" y="205"/>
                      </a:lnTo>
                      <a:lnTo>
                        <a:pt x="88" y="351"/>
                      </a:lnTo>
                      <a:lnTo>
                        <a:pt x="0" y="321"/>
                      </a:lnTo>
                      <a:lnTo>
                        <a:pt x="44" y="175"/>
                      </a:lnTo>
                      <a:lnTo>
                        <a:pt x="147"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21" name="Freeform 690"/>
                <p:cNvSpPr>
                  <a:spLocks/>
                </p:cNvSpPr>
                <p:nvPr/>
              </p:nvSpPr>
              <p:spPr bwMode="auto">
                <a:xfrm>
                  <a:off x="4225" y="3463"/>
                  <a:ext cx="81" cy="62"/>
                </a:xfrm>
                <a:custGeom>
                  <a:avLst/>
                  <a:gdLst>
                    <a:gd name="T0" fmla="*/ 0 w 321"/>
                    <a:gd name="T1" fmla="*/ 0 h 249"/>
                    <a:gd name="T2" fmla="*/ 88 w 321"/>
                    <a:gd name="T3" fmla="*/ 88 h 249"/>
                    <a:gd name="T4" fmla="*/ 219 w 321"/>
                    <a:gd name="T5" fmla="*/ 234 h 249"/>
                    <a:gd name="T6" fmla="*/ 321 w 321"/>
                    <a:gd name="T7" fmla="*/ 249 h 249"/>
                    <a:gd name="T8" fmla="*/ 248 w 321"/>
                    <a:gd name="T9" fmla="*/ 146 h 249"/>
                    <a:gd name="T10" fmla="*/ 0 w 321"/>
                    <a:gd name="T11" fmla="*/ 0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0"/>
                      </a:moveTo>
                      <a:lnTo>
                        <a:pt x="88" y="88"/>
                      </a:lnTo>
                      <a:lnTo>
                        <a:pt x="219" y="234"/>
                      </a:lnTo>
                      <a:lnTo>
                        <a:pt x="321" y="249"/>
                      </a:lnTo>
                      <a:lnTo>
                        <a:pt x="248"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sp>
            <p:nvSpPr>
              <p:cNvPr id="905" name="Freeform 691"/>
              <p:cNvSpPr>
                <a:spLocks/>
              </p:cNvSpPr>
              <p:nvPr/>
            </p:nvSpPr>
            <p:spPr bwMode="auto">
              <a:xfrm rot="-6630112">
                <a:off x="786" y="2322"/>
                <a:ext cx="92" cy="30"/>
              </a:xfrm>
              <a:custGeom>
                <a:avLst/>
                <a:gdLst>
                  <a:gd name="T0" fmla="*/ 365 w 365"/>
                  <a:gd name="T1" fmla="*/ 176 h 176"/>
                  <a:gd name="T2" fmla="*/ 73 w 365"/>
                  <a:gd name="T3" fmla="*/ 103 h 176"/>
                  <a:gd name="T4" fmla="*/ 0 w 365"/>
                  <a:gd name="T5" fmla="*/ 0 h 176"/>
                  <a:gd name="T6" fmla="*/ 87 w 365"/>
                  <a:gd name="T7" fmla="*/ 0 h 176"/>
                  <a:gd name="T8" fmla="*/ 365 w 365"/>
                  <a:gd name="T9" fmla="*/ 176 h 176"/>
                  <a:gd name="T10" fmla="*/ 0 60000 65536"/>
                  <a:gd name="T11" fmla="*/ 0 60000 65536"/>
                  <a:gd name="T12" fmla="*/ 0 60000 65536"/>
                  <a:gd name="T13" fmla="*/ 0 60000 65536"/>
                  <a:gd name="T14" fmla="*/ 0 60000 65536"/>
                  <a:gd name="T15" fmla="*/ 0 w 365"/>
                  <a:gd name="T16" fmla="*/ 0 h 176"/>
                  <a:gd name="T17" fmla="*/ 365 w 365"/>
                  <a:gd name="T18" fmla="*/ 176 h 176"/>
                </a:gdLst>
                <a:ahLst/>
                <a:cxnLst>
                  <a:cxn ang="T10">
                    <a:pos x="T0" y="T1"/>
                  </a:cxn>
                  <a:cxn ang="T11">
                    <a:pos x="T2" y="T3"/>
                  </a:cxn>
                  <a:cxn ang="T12">
                    <a:pos x="T4" y="T5"/>
                  </a:cxn>
                  <a:cxn ang="T13">
                    <a:pos x="T6" y="T7"/>
                  </a:cxn>
                  <a:cxn ang="T14">
                    <a:pos x="T8" y="T9"/>
                  </a:cxn>
                </a:cxnLst>
                <a:rect l="T15" t="T16" r="T17" b="T18"/>
                <a:pathLst>
                  <a:path w="365" h="176">
                    <a:moveTo>
                      <a:pt x="365" y="176"/>
                    </a:moveTo>
                    <a:lnTo>
                      <a:pt x="73" y="103"/>
                    </a:lnTo>
                    <a:lnTo>
                      <a:pt x="0" y="0"/>
                    </a:lnTo>
                    <a:lnTo>
                      <a:pt x="87" y="0"/>
                    </a:lnTo>
                    <a:lnTo>
                      <a:pt x="365" y="176"/>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06" name="Freeform 692"/>
              <p:cNvSpPr>
                <a:spLocks/>
              </p:cNvSpPr>
              <p:nvPr/>
            </p:nvSpPr>
            <p:spPr bwMode="auto">
              <a:xfrm rot="-6630112">
                <a:off x="830" y="2315"/>
                <a:ext cx="74" cy="37"/>
              </a:xfrm>
              <a:custGeom>
                <a:avLst/>
                <a:gdLst>
                  <a:gd name="T0" fmla="*/ 292 w 292"/>
                  <a:gd name="T1" fmla="*/ 0 h 205"/>
                  <a:gd name="T2" fmla="*/ 87 w 292"/>
                  <a:gd name="T3" fmla="*/ 58 h 205"/>
                  <a:gd name="T4" fmla="*/ 0 w 292"/>
                  <a:gd name="T5" fmla="*/ 146 h 205"/>
                  <a:gd name="T6" fmla="*/ 14 w 292"/>
                  <a:gd name="T7" fmla="*/ 205 h 205"/>
                  <a:gd name="T8" fmla="*/ 102 w 292"/>
                  <a:gd name="T9" fmla="*/ 190 h 205"/>
                  <a:gd name="T10" fmla="*/ 292 w 292"/>
                  <a:gd name="T11" fmla="*/ 0 h 205"/>
                  <a:gd name="T12" fmla="*/ 0 60000 65536"/>
                  <a:gd name="T13" fmla="*/ 0 60000 65536"/>
                  <a:gd name="T14" fmla="*/ 0 60000 65536"/>
                  <a:gd name="T15" fmla="*/ 0 60000 65536"/>
                  <a:gd name="T16" fmla="*/ 0 60000 65536"/>
                  <a:gd name="T17" fmla="*/ 0 60000 65536"/>
                  <a:gd name="T18" fmla="*/ 0 w 292"/>
                  <a:gd name="T19" fmla="*/ 0 h 205"/>
                  <a:gd name="T20" fmla="*/ 292 w 29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292" h="205">
                    <a:moveTo>
                      <a:pt x="292" y="0"/>
                    </a:moveTo>
                    <a:lnTo>
                      <a:pt x="87" y="58"/>
                    </a:lnTo>
                    <a:lnTo>
                      <a:pt x="0" y="146"/>
                    </a:lnTo>
                    <a:lnTo>
                      <a:pt x="14" y="205"/>
                    </a:lnTo>
                    <a:lnTo>
                      <a:pt x="102" y="190"/>
                    </a:lnTo>
                    <a:lnTo>
                      <a:pt x="292"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07" name="Freeform 693"/>
              <p:cNvSpPr>
                <a:spLocks/>
              </p:cNvSpPr>
              <p:nvPr/>
            </p:nvSpPr>
            <p:spPr bwMode="auto">
              <a:xfrm rot="-6630112">
                <a:off x="742" y="2125"/>
                <a:ext cx="80" cy="35"/>
              </a:xfrm>
              <a:custGeom>
                <a:avLst/>
                <a:gdLst>
                  <a:gd name="T0" fmla="*/ 0 w 322"/>
                  <a:gd name="T1" fmla="*/ 0 h 204"/>
                  <a:gd name="T2" fmla="*/ 117 w 322"/>
                  <a:gd name="T3" fmla="*/ 117 h 204"/>
                  <a:gd name="T4" fmla="*/ 263 w 322"/>
                  <a:gd name="T5" fmla="*/ 204 h 204"/>
                  <a:gd name="T6" fmla="*/ 322 w 322"/>
                  <a:gd name="T7" fmla="*/ 161 h 204"/>
                  <a:gd name="T8" fmla="*/ 176 w 322"/>
                  <a:gd name="T9" fmla="*/ 58 h 204"/>
                  <a:gd name="T10" fmla="*/ 0 w 322"/>
                  <a:gd name="T11" fmla="*/ 0 h 204"/>
                  <a:gd name="T12" fmla="*/ 0 60000 65536"/>
                  <a:gd name="T13" fmla="*/ 0 60000 65536"/>
                  <a:gd name="T14" fmla="*/ 0 60000 65536"/>
                  <a:gd name="T15" fmla="*/ 0 60000 65536"/>
                  <a:gd name="T16" fmla="*/ 0 60000 65536"/>
                  <a:gd name="T17" fmla="*/ 0 60000 65536"/>
                  <a:gd name="T18" fmla="*/ 0 w 322"/>
                  <a:gd name="T19" fmla="*/ 0 h 204"/>
                  <a:gd name="T20" fmla="*/ 322 w 32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322" h="204">
                    <a:moveTo>
                      <a:pt x="0" y="0"/>
                    </a:moveTo>
                    <a:lnTo>
                      <a:pt x="117" y="117"/>
                    </a:lnTo>
                    <a:lnTo>
                      <a:pt x="263" y="204"/>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08" name="Freeform 694"/>
              <p:cNvSpPr>
                <a:spLocks/>
              </p:cNvSpPr>
              <p:nvPr/>
            </p:nvSpPr>
            <p:spPr bwMode="auto">
              <a:xfrm rot="-6630112">
                <a:off x="722" y="2176"/>
                <a:ext cx="40" cy="46"/>
              </a:xfrm>
              <a:custGeom>
                <a:avLst/>
                <a:gdLst>
                  <a:gd name="T0" fmla="*/ 0 w 161"/>
                  <a:gd name="T1" fmla="*/ 263 h 263"/>
                  <a:gd name="T2" fmla="*/ 29 w 161"/>
                  <a:gd name="T3" fmla="*/ 102 h 263"/>
                  <a:gd name="T4" fmla="*/ 44 w 161"/>
                  <a:gd name="T5" fmla="*/ 29 h 263"/>
                  <a:gd name="T6" fmla="*/ 161 w 161"/>
                  <a:gd name="T7" fmla="*/ 0 h 263"/>
                  <a:gd name="T8" fmla="*/ 0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0" y="263"/>
                    </a:moveTo>
                    <a:lnTo>
                      <a:pt x="29" y="102"/>
                    </a:lnTo>
                    <a:lnTo>
                      <a:pt x="44" y="29"/>
                    </a:lnTo>
                    <a:lnTo>
                      <a:pt x="161" y="0"/>
                    </a:lnTo>
                    <a:lnTo>
                      <a:pt x="0"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09" name="Freeform 695"/>
              <p:cNvSpPr>
                <a:spLocks/>
              </p:cNvSpPr>
              <p:nvPr/>
            </p:nvSpPr>
            <p:spPr bwMode="auto">
              <a:xfrm rot="-6630112">
                <a:off x="656" y="2059"/>
                <a:ext cx="41" cy="70"/>
              </a:xfrm>
              <a:custGeom>
                <a:avLst/>
                <a:gdLst>
                  <a:gd name="T0" fmla="*/ 0 w 160"/>
                  <a:gd name="T1" fmla="*/ 395 h 395"/>
                  <a:gd name="T2" fmla="*/ 131 w 160"/>
                  <a:gd name="T3" fmla="*/ 220 h 395"/>
                  <a:gd name="T4" fmla="*/ 160 w 160"/>
                  <a:gd name="T5" fmla="*/ 44 h 395"/>
                  <a:gd name="T6" fmla="*/ 73 w 160"/>
                  <a:gd name="T7" fmla="*/ 0 h 395"/>
                  <a:gd name="T8" fmla="*/ 0 w 160"/>
                  <a:gd name="T9" fmla="*/ 395 h 395"/>
                  <a:gd name="T10" fmla="*/ 0 60000 65536"/>
                  <a:gd name="T11" fmla="*/ 0 60000 65536"/>
                  <a:gd name="T12" fmla="*/ 0 60000 65536"/>
                  <a:gd name="T13" fmla="*/ 0 60000 65536"/>
                  <a:gd name="T14" fmla="*/ 0 60000 65536"/>
                  <a:gd name="T15" fmla="*/ 0 w 160"/>
                  <a:gd name="T16" fmla="*/ 0 h 395"/>
                  <a:gd name="T17" fmla="*/ 160 w 160"/>
                  <a:gd name="T18" fmla="*/ 395 h 395"/>
                </a:gdLst>
                <a:ahLst/>
                <a:cxnLst>
                  <a:cxn ang="T10">
                    <a:pos x="T0" y="T1"/>
                  </a:cxn>
                  <a:cxn ang="T11">
                    <a:pos x="T2" y="T3"/>
                  </a:cxn>
                  <a:cxn ang="T12">
                    <a:pos x="T4" y="T5"/>
                  </a:cxn>
                  <a:cxn ang="T13">
                    <a:pos x="T6" y="T7"/>
                  </a:cxn>
                  <a:cxn ang="T14">
                    <a:pos x="T8" y="T9"/>
                  </a:cxn>
                </a:cxnLst>
                <a:rect l="T15" t="T16" r="T17" b="T18"/>
                <a:pathLst>
                  <a:path w="160" h="395">
                    <a:moveTo>
                      <a:pt x="0" y="395"/>
                    </a:moveTo>
                    <a:lnTo>
                      <a:pt x="131" y="220"/>
                    </a:lnTo>
                    <a:lnTo>
                      <a:pt x="160" y="44"/>
                    </a:lnTo>
                    <a:lnTo>
                      <a:pt x="73" y="0"/>
                    </a:lnTo>
                    <a:lnTo>
                      <a:pt x="0"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10" name="Freeform 696"/>
              <p:cNvSpPr>
                <a:spLocks/>
              </p:cNvSpPr>
              <p:nvPr/>
            </p:nvSpPr>
            <p:spPr bwMode="auto">
              <a:xfrm rot="-6630112">
                <a:off x="681" y="2111"/>
                <a:ext cx="37" cy="62"/>
              </a:xfrm>
              <a:custGeom>
                <a:avLst/>
                <a:gdLst>
                  <a:gd name="T0" fmla="*/ 146 w 146"/>
                  <a:gd name="T1" fmla="*/ 351 h 351"/>
                  <a:gd name="T2" fmla="*/ 146 w 146"/>
                  <a:gd name="T3" fmla="*/ 146 h 351"/>
                  <a:gd name="T4" fmla="*/ 88 w 146"/>
                  <a:gd name="T5" fmla="*/ 0 h 351"/>
                  <a:gd name="T6" fmla="*/ 0 w 146"/>
                  <a:gd name="T7" fmla="*/ 29 h 351"/>
                  <a:gd name="T8" fmla="*/ 44 w 146"/>
                  <a:gd name="T9" fmla="*/ 176 h 351"/>
                  <a:gd name="T10" fmla="*/ 146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146" y="351"/>
                    </a:moveTo>
                    <a:lnTo>
                      <a:pt x="146" y="146"/>
                    </a:lnTo>
                    <a:lnTo>
                      <a:pt x="88" y="0"/>
                    </a:lnTo>
                    <a:lnTo>
                      <a:pt x="0" y="29"/>
                    </a:lnTo>
                    <a:lnTo>
                      <a:pt x="44" y="176"/>
                    </a:lnTo>
                    <a:lnTo>
                      <a:pt x="146"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11" name="Freeform 697"/>
              <p:cNvSpPr>
                <a:spLocks/>
              </p:cNvSpPr>
              <p:nvPr/>
            </p:nvSpPr>
            <p:spPr bwMode="auto">
              <a:xfrm rot="-6630112">
                <a:off x="654" y="2034"/>
                <a:ext cx="80" cy="44"/>
              </a:xfrm>
              <a:custGeom>
                <a:avLst/>
                <a:gdLst>
                  <a:gd name="T0" fmla="*/ 0 w 321"/>
                  <a:gd name="T1" fmla="*/ 249 h 249"/>
                  <a:gd name="T2" fmla="*/ 87 w 321"/>
                  <a:gd name="T3" fmla="*/ 161 h 249"/>
                  <a:gd name="T4" fmla="*/ 219 w 321"/>
                  <a:gd name="T5" fmla="*/ 15 h 249"/>
                  <a:gd name="T6" fmla="*/ 321 w 321"/>
                  <a:gd name="T7" fmla="*/ 0 h 249"/>
                  <a:gd name="T8" fmla="*/ 248 w 321"/>
                  <a:gd name="T9" fmla="*/ 103 h 249"/>
                  <a:gd name="T10" fmla="*/ 0 w 321"/>
                  <a:gd name="T11" fmla="*/ 249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249"/>
                    </a:moveTo>
                    <a:lnTo>
                      <a:pt x="87" y="161"/>
                    </a:lnTo>
                    <a:lnTo>
                      <a:pt x="219" y="15"/>
                    </a:lnTo>
                    <a:lnTo>
                      <a:pt x="321" y="0"/>
                    </a:lnTo>
                    <a:lnTo>
                      <a:pt x="248" y="103"/>
                    </a:lnTo>
                    <a:lnTo>
                      <a:pt x="0"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12" name="Freeform 698"/>
              <p:cNvSpPr>
                <a:spLocks/>
              </p:cNvSpPr>
              <p:nvPr/>
            </p:nvSpPr>
            <p:spPr bwMode="auto">
              <a:xfrm rot="-6630112">
                <a:off x="735" y="2049"/>
                <a:ext cx="40" cy="70"/>
              </a:xfrm>
              <a:custGeom>
                <a:avLst/>
                <a:gdLst>
                  <a:gd name="T0" fmla="*/ 0 w 161"/>
                  <a:gd name="T1" fmla="*/ 0 h 395"/>
                  <a:gd name="T2" fmla="*/ 132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2"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13" name="Freeform 699"/>
              <p:cNvSpPr>
                <a:spLocks/>
              </p:cNvSpPr>
              <p:nvPr/>
            </p:nvSpPr>
            <p:spPr bwMode="auto">
              <a:xfrm rot="-6630112">
                <a:off x="702" y="1976"/>
                <a:ext cx="36" cy="62"/>
              </a:xfrm>
              <a:custGeom>
                <a:avLst/>
                <a:gdLst>
                  <a:gd name="T0" fmla="*/ 0 w 147"/>
                  <a:gd name="T1" fmla="*/ 0 h 351"/>
                  <a:gd name="T2" fmla="*/ 0 w 147"/>
                  <a:gd name="T3" fmla="*/ 205 h 351"/>
                  <a:gd name="T4" fmla="*/ 59 w 147"/>
                  <a:gd name="T5" fmla="*/ 351 h 351"/>
                  <a:gd name="T6" fmla="*/ 147 w 147"/>
                  <a:gd name="T7" fmla="*/ 322 h 351"/>
                  <a:gd name="T8" fmla="*/ 103 w 147"/>
                  <a:gd name="T9" fmla="*/ 176 h 351"/>
                  <a:gd name="T10" fmla="*/ 0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0" y="0"/>
                    </a:moveTo>
                    <a:lnTo>
                      <a:pt x="0" y="205"/>
                    </a:lnTo>
                    <a:lnTo>
                      <a:pt x="59" y="351"/>
                    </a:lnTo>
                    <a:lnTo>
                      <a:pt x="147" y="322"/>
                    </a:lnTo>
                    <a:lnTo>
                      <a:pt x="103" y="17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14" name="Freeform 700"/>
              <p:cNvSpPr>
                <a:spLocks/>
              </p:cNvSpPr>
              <p:nvPr/>
            </p:nvSpPr>
            <p:spPr bwMode="auto">
              <a:xfrm rot="-6630112">
                <a:off x="656" y="1947"/>
                <a:ext cx="80" cy="44"/>
              </a:xfrm>
              <a:custGeom>
                <a:avLst/>
                <a:gdLst>
                  <a:gd name="T0" fmla="*/ 0 w 322"/>
                  <a:gd name="T1" fmla="*/ 0 h 249"/>
                  <a:gd name="T2" fmla="*/ 88 w 322"/>
                  <a:gd name="T3" fmla="*/ 88 h 249"/>
                  <a:gd name="T4" fmla="*/ 219 w 322"/>
                  <a:gd name="T5" fmla="*/ 234 h 249"/>
                  <a:gd name="T6" fmla="*/ 322 w 322"/>
                  <a:gd name="T7" fmla="*/ 249 h 249"/>
                  <a:gd name="T8" fmla="*/ 249 w 322"/>
                  <a:gd name="T9" fmla="*/ 146 h 249"/>
                  <a:gd name="T10" fmla="*/ 0 w 322"/>
                  <a:gd name="T11" fmla="*/ 0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0" y="0"/>
                    </a:moveTo>
                    <a:lnTo>
                      <a:pt x="88" y="88"/>
                    </a:lnTo>
                    <a:lnTo>
                      <a:pt x="219" y="234"/>
                    </a:lnTo>
                    <a:lnTo>
                      <a:pt x="322" y="249"/>
                    </a:lnTo>
                    <a:lnTo>
                      <a:pt x="249"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15" name="Freeform 701"/>
              <p:cNvSpPr>
                <a:spLocks/>
              </p:cNvSpPr>
              <p:nvPr/>
            </p:nvSpPr>
            <p:spPr bwMode="auto">
              <a:xfrm rot="-6630112">
                <a:off x="642" y="1998"/>
                <a:ext cx="91" cy="31"/>
              </a:xfrm>
              <a:custGeom>
                <a:avLst/>
                <a:gdLst>
                  <a:gd name="T0" fmla="*/ 0 w 366"/>
                  <a:gd name="T1" fmla="*/ 175 h 175"/>
                  <a:gd name="T2" fmla="*/ 293 w 366"/>
                  <a:gd name="T3" fmla="*/ 102 h 175"/>
                  <a:gd name="T4" fmla="*/ 366 w 366"/>
                  <a:gd name="T5" fmla="*/ 0 h 175"/>
                  <a:gd name="T6" fmla="*/ 278 w 366"/>
                  <a:gd name="T7" fmla="*/ 0 h 175"/>
                  <a:gd name="T8" fmla="*/ 0 w 366"/>
                  <a:gd name="T9" fmla="*/ 175 h 175"/>
                  <a:gd name="T10" fmla="*/ 0 60000 65536"/>
                  <a:gd name="T11" fmla="*/ 0 60000 65536"/>
                  <a:gd name="T12" fmla="*/ 0 60000 65536"/>
                  <a:gd name="T13" fmla="*/ 0 60000 65536"/>
                  <a:gd name="T14" fmla="*/ 0 60000 65536"/>
                  <a:gd name="T15" fmla="*/ 0 w 366"/>
                  <a:gd name="T16" fmla="*/ 0 h 175"/>
                  <a:gd name="T17" fmla="*/ 366 w 366"/>
                  <a:gd name="T18" fmla="*/ 175 h 175"/>
                </a:gdLst>
                <a:ahLst/>
                <a:cxnLst>
                  <a:cxn ang="T10">
                    <a:pos x="T0" y="T1"/>
                  </a:cxn>
                  <a:cxn ang="T11">
                    <a:pos x="T2" y="T3"/>
                  </a:cxn>
                  <a:cxn ang="T12">
                    <a:pos x="T4" y="T5"/>
                  </a:cxn>
                  <a:cxn ang="T13">
                    <a:pos x="T6" y="T7"/>
                  </a:cxn>
                  <a:cxn ang="T14">
                    <a:pos x="T8" y="T9"/>
                  </a:cxn>
                </a:cxnLst>
                <a:rect l="T15" t="T16" r="T17" b="T18"/>
                <a:pathLst>
                  <a:path w="366" h="175">
                    <a:moveTo>
                      <a:pt x="0" y="175"/>
                    </a:moveTo>
                    <a:lnTo>
                      <a:pt x="293" y="102"/>
                    </a:lnTo>
                    <a:lnTo>
                      <a:pt x="366" y="0"/>
                    </a:lnTo>
                    <a:lnTo>
                      <a:pt x="278" y="0"/>
                    </a:lnTo>
                    <a:lnTo>
                      <a:pt x="0" y="17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16" name="Freeform 702"/>
              <p:cNvSpPr>
                <a:spLocks/>
              </p:cNvSpPr>
              <p:nvPr/>
            </p:nvSpPr>
            <p:spPr bwMode="auto">
              <a:xfrm rot="-6630112">
                <a:off x="653" y="2083"/>
                <a:ext cx="73" cy="36"/>
              </a:xfrm>
              <a:custGeom>
                <a:avLst/>
                <a:gdLst>
                  <a:gd name="T0" fmla="*/ 0 w 292"/>
                  <a:gd name="T1" fmla="*/ 0 h 204"/>
                  <a:gd name="T2" fmla="*/ 204 w 292"/>
                  <a:gd name="T3" fmla="*/ 58 h 204"/>
                  <a:gd name="T4" fmla="*/ 292 w 292"/>
                  <a:gd name="T5" fmla="*/ 146 h 204"/>
                  <a:gd name="T6" fmla="*/ 277 w 292"/>
                  <a:gd name="T7" fmla="*/ 204 h 204"/>
                  <a:gd name="T8" fmla="*/ 190 w 292"/>
                  <a:gd name="T9" fmla="*/ 190 h 204"/>
                  <a:gd name="T10" fmla="*/ 0 w 292"/>
                  <a:gd name="T11" fmla="*/ 0 h 204"/>
                  <a:gd name="T12" fmla="*/ 0 60000 65536"/>
                  <a:gd name="T13" fmla="*/ 0 60000 65536"/>
                  <a:gd name="T14" fmla="*/ 0 60000 65536"/>
                  <a:gd name="T15" fmla="*/ 0 60000 65536"/>
                  <a:gd name="T16" fmla="*/ 0 60000 65536"/>
                  <a:gd name="T17" fmla="*/ 0 60000 65536"/>
                  <a:gd name="T18" fmla="*/ 0 w 292"/>
                  <a:gd name="T19" fmla="*/ 0 h 204"/>
                  <a:gd name="T20" fmla="*/ 292 w 29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292" h="204">
                    <a:moveTo>
                      <a:pt x="0" y="0"/>
                    </a:moveTo>
                    <a:lnTo>
                      <a:pt x="204" y="58"/>
                    </a:lnTo>
                    <a:lnTo>
                      <a:pt x="292" y="146"/>
                    </a:lnTo>
                    <a:lnTo>
                      <a:pt x="277" y="204"/>
                    </a:lnTo>
                    <a:lnTo>
                      <a:pt x="190" y="190"/>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17" name="Freeform 703"/>
              <p:cNvSpPr>
                <a:spLocks/>
              </p:cNvSpPr>
              <p:nvPr/>
            </p:nvSpPr>
            <p:spPr bwMode="auto">
              <a:xfrm rot="-6630112">
                <a:off x="638" y="1929"/>
                <a:ext cx="81" cy="35"/>
              </a:xfrm>
              <a:custGeom>
                <a:avLst/>
                <a:gdLst>
                  <a:gd name="T0" fmla="*/ 0 w 322"/>
                  <a:gd name="T1" fmla="*/ 0 h 205"/>
                  <a:gd name="T2" fmla="*/ 117 w 322"/>
                  <a:gd name="T3" fmla="*/ 117 h 205"/>
                  <a:gd name="T4" fmla="*/ 264 w 322"/>
                  <a:gd name="T5" fmla="*/ 205 h 205"/>
                  <a:gd name="T6" fmla="*/ 322 w 322"/>
                  <a:gd name="T7" fmla="*/ 161 h 205"/>
                  <a:gd name="T8" fmla="*/ 176 w 322"/>
                  <a:gd name="T9" fmla="*/ 58 h 205"/>
                  <a:gd name="T10" fmla="*/ 0 w 322"/>
                  <a:gd name="T11" fmla="*/ 0 h 205"/>
                  <a:gd name="T12" fmla="*/ 0 60000 65536"/>
                  <a:gd name="T13" fmla="*/ 0 60000 65536"/>
                  <a:gd name="T14" fmla="*/ 0 60000 65536"/>
                  <a:gd name="T15" fmla="*/ 0 60000 65536"/>
                  <a:gd name="T16" fmla="*/ 0 60000 65536"/>
                  <a:gd name="T17" fmla="*/ 0 60000 65536"/>
                  <a:gd name="T18" fmla="*/ 0 w 322"/>
                  <a:gd name="T19" fmla="*/ 0 h 205"/>
                  <a:gd name="T20" fmla="*/ 322 w 32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322" h="205">
                    <a:moveTo>
                      <a:pt x="0" y="0"/>
                    </a:moveTo>
                    <a:lnTo>
                      <a:pt x="117" y="117"/>
                    </a:lnTo>
                    <a:lnTo>
                      <a:pt x="264" y="205"/>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918" name="Freeform 704"/>
              <p:cNvSpPr>
                <a:spLocks/>
              </p:cNvSpPr>
              <p:nvPr/>
            </p:nvSpPr>
            <p:spPr bwMode="auto">
              <a:xfrm rot="-6630112">
                <a:off x="675" y="2157"/>
                <a:ext cx="40" cy="46"/>
              </a:xfrm>
              <a:custGeom>
                <a:avLst/>
                <a:gdLst>
                  <a:gd name="T0" fmla="*/ 161 w 161"/>
                  <a:gd name="T1" fmla="*/ 263 h 263"/>
                  <a:gd name="T2" fmla="*/ 132 w 161"/>
                  <a:gd name="T3" fmla="*/ 103 h 263"/>
                  <a:gd name="T4" fmla="*/ 117 w 161"/>
                  <a:gd name="T5" fmla="*/ 29 h 263"/>
                  <a:gd name="T6" fmla="*/ 0 w 161"/>
                  <a:gd name="T7" fmla="*/ 0 h 263"/>
                  <a:gd name="T8" fmla="*/ 161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161" y="263"/>
                    </a:moveTo>
                    <a:lnTo>
                      <a:pt x="132" y="103"/>
                    </a:lnTo>
                    <a:lnTo>
                      <a:pt x="117" y="29"/>
                    </a:lnTo>
                    <a:lnTo>
                      <a:pt x="0" y="0"/>
                    </a:lnTo>
                    <a:lnTo>
                      <a:pt x="161"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grpSp>
          <p:nvGrpSpPr>
            <p:cNvPr id="768" name="Group 705"/>
            <p:cNvGrpSpPr>
              <a:grpSpLocks/>
            </p:cNvGrpSpPr>
            <p:nvPr/>
          </p:nvGrpSpPr>
          <p:grpSpPr bwMode="auto">
            <a:xfrm>
              <a:off x="3789" y="1986"/>
              <a:ext cx="142" cy="144"/>
              <a:chOff x="642" y="1901"/>
              <a:chExt cx="370" cy="541"/>
            </a:xfrm>
          </p:grpSpPr>
          <p:sp>
            <p:nvSpPr>
              <p:cNvPr id="799" name="Freeform 706"/>
              <p:cNvSpPr>
                <a:spLocks/>
              </p:cNvSpPr>
              <p:nvPr/>
            </p:nvSpPr>
            <p:spPr bwMode="auto">
              <a:xfrm rot="-6630112">
                <a:off x="603" y="2119"/>
                <a:ext cx="376" cy="57"/>
              </a:xfrm>
              <a:custGeom>
                <a:avLst/>
                <a:gdLst>
                  <a:gd name="T0" fmla="*/ 0 w 1506"/>
                  <a:gd name="T1" fmla="*/ 321 h 321"/>
                  <a:gd name="T2" fmla="*/ 293 w 1506"/>
                  <a:gd name="T3" fmla="*/ 277 h 321"/>
                  <a:gd name="T4" fmla="*/ 468 w 1506"/>
                  <a:gd name="T5" fmla="*/ 219 h 321"/>
                  <a:gd name="T6" fmla="*/ 746 w 1506"/>
                  <a:gd name="T7" fmla="*/ 117 h 321"/>
                  <a:gd name="T8" fmla="*/ 965 w 1506"/>
                  <a:gd name="T9" fmla="*/ 117 h 321"/>
                  <a:gd name="T10" fmla="*/ 1243 w 1506"/>
                  <a:gd name="T11" fmla="*/ 73 h 321"/>
                  <a:gd name="T12" fmla="*/ 1506 w 1506"/>
                  <a:gd name="T13" fmla="*/ 0 h 321"/>
                  <a:gd name="T14" fmla="*/ 0 60000 65536"/>
                  <a:gd name="T15" fmla="*/ 0 60000 65536"/>
                  <a:gd name="T16" fmla="*/ 0 60000 65536"/>
                  <a:gd name="T17" fmla="*/ 0 60000 65536"/>
                  <a:gd name="T18" fmla="*/ 0 60000 65536"/>
                  <a:gd name="T19" fmla="*/ 0 60000 65536"/>
                  <a:gd name="T20" fmla="*/ 0 60000 65536"/>
                  <a:gd name="T21" fmla="*/ 0 w 1506"/>
                  <a:gd name="T22" fmla="*/ 0 h 321"/>
                  <a:gd name="T23" fmla="*/ 1506 w 1506"/>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6" h="321">
                    <a:moveTo>
                      <a:pt x="0" y="321"/>
                    </a:moveTo>
                    <a:lnTo>
                      <a:pt x="293" y="277"/>
                    </a:lnTo>
                    <a:lnTo>
                      <a:pt x="468" y="219"/>
                    </a:lnTo>
                    <a:lnTo>
                      <a:pt x="746" y="117"/>
                    </a:lnTo>
                    <a:lnTo>
                      <a:pt x="965" y="117"/>
                    </a:lnTo>
                    <a:lnTo>
                      <a:pt x="1243" y="73"/>
                    </a:lnTo>
                    <a:lnTo>
                      <a:pt x="1506" y="0"/>
                    </a:lnTo>
                  </a:path>
                </a:pathLst>
              </a:custGeom>
              <a:solidFill>
                <a:srgbClr val="006600"/>
              </a:solidFill>
              <a:ln w="1587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nvGrpSpPr>
              <p:cNvPr id="800" name="Group 707"/>
              <p:cNvGrpSpPr>
                <a:grpSpLocks/>
              </p:cNvGrpSpPr>
              <p:nvPr/>
            </p:nvGrpSpPr>
            <p:grpSpPr bwMode="auto">
              <a:xfrm rot="-6630112">
                <a:off x="758" y="2264"/>
                <a:ext cx="154" cy="71"/>
                <a:chOff x="4097" y="3357"/>
                <a:chExt cx="154" cy="102"/>
              </a:xfrm>
            </p:grpSpPr>
            <p:sp>
              <p:nvSpPr>
                <p:cNvPr id="865" name="Freeform 708"/>
                <p:cNvSpPr>
                  <a:spLocks/>
                </p:cNvSpPr>
                <p:nvPr/>
              </p:nvSpPr>
              <p:spPr bwMode="auto">
                <a:xfrm>
                  <a:off x="4167" y="3360"/>
                  <a:ext cx="40" cy="99"/>
                </a:xfrm>
                <a:custGeom>
                  <a:avLst/>
                  <a:gdLst>
                    <a:gd name="T0" fmla="*/ 161 w 161"/>
                    <a:gd name="T1" fmla="*/ 395 h 395"/>
                    <a:gd name="T2" fmla="*/ 29 w 161"/>
                    <a:gd name="T3" fmla="*/ 219 h 395"/>
                    <a:gd name="T4" fmla="*/ 0 w 161"/>
                    <a:gd name="T5" fmla="*/ 44 h 395"/>
                    <a:gd name="T6" fmla="*/ 88 w 161"/>
                    <a:gd name="T7" fmla="*/ 0 h 395"/>
                    <a:gd name="T8" fmla="*/ 161 w 161"/>
                    <a:gd name="T9" fmla="*/ 395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161" y="395"/>
                      </a:moveTo>
                      <a:lnTo>
                        <a:pt x="29" y="219"/>
                      </a:lnTo>
                      <a:lnTo>
                        <a:pt x="0" y="44"/>
                      </a:lnTo>
                      <a:lnTo>
                        <a:pt x="88" y="0"/>
                      </a:lnTo>
                      <a:lnTo>
                        <a:pt x="161"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66" name="Freeform 709"/>
                <p:cNvSpPr>
                  <a:spLocks/>
                </p:cNvSpPr>
                <p:nvPr/>
              </p:nvSpPr>
              <p:spPr bwMode="auto">
                <a:xfrm>
                  <a:off x="4214" y="3357"/>
                  <a:ext cx="37" cy="88"/>
                </a:xfrm>
                <a:custGeom>
                  <a:avLst/>
                  <a:gdLst>
                    <a:gd name="T0" fmla="*/ 0 w 146"/>
                    <a:gd name="T1" fmla="*/ 351 h 351"/>
                    <a:gd name="T2" fmla="*/ 0 w 146"/>
                    <a:gd name="T3" fmla="*/ 146 h 351"/>
                    <a:gd name="T4" fmla="*/ 58 w 146"/>
                    <a:gd name="T5" fmla="*/ 0 h 351"/>
                    <a:gd name="T6" fmla="*/ 146 w 146"/>
                    <a:gd name="T7" fmla="*/ 30 h 351"/>
                    <a:gd name="T8" fmla="*/ 102 w 146"/>
                    <a:gd name="T9" fmla="*/ 176 h 351"/>
                    <a:gd name="T10" fmla="*/ 0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0" y="351"/>
                      </a:moveTo>
                      <a:lnTo>
                        <a:pt x="0" y="146"/>
                      </a:lnTo>
                      <a:lnTo>
                        <a:pt x="58" y="0"/>
                      </a:lnTo>
                      <a:lnTo>
                        <a:pt x="146" y="30"/>
                      </a:lnTo>
                      <a:lnTo>
                        <a:pt x="102" y="176"/>
                      </a:lnTo>
                      <a:lnTo>
                        <a:pt x="0"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67" name="Freeform 710"/>
                <p:cNvSpPr>
                  <a:spLocks/>
                </p:cNvSpPr>
                <p:nvPr/>
              </p:nvSpPr>
              <p:spPr bwMode="auto">
                <a:xfrm>
                  <a:off x="4097" y="3386"/>
                  <a:ext cx="81" cy="62"/>
                </a:xfrm>
                <a:custGeom>
                  <a:avLst/>
                  <a:gdLst>
                    <a:gd name="T0" fmla="*/ 322 w 322"/>
                    <a:gd name="T1" fmla="*/ 249 h 249"/>
                    <a:gd name="T2" fmla="*/ 234 w 322"/>
                    <a:gd name="T3" fmla="*/ 161 h 249"/>
                    <a:gd name="T4" fmla="*/ 103 w 322"/>
                    <a:gd name="T5" fmla="*/ 15 h 249"/>
                    <a:gd name="T6" fmla="*/ 0 w 322"/>
                    <a:gd name="T7" fmla="*/ 0 h 249"/>
                    <a:gd name="T8" fmla="*/ 73 w 322"/>
                    <a:gd name="T9" fmla="*/ 103 h 249"/>
                    <a:gd name="T10" fmla="*/ 322 w 322"/>
                    <a:gd name="T11" fmla="*/ 249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322" y="249"/>
                      </a:moveTo>
                      <a:lnTo>
                        <a:pt x="234" y="161"/>
                      </a:lnTo>
                      <a:lnTo>
                        <a:pt x="103" y="15"/>
                      </a:lnTo>
                      <a:lnTo>
                        <a:pt x="0" y="0"/>
                      </a:lnTo>
                      <a:lnTo>
                        <a:pt x="73" y="103"/>
                      </a:lnTo>
                      <a:lnTo>
                        <a:pt x="322"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grpSp>
            <p:nvGrpSpPr>
              <p:cNvPr id="801" name="Group 711"/>
              <p:cNvGrpSpPr>
                <a:grpSpLocks/>
              </p:cNvGrpSpPr>
              <p:nvPr/>
            </p:nvGrpSpPr>
            <p:grpSpPr bwMode="auto">
              <a:xfrm rot="-6630112">
                <a:off x="804" y="2187"/>
                <a:ext cx="154" cy="71"/>
                <a:chOff x="4152" y="3452"/>
                <a:chExt cx="154" cy="102"/>
              </a:xfrm>
            </p:grpSpPr>
            <p:sp>
              <p:nvSpPr>
                <p:cNvPr id="862" name="Freeform 712"/>
                <p:cNvSpPr>
                  <a:spLocks/>
                </p:cNvSpPr>
                <p:nvPr/>
              </p:nvSpPr>
              <p:spPr bwMode="auto">
                <a:xfrm>
                  <a:off x="4196" y="3452"/>
                  <a:ext cx="40" cy="99"/>
                </a:xfrm>
                <a:custGeom>
                  <a:avLst/>
                  <a:gdLst>
                    <a:gd name="T0" fmla="*/ 0 w 161"/>
                    <a:gd name="T1" fmla="*/ 0 h 395"/>
                    <a:gd name="T2" fmla="*/ 131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1"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63" name="Freeform 713"/>
                <p:cNvSpPr>
                  <a:spLocks/>
                </p:cNvSpPr>
                <p:nvPr/>
              </p:nvSpPr>
              <p:spPr bwMode="auto">
                <a:xfrm>
                  <a:off x="4152" y="3466"/>
                  <a:ext cx="37" cy="88"/>
                </a:xfrm>
                <a:custGeom>
                  <a:avLst/>
                  <a:gdLst>
                    <a:gd name="T0" fmla="*/ 147 w 147"/>
                    <a:gd name="T1" fmla="*/ 0 h 351"/>
                    <a:gd name="T2" fmla="*/ 147 w 147"/>
                    <a:gd name="T3" fmla="*/ 205 h 351"/>
                    <a:gd name="T4" fmla="*/ 88 w 147"/>
                    <a:gd name="T5" fmla="*/ 351 h 351"/>
                    <a:gd name="T6" fmla="*/ 0 w 147"/>
                    <a:gd name="T7" fmla="*/ 321 h 351"/>
                    <a:gd name="T8" fmla="*/ 44 w 147"/>
                    <a:gd name="T9" fmla="*/ 175 h 351"/>
                    <a:gd name="T10" fmla="*/ 147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147" y="0"/>
                      </a:moveTo>
                      <a:lnTo>
                        <a:pt x="147" y="205"/>
                      </a:lnTo>
                      <a:lnTo>
                        <a:pt x="88" y="351"/>
                      </a:lnTo>
                      <a:lnTo>
                        <a:pt x="0" y="321"/>
                      </a:lnTo>
                      <a:lnTo>
                        <a:pt x="44" y="175"/>
                      </a:lnTo>
                      <a:lnTo>
                        <a:pt x="147"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64" name="Freeform 714"/>
                <p:cNvSpPr>
                  <a:spLocks/>
                </p:cNvSpPr>
                <p:nvPr/>
              </p:nvSpPr>
              <p:spPr bwMode="auto">
                <a:xfrm>
                  <a:off x="4225" y="3463"/>
                  <a:ext cx="81" cy="62"/>
                </a:xfrm>
                <a:custGeom>
                  <a:avLst/>
                  <a:gdLst>
                    <a:gd name="T0" fmla="*/ 0 w 321"/>
                    <a:gd name="T1" fmla="*/ 0 h 249"/>
                    <a:gd name="T2" fmla="*/ 88 w 321"/>
                    <a:gd name="T3" fmla="*/ 88 h 249"/>
                    <a:gd name="T4" fmla="*/ 219 w 321"/>
                    <a:gd name="T5" fmla="*/ 234 h 249"/>
                    <a:gd name="T6" fmla="*/ 321 w 321"/>
                    <a:gd name="T7" fmla="*/ 249 h 249"/>
                    <a:gd name="T8" fmla="*/ 248 w 321"/>
                    <a:gd name="T9" fmla="*/ 146 h 249"/>
                    <a:gd name="T10" fmla="*/ 0 w 321"/>
                    <a:gd name="T11" fmla="*/ 0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0"/>
                      </a:moveTo>
                      <a:lnTo>
                        <a:pt x="88" y="88"/>
                      </a:lnTo>
                      <a:lnTo>
                        <a:pt x="219" y="234"/>
                      </a:lnTo>
                      <a:lnTo>
                        <a:pt x="321" y="249"/>
                      </a:lnTo>
                      <a:lnTo>
                        <a:pt x="248"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sp>
            <p:nvSpPr>
              <p:cNvPr id="802" name="Freeform 715"/>
              <p:cNvSpPr>
                <a:spLocks/>
              </p:cNvSpPr>
              <p:nvPr/>
            </p:nvSpPr>
            <p:spPr bwMode="auto">
              <a:xfrm rot="-6630112">
                <a:off x="837" y="2336"/>
                <a:ext cx="92" cy="30"/>
              </a:xfrm>
              <a:custGeom>
                <a:avLst/>
                <a:gdLst>
                  <a:gd name="T0" fmla="*/ 365 w 365"/>
                  <a:gd name="T1" fmla="*/ 176 h 176"/>
                  <a:gd name="T2" fmla="*/ 73 w 365"/>
                  <a:gd name="T3" fmla="*/ 103 h 176"/>
                  <a:gd name="T4" fmla="*/ 0 w 365"/>
                  <a:gd name="T5" fmla="*/ 0 h 176"/>
                  <a:gd name="T6" fmla="*/ 87 w 365"/>
                  <a:gd name="T7" fmla="*/ 0 h 176"/>
                  <a:gd name="T8" fmla="*/ 365 w 365"/>
                  <a:gd name="T9" fmla="*/ 176 h 176"/>
                  <a:gd name="T10" fmla="*/ 0 60000 65536"/>
                  <a:gd name="T11" fmla="*/ 0 60000 65536"/>
                  <a:gd name="T12" fmla="*/ 0 60000 65536"/>
                  <a:gd name="T13" fmla="*/ 0 60000 65536"/>
                  <a:gd name="T14" fmla="*/ 0 60000 65536"/>
                  <a:gd name="T15" fmla="*/ 0 w 365"/>
                  <a:gd name="T16" fmla="*/ 0 h 176"/>
                  <a:gd name="T17" fmla="*/ 365 w 365"/>
                  <a:gd name="T18" fmla="*/ 176 h 176"/>
                </a:gdLst>
                <a:ahLst/>
                <a:cxnLst>
                  <a:cxn ang="T10">
                    <a:pos x="T0" y="T1"/>
                  </a:cxn>
                  <a:cxn ang="T11">
                    <a:pos x="T2" y="T3"/>
                  </a:cxn>
                  <a:cxn ang="T12">
                    <a:pos x="T4" y="T5"/>
                  </a:cxn>
                  <a:cxn ang="T13">
                    <a:pos x="T6" y="T7"/>
                  </a:cxn>
                  <a:cxn ang="T14">
                    <a:pos x="T8" y="T9"/>
                  </a:cxn>
                </a:cxnLst>
                <a:rect l="T15" t="T16" r="T17" b="T18"/>
                <a:pathLst>
                  <a:path w="365" h="176">
                    <a:moveTo>
                      <a:pt x="365" y="176"/>
                    </a:moveTo>
                    <a:lnTo>
                      <a:pt x="73" y="103"/>
                    </a:lnTo>
                    <a:lnTo>
                      <a:pt x="0" y="0"/>
                    </a:lnTo>
                    <a:lnTo>
                      <a:pt x="87" y="0"/>
                    </a:lnTo>
                    <a:lnTo>
                      <a:pt x="365" y="176"/>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03" name="Freeform 716"/>
              <p:cNvSpPr>
                <a:spLocks/>
              </p:cNvSpPr>
              <p:nvPr/>
            </p:nvSpPr>
            <p:spPr bwMode="auto">
              <a:xfrm rot="-6630112">
                <a:off x="881" y="2329"/>
                <a:ext cx="74" cy="37"/>
              </a:xfrm>
              <a:custGeom>
                <a:avLst/>
                <a:gdLst>
                  <a:gd name="T0" fmla="*/ 292 w 292"/>
                  <a:gd name="T1" fmla="*/ 0 h 205"/>
                  <a:gd name="T2" fmla="*/ 87 w 292"/>
                  <a:gd name="T3" fmla="*/ 58 h 205"/>
                  <a:gd name="T4" fmla="*/ 0 w 292"/>
                  <a:gd name="T5" fmla="*/ 146 h 205"/>
                  <a:gd name="T6" fmla="*/ 14 w 292"/>
                  <a:gd name="T7" fmla="*/ 205 h 205"/>
                  <a:gd name="T8" fmla="*/ 102 w 292"/>
                  <a:gd name="T9" fmla="*/ 190 h 205"/>
                  <a:gd name="T10" fmla="*/ 292 w 292"/>
                  <a:gd name="T11" fmla="*/ 0 h 205"/>
                  <a:gd name="T12" fmla="*/ 0 60000 65536"/>
                  <a:gd name="T13" fmla="*/ 0 60000 65536"/>
                  <a:gd name="T14" fmla="*/ 0 60000 65536"/>
                  <a:gd name="T15" fmla="*/ 0 60000 65536"/>
                  <a:gd name="T16" fmla="*/ 0 60000 65536"/>
                  <a:gd name="T17" fmla="*/ 0 60000 65536"/>
                  <a:gd name="T18" fmla="*/ 0 w 292"/>
                  <a:gd name="T19" fmla="*/ 0 h 205"/>
                  <a:gd name="T20" fmla="*/ 292 w 29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292" h="205">
                    <a:moveTo>
                      <a:pt x="292" y="0"/>
                    </a:moveTo>
                    <a:lnTo>
                      <a:pt x="87" y="58"/>
                    </a:lnTo>
                    <a:lnTo>
                      <a:pt x="0" y="146"/>
                    </a:lnTo>
                    <a:lnTo>
                      <a:pt x="14" y="205"/>
                    </a:lnTo>
                    <a:lnTo>
                      <a:pt x="102" y="190"/>
                    </a:lnTo>
                    <a:lnTo>
                      <a:pt x="292"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04" name="Freeform 717"/>
              <p:cNvSpPr>
                <a:spLocks/>
              </p:cNvSpPr>
              <p:nvPr/>
            </p:nvSpPr>
            <p:spPr bwMode="auto">
              <a:xfrm rot="-6630112">
                <a:off x="793" y="2139"/>
                <a:ext cx="80" cy="35"/>
              </a:xfrm>
              <a:custGeom>
                <a:avLst/>
                <a:gdLst>
                  <a:gd name="T0" fmla="*/ 0 w 322"/>
                  <a:gd name="T1" fmla="*/ 0 h 204"/>
                  <a:gd name="T2" fmla="*/ 117 w 322"/>
                  <a:gd name="T3" fmla="*/ 117 h 204"/>
                  <a:gd name="T4" fmla="*/ 263 w 322"/>
                  <a:gd name="T5" fmla="*/ 204 h 204"/>
                  <a:gd name="T6" fmla="*/ 322 w 322"/>
                  <a:gd name="T7" fmla="*/ 161 h 204"/>
                  <a:gd name="T8" fmla="*/ 176 w 322"/>
                  <a:gd name="T9" fmla="*/ 58 h 204"/>
                  <a:gd name="T10" fmla="*/ 0 w 322"/>
                  <a:gd name="T11" fmla="*/ 0 h 204"/>
                  <a:gd name="T12" fmla="*/ 0 60000 65536"/>
                  <a:gd name="T13" fmla="*/ 0 60000 65536"/>
                  <a:gd name="T14" fmla="*/ 0 60000 65536"/>
                  <a:gd name="T15" fmla="*/ 0 60000 65536"/>
                  <a:gd name="T16" fmla="*/ 0 60000 65536"/>
                  <a:gd name="T17" fmla="*/ 0 60000 65536"/>
                  <a:gd name="T18" fmla="*/ 0 w 322"/>
                  <a:gd name="T19" fmla="*/ 0 h 204"/>
                  <a:gd name="T20" fmla="*/ 322 w 32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322" h="204">
                    <a:moveTo>
                      <a:pt x="0" y="0"/>
                    </a:moveTo>
                    <a:lnTo>
                      <a:pt x="117" y="117"/>
                    </a:lnTo>
                    <a:lnTo>
                      <a:pt x="263" y="204"/>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05" name="Freeform 718"/>
              <p:cNvSpPr>
                <a:spLocks/>
              </p:cNvSpPr>
              <p:nvPr/>
            </p:nvSpPr>
            <p:spPr bwMode="auto">
              <a:xfrm rot="-6630112">
                <a:off x="773" y="2190"/>
                <a:ext cx="40" cy="46"/>
              </a:xfrm>
              <a:custGeom>
                <a:avLst/>
                <a:gdLst>
                  <a:gd name="T0" fmla="*/ 0 w 161"/>
                  <a:gd name="T1" fmla="*/ 263 h 263"/>
                  <a:gd name="T2" fmla="*/ 29 w 161"/>
                  <a:gd name="T3" fmla="*/ 102 h 263"/>
                  <a:gd name="T4" fmla="*/ 44 w 161"/>
                  <a:gd name="T5" fmla="*/ 29 h 263"/>
                  <a:gd name="T6" fmla="*/ 161 w 161"/>
                  <a:gd name="T7" fmla="*/ 0 h 263"/>
                  <a:gd name="T8" fmla="*/ 0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0" y="263"/>
                    </a:moveTo>
                    <a:lnTo>
                      <a:pt x="29" y="102"/>
                    </a:lnTo>
                    <a:lnTo>
                      <a:pt x="44" y="29"/>
                    </a:lnTo>
                    <a:lnTo>
                      <a:pt x="161" y="0"/>
                    </a:lnTo>
                    <a:lnTo>
                      <a:pt x="0"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06" name="Freeform 719"/>
              <p:cNvSpPr>
                <a:spLocks/>
              </p:cNvSpPr>
              <p:nvPr/>
            </p:nvSpPr>
            <p:spPr bwMode="auto">
              <a:xfrm rot="-6630112">
                <a:off x="707" y="2073"/>
                <a:ext cx="41" cy="70"/>
              </a:xfrm>
              <a:custGeom>
                <a:avLst/>
                <a:gdLst>
                  <a:gd name="T0" fmla="*/ 0 w 160"/>
                  <a:gd name="T1" fmla="*/ 395 h 395"/>
                  <a:gd name="T2" fmla="*/ 131 w 160"/>
                  <a:gd name="T3" fmla="*/ 220 h 395"/>
                  <a:gd name="T4" fmla="*/ 160 w 160"/>
                  <a:gd name="T5" fmla="*/ 44 h 395"/>
                  <a:gd name="T6" fmla="*/ 73 w 160"/>
                  <a:gd name="T7" fmla="*/ 0 h 395"/>
                  <a:gd name="T8" fmla="*/ 0 w 160"/>
                  <a:gd name="T9" fmla="*/ 395 h 395"/>
                  <a:gd name="T10" fmla="*/ 0 60000 65536"/>
                  <a:gd name="T11" fmla="*/ 0 60000 65536"/>
                  <a:gd name="T12" fmla="*/ 0 60000 65536"/>
                  <a:gd name="T13" fmla="*/ 0 60000 65536"/>
                  <a:gd name="T14" fmla="*/ 0 60000 65536"/>
                  <a:gd name="T15" fmla="*/ 0 w 160"/>
                  <a:gd name="T16" fmla="*/ 0 h 395"/>
                  <a:gd name="T17" fmla="*/ 160 w 160"/>
                  <a:gd name="T18" fmla="*/ 395 h 395"/>
                </a:gdLst>
                <a:ahLst/>
                <a:cxnLst>
                  <a:cxn ang="T10">
                    <a:pos x="T0" y="T1"/>
                  </a:cxn>
                  <a:cxn ang="T11">
                    <a:pos x="T2" y="T3"/>
                  </a:cxn>
                  <a:cxn ang="T12">
                    <a:pos x="T4" y="T5"/>
                  </a:cxn>
                  <a:cxn ang="T13">
                    <a:pos x="T6" y="T7"/>
                  </a:cxn>
                  <a:cxn ang="T14">
                    <a:pos x="T8" y="T9"/>
                  </a:cxn>
                </a:cxnLst>
                <a:rect l="T15" t="T16" r="T17" b="T18"/>
                <a:pathLst>
                  <a:path w="160" h="395">
                    <a:moveTo>
                      <a:pt x="0" y="395"/>
                    </a:moveTo>
                    <a:lnTo>
                      <a:pt x="131" y="220"/>
                    </a:lnTo>
                    <a:lnTo>
                      <a:pt x="160" y="44"/>
                    </a:lnTo>
                    <a:lnTo>
                      <a:pt x="73" y="0"/>
                    </a:lnTo>
                    <a:lnTo>
                      <a:pt x="0"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07" name="Freeform 720"/>
              <p:cNvSpPr>
                <a:spLocks/>
              </p:cNvSpPr>
              <p:nvPr/>
            </p:nvSpPr>
            <p:spPr bwMode="auto">
              <a:xfrm rot="-6630112">
                <a:off x="732" y="2125"/>
                <a:ext cx="37" cy="62"/>
              </a:xfrm>
              <a:custGeom>
                <a:avLst/>
                <a:gdLst>
                  <a:gd name="T0" fmla="*/ 146 w 146"/>
                  <a:gd name="T1" fmla="*/ 351 h 351"/>
                  <a:gd name="T2" fmla="*/ 146 w 146"/>
                  <a:gd name="T3" fmla="*/ 146 h 351"/>
                  <a:gd name="T4" fmla="*/ 88 w 146"/>
                  <a:gd name="T5" fmla="*/ 0 h 351"/>
                  <a:gd name="T6" fmla="*/ 0 w 146"/>
                  <a:gd name="T7" fmla="*/ 29 h 351"/>
                  <a:gd name="T8" fmla="*/ 44 w 146"/>
                  <a:gd name="T9" fmla="*/ 176 h 351"/>
                  <a:gd name="T10" fmla="*/ 146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146" y="351"/>
                    </a:moveTo>
                    <a:lnTo>
                      <a:pt x="146" y="146"/>
                    </a:lnTo>
                    <a:lnTo>
                      <a:pt x="88" y="0"/>
                    </a:lnTo>
                    <a:lnTo>
                      <a:pt x="0" y="29"/>
                    </a:lnTo>
                    <a:lnTo>
                      <a:pt x="44" y="176"/>
                    </a:lnTo>
                    <a:lnTo>
                      <a:pt x="146"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08" name="Freeform 721"/>
              <p:cNvSpPr>
                <a:spLocks/>
              </p:cNvSpPr>
              <p:nvPr/>
            </p:nvSpPr>
            <p:spPr bwMode="auto">
              <a:xfrm rot="-6630112">
                <a:off x="679" y="2037"/>
                <a:ext cx="80" cy="44"/>
              </a:xfrm>
              <a:custGeom>
                <a:avLst/>
                <a:gdLst>
                  <a:gd name="T0" fmla="*/ 0 w 321"/>
                  <a:gd name="T1" fmla="*/ 249 h 249"/>
                  <a:gd name="T2" fmla="*/ 87 w 321"/>
                  <a:gd name="T3" fmla="*/ 161 h 249"/>
                  <a:gd name="T4" fmla="*/ 219 w 321"/>
                  <a:gd name="T5" fmla="*/ 15 h 249"/>
                  <a:gd name="T6" fmla="*/ 321 w 321"/>
                  <a:gd name="T7" fmla="*/ 0 h 249"/>
                  <a:gd name="T8" fmla="*/ 248 w 321"/>
                  <a:gd name="T9" fmla="*/ 103 h 249"/>
                  <a:gd name="T10" fmla="*/ 0 w 321"/>
                  <a:gd name="T11" fmla="*/ 249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249"/>
                    </a:moveTo>
                    <a:lnTo>
                      <a:pt x="87" y="161"/>
                    </a:lnTo>
                    <a:lnTo>
                      <a:pt x="219" y="15"/>
                    </a:lnTo>
                    <a:lnTo>
                      <a:pt x="321" y="0"/>
                    </a:lnTo>
                    <a:lnTo>
                      <a:pt x="248" y="103"/>
                    </a:lnTo>
                    <a:lnTo>
                      <a:pt x="0"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09" name="Freeform 722"/>
              <p:cNvSpPr>
                <a:spLocks/>
              </p:cNvSpPr>
              <p:nvPr/>
            </p:nvSpPr>
            <p:spPr bwMode="auto">
              <a:xfrm rot="-6630112">
                <a:off x="783" y="2001"/>
                <a:ext cx="40" cy="70"/>
              </a:xfrm>
              <a:custGeom>
                <a:avLst/>
                <a:gdLst>
                  <a:gd name="T0" fmla="*/ 0 w 161"/>
                  <a:gd name="T1" fmla="*/ 0 h 395"/>
                  <a:gd name="T2" fmla="*/ 132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2"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10" name="Freeform 723"/>
              <p:cNvSpPr>
                <a:spLocks/>
              </p:cNvSpPr>
              <p:nvPr/>
            </p:nvSpPr>
            <p:spPr bwMode="auto">
              <a:xfrm rot="-6630112">
                <a:off x="781" y="2003"/>
                <a:ext cx="36" cy="62"/>
              </a:xfrm>
              <a:custGeom>
                <a:avLst/>
                <a:gdLst>
                  <a:gd name="T0" fmla="*/ 0 w 147"/>
                  <a:gd name="T1" fmla="*/ 0 h 351"/>
                  <a:gd name="T2" fmla="*/ 0 w 147"/>
                  <a:gd name="T3" fmla="*/ 205 h 351"/>
                  <a:gd name="T4" fmla="*/ 59 w 147"/>
                  <a:gd name="T5" fmla="*/ 351 h 351"/>
                  <a:gd name="T6" fmla="*/ 147 w 147"/>
                  <a:gd name="T7" fmla="*/ 322 h 351"/>
                  <a:gd name="T8" fmla="*/ 103 w 147"/>
                  <a:gd name="T9" fmla="*/ 176 h 351"/>
                  <a:gd name="T10" fmla="*/ 0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0" y="0"/>
                    </a:moveTo>
                    <a:lnTo>
                      <a:pt x="0" y="205"/>
                    </a:lnTo>
                    <a:lnTo>
                      <a:pt x="59" y="351"/>
                    </a:lnTo>
                    <a:lnTo>
                      <a:pt x="147" y="322"/>
                    </a:lnTo>
                    <a:lnTo>
                      <a:pt x="103" y="17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11" name="Freeform 724"/>
              <p:cNvSpPr>
                <a:spLocks/>
              </p:cNvSpPr>
              <p:nvPr/>
            </p:nvSpPr>
            <p:spPr bwMode="auto">
              <a:xfrm rot="-6630112">
                <a:off x="707" y="1961"/>
                <a:ext cx="80" cy="44"/>
              </a:xfrm>
              <a:custGeom>
                <a:avLst/>
                <a:gdLst>
                  <a:gd name="T0" fmla="*/ 0 w 322"/>
                  <a:gd name="T1" fmla="*/ 0 h 249"/>
                  <a:gd name="T2" fmla="*/ 88 w 322"/>
                  <a:gd name="T3" fmla="*/ 88 h 249"/>
                  <a:gd name="T4" fmla="*/ 219 w 322"/>
                  <a:gd name="T5" fmla="*/ 234 h 249"/>
                  <a:gd name="T6" fmla="*/ 322 w 322"/>
                  <a:gd name="T7" fmla="*/ 249 h 249"/>
                  <a:gd name="T8" fmla="*/ 249 w 322"/>
                  <a:gd name="T9" fmla="*/ 146 h 249"/>
                  <a:gd name="T10" fmla="*/ 0 w 322"/>
                  <a:gd name="T11" fmla="*/ 0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0" y="0"/>
                    </a:moveTo>
                    <a:lnTo>
                      <a:pt x="88" y="88"/>
                    </a:lnTo>
                    <a:lnTo>
                      <a:pt x="219" y="234"/>
                    </a:lnTo>
                    <a:lnTo>
                      <a:pt x="322" y="249"/>
                    </a:lnTo>
                    <a:lnTo>
                      <a:pt x="249"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12" name="Freeform 725"/>
              <p:cNvSpPr>
                <a:spLocks/>
              </p:cNvSpPr>
              <p:nvPr/>
            </p:nvSpPr>
            <p:spPr bwMode="auto">
              <a:xfrm rot="-6630112">
                <a:off x="644" y="1993"/>
                <a:ext cx="91" cy="31"/>
              </a:xfrm>
              <a:custGeom>
                <a:avLst/>
                <a:gdLst>
                  <a:gd name="T0" fmla="*/ 0 w 366"/>
                  <a:gd name="T1" fmla="*/ 175 h 175"/>
                  <a:gd name="T2" fmla="*/ 293 w 366"/>
                  <a:gd name="T3" fmla="*/ 102 h 175"/>
                  <a:gd name="T4" fmla="*/ 366 w 366"/>
                  <a:gd name="T5" fmla="*/ 0 h 175"/>
                  <a:gd name="T6" fmla="*/ 278 w 366"/>
                  <a:gd name="T7" fmla="*/ 0 h 175"/>
                  <a:gd name="T8" fmla="*/ 0 w 366"/>
                  <a:gd name="T9" fmla="*/ 175 h 175"/>
                  <a:gd name="T10" fmla="*/ 0 60000 65536"/>
                  <a:gd name="T11" fmla="*/ 0 60000 65536"/>
                  <a:gd name="T12" fmla="*/ 0 60000 65536"/>
                  <a:gd name="T13" fmla="*/ 0 60000 65536"/>
                  <a:gd name="T14" fmla="*/ 0 60000 65536"/>
                  <a:gd name="T15" fmla="*/ 0 w 366"/>
                  <a:gd name="T16" fmla="*/ 0 h 175"/>
                  <a:gd name="T17" fmla="*/ 366 w 366"/>
                  <a:gd name="T18" fmla="*/ 175 h 175"/>
                </a:gdLst>
                <a:ahLst/>
                <a:cxnLst>
                  <a:cxn ang="T10">
                    <a:pos x="T0" y="T1"/>
                  </a:cxn>
                  <a:cxn ang="T11">
                    <a:pos x="T2" y="T3"/>
                  </a:cxn>
                  <a:cxn ang="T12">
                    <a:pos x="T4" y="T5"/>
                  </a:cxn>
                  <a:cxn ang="T13">
                    <a:pos x="T6" y="T7"/>
                  </a:cxn>
                  <a:cxn ang="T14">
                    <a:pos x="T8" y="T9"/>
                  </a:cxn>
                </a:cxnLst>
                <a:rect l="T15" t="T16" r="T17" b="T18"/>
                <a:pathLst>
                  <a:path w="366" h="175">
                    <a:moveTo>
                      <a:pt x="0" y="175"/>
                    </a:moveTo>
                    <a:lnTo>
                      <a:pt x="293" y="102"/>
                    </a:lnTo>
                    <a:lnTo>
                      <a:pt x="366" y="0"/>
                    </a:lnTo>
                    <a:lnTo>
                      <a:pt x="278" y="0"/>
                    </a:lnTo>
                    <a:lnTo>
                      <a:pt x="0" y="17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13" name="Freeform 726"/>
              <p:cNvSpPr>
                <a:spLocks/>
              </p:cNvSpPr>
              <p:nvPr/>
            </p:nvSpPr>
            <p:spPr bwMode="auto">
              <a:xfrm rot="-6630112">
                <a:off x="766" y="2095"/>
                <a:ext cx="73" cy="36"/>
              </a:xfrm>
              <a:custGeom>
                <a:avLst/>
                <a:gdLst>
                  <a:gd name="T0" fmla="*/ 0 w 292"/>
                  <a:gd name="T1" fmla="*/ 0 h 204"/>
                  <a:gd name="T2" fmla="*/ 204 w 292"/>
                  <a:gd name="T3" fmla="*/ 58 h 204"/>
                  <a:gd name="T4" fmla="*/ 292 w 292"/>
                  <a:gd name="T5" fmla="*/ 146 h 204"/>
                  <a:gd name="T6" fmla="*/ 277 w 292"/>
                  <a:gd name="T7" fmla="*/ 204 h 204"/>
                  <a:gd name="T8" fmla="*/ 190 w 292"/>
                  <a:gd name="T9" fmla="*/ 190 h 204"/>
                  <a:gd name="T10" fmla="*/ 0 w 292"/>
                  <a:gd name="T11" fmla="*/ 0 h 204"/>
                  <a:gd name="T12" fmla="*/ 0 60000 65536"/>
                  <a:gd name="T13" fmla="*/ 0 60000 65536"/>
                  <a:gd name="T14" fmla="*/ 0 60000 65536"/>
                  <a:gd name="T15" fmla="*/ 0 60000 65536"/>
                  <a:gd name="T16" fmla="*/ 0 60000 65536"/>
                  <a:gd name="T17" fmla="*/ 0 60000 65536"/>
                  <a:gd name="T18" fmla="*/ 0 w 292"/>
                  <a:gd name="T19" fmla="*/ 0 h 204"/>
                  <a:gd name="T20" fmla="*/ 292 w 29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292" h="204">
                    <a:moveTo>
                      <a:pt x="0" y="0"/>
                    </a:moveTo>
                    <a:lnTo>
                      <a:pt x="204" y="58"/>
                    </a:lnTo>
                    <a:lnTo>
                      <a:pt x="292" y="146"/>
                    </a:lnTo>
                    <a:lnTo>
                      <a:pt x="277" y="204"/>
                    </a:lnTo>
                    <a:lnTo>
                      <a:pt x="190" y="190"/>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14" name="Freeform 727"/>
              <p:cNvSpPr>
                <a:spLocks/>
              </p:cNvSpPr>
              <p:nvPr/>
            </p:nvSpPr>
            <p:spPr bwMode="auto">
              <a:xfrm rot="-6630112">
                <a:off x="689" y="1943"/>
                <a:ext cx="81" cy="35"/>
              </a:xfrm>
              <a:custGeom>
                <a:avLst/>
                <a:gdLst>
                  <a:gd name="T0" fmla="*/ 0 w 322"/>
                  <a:gd name="T1" fmla="*/ 0 h 205"/>
                  <a:gd name="T2" fmla="*/ 117 w 322"/>
                  <a:gd name="T3" fmla="*/ 117 h 205"/>
                  <a:gd name="T4" fmla="*/ 264 w 322"/>
                  <a:gd name="T5" fmla="*/ 205 h 205"/>
                  <a:gd name="T6" fmla="*/ 322 w 322"/>
                  <a:gd name="T7" fmla="*/ 161 h 205"/>
                  <a:gd name="T8" fmla="*/ 176 w 322"/>
                  <a:gd name="T9" fmla="*/ 58 h 205"/>
                  <a:gd name="T10" fmla="*/ 0 w 322"/>
                  <a:gd name="T11" fmla="*/ 0 h 205"/>
                  <a:gd name="T12" fmla="*/ 0 60000 65536"/>
                  <a:gd name="T13" fmla="*/ 0 60000 65536"/>
                  <a:gd name="T14" fmla="*/ 0 60000 65536"/>
                  <a:gd name="T15" fmla="*/ 0 60000 65536"/>
                  <a:gd name="T16" fmla="*/ 0 60000 65536"/>
                  <a:gd name="T17" fmla="*/ 0 60000 65536"/>
                  <a:gd name="T18" fmla="*/ 0 w 322"/>
                  <a:gd name="T19" fmla="*/ 0 h 205"/>
                  <a:gd name="T20" fmla="*/ 322 w 32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322" h="205">
                    <a:moveTo>
                      <a:pt x="0" y="0"/>
                    </a:moveTo>
                    <a:lnTo>
                      <a:pt x="117" y="117"/>
                    </a:lnTo>
                    <a:lnTo>
                      <a:pt x="264" y="205"/>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15" name="Freeform 728"/>
              <p:cNvSpPr>
                <a:spLocks/>
              </p:cNvSpPr>
              <p:nvPr/>
            </p:nvSpPr>
            <p:spPr bwMode="auto">
              <a:xfrm rot="-6630112">
                <a:off x="749" y="2168"/>
                <a:ext cx="40" cy="46"/>
              </a:xfrm>
              <a:custGeom>
                <a:avLst/>
                <a:gdLst>
                  <a:gd name="T0" fmla="*/ 161 w 161"/>
                  <a:gd name="T1" fmla="*/ 263 h 263"/>
                  <a:gd name="T2" fmla="*/ 132 w 161"/>
                  <a:gd name="T3" fmla="*/ 103 h 263"/>
                  <a:gd name="T4" fmla="*/ 117 w 161"/>
                  <a:gd name="T5" fmla="*/ 29 h 263"/>
                  <a:gd name="T6" fmla="*/ 0 w 161"/>
                  <a:gd name="T7" fmla="*/ 0 h 263"/>
                  <a:gd name="T8" fmla="*/ 161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161" y="263"/>
                    </a:moveTo>
                    <a:lnTo>
                      <a:pt x="132" y="103"/>
                    </a:lnTo>
                    <a:lnTo>
                      <a:pt x="117" y="29"/>
                    </a:lnTo>
                    <a:lnTo>
                      <a:pt x="0" y="0"/>
                    </a:lnTo>
                    <a:lnTo>
                      <a:pt x="161"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16" name="Freeform 729"/>
              <p:cNvSpPr>
                <a:spLocks/>
              </p:cNvSpPr>
              <p:nvPr/>
            </p:nvSpPr>
            <p:spPr bwMode="auto">
              <a:xfrm rot="-6630112">
                <a:off x="631" y="2100"/>
                <a:ext cx="376" cy="57"/>
              </a:xfrm>
              <a:custGeom>
                <a:avLst/>
                <a:gdLst>
                  <a:gd name="T0" fmla="*/ 0 w 1506"/>
                  <a:gd name="T1" fmla="*/ 321 h 321"/>
                  <a:gd name="T2" fmla="*/ 293 w 1506"/>
                  <a:gd name="T3" fmla="*/ 277 h 321"/>
                  <a:gd name="T4" fmla="*/ 468 w 1506"/>
                  <a:gd name="T5" fmla="*/ 219 h 321"/>
                  <a:gd name="T6" fmla="*/ 746 w 1506"/>
                  <a:gd name="T7" fmla="*/ 117 h 321"/>
                  <a:gd name="T8" fmla="*/ 965 w 1506"/>
                  <a:gd name="T9" fmla="*/ 117 h 321"/>
                  <a:gd name="T10" fmla="*/ 1243 w 1506"/>
                  <a:gd name="T11" fmla="*/ 73 h 321"/>
                  <a:gd name="T12" fmla="*/ 1506 w 1506"/>
                  <a:gd name="T13" fmla="*/ 0 h 321"/>
                  <a:gd name="T14" fmla="*/ 0 60000 65536"/>
                  <a:gd name="T15" fmla="*/ 0 60000 65536"/>
                  <a:gd name="T16" fmla="*/ 0 60000 65536"/>
                  <a:gd name="T17" fmla="*/ 0 60000 65536"/>
                  <a:gd name="T18" fmla="*/ 0 60000 65536"/>
                  <a:gd name="T19" fmla="*/ 0 60000 65536"/>
                  <a:gd name="T20" fmla="*/ 0 60000 65536"/>
                  <a:gd name="T21" fmla="*/ 0 w 1506"/>
                  <a:gd name="T22" fmla="*/ 0 h 321"/>
                  <a:gd name="T23" fmla="*/ 1506 w 1506"/>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6" h="321">
                    <a:moveTo>
                      <a:pt x="0" y="321"/>
                    </a:moveTo>
                    <a:lnTo>
                      <a:pt x="293" y="277"/>
                    </a:lnTo>
                    <a:lnTo>
                      <a:pt x="468" y="219"/>
                    </a:lnTo>
                    <a:lnTo>
                      <a:pt x="746" y="117"/>
                    </a:lnTo>
                    <a:lnTo>
                      <a:pt x="965" y="117"/>
                    </a:lnTo>
                    <a:lnTo>
                      <a:pt x="1243" y="73"/>
                    </a:lnTo>
                    <a:lnTo>
                      <a:pt x="1506" y="0"/>
                    </a:lnTo>
                  </a:path>
                </a:pathLst>
              </a:custGeom>
              <a:solidFill>
                <a:srgbClr val="006600"/>
              </a:solidFill>
              <a:ln w="1587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nvGrpSpPr>
              <p:cNvPr id="817" name="Group 730"/>
              <p:cNvGrpSpPr>
                <a:grpSpLocks/>
              </p:cNvGrpSpPr>
              <p:nvPr/>
            </p:nvGrpSpPr>
            <p:grpSpPr bwMode="auto">
              <a:xfrm rot="-6630112">
                <a:off x="834" y="2309"/>
                <a:ext cx="154" cy="71"/>
                <a:chOff x="4097" y="3357"/>
                <a:chExt cx="154" cy="102"/>
              </a:xfrm>
            </p:grpSpPr>
            <p:sp>
              <p:nvSpPr>
                <p:cNvPr id="859" name="Freeform 731"/>
                <p:cNvSpPr>
                  <a:spLocks/>
                </p:cNvSpPr>
                <p:nvPr/>
              </p:nvSpPr>
              <p:spPr bwMode="auto">
                <a:xfrm>
                  <a:off x="4167" y="3360"/>
                  <a:ext cx="40" cy="99"/>
                </a:xfrm>
                <a:custGeom>
                  <a:avLst/>
                  <a:gdLst>
                    <a:gd name="T0" fmla="*/ 161 w 161"/>
                    <a:gd name="T1" fmla="*/ 395 h 395"/>
                    <a:gd name="T2" fmla="*/ 29 w 161"/>
                    <a:gd name="T3" fmla="*/ 219 h 395"/>
                    <a:gd name="T4" fmla="*/ 0 w 161"/>
                    <a:gd name="T5" fmla="*/ 44 h 395"/>
                    <a:gd name="T6" fmla="*/ 88 w 161"/>
                    <a:gd name="T7" fmla="*/ 0 h 395"/>
                    <a:gd name="T8" fmla="*/ 161 w 161"/>
                    <a:gd name="T9" fmla="*/ 395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161" y="395"/>
                      </a:moveTo>
                      <a:lnTo>
                        <a:pt x="29" y="219"/>
                      </a:lnTo>
                      <a:lnTo>
                        <a:pt x="0" y="44"/>
                      </a:lnTo>
                      <a:lnTo>
                        <a:pt x="88" y="0"/>
                      </a:lnTo>
                      <a:lnTo>
                        <a:pt x="161"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60" name="Freeform 732"/>
                <p:cNvSpPr>
                  <a:spLocks/>
                </p:cNvSpPr>
                <p:nvPr/>
              </p:nvSpPr>
              <p:spPr bwMode="auto">
                <a:xfrm>
                  <a:off x="4214" y="3357"/>
                  <a:ext cx="37" cy="88"/>
                </a:xfrm>
                <a:custGeom>
                  <a:avLst/>
                  <a:gdLst>
                    <a:gd name="T0" fmla="*/ 0 w 146"/>
                    <a:gd name="T1" fmla="*/ 351 h 351"/>
                    <a:gd name="T2" fmla="*/ 0 w 146"/>
                    <a:gd name="T3" fmla="*/ 146 h 351"/>
                    <a:gd name="T4" fmla="*/ 58 w 146"/>
                    <a:gd name="T5" fmla="*/ 0 h 351"/>
                    <a:gd name="T6" fmla="*/ 146 w 146"/>
                    <a:gd name="T7" fmla="*/ 30 h 351"/>
                    <a:gd name="T8" fmla="*/ 102 w 146"/>
                    <a:gd name="T9" fmla="*/ 176 h 351"/>
                    <a:gd name="T10" fmla="*/ 0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0" y="351"/>
                      </a:moveTo>
                      <a:lnTo>
                        <a:pt x="0" y="146"/>
                      </a:lnTo>
                      <a:lnTo>
                        <a:pt x="58" y="0"/>
                      </a:lnTo>
                      <a:lnTo>
                        <a:pt x="146" y="30"/>
                      </a:lnTo>
                      <a:lnTo>
                        <a:pt x="102" y="176"/>
                      </a:lnTo>
                      <a:lnTo>
                        <a:pt x="0"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61" name="Freeform 733"/>
                <p:cNvSpPr>
                  <a:spLocks/>
                </p:cNvSpPr>
                <p:nvPr/>
              </p:nvSpPr>
              <p:spPr bwMode="auto">
                <a:xfrm>
                  <a:off x="4097" y="3386"/>
                  <a:ext cx="81" cy="62"/>
                </a:xfrm>
                <a:custGeom>
                  <a:avLst/>
                  <a:gdLst>
                    <a:gd name="T0" fmla="*/ 322 w 322"/>
                    <a:gd name="T1" fmla="*/ 249 h 249"/>
                    <a:gd name="T2" fmla="*/ 234 w 322"/>
                    <a:gd name="T3" fmla="*/ 161 h 249"/>
                    <a:gd name="T4" fmla="*/ 103 w 322"/>
                    <a:gd name="T5" fmla="*/ 15 h 249"/>
                    <a:gd name="T6" fmla="*/ 0 w 322"/>
                    <a:gd name="T7" fmla="*/ 0 h 249"/>
                    <a:gd name="T8" fmla="*/ 73 w 322"/>
                    <a:gd name="T9" fmla="*/ 103 h 249"/>
                    <a:gd name="T10" fmla="*/ 322 w 322"/>
                    <a:gd name="T11" fmla="*/ 249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322" y="249"/>
                      </a:moveTo>
                      <a:lnTo>
                        <a:pt x="234" y="161"/>
                      </a:lnTo>
                      <a:lnTo>
                        <a:pt x="103" y="15"/>
                      </a:lnTo>
                      <a:lnTo>
                        <a:pt x="0" y="0"/>
                      </a:lnTo>
                      <a:lnTo>
                        <a:pt x="73" y="103"/>
                      </a:lnTo>
                      <a:lnTo>
                        <a:pt x="322"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grpSp>
            <p:nvGrpSpPr>
              <p:cNvPr id="818" name="Group 734"/>
              <p:cNvGrpSpPr>
                <a:grpSpLocks/>
              </p:cNvGrpSpPr>
              <p:nvPr/>
            </p:nvGrpSpPr>
            <p:grpSpPr bwMode="auto">
              <a:xfrm rot="-6630112">
                <a:off x="880" y="2232"/>
                <a:ext cx="154" cy="71"/>
                <a:chOff x="4152" y="3452"/>
                <a:chExt cx="154" cy="102"/>
              </a:xfrm>
            </p:grpSpPr>
            <p:sp>
              <p:nvSpPr>
                <p:cNvPr id="856" name="Freeform 735"/>
                <p:cNvSpPr>
                  <a:spLocks/>
                </p:cNvSpPr>
                <p:nvPr/>
              </p:nvSpPr>
              <p:spPr bwMode="auto">
                <a:xfrm>
                  <a:off x="4196" y="3452"/>
                  <a:ext cx="40" cy="99"/>
                </a:xfrm>
                <a:custGeom>
                  <a:avLst/>
                  <a:gdLst>
                    <a:gd name="T0" fmla="*/ 0 w 161"/>
                    <a:gd name="T1" fmla="*/ 0 h 395"/>
                    <a:gd name="T2" fmla="*/ 131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1"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57" name="Freeform 736"/>
                <p:cNvSpPr>
                  <a:spLocks/>
                </p:cNvSpPr>
                <p:nvPr/>
              </p:nvSpPr>
              <p:spPr bwMode="auto">
                <a:xfrm>
                  <a:off x="4152" y="3466"/>
                  <a:ext cx="37" cy="88"/>
                </a:xfrm>
                <a:custGeom>
                  <a:avLst/>
                  <a:gdLst>
                    <a:gd name="T0" fmla="*/ 147 w 147"/>
                    <a:gd name="T1" fmla="*/ 0 h 351"/>
                    <a:gd name="T2" fmla="*/ 147 w 147"/>
                    <a:gd name="T3" fmla="*/ 205 h 351"/>
                    <a:gd name="T4" fmla="*/ 88 w 147"/>
                    <a:gd name="T5" fmla="*/ 351 h 351"/>
                    <a:gd name="T6" fmla="*/ 0 w 147"/>
                    <a:gd name="T7" fmla="*/ 321 h 351"/>
                    <a:gd name="T8" fmla="*/ 44 w 147"/>
                    <a:gd name="T9" fmla="*/ 175 h 351"/>
                    <a:gd name="T10" fmla="*/ 147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147" y="0"/>
                      </a:moveTo>
                      <a:lnTo>
                        <a:pt x="147" y="205"/>
                      </a:lnTo>
                      <a:lnTo>
                        <a:pt x="88" y="351"/>
                      </a:lnTo>
                      <a:lnTo>
                        <a:pt x="0" y="321"/>
                      </a:lnTo>
                      <a:lnTo>
                        <a:pt x="44" y="175"/>
                      </a:lnTo>
                      <a:lnTo>
                        <a:pt x="147"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58" name="Freeform 737"/>
                <p:cNvSpPr>
                  <a:spLocks/>
                </p:cNvSpPr>
                <p:nvPr/>
              </p:nvSpPr>
              <p:spPr bwMode="auto">
                <a:xfrm>
                  <a:off x="4225" y="3463"/>
                  <a:ext cx="81" cy="62"/>
                </a:xfrm>
                <a:custGeom>
                  <a:avLst/>
                  <a:gdLst>
                    <a:gd name="T0" fmla="*/ 0 w 321"/>
                    <a:gd name="T1" fmla="*/ 0 h 249"/>
                    <a:gd name="T2" fmla="*/ 88 w 321"/>
                    <a:gd name="T3" fmla="*/ 88 h 249"/>
                    <a:gd name="T4" fmla="*/ 219 w 321"/>
                    <a:gd name="T5" fmla="*/ 234 h 249"/>
                    <a:gd name="T6" fmla="*/ 321 w 321"/>
                    <a:gd name="T7" fmla="*/ 249 h 249"/>
                    <a:gd name="T8" fmla="*/ 248 w 321"/>
                    <a:gd name="T9" fmla="*/ 146 h 249"/>
                    <a:gd name="T10" fmla="*/ 0 w 321"/>
                    <a:gd name="T11" fmla="*/ 0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0"/>
                      </a:moveTo>
                      <a:lnTo>
                        <a:pt x="88" y="88"/>
                      </a:lnTo>
                      <a:lnTo>
                        <a:pt x="219" y="234"/>
                      </a:lnTo>
                      <a:lnTo>
                        <a:pt x="321" y="249"/>
                      </a:lnTo>
                      <a:lnTo>
                        <a:pt x="248"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sp>
            <p:nvSpPr>
              <p:cNvPr id="819" name="Freeform 738"/>
              <p:cNvSpPr>
                <a:spLocks/>
              </p:cNvSpPr>
              <p:nvPr/>
            </p:nvSpPr>
            <p:spPr bwMode="auto">
              <a:xfrm rot="-6630112">
                <a:off x="913" y="2381"/>
                <a:ext cx="92" cy="30"/>
              </a:xfrm>
              <a:custGeom>
                <a:avLst/>
                <a:gdLst>
                  <a:gd name="T0" fmla="*/ 365 w 365"/>
                  <a:gd name="T1" fmla="*/ 176 h 176"/>
                  <a:gd name="T2" fmla="*/ 73 w 365"/>
                  <a:gd name="T3" fmla="*/ 103 h 176"/>
                  <a:gd name="T4" fmla="*/ 0 w 365"/>
                  <a:gd name="T5" fmla="*/ 0 h 176"/>
                  <a:gd name="T6" fmla="*/ 87 w 365"/>
                  <a:gd name="T7" fmla="*/ 0 h 176"/>
                  <a:gd name="T8" fmla="*/ 365 w 365"/>
                  <a:gd name="T9" fmla="*/ 176 h 176"/>
                  <a:gd name="T10" fmla="*/ 0 60000 65536"/>
                  <a:gd name="T11" fmla="*/ 0 60000 65536"/>
                  <a:gd name="T12" fmla="*/ 0 60000 65536"/>
                  <a:gd name="T13" fmla="*/ 0 60000 65536"/>
                  <a:gd name="T14" fmla="*/ 0 60000 65536"/>
                  <a:gd name="T15" fmla="*/ 0 w 365"/>
                  <a:gd name="T16" fmla="*/ 0 h 176"/>
                  <a:gd name="T17" fmla="*/ 365 w 365"/>
                  <a:gd name="T18" fmla="*/ 176 h 176"/>
                </a:gdLst>
                <a:ahLst/>
                <a:cxnLst>
                  <a:cxn ang="T10">
                    <a:pos x="T0" y="T1"/>
                  </a:cxn>
                  <a:cxn ang="T11">
                    <a:pos x="T2" y="T3"/>
                  </a:cxn>
                  <a:cxn ang="T12">
                    <a:pos x="T4" y="T5"/>
                  </a:cxn>
                  <a:cxn ang="T13">
                    <a:pos x="T6" y="T7"/>
                  </a:cxn>
                  <a:cxn ang="T14">
                    <a:pos x="T8" y="T9"/>
                  </a:cxn>
                </a:cxnLst>
                <a:rect l="T15" t="T16" r="T17" b="T18"/>
                <a:pathLst>
                  <a:path w="365" h="176">
                    <a:moveTo>
                      <a:pt x="365" y="176"/>
                    </a:moveTo>
                    <a:lnTo>
                      <a:pt x="73" y="103"/>
                    </a:lnTo>
                    <a:lnTo>
                      <a:pt x="0" y="0"/>
                    </a:lnTo>
                    <a:lnTo>
                      <a:pt x="87" y="0"/>
                    </a:lnTo>
                    <a:lnTo>
                      <a:pt x="365" y="176"/>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20" name="Freeform 739"/>
              <p:cNvSpPr>
                <a:spLocks/>
              </p:cNvSpPr>
              <p:nvPr/>
            </p:nvSpPr>
            <p:spPr bwMode="auto">
              <a:xfrm rot="-6630112">
                <a:off x="957" y="2374"/>
                <a:ext cx="74" cy="37"/>
              </a:xfrm>
              <a:custGeom>
                <a:avLst/>
                <a:gdLst>
                  <a:gd name="T0" fmla="*/ 292 w 292"/>
                  <a:gd name="T1" fmla="*/ 0 h 205"/>
                  <a:gd name="T2" fmla="*/ 87 w 292"/>
                  <a:gd name="T3" fmla="*/ 58 h 205"/>
                  <a:gd name="T4" fmla="*/ 0 w 292"/>
                  <a:gd name="T5" fmla="*/ 146 h 205"/>
                  <a:gd name="T6" fmla="*/ 14 w 292"/>
                  <a:gd name="T7" fmla="*/ 205 h 205"/>
                  <a:gd name="T8" fmla="*/ 102 w 292"/>
                  <a:gd name="T9" fmla="*/ 190 h 205"/>
                  <a:gd name="T10" fmla="*/ 292 w 292"/>
                  <a:gd name="T11" fmla="*/ 0 h 205"/>
                  <a:gd name="T12" fmla="*/ 0 60000 65536"/>
                  <a:gd name="T13" fmla="*/ 0 60000 65536"/>
                  <a:gd name="T14" fmla="*/ 0 60000 65536"/>
                  <a:gd name="T15" fmla="*/ 0 60000 65536"/>
                  <a:gd name="T16" fmla="*/ 0 60000 65536"/>
                  <a:gd name="T17" fmla="*/ 0 60000 65536"/>
                  <a:gd name="T18" fmla="*/ 0 w 292"/>
                  <a:gd name="T19" fmla="*/ 0 h 205"/>
                  <a:gd name="T20" fmla="*/ 292 w 29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292" h="205">
                    <a:moveTo>
                      <a:pt x="292" y="0"/>
                    </a:moveTo>
                    <a:lnTo>
                      <a:pt x="87" y="58"/>
                    </a:lnTo>
                    <a:lnTo>
                      <a:pt x="0" y="146"/>
                    </a:lnTo>
                    <a:lnTo>
                      <a:pt x="14" y="205"/>
                    </a:lnTo>
                    <a:lnTo>
                      <a:pt x="102" y="190"/>
                    </a:lnTo>
                    <a:lnTo>
                      <a:pt x="292"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21" name="Freeform 740"/>
              <p:cNvSpPr>
                <a:spLocks/>
              </p:cNvSpPr>
              <p:nvPr/>
            </p:nvSpPr>
            <p:spPr bwMode="auto">
              <a:xfrm rot="-6630112">
                <a:off x="869" y="2184"/>
                <a:ext cx="80" cy="35"/>
              </a:xfrm>
              <a:custGeom>
                <a:avLst/>
                <a:gdLst>
                  <a:gd name="T0" fmla="*/ 0 w 322"/>
                  <a:gd name="T1" fmla="*/ 0 h 204"/>
                  <a:gd name="T2" fmla="*/ 117 w 322"/>
                  <a:gd name="T3" fmla="*/ 117 h 204"/>
                  <a:gd name="T4" fmla="*/ 263 w 322"/>
                  <a:gd name="T5" fmla="*/ 204 h 204"/>
                  <a:gd name="T6" fmla="*/ 322 w 322"/>
                  <a:gd name="T7" fmla="*/ 161 h 204"/>
                  <a:gd name="T8" fmla="*/ 176 w 322"/>
                  <a:gd name="T9" fmla="*/ 58 h 204"/>
                  <a:gd name="T10" fmla="*/ 0 w 322"/>
                  <a:gd name="T11" fmla="*/ 0 h 204"/>
                  <a:gd name="T12" fmla="*/ 0 60000 65536"/>
                  <a:gd name="T13" fmla="*/ 0 60000 65536"/>
                  <a:gd name="T14" fmla="*/ 0 60000 65536"/>
                  <a:gd name="T15" fmla="*/ 0 60000 65536"/>
                  <a:gd name="T16" fmla="*/ 0 60000 65536"/>
                  <a:gd name="T17" fmla="*/ 0 60000 65536"/>
                  <a:gd name="T18" fmla="*/ 0 w 322"/>
                  <a:gd name="T19" fmla="*/ 0 h 204"/>
                  <a:gd name="T20" fmla="*/ 322 w 32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322" h="204">
                    <a:moveTo>
                      <a:pt x="0" y="0"/>
                    </a:moveTo>
                    <a:lnTo>
                      <a:pt x="117" y="117"/>
                    </a:lnTo>
                    <a:lnTo>
                      <a:pt x="263" y="204"/>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22" name="Freeform 741"/>
              <p:cNvSpPr>
                <a:spLocks/>
              </p:cNvSpPr>
              <p:nvPr/>
            </p:nvSpPr>
            <p:spPr bwMode="auto">
              <a:xfrm rot="-6630112">
                <a:off x="849" y="2235"/>
                <a:ext cx="40" cy="46"/>
              </a:xfrm>
              <a:custGeom>
                <a:avLst/>
                <a:gdLst>
                  <a:gd name="T0" fmla="*/ 0 w 161"/>
                  <a:gd name="T1" fmla="*/ 263 h 263"/>
                  <a:gd name="T2" fmla="*/ 29 w 161"/>
                  <a:gd name="T3" fmla="*/ 102 h 263"/>
                  <a:gd name="T4" fmla="*/ 44 w 161"/>
                  <a:gd name="T5" fmla="*/ 29 h 263"/>
                  <a:gd name="T6" fmla="*/ 161 w 161"/>
                  <a:gd name="T7" fmla="*/ 0 h 263"/>
                  <a:gd name="T8" fmla="*/ 0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0" y="263"/>
                    </a:moveTo>
                    <a:lnTo>
                      <a:pt x="29" y="102"/>
                    </a:lnTo>
                    <a:lnTo>
                      <a:pt x="44" y="29"/>
                    </a:lnTo>
                    <a:lnTo>
                      <a:pt x="161" y="0"/>
                    </a:lnTo>
                    <a:lnTo>
                      <a:pt x="0"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23" name="Freeform 742"/>
              <p:cNvSpPr>
                <a:spLocks/>
              </p:cNvSpPr>
              <p:nvPr/>
            </p:nvSpPr>
            <p:spPr bwMode="auto">
              <a:xfrm rot="-6630112">
                <a:off x="734" y="2002"/>
                <a:ext cx="41" cy="70"/>
              </a:xfrm>
              <a:custGeom>
                <a:avLst/>
                <a:gdLst>
                  <a:gd name="T0" fmla="*/ 0 w 160"/>
                  <a:gd name="T1" fmla="*/ 395 h 395"/>
                  <a:gd name="T2" fmla="*/ 131 w 160"/>
                  <a:gd name="T3" fmla="*/ 220 h 395"/>
                  <a:gd name="T4" fmla="*/ 160 w 160"/>
                  <a:gd name="T5" fmla="*/ 44 h 395"/>
                  <a:gd name="T6" fmla="*/ 73 w 160"/>
                  <a:gd name="T7" fmla="*/ 0 h 395"/>
                  <a:gd name="T8" fmla="*/ 0 w 160"/>
                  <a:gd name="T9" fmla="*/ 395 h 395"/>
                  <a:gd name="T10" fmla="*/ 0 60000 65536"/>
                  <a:gd name="T11" fmla="*/ 0 60000 65536"/>
                  <a:gd name="T12" fmla="*/ 0 60000 65536"/>
                  <a:gd name="T13" fmla="*/ 0 60000 65536"/>
                  <a:gd name="T14" fmla="*/ 0 60000 65536"/>
                  <a:gd name="T15" fmla="*/ 0 w 160"/>
                  <a:gd name="T16" fmla="*/ 0 h 395"/>
                  <a:gd name="T17" fmla="*/ 160 w 160"/>
                  <a:gd name="T18" fmla="*/ 395 h 395"/>
                </a:gdLst>
                <a:ahLst/>
                <a:cxnLst>
                  <a:cxn ang="T10">
                    <a:pos x="T0" y="T1"/>
                  </a:cxn>
                  <a:cxn ang="T11">
                    <a:pos x="T2" y="T3"/>
                  </a:cxn>
                  <a:cxn ang="T12">
                    <a:pos x="T4" y="T5"/>
                  </a:cxn>
                  <a:cxn ang="T13">
                    <a:pos x="T6" y="T7"/>
                  </a:cxn>
                  <a:cxn ang="T14">
                    <a:pos x="T8" y="T9"/>
                  </a:cxn>
                </a:cxnLst>
                <a:rect l="T15" t="T16" r="T17" b="T18"/>
                <a:pathLst>
                  <a:path w="160" h="395">
                    <a:moveTo>
                      <a:pt x="0" y="395"/>
                    </a:moveTo>
                    <a:lnTo>
                      <a:pt x="131" y="220"/>
                    </a:lnTo>
                    <a:lnTo>
                      <a:pt x="160" y="44"/>
                    </a:lnTo>
                    <a:lnTo>
                      <a:pt x="73" y="0"/>
                    </a:lnTo>
                    <a:lnTo>
                      <a:pt x="0"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24" name="Freeform 743"/>
              <p:cNvSpPr>
                <a:spLocks/>
              </p:cNvSpPr>
              <p:nvPr/>
            </p:nvSpPr>
            <p:spPr bwMode="auto">
              <a:xfrm rot="-6630112">
                <a:off x="760" y="2106"/>
                <a:ext cx="37" cy="62"/>
              </a:xfrm>
              <a:custGeom>
                <a:avLst/>
                <a:gdLst>
                  <a:gd name="T0" fmla="*/ 146 w 146"/>
                  <a:gd name="T1" fmla="*/ 351 h 351"/>
                  <a:gd name="T2" fmla="*/ 146 w 146"/>
                  <a:gd name="T3" fmla="*/ 146 h 351"/>
                  <a:gd name="T4" fmla="*/ 88 w 146"/>
                  <a:gd name="T5" fmla="*/ 0 h 351"/>
                  <a:gd name="T6" fmla="*/ 0 w 146"/>
                  <a:gd name="T7" fmla="*/ 29 h 351"/>
                  <a:gd name="T8" fmla="*/ 44 w 146"/>
                  <a:gd name="T9" fmla="*/ 176 h 351"/>
                  <a:gd name="T10" fmla="*/ 146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146" y="351"/>
                    </a:moveTo>
                    <a:lnTo>
                      <a:pt x="146" y="146"/>
                    </a:lnTo>
                    <a:lnTo>
                      <a:pt x="88" y="0"/>
                    </a:lnTo>
                    <a:lnTo>
                      <a:pt x="0" y="29"/>
                    </a:lnTo>
                    <a:lnTo>
                      <a:pt x="44" y="176"/>
                    </a:lnTo>
                    <a:lnTo>
                      <a:pt x="146"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25" name="Freeform 744"/>
              <p:cNvSpPr>
                <a:spLocks/>
              </p:cNvSpPr>
              <p:nvPr/>
            </p:nvSpPr>
            <p:spPr bwMode="auto">
              <a:xfrm rot="-6630112">
                <a:off x="707" y="2018"/>
                <a:ext cx="80" cy="44"/>
              </a:xfrm>
              <a:custGeom>
                <a:avLst/>
                <a:gdLst>
                  <a:gd name="T0" fmla="*/ 0 w 321"/>
                  <a:gd name="T1" fmla="*/ 249 h 249"/>
                  <a:gd name="T2" fmla="*/ 87 w 321"/>
                  <a:gd name="T3" fmla="*/ 161 h 249"/>
                  <a:gd name="T4" fmla="*/ 219 w 321"/>
                  <a:gd name="T5" fmla="*/ 15 h 249"/>
                  <a:gd name="T6" fmla="*/ 321 w 321"/>
                  <a:gd name="T7" fmla="*/ 0 h 249"/>
                  <a:gd name="T8" fmla="*/ 248 w 321"/>
                  <a:gd name="T9" fmla="*/ 103 h 249"/>
                  <a:gd name="T10" fmla="*/ 0 w 321"/>
                  <a:gd name="T11" fmla="*/ 249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249"/>
                    </a:moveTo>
                    <a:lnTo>
                      <a:pt x="87" y="161"/>
                    </a:lnTo>
                    <a:lnTo>
                      <a:pt x="219" y="15"/>
                    </a:lnTo>
                    <a:lnTo>
                      <a:pt x="321" y="0"/>
                    </a:lnTo>
                    <a:lnTo>
                      <a:pt x="248" y="103"/>
                    </a:lnTo>
                    <a:lnTo>
                      <a:pt x="0"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26" name="Freeform 745"/>
              <p:cNvSpPr>
                <a:spLocks/>
              </p:cNvSpPr>
              <p:nvPr/>
            </p:nvSpPr>
            <p:spPr bwMode="auto">
              <a:xfrm rot="-6630112">
                <a:off x="797" y="2005"/>
                <a:ext cx="40" cy="70"/>
              </a:xfrm>
              <a:custGeom>
                <a:avLst/>
                <a:gdLst>
                  <a:gd name="T0" fmla="*/ 0 w 161"/>
                  <a:gd name="T1" fmla="*/ 0 h 395"/>
                  <a:gd name="T2" fmla="*/ 132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2"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27" name="Freeform 746"/>
              <p:cNvSpPr>
                <a:spLocks/>
              </p:cNvSpPr>
              <p:nvPr/>
            </p:nvSpPr>
            <p:spPr bwMode="auto">
              <a:xfrm rot="-6630112">
                <a:off x="781" y="1955"/>
                <a:ext cx="36" cy="62"/>
              </a:xfrm>
              <a:custGeom>
                <a:avLst/>
                <a:gdLst>
                  <a:gd name="T0" fmla="*/ 0 w 147"/>
                  <a:gd name="T1" fmla="*/ 0 h 351"/>
                  <a:gd name="T2" fmla="*/ 0 w 147"/>
                  <a:gd name="T3" fmla="*/ 205 h 351"/>
                  <a:gd name="T4" fmla="*/ 59 w 147"/>
                  <a:gd name="T5" fmla="*/ 351 h 351"/>
                  <a:gd name="T6" fmla="*/ 147 w 147"/>
                  <a:gd name="T7" fmla="*/ 322 h 351"/>
                  <a:gd name="T8" fmla="*/ 103 w 147"/>
                  <a:gd name="T9" fmla="*/ 176 h 351"/>
                  <a:gd name="T10" fmla="*/ 0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0" y="0"/>
                    </a:moveTo>
                    <a:lnTo>
                      <a:pt x="0" y="205"/>
                    </a:lnTo>
                    <a:lnTo>
                      <a:pt x="59" y="351"/>
                    </a:lnTo>
                    <a:lnTo>
                      <a:pt x="147" y="322"/>
                    </a:lnTo>
                    <a:lnTo>
                      <a:pt x="103" y="17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28" name="Freeform 747"/>
              <p:cNvSpPr>
                <a:spLocks/>
              </p:cNvSpPr>
              <p:nvPr/>
            </p:nvSpPr>
            <p:spPr bwMode="auto">
              <a:xfrm rot="-6630112">
                <a:off x="735" y="1942"/>
                <a:ext cx="80" cy="44"/>
              </a:xfrm>
              <a:custGeom>
                <a:avLst/>
                <a:gdLst>
                  <a:gd name="T0" fmla="*/ 0 w 322"/>
                  <a:gd name="T1" fmla="*/ 0 h 249"/>
                  <a:gd name="T2" fmla="*/ 88 w 322"/>
                  <a:gd name="T3" fmla="*/ 88 h 249"/>
                  <a:gd name="T4" fmla="*/ 219 w 322"/>
                  <a:gd name="T5" fmla="*/ 234 h 249"/>
                  <a:gd name="T6" fmla="*/ 322 w 322"/>
                  <a:gd name="T7" fmla="*/ 249 h 249"/>
                  <a:gd name="T8" fmla="*/ 249 w 322"/>
                  <a:gd name="T9" fmla="*/ 146 h 249"/>
                  <a:gd name="T10" fmla="*/ 0 w 322"/>
                  <a:gd name="T11" fmla="*/ 0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0" y="0"/>
                    </a:moveTo>
                    <a:lnTo>
                      <a:pt x="88" y="88"/>
                    </a:lnTo>
                    <a:lnTo>
                      <a:pt x="219" y="234"/>
                    </a:lnTo>
                    <a:lnTo>
                      <a:pt x="322" y="249"/>
                    </a:lnTo>
                    <a:lnTo>
                      <a:pt x="249"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29" name="Freeform 748"/>
              <p:cNvSpPr>
                <a:spLocks/>
              </p:cNvSpPr>
              <p:nvPr/>
            </p:nvSpPr>
            <p:spPr bwMode="auto">
              <a:xfrm rot="-6630112">
                <a:off x="672" y="1974"/>
                <a:ext cx="91" cy="31"/>
              </a:xfrm>
              <a:custGeom>
                <a:avLst/>
                <a:gdLst>
                  <a:gd name="T0" fmla="*/ 0 w 366"/>
                  <a:gd name="T1" fmla="*/ 175 h 175"/>
                  <a:gd name="T2" fmla="*/ 293 w 366"/>
                  <a:gd name="T3" fmla="*/ 102 h 175"/>
                  <a:gd name="T4" fmla="*/ 366 w 366"/>
                  <a:gd name="T5" fmla="*/ 0 h 175"/>
                  <a:gd name="T6" fmla="*/ 278 w 366"/>
                  <a:gd name="T7" fmla="*/ 0 h 175"/>
                  <a:gd name="T8" fmla="*/ 0 w 366"/>
                  <a:gd name="T9" fmla="*/ 175 h 175"/>
                  <a:gd name="T10" fmla="*/ 0 60000 65536"/>
                  <a:gd name="T11" fmla="*/ 0 60000 65536"/>
                  <a:gd name="T12" fmla="*/ 0 60000 65536"/>
                  <a:gd name="T13" fmla="*/ 0 60000 65536"/>
                  <a:gd name="T14" fmla="*/ 0 60000 65536"/>
                  <a:gd name="T15" fmla="*/ 0 w 366"/>
                  <a:gd name="T16" fmla="*/ 0 h 175"/>
                  <a:gd name="T17" fmla="*/ 366 w 366"/>
                  <a:gd name="T18" fmla="*/ 175 h 175"/>
                </a:gdLst>
                <a:ahLst/>
                <a:cxnLst>
                  <a:cxn ang="T10">
                    <a:pos x="T0" y="T1"/>
                  </a:cxn>
                  <a:cxn ang="T11">
                    <a:pos x="T2" y="T3"/>
                  </a:cxn>
                  <a:cxn ang="T12">
                    <a:pos x="T4" y="T5"/>
                  </a:cxn>
                  <a:cxn ang="T13">
                    <a:pos x="T6" y="T7"/>
                  </a:cxn>
                  <a:cxn ang="T14">
                    <a:pos x="T8" y="T9"/>
                  </a:cxn>
                </a:cxnLst>
                <a:rect l="T15" t="T16" r="T17" b="T18"/>
                <a:pathLst>
                  <a:path w="366" h="175">
                    <a:moveTo>
                      <a:pt x="0" y="175"/>
                    </a:moveTo>
                    <a:lnTo>
                      <a:pt x="293" y="102"/>
                    </a:lnTo>
                    <a:lnTo>
                      <a:pt x="366" y="0"/>
                    </a:lnTo>
                    <a:lnTo>
                      <a:pt x="278" y="0"/>
                    </a:lnTo>
                    <a:lnTo>
                      <a:pt x="0" y="17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30" name="Freeform 749"/>
              <p:cNvSpPr>
                <a:spLocks/>
              </p:cNvSpPr>
              <p:nvPr/>
            </p:nvSpPr>
            <p:spPr bwMode="auto">
              <a:xfrm rot="-6630112">
                <a:off x="794" y="2076"/>
                <a:ext cx="73" cy="36"/>
              </a:xfrm>
              <a:custGeom>
                <a:avLst/>
                <a:gdLst>
                  <a:gd name="T0" fmla="*/ 0 w 292"/>
                  <a:gd name="T1" fmla="*/ 0 h 204"/>
                  <a:gd name="T2" fmla="*/ 204 w 292"/>
                  <a:gd name="T3" fmla="*/ 58 h 204"/>
                  <a:gd name="T4" fmla="*/ 292 w 292"/>
                  <a:gd name="T5" fmla="*/ 146 h 204"/>
                  <a:gd name="T6" fmla="*/ 277 w 292"/>
                  <a:gd name="T7" fmla="*/ 204 h 204"/>
                  <a:gd name="T8" fmla="*/ 190 w 292"/>
                  <a:gd name="T9" fmla="*/ 190 h 204"/>
                  <a:gd name="T10" fmla="*/ 0 w 292"/>
                  <a:gd name="T11" fmla="*/ 0 h 204"/>
                  <a:gd name="T12" fmla="*/ 0 60000 65536"/>
                  <a:gd name="T13" fmla="*/ 0 60000 65536"/>
                  <a:gd name="T14" fmla="*/ 0 60000 65536"/>
                  <a:gd name="T15" fmla="*/ 0 60000 65536"/>
                  <a:gd name="T16" fmla="*/ 0 60000 65536"/>
                  <a:gd name="T17" fmla="*/ 0 60000 65536"/>
                  <a:gd name="T18" fmla="*/ 0 w 292"/>
                  <a:gd name="T19" fmla="*/ 0 h 204"/>
                  <a:gd name="T20" fmla="*/ 292 w 29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292" h="204">
                    <a:moveTo>
                      <a:pt x="0" y="0"/>
                    </a:moveTo>
                    <a:lnTo>
                      <a:pt x="204" y="58"/>
                    </a:lnTo>
                    <a:lnTo>
                      <a:pt x="292" y="146"/>
                    </a:lnTo>
                    <a:lnTo>
                      <a:pt x="277" y="204"/>
                    </a:lnTo>
                    <a:lnTo>
                      <a:pt x="190" y="190"/>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31" name="Freeform 750"/>
              <p:cNvSpPr>
                <a:spLocks/>
              </p:cNvSpPr>
              <p:nvPr/>
            </p:nvSpPr>
            <p:spPr bwMode="auto">
              <a:xfrm rot="-6630112">
                <a:off x="717" y="1924"/>
                <a:ext cx="81" cy="35"/>
              </a:xfrm>
              <a:custGeom>
                <a:avLst/>
                <a:gdLst>
                  <a:gd name="T0" fmla="*/ 0 w 322"/>
                  <a:gd name="T1" fmla="*/ 0 h 205"/>
                  <a:gd name="T2" fmla="*/ 117 w 322"/>
                  <a:gd name="T3" fmla="*/ 117 h 205"/>
                  <a:gd name="T4" fmla="*/ 264 w 322"/>
                  <a:gd name="T5" fmla="*/ 205 h 205"/>
                  <a:gd name="T6" fmla="*/ 322 w 322"/>
                  <a:gd name="T7" fmla="*/ 161 h 205"/>
                  <a:gd name="T8" fmla="*/ 176 w 322"/>
                  <a:gd name="T9" fmla="*/ 58 h 205"/>
                  <a:gd name="T10" fmla="*/ 0 w 322"/>
                  <a:gd name="T11" fmla="*/ 0 h 205"/>
                  <a:gd name="T12" fmla="*/ 0 60000 65536"/>
                  <a:gd name="T13" fmla="*/ 0 60000 65536"/>
                  <a:gd name="T14" fmla="*/ 0 60000 65536"/>
                  <a:gd name="T15" fmla="*/ 0 60000 65536"/>
                  <a:gd name="T16" fmla="*/ 0 60000 65536"/>
                  <a:gd name="T17" fmla="*/ 0 60000 65536"/>
                  <a:gd name="T18" fmla="*/ 0 w 322"/>
                  <a:gd name="T19" fmla="*/ 0 h 205"/>
                  <a:gd name="T20" fmla="*/ 322 w 32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322" h="205">
                    <a:moveTo>
                      <a:pt x="0" y="0"/>
                    </a:moveTo>
                    <a:lnTo>
                      <a:pt x="117" y="117"/>
                    </a:lnTo>
                    <a:lnTo>
                      <a:pt x="264" y="205"/>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32" name="Freeform 751"/>
              <p:cNvSpPr>
                <a:spLocks/>
              </p:cNvSpPr>
              <p:nvPr/>
            </p:nvSpPr>
            <p:spPr bwMode="auto">
              <a:xfrm rot="-6630112">
                <a:off x="777" y="2149"/>
                <a:ext cx="40" cy="46"/>
              </a:xfrm>
              <a:custGeom>
                <a:avLst/>
                <a:gdLst>
                  <a:gd name="T0" fmla="*/ 161 w 161"/>
                  <a:gd name="T1" fmla="*/ 263 h 263"/>
                  <a:gd name="T2" fmla="*/ 132 w 161"/>
                  <a:gd name="T3" fmla="*/ 103 h 263"/>
                  <a:gd name="T4" fmla="*/ 117 w 161"/>
                  <a:gd name="T5" fmla="*/ 29 h 263"/>
                  <a:gd name="T6" fmla="*/ 0 w 161"/>
                  <a:gd name="T7" fmla="*/ 0 h 263"/>
                  <a:gd name="T8" fmla="*/ 161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161" y="263"/>
                    </a:moveTo>
                    <a:lnTo>
                      <a:pt x="132" y="103"/>
                    </a:lnTo>
                    <a:lnTo>
                      <a:pt x="117" y="29"/>
                    </a:lnTo>
                    <a:lnTo>
                      <a:pt x="0" y="0"/>
                    </a:lnTo>
                    <a:lnTo>
                      <a:pt x="161"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33" name="Freeform 752"/>
              <p:cNvSpPr>
                <a:spLocks/>
              </p:cNvSpPr>
              <p:nvPr/>
            </p:nvSpPr>
            <p:spPr bwMode="auto">
              <a:xfrm rot="-6630112">
                <a:off x="552" y="2105"/>
                <a:ext cx="376" cy="57"/>
              </a:xfrm>
              <a:custGeom>
                <a:avLst/>
                <a:gdLst>
                  <a:gd name="T0" fmla="*/ 0 w 1506"/>
                  <a:gd name="T1" fmla="*/ 321 h 321"/>
                  <a:gd name="T2" fmla="*/ 293 w 1506"/>
                  <a:gd name="T3" fmla="*/ 277 h 321"/>
                  <a:gd name="T4" fmla="*/ 468 w 1506"/>
                  <a:gd name="T5" fmla="*/ 219 h 321"/>
                  <a:gd name="T6" fmla="*/ 746 w 1506"/>
                  <a:gd name="T7" fmla="*/ 117 h 321"/>
                  <a:gd name="T8" fmla="*/ 965 w 1506"/>
                  <a:gd name="T9" fmla="*/ 117 h 321"/>
                  <a:gd name="T10" fmla="*/ 1243 w 1506"/>
                  <a:gd name="T11" fmla="*/ 73 h 321"/>
                  <a:gd name="T12" fmla="*/ 1506 w 1506"/>
                  <a:gd name="T13" fmla="*/ 0 h 321"/>
                  <a:gd name="T14" fmla="*/ 0 60000 65536"/>
                  <a:gd name="T15" fmla="*/ 0 60000 65536"/>
                  <a:gd name="T16" fmla="*/ 0 60000 65536"/>
                  <a:gd name="T17" fmla="*/ 0 60000 65536"/>
                  <a:gd name="T18" fmla="*/ 0 60000 65536"/>
                  <a:gd name="T19" fmla="*/ 0 60000 65536"/>
                  <a:gd name="T20" fmla="*/ 0 60000 65536"/>
                  <a:gd name="T21" fmla="*/ 0 w 1506"/>
                  <a:gd name="T22" fmla="*/ 0 h 321"/>
                  <a:gd name="T23" fmla="*/ 1506 w 1506"/>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6" h="321">
                    <a:moveTo>
                      <a:pt x="0" y="321"/>
                    </a:moveTo>
                    <a:lnTo>
                      <a:pt x="293" y="277"/>
                    </a:lnTo>
                    <a:lnTo>
                      <a:pt x="468" y="219"/>
                    </a:lnTo>
                    <a:lnTo>
                      <a:pt x="746" y="117"/>
                    </a:lnTo>
                    <a:lnTo>
                      <a:pt x="965" y="117"/>
                    </a:lnTo>
                    <a:lnTo>
                      <a:pt x="1243" y="73"/>
                    </a:lnTo>
                    <a:lnTo>
                      <a:pt x="1506" y="0"/>
                    </a:lnTo>
                  </a:path>
                </a:pathLst>
              </a:custGeom>
              <a:solidFill>
                <a:srgbClr val="006600"/>
              </a:solidFill>
              <a:ln w="1587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nvGrpSpPr>
              <p:cNvPr id="834" name="Group 753"/>
              <p:cNvGrpSpPr>
                <a:grpSpLocks/>
              </p:cNvGrpSpPr>
              <p:nvPr/>
            </p:nvGrpSpPr>
            <p:grpSpPr bwMode="auto">
              <a:xfrm rot="-6630112">
                <a:off x="707" y="2250"/>
                <a:ext cx="154" cy="71"/>
                <a:chOff x="4097" y="3357"/>
                <a:chExt cx="154" cy="102"/>
              </a:xfrm>
            </p:grpSpPr>
            <p:sp>
              <p:nvSpPr>
                <p:cNvPr id="853" name="Freeform 754"/>
                <p:cNvSpPr>
                  <a:spLocks/>
                </p:cNvSpPr>
                <p:nvPr/>
              </p:nvSpPr>
              <p:spPr bwMode="auto">
                <a:xfrm>
                  <a:off x="4167" y="3360"/>
                  <a:ext cx="40" cy="99"/>
                </a:xfrm>
                <a:custGeom>
                  <a:avLst/>
                  <a:gdLst>
                    <a:gd name="T0" fmla="*/ 161 w 161"/>
                    <a:gd name="T1" fmla="*/ 395 h 395"/>
                    <a:gd name="T2" fmla="*/ 29 w 161"/>
                    <a:gd name="T3" fmla="*/ 219 h 395"/>
                    <a:gd name="T4" fmla="*/ 0 w 161"/>
                    <a:gd name="T5" fmla="*/ 44 h 395"/>
                    <a:gd name="T6" fmla="*/ 88 w 161"/>
                    <a:gd name="T7" fmla="*/ 0 h 395"/>
                    <a:gd name="T8" fmla="*/ 161 w 161"/>
                    <a:gd name="T9" fmla="*/ 395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161" y="395"/>
                      </a:moveTo>
                      <a:lnTo>
                        <a:pt x="29" y="219"/>
                      </a:lnTo>
                      <a:lnTo>
                        <a:pt x="0" y="44"/>
                      </a:lnTo>
                      <a:lnTo>
                        <a:pt x="88" y="0"/>
                      </a:lnTo>
                      <a:lnTo>
                        <a:pt x="161"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54" name="Freeform 755"/>
                <p:cNvSpPr>
                  <a:spLocks/>
                </p:cNvSpPr>
                <p:nvPr/>
              </p:nvSpPr>
              <p:spPr bwMode="auto">
                <a:xfrm>
                  <a:off x="4214" y="3357"/>
                  <a:ext cx="37" cy="88"/>
                </a:xfrm>
                <a:custGeom>
                  <a:avLst/>
                  <a:gdLst>
                    <a:gd name="T0" fmla="*/ 0 w 146"/>
                    <a:gd name="T1" fmla="*/ 351 h 351"/>
                    <a:gd name="T2" fmla="*/ 0 w 146"/>
                    <a:gd name="T3" fmla="*/ 146 h 351"/>
                    <a:gd name="T4" fmla="*/ 58 w 146"/>
                    <a:gd name="T5" fmla="*/ 0 h 351"/>
                    <a:gd name="T6" fmla="*/ 146 w 146"/>
                    <a:gd name="T7" fmla="*/ 30 h 351"/>
                    <a:gd name="T8" fmla="*/ 102 w 146"/>
                    <a:gd name="T9" fmla="*/ 176 h 351"/>
                    <a:gd name="T10" fmla="*/ 0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0" y="351"/>
                      </a:moveTo>
                      <a:lnTo>
                        <a:pt x="0" y="146"/>
                      </a:lnTo>
                      <a:lnTo>
                        <a:pt x="58" y="0"/>
                      </a:lnTo>
                      <a:lnTo>
                        <a:pt x="146" y="30"/>
                      </a:lnTo>
                      <a:lnTo>
                        <a:pt x="102" y="176"/>
                      </a:lnTo>
                      <a:lnTo>
                        <a:pt x="0"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55" name="Freeform 756"/>
                <p:cNvSpPr>
                  <a:spLocks/>
                </p:cNvSpPr>
                <p:nvPr/>
              </p:nvSpPr>
              <p:spPr bwMode="auto">
                <a:xfrm>
                  <a:off x="4097" y="3386"/>
                  <a:ext cx="81" cy="62"/>
                </a:xfrm>
                <a:custGeom>
                  <a:avLst/>
                  <a:gdLst>
                    <a:gd name="T0" fmla="*/ 322 w 322"/>
                    <a:gd name="T1" fmla="*/ 249 h 249"/>
                    <a:gd name="T2" fmla="*/ 234 w 322"/>
                    <a:gd name="T3" fmla="*/ 161 h 249"/>
                    <a:gd name="T4" fmla="*/ 103 w 322"/>
                    <a:gd name="T5" fmla="*/ 15 h 249"/>
                    <a:gd name="T6" fmla="*/ 0 w 322"/>
                    <a:gd name="T7" fmla="*/ 0 h 249"/>
                    <a:gd name="T8" fmla="*/ 73 w 322"/>
                    <a:gd name="T9" fmla="*/ 103 h 249"/>
                    <a:gd name="T10" fmla="*/ 322 w 322"/>
                    <a:gd name="T11" fmla="*/ 249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322" y="249"/>
                      </a:moveTo>
                      <a:lnTo>
                        <a:pt x="234" y="161"/>
                      </a:lnTo>
                      <a:lnTo>
                        <a:pt x="103" y="15"/>
                      </a:lnTo>
                      <a:lnTo>
                        <a:pt x="0" y="0"/>
                      </a:lnTo>
                      <a:lnTo>
                        <a:pt x="73" y="103"/>
                      </a:lnTo>
                      <a:lnTo>
                        <a:pt x="322"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grpSp>
            <p:nvGrpSpPr>
              <p:cNvPr id="835" name="Group 757"/>
              <p:cNvGrpSpPr>
                <a:grpSpLocks/>
              </p:cNvGrpSpPr>
              <p:nvPr/>
            </p:nvGrpSpPr>
            <p:grpSpPr bwMode="auto">
              <a:xfrm rot="-6630112">
                <a:off x="753" y="2173"/>
                <a:ext cx="154" cy="71"/>
                <a:chOff x="4152" y="3452"/>
                <a:chExt cx="154" cy="102"/>
              </a:xfrm>
            </p:grpSpPr>
            <p:sp>
              <p:nvSpPr>
                <p:cNvPr id="850" name="Freeform 758"/>
                <p:cNvSpPr>
                  <a:spLocks/>
                </p:cNvSpPr>
                <p:nvPr/>
              </p:nvSpPr>
              <p:spPr bwMode="auto">
                <a:xfrm>
                  <a:off x="4196" y="3452"/>
                  <a:ext cx="40" cy="99"/>
                </a:xfrm>
                <a:custGeom>
                  <a:avLst/>
                  <a:gdLst>
                    <a:gd name="T0" fmla="*/ 0 w 161"/>
                    <a:gd name="T1" fmla="*/ 0 h 395"/>
                    <a:gd name="T2" fmla="*/ 131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1"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51" name="Freeform 759"/>
                <p:cNvSpPr>
                  <a:spLocks/>
                </p:cNvSpPr>
                <p:nvPr/>
              </p:nvSpPr>
              <p:spPr bwMode="auto">
                <a:xfrm>
                  <a:off x="4152" y="3466"/>
                  <a:ext cx="37" cy="88"/>
                </a:xfrm>
                <a:custGeom>
                  <a:avLst/>
                  <a:gdLst>
                    <a:gd name="T0" fmla="*/ 147 w 147"/>
                    <a:gd name="T1" fmla="*/ 0 h 351"/>
                    <a:gd name="T2" fmla="*/ 147 w 147"/>
                    <a:gd name="T3" fmla="*/ 205 h 351"/>
                    <a:gd name="T4" fmla="*/ 88 w 147"/>
                    <a:gd name="T5" fmla="*/ 351 h 351"/>
                    <a:gd name="T6" fmla="*/ 0 w 147"/>
                    <a:gd name="T7" fmla="*/ 321 h 351"/>
                    <a:gd name="T8" fmla="*/ 44 w 147"/>
                    <a:gd name="T9" fmla="*/ 175 h 351"/>
                    <a:gd name="T10" fmla="*/ 147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147" y="0"/>
                      </a:moveTo>
                      <a:lnTo>
                        <a:pt x="147" y="205"/>
                      </a:lnTo>
                      <a:lnTo>
                        <a:pt x="88" y="351"/>
                      </a:lnTo>
                      <a:lnTo>
                        <a:pt x="0" y="321"/>
                      </a:lnTo>
                      <a:lnTo>
                        <a:pt x="44" y="175"/>
                      </a:lnTo>
                      <a:lnTo>
                        <a:pt x="147"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52" name="Freeform 760"/>
                <p:cNvSpPr>
                  <a:spLocks/>
                </p:cNvSpPr>
                <p:nvPr/>
              </p:nvSpPr>
              <p:spPr bwMode="auto">
                <a:xfrm>
                  <a:off x="4225" y="3463"/>
                  <a:ext cx="81" cy="62"/>
                </a:xfrm>
                <a:custGeom>
                  <a:avLst/>
                  <a:gdLst>
                    <a:gd name="T0" fmla="*/ 0 w 321"/>
                    <a:gd name="T1" fmla="*/ 0 h 249"/>
                    <a:gd name="T2" fmla="*/ 88 w 321"/>
                    <a:gd name="T3" fmla="*/ 88 h 249"/>
                    <a:gd name="T4" fmla="*/ 219 w 321"/>
                    <a:gd name="T5" fmla="*/ 234 h 249"/>
                    <a:gd name="T6" fmla="*/ 321 w 321"/>
                    <a:gd name="T7" fmla="*/ 249 h 249"/>
                    <a:gd name="T8" fmla="*/ 248 w 321"/>
                    <a:gd name="T9" fmla="*/ 146 h 249"/>
                    <a:gd name="T10" fmla="*/ 0 w 321"/>
                    <a:gd name="T11" fmla="*/ 0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0"/>
                      </a:moveTo>
                      <a:lnTo>
                        <a:pt x="88" y="88"/>
                      </a:lnTo>
                      <a:lnTo>
                        <a:pt x="219" y="234"/>
                      </a:lnTo>
                      <a:lnTo>
                        <a:pt x="321" y="249"/>
                      </a:lnTo>
                      <a:lnTo>
                        <a:pt x="248"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sp>
            <p:nvSpPr>
              <p:cNvPr id="836" name="Freeform 761"/>
              <p:cNvSpPr>
                <a:spLocks/>
              </p:cNvSpPr>
              <p:nvPr/>
            </p:nvSpPr>
            <p:spPr bwMode="auto">
              <a:xfrm rot="-6630112">
                <a:off x="786" y="2322"/>
                <a:ext cx="92" cy="30"/>
              </a:xfrm>
              <a:custGeom>
                <a:avLst/>
                <a:gdLst>
                  <a:gd name="T0" fmla="*/ 365 w 365"/>
                  <a:gd name="T1" fmla="*/ 176 h 176"/>
                  <a:gd name="T2" fmla="*/ 73 w 365"/>
                  <a:gd name="T3" fmla="*/ 103 h 176"/>
                  <a:gd name="T4" fmla="*/ 0 w 365"/>
                  <a:gd name="T5" fmla="*/ 0 h 176"/>
                  <a:gd name="T6" fmla="*/ 87 w 365"/>
                  <a:gd name="T7" fmla="*/ 0 h 176"/>
                  <a:gd name="T8" fmla="*/ 365 w 365"/>
                  <a:gd name="T9" fmla="*/ 176 h 176"/>
                  <a:gd name="T10" fmla="*/ 0 60000 65536"/>
                  <a:gd name="T11" fmla="*/ 0 60000 65536"/>
                  <a:gd name="T12" fmla="*/ 0 60000 65536"/>
                  <a:gd name="T13" fmla="*/ 0 60000 65536"/>
                  <a:gd name="T14" fmla="*/ 0 60000 65536"/>
                  <a:gd name="T15" fmla="*/ 0 w 365"/>
                  <a:gd name="T16" fmla="*/ 0 h 176"/>
                  <a:gd name="T17" fmla="*/ 365 w 365"/>
                  <a:gd name="T18" fmla="*/ 176 h 176"/>
                </a:gdLst>
                <a:ahLst/>
                <a:cxnLst>
                  <a:cxn ang="T10">
                    <a:pos x="T0" y="T1"/>
                  </a:cxn>
                  <a:cxn ang="T11">
                    <a:pos x="T2" y="T3"/>
                  </a:cxn>
                  <a:cxn ang="T12">
                    <a:pos x="T4" y="T5"/>
                  </a:cxn>
                  <a:cxn ang="T13">
                    <a:pos x="T6" y="T7"/>
                  </a:cxn>
                  <a:cxn ang="T14">
                    <a:pos x="T8" y="T9"/>
                  </a:cxn>
                </a:cxnLst>
                <a:rect l="T15" t="T16" r="T17" b="T18"/>
                <a:pathLst>
                  <a:path w="365" h="176">
                    <a:moveTo>
                      <a:pt x="365" y="176"/>
                    </a:moveTo>
                    <a:lnTo>
                      <a:pt x="73" y="103"/>
                    </a:lnTo>
                    <a:lnTo>
                      <a:pt x="0" y="0"/>
                    </a:lnTo>
                    <a:lnTo>
                      <a:pt x="87" y="0"/>
                    </a:lnTo>
                    <a:lnTo>
                      <a:pt x="365" y="176"/>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37" name="Freeform 762"/>
              <p:cNvSpPr>
                <a:spLocks/>
              </p:cNvSpPr>
              <p:nvPr/>
            </p:nvSpPr>
            <p:spPr bwMode="auto">
              <a:xfrm rot="-6630112">
                <a:off x="830" y="2315"/>
                <a:ext cx="74" cy="37"/>
              </a:xfrm>
              <a:custGeom>
                <a:avLst/>
                <a:gdLst>
                  <a:gd name="T0" fmla="*/ 292 w 292"/>
                  <a:gd name="T1" fmla="*/ 0 h 205"/>
                  <a:gd name="T2" fmla="*/ 87 w 292"/>
                  <a:gd name="T3" fmla="*/ 58 h 205"/>
                  <a:gd name="T4" fmla="*/ 0 w 292"/>
                  <a:gd name="T5" fmla="*/ 146 h 205"/>
                  <a:gd name="T6" fmla="*/ 14 w 292"/>
                  <a:gd name="T7" fmla="*/ 205 h 205"/>
                  <a:gd name="T8" fmla="*/ 102 w 292"/>
                  <a:gd name="T9" fmla="*/ 190 h 205"/>
                  <a:gd name="T10" fmla="*/ 292 w 292"/>
                  <a:gd name="T11" fmla="*/ 0 h 205"/>
                  <a:gd name="T12" fmla="*/ 0 60000 65536"/>
                  <a:gd name="T13" fmla="*/ 0 60000 65536"/>
                  <a:gd name="T14" fmla="*/ 0 60000 65536"/>
                  <a:gd name="T15" fmla="*/ 0 60000 65536"/>
                  <a:gd name="T16" fmla="*/ 0 60000 65536"/>
                  <a:gd name="T17" fmla="*/ 0 60000 65536"/>
                  <a:gd name="T18" fmla="*/ 0 w 292"/>
                  <a:gd name="T19" fmla="*/ 0 h 205"/>
                  <a:gd name="T20" fmla="*/ 292 w 29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292" h="205">
                    <a:moveTo>
                      <a:pt x="292" y="0"/>
                    </a:moveTo>
                    <a:lnTo>
                      <a:pt x="87" y="58"/>
                    </a:lnTo>
                    <a:lnTo>
                      <a:pt x="0" y="146"/>
                    </a:lnTo>
                    <a:lnTo>
                      <a:pt x="14" y="205"/>
                    </a:lnTo>
                    <a:lnTo>
                      <a:pt x="102" y="190"/>
                    </a:lnTo>
                    <a:lnTo>
                      <a:pt x="292"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38" name="Freeform 763"/>
              <p:cNvSpPr>
                <a:spLocks/>
              </p:cNvSpPr>
              <p:nvPr/>
            </p:nvSpPr>
            <p:spPr bwMode="auto">
              <a:xfrm rot="-6630112">
                <a:off x="742" y="2125"/>
                <a:ext cx="80" cy="35"/>
              </a:xfrm>
              <a:custGeom>
                <a:avLst/>
                <a:gdLst>
                  <a:gd name="T0" fmla="*/ 0 w 322"/>
                  <a:gd name="T1" fmla="*/ 0 h 204"/>
                  <a:gd name="T2" fmla="*/ 117 w 322"/>
                  <a:gd name="T3" fmla="*/ 117 h 204"/>
                  <a:gd name="T4" fmla="*/ 263 w 322"/>
                  <a:gd name="T5" fmla="*/ 204 h 204"/>
                  <a:gd name="T6" fmla="*/ 322 w 322"/>
                  <a:gd name="T7" fmla="*/ 161 h 204"/>
                  <a:gd name="T8" fmla="*/ 176 w 322"/>
                  <a:gd name="T9" fmla="*/ 58 h 204"/>
                  <a:gd name="T10" fmla="*/ 0 w 322"/>
                  <a:gd name="T11" fmla="*/ 0 h 204"/>
                  <a:gd name="T12" fmla="*/ 0 60000 65536"/>
                  <a:gd name="T13" fmla="*/ 0 60000 65536"/>
                  <a:gd name="T14" fmla="*/ 0 60000 65536"/>
                  <a:gd name="T15" fmla="*/ 0 60000 65536"/>
                  <a:gd name="T16" fmla="*/ 0 60000 65536"/>
                  <a:gd name="T17" fmla="*/ 0 60000 65536"/>
                  <a:gd name="T18" fmla="*/ 0 w 322"/>
                  <a:gd name="T19" fmla="*/ 0 h 204"/>
                  <a:gd name="T20" fmla="*/ 322 w 32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322" h="204">
                    <a:moveTo>
                      <a:pt x="0" y="0"/>
                    </a:moveTo>
                    <a:lnTo>
                      <a:pt x="117" y="117"/>
                    </a:lnTo>
                    <a:lnTo>
                      <a:pt x="263" y="204"/>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39" name="Freeform 764"/>
              <p:cNvSpPr>
                <a:spLocks/>
              </p:cNvSpPr>
              <p:nvPr/>
            </p:nvSpPr>
            <p:spPr bwMode="auto">
              <a:xfrm rot="-6630112">
                <a:off x="722" y="2176"/>
                <a:ext cx="40" cy="46"/>
              </a:xfrm>
              <a:custGeom>
                <a:avLst/>
                <a:gdLst>
                  <a:gd name="T0" fmla="*/ 0 w 161"/>
                  <a:gd name="T1" fmla="*/ 263 h 263"/>
                  <a:gd name="T2" fmla="*/ 29 w 161"/>
                  <a:gd name="T3" fmla="*/ 102 h 263"/>
                  <a:gd name="T4" fmla="*/ 44 w 161"/>
                  <a:gd name="T5" fmla="*/ 29 h 263"/>
                  <a:gd name="T6" fmla="*/ 161 w 161"/>
                  <a:gd name="T7" fmla="*/ 0 h 263"/>
                  <a:gd name="T8" fmla="*/ 0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0" y="263"/>
                    </a:moveTo>
                    <a:lnTo>
                      <a:pt x="29" y="102"/>
                    </a:lnTo>
                    <a:lnTo>
                      <a:pt x="44" y="29"/>
                    </a:lnTo>
                    <a:lnTo>
                      <a:pt x="161" y="0"/>
                    </a:lnTo>
                    <a:lnTo>
                      <a:pt x="0"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40" name="Freeform 765"/>
              <p:cNvSpPr>
                <a:spLocks/>
              </p:cNvSpPr>
              <p:nvPr/>
            </p:nvSpPr>
            <p:spPr bwMode="auto">
              <a:xfrm rot="-6630112">
                <a:off x="656" y="2059"/>
                <a:ext cx="41" cy="70"/>
              </a:xfrm>
              <a:custGeom>
                <a:avLst/>
                <a:gdLst>
                  <a:gd name="T0" fmla="*/ 0 w 160"/>
                  <a:gd name="T1" fmla="*/ 395 h 395"/>
                  <a:gd name="T2" fmla="*/ 131 w 160"/>
                  <a:gd name="T3" fmla="*/ 220 h 395"/>
                  <a:gd name="T4" fmla="*/ 160 w 160"/>
                  <a:gd name="T5" fmla="*/ 44 h 395"/>
                  <a:gd name="T6" fmla="*/ 73 w 160"/>
                  <a:gd name="T7" fmla="*/ 0 h 395"/>
                  <a:gd name="T8" fmla="*/ 0 w 160"/>
                  <a:gd name="T9" fmla="*/ 395 h 395"/>
                  <a:gd name="T10" fmla="*/ 0 60000 65536"/>
                  <a:gd name="T11" fmla="*/ 0 60000 65536"/>
                  <a:gd name="T12" fmla="*/ 0 60000 65536"/>
                  <a:gd name="T13" fmla="*/ 0 60000 65536"/>
                  <a:gd name="T14" fmla="*/ 0 60000 65536"/>
                  <a:gd name="T15" fmla="*/ 0 w 160"/>
                  <a:gd name="T16" fmla="*/ 0 h 395"/>
                  <a:gd name="T17" fmla="*/ 160 w 160"/>
                  <a:gd name="T18" fmla="*/ 395 h 395"/>
                </a:gdLst>
                <a:ahLst/>
                <a:cxnLst>
                  <a:cxn ang="T10">
                    <a:pos x="T0" y="T1"/>
                  </a:cxn>
                  <a:cxn ang="T11">
                    <a:pos x="T2" y="T3"/>
                  </a:cxn>
                  <a:cxn ang="T12">
                    <a:pos x="T4" y="T5"/>
                  </a:cxn>
                  <a:cxn ang="T13">
                    <a:pos x="T6" y="T7"/>
                  </a:cxn>
                  <a:cxn ang="T14">
                    <a:pos x="T8" y="T9"/>
                  </a:cxn>
                </a:cxnLst>
                <a:rect l="T15" t="T16" r="T17" b="T18"/>
                <a:pathLst>
                  <a:path w="160" h="395">
                    <a:moveTo>
                      <a:pt x="0" y="395"/>
                    </a:moveTo>
                    <a:lnTo>
                      <a:pt x="131" y="220"/>
                    </a:lnTo>
                    <a:lnTo>
                      <a:pt x="160" y="44"/>
                    </a:lnTo>
                    <a:lnTo>
                      <a:pt x="73" y="0"/>
                    </a:lnTo>
                    <a:lnTo>
                      <a:pt x="0" y="39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41" name="Freeform 766"/>
              <p:cNvSpPr>
                <a:spLocks/>
              </p:cNvSpPr>
              <p:nvPr/>
            </p:nvSpPr>
            <p:spPr bwMode="auto">
              <a:xfrm rot="-6630112">
                <a:off x="681" y="2111"/>
                <a:ext cx="37" cy="62"/>
              </a:xfrm>
              <a:custGeom>
                <a:avLst/>
                <a:gdLst>
                  <a:gd name="T0" fmla="*/ 146 w 146"/>
                  <a:gd name="T1" fmla="*/ 351 h 351"/>
                  <a:gd name="T2" fmla="*/ 146 w 146"/>
                  <a:gd name="T3" fmla="*/ 146 h 351"/>
                  <a:gd name="T4" fmla="*/ 88 w 146"/>
                  <a:gd name="T5" fmla="*/ 0 h 351"/>
                  <a:gd name="T6" fmla="*/ 0 w 146"/>
                  <a:gd name="T7" fmla="*/ 29 h 351"/>
                  <a:gd name="T8" fmla="*/ 44 w 146"/>
                  <a:gd name="T9" fmla="*/ 176 h 351"/>
                  <a:gd name="T10" fmla="*/ 146 w 146"/>
                  <a:gd name="T11" fmla="*/ 351 h 351"/>
                  <a:gd name="T12" fmla="*/ 0 60000 65536"/>
                  <a:gd name="T13" fmla="*/ 0 60000 65536"/>
                  <a:gd name="T14" fmla="*/ 0 60000 65536"/>
                  <a:gd name="T15" fmla="*/ 0 60000 65536"/>
                  <a:gd name="T16" fmla="*/ 0 60000 65536"/>
                  <a:gd name="T17" fmla="*/ 0 60000 65536"/>
                  <a:gd name="T18" fmla="*/ 0 w 146"/>
                  <a:gd name="T19" fmla="*/ 0 h 351"/>
                  <a:gd name="T20" fmla="*/ 146 w 146"/>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6" h="351">
                    <a:moveTo>
                      <a:pt x="146" y="351"/>
                    </a:moveTo>
                    <a:lnTo>
                      <a:pt x="146" y="146"/>
                    </a:lnTo>
                    <a:lnTo>
                      <a:pt x="88" y="0"/>
                    </a:lnTo>
                    <a:lnTo>
                      <a:pt x="0" y="29"/>
                    </a:lnTo>
                    <a:lnTo>
                      <a:pt x="44" y="176"/>
                    </a:lnTo>
                    <a:lnTo>
                      <a:pt x="146" y="351"/>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42" name="Freeform 767"/>
              <p:cNvSpPr>
                <a:spLocks/>
              </p:cNvSpPr>
              <p:nvPr/>
            </p:nvSpPr>
            <p:spPr bwMode="auto">
              <a:xfrm rot="-6630112">
                <a:off x="654" y="2034"/>
                <a:ext cx="80" cy="44"/>
              </a:xfrm>
              <a:custGeom>
                <a:avLst/>
                <a:gdLst>
                  <a:gd name="T0" fmla="*/ 0 w 321"/>
                  <a:gd name="T1" fmla="*/ 249 h 249"/>
                  <a:gd name="T2" fmla="*/ 87 w 321"/>
                  <a:gd name="T3" fmla="*/ 161 h 249"/>
                  <a:gd name="T4" fmla="*/ 219 w 321"/>
                  <a:gd name="T5" fmla="*/ 15 h 249"/>
                  <a:gd name="T6" fmla="*/ 321 w 321"/>
                  <a:gd name="T7" fmla="*/ 0 h 249"/>
                  <a:gd name="T8" fmla="*/ 248 w 321"/>
                  <a:gd name="T9" fmla="*/ 103 h 249"/>
                  <a:gd name="T10" fmla="*/ 0 w 321"/>
                  <a:gd name="T11" fmla="*/ 249 h 249"/>
                  <a:gd name="T12" fmla="*/ 0 60000 65536"/>
                  <a:gd name="T13" fmla="*/ 0 60000 65536"/>
                  <a:gd name="T14" fmla="*/ 0 60000 65536"/>
                  <a:gd name="T15" fmla="*/ 0 60000 65536"/>
                  <a:gd name="T16" fmla="*/ 0 60000 65536"/>
                  <a:gd name="T17" fmla="*/ 0 60000 65536"/>
                  <a:gd name="T18" fmla="*/ 0 w 321"/>
                  <a:gd name="T19" fmla="*/ 0 h 249"/>
                  <a:gd name="T20" fmla="*/ 321 w 321"/>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1" h="249">
                    <a:moveTo>
                      <a:pt x="0" y="249"/>
                    </a:moveTo>
                    <a:lnTo>
                      <a:pt x="87" y="161"/>
                    </a:lnTo>
                    <a:lnTo>
                      <a:pt x="219" y="15"/>
                    </a:lnTo>
                    <a:lnTo>
                      <a:pt x="321" y="0"/>
                    </a:lnTo>
                    <a:lnTo>
                      <a:pt x="248" y="103"/>
                    </a:lnTo>
                    <a:lnTo>
                      <a:pt x="0" y="249"/>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43" name="Freeform 768"/>
              <p:cNvSpPr>
                <a:spLocks/>
              </p:cNvSpPr>
              <p:nvPr/>
            </p:nvSpPr>
            <p:spPr bwMode="auto">
              <a:xfrm rot="-6630112">
                <a:off x="735" y="2049"/>
                <a:ext cx="40" cy="70"/>
              </a:xfrm>
              <a:custGeom>
                <a:avLst/>
                <a:gdLst>
                  <a:gd name="T0" fmla="*/ 0 w 161"/>
                  <a:gd name="T1" fmla="*/ 0 h 395"/>
                  <a:gd name="T2" fmla="*/ 132 w 161"/>
                  <a:gd name="T3" fmla="*/ 176 h 395"/>
                  <a:gd name="T4" fmla="*/ 161 w 161"/>
                  <a:gd name="T5" fmla="*/ 351 h 395"/>
                  <a:gd name="T6" fmla="*/ 73 w 161"/>
                  <a:gd name="T7" fmla="*/ 395 h 395"/>
                  <a:gd name="T8" fmla="*/ 0 w 161"/>
                  <a:gd name="T9" fmla="*/ 0 h 395"/>
                  <a:gd name="T10" fmla="*/ 0 60000 65536"/>
                  <a:gd name="T11" fmla="*/ 0 60000 65536"/>
                  <a:gd name="T12" fmla="*/ 0 60000 65536"/>
                  <a:gd name="T13" fmla="*/ 0 60000 65536"/>
                  <a:gd name="T14" fmla="*/ 0 60000 65536"/>
                  <a:gd name="T15" fmla="*/ 0 w 161"/>
                  <a:gd name="T16" fmla="*/ 0 h 395"/>
                  <a:gd name="T17" fmla="*/ 161 w 161"/>
                  <a:gd name="T18" fmla="*/ 395 h 395"/>
                </a:gdLst>
                <a:ahLst/>
                <a:cxnLst>
                  <a:cxn ang="T10">
                    <a:pos x="T0" y="T1"/>
                  </a:cxn>
                  <a:cxn ang="T11">
                    <a:pos x="T2" y="T3"/>
                  </a:cxn>
                  <a:cxn ang="T12">
                    <a:pos x="T4" y="T5"/>
                  </a:cxn>
                  <a:cxn ang="T13">
                    <a:pos x="T6" y="T7"/>
                  </a:cxn>
                  <a:cxn ang="T14">
                    <a:pos x="T8" y="T9"/>
                  </a:cxn>
                </a:cxnLst>
                <a:rect l="T15" t="T16" r="T17" b="T18"/>
                <a:pathLst>
                  <a:path w="161" h="395">
                    <a:moveTo>
                      <a:pt x="0" y="0"/>
                    </a:moveTo>
                    <a:lnTo>
                      <a:pt x="132" y="176"/>
                    </a:lnTo>
                    <a:lnTo>
                      <a:pt x="161" y="351"/>
                    </a:lnTo>
                    <a:lnTo>
                      <a:pt x="73" y="395"/>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44" name="Freeform 769"/>
              <p:cNvSpPr>
                <a:spLocks/>
              </p:cNvSpPr>
              <p:nvPr/>
            </p:nvSpPr>
            <p:spPr bwMode="auto">
              <a:xfrm rot="-6630112">
                <a:off x="702" y="1976"/>
                <a:ext cx="36" cy="62"/>
              </a:xfrm>
              <a:custGeom>
                <a:avLst/>
                <a:gdLst>
                  <a:gd name="T0" fmla="*/ 0 w 147"/>
                  <a:gd name="T1" fmla="*/ 0 h 351"/>
                  <a:gd name="T2" fmla="*/ 0 w 147"/>
                  <a:gd name="T3" fmla="*/ 205 h 351"/>
                  <a:gd name="T4" fmla="*/ 59 w 147"/>
                  <a:gd name="T5" fmla="*/ 351 h 351"/>
                  <a:gd name="T6" fmla="*/ 147 w 147"/>
                  <a:gd name="T7" fmla="*/ 322 h 351"/>
                  <a:gd name="T8" fmla="*/ 103 w 147"/>
                  <a:gd name="T9" fmla="*/ 176 h 351"/>
                  <a:gd name="T10" fmla="*/ 0 w 147"/>
                  <a:gd name="T11" fmla="*/ 0 h 351"/>
                  <a:gd name="T12" fmla="*/ 0 60000 65536"/>
                  <a:gd name="T13" fmla="*/ 0 60000 65536"/>
                  <a:gd name="T14" fmla="*/ 0 60000 65536"/>
                  <a:gd name="T15" fmla="*/ 0 60000 65536"/>
                  <a:gd name="T16" fmla="*/ 0 60000 65536"/>
                  <a:gd name="T17" fmla="*/ 0 60000 65536"/>
                  <a:gd name="T18" fmla="*/ 0 w 147"/>
                  <a:gd name="T19" fmla="*/ 0 h 351"/>
                  <a:gd name="T20" fmla="*/ 147 w 147"/>
                  <a:gd name="T21" fmla="*/ 351 h 351"/>
                </a:gdLst>
                <a:ahLst/>
                <a:cxnLst>
                  <a:cxn ang="T12">
                    <a:pos x="T0" y="T1"/>
                  </a:cxn>
                  <a:cxn ang="T13">
                    <a:pos x="T2" y="T3"/>
                  </a:cxn>
                  <a:cxn ang="T14">
                    <a:pos x="T4" y="T5"/>
                  </a:cxn>
                  <a:cxn ang="T15">
                    <a:pos x="T6" y="T7"/>
                  </a:cxn>
                  <a:cxn ang="T16">
                    <a:pos x="T8" y="T9"/>
                  </a:cxn>
                  <a:cxn ang="T17">
                    <a:pos x="T10" y="T11"/>
                  </a:cxn>
                </a:cxnLst>
                <a:rect l="T18" t="T19" r="T20" b="T21"/>
                <a:pathLst>
                  <a:path w="147" h="351">
                    <a:moveTo>
                      <a:pt x="0" y="0"/>
                    </a:moveTo>
                    <a:lnTo>
                      <a:pt x="0" y="205"/>
                    </a:lnTo>
                    <a:lnTo>
                      <a:pt x="59" y="351"/>
                    </a:lnTo>
                    <a:lnTo>
                      <a:pt x="147" y="322"/>
                    </a:lnTo>
                    <a:lnTo>
                      <a:pt x="103" y="17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45" name="Freeform 770"/>
              <p:cNvSpPr>
                <a:spLocks/>
              </p:cNvSpPr>
              <p:nvPr/>
            </p:nvSpPr>
            <p:spPr bwMode="auto">
              <a:xfrm rot="-6630112">
                <a:off x="656" y="1947"/>
                <a:ext cx="80" cy="44"/>
              </a:xfrm>
              <a:custGeom>
                <a:avLst/>
                <a:gdLst>
                  <a:gd name="T0" fmla="*/ 0 w 322"/>
                  <a:gd name="T1" fmla="*/ 0 h 249"/>
                  <a:gd name="T2" fmla="*/ 88 w 322"/>
                  <a:gd name="T3" fmla="*/ 88 h 249"/>
                  <a:gd name="T4" fmla="*/ 219 w 322"/>
                  <a:gd name="T5" fmla="*/ 234 h 249"/>
                  <a:gd name="T6" fmla="*/ 322 w 322"/>
                  <a:gd name="T7" fmla="*/ 249 h 249"/>
                  <a:gd name="T8" fmla="*/ 249 w 322"/>
                  <a:gd name="T9" fmla="*/ 146 h 249"/>
                  <a:gd name="T10" fmla="*/ 0 w 322"/>
                  <a:gd name="T11" fmla="*/ 0 h 249"/>
                  <a:gd name="T12" fmla="*/ 0 60000 65536"/>
                  <a:gd name="T13" fmla="*/ 0 60000 65536"/>
                  <a:gd name="T14" fmla="*/ 0 60000 65536"/>
                  <a:gd name="T15" fmla="*/ 0 60000 65536"/>
                  <a:gd name="T16" fmla="*/ 0 60000 65536"/>
                  <a:gd name="T17" fmla="*/ 0 60000 65536"/>
                  <a:gd name="T18" fmla="*/ 0 w 322"/>
                  <a:gd name="T19" fmla="*/ 0 h 249"/>
                  <a:gd name="T20" fmla="*/ 322 w 32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22" h="249">
                    <a:moveTo>
                      <a:pt x="0" y="0"/>
                    </a:moveTo>
                    <a:lnTo>
                      <a:pt x="88" y="88"/>
                    </a:lnTo>
                    <a:lnTo>
                      <a:pt x="219" y="234"/>
                    </a:lnTo>
                    <a:lnTo>
                      <a:pt x="322" y="249"/>
                    </a:lnTo>
                    <a:lnTo>
                      <a:pt x="249" y="146"/>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46" name="Freeform 771"/>
              <p:cNvSpPr>
                <a:spLocks/>
              </p:cNvSpPr>
              <p:nvPr/>
            </p:nvSpPr>
            <p:spPr bwMode="auto">
              <a:xfrm rot="-6630112">
                <a:off x="642" y="1998"/>
                <a:ext cx="91" cy="31"/>
              </a:xfrm>
              <a:custGeom>
                <a:avLst/>
                <a:gdLst>
                  <a:gd name="T0" fmla="*/ 0 w 366"/>
                  <a:gd name="T1" fmla="*/ 175 h 175"/>
                  <a:gd name="T2" fmla="*/ 293 w 366"/>
                  <a:gd name="T3" fmla="*/ 102 h 175"/>
                  <a:gd name="T4" fmla="*/ 366 w 366"/>
                  <a:gd name="T5" fmla="*/ 0 h 175"/>
                  <a:gd name="T6" fmla="*/ 278 w 366"/>
                  <a:gd name="T7" fmla="*/ 0 h 175"/>
                  <a:gd name="T8" fmla="*/ 0 w 366"/>
                  <a:gd name="T9" fmla="*/ 175 h 175"/>
                  <a:gd name="T10" fmla="*/ 0 60000 65536"/>
                  <a:gd name="T11" fmla="*/ 0 60000 65536"/>
                  <a:gd name="T12" fmla="*/ 0 60000 65536"/>
                  <a:gd name="T13" fmla="*/ 0 60000 65536"/>
                  <a:gd name="T14" fmla="*/ 0 60000 65536"/>
                  <a:gd name="T15" fmla="*/ 0 w 366"/>
                  <a:gd name="T16" fmla="*/ 0 h 175"/>
                  <a:gd name="T17" fmla="*/ 366 w 366"/>
                  <a:gd name="T18" fmla="*/ 175 h 175"/>
                </a:gdLst>
                <a:ahLst/>
                <a:cxnLst>
                  <a:cxn ang="T10">
                    <a:pos x="T0" y="T1"/>
                  </a:cxn>
                  <a:cxn ang="T11">
                    <a:pos x="T2" y="T3"/>
                  </a:cxn>
                  <a:cxn ang="T12">
                    <a:pos x="T4" y="T5"/>
                  </a:cxn>
                  <a:cxn ang="T13">
                    <a:pos x="T6" y="T7"/>
                  </a:cxn>
                  <a:cxn ang="T14">
                    <a:pos x="T8" y="T9"/>
                  </a:cxn>
                </a:cxnLst>
                <a:rect l="T15" t="T16" r="T17" b="T18"/>
                <a:pathLst>
                  <a:path w="366" h="175">
                    <a:moveTo>
                      <a:pt x="0" y="175"/>
                    </a:moveTo>
                    <a:lnTo>
                      <a:pt x="293" y="102"/>
                    </a:lnTo>
                    <a:lnTo>
                      <a:pt x="366" y="0"/>
                    </a:lnTo>
                    <a:lnTo>
                      <a:pt x="278" y="0"/>
                    </a:lnTo>
                    <a:lnTo>
                      <a:pt x="0" y="175"/>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47" name="Freeform 772"/>
              <p:cNvSpPr>
                <a:spLocks/>
              </p:cNvSpPr>
              <p:nvPr/>
            </p:nvSpPr>
            <p:spPr bwMode="auto">
              <a:xfrm rot="-6630112">
                <a:off x="653" y="2083"/>
                <a:ext cx="73" cy="36"/>
              </a:xfrm>
              <a:custGeom>
                <a:avLst/>
                <a:gdLst>
                  <a:gd name="T0" fmla="*/ 0 w 292"/>
                  <a:gd name="T1" fmla="*/ 0 h 204"/>
                  <a:gd name="T2" fmla="*/ 204 w 292"/>
                  <a:gd name="T3" fmla="*/ 58 h 204"/>
                  <a:gd name="T4" fmla="*/ 292 w 292"/>
                  <a:gd name="T5" fmla="*/ 146 h 204"/>
                  <a:gd name="T6" fmla="*/ 277 w 292"/>
                  <a:gd name="T7" fmla="*/ 204 h 204"/>
                  <a:gd name="T8" fmla="*/ 190 w 292"/>
                  <a:gd name="T9" fmla="*/ 190 h 204"/>
                  <a:gd name="T10" fmla="*/ 0 w 292"/>
                  <a:gd name="T11" fmla="*/ 0 h 204"/>
                  <a:gd name="T12" fmla="*/ 0 60000 65536"/>
                  <a:gd name="T13" fmla="*/ 0 60000 65536"/>
                  <a:gd name="T14" fmla="*/ 0 60000 65536"/>
                  <a:gd name="T15" fmla="*/ 0 60000 65536"/>
                  <a:gd name="T16" fmla="*/ 0 60000 65536"/>
                  <a:gd name="T17" fmla="*/ 0 60000 65536"/>
                  <a:gd name="T18" fmla="*/ 0 w 292"/>
                  <a:gd name="T19" fmla="*/ 0 h 204"/>
                  <a:gd name="T20" fmla="*/ 292 w 29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292" h="204">
                    <a:moveTo>
                      <a:pt x="0" y="0"/>
                    </a:moveTo>
                    <a:lnTo>
                      <a:pt x="204" y="58"/>
                    </a:lnTo>
                    <a:lnTo>
                      <a:pt x="292" y="146"/>
                    </a:lnTo>
                    <a:lnTo>
                      <a:pt x="277" y="204"/>
                    </a:lnTo>
                    <a:lnTo>
                      <a:pt x="190" y="190"/>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48" name="Freeform 773"/>
              <p:cNvSpPr>
                <a:spLocks/>
              </p:cNvSpPr>
              <p:nvPr/>
            </p:nvSpPr>
            <p:spPr bwMode="auto">
              <a:xfrm rot="-6630112">
                <a:off x="638" y="1929"/>
                <a:ext cx="81" cy="35"/>
              </a:xfrm>
              <a:custGeom>
                <a:avLst/>
                <a:gdLst>
                  <a:gd name="T0" fmla="*/ 0 w 322"/>
                  <a:gd name="T1" fmla="*/ 0 h 205"/>
                  <a:gd name="T2" fmla="*/ 117 w 322"/>
                  <a:gd name="T3" fmla="*/ 117 h 205"/>
                  <a:gd name="T4" fmla="*/ 264 w 322"/>
                  <a:gd name="T5" fmla="*/ 205 h 205"/>
                  <a:gd name="T6" fmla="*/ 322 w 322"/>
                  <a:gd name="T7" fmla="*/ 161 h 205"/>
                  <a:gd name="T8" fmla="*/ 176 w 322"/>
                  <a:gd name="T9" fmla="*/ 58 h 205"/>
                  <a:gd name="T10" fmla="*/ 0 w 322"/>
                  <a:gd name="T11" fmla="*/ 0 h 205"/>
                  <a:gd name="T12" fmla="*/ 0 60000 65536"/>
                  <a:gd name="T13" fmla="*/ 0 60000 65536"/>
                  <a:gd name="T14" fmla="*/ 0 60000 65536"/>
                  <a:gd name="T15" fmla="*/ 0 60000 65536"/>
                  <a:gd name="T16" fmla="*/ 0 60000 65536"/>
                  <a:gd name="T17" fmla="*/ 0 60000 65536"/>
                  <a:gd name="T18" fmla="*/ 0 w 322"/>
                  <a:gd name="T19" fmla="*/ 0 h 205"/>
                  <a:gd name="T20" fmla="*/ 322 w 32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322" h="205">
                    <a:moveTo>
                      <a:pt x="0" y="0"/>
                    </a:moveTo>
                    <a:lnTo>
                      <a:pt x="117" y="117"/>
                    </a:lnTo>
                    <a:lnTo>
                      <a:pt x="264" y="205"/>
                    </a:lnTo>
                    <a:lnTo>
                      <a:pt x="322" y="161"/>
                    </a:lnTo>
                    <a:lnTo>
                      <a:pt x="176" y="58"/>
                    </a:lnTo>
                    <a:lnTo>
                      <a:pt x="0" y="0"/>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sp>
            <p:nvSpPr>
              <p:cNvPr id="849" name="Freeform 774"/>
              <p:cNvSpPr>
                <a:spLocks/>
              </p:cNvSpPr>
              <p:nvPr/>
            </p:nvSpPr>
            <p:spPr bwMode="auto">
              <a:xfrm rot="-6630112">
                <a:off x="675" y="2157"/>
                <a:ext cx="40" cy="46"/>
              </a:xfrm>
              <a:custGeom>
                <a:avLst/>
                <a:gdLst>
                  <a:gd name="T0" fmla="*/ 161 w 161"/>
                  <a:gd name="T1" fmla="*/ 263 h 263"/>
                  <a:gd name="T2" fmla="*/ 132 w 161"/>
                  <a:gd name="T3" fmla="*/ 103 h 263"/>
                  <a:gd name="T4" fmla="*/ 117 w 161"/>
                  <a:gd name="T5" fmla="*/ 29 h 263"/>
                  <a:gd name="T6" fmla="*/ 0 w 161"/>
                  <a:gd name="T7" fmla="*/ 0 h 263"/>
                  <a:gd name="T8" fmla="*/ 161 w 161"/>
                  <a:gd name="T9" fmla="*/ 263 h 263"/>
                  <a:gd name="T10" fmla="*/ 0 60000 65536"/>
                  <a:gd name="T11" fmla="*/ 0 60000 65536"/>
                  <a:gd name="T12" fmla="*/ 0 60000 65536"/>
                  <a:gd name="T13" fmla="*/ 0 60000 65536"/>
                  <a:gd name="T14" fmla="*/ 0 60000 65536"/>
                  <a:gd name="T15" fmla="*/ 0 w 161"/>
                  <a:gd name="T16" fmla="*/ 0 h 263"/>
                  <a:gd name="T17" fmla="*/ 161 w 161"/>
                  <a:gd name="T18" fmla="*/ 263 h 263"/>
                </a:gdLst>
                <a:ahLst/>
                <a:cxnLst>
                  <a:cxn ang="T10">
                    <a:pos x="T0" y="T1"/>
                  </a:cxn>
                  <a:cxn ang="T11">
                    <a:pos x="T2" y="T3"/>
                  </a:cxn>
                  <a:cxn ang="T12">
                    <a:pos x="T4" y="T5"/>
                  </a:cxn>
                  <a:cxn ang="T13">
                    <a:pos x="T6" y="T7"/>
                  </a:cxn>
                  <a:cxn ang="T14">
                    <a:pos x="T8" y="T9"/>
                  </a:cxn>
                </a:cxnLst>
                <a:rect l="T15" t="T16" r="T17" b="T18"/>
                <a:pathLst>
                  <a:path w="161" h="263">
                    <a:moveTo>
                      <a:pt x="161" y="263"/>
                    </a:moveTo>
                    <a:lnTo>
                      <a:pt x="132" y="103"/>
                    </a:lnTo>
                    <a:lnTo>
                      <a:pt x="117" y="29"/>
                    </a:lnTo>
                    <a:lnTo>
                      <a:pt x="0" y="0"/>
                    </a:lnTo>
                    <a:lnTo>
                      <a:pt x="161" y="263"/>
                    </a:lnTo>
                    <a:close/>
                  </a:path>
                </a:pathLst>
              </a:custGeom>
              <a:solidFill>
                <a:srgbClr val="006600"/>
              </a:solidFill>
              <a:ln w="9525">
                <a:noFill/>
                <a:round/>
                <a:headEnd/>
                <a:tailEnd/>
              </a:ln>
              <a:effectLst>
                <a:prstShdw prst="shdw17" dist="17961" dir="13500000">
                  <a:srgbClr val="003D00"/>
                </a:prstShdw>
              </a:effectLst>
            </p:spPr>
            <p:txBody>
              <a:bodyPr/>
              <a:lstStyle/>
              <a:p>
                <a:endParaRPr lang="en-US" sz="2000">
                  <a:solidFill>
                    <a:srgbClr val="000000"/>
                  </a:solidFill>
                  <a:latin typeface="Arial" charset="0"/>
                </a:endParaRPr>
              </a:p>
            </p:txBody>
          </p:sp>
        </p:grpSp>
        <p:sp>
          <p:nvSpPr>
            <p:cNvPr id="769" name="Freeform 775"/>
            <p:cNvSpPr>
              <a:spLocks/>
            </p:cNvSpPr>
            <p:nvPr/>
          </p:nvSpPr>
          <p:spPr bwMode="auto">
            <a:xfrm>
              <a:off x="3936" y="738"/>
              <a:ext cx="288" cy="571"/>
            </a:xfrm>
            <a:custGeom>
              <a:avLst/>
              <a:gdLst>
                <a:gd name="T0" fmla="*/ 258 w 288"/>
                <a:gd name="T1" fmla="*/ 0 h 571"/>
                <a:gd name="T2" fmla="*/ 234 w 288"/>
                <a:gd name="T3" fmla="*/ 84 h 571"/>
                <a:gd name="T4" fmla="*/ 252 w 288"/>
                <a:gd name="T5" fmla="*/ 342 h 571"/>
                <a:gd name="T6" fmla="*/ 258 w 288"/>
                <a:gd name="T7" fmla="*/ 360 h 571"/>
                <a:gd name="T8" fmla="*/ 270 w 288"/>
                <a:gd name="T9" fmla="*/ 378 h 571"/>
                <a:gd name="T10" fmla="*/ 282 w 288"/>
                <a:gd name="T11" fmla="*/ 414 h 571"/>
                <a:gd name="T12" fmla="*/ 258 w 288"/>
                <a:gd name="T13" fmla="*/ 534 h 571"/>
                <a:gd name="T14" fmla="*/ 252 w 288"/>
                <a:gd name="T15" fmla="*/ 564 h 571"/>
                <a:gd name="T16" fmla="*/ 264 w 288"/>
                <a:gd name="T17" fmla="*/ 528 h 571"/>
                <a:gd name="T18" fmla="*/ 276 w 288"/>
                <a:gd name="T19" fmla="*/ 510 h 571"/>
                <a:gd name="T20" fmla="*/ 288 w 288"/>
                <a:gd name="T21" fmla="*/ 474 h 571"/>
                <a:gd name="T22" fmla="*/ 234 w 288"/>
                <a:gd name="T23" fmla="*/ 300 h 571"/>
                <a:gd name="T24" fmla="*/ 186 w 288"/>
                <a:gd name="T25" fmla="*/ 222 h 571"/>
                <a:gd name="T26" fmla="*/ 108 w 288"/>
                <a:gd name="T27" fmla="*/ 174 h 571"/>
                <a:gd name="T28" fmla="*/ 102 w 288"/>
                <a:gd name="T29" fmla="*/ 120 h 571"/>
                <a:gd name="T30" fmla="*/ 0 w 288"/>
                <a:gd name="T31" fmla="*/ 36 h 5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
                <a:gd name="T49" fmla="*/ 0 h 571"/>
                <a:gd name="T50" fmla="*/ 288 w 288"/>
                <a:gd name="T51" fmla="*/ 571 h 5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 h="571">
                  <a:moveTo>
                    <a:pt x="258" y="0"/>
                  </a:moveTo>
                  <a:cubicBezTo>
                    <a:pt x="253" y="31"/>
                    <a:pt x="242" y="54"/>
                    <a:pt x="234" y="84"/>
                  </a:cubicBezTo>
                  <a:cubicBezTo>
                    <a:pt x="225" y="169"/>
                    <a:pt x="198" y="270"/>
                    <a:pt x="252" y="342"/>
                  </a:cubicBezTo>
                  <a:cubicBezTo>
                    <a:pt x="254" y="348"/>
                    <a:pt x="255" y="354"/>
                    <a:pt x="258" y="360"/>
                  </a:cubicBezTo>
                  <a:cubicBezTo>
                    <a:pt x="261" y="366"/>
                    <a:pt x="267" y="371"/>
                    <a:pt x="270" y="378"/>
                  </a:cubicBezTo>
                  <a:cubicBezTo>
                    <a:pt x="275" y="390"/>
                    <a:pt x="282" y="414"/>
                    <a:pt x="282" y="414"/>
                  </a:cubicBezTo>
                  <a:cubicBezTo>
                    <a:pt x="278" y="473"/>
                    <a:pt x="285" y="493"/>
                    <a:pt x="258" y="534"/>
                  </a:cubicBezTo>
                  <a:cubicBezTo>
                    <a:pt x="256" y="544"/>
                    <a:pt x="245" y="571"/>
                    <a:pt x="252" y="564"/>
                  </a:cubicBezTo>
                  <a:cubicBezTo>
                    <a:pt x="261" y="555"/>
                    <a:pt x="257" y="539"/>
                    <a:pt x="264" y="528"/>
                  </a:cubicBezTo>
                  <a:cubicBezTo>
                    <a:pt x="268" y="522"/>
                    <a:pt x="273" y="517"/>
                    <a:pt x="276" y="510"/>
                  </a:cubicBezTo>
                  <a:cubicBezTo>
                    <a:pt x="281" y="498"/>
                    <a:pt x="288" y="474"/>
                    <a:pt x="288" y="474"/>
                  </a:cubicBezTo>
                  <a:cubicBezTo>
                    <a:pt x="279" y="415"/>
                    <a:pt x="268" y="351"/>
                    <a:pt x="234" y="300"/>
                  </a:cubicBezTo>
                  <a:cubicBezTo>
                    <a:pt x="223" y="247"/>
                    <a:pt x="228" y="252"/>
                    <a:pt x="186" y="222"/>
                  </a:cubicBezTo>
                  <a:cubicBezTo>
                    <a:pt x="158" y="202"/>
                    <a:pt x="142" y="182"/>
                    <a:pt x="108" y="174"/>
                  </a:cubicBezTo>
                  <a:cubicBezTo>
                    <a:pt x="106" y="156"/>
                    <a:pt x="107" y="137"/>
                    <a:pt x="102" y="120"/>
                  </a:cubicBezTo>
                  <a:cubicBezTo>
                    <a:pt x="90" y="80"/>
                    <a:pt x="28" y="64"/>
                    <a:pt x="0" y="36"/>
                  </a:cubicBezTo>
                </a:path>
              </a:pathLst>
            </a:custGeom>
            <a:noFill/>
            <a:ln w="28575">
              <a:solidFill>
                <a:schemeClr val="bg1"/>
              </a:solidFill>
              <a:round/>
              <a:headEnd/>
              <a:tailEnd/>
            </a:ln>
          </p:spPr>
          <p:txBody>
            <a:bodyPr wrap="none" anchor="ctr"/>
            <a:lstStyle/>
            <a:p>
              <a:endParaRPr lang="en-US" sz="2000">
                <a:solidFill>
                  <a:srgbClr val="000000"/>
                </a:solidFill>
                <a:latin typeface="Arial" charset="0"/>
              </a:endParaRPr>
            </a:p>
          </p:txBody>
        </p:sp>
        <p:sp>
          <p:nvSpPr>
            <p:cNvPr id="770" name="Freeform 776"/>
            <p:cNvSpPr>
              <a:spLocks/>
            </p:cNvSpPr>
            <p:nvPr/>
          </p:nvSpPr>
          <p:spPr bwMode="auto">
            <a:xfrm rot="-2288628">
              <a:off x="3072" y="912"/>
              <a:ext cx="288" cy="571"/>
            </a:xfrm>
            <a:custGeom>
              <a:avLst/>
              <a:gdLst>
                <a:gd name="T0" fmla="*/ 258 w 288"/>
                <a:gd name="T1" fmla="*/ 0 h 571"/>
                <a:gd name="T2" fmla="*/ 234 w 288"/>
                <a:gd name="T3" fmla="*/ 84 h 571"/>
                <a:gd name="T4" fmla="*/ 252 w 288"/>
                <a:gd name="T5" fmla="*/ 342 h 571"/>
                <a:gd name="T6" fmla="*/ 258 w 288"/>
                <a:gd name="T7" fmla="*/ 360 h 571"/>
                <a:gd name="T8" fmla="*/ 270 w 288"/>
                <a:gd name="T9" fmla="*/ 378 h 571"/>
                <a:gd name="T10" fmla="*/ 282 w 288"/>
                <a:gd name="T11" fmla="*/ 414 h 571"/>
                <a:gd name="T12" fmla="*/ 258 w 288"/>
                <a:gd name="T13" fmla="*/ 534 h 571"/>
                <a:gd name="T14" fmla="*/ 252 w 288"/>
                <a:gd name="T15" fmla="*/ 564 h 571"/>
                <a:gd name="T16" fmla="*/ 264 w 288"/>
                <a:gd name="T17" fmla="*/ 528 h 571"/>
                <a:gd name="T18" fmla="*/ 276 w 288"/>
                <a:gd name="T19" fmla="*/ 510 h 571"/>
                <a:gd name="T20" fmla="*/ 288 w 288"/>
                <a:gd name="T21" fmla="*/ 474 h 571"/>
                <a:gd name="T22" fmla="*/ 234 w 288"/>
                <a:gd name="T23" fmla="*/ 300 h 571"/>
                <a:gd name="T24" fmla="*/ 186 w 288"/>
                <a:gd name="T25" fmla="*/ 222 h 571"/>
                <a:gd name="T26" fmla="*/ 108 w 288"/>
                <a:gd name="T27" fmla="*/ 174 h 571"/>
                <a:gd name="T28" fmla="*/ 102 w 288"/>
                <a:gd name="T29" fmla="*/ 120 h 571"/>
                <a:gd name="T30" fmla="*/ 0 w 288"/>
                <a:gd name="T31" fmla="*/ 36 h 5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
                <a:gd name="T49" fmla="*/ 0 h 571"/>
                <a:gd name="T50" fmla="*/ 288 w 288"/>
                <a:gd name="T51" fmla="*/ 571 h 5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 h="571">
                  <a:moveTo>
                    <a:pt x="258" y="0"/>
                  </a:moveTo>
                  <a:cubicBezTo>
                    <a:pt x="253" y="31"/>
                    <a:pt x="242" y="54"/>
                    <a:pt x="234" y="84"/>
                  </a:cubicBezTo>
                  <a:cubicBezTo>
                    <a:pt x="225" y="169"/>
                    <a:pt x="198" y="270"/>
                    <a:pt x="252" y="342"/>
                  </a:cubicBezTo>
                  <a:cubicBezTo>
                    <a:pt x="254" y="348"/>
                    <a:pt x="255" y="354"/>
                    <a:pt x="258" y="360"/>
                  </a:cubicBezTo>
                  <a:cubicBezTo>
                    <a:pt x="261" y="366"/>
                    <a:pt x="267" y="371"/>
                    <a:pt x="270" y="378"/>
                  </a:cubicBezTo>
                  <a:cubicBezTo>
                    <a:pt x="275" y="390"/>
                    <a:pt x="282" y="414"/>
                    <a:pt x="282" y="414"/>
                  </a:cubicBezTo>
                  <a:cubicBezTo>
                    <a:pt x="278" y="473"/>
                    <a:pt x="285" y="493"/>
                    <a:pt x="258" y="534"/>
                  </a:cubicBezTo>
                  <a:cubicBezTo>
                    <a:pt x="256" y="544"/>
                    <a:pt x="245" y="571"/>
                    <a:pt x="252" y="564"/>
                  </a:cubicBezTo>
                  <a:cubicBezTo>
                    <a:pt x="261" y="555"/>
                    <a:pt x="257" y="539"/>
                    <a:pt x="264" y="528"/>
                  </a:cubicBezTo>
                  <a:cubicBezTo>
                    <a:pt x="268" y="522"/>
                    <a:pt x="273" y="517"/>
                    <a:pt x="276" y="510"/>
                  </a:cubicBezTo>
                  <a:cubicBezTo>
                    <a:pt x="281" y="498"/>
                    <a:pt x="288" y="474"/>
                    <a:pt x="288" y="474"/>
                  </a:cubicBezTo>
                  <a:cubicBezTo>
                    <a:pt x="279" y="415"/>
                    <a:pt x="268" y="351"/>
                    <a:pt x="234" y="300"/>
                  </a:cubicBezTo>
                  <a:cubicBezTo>
                    <a:pt x="223" y="247"/>
                    <a:pt x="228" y="252"/>
                    <a:pt x="186" y="222"/>
                  </a:cubicBezTo>
                  <a:cubicBezTo>
                    <a:pt x="158" y="202"/>
                    <a:pt x="142" y="182"/>
                    <a:pt x="108" y="174"/>
                  </a:cubicBezTo>
                  <a:cubicBezTo>
                    <a:pt x="106" y="156"/>
                    <a:pt x="107" y="137"/>
                    <a:pt x="102" y="120"/>
                  </a:cubicBezTo>
                  <a:cubicBezTo>
                    <a:pt x="90" y="80"/>
                    <a:pt x="28" y="64"/>
                    <a:pt x="0" y="36"/>
                  </a:cubicBezTo>
                </a:path>
              </a:pathLst>
            </a:custGeom>
            <a:noFill/>
            <a:ln w="28575">
              <a:solidFill>
                <a:schemeClr val="bg1"/>
              </a:solidFill>
              <a:round/>
              <a:headEnd/>
              <a:tailEnd/>
            </a:ln>
          </p:spPr>
          <p:txBody>
            <a:bodyPr wrap="none" anchor="ctr"/>
            <a:lstStyle/>
            <a:p>
              <a:endParaRPr lang="en-US" sz="2000">
                <a:solidFill>
                  <a:srgbClr val="000000"/>
                </a:solidFill>
                <a:latin typeface="Arial" charset="0"/>
              </a:endParaRPr>
            </a:p>
          </p:txBody>
        </p:sp>
        <p:sp>
          <p:nvSpPr>
            <p:cNvPr id="771" name="Freeform 777"/>
            <p:cNvSpPr>
              <a:spLocks/>
            </p:cNvSpPr>
            <p:nvPr/>
          </p:nvSpPr>
          <p:spPr bwMode="auto">
            <a:xfrm rot="-2288628">
              <a:off x="3552" y="576"/>
              <a:ext cx="288" cy="571"/>
            </a:xfrm>
            <a:custGeom>
              <a:avLst/>
              <a:gdLst>
                <a:gd name="T0" fmla="*/ 258 w 288"/>
                <a:gd name="T1" fmla="*/ 0 h 571"/>
                <a:gd name="T2" fmla="*/ 234 w 288"/>
                <a:gd name="T3" fmla="*/ 84 h 571"/>
                <a:gd name="T4" fmla="*/ 252 w 288"/>
                <a:gd name="T5" fmla="*/ 342 h 571"/>
                <a:gd name="T6" fmla="*/ 258 w 288"/>
                <a:gd name="T7" fmla="*/ 360 h 571"/>
                <a:gd name="T8" fmla="*/ 270 w 288"/>
                <a:gd name="T9" fmla="*/ 378 h 571"/>
                <a:gd name="T10" fmla="*/ 282 w 288"/>
                <a:gd name="T11" fmla="*/ 414 h 571"/>
                <a:gd name="T12" fmla="*/ 258 w 288"/>
                <a:gd name="T13" fmla="*/ 534 h 571"/>
                <a:gd name="T14" fmla="*/ 252 w 288"/>
                <a:gd name="T15" fmla="*/ 564 h 571"/>
                <a:gd name="T16" fmla="*/ 264 w 288"/>
                <a:gd name="T17" fmla="*/ 528 h 571"/>
                <a:gd name="T18" fmla="*/ 276 w 288"/>
                <a:gd name="T19" fmla="*/ 510 h 571"/>
                <a:gd name="T20" fmla="*/ 288 w 288"/>
                <a:gd name="T21" fmla="*/ 474 h 571"/>
                <a:gd name="T22" fmla="*/ 234 w 288"/>
                <a:gd name="T23" fmla="*/ 300 h 571"/>
                <a:gd name="T24" fmla="*/ 186 w 288"/>
                <a:gd name="T25" fmla="*/ 222 h 571"/>
                <a:gd name="T26" fmla="*/ 108 w 288"/>
                <a:gd name="T27" fmla="*/ 174 h 571"/>
                <a:gd name="T28" fmla="*/ 102 w 288"/>
                <a:gd name="T29" fmla="*/ 120 h 571"/>
                <a:gd name="T30" fmla="*/ 0 w 288"/>
                <a:gd name="T31" fmla="*/ 36 h 5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
                <a:gd name="T49" fmla="*/ 0 h 571"/>
                <a:gd name="T50" fmla="*/ 288 w 288"/>
                <a:gd name="T51" fmla="*/ 571 h 5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 h="571">
                  <a:moveTo>
                    <a:pt x="258" y="0"/>
                  </a:moveTo>
                  <a:cubicBezTo>
                    <a:pt x="253" y="31"/>
                    <a:pt x="242" y="54"/>
                    <a:pt x="234" y="84"/>
                  </a:cubicBezTo>
                  <a:cubicBezTo>
                    <a:pt x="225" y="169"/>
                    <a:pt x="198" y="270"/>
                    <a:pt x="252" y="342"/>
                  </a:cubicBezTo>
                  <a:cubicBezTo>
                    <a:pt x="254" y="348"/>
                    <a:pt x="255" y="354"/>
                    <a:pt x="258" y="360"/>
                  </a:cubicBezTo>
                  <a:cubicBezTo>
                    <a:pt x="261" y="366"/>
                    <a:pt x="267" y="371"/>
                    <a:pt x="270" y="378"/>
                  </a:cubicBezTo>
                  <a:cubicBezTo>
                    <a:pt x="275" y="390"/>
                    <a:pt x="282" y="414"/>
                    <a:pt x="282" y="414"/>
                  </a:cubicBezTo>
                  <a:cubicBezTo>
                    <a:pt x="278" y="473"/>
                    <a:pt x="285" y="493"/>
                    <a:pt x="258" y="534"/>
                  </a:cubicBezTo>
                  <a:cubicBezTo>
                    <a:pt x="256" y="544"/>
                    <a:pt x="245" y="571"/>
                    <a:pt x="252" y="564"/>
                  </a:cubicBezTo>
                  <a:cubicBezTo>
                    <a:pt x="261" y="555"/>
                    <a:pt x="257" y="539"/>
                    <a:pt x="264" y="528"/>
                  </a:cubicBezTo>
                  <a:cubicBezTo>
                    <a:pt x="268" y="522"/>
                    <a:pt x="273" y="517"/>
                    <a:pt x="276" y="510"/>
                  </a:cubicBezTo>
                  <a:cubicBezTo>
                    <a:pt x="281" y="498"/>
                    <a:pt x="288" y="474"/>
                    <a:pt x="288" y="474"/>
                  </a:cubicBezTo>
                  <a:cubicBezTo>
                    <a:pt x="279" y="415"/>
                    <a:pt x="268" y="351"/>
                    <a:pt x="234" y="300"/>
                  </a:cubicBezTo>
                  <a:cubicBezTo>
                    <a:pt x="223" y="247"/>
                    <a:pt x="228" y="252"/>
                    <a:pt x="186" y="222"/>
                  </a:cubicBezTo>
                  <a:cubicBezTo>
                    <a:pt x="158" y="202"/>
                    <a:pt x="142" y="182"/>
                    <a:pt x="108" y="174"/>
                  </a:cubicBezTo>
                  <a:cubicBezTo>
                    <a:pt x="106" y="156"/>
                    <a:pt x="107" y="137"/>
                    <a:pt x="102" y="120"/>
                  </a:cubicBezTo>
                  <a:cubicBezTo>
                    <a:pt x="90" y="80"/>
                    <a:pt x="28" y="64"/>
                    <a:pt x="0" y="36"/>
                  </a:cubicBezTo>
                </a:path>
              </a:pathLst>
            </a:custGeom>
            <a:noFill/>
            <a:ln w="28575">
              <a:solidFill>
                <a:schemeClr val="bg1"/>
              </a:solidFill>
              <a:round/>
              <a:headEnd/>
              <a:tailEnd/>
            </a:ln>
          </p:spPr>
          <p:txBody>
            <a:bodyPr wrap="none" anchor="ctr"/>
            <a:lstStyle/>
            <a:p>
              <a:endParaRPr lang="en-US" sz="2000">
                <a:solidFill>
                  <a:srgbClr val="000000"/>
                </a:solidFill>
                <a:latin typeface="Arial" charset="0"/>
              </a:endParaRPr>
            </a:p>
          </p:txBody>
        </p:sp>
        <p:sp>
          <p:nvSpPr>
            <p:cNvPr id="772" name="Freeform 780"/>
            <p:cNvSpPr>
              <a:spLocks/>
            </p:cNvSpPr>
            <p:nvPr/>
          </p:nvSpPr>
          <p:spPr bwMode="auto">
            <a:xfrm>
              <a:off x="4416" y="2160"/>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73" name="Freeform 781"/>
            <p:cNvSpPr>
              <a:spLocks/>
            </p:cNvSpPr>
            <p:nvPr/>
          </p:nvSpPr>
          <p:spPr bwMode="auto">
            <a:xfrm>
              <a:off x="4032" y="2304"/>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74" name="Freeform 782"/>
            <p:cNvSpPr>
              <a:spLocks/>
            </p:cNvSpPr>
            <p:nvPr/>
          </p:nvSpPr>
          <p:spPr bwMode="auto">
            <a:xfrm>
              <a:off x="3648" y="2400"/>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75" name="Freeform 783"/>
            <p:cNvSpPr>
              <a:spLocks/>
            </p:cNvSpPr>
            <p:nvPr/>
          </p:nvSpPr>
          <p:spPr bwMode="auto">
            <a:xfrm>
              <a:off x="3408" y="2256"/>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76" name="Freeform 784"/>
            <p:cNvSpPr>
              <a:spLocks/>
            </p:cNvSpPr>
            <p:nvPr/>
          </p:nvSpPr>
          <p:spPr bwMode="auto">
            <a:xfrm>
              <a:off x="3264" y="2160"/>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77" name="Freeform 785"/>
            <p:cNvSpPr>
              <a:spLocks/>
            </p:cNvSpPr>
            <p:nvPr/>
          </p:nvSpPr>
          <p:spPr bwMode="auto">
            <a:xfrm>
              <a:off x="3168" y="2112"/>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78" name="Freeform 786"/>
            <p:cNvSpPr>
              <a:spLocks/>
            </p:cNvSpPr>
            <p:nvPr/>
          </p:nvSpPr>
          <p:spPr bwMode="auto">
            <a:xfrm>
              <a:off x="3072" y="2016"/>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79" name="Freeform 787"/>
            <p:cNvSpPr>
              <a:spLocks/>
            </p:cNvSpPr>
            <p:nvPr/>
          </p:nvSpPr>
          <p:spPr bwMode="auto">
            <a:xfrm>
              <a:off x="3024" y="1200"/>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80" name="Freeform 788"/>
            <p:cNvSpPr>
              <a:spLocks/>
            </p:cNvSpPr>
            <p:nvPr/>
          </p:nvSpPr>
          <p:spPr bwMode="auto">
            <a:xfrm>
              <a:off x="3168" y="1104"/>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81" name="Freeform 789"/>
            <p:cNvSpPr>
              <a:spLocks/>
            </p:cNvSpPr>
            <p:nvPr/>
          </p:nvSpPr>
          <p:spPr bwMode="auto">
            <a:xfrm>
              <a:off x="3216" y="1152"/>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82" name="Freeform 790"/>
            <p:cNvSpPr>
              <a:spLocks/>
            </p:cNvSpPr>
            <p:nvPr/>
          </p:nvSpPr>
          <p:spPr bwMode="auto">
            <a:xfrm>
              <a:off x="3120" y="1200"/>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83" name="Freeform 791"/>
            <p:cNvSpPr>
              <a:spLocks/>
            </p:cNvSpPr>
            <p:nvPr/>
          </p:nvSpPr>
          <p:spPr bwMode="auto">
            <a:xfrm>
              <a:off x="3024" y="1584"/>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84" name="Freeform 792"/>
            <p:cNvSpPr>
              <a:spLocks/>
            </p:cNvSpPr>
            <p:nvPr/>
          </p:nvSpPr>
          <p:spPr bwMode="auto">
            <a:xfrm>
              <a:off x="2976" y="1440"/>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85" name="Freeform 793"/>
            <p:cNvSpPr>
              <a:spLocks/>
            </p:cNvSpPr>
            <p:nvPr/>
          </p:nvSpPr>
          <p:spPr bwMode="auto">
            <a:xfrm>
              <a:off x="2928" y="1536"/>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86" name="Freeform 794"/>
            <p:cNvSpPr>
              <a:spLocks/>
            </p:cNvSpPr>
            <p:nvPr/>
          </p:nvSpPr>
          <p:spPr bwMode="auto">
            <a:xfrm>
              <a:off x="3840" y="720"/>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87" name="Freeform 795"/>
            <p:cNvSpPr>
              <a:spLocks/>
            </p:cNvSpPr>
            <p:nvPr/>
          </p:nvSpPr>
          <p:spPr bwMode="auto">
            <a:xfrm>
              <a:off x="3696" y="720"/>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88" name="Freeform 796"/>
            <p:cNvSpPr>
              <a:spLocks/>
            </p:cNvSpPr>
            <p:nvPr/>
          </p:nvSpPr>
          <p:spPr bwMode="auto">
            <a:xfrm>
              <a:off x="3552" y="720"/>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89" name="Freeform 797"/>
            <p:cNvSpPr>
              <a:spLocks/>
            </p:cNvSpPr>
            <p:nvPr/>
          </p:nvSpPr>
          <p:spPr bwMode="auto">
            <a:xfrm>
              <a:off x="3264" y="864"/>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90" name="Freeform 798"/>
            <p:cNvSpPr>
              <a:spLocks/>
            </p:cNvSpPr>
            <p:nvPr/>
          </p:nvSpPr>
          <p:spPr bwMode="auto">
            <a:xfrm>
              <a:off x="3216" y="960"/>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91" name="Freeform 799"/>
            <p:cNvSpPr>
              <a:spLocks/>
            </p:cNvSpPr>
            <p:nvPr/>
          </p:nvSpPr>
          <p:spPr bwMode="auto">
            <a:xfrm>
              <a:off x="3264" y="960"/>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92" name="Freeform 800"/>
            <p:cNvSpPr>
              <a:spLocks/>
            </p:cNvSpPr>
            <p:nvPr/>
          </p:nvSpPr>
          <p:spPr bwMode="auto">
            <a:xfrm>
              <a:off x="3840" y="1488"/>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93" name="Freeform 801"/>
            <p:cNvSpPr>
              <a:spLocks/>
            </p:cNvSpPr>
            <p:nvPr/>
          </p:nvSpPr>
          <p:spPr bwMode="auto">
            <a:xfrm>
              <a:off x="4560" y="1440"/>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94" name="Freeform 802"/>
            <p:cNvSpPr>
              <a:spLocks/>
            </p:cNvSpPr>
            <p:nvPr/>
          </p:nvSpPr>
          <p:spPr bwMode="auto">
            <a:xfrm>
              <a:off x="4224" y="1296"/>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95" name="Freeform 803"/>
            <p:cNvSpPr>
              <a:spLocks/>
            </p:cNvSpPr>
            <p:nvPr/>
          </p:nvSpPr>
          <p:spPr bwMode="auto">
            <a:xfrm>
              <a:off x="4464" y="960"/>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96" name="Freeform 804"/>
            <p:cNvSpPr>
              <a:spLocks/>
            </p:cNvSpPr>
            <p:nvPr/>
          </p:nvSpPr>
          <p:spPr bwMode="auto">
            <a:xfrm>
              <a:off x="4368" y="864"/>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97" name="Freeform 805"/>
            <p:cNvSpPr>
              <a:spLocks/>
            </p:cNvSpPr>
            <p:nvPr/>
          </p:nvSpPr>
          <p:spPr bwMode="auto">
            <a:xfrm>
              <a:off x="4080" y="720"/>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sp>
          <p:nvSpPr>
            <p:cNvPr id="798" name="Freeform 806"/>
            <p:cNvSpPr>
              <a:spLocks/>
            </p:cNvSpPr>
            <p:nvPr/>
          </p:nvSpPr>
          <p:spPr bwMode="auto">
            <a:xfrm>
              <a:off x="3984" y="720"/>
              <a:ext cx="84" cy="84"/>
            </a:xfrm>
            <a:custGeom>
              <a:avLst/>
              <a:gdLst>
                <a:gd name="T0" fmla="*/ 0 w 84"/>
                <a:gd name="T1" fmla="*/ 40 h 84"/>
                <a:gd name="T2" fmla="*/ 28 w 84"/>
                <a:gd name="T3" fmla="*/ 0 h 84"/>
                <a:gd name="T4" fmla="*/ 84 w 84"/>
                <a:gd name="T5" fmla="*/ 28 h 84"/>
                <a:gd name="T6" fmla="*/ 44 w 84"/>
                <a:gd name="T7" fmla="*/ 84 h 84"/>
                <a:gd name="T8" fmla="*/ 0 w 84"/>
                <a:gd name="T9" fmla="*/ 4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0"/>
                  </a:moveTo>
                  <a:cubicBezTo>
                    <a:pt x="4" y="11"/>
                    <a:pt x="2" y="9"/>
                    <a:pt x="28" y="0"/>
                  </a:cubicBezTo>
                  <a:cubicBezTo>
                    <a:pt x="64" y="4"/>
                    <a:pt x="66" y="1"/>
                    <a:pt x="84" y="28"/>
                  </a:cubicBezTo>
                  <a:cubicBezTo>
                    <a:pt x="80" y="61"/>
                    <a:pt x="76" y="73"/>
                    <a:pt x="44" y="84"/>
                  </a:cubicBezTo>
                  <a:cubicBezTo>
                    <a:pt x="12" y="73"/>
                    <a:pt x="15" y="70"/>
                    <a:pt x="0" y="40"/>
                  </a:cubicBezTo>
                  <a:close/>
                </a:path>
              </a:pathLst>
            </a:custGeom>
            <a:solidFill>
              <a:srgbClr val="663300"/>
            </a:solidFill>
            <a:ln w="9525">
              <a:solidFill>
                <a:schemeClr val="tx1"/>
              </a:solidFill>
              <a:round/>
              <a:headEnd/>
              <a:tailEnd/>
            </a:ln>
          </p:spPr>
          <p:txBody>
            <a:bodyPr wrap="none" anchor="ctr"/>
            <a:lstStyle/>
            <a:p>
              <a:endParaRPr lang="en-US" sz="2000">
                <a:solidFill>
                  <a:srgbClr val="000000"/>
                </a:solidFill>
                <a:latin typeface="Arial" charset="0"/>
              </a:endParaRPr>
            </a:p>
          </p:txBody>
        </p:sp>
      </p:grpSp>
      <p:sp>
        <p:nvSpPr>
          <p:cNvPr id="1387" name="Text Box 22"/>
          <p:cNvSpPr txBox="1">
            <a:spLocks noChangeArrowheads="1"/>
          </p:cNvSpPr>
          <p:nvPr/>
        </p:nvSpPr>
        <p:spPr bwMode="auto">
          <a:xfrm>
            <a:off x="1075998" y="2814603"/>
            <a:ext cx="2040442" cy="830997"/>
          </a:xfrm>
          <a:prstGeom prst="rect">
            <a:avLst/>
          </a:prstGeom>
          <a:noFill/>
          <a:ln w="9525">
            <a:noFill/>
            <a:miter lim="800000"/>
            <a:headEnd/>
            <a:tailEnd/>
          </a:ln>
        </p:spPr>
        <p:txBody>
          <a:bodyPr wrap="square">
            <a:spAutoFit/>
          </a:bodyPr>
          <a:lstStyle/>
          <a:p>
            <a:pPr algn="ctr">
              <a:spcBef>
                <a:spcPct val="50000"/>
              </a:spcBef>
            </a:pPr>
            <a:r>
              <a:rPr lang="pt-BR" sz="2800" b="1" dirty="0">
                <a:solidFill>
                  <a:srgbClr val="FFFF00"/>
                </a:solidFill>
                <a:effectLst>
                  <a:outerShdw blurRad="38100" dist="38100" dir="2700000" algn="tl">
                    <a:srgbClr val="000000">
                      <a:alpha val="43137"/>
                    </a:srgbClr>
                  </a:outerShdw>
                </a:effectLst>
                <a:cs typeface="Arial" charset="0"/>
              </a:rPr>
              <a:t>Pore spaces</a:t>
            </a:r>
            <a:r>
              <a:rPr lang="pt-BR" sz="2000" dirty="0">
                <a:solidFill>
                  <a:srgbClr val="FFFF00"/>
                </a:solidFill>
                <a:effectLst>
                  <a:outerShdw blurRad="38100" dist="38100" dir="2700000" algn="tl">
                    <a:srgbClr val="000000">
                      <a:alpha val="43137"/>
                    </a:srgbClr>
                  </a:outerShdw>
                </a:effectLst>
                <a:cs typeface="Arial" charset="0"/>
              </a:rPr>
              <a:t/>
            </a:r>
            <a:br>
              <a:rPr lang="pt-BR" sz="2000" dirty="0">
                <a:solidFill>
                  <a:srgbClr val="FFFF00"/>
                </a:solidFill>
                <a:effectLst>
                  <a:outerShdw blurRad="38100" dist="38100" dir="2700000" algn="tl">
                    <a:srgbClr val="000000">
                      <a:alpha val="43137"/>
                    </a:srgbClr>
                  </a:outerShdw>
                </a:effectLst>
                <a:cs typeface="Arial" charset="0"/>
              </a:rPr>
            </a:br>
            <a:r>
              <a:rPr lang="pt-BR" sz="2000" dirty="0">
                <a:solidFill>
                  <a:srgbClr val="FFFF00"/>
                </a:solidFill>
                <a:effectLst>
                  <a:outerShdw blurRad="38100" dist="38100" dir="2700000" algn="tl">
                    <a:srgbClr val="000000">
                      <a:alpha val="43137"/>
                    </a:srgbClr>
                  </a:outerShdw>
                </a:effectLst>
                <a:cs typeface="Arial" charset="0"/>
              </a:rPr>
              <a:t>(porosphere)</a:t>
            </a:r>
            <a:endParaRPr lang="pt-BR" sz="2000" b="1" dirty="0">
              <a:solidFill>
                <a:srgbClr val="FFFF00"/>
              </a:solidFill>
              <a:effectLst>
                <a:outerShdw blurRad="38100" dist="38100" dir="2700000" algn="tl">
                  <a:srgbClr val="000000">
                    <a:alpha val="43137"/>
                  </a:srgbClr>
                </a:outerShdw>
              </a:effectLst>
              <a:cs typeface="Arial" charset="0"/>
            </a:endParaRPr>
          </a:p>
        </p:txBody>
      </p:sp>
      <p:sp>
        <p:nvSpPr>
          <p:cNvPr id="1392" name="Text Box 25"/>
          <p:cNvSpPr txBox="1">
            <a:spLocks noChangeArrowheads="1"/>
          </p:cNvSpPr>
          <p:nvPr/>
        </p:nvSpPr>
        <p:spPr bwMode="auto">
          <a:xfrm>
            <a:off x="2420194" y="1948432"/>
            <a:ext cx="2434308" cy="830997"/>
          </a:xfrm>
          <a:prstGeom prst="rect">
            <a:avLst/>
          </a:prstGeom>
          <a:noFill/>
          <a:ln w="9525">
            <a:noFill/>
            <a:miter lim="800000"/>
            <a:headEnd/>
            <a:tailEnd/>
          </a:ln>
        </p:spPr>
        <p:txBody>
          <a:bodyPr wrap="square">
            <a:spAutoFit/>
          </a:bodyPr>
          <a:lstStyle/>
          <a:p>
            <a:pPr algn="ctr">
              <a:spcBef>
                <a:spcPct val="50000"/>
              </a:spcBef>
            </a:pPr>
            <a:r>
              <a:rPr lang="pt-BR" sz="2800" b="1" dirty="0">
                <a:solidFill>
                  <a:srgbClr val="FFFF00"/>
                </a:solidFill>
                <a:effectLst>
                  <a:outerShdw blurRad="38100" dist="38100" dir="2700000" algn="tl">
                    <a:srgbClr val="000000">
                      <a:alpha val="43137"/>
                    </a:srgbClr>
                  </a:outerShdw>
                </a:effectLst>
                <a:cs typeface="Arial" charset="0"/>
              </a:rPr>
              <a:t>Litter layer</a:t>
            </a:r>
            <a:br>
              <a:rPr lang="pt-BR" sz="2800" b="1" dirty="0">
                <a:solidFill>
                  <a:srgbClr val="FFFF00"/>
                </a:solidFill>
                <a:effectLst>
                  <a:outerShdw blurRad="38100" dist="38100" dir="2700000" algn="tl">
                    <a:srgbClr val="000000">
                      <a:alpha val="43137"/>
                    </a:srgbClr>
                  </a:outerShdw>
                </a:effectLst>
                <a:cs typeface="Arial" charset="0"/>
              </a:rPr>
            </a:br>
            <a:r>
              <a:rPr lang="pt-BR" sz="2000" b="1" dirty="0">
                <a:solidFill>
                  <a:srgbClr val="FFFF00"/>
                </a:solidFill>
                <a:effectLst>
                  <a:outerShdw blurRad="38100" dist="38100" dir="2700000" algn="tl">
                    <a:srgbClr val="000000">
                      <a:alpha val="43137"/>
                    </a:srgbClr>
                  </a:outerShdw>
                </a:effectLst>
                <a:cs typeface="Arial" charset="0"/>
              </a:rPr>
              <a:t>(de</a:t>
            </a:r>
            <a:r>
              <a:rPr lang="pt-BR" sz="2000" dirty="0">
                <a:solidFill>
                  <a:srgbClr val="FFFF00"/>
                </a:solidFill>
                <a:effectLst>
                  <a:outerShdw blurRad="38100" dist="38100" dir="2700000" algn="tl">
                    <a:srgbClr val="000000">
                      <a:alpha val="43137"/>
                    </a:srgbClr>
                  </a:outerShdw>
                </a:effectLst>
                <a:cs typeface="Arial" charset="0"/>
              </a:rPr>
              <a:t>tritusphere)</a:t>
            </a:r>
            <a:endParaRPr lang="pt-BR" sz="2000" b="1" dirty="0">
              <a:solidFill>
                <a:srgbClr val="FFFF00"/>
              </a:solidFill>
              <a:effectLst>
                <a:outerShdw blurRad="38100" dist="38100" dir="2700000" algn="tl">
                  <a:srgbClr val="000000">
                    <a:alpha val="43137"/>
                  </a:srgbClr>
                </a:outerShdw>
              </a:effectLst>
              <a:cs typeface="Arial" charset="0"/>
            </a:endParaRPr>
          </a:p>
        </p:txBody>
      </p:sp>
      <p:sp>
        <p:nvSpPr>
          <p:cNvPr id="4" name="TextBox 3"/>
          <p:cNvSpPr txBox="1"/>
          <p:nvPr/>
        </p:nvSpPr>
        <p:spPr>
          <a:xfrm>
            <a:off x="5646450" y="6238578"/>
            <a:ext cx="2865926" cy="307777"/>
          </a:xfrm>
          <a:prstGeom prst="rect">
            <a:avLst/>
          </a:prstGeom>
          <a:noFill/>
        </p:spPr>
        <p:txBody>
          <a:bodyPr wrap="square" rtlCol="0">
            <a:spAutoFit/>
          </a:bodyPr>
          <a:lstStyle/>
          <a:p>
            <a:r>
              <a:rPr lang="en-US" sz="1400" dirty="0">
                <a:solidFill>
                  <a:schemeClr val="bg1"/>
                </a:solidFill>
              </a:rPr>
              <a:t>Photo: Dr. Joao Carlos De </a:t>
            </a:r>
            <a:r>
              <a:rPr lang="en-US" sz="1400" dirty="0" err="1">
                <a:solidFill>
                  <a:schemeClr val="bg1"/>
                </a:solidFill>
              </a:rPr>
              <a:t>Moraes</a:t>
            </a:r>
            <a:r>
              <a:rPr lang="en-US" sz="1400" dirty="0">
                <a:solidFill>
                  <a:schemeClr val="bg1"/>
                </a:solidFill>
              </a:rPr>
              <a:t> Sa</a:t>
            </a:r>
          </a:p>
        </p:txBody>
      </p:sp>
      <p:sp>
        <p:nvSpPr>
          <p:cNvPr id="1395" name="TextBox 1394"/>
          <p:cNvSpPr txBox="1"/>
          <p:nvPr/>
        </p:nvSpPr>
        <p:spPr>
          <a:xfrm>
            <a:off x="943279" y="6067967"/>
            <a:ext cx="3396638" cy="461665"/>
          </a:xfrm>
          <a:prstGeom prst="rect">
            <a:avLst/>
          </a:prstGeom>
          <a:noFill/>
        </p:spPr>
        <p:txBody>
          <a:bodyPr wrap="square" rtlCol="0">
            <a:spAutoFit/>
          </a:bodyPr>
          <a:lstStyle/>
          <a:p>
            <a:r>
              <a:rPr lang="en-US" sz="1200" b="1" dirty="0" err="1">
                <a:solidFill>
                  <a:schemeClr val="bg1"/>
                </a:solidFill>
              </a:rPr>
              <a:t>Beare</a:t>
            </a:r>
            <a:r>
              <a:rPr lang="en-US" sz="1200" b="1" dirty="0">
                <a:solidFill>
                  <a:schemeClr val="bg1"/>
                </a:solidFill>
              </a:rPr>
              <a:t> et al. 1995. Plant &amp; Soil 170:5-22	.</a:t>
            </a:r>
          </a:p>
          <a:p>
            <a:r>
              <a:rPr lang="en-US" sz="1200" b="1" dirty="0" err="1">
                <a:solidFill>
                  <a:schemeClr val="bg1"/>
                </a:solidFill>
              </a:rPr>
              <a:t>Kuzyakov</a:t>
            </a:r>
            <a:r>
              <a:rPr lang="en-US" sz="1200" b="1" dirty="0">
                <a:solidFill>
                  <a:schemeClr val="bg1"/>
                </a:solidFill>
              </a:rPr>
              <a:t> et al. 2015. Soil </a:t>
            </a:r>
            <a:r>
              <a:rPr lang="en-US" sz="1200" b="1" dirty="0" err="1">
                <a:solidFill>
                  <a:schemeClr val="bg1"/>
                </a:solidFill>
              </a:rPr>
              <a:t>Biol</a:t>
            </a:r>
            <a:r>
              <a:rPr lang="en-US" sz="1200" b="1" dirty="0">
                <a:solidFill>
                  <a:schemeClr val="bg1"/>
                </a:solidFill>
              </a:rPr>
              <a:t> </a:t>
            </a:r>
            <a:r>
              <a:rPr lang="en-US" sz="1200" b="1" dirty="0" err="1">
                <a:solidFill>
                  <a:schemeClr val="bg1"/>
                </a:solidFill>
              </a:rPr>
              <a:t>Biochem</a:t>
            </a:r>
            <a:r>
              <a:rPr lang="en-US" sz="1200" b="1" dirty="0">
                <a:solidFill>
                  <a:schemeClr val="bg1"/>
                </a:solidFill>
              </a:rPr>
              <a:t> 83:184-199</a:t>
            </a:r>
          </a:p>
        </p:txBody>
      </p:sp>
    </p:spTree>
    <p:extLst>
      <p:ext uri="{BB962C8B-B14F-4D97-AF65-F5344CB8AC3E}">
        <p14:creationId xmlns:p14="http://schemas.microsoft.com/office/powerpoint/2010/main" val="238711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0" grpId="0"/>
      <p:bldP spid="713" grpId="0"/>
      <p:bldP spid="714" grpId="0"/>
      <p:bldP spid="1387" grpId="0"/>
      <p:bldP spid="139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Litter Layer (</a:t>
            </a:r>
            <a:r>
              <a:rPr lang="en-US" dirty="0" err="1"/>
              <a:t>Detritusphere</a:t>
            </a:r>
            <a:r>
              <a:rPr lang="en-US" dirty="0"/>
              <a:t>)</a:t>
            </a:r>
          </a:p>
        </p:txBody>
      </p:sp>
      <p:pic>
        <p:nvPicPr>
          <p:cNvPr id="8" name="Picture 2" descr="Image result for plant residues"/>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720697" y="1227971"/>
            <a:ext cx="7984892" cy="53028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81769" y="6130742"/>
            <a:ext cx="2628900" cy="400110"/>
          </a:xfrm>
          <a:prstGeom prst="rect">
            <a:avLst/>
          </a:prstGeom>
          <a:noFill/>
        </p:spPr>
        <p:txBody>
          <a:bodyPr wrap="square" rtlCol="0">
            <a:spAutoFit/>
          </a:bodyPr>
          <a:lstStyle/>
          <a:p>
            <a:pPr algn="r"/>
            <a:r>
              <a:rPr lang="en-US" sz="2000" b="1" dirty="0">
                <a:solidFill>
                  <a:schemeClr val="bg1"/>
                </a:solidFill>
              </a:rPr>
              <a:t>Photo source: NRCS</a:t>
            </a:r>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88012" y="4408118"/>
            <a:ext cx="2495909" cy="2362200"/>
          </a:xfrm>
          <a:prstGeom prst="rect">
            <a:avLst/>
          </a:prstGeom>
          <a:ln w="76200">
            <a:solidFill>
              <a:schemeClr val="bg1"/>
            </a:solidFill>
          </a:ln>
        </p:spPr>
      </p:pic>
      <p:sp>
        <p:nvSpPr>
          <p:cNvPr id="11" name="TextBox 10"/>
          <p:cNvSpPr txBox="1"/>
          <p:nvPr/>
        </p:nvSpPr>
        <p:spPr>
          <a:xfrm>
            <a:off x="2214492" y="3141274"/>
            <a:ext cx="3184226" cy="2246769"/>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800" b="1" dirty="0"/>
              <a:t>Protects soil</a:t>
            </a:r>
          </a:p>
          <a:p>
            <a:pPr marL="342900" indent="-342900">
              <a:buFont typeface="Arial" panose="020B0604020202020204" pitchFamily="34" charset="0"/>
              <a:buChar char="•"/>
            </a:pPr>
            <a:r>
              <a:rPr lang="en-US" sz="2800" b="1" dirty="0"/>
              <a:t>Conserves soil temp &amp; moisture</a:t>
            </a:r>
          </a:p>
          <a:p>
            <a:pPr marL="342900" indent="-342900">
              <a:buFont typeface="Arial" panose="020B0604020202020204" pitchFamily="34" charset="0"/>
              <a:buChar char="•"/>
            </a:pPr>
            <a:r>
              <a:rPr lang="en-US" sz="2800" b="1" dirty="0"/>
              <a:t>Carbon source for soil organisms</a:t>
            </a:r>
          </a:p>
        </p:txBody>
      </p:sp>
      <p:sp>
        <p:nvSpPr>
          <p:cNvPr id="12" name="TextBox 11"/>
          <p:cNvSpPr txBox="1"/>
          <p:nvPr/>
        </p:nvSpPr>
        <p:spPr>
          <a:xfrm>
            <a:off x="6452470" y="6473794"/>
            <a:ext cx="2628900" cy="338554"/>
          </a:xfrm>
          <a:prstGeom prst="rect">
            <a:avLst/>
          </a:prstGeom>
          <a:noFill/>
        </p:spPr>
        <p:txBody>
          <a:bodyPr wrap="square" rtlCol="0">
            <a:spAutoFit/>
          </a:bodyPr>
          <a:lstStyle/>
          <a:p>
            <a:r>
              <a:rPr lang="en-US" sz="1600" b="1" dirty="0">
                <a:solidFill>
                  <a:schemeClr val="bg1"/>
                </a:solidFill>
              </a:rPr>
              <a:t>Photo: J Moore Kucera NRCS</a:t>
            </a:r>
          </a:p>
        </p:txBody>
      </p:sp>
    </p:spTree>
    <p:extLst>
      <p:ext uri="{BB962C8B-B14F-4D97-AF65-F5344CB8AC3E}">
        <p14:creationId xmlns:p14="http://schemas.microsoft.com/office/powerpoint/2010/main" val="114168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irth of Earthworm BFish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08660"/>
            <a:ext cx="9144000" cy="5623560"/>
          </a:xfrm>
          <a:prstGeom prst="rect">
            <a:avLst/>
          </a:prstGeom>
        </p:spPr>
      </p:pic>
      <p:sp>
        <p:nvSpPr>
          <p:cNvPr id="3" name="TextBox 2"/>
          <p:cNvSpPr txBox="1"/>
          <p:nvPr/>
        </p:nvSpPr>
        <p:spPr>
          <a:xfrm>
            <a:off x="550260" y="237797"/>
            <a:ext cx="3030573" cy="461665"/>
          </a:xfrm>
          <a:prstGeom prst="rect">
            <a:avLst/>
          </a:prstGeom>
          <a:noFill/>
        </p:spPr>
        <p:txBody>
          <a:bodyPr wrap="none" rtlCol="0">
            <a:spAutoFit/>
          </a:bodyPr>
          <a:lstStyle/>
          <a:p>
            <a:r>
              <a:rPr lang="en-US" sz="2400" b="1" i="1" dirty="0">
                <a:solidFill>
                  <a:schemeClr val="bg1"/>
                </a:solidFill>
              </a:rPr>
              <a:t>Birth of an Earthworm</a:t>
            </a:r>
          </a:p>
        </p:txBody>
      </p:sp>
    </p:spTree>
    <p:extLst>
      <p:ext uri="{BB962C8B-B14F-4D97-AF65-F5344CB8AC3E}">
        <p14:creationId xmlns:p14="http://schemas.microsoft.com/office/powerpoint/2010/main" val="1177450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2691"/>
            <a:ext cx="7886700" cy="1325563"/>
          </a:xfrm>
        </p:spPr>
        <p:txBody>
          <a:bodyPr/>
          <a:lstStyle/>
          <a:p>
            <a:pPr algn="ctr"/>
            <a:r>
              <a:rPr lang="en-US" dirty="0" err="1"/>
              <a:t>Detritusphere</a:t>
            </a:r>
            <a:r>
              <a:rPr lang="en-US" dirty="0"/>
              <a:t>: Key Soil Organisms</a:t>
            </a:r>
          </a:p>
        </p:txBody>
      </p:sp>
      <p:sp>
        <p:nvSpPr>
          <p:cNvPr id="3" name="Content Placeholder 2"/>
          <p:cNvSpPr>
            <a:spLocks noGrp="1"/>
          </p:cNvSpPr>
          <p:nvPr>
            <p:ph sz="half" idx="1"/>
          </p:nvPr>
        </p:nvSpPr>
        <p:spPr/>
        <p:txBody>
          <a:bodyPr/>
          <a:lstStyle/>
          <a:p>
            <a:pPr marL="0" indent="0">
              <a:buNone/>
            </a:pPr>
            <a:r>
              <a:rPr lang="en-US" b="1" dirty="0" err="1">
                <a:solidFill>
                  <a:srgbClr val="4B8C9B"/>
                </a:solidFill>
              </a:rPr>
              <a:t>Mesofauna</a:t>
            </a:r>
            <a:r>
              <a:rPr lang="en-US" b="1" dirty="0">
                <a:solidFill>
                  <a:srgbClr val="4B8C9B"/>
                </a:solidFill>
              </a:rPr>
              <a:t> (Biological regulators)</a:t>
            </a:r>
          </a:p>
          <a:p>
            <a:r>
              <a:rPr lang="en-US" dirty="0"/>
              <a:t>Springtails (</a:t>
            </a:r>
            <a:r>
              <a:rPr lang="en-US" dirty="0" err="1"/>
              <a:t>Collembola</a:t>
            </a:r>
            <a:r>
              <a:rPr lang="en-US" dirty="0"/>
              <a:t>)</a:t>
            </a:r>
          </a:p>
          <a:p>
            <a:r>
              <a:rPr lang="en-US" dirty="0"/>
              <a:t>Mites</a:t>
            </a:r>
          </a:p>
          <a:p>
            <a:endParaRPr lang="en-US" dirty="0"/>
          </a:p>
        </p:txBody>
      </p:sp>
      <p:sp>
        <p:nvSpPr>
          <p:cNvPr id="4" name="Content Placeholder 3"/>
          <p:cNvSpPr>
            <a:spLocks noGrp="1"/>
          </p:cNvSpPr>
          <p:nvPr>
            <p:ph sz="half" idx="2"/>
          </p:nvPr>
        </p:nvSpPr>
        <p:spPr/>
        <p:txBody>
          <a:bodyPr/>
          <a:lstStyle/>
          <a:p>
            <a:pPr marL="0" indent="0">
              <a:buNone/>
            </a:pPr>
            <a:r>
              <a:rPr lang="en-US" b="1" dirty="0" err="1">
                <a:solidFill>
                  <a:srgbClr val="4B8C9B"/>
                </a:solidFill>
              </a:rPr>
              <a:t>Macrofauna</a:t>
            </a:r>
            <a:r>
              <a:rPr lang="en-US" b="1" dirty="0">
                <a:solidFill>
                  <a:srgbClr val="4B8C9B"/>
                </a:solidFill>
              </a:rPr>
              <a:t> (ecosystem engineers)</a:t>
            </a:r>
          </a:p>
          <a:p>
            <a:r>
              <a:rPr lang="en-US" dirty="0"/>
              <a:t>Earthworms, beetles, centipedes, ants, isopods</a:t>
            </a:r>
          </a:p>
          <a:p>
            <a:endParaRPr lang="en-US" b="1"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46042" y="4644825"/>
            <a:ext cx="1221286" cy="1444943"/>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b="13976"/>
          <a:stretch/>
        </p:blipFill>
        <p:spPr>
          <a:xfrm>
            <a:off x="5946934" y="5662664"/>
            <a:ext cx="1900072" cy="978102"/>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2664" y="5363462"/>
            <a:ext cx="1211276" cy="1018915"/>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34766" y="4466806"/>
            <a:ext cx="953096" cy="987684"/>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4394" y="3691633"/>
            <a:ext cx="3681389" cy="1219710"/>
          </a:xfrm>
          <a:prstGeom prst="rect">
            <a:avLst/>
          </a:prstGeom>
        </p:spPr>
      </p:pic>
      <p:pic>
        <p:nvPicPr>
          <p:cNvPr id="10" name="Picture 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524082" y="5066857"/>
            <a:ext cx="1490093" cy="954591"/>
          </a:xfrm>
          <a:prstGeom prst="rect">
            <a:avLst/>
          </a:prstGeom>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986090" y="4728037"/>
            <a:ext cx="964187" cy="1595437"/>
          </a:xfrm>
          <a:prstGeom prst="rect">
            <a:avLst/>
          </a:prstGeom>
        </p:spPr>
      </p:pic>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18937" y="3716507"/>
            <a:ext cx="1466592" cy="1045042"/>
          </a:xfrm>
          <a:prstGeom prst="rect">
            <a:avLst/>
          </a:prstGeom>
        </p:spPr>
      </p:pic>
      <p:pic>
        <p:nvPicPr>
          <p:cNvPr id="13" name="Picture 12"/>
          <p:cNvPicPr>
            <a:picLocks noChangeAspect="1"/>
          </p:cNvPicPr>
          <p:nvPr/>
        </p:nvPicPr>
        <p:blipFill>
          <a:blip r:embed="rId11"/>
          <a:stretch>
            <a:fillRect/>
          </a:stretch>
        </p:blipFill>
        <p:spPr>
          <a:xfrm>
            <a:off x="4767941" y="4011249"/>
            <a:ext cx="1266825" cy="1032413"/>
          </a:xfrm>
          <a:prstGeom prst="rect">
            <a:avLst/>
          </a:prstGeom>
        </p:spPr>
      </p:pic>
    </p:spTree>
    <p:extLst>
      <p:ext uri="{BB962C8B-B14F-4D97-AF65-F5344CB8AC3E}">
        <p14:creationId xmlns:p14="http://schemas.microsoft.com/office/powerpoint/2010/main" val="9633295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Earthworm &amp; Root Channels </a:t>
            </a:r>
            <a:r>
              <a:rPr lang="en-US" dirty="0"/>
              <a:t>(</a:t>
            </a:r>
            <a:r>
              <a:rPr lang="en-US" dirty="0" err="1"/>
              <a:t>Drilosphere</a:t>
            </a:r>
            <a:r>
              <a:rPr lang="en-US" dirty="0"/>
              <a:t>)</a:t>
            </a:r>
          </a:p>
        </p:txBody>
      </p:sp>
      <p:pic>
        <p:nvPicPr>
          <p:cNvPr id="8" name="Content Placeholder 3"/>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tretch/>
        </p:blipFill>
        <p:spPr>
          <a:xfrm>
            <a:off x="1137501" y="1593702"/>
            <a:ext cx="4500928" cy="2507481"/>
          </a:xfrm>
          <a:prstGeom prst="rect">
            <a:avLst/>
          </a:prstGeom>
        </p:spPr>
      </p:pic>
      <p:sp>
        <p:nvSpPr>
          <p:cNvPr id="9" name="TextBox 8"/>
          <p:cNvSpPr txBox="1"/>
          <p:nvPr/>
        </p:nvSpPr>
        <p:spPr>
          <a:xfrm>
            <a:off x="1005321" y="4152077"/>
            <a:ext cx="4765288" cy="2308324"/>
          </a:xfrm>
          <a:prstGeom prst="rect">
            <a:avLst/>
          </a:prstGeom>
          <a:solidFill>
            <a:schemeClr val="bg1"/>
          </a:solidFill>
          <a:ln>
            <a:solidFill>
              <a:srgbClr val="4B8C9B"/>
            </a:solidFill>
          </a:ln>
        </p:spPr>
        <p:txBody>
          <a:bodyPr wrap="square" rtlCol="0">
            <a:spAutoFit/>
          </a:bodyPr>
          <a:lstStyle/>
          <a:p>
            <a:pPr algn="ctr"/>
            <a:r>
              <a:rPr lang="en-US" sz="2400" b="1" dirty="0"/>
              <a:t>Mixes and moves residues</a:t>
            </a:r>
          </a:p>
          <a:p>
            <a:pPr algn="ctr"/>
            <a:r>
              <a:rPr lang="en-US" sz="2400" b="1" dirty="0"/>
              <a:t>Large pores</a:t>
            </a:r>
          </a:p>
          <a:p>
            <a:pPr algn="ctr"/>
            <a:r>
              <a:rPr lang="en-US" sz="2400" b="1" dirty="0"/>
              <a:t>Nutrient rich</a:t>
            </a:r>
          </a:p>
          <a:p>
            <a:pPr algn="ctr"/>
            <a:r>
              <a:rPr lang="en-US" sz="2400" b="1" dirty="0"/>
              <a:t>Microbial enriched</a:t>
            </a:r>
          </a:p>
          <a:p>
            <a:pPr algn="ctr"/>
            <a:r>
              <a:rPr lang="en-US" sz="2400" b="1" dirty="0"/>
              <a:t>Air and water flow</a:t>
            </a:r>
          </a:p>
          <a:p>
            <a:pPr algn="ctr"/>
            <a:r>
              <a:rPr lang="en-US" sz="2400" b="1" dirty="0"/>
              <a:t>Roots grow &amp; take advantage</a:t>
            </a:r>
          </a:p>
        </p:txBody>
      </p:sp>
      <p:pic>
        <p:nvPicPr>
          <p:cNvPr id="10" name="Content Placeholder 9"/>
          <p:cNvPicPr>
            <a:picLocks noGrp="1" noChangeAspect="1"/>
          </p:cNvPicPr>
          <p:nvPr>
            <p:ph sz="half" idx="2"/>
          </p:nvPr>
        </p:nvPicPr>
        <p:blipFill>
          <a:blip r:embed="rId4"/>
          <a:stretch>
            <a:fillRect/>
          </a:stretch>
        </p:blipFill>
        <p:spPr>
          <a:xfrm>
            <a:off x="5866888" y="1873919"/>
            <a:ext cx="2971812" cy="4351338"/>
          </a:xfrm>
          <a:prstGeom prst="rect">
            <a:avLst/>
          </a:prstGeom>
        </p:spPr>
      </p:pic>
      <p:sp>
        <p:nvSpPr>
          <p:cNvPr id="11" name="TextBox 10"/>
          <p:cNvSpPr txBox="1"/>
          <p:nvPr/>
        </p:nvSpPr>
        <p:spPr>
          <a:xfrm>
            <a:off x="2446402" y="6581001"/>
            <a:ext cx="5899852" cy="276999"/>
          </a:xfrm>
          <a:prstGeom prst="rect">
            <a:avLst/>
          </a:prstGeom>
          <a:noFill/>
        </p:spPr>
        <p:txBody>
          <a:bodyPr wrap="square" rtlCol="0">
            <a:spAutoFit/>
          </a:bodyPr>
          <a:lstStyle/>
          <a:p>
            <a:r>
              <a:rPr lang="en-US" sz="1200" dirty="0" err="1"/>
              <a:t>Beare</a:t>
            </a:r>
            <a:r>
              <a:rPr lang="en-US" sz="1200" dirty="0"/>
              <a:t> et al. 1995. Plant &amp; Soil 170:5-22; </a:t>
            </a:r>
            <a:r>
              <a:rPr lang="en-US" sz="1200" dirty="0" err="1"/>
              <a:t>Kuzyakov</a:t>
            </a:r>
            <a:r>
              <a:rPr lang="en-US" sz="1200" dirty="0"/>
              <a:t> et al. 2015. Soil </a:t>
            </a:r>
            <a:r>
              <a:rPr lang="en-US" sz="1200" dirty="0" err="1"/>
              <a:t>Biol</a:t>
            </a:r>
            <a:r>
              <a:rPr lang="en-US" sz="1200" dirty="0"/>
              <a:t> </a:t>
            </a:r>
            <a:r>
              <a:rPr lang="en-US" sz="1200" dirty="0" err="1"/>
              <a:t>Biochem</a:t>
            </a:r>
            <a:r>
              <a:rPr lang="en-US" sz="1200" dirty="0"/>
              <a:t> 83:184-199</a:t>
            </a:r>
          </a:p>
        </p:txBody>
      </p:sp>
    </p:spTree>
    <p:extLst>
      <p:ext uri="{BB962C8B-B14F-4D97-AF65-F5344CB8AC3E}">
        <p14:creationId xmlns:p14="http://schemas.microsoft.com/office/powerpoint/2010/main" val="418498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2691"/>
            <a:ext cx="7886700" cy="1325563"/>
          </a:xfrm>
        </p:spPr>
        <p:txBody>
          <a:bodyPr>
            <a:normAutofit/>
          </a:bodyPr>
          <a:lstStyle/>
          <a:p>
            <a:pPr algn="ctr"/>
            <a:r>
              <a:rPr lang="en-US" sz="4400" dirty="0" err="1"/>
              <a:t>Drilosphere</a:t>
            </a:r>
            <a:r>
              <a:rPr lang="en-US" sz="4400" dirty="0"/>
              <a:t>: Key Soil Organisms</a:t>
            </a:r>
          </a:p>
        </p:txBody>
      </p:sp>
      <p:sp>
        <p:nvSpPr>
          <p:cNvPr id="3" name="Content Placeholder 2"/>
          <p:cNvSpPr>
            <a:spLocks noGrp="1"/>
          </p:cNvSpPr>
          <p:nvPr>
            <p:ph sz="half" idx="1"/>
          </p:nvPr>
        </p:nvSpPr>
        <p:spPr>
          <a:xfrm>
            <a:off x="265691" y="1851940"/>
            <a:ext cx="4562895" cy="4351338"/>
          </a:xfrm>
        </p:spPr>
        <p:txBody>
          <a:bodyPr/>
          <a:lstStyle/>
          <a:p>
            <a:pPr marL="0" indent="0">
              <a:buNone/>
            </a:pPr>
            <a:r>
              <a:rPr lang="en-US" b="1" u="sng" dirty="0"/>
              <a:t>Earthworms</a:t>
            </a:r>
            <a:r>
              <a:rPr lang="en-US" b="1" dirty="0"/>
              <a:t>, millipedes, etc.</a:t>
            </a:r>
            <a:endParaRPr lang="en-US" dirty="0"/>
          </a:p>
        </p:txBody>
      </p:sp>
      <p:sp>
        <p:nvSpPr>
          <p:cNvPr id="4" name="Content Placeholder 3"/>
          <p:cNvSpPr>
            <a:spLocks noGrp="1"/>
          </p:cNvSpPr>
          <p:nvPr>
            <p:ph sz="half" idx="2"/>
          </p:nvPr>
        </p:nvSpPr>
        <p:spPr>
          <a:xfrm>
            <a:off x="5116244" y="1801001"/>
            <a:ext cx="3886200" cy="4351338"/>
          </a:xfrm>
        </p:spPr>
        <p:txBody>
          <a:bodyPr/>
          <a:lstStyle/>
          <a:p>
            <a:pPr marL="0" indent="0">
              <a:buNone/>
            </a:pPr>
            <a:r>
              <a:rPr lang="en-US" b="1" dirty="0"/>
              <a:t>Plant roots</a:t>
            </a:r>
          </a:p>
          <a:p>
            <a:endParaRPr lang="en-US" b="1" dirty="0"/>
          </a:p>
        </p:txBody>
      </p:sp>
      <p:pic>
        <p:nvPicPr>
          <p:cNvPr id="14" name="Picture 2" descr="major ecological grou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9" y="3091429"/>
            <a:ext cx="4929733" cy="28451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8454" y="2470463"/>
            <a:ext cx="1466592" cy="1045042"/>
          </a:xfrm>
          <a:prstGeom prst="rect">
            <a:avLst/>
          </a:prstGeom>
        </p:spPr>
      </p:pic>
      <p:pic>
        <p:nvPicPr>
          <p:cNvPr id="17" name="Content Placeholder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91545" y="2245052"/>
            <a:ext cx="2815243" cy="4351338"/>
          </a:xfrm>
          <a:prstGeom prst="rect">
            <a:avLst/>
          </a:prstGeom>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3904" y="2167606"/>
            <a:ext cx="1584405" cy="2539758"/>
          </a:xfrm>
          <a:prstGeom prst="rect">
            <a:avLst/>
          </a:prstGeom>
        </p:spPr>
      </p:pic>
      <p:pic>
        <p:nvPicPr>
          <p:cNvPr id="1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59849" y="5026755"/>
            <a:ext cx="1918460" cy="1387194"/>
          </a:xfrm>
          <a:prstGeom prst="rect">
            <a:avLst/>
          </a:prstGeom>
        </p:spPr>
      </p:pic>
      <p:sp>
        <p:nvSpPr>
          <p:cNvPr id="20" name="Rectangle 19"/>
          <p:cNvSpPr/>
          <p:nvPr/>
        </p:nvSpPr>
        <p:spPr>
          <a:xfrm>
            <a:off x="2571750" y="6334780"/>
            <a:ext cx="3711404" cy="523220"/>
          </a:xfrm>
          <a:prstGeom prst="rect">
            <a:avLst/>
          </a:prstGeom>
        </p:spPr>
        <p:txBody>
          <a:bodyPr wrap="square">
            <a:spAutoFit/>
          </a:bodyPr>
          <a:lstStyle/>
          <a:p>
            <a:pPr marL="0" lvl="1"/>
            <a:r>
              <a:rPr lang="en-US" sz="1400" dirty="0" err="1"/>
              <a:t>Turbe</a:t>
            </a:r>
            <a:r>
              <a:rPr lang="en-US" sz="1400" dirty="0"/>
              <a:t> et al 2010; </a:t>
            </a:r>
            <a:r>
              <a:rPr lang="en-US" sz="1400" dirty="0" err="1"/>
              <a:t>Orgiazzi</a:t>
            </a:r>
            <a:r>
              <a:rPr lang="en-US" sz="1400" dirty="0"/>
              <a:t>, </a:t>
            </a:r>
            <a:r>
              <a:rPr lang="en-US" sz="1400" dirty="0" err="1"/>
              <a:t>Bardgett</a:t>
            </a:r>
            <a:r>
              <a:rPr lang="en-US" sz="1400" dirty="0"/>
              <a:t>,  </a:t>
            </a:r>
          </a:p>
          <a:p>
            <a:pPr marL="0" lvl="1"/>
            <a:r>
              <a:rPr lang="en-US" sz="1400" dirty="0"/>
              <a:t>Barrios et al. 2016. Global Soil Biodiversity Atlas. </a:t>
            </a:r>
          </a:p>
        </p:txBody>
      </p:sp>
    </p:spTree>
    <p:extLst>
      <p:ext uri="{BB962C8B-B14F-4D97-AF65-F5344CB8AC3E}">
        <p14:creationId xmlns:p14="http://schemas.microsoft.com/office/powerpoint/2010/main" val="288316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610"/>
            <a:ext cx="9144000" cy="1143000"/>
          </a:xfrm>
        </p:spPr>
        <p:txBody>
          <a:bodyPr>
            <a:noAutofit/>
          </a:bodyPr>
          <a:lstStyle/>
          <a:p>
            <a:pPr algn="ctr"/>
            <a:r>
              <a:rPr lang="en-US" sz="4400" dirty="0"/>
              <a:t>Pore Space (</a:t>
            </a:r>
            <a:r>
              <a:rPr lang="en-US" sz="4400" dirty="0" err="1"/>
              <a:t>Porosphere</a:t>
            </a:r>
            <a:r>
              <a:rPr lang="en-US" sz="4400" dirty="0"/>
              <a:t>)</a:t>
            </a:r>
          </a:p>
        </p:txBody>
      </p:sp>
      <p:sp>
        <p:nvSpPr>
          <p:cNvPr id="3" name="Content Placeholder 2"/>
          <p:cNvSpPr>
            <a:spLocks noGrp="1"/>
          </p:cNvSpPr>
          <p:nvPr>
            <p:ph sz="half" idx="1"/>
          </p:nvPr>
        </p:nvSpPr>
        <p:spPr>
          <a:xfrm>
            <a:off x="152400" y="1356610"/>
            <a:ext cx="8991600" cy="4114800"/>
          </a:xfrm>
        </p:spPr>
        <p:txBody>
          <a:bodyPr>
            <a:normAutofit/>
          </a:bodyPr>
          <a:lstStyle/>
          <a:p>
            <a:r>
              <a:rPr lang="en-US" sz="3200" dirty="0"/>
              <a:t>“Lungs &amp; circulatory system”</a:t>
            </a:r>
          </a:p>
          <a:p>
            <a:r>
              <a:rPr lang="en-US" sz="3200" dirty="0"/>
              <a:t>Air flow</a:t>
            </a:r>
          </a:p>
          <a:p>
            <a:r>
              <a:rPr lang="en-US" sz="3200" dirty="0"/>
              <a:t>Water flow, storage, &amp; availability</a:t>
            </a:r>
          </a:p>
          <a:p>
            <a:r>
              <a:rPr lang="en-US" sz="3200" dirty="0"/>
              <a:t>Biological highways</a:t>
            </a:r>
          </a:p>
          <a:p>
            <a:endParaRPr lang="en-US" sz="3200" dirty="0"/>
          </a:p>
        </p:txBody>
      </p:sp>
      <p:graphicFrame>
        <p:nvGraphicFramePr>
          <p:cNvPr id="12" name="Content Placeholder 14"/>
          <p:cNvGraphicFramePr>
            <a:graphicFrameLocks/>
          </p:cNvGraphicFramePr>
          <p:nvPr>
            <p:extLst>
              <p:ext uri="{D42A27DB-BD31-4B8C-83A1-F6EECF244321}">
                <p14:modId xmlns:p14="http://schemas.microsoft.com/office/powerpoint/2010/main" val="3491195106"/>
              </p:ext>
            </p:extLst>
          </p:nvPr>
        </p:nvGraphicFramePr>
        <p:xfrm>
          <a:off x="376435" y="3790513"/>
          <a:ext cx="4195565" cy="2911475"/>
        </p:xfrm>
        <a:graphic>
          <a:graphicData uri="http://schemas.openxmlformats.org/drawingml/2006/chart">
            <c:chart xmlns:c="http://schemas.openxmlformats.org/drawingml/2006/chart" xmlns:r="http://schemas.openxmlformats.org/officeDocument/2006/relationships" r:id="rId3"/>
          </a:graphicData>
        </a:graphic>
      </p:graphicFrame>
      <p:pic>
        <p:nvPicPr>
          <p:cNvPr id="8" name="Content Placeholder 4" descr="chapter3_36.jpg"/>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4724400" y="3790513"/>
            <a:ext cx="4193283" cy="2698810"/>
          </a:xfrm>
          <a:prstGeom prst="rect">
            <a:avLst/>
          </a:prstGeom>
        </p:spPr>
      </p:pic>
    </p:spTree>
    <p:extLst>
      <p:ext uri="{BB962C8B-B14F-4D97-AF65-F5344CB8AC3E}">
        <p14:creationId xmlns:p14="http://schemas.microsoft.com/office/powerpoint/2010/main" val="363164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Pore Space (</a:t>
            </a:r>
            <a:r>
              <a:rPr lang="en-US" dirty="0" err="1"/>
              <a:t>Porosphere</a:t>
            </a:r>
            <a:r>
              <a:rPr lang="en-US" dirty="0"/>
              <a:t>)</a:t>
            </a:r>
          </a:p>
        </p:txBody>
      </p:sp>
      <p:sp>
        <p:nvSpPr>
          <p:cNvPr id="3" name="Content Placeholder 2"/>
          <p:cNvSpPr>
            <a:spLocks noGrp="1"/>
          </p:cNvSpPr>
          <p:nvPr>
            <p:ph idx="1"/>
          </p:nvPr>
        </p:nvSpPr>
        <p:spPr/>
        <p:txBody>
          <a:bodyPr>
            <a:normAutofit/>
          </a:bodyPr>
          <a:lstStyle/>
          <a:p>
            <a:r>
              <a:rPr lang="en-US" sz="3200" dirty="0"/>
              <a:t>Organisms that colonize depend on size and resources</a:t>
            </a:r>
          </a:p>
          <a:p>
            <a:r>
              <a:rPr lang="en-US" sz="3200" dirty="0"/>
              <a:t>Many move through soil via connected pores</a:t>
            </a:r>
          </a:p>
          <a:p>
            <a:r>
              <a:rPr lang="en-US" sz="3200" dirty="0"/>
              <a:t>Nematodes and protozoa </a:t>
            </a:r>
            <a:r>
              <a:rPr lang="en-US" sz="3200" dirty="0" smtClean="0"/>
              <a:t>are common </a:t>
            </a:r>
            <a:r>
              <a:rPr lang="en-US" sz="3200" dirty="0"/>
              <a:t>if prey is present (e.g., bacteria, fungi, etc.)</a:t>
            </a:r>
          </a:p>
          <a:p>
            <a:endParaRPr lang="en-US" sz="3200" dirty="0"/>
          </a:p>
        </p:txBody>
      </p:sp>
    </p:spTree>
    <p:extLst>
      <p:ext uri="{BB962C8B-B14F-4D97-AF65-F5344CB8AC3E}">
        <p14:creationId xmlns:p14="http://schemas.microsoft.com/office/powerpoint/2010/main" val="29368324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Aggregate Surfaces (</a:t>
            </a:r>
            <a:r>
              <a:rPr lang="en-US" sz="4400" dirty="0" err="1"/>
              <a:t>Aggregatusphere</a:t>
            </a:r>
            <a:r>
              <a:rPr lang="en-US" sz="4400" dirty="0"/>
              <a:t>)</a:t>
            </a:r>
          </a:p>
        </p:txBody>
      </p:sp>
      <p:sp>
        <p:nvSpPr>
          <p:cNvPr id="9" name="Content Placeholder 8"/>
          <p:cNvSpPr>
            <a:spLocks noGrp="1"/>
          </p:cNvSpPr>
          <p:nvPr>
            <p:ph sz="half" idx="1"/>
          </p:nvPr>
        </p:nvSpPr>
        <p:spPr>
          <a:xfrm>
            <a:off x="518097" y="1915942"/>
            <a:ext cx="3886200" cy="4351338"/>
          </a:xfrm>
        </p:spPr>
        <p:txBody>
          <a:bodyPr/>
          <a:lstStyle/>
          <a:p>
            <a:r>
              <a:rPr lang="en-US" dirty="0"/>
              <a:t>Creates stability and </a:t>
            </a:r>
            <a:br>
              <a:rPr lang="en-US" dirty="0"/>
            </a:br>
            <a:r>
              <a:rPr lang="en-US" dirty="0"/>
              <a:t>resists erosion</a:t>
            </a:r>
          </a:p>
          <a:p>
            <a:r>
              <a:rPr lang="en-US" dirty="0"/>
              <a:t>Protects organic matter </a:t>
            </a:r>
            <a:br>
              <a:rPr lang="en-US" dirty="0"/>
            </a:br>
            <a:r>
              <a:rPr lang="en-US" dirty="0"/>
              <a:t>and microbes</a:t>
            </a:r>
          </a:p>
          <a:p>
            <a:r>
              <a:rPr lang="en-US" dirty="0"/>
              <a:t>Supports </a:t>
            </a:r>
            <a:r>
              <a:rPr lang="en-US" dirty="0" err="1"/>
              <a:t>porosphere</a:t>
            </a:r>
            <a:endParaRPr lang="en-US" dirty="0"/>
          </a:p>
          <a:p>
            <a:r>
              <a:rPr lang="en-US" dirty="0"/>
              <a:t>Created by microbial glues, fungal hyphae, dead </a:t>
            </a:r>
            <a:r>
              <a:rPr lang="en-US" dirty="0" smtClean="0"/>
              <a:t>cells, plant roots</a:t>
            </a:r>
            <a:endParaRPr lang="en-US" dirty="0"/>
          </a:p>
        </p:txBody>
      </p:sp>
      <p:pic>
        <p:nvPicPr>
          <p:cNvPr id="6" name="Content Placeholder 12"/>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404297" y="1825625"/>
            <a:ext cx="4514850" cy="3707425"/>
          </a:xfrm>
          <a:ln>
            <a:solidFill>
              <a:schemeClr val="tx1"/>
            </a:solidFill>
          </a:ln>
        </p:spPr>
      </p:pic>
      <p:sp>
        <p:nvSpPr>
          <p:cNvPr id="7" name="TextBox 6"/>
          <p:cNvSpPr txBox="1"/>
          <p:nvPr/>
        </p:nvSpPr>
        <p:spPr>
          <a:xfrm>
            <a:off x="4404297" y="5562619"/>
            <a:ext cx="3150221" cy="584775"/>
          </a:xfrm>
          <a:prstGeom prst="rect">
            <a:avLst/>
          </a:prstGeom>
          <a:noFill/>
        </p:spPr>
        <p:txBody>
          <a:bodyPr wrap="none" rtlCol="0">
            <a:spAutoFit/>
          </a:bodyPr>
          <a:lstStyle/>
          <a:p>
            <a:r>
              <a:rPr lang="en-US" sz="1600" dirty="0"/>
              <a:t>Photo: J Moore Kucera, NRCS-SHD</a:t>
            </a:r>
          </a:p>
          <a:p>
            <a:endParaRPr lang="en-US" sz="1600" dirty="0"/>
          </a:p>
        </p:txBody>
      </p:sp>
    </p:spTree>
    <p:extLst>
      <p:ext uri="{BB962C8B-B14F-4D97-AF65-F5344CB8AC3E}">
        <p14:creationId xmlns:p14="http://schemas.microsoft.com/office/powerpoint/2010/main" val="65879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537855"/>
            <a:ext cx="9144000" cy="100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2438" y="453288"/>
            <a:ext cx="6543936" cy="835620"/>
          </a:xfrm>
        </p:spPr>
        <p:txBody>
          <a:bodyPr>
            <a:noAutofit/>
          </a:bodyPr>
          <a:lstStyle/>
          <a:p>
            <a:pPr algn="l">
              <a:lnSpc>
                <a:spcPct val="85000"/>
              </a:lnSpc>
            </a:pPr>
            <a:r>
              <a:rPr lang="en-US" b="1" dirty="0">
                <a:solidFill>
                  <a:srgbClr val="4B8C9B"/>
                </a:solidFill>
              </a:rPr>
              <a:t>Soil Organisms Physically Stabilize Soil Aggregates</a:t>
            </a:r>
          </a:p>
        </p:txBody>
      </p:sp>
      <p:pic>
        <p:nvPicPr>
          <p:cNvPr id="11" name="Content Placeholder 8"/>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13634" t="8253"/>
          <a:stretch/>
        </p:blipFill>
        <p:spPr>
          <a:xfrm>
            <a:off x="377535" y="1638300"/>
            <a:ext cx="3803073" cy="2926450"/>
          </a:xfrm>
          <a:prstGeom prst="rect">
            <a:avLst/>
          </a:prstGeom>
        </p:spPr>
      </p:pic>
      <p:sp>
        <p:nvSpPr>
          <p:cNvPr id="4" name="Content Placeholder 3"/>
          <p:cNvSpPr>
            <a:spLocks noGrp="1"/>
          </p:cNvSpPr>
          <p:nvPr>
            <p:ph idx="11"/>
          </p:nvPr>
        </p:nvSpPr>
        <p:spPr>
          <a:xfrm>
            <a:off x="4180608" y="1710722"/>
            <a:ext cx="5176763" cy="4525963"/>
          </a:xfrm>
        </p:spPr>
        <p:txBody>
          <a:bodyPr>
            <a:normAutofit/>
          </a:bodyPr>
          <a:lstStyle/>
          <a:p>
            <a:pPr marL="233363" indent="-180975">
              <a:spcBef>
                <a:spcPts val="0"/>
              </a:spcBef>
              <a:spcAft>
                <a:spcPts val="300"/>
              </a:spcAft>
            </a:pPr>
            <a:r>
              <a:rPr lang="en-US" sz="2600" b="1" dirty="0">
                <a:solidFill>
                  <a:schemeClr val="accent2">
                    <a:lumMod val="75000"/>
                  </a:schemeClr>
                </a:solidFill>
              </a:rPr>
              <a:t>Plant roots enmesh soil particles</a:t>
            </a:r>
          </a:p>
          <a:p>
            <a:pPr marL="233363" indent="-180975">
              <a:spcBef>
                <a:spcPts val="0"/>
              </a:spcBef>
              <a:spcAft>
                <a:spcPts val="300"/>
              </a:spcAft>
            </a:pPr>
            <a:r>
              <a:rPr lang="en-US" sz="2600" b="1" dirty="0">
                <a:solidFill>
                  <a:schemeClr val="accent2">
                    <a:lumMod val="75000"/>
                  </a:schemeClr>
                </a:solidFill>
              </a:rPr>
              <a:t>Earthworm casts &amp; termite mounds</a:t>
            </a:r>
          </a:p>
          <a:p>
            <a:pPr marL="233363" indent="-180975">
              <a:spcBef>
                <a:spcPts val="0"/>
              </a:spcBef>
              <a:spcAft>
                <a:spcPts val="300"/>
              </a:spcAft>
            </a:pPr>
            <a:r>
              <a:rPr lang="en-US" sz="2600" b="1" dirty="0">
                <a:solidFill>
                  <a:schemeClr val="accent2">
                    <a:lumMod val="75000"/>
                  </a:schemeClr>
                </a:solidFill>
              </a:rPr>
              <a:t>Fungal and bacterial filaments physically enmesh soil particles</a:t>
            </a:r>
          </a:p>
        </p:txBody>
      </p:sp>
      <p:pic>
        <p:nvPicPr>
          <p:cNvPr id="12" name="Content Placeholder 4"/>
          <p:cNvPicPr>
            <a:picLocks noChangeAspect="1"/>
          </p:cNvPicPr>
          <p:nvPr/>
        </p:nvPicPr>
        <p:blipFill rotWithShape="1">
          <a:blip r:embed="rId4" cstate="screen">
            <a:extLst>
              <a:ext uri="{28A0092B-C50C-407E-A947-70E740481C1C}">
                <a14:useLocalDpi xmlns:a14="http://schemas.microsoft.com/office/drawing/2010/main"/>
              </a:ext>
            </a:extLst>
          </a:blip>
          <a:srcRect t="16223"/>
          <a:stretch/>
        </p:blipFill>
        <p:spPr>
          <a:xfrm>
            <a:off x="5913352" y="3917372"/>
            <a:ext cx="2928390" cy="2489704"/>
          </a:xfrm>
          <a:prstGeom prst="rect">
            <a:avLst/>
          </a:prstGeom>
        </p:spPr>
      </p:pic>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t="12992"/>
          <a:stretch/>
        </p:blipFill>
        <p:spPr>
          <a:xfrm>
            <a:off x="270351" y="3919396"/>
            <a:ext cx="5479098" cy="2422300"/>
          </a:xfrm>
          <a:prstGeom prst="rect">
            <a:avLst/>
          </a:prstGeom>
        </p:spPr>
      </p:pic>
      <p:sp>
        <p:nvSpPr>
          <p:cNvPr id="14" name="Rectangle 13"/>
          <p:cNvSpPr/>
          <p:nvPr/>
        </p:nvSpPr>
        <p:spPr>
          <a:xfrm>
            <a:off x="0" y="6479498"/>
            <a:ext cx="6019800" cy="369332"/>
          </a:xfrm>
          <a:prstGeom prst="rect">
            <a:avLst/>
          </a:prstGeom>
          <a:solidFill>
            <a:schemeClr val="bg1"/>
          </a:solidFill>
        </p:spPr>
        <p:txBody>
          <a:bodyPr wrap="square">
            <a:spAutoFit/>
          </a:bodyPr>
          <a:lstStyle/>
          <a:p>
            <a:pPr algn="l"/>
            <a:r>
              <a:rPr lang="en-US" sz="900" dirty="0">
                <a:effectLst/>
              </a:rPr>
              <a:t>SEM photo source (accessed on 6/2/2016): Eickhorst, Thilo &amp; </a:t>
            </a:r>
            <a:r>
              <a:rPr lang="en-US" sz="900" dirty="0" err="1">
                <a:effectLst/>
              </a:rPr>
              <a:t>Tippkoetter</a:t>
            </a:r>
            <a:r>
              <a:rPr lang="en-US" sz="900" dirty="0">
                <a:effectLst/>
              </a:rPr>
              <a:t>, Rolf. </a:t>
            </a:r>
            <a:r>
              <a:rPr lang="en-US" sz="900" dirty="0" err="1">
                <a:effectLst/>
              </a:rPr>
              <a:t>Micropedology</a:t>
            </a:r>
            <a:r>
              <a:rPr lang="en-US" sz="900" dirty="0">
                <a:effectLst/>
              </a:rPr>
              <a:t> – The hidden world of soils. University of Bremen, Germany. </a:t>
            </a:r>
            <a:r>
              <a:rPr lang="en-US" sz="900" dirty="0">
                <a:effectLst/>
                <a:hlinkClick r:id="rId6"/>
              </a:rPr>
              <a:t>http://www.microped.uni-bremen.de</a:t>
            </a:r>
            <a:endParaRPr lang="en-US" sz="900" dirty="0">
              <a:effectLst/>
            </a:endParaRPr>
          </a:p>
        </p:txBody>
      </p:sp>
      <p:sp>
        <p:nvSpPr>
          <p:cNvPr id="9" name="Rectangle 8"/>
          <p:cNvSpPr/>
          <p:nvPr/>
        </p:nvSpPr>
        <p:spPr>
          <a:xfrm>
            <a:off x="377535" y="4303140"/>
            <a:ext cx="3075361" cy="261610"/>
          </a:xfrm>
          <a:prstGeom prst="rect">
            <a:avLst/>
          </a:prstGeom>
        </p:spPr>
        <p:txBody>
          <a:bodyPr wrap="square">
            <a:spAutoFit/>
          </a:bodyPr>
          <a:lstStyle/>
          <a:p>
            <a:pPr algn="l"/>
            <a:r>
              <a:rPr lang="en-US" sz="1100" dirty="0">
                <a:solidFill>
                  <a:schemeClr val="bg1"/>
                </a:solidFill>
                <a:effectLst/>
              </a:rPr>
              <a:t>Image source: Aaron Roth, NRCS-OR</a:t>
            </a:r>
          </a:p>
        </p:txBody>
      </p:sp>
    </p:spTree>
    <p:extLst>
      <p:ext uri="{BB962C8B-B14F-4D97-AF65-F5344CB8AC3E}">
        <p14:creationId xmlns:p14="http://schemas.microsoft.com/office/powerpoint/2010/main" val="28906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655" y="411446"/>
            <a:ext cx="6504709" cy="835620"/>
          </a:xfrm>
        </p:spPr>
        <p:txBody>
          <a:bodyPr>
            <a:noAutofit/>
          </a:bodyPr>
          <a:lstStyle/>
          <a:p>
            <a:pPr algn="l">
              <a:lnSpc>
                <a:spcPct val="85000"/>
              </a:lnSpc>
            </a:pPr>
            <a:r>
              <a:rPr lang="en-US" dirty="0">
                <a:solidFill>
                  <a:srgbClr val="4B8C9B"/>
                </a:solidFill>
              </a:rPr>
              <a:t>Soil Organisms Chemically Stabilize Soil Aggregates</a:t>
            </a:r>
            <a:endParaRPr lang="en-US" b="1" dirty="0">
              <a:solidFill>
                <a:srgbClr val="4B8C9B"/>
              </a:solidFill>
            </a:endParaRPr>
          </a:p>
        </p:txBody>
      </p:sp>
      <p:pic>
        <p:nvPicPr>
          <p:cNvPr id="11" name="Content Placeholder 8"/>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13785" t="8507" r="9518"/>
          <a:stretch/>
        </p:blipFill>
        <p:spPr>
          <a:xfrm>
            <a:off x="332509" y="1537855"/>
            <a:ext cx="3594024" cy="2859179"/>
          </a:xfrm>
          <a:prstGeom prst="rect">
            <a:avLst/>
          </a:prstGeom>
        </p:spPr>
      </p:pic>
      <p:sp>
        <p:nvSpPr>
          <p:cNvPr id="4" name="Content Placeholder 3"/>
          <p:cNvSpPr>
            <a:spLocks noGrp="1"/>
          </p:cNvSpPr>
          <p:nvPr>
            <p:ph idx="11"/>
          </p:nvPr>
        </p:nvSpPr>
        <p:spPr>
          <a:xfrm>
            <a:off x="3976877" y="1643091"/>
            <a:ext cx="5117996" cy="1980631"/>
          </a:xfrm>
        </p:spPr>
        <p:txBody>
          <a:bodyPr>
            <a:noAutofit/>
          </a:bodyPr>
          <a:lstStyle/>
          <a:p>
            <a:pPr marL="233363"/>
            <a:r>
              <a:rPr lang="en-US" b="1" dirty="0"/>
              <a:t>Polysaccharides released by bacteria bind particles</a:t>
            </a:r>
          </a:p>
          <a:p>
            <a:pPr marL="233363"/>
            <a:r>
              <a:rPr lang="en-US" b="1" dirty="0"/>
              <a:t>Soil proteins and other </a:t>
            </a:r>
            <a:r>
              <a:rPr lang="en-US" b="1" dirty="0" err="1"/>
              <a:t>biochemicals</a:t>
            </a:r>
            <a:r>
              <a:rPr lang="en-US" b="1" dirty="0"/>
              <a:t> bind soil particles</a:t>
            </a:r>
          </a:p>
        </p:txBody>
      </p:sp>
      <p:pic>
        <p:nvPicPr>
          <p:cNvPr id="15" name="Picture 2" descr="http://www.microped.uni-bremen.de/Bilder/SEM_0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82542" y="3518484"/>
            <a:ext cx="2986133" cy="30101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821297" y="5554129"/>
            <a:ext cx="2733469" cy="523220"/>
          </a:xfrm>
          <a:prstGeom prst="rect">
            <a:avLst/>
          </a:prstGeom>
        </p:spPr>
        <p:txBody>
          <a:bodyPr wrap="square">
            <a:spAutoFit/>
          </a:bodyPr>
          <a:lstStyle/>
          <a:p>
            <a:r>
              <a:rPr lang="en-US" sz="1400" dirty="0">
                <a:solidFill>
                  <a:schemeClr val="bg1"/>
                </a:solidFill>
                <a:effectLst/>
                <a:latin typeface="+mn-lt"/>
              </a:rPr>
              <a:t>Bacteria (ovals) with ‘sticky’ polysaccharides (red arrows)</a:t>
            </a:r>
          </a:p>
        </p:txBody>
      </p:sp>
      <p:pic>
        <p:nvPicPr>
          <p:cNvPr id="17"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6041"/>
          <a:stretch/>
        </p:blipFill>
        <p:spPr bwMode="auto">
          <a:xfrm>
            <a:off x="2223655" y="3957264"/>
            <a:ext cx="3350933" cy="2580855"/>
          </a:xfrm>
          <a:prstGeom prst="rect">
            <a:avLst/>
          </a:prstGeom>
          <a:noFill/>
          <a:ln w="9525">
            <a:noFill/>
            <a:miter lim="800000"/>
            <a:headEnd/>
            <a:tailEnd/>
          </a:ln>
        </p:spPr>
      </p:pic>
      <p:sp>
        <p:nvSpPr>
          <p:cNvPr id="19" name="TextBox 18"/>
          <p:cNvSpPr txBox="1"/>
          <p:nvPr/>
        </p:nvSpPr>
        <p:spPr>
          <a:xfrm>
            <a:off x="2431609" y="6077349"/>
            <a:ext cx="2705970" cy="461604"/>
          </a:xfrm>
          <a:prstGeom prst="rect">
            <a:avLst/>
          </a:prstGeom>
          <a:noFill/>
        </p:spPr>
        <p:txBody>
          <a:bodyPr wrap="square" lIns="91378" tIns="45690" rIns="91378" bIns="45690" rtlCol="0">
            <a:spAutoFit/>
          </a:bodyPr>
          <a:lstStyle/>
          <a:p>
            <a:r>
              <a:rPr lang="en-US" sz="1200" dirty="0">
                <a:solidFill>
                  <a:prstClr val="white"/>
                </a:solidFill>
                <a:effectLst/>
                <a:latin typeface="+mn-lt"/>
                <a:ea typeface="+mn-ea"/>
              </a:rPr>
              <a:t>Glycoproteins on soil </a:t>
            </a:r>
            <a:r>
              <a:rPr lang="en-US" sz="1200" dirty="0">
                <a:solidFill>
                  <a:prstClr val="white"/>
                </a:solidFill>
              </a:rPr>
              <a:t>aggregates</a:t>
            </a:r>
          </a:p>
          <a:p>
            <a:r>
              <a:rPr lang="en-US" sz="1200" dirty="0">
                <a:solidFill>
                  <a:prstClr val="white"/>
                </a:solidFill>
              </a:rPr>
              <a:t>Dr. Nichols, USDA-ARS </a:t>
            </a:r>
          </a:p>
        </p:txBody>
      </p:sp>
      <p:cxnSp>
        <p:nvCxnSpPr>
          <p:cNvPr id="20" name="Straight Arrow Connector 19"/>
          <p:cNvCxnSpPr/>
          <p:nvPr/>
        </p:nvCxnSpPr>
        <p:spPr>
          <a:xfrm>
            <a:off x="7828718" y="4976887"/>
            <a:ext cx="449350" cy="152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6694732" y="3986287"/>
            <a:ext cx="307959" cy="2596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821297" y="6020766"/>
            <a:ext cx="3018890" cy="507831"/>
          </a:xfrm>
          <a:prstGeom prst="rect">
            <a:avLst/>
          </a:prstGeom>
        </p:spPr>
        <p:txBody>
          <a:bodyPr wrap="square">
            <a:spAutoFit/>
          </a:bodyPr>
          <a:lstStyle/>
          <a:p>
            <a:pPr algn="l"/>
            <a:r>
              <a:rPr lang="en-US" sz="900" dirty="0">
                <a:solidFill>
                  <a:schemeClr val="bg1"/>
                </a:solidFill>
                <a:effectLst/>
              </a:rPr>
              <a:t>SEM photo source: Eickhorst, Thilo &amp; </a:t>
            </a:r>
            <a:r>
              <a:rPr lang="en-US" sz="900" dirty="0" err="1">
                <a:solidFill>
                  <a:schemeClr val="bg1"/>
                </a:solidFill>
                <a:effectLst/>
              </a:rPr>
              <a:t>Tippkoetter</a:t>
            </a:r>
            <a:r>
              <a:rPr lang="en-US" sz="900" dirty="0">
                <a:solidFill>
                  <a:schemeClr val="bg1"/>
                </a:solidFill>
                <a:effectLst/>
              </a:rPr>
              <a:t>, Rolf. </a:t>
            </a:r>
            <a:r>
              <a:rPr lang="en-US" sz="900" dirty="0" err="1">
                <a:solidFill>
                  <a:schemeClr val="bg1"/>
                </a:solidFill>
                <a:effectLst/>
              </a:rPr>
              <a:t>Micropedology</a:t>
            </a:r>
            <a:r>
              <a:rPr lang="en-US" sz="900" dirty="0">
                <a:solidFill>
                  <a:schemeClr val="bg1"/>
                </a:solidFill>
                <a:effectLst/>
              </a:rPr>
              <a:t> – The hidden world of soils. University of Bremen, Germany. http://www.microped.uni-bremen.de</a:t>
            </a:r>
          </a:p>
        </p:txBody>
      </p:sp>
      <p:sp>
        <p:nvSpPr>
          <p:cNvPr id="22" name="Rectangle 21"/>
          <p:cNvSpPr/>
          <p:nvPr/>
        </p:nvSpPr>
        <p:spPr>
          <a:xfrm>
            <a:off x="0" y="1537855"/>
            <a:ext cx="9144000" cy="100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42064" y="4144370"/>
            <a:ext cx="3075361" cy="261610"/>
          </a:xfrm>
          <a:prstGeom prst="rect">
            <a:avLst/>
          </a:prstGeom>
        </p:spPr>
        <p:txBody>
          <a:bodyPr wrap="square">
            <a:spAutoFit/>
          </a:bodyPr>
          <a:lstStyle/>
          <a:p>
            <a:pPr algn="l"/>
            <a:r>
              <a:rPr lang="en-US" sz="1100" dirty="0">
                <a:solidFill>
                  <a:schemeClr val="bg1"/>
                </a:solidFill>
                <a:effectLst/>
              </a:rPr>
              <a:t>Image source: Aaron Roth, NRCS-OR</a:t>
            </a:r>
          </a:p>
        </p:txBody>
      </p:sp>
    </p:spTree>
    <p:extLst>
      <p:ext uri="{BB962C8B-B14F-4D97-AF65-F5344CB8AC3E}">
        <p14:creationId xmlns:p14="http://schemas.microsoft.com/office/powerpoint/2010/main" val="245299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4711192" y="788954"/>
            <a:ext cx="4266358" cy="4250679"/>
          </a:xfrm>
          <a:prstGeom prst="rect">
            <a:avLst/>
          </a:prstGeom>
        </p:spPr>
      </p:pic>
      <p:sp>
        <p:nvSpPr>
          <p:cNvPr id="2" name="Title 1"/>
          <p:cNvSpPr>
            <a:spLocks noGrp="1"/>
          </p:cNvSpPr>
          <p:nvPr>
            <p:ph type="title"/>
          </p:nvPr>
        </p:nvSpPr>
        <p:spPr>
          <a:xfrm>
            <a:off x="406700" y="344099"/>
            <a:ext cx="4038600" cy="1055592"/>
          </a:xfrm>
        </p:spPr>
        <p:txBody>
          <a:bodyPr>
            <a:noAutofit/>
          </a:bodyPr>
          <a:lstStyle/>
          <a:p>
            <a:r>
              <a:rPr lang="en-US" sz="4400" dirty="0"/>
              <a:t>Root Zone</a:t>
            </a:r>
            <a:br>
              <a:rPr lang="en-US" sz="4400" dirty="0"/>
            </a:br>
            <a:r>
              <a:rPr lang="en-US" sz="4400" dirty="0"/>
              <a:t>(Rhizosphere)</a:t>
            </a:r>
          </a:p>
        </p:txBody>
      </p:sp>
      <p:sp>
        <p:nvSpPr>
          <p:cNvPr id="3" name="Content Placeholder 2"/>
          <p:cNvSpPr>
            <a:spLocks noGrp="1"/>
          </p:cNvSpPr>
          <p:nvPr>
            <p:ph sz="half" idx="1"/>
          </p:nvPr>
        </p:nvSpPr>
        <p:spPr>
          <a:xfrm>
            <a:off x="140808" y="2010428"/>
            <a:ext cx="4570384" cy="4114800"/>
          </a:xfrm>
        </p:spPr>
        <p:txBody>
          <a:bodyPr>
            <a:normAutofit/>
          </a:bodyPr>
          <a:lstStyle/>
          <a:p>
            <a:r>
              <a:rPr lang="en-US" sz="3200" dirty="0"/>
              <a:t>Root exudates &amp; chemical signals </a:t>
            </a:r>
            <a:r>
              <a:rPr lang="en-US" sz="3200" dirty="0" smtClean="0"/>
              <a:t>stimulate </a:t>
            </a:r>
            <a:r>
              <a:rPr lang="en-US" sz="3200" dirty="0"/>
              <a:t>microbes &amp; predators</a:t>
            </a:r>
          </a:p>
          <a:p>
            <a:pPr lvl="1"/>
            <a:r>
              <a:rPr lang="en-US" sz="2800" dirty="0"/>
              <a:t>Symbiosis</a:t>
            </a:r>
          </a:p>
          <a:p>
            <a:pPr lvl="1"/>
            <a:r>
              <a:rPr lang="en-US" sz="2800" dirty="0"/>
              <a:t>Protection</a:t>
            </a:r>
          </a:p>
          <a:p>
            <a:pPr lvl="1"/>
            <a:r>
              <a:rPr lang="en-US" sz="2800" dirty="0"/>
              <a:t>Nutrients</a:t>
            </a:r>
          </a:p>
          <a:p>
            <a:pPr lvl="1"/>
            <a:r>
              <a:rPr lang="en-US" sz="2800" dirty="0"/>
              <a:t>Resilience</a:t>
            </a: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1192" y="4911482"/>
            <a:ext cx="4251754" cy="1467373"/>
          </a:xfrm>
          <a:prstGeom prst="rect">
            <a:avLst/>
          </a:prstGeom>
          <a:ln w="28575">
            <a:solidFill>
              <a:schemeClr val="bg1"/>
            </a:solidFill>
          </a:ln>
        </p:spPr>
      </p:pic>
      <p:sp>
        <p:nvSpPr>
          <p:cNvPr id="15" name="Rectangle 14"/>
          <p:cNvSpPr/>
          <p:nvPr/>
        </p:nvSpPr>
        <p:spPr>
          <a:xfrm>
            <a:off x="4065878" y="6319760"/>
            <a:ext cx="5078122" cy="276999"/>
          </a:xfrm>
          <a:prstGeom prst="rect">
            <a:avLst/>
          </a:prstGeom>
        </p:spPr>
        <p:txBody>
          <a:bodyPr wrap="square">
            <a:spAutoFit/>
          </a:bodyPr>
          <a:lstStyle/>
          <a:p>
            <a:r>
              <a:rPr lang="en-US" altLang="en-US" sz="1200" b="0" i="1" dirty="0"/>
              <a:t>Trends in Plant Science</a:t>
            </a:r>
            <a:r>
              <a:rPr lang="en-US" altLang="en-US" sz="1200" b="0" dirty="0"/>
              <a:t> 2016 21, 256-265DOI: (10.1016/j.tplants.2016.01.008) </a:t>
            </a:r>
          </a:p>
        </p:txBody>
      </p:sp>
      <p:sp>
        <p:nvSpPr>
          <p:cNvPr id="16" name="Rectangle 15"/>
          <p:cNvSpPr/>
          <p:nvPr/>
        </p:nvSpPr>
        <p:spPr>
          <a:xfrm>
            <a:off x="4711192" y="4536315"/>
            <a:ext cx="3901000" cy="338554"/>
          </a:xfrm>
          <a:prstGeom prst="rect">
            <a:avLst/>
          </a:prstGeom>
        </p:spPr>
        <p:txBody>
          <a:bodyPr wrap="square">
            <a:spAutoFit/>
          </a:bodyPr>
          <a:lstStyle/>
          <a:p>
            <a:r>
              <a:rPr lang="en-US" altLang="en-US" sz="1600" b="1" dirty="0">
                <a:solidFill>
                  <a:schemeClr val="bg1"/>
                </a:solidFill>
              </a:rPr>
              <a:t>Photo: J Moore Kucera, NRCS-SHD</a:t>
            </a:r>
          </a:p>
        </p:txBody>
      </p:sp>
    </p:spTree>
    <p:extLst>
      <p:ext uri="{BB962C8B-B14F-4D97-AF65-F5344CB8AC3E}">
        <p14:creationId xmlns:p14="http://schemas.microsoft.com/office/powerpoint/2010/main" val="12408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047" y="173811"/>
            <a:ext cx="7886700" cy="1325563"/>
          </a:xfrm>
        </p:spPr>
        <p:txBody>
          <a:bodyPr>
            <a:normAutofit/>
          </a:bodyPr>
          <a:lstStyle/>
          <a:p>
            <a:r>
              <a:rPr lang="en-US" sz="4400" dirty="0"/>
              <a:t>Root Zone (Rhizosphere):</a:t>
            </a:r>
            <a:br>
              <a:rPr lang="en-US" sz="4400" dirty="0"/>
            </a:br>
            <a:r>
              <a:rPr lang="en-US" sz="4400" dirty="0"/>
              <a:t>Key Organisms</a:t>
            </a:r>
          </a:p>
        </p:txBody>
      </p:sp>
      <p:sp>
        <p:nvSpPr>
          <p:cNvPr id="3" name="Content Placeholder 2"/>
          <p:cNvSpPr>
            <a:spLocks noGrp="1"/>
          </p:cNvSpPr>
          <p:nvPr>
            <p:ph sz="half" idx="1"/>
          </p:nvPr>
        </p:nvSpPr>
        <p:spPr>
          <a:xfrm>
            <a:off x="630140" y="1671489"/>
            <a:ext cx="3223260" cy="4351338"/>
          </a:xfrm>
        </p:spPr>
        <p:txBody>
          <a:bodyPr>
            <a:noAutofit/>
          </a:bodyPr>
          <a:lstStyle/>
          <a:p>
            <a:r>
              <a:rPr lang="en-US" dirty="0"/>
              <a:t>Plant roots stimulate microbes</a:t>
            </a:r>
          </a:p>
          <a:p>
            <a:r>
              <a:rPr lang="en-US" dirty="0"/>
              <a:t>Microbes: fungi, bacteria, protozoa, nematodes</a:t>
            </a:r>
          </a:p>
          <a:p>
            <a:r>
              <a:rPr lang="en-US" dirty="0"/>
              <a:t>Symbiosis</a:t>
            </a:r>
          </a:p>
          <a:p>
            <a:r>
              <a:rPr lang="en-US" dirty="0"/>
              <a:t>Chemical signaling</a:t>
            </a:r>
          </a:p>
          <a:p>
            <a:r>
              <a:rPr lang="en-US" dirty="0"/>
              <a:t>Nutrient cycling</a:t>
            </a:r>
          </a:p>
          <a:p>
            <a:endParaRPr lang="en-US" dirty="0"/>
          </a:p>
        </p:txBody>
      </p:sp>
      <p:pic>
        <p:nvPicPr>
          <p:cNvPr id="10"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0637" y="1474834"/>
            <a:ext cx="2815243" cy="4351338"/>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2247" y="5331479"/>
            <a:ext cx="1658411" cy="986919"/>
          </a:xfrm>
          <a:prstGeom prst="rect">
            <a:avLst/>
          </a:prstGeom>
          <a:ln>
            <a:solidFill>
              <a:schemeClr val="tx1"/>
            </a:solidFill>
          </a:ln>
        </p:spPr>
      </p:pic>
      <p:sp>
        <p:nvSpPr>
          <p:cNvPr id="12" name="Rectangle 11"/>
          <p:cNvSpPr/>
          <p:nvPr/>
        </p:nvSpPr>
        <p:spPr>
          <a:xfrm>
            <a:off x="2288552" y="6341444"/>
            <a:ext cx="6036366" cy="523220"/>
          </a:xfrm>
          <a:prstGeom prst="rect">
            <a:avLst/>
          </a:prstGeom>
        </p:spPr>
        <p:txBody>
          <a:bodyPr wrap="square">
            <a:spAutoFit/>
          </a:bodyPr>
          <a:lstStyle/>
          <a:p>
            <a:pPr lvl="1"/>
            <a:r>
              <a:rPr lang="en-US" sz="1400" dirty="0" err="1"/>
              <a:t>Turbe</a:t>
            </a:r>
            <a:r>
              <a:rPr lang="en-US" sz="1400" dirty="0"/>
              <a:t> et al 2010; Coleman &amp; Crossley 1996; Nannipieri &amp; </a:t>
            </a:r>
            <a:r>
              <a:rPr lang="en-US" sz="1400" dirty="0" err="1"/>
              <a:t>Badalucco</a:t>
            </a:r>
            <a:r>
              <a:rPr lang="en-US" sz="1400" dirty="0"/>
              <a:t> 2003; Global Soil Biodiversity Atlas. 2016. </a:t>
            </a:r>
            <a:r>
              <a:rPr lang="en-US" sz="1400" dirty="0" err="1"/>
              <a:t>Orgiazzi</a:t>
            </a:r>
            <a:r>
              <a:rPr lang="en-US" sz="1400" dirty="0"/>
              <a:t>, </a:t>
            </a:r>
            <a:r>
              <a:rPr lang="en-US" sz="1400" dirty="0" err="1"/>
              <a:t>Bardgett</a:t>
            </a:r>
            <a:r>
              <a:rPr lang="en-US" sz="1400" dirty="0"/>
              <a:t>,  Barrios et al. </a:t>
            </a:r>
          </a:p>
        </p:txBody>
      </p:sp>
      <p:pic>
        <p:nvPicPr>
          <p:cNvPr id="13" name="Picture 12"/>
          <p:cNvPicPr>
            <a:picLocks noChangeAspect="1"/>
          </p:cNvPicPr>
          <p:nvPr/>
        </p:nvPicPr>
        <p:blipFill>
          <a:blip r:embed="rId5"/>
          <a:stretch>
            <a:fillRect/>
          </a:stretch>
        </p:blipFill>
        <p:spPr>
          <a:xfrm>
            <a:off x="5488258" y="4790369"/>
            <a:ext cx="1732920" cy="1531157"/>
          </a:xfrm>
          <a:prstGeom prst="rect">
            <a:avLst/>
          </a:prstGeom>
          <a:ln>
            <a:solidFill>
              <a:schemeClr val="tx1"/>
            </a:solidFill>
          </a:ln>
        </p:spPr>
      </p:pic>
      <p:pic>
        <p:nvPicPr>
          <p:cNvPr id="14" name="Picture 2" descr="https://s3.amazonaws.com/soilquality-production/resources/168/original/Biol_-_Soil_Biol_Fert_Fig3.PNG?139165766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3872" y="3334834"/>
            <a:ext cx="1854446" cy="102464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877067" y="4359482"/>
            <a:ext cx="2026445" cy="430887"/>
          </a:xfrm>
          <a:prstGeom prst="rect">
            <a:avLst/>
          </a:prstGeom>
        </p:spPr>
        <p:txBody>
          <a:bodyPr wrap="square">
            <a:spAutoFit/>
          </a:bodyPr>
          <a:lstStyle/>
          <a:p>
            <a:r>
              <a:rPr lang="en-US" sz="1100" dirty="0"/>
              <a:t>http://www.soilquality.org.au/factsheets/soil-biological-fertility</a:t>
            </a:r>
          </a:p>
        </p:txBody>
      </p:sp>
      <p:pic>
        <p:nvPicPr>
          <p:cNvPr id="16" name="Content Placeholder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38778" y="4810287"/>
            <a:ext cx="1486072" cy="1508111"/>
          </a:xfrm>
          <a:prstGeom prst="rect">
            <a:avLst/>
          </a:prstGeom>
          <a:ln>
            <a:solidFill>
              <a:schemeClr val="tx1"/>
            </a:solidFill>
          </a:ln>
        </p:spPr>
      </p:pic>
      <p:pic>
        <p:nvPicPr>
          <p:cNvPr id="8" name="Content Placeholder 7"/>
          <p:cNvPicPr>
            <a:picLocks noGrp="1" noChangeAspect="1"/>
          </p:cNvPicPr>
          <p:nvPr>
            <p:ph sz="half" idx="2"/>
          </p:nvPr>
        </p:nvPicPr>
        <p:blipFill>
          <a:blip r:embed="rId8" cstate="screen">
            <a:extLst>
              <a:ext uri="{28A0092B-C50C-407E-A947-70E740481C1C}">
                <a14:useLocalDpi xmlns:a14="http://schemas.microsoft.com/office/drawing/2010/main"/>
              </a:ext>
            </a:extLst>
          </a:blip>
          <a:stretch>
            <a:fillRect/>
          </a:stretch>
        </p:blipFill>
        <p:spPr>
          <a:xfrm>
            <a:off x="6585264" y="1579377"/>
            <a:ext cx="2253546" cy="1630928"/>
          </a:xfrm>
          <a:prstGeom prst="rect">
            <a:avLst/>
          </a:prstGeom>
          <a:ln>
            <a:solidFill>
              <a:schemeClr val="tx1"/>
            </a:solidFill>
          </a:ln>
        </p:spPr>
      </p:pic>
    </p:spTree>
    <p:extLst>
      <p:ext uri="{BB962C8B-B14F-4D97-AF65-F5344CB8AC3E}">
        <p14:creationId xmlns:p14="http://schemas.microsoft.com/office/powerpoint/2010/main" val="164821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Goals </a:t>
            </a:r>
            <a:endParaRPr lang="en-US" dirty="0"/>
          </a:p>
        </p:txBody>
      </p:sp>
      <p:sp>
        <p:nvSpPr>
          <p:cNvPr id="8" name="Content Placeholder 7"/>
          <p:cNvSpPr>
            <a:spLocks noGrp="1"/>
          </p:cNvSpPr>
          <p:nvPr>
            <p:ph idx="1"/>
          </p:nvPr>
        </p:nvSpPr>
        <p:spPr/>
        <p:txBody>
          <a:bodyPr>
            <a:normAutofit/>
          </a:bodyPr>
          <a:lstStyle/>
          <a:p>
            <a:pPr marL="0" indent="0">
              <a:buNone/>
            </a:pPr>
            <a:r>
              <a:rPr lang="en-US" dirty="0"/>
              <a:t>By the end of this lesson, you will be able to:</a:t>
            </a:r>
          </a:p>
          <a:p>
            <a:r>
              <a:rPr lang="en-US" dirty="0"/>
              <a:t>List at least six functions that soil microbes perform</a:t>
            </a:r>
          </a:p>
          <a:p>
            <a:r>
              <a:rPr lang="en-US" dirty="0"/>
              <a:t>Define and describe the three broad functional groups used to categorize soil organisms and list a few key organisms for each group</a:t>
            </a:r>
          </a:p>
          <a:p>
            <a:r>
              <a:rPr lang="en-US" dirty="0"/>
              <a:t>Identify and define biological hot spots in soil and key organisms living in each zone/sphere.</a:t>
            </a:r>
          </a:p>
          <a:p>
            <a:r>
              <a:rPr lang="en-US" dirty="0" smtClean="0"/>
              <a:t>Describe </a:t>
            </a:r>
            <a:r>
              <a:rPr lang="en-US" dirty="0"/>
              <a:t>how the soil health principles influence soil biology and soil function</a:t>
            </a:r>
          </a:p>
        </p:txBody>
      </p:sp>
    </p:spTree>
    <p:extLst>
      <p:ext uri="{BB962C8B-B14F-4D97-AF65-F5344CB8AC3E}">
        <p14:creationId xmlns:p14="http://schemas.microsoft.com/office/powerpoint/2010/main" val="3087401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5452" y="1691704"/>
            <a:ext cx="3886200" cy="4351338"/>
          </a:xfrm>
        </p:spPr>
        <p:txBody>
          <a:bodyPr>
            <a:noAutofit/>
          </a:bodyPr>
          <a:lstStyle/>
          <a:p>
            <a:pPr marL="0" indent="0">
              <a:buNone/>
            </a:pPr>
            <a:r>
              <a:rPr lang="en-US" sz="3200" b="1" dirty="0">
                <a:solidFill>
                  <a:srgbClr val="4B8C9B"/>
                </a:solidFill>
              </a:rPr>
              <a:t>Bacteria </a:t>
            </a:r>
          </a:p>
          <a:p>
            <a:r>
              <a:rPr lang="en-US" dirty="0"/>
              <a:t>Most numerous</a:t>
            </a:r>
          </a:p>
          <a:p>
            <a:r>
              <a:rPr lang="en-US" dirty="0"/>
              <a:t>2-5% of SOM but responsible for 90% of energy flow</a:t>
            </a:r>
          </a:p>
          <a:p>
            <a:pPr marL="333582" lvl="1"/>
            <a:r>
              <a:rPr lang="en-US" sz="2800" dirty="0"/>
              <a:t>1 g can contain 10 million with 100s to 1000s of different species</a:t>
            </a:r>
          </a:p>
          <a:p>
            <a:pPr marL="333582" lvl="1"/>
            <a:r>
              <a:rPr lang="en-US" sz="2800" dirty="0"/>
              <a:t>0.5-3 tons per acre </a:t>
            </a:r>
            <a:br>
              <a:rPr lang="en-US" sz="2800" dirty="0"/>
            </a:br>
            <a:r>
              <a:rPr lang="en-US" dirty="0"/>
              <a:t>(</a:t>
            </a:r>
            <a:r>
              <a:rPr lang="en-US" dirty="0" err="1"/>
              <a:t>Killham</a:t>
            </a:r>
            <a:r>
              <a:rPr lang="en-US" dirty="0"/>
              <a:t> 1994)</a:t>
            </a:r>
          </a:p>
          <a:p>
            <a:endParaRPr lang="en-US" dirty="0"/>
          </a:p>
        </p:txBody>
      </p:sp>
      <p:pic>
        <p:nvPicPr>
          <p:cNvPr id="17" name="Content Placeholder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6735" y="5131105"/>
            <a:ext cx="1735143" cy="1255751"/>
          </a:xfrm>
          <a:prstGeom prst="rect">
            <a:avLst/>
          </a:prstGeom>
          <a:ln>
            <a:solidFill>
              <a:schemeClr val="tx1"/>
            </a:solidFill>
          </a:ln>
        </p:spPr>
      </p:pic>
      <p:sp>
        <p:nvSpPr>
          <p:cNvPr id="2" name="Title 1"/>
          <p:cNvSpPr>
            <a:spLocks noGrp="1"/>
          </p:cNvSpPr>
          <p:nvPr>
            <p:ph type="title"/>
          </p:nvPr>
        </p:nvSpPr>
        <p:spPr>
          <a:xfrm>
            <a:off x="226109" y="298034"/>
            <a:ext cx="7886700" cy="1325563"/>
          </a:xfrm>
        </p:spPr>
        <p:txBody>
          <a:bodyPr>
            <a:normAutofit/>
          </a:bodyPr>
          <a:lstStyle/>
          <a:p>
            <a:r>
              <a:rPr lang="en-US" sz="4400" dirty="0"/>
              <a:t>Rhizosphere: Key Organisms</a:t>
            </a:r>
          </a:p>
        </p:txBody>
      </p:sp>
      <p:sp>
        <p:nvSpPr>
          <p:cNvPr id="5" name="Content Placeholder 4"/>
          <p:cNvSpPr>
            <a:spLocks noGrp="1"/>
          </p:cNvSpPr>
          <p:nvPr>
            <p:ph sz="half" idx="2"/>
          </p:nvPr>
        </p:nvSpPr>
        <p:spPr/>
        <p:txBody>
          <a:bodyPr>
            <a:normAutofit/>
          </a:bodyPr>
          <a:lstStyle/>
          <a:p>
            <a:pPr marL="0" indent="0">
              <a:buNone/>
            </a:pPr>
            <a:r>
              <a:rPr lang="en-US" sz="3000" b="1" dirty="0">
                <a:solidFill>
                  <a:srgbClr val="4B8C9B"/>
                </a:solidFill>
              </a:rPr>
              <a:t>Fungi</a:t>
            </a:r>
            <a:endParaRPr lang="en-US" b="1" dirty="0">
              <a:solidFill>
                <a:srgbClr val="4B8C9B"/>
              </a:solidFill>
            </a:endParaRPr>
          </a:p>
          <a:p>
            <a:r>
              <a:rPr lang="en-US" dirty="0"/>
              <a:t>Saprophytic</a:t>
            </a:r>
          </a:p>
          <a:p>
            <a:r>
              <a:rPr lang="en-US" dirty="0"/>
              <a:t>Mycorrhizal</a:t>
            </a:r>
          </a:p>
          <a:p>
            <a:r>
              <a:rPr lang="en-US" dirty="0"/>
              <a:t>Pathogenic </a:t>
            </a:r>
          </a:p>
          <a:p>
            <a:r>
              <a:rPr lang="en-US" dirty="0"/>
              <a:t>Up to 5 tons per acre</a:t>
            </a:r>
          </a:p>
        </p:txBody>
      </p:sp>
      <p:sp>
        <p:nvSpPr>
          <p:cNvPr id="12" name="Rectangle 11"/>
          <p:cNvSpPr/>
          <p:nvPr/>
        </p:nvSpPr>
        <p:spPr>
          <a:xfrm>
            <a:off x="3174207" y="6392476"/>
            <a:ext cx="6036366" cy="523220"/>
          </a:xfrm>
          <a:prstGeom prst="rect">
            <a:avLst/>
          </a:prstGeom>
        </p:spPr>
        <p:txBody>
          <a:bodyPr wrap="square">
            <a:spAutoFit/>
          </a:bodyPr>
          <a:lstStyle/>
          <a:p>
            <a:pPr lvl="1"/>
            <a:r>
              <a:rPr lang="en-US" sz="1400" dirty="0" err="1"/>
              <a:t>Turbe</a:t>
            </a:r>
            <a:r>
              <a:rPr lang="en-US" sz="1400" dirty="0"/>
              <a:t> et al 2010; Coleman &amp; Crossley 1996; Nannipieri &amp; </a:t>
            </a:r>
            <a:r>
              <a:rPr lang="en-US" sz="1400" dirty="0" err="1"/>
              <a:t>Badalucco</a:t>
            </a:r>
            <a:r>
              <a:rPr lang="en-US" sz="1400" dirty="0"/>
              <a:t> 2003; Global Soil Biodiversity Atlas. 2016. </a:t>
            </a:r>
            <a:r>
              <a:rPr lang="en-US" sz="1400" dirty="0" err="1"/>
              <a:t>Orgiazzi</a:t>
            </a:r>
            <a:r>
              <a:rPr lang="en-US" sz="1400" dirty="0"/>
              <a:t>, </a:t>
            </a:r>
            <a:r>
              <a:rPr lang="en-US" sz="1400" dirty="0" err="1"/>
              <a:t>Bardgett</a:t>
            </a:r>
            <a:r>
              <a:rPr lang="en-US" sz="1400" dirty="0"/>
              <a:t>,  Barrios et al. </a:t>
            </a:r>
          </a:p>
        </p:txBody>
      </p:sp>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4504" y="5399937"/>
            <a:ext cx="1658411" cy="986919"/>
          </a:xfrm>
          <a:prstGeom prst="rect">
            <a:avLst/>
          </a:prstGeom>
          <a:ln>
            <a:solidFill>
              <a:schemeClr val="tx1"/>
            </a:solidFill>
          </a:ln>
        </p:spPr>
      </p:pic>
      <p:pic>
        <p:nvPicPr>
          <p:cNvPr id="21" name="Content Placeholder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40968" y="4714926"/>
            <a:ext cx="1647497" cy="1671930"/>
          </a:xfrm>
          <a:prstGeom prst="rect">
            <a:avLst/>
          </a:prstGeom>
          <a:ln>
            <a:solidFill>
              <a:schemeClr val="tx1"/>
            </a:solidFill>
          </a:ln>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t="19891" r="18524"/>
          <a:stretch/>
        </p:blipFill>
        <p:spPr>
          <a:xfrm>
            <a:off x="6878853" y="1027907"/>
            <a:ext cx="2182728" cy="2861506"/>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446846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Rhizosphere: Key Organisms</a:t>
            </a:r>
          </a:p>
        </p:txBody>
      </p:sp>
      <p:sp>
        <p:nvSpPr>
          <p:cNvPr id="3" name="Content Placeholder 2"/>
          <p:cNvSpPr>
            <a:spLocks noGrp="1"/>
          </p:cNvSpPr>
          <p:nvPr>
            <p:ph idx="1"/>
          </p:nvPr>
        </p:nvSpPr>
        <p:spPr>
          <a:xfrm>
            <a:off x="438218" y="1671959"/>
            <a:ext cx="7886700" cy="4351338"/>
          </a:xfrm>
        </p:spPr>
        <p:txBody>
          <a:bodyPr>
            <a:normAutofit/>
          </a:bodyPr>
          <a:lstStyle/>
          <a:p>
            <a:pPr marL="0" indent="0">
              <a:buNone/>
            </a:pPr>
            <a:r>
              <a:rPr lang="en-US" dirty="0"/>
              <a:t>Nematodes and Protozoa</a:t>
            </a:r>
          </a:p>
          <a:p>
            <a:r>
              <a:rPr lang="en-US" dirty="0"/>
              <a:t>Feed on a wide diversity of organisms</a:t>
            </a:r>
          </a:p>
          <a:p>
            <a:r>
              <a:rPr lang="en-US" dirty="0"/>
              <a:t>Key in N and P cycling</a:t>
            </a:r>
          </a:p>
          <a:p>
            <a:r>
              <a:rPr lang="en-US" dirty="0"/>
              <a:t>Some are pathogenic</a:t>
            </a:r>
          </a:p>
          <a:p>
            <a:r>
              <a:rPr lang="en-US" dirty="0"/>
              <a:t>Also common in </a:t>
            </a:r>
            <a:r>
              <a:rPr lang="en-US" dirty="0" err="1"/>
              <a:t>porosphere</a:t>
            </a:r>
            <a:endParaRPr lang="en-US" dirty="0"/>
          </a:p>
          <a:p>
            <a:endParaRPr lang="en-US" dirty="0"/>
          </a:p>
        </p:txBody>
      </p:sp>
      <p:sp>
        <p:nvSpPr>
          <p:cNvPr id="12" name="Rectangle 11"/>
          <p:cNvSpPr/>
          <p:nvPr/>
        </p:nvSpPr>
        <p:spPr>
          <a:xfrm>
            <a:off x="2288552" y="6341444"/>
            <a:ext cx="6036366" cy="523220"/>
          </a:xfrm>
          <a:prstGeom prst="rect">
            <a:avLst/>
          </a:prstGeom>
        </p:spPr>
        <p:txBody>
          <a:bodyPr wrap="square">
            <a:spAutoFit/>
          </a:bodyPr>
          <a:lstStyle/>
          <a:p>
            <a:pPr lvl="1"/>
            <a:r>
              <a:rPr lang="en-US" sz="1400" dirty="0" err="1"/>
              <a:t>Turbe</a:t>
            </a:r>
            <a:r>
              <a:rPr lang="en-US" sz="1400" dirty="0"/>
              <a:t> et al 2010; Coleman &amp; Crossley 1996; Nannipieri &amp; </a:t>
            </a:r>
            <a:r>
              <a:rPr lang="en-US" sz="1400" dirty="0" err="1"/>
              <a:t>Badalucco</a:t>
            </a:r>
            <a:r>
              <a:rPr lang="en-US" sz="1400" dirty="0"/>
              <a:t> 2003; Global Soil Biodiversity Atlas. 2016. </a:t>
            </a:r>
            <a:r>
              <a:rPr lang="en-US" sz="1400" dirty="0" err="1"/>
              <a:t>Orgiazzi</a:t>
            </a:r>
            <a:r>
              <a:rPr lang="en-US" sz="1400" dirty="0"/>
              <a:t>, </a:t>
            </a:r>
            <a:r>
              <a:rPr lang="en-US" sz="1400" dirty="0" err="1"/>
              <a:t>Bardgett</a:t>
            </a:r>
            <a:r>
              <a:rPr lang="en-US" sz="1400" dirty="0"/>
              <a:t>,  Barrios et al. </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5630" y="1474342"/>
            <a:ext cx="2578370" cy="2463400"/>
          </a:xfrm>
          <a:prstGeom prst="ellipse">
            <a:avLst/>
          </a:prstGeom>
          <a:ln>
            <a:noFill/>
          </a:ln>
          <a:effectLst>
            <a:softEdge rad="112500"/>
          </a:effectLst>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5122" y="4001294"/>
            <a:ext cx="3270057" cy="2386445"/>
          </a:xfrm>
          <a:prstGeom prst="ellipse">
            <a:avLst/>
          </a:prstGeom>
          <a:ln>
            <a:noFill/>
          </a:ln>
          <a:effectLst>
            <a:softEdge rad="112500"/>
          </a:effectLst>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64331" y="4386259"/>
            <a:ext cx="2662706" cy="1984846"/>
          </a:xfrm>
          <a:prstGeom prst="ellipse">
            <a:avLst/>
          </a:prstGeom>
          <a:ln>
            <a:noFill/>
          </a:ln>
          <a:effectLst>
            <a:softEdge rad="112500"/>
          </a:effectLst>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7504" y="4324553"/>
            <a:ext cx="2593374" cy="1852410"/>
          </a:xfrm>
          <a:prstGeom prst="ellipse">
            <a:avLst/>
          </a:prstGeom>
          <a:ln>
            <a:noFill/>
          </a:ln>
          <a:effectLst>
            <a:softEdge rad="112500"/>
          </a:effectLst>
        </p:spPr>
      </p:pic>
    </p:spTree>
    <p:extLst>
      <p:ext uri="{BB962C8B-B14F-4D97-AF65-F5344CB8AC3E}">
        <p14:creationId xmlns:p14="http://schemas.microsoft.com/office/powerpoint/2010/main" val="10317333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Key Functions of Soil Organisms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05523881"/>
              </p:ext>
            </p:extLst>
          </p:nvPr>
        </p:nvGraphicFramePr>
        <p:xfrm>
          <a:off x="411761" y="1541072"/>
          <a:ext cx="8320478" cy="4688840"/>
        </p:xfrm>
        <a:graphic>
          <a:graphicData uri="http://schemas.openxmlformats.org/drawingml/2006/table">
            <a:tbl>
              <a:tblPr firstRow="1" bandRow="1">
                <a:tableStyleId>{5C22544A-7EE6-4342-B048-85BDC9FD1C3A}</a:tableStyleId>
              </a:tblPr>
              <a:tblGrid>
                <a:gridCol w="2214115">
                  <a:extLst>
                    <a:ext uri="{9D8B030D-6E8A-4147-A177-3AD203B41FA5}">
                      <a16:colId xmlns="" xmlns:a16="http://schemas.microsoft.com/office/drawing/2014/main" val="20000"/>
                    </a:ext>
                  </a:extLst>
                </a:gridCol>
                <a:gridCol w="6106363">
                  <a:extLst>
                    <a:ext uri="{9D8B030D-6E8A-4147-A177-3AD203B41FA5}">
                      <a16:colId xmlns="" xmlns:a16="http://schemas.microsoft.com/office/drawing/2014/main" val="20001"/>
                    </a:ext>
                  </a:extLst>
                </a:gridCol>
              </a:tblGrid>
              <a:tr h="370840">
                <a:tc>
                  <a:txBody>
                    <a:bodyPr/>
                    <a:lstStyle/>
                    <a:p>
                      <a:r>
                        <a:rPr lang="en-US" b="1" dirty="0"/>
                        <a:t>Function</a:t>
                      </a:r>
                    </a:p>
                  </a:txBody>
                  <a:tcPr marL="83460" marR="8346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dirty="0"/>
                        <a:t>Description</a:t>
                      </a:r>
                    </a:p>
                  </a:txBody>
                  <a:tcPr marL="83460" marR="83460">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70840">
                <a:tc>
                  <a:txBody>
                    <a:bodyPr/>
                    <a:lstStyle/>
                    <a:p>
                      <a:r>
                        <a:rPr lang="en-US" b="1" dirty="0"/>
                        <a:t>Decomposition</a:t>
                      </a:r>
                    </a:p>
                  </a:txBody>
                  <a:tcPr marL="83460" marR="834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a:t>Recycle wastes, create</a:t>
                      </a:r>
                      <a:r>
                        <a:rPr lang="en-US" baseline="0" dirty="0"/>
                        <a:t> organic matter, </a:t>
                      </a:r>
                      <a:endParaRPr lang="en-US" dirty="0"/>
                    </a:p>
                  </a:txBody>
                  <a:tcPr marL="83460" marR="83460">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370840">
                <a:tc>
                  <a:txBody>
                    <a:bodyPr/>
                    <a:lstStyle/>
                    <a:p>
                      <a:r>
                        <a:rPr lang="en-US" b="1" dirty="0"/>
                        <a:t>Modifies soil structure</a:t>
                      </a:r>
                    </a:p>
                  </a:txBody>
                  <a:tcPr marL="83460" marR="834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a:t>Increase amount</a:t>
                      </a:r>
                      <a:r>
                        <a:rPr lang="en-US" baseline="0" dirty="0"/>
                        <a:t> and rate of air and water exchange;</a:t>
                      </a:r>
                      <a:r>
                        <a:rPr lang="en-US" dirty="0"/>
                        <a:t> increase infiltration,</a:t>
                      </a:r>
                      <a:r>
                        <a:rPr lang="en-US" baseline="0" dirty="0"/>
                        <a:t> drainage, and storage capacity; </a:t>
                      </a:r>
                      <a:r>
                        <a:rPr lang="en-US" dirty="0"/>
                        <a:t>resist</a:t>
                      </a:r>
                      <a:r>
                        <a:rPr lang="en-US" baseline="0" dirty="0"/>
                        <a:t> erosion</a:t>
                      </a:r>
                      <a:endParaRPr lang="en-US" dirty="0"/>
                    </a:p>
                  </a:txBody>
                  <a:tcPr marL="83460" marR="834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370840">
                <a:tc>
                  <a:txBody>
                    <a:bodyPr/>
                    <a:lstStyle/>
                    <a:p>
                      <a:r>
                        <a:rPr lang="en-US" b="1" dirty="0"/>
                        <a:t>Nutrient</a:t>
                      </a:r>
                      <a:r>
                        <a:rPr lang="en-US" b="1" baseline="0" dirty="0"/>
                        <a:t> cycling</a:t>
                      </a:r>
                      <a:endParaRPr lang="en-US" b="1" dirty="0"/>
                    </a:p>
                  </a:txBody>
                  <a:tcPr marL="83460" marR="834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a:t>Decomposition retains, cycles,</a:t>
                      </a:r>
                      <a:r>
                        <a:rPr lang="en-US" baseline="0" dirty="0"/>
                        <a:t> and releases nutrients</a:t>
                      </a:r>
                      <a:endParaRPr lang="en-US" dirty="0"/>
                    </a:p>
                  </a:txBody>
                  <a:tcPr marL="83460" marR="834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370840">
                <a:tc>
                  <a:txBody>
                    <a:bodyPr/>
                    <a:lstStyle/>
                    <a:p>
                      <a:r>
                        <a:rPr lang="en-US" b="1" dirty="0"/>
                        <a:t>Soil detoxification</a:t>
                      </a:r>
                    </a:p>
                  </a:txBody>
                  <a:tcPr marL="83460" marR="834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a:t>Degrade agrichemicals,</a:t>
                      </a:r>
                      <a:r>
                        <a:rPr lang="en-US" baseline="0" dirty="0"/>
                        <a:t> pollutants, toxins</a:t>
                      </a:r>
                      <a:endParaRPr lang="en-US" dirty="0"/>
                    </a:p>
                  </a:txBody>
                  <a:tcPr marL="83460" marR="834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Symbiotic/ </a:t>
                      </a:r>
                      <a:r>
                        <a:rPr lang="en-US" b="1" dirty="0" err="1"/>
                        <a:t>asymbiotic</a:t>
                      </a:r>
                      <a:r>
                        <a:rPr lang="en-US" b="1" dirty="0"/>
                        <a:t> assoc.</a:t>
                      </a:r>
                    </a:p>
                  </a:txBody>
                  <a:tcPr marL="83460" marR="834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N-fixation (converts atmospheric</a:t>
                      </a:r>
                      <a:r>
                        <a:rPr lang="en-US" baseline="0" dirty="0"/>
                        <a:t> N</a:t>
                      </a:r>
                      <a:r>
                        <a:rPr lang="en-US" baseline="-25000" dirty="0"/>
                        <a:t>2</a:t>
                      </a:r>
                      <a:r>
                        <a:rPr lang="en-US" baseline="0" dirty="0"/>
                        <a:t> </a:t>
                      </a:r>
                      <a:r>
                        <a:rPr lang="en-US" baseline="0" dirty="0">
                          <a:sym typeface="Wingdings" panose="05000000000000000000" pitchFamily="2" charset="2"/>
                        </a:rPr>
                        <a:t> organic forms)</a:t>
                      </a:r>
                      <a:r>
                        <a:rPr lang="en-US" dirty="0"/>
                        <a:t>, mycorrhizae (increase root adsorptive</a:t>
                      </a:r>
                      <a:r>
                        <a:rPr lang="en-US" baseline="0" dirty="0"/>
                        <a:t> surface for H</a:t>
                      </a:r>
                      <a:r>
                        <a:rPr lang="en-US" baseline="-25000" dirty="0"/>
                        <a:t>2</a:t>
                      </a:r>
                      <a:r>
                        <a:rPr lang="en-US" baseline="0" dirty="0"/>
                        <a:t>O, nutrients</a:t>
                      </a:r>
                      <a:endParaRPr lang="en-US" dirty="0"/>
                    </a:p>
                  </a:txBody>
                  <a:tcPr marL="83460" marR="834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370840">
                <a:tc>
                  <a:txBody>
                    <a:bodyPr/>
                    <a:lstStyle/>
                    <a:p>
                      <a:r>
                        <a:rPr lang="en-US" b="1" dirty="0"/>
                        <a:t>Biological population regulation</a:t>
                      </a:r>
                    </a:p>
                  </a:txBody>
                  <a:tcPr marL="83460" marR="834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a:t>Suppress and/or feed on soil-borne plant pathogens and plant-parasitic nematodes</a:t>
                      </a:r>
                    </a:p>
                  </a:txBody>
                  <a:tcPr marL="83460" marR="834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r h="370840">
                <a:tc>
                  <a:txBody>
                    <a:bodyPr/>
                    <a:lstStyle/>
                    <a:p>
                      <a:r>
                        <a:rPr lang="en-US" b="1" dirty="0"/>
                        <a:t>Weed suppression</a:t>
                      </a:r>
                    </a:p>
                  </a:txBody>
                  <a:tcPr marL="83460" marR="8346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Eat and/or decompose</a:t>
                      </a:r>
                      <a:r>
                        <a:rPr lang="en-US" baseline="0" dirty="0"/>
                        <a:t> weed seeds</a:t>
                      </a:r>
                      <a:endParaRPr lang="en-US" dirty="0"/>
                    </a:p>
                  </a:txBody>
                  <a:tcPr marL="83460" marR="8346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7"/>
                  </a:ext>
                </a:extLst>
              </a:tr>
              <a:tr h="370840">
                <a:tc>
                  <a:txBody>
                    <a:bodyPr/>
                    <a:lstStyle/>
                    <a:p>
                      <a:r>
                        <a:rPr lang="en-US" b="1" dirty="0"/>
                        <a:t>Plant protection</a:t>
                      </a:r>
                    </a:p>
                  </a:txBody>
                  <a:tcPr marL="83460" marR="8346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Enhance</a:t>
                      </a:r>
                      <a:r>
                        <a:rPr lang="en-US" baseline="0" dirty="0"/>
                        <a:t> plant growth by protecting plants from pathogens. Example, can f</a:t>
                      </a:r>
                      <a:r>
                        <a:rPr lang="en-US" dirty="0"/>
                        <a:t>orm biofilms around</a:t>
                      </a:r>
                      <a:r>
                        <a:rPr lang="en-US" baseline="0" dirty="0"/>
                        <a:t> roots and sends chemical signals that influence plant response to pathogens</a:t>
                      </a:r>
                      <a:endParaRPr lang="en-US" dirty="0"/>
                    </a:p>
                  </a:txBody>
                  <a:tcPr marL="83460" marR="8346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947771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5187"/>
            <a:ext cx="9143999" cy="1325563"/>
          </a:xfrm>
        </p:spPr>
        <p:txBody>
          <a:bodyPr/>
          <a:lstStyle/>
          <a:p>
            <a:r>
              <a:rPr lang="en-US" dirty="0"/>
              <a:t>Continuous Flow of C Drives </a:t>
            </a:r>
            <a:r>
              <a:rPr lang="en-US" dirty="0" smtClean="0"/>
              <a:t>the System</a:t>
            </a:r>
            <a:endParaRPr lang="en-US" dirty="0"/>
          </a:p>
        </p:txBody>
      </p:sp>
      <p:sp>
        <p:nvSpPr>
          <p:cNvPr id="5" name="Right Arrow 4"/>
          <p:cNvSpPr/>
          <p:nvPr/>
        </p:nvSpPr>
        <p:spPr>
          <a:xfrm rot="5400000">
            <a:off x="3277689" y="3436080"/>
            <a:ext cx="625475" cy="277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7608" y="3308287"/>
            <a:ext cx="2239962"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n 6"/>
          <p:cNvSpPr/>
          <p:nvPr/>
        </p:nvSpPr>
        <p:spPr>
          <a:xfrm>
            <a:off x="4584995" y="4303649"/>
            <a:ext cx="873125" cy="147796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8" name="Oval 7"/>
          <p:cNvSpPr/>
          <p:nvPr/>
        </p:nvSpPr>
        <p:spPr>
          <a:xfrm>
            <a:off x="4124620" y="2266887"/>
            <a:ext cx="1809750" cy="4651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cxnSp>
        <p:nvCxnSpPr>
          <p:cNvPr id="9" name="Straight Connector 8"/>
          <p:cNvCxnSpPr/>
          <p:nvPr/>
        </p:nvCxnSpPr>
        <p:spPr>
          <a:xfrm>
            <a:off x="4123033" y="2522474"/>
            <a:ext cx="498475" cy="9382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362870" y="2498662"/>
            <a:ext cx="582613" cy="104140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40183" y="1872248"/>
            <a:ext cx="1500188"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13934" y="1408014"/>
            <a:ext cx="4127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2733970" y="1448881"/>
            <a:ext cx="2306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latin typeface="Times New Roman" panose="02020603050405020304" pitchFamily="18" charset="0"/>
                <a:cs typeface="Times New Roman" panose="02020603050405020304" pitchFamily="18" charset="0"/>
              </a:rPr>
              <a:t>Atmospheric  CO</a:t>
            </a:r>
            <a:r>
              <a:rPr lang="en-US" altLang="en-US" sz="1800" baseline="-25000" dirty="0">
                <a:latin typeface="Times New Roman" panose="02020603050405020304" pitchFamily="18" charset="0"/>
                <a:cs typeface="Times New Roman" panose="02020603050405020304" pitchFamily="18" charset="0"/>
              </a:rPr>
              <a:t>2</a:t>
            </a:r>
          </a:p>
        </p:txBody>
      </p:sp>
      <p:cxnSp>
        <p:nvCxnSpPr>
          <p:cNvPr id="14" name="Straight Arrow Connector 13"/>
          <p:cNvCxnSpPr/>
          <p:nvPr/>
        </p:nvCxnSpPr>
        <p:spPr>
          <a:xfrm flipH="1">
            <a:off x="2624432" y="1890649"/>
            <a:ext cx="704850" cy="46672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00908" y="5272024"/>
            <a:ext cx="2095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ight Arrow 15"/>
          <p:cNvSpPr/>
          <p:nvPr/>
        </p:nvSpPr>
        <p:spPr>
          <a:xfrm>
            <a:off x="3118145" y="2422462"/>
            <a:ext cx="700088" cy="2778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80245" y="5405374"/>
            <a:ext cx="1841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107283" y="5168837"/>
            <a:ext cx="22860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170783" y="5456174"/>
            <a:ext cx="179387"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767558" y="5149787"/>
            <a:ext cx="195262"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496095" y="2757424"/>
            <a:ext cx="3429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205708" y="2757424"/>
            <a:ext cx="34607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137445" y="3041587"/>
            <a:ext cx="314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964408" y="3233674"/>
            <a:ext cx="246062"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643733" y="3084449"/>
            <a:ext cx="24447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p:nvSpPr>
        <p:spPr bwMode="auto">
          <a:xfrm>
            <a:off x="2246607" y="2533106"/>
            <a:ext cx="871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latin typeface="Times New Roman" panose="02020603050405020304" pitchFamily="18" charset="0"/>
                <a:cs typeface="Times New Roman" panose="02020603050405020304" pitchFamily="18" charset="0"/>
              </a:rPr>
              <a:t>Plant C</a:t>
            </a:r>
          </a:p>
        </p:txBody>
      </p:sp>
      <p:sp>
        <p:nvSpPr>
          <p:cNvPr id="28" name="TextBox 27"/>
          <p:cNvSpPr txBox="1">
            <a:spLocks noChangeArrowheads="1"/>
          </p:cNvSpPr>
          <p:nvPr/>
        </p:nvSpPr>
        <p:spPr bwMode="auto">
          <a:xfrm>
            <a:off x="4454820" y="4565587"/>
            <a:ext cx="1149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dirty="0">
                <a:latin typeface="Times New Roman" panose="02020603050405020304" pitchFamily="18" charset="0"/>
                <a:cs typeface="Times New Roman" panose="02020603050405020304" pitchFamily="18" charset="0"/>
              </a:rPr>
              <a:t>Dead microbes</a:t>
            </a:r>
          </a:p>
        </p:txBody>
      </p:sp>
      <p:sp>
        <p:nvSpPr>
          <p:cNvPr id="29" name="TextBox 28"/>
          <p:cNvSpPr txBox="1">
            <a:spLocks noChangeArrowheads="1"/>
          </p:cNvSpPr>
          <p:nvPr/>
        </p:nvSpPr>
        <p:spPr bwMode="auto">
          <a:xfrm>
            <a:off x="2846683" y="4078871"/>
            <a:ext cx="1247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zh-CN" sz="1800" dirty="0">
                <a:latin typeface="Times New Roman" panose="02020603050405020304" pitchFamily="18" charset="0"/>
                <a:cs typeface="Times New Roman" panose="02020603050405020304" pitchFamily="18" charset="0"/>
              </a:rPr>
              <a:t>Microbial Biomass C</a:t>
            </a:r>
          </a:p>
        </p:txBody>
      </p:sp>
      <p:pic>
        <p:nvPicPr>
          <p:cNvPr id="30" name="Picture 8"/>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635795" y="2551049"/>
            <a:ext cx="80962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ight Arrow 30"/>
          <p:cNvSpPr/>
          <p:nvPr/>
        </p:nvSpPr>
        <p:spPr>
          <a:xfrm rot="5400000">
            <a:off x="3006226" y="5079144"/>
            <a:ext cx="923925" cy="2778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pic>
        <p:nvPicPr>
          <p:cNvPr id="32" name="Picture 31"/>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764257" y="5716394"/>
            <a:ext cx="25527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a:spLocks noChangeArrowheads="1"/>
          </p:cNvSpPr>
          <p:nvPr/>
        </p:nvSpPr>
        <p:spPr bwMode="auto">
          <a:xfrm>
            <a:off x="2634511" y="5841033"/>
            <a:ext cx="14892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dirty="0">
                <a:latin typeface="Times New Roman" panose="02020603050405020304" pitchFamily="18" charset="0"/>
                <a:cs typeface="Times New Roman" panose="02020603050405020304" pitchFamily="18" charset="0"/>
              </a:rPr>
              <a:t>SOM–C </a:t>
            </a:r>
          </a:p>
        </p:txBody>
      </p:sp>
      <p:sp>
        <p:nvSpPr>
          <p:cNvPr id="34" name="Rectangle 33"/>
          <p:cNvSpPr>
            <a:spLocks noChangeArrowheads="1"/>
          </p:cNvSpPr>
          <p:nvPr/>
        </p:nvSpPr>
        <p:spPr bwMode="auto">
          <a:xfrm>
            <a:off x="5826420" y="1392174"/>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Respiration CO</a:t>
            </a:r>
            <a:r>
              <a:rPr lang="en-US" altLang="en-US" sz="1800" baseline="-25000">
                <a:latin typeface="Times New Roman" panose="02020603050405020304" pitchFamily="18" charset="0"/>
                <a:cs typeface="Times New Roman" panose="02020603050405020304" pitchFamily="18" charset="0"/>
              </a:rPr>
              <a:t>2</a:t>
            </a:r>
            <a:r>
              <a:rPr lang="en-US" altLang="en-US" sz="1800">
                <a:latin typeface="Times New Roman" panose="02020603050405020304" pitchFamily="18" charset="0"/>
                <a:cs typeface="Times New Roman" panose="02020603050405020304" pitchFamily="18" charset="0"/>
              </a:rPr>
              <a:t> </a:t>
            </a:r>
          </a:p>
        </p:txBody>
      </p:sp>
      <p:sp>
        <p:nvSpPr>
          <p:cNvPr id="35" name="Rectangle 34"/>
          <p:cNvSpPr>
            <a:spLocks noChangeArrowheads="1"/>
          </p:cNvSpPr>
          <p:nvPr/>
        </p:nvSpPr>
        <p:spPr bwMode="auto">
          <a:xfrm>
            <a:off x="3812676" y="1920368"/>
            <a:ext cx="2963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zh-CN" sz="1800" dirty="0">
                <a:latin typeface="Times New Roman" panose="02020603050405020304" pitchFamily="18" charset="0"/>
                <a:cs typeface="Times New Roman" panose="02020603050405020304" pitchFamily="18" charset="0"/>
              </a:rPr>
              <a:t>“Active” organic matter C</a:t>
            </a:r>
            <a:endParaRPr lang="en-US" altLang="en-US" sz="1800" dirty="0">
              <a:latin typeface="Arial" panose="020B0604020202020204" pitchFamily="34" charset="0"/>
              <a:ea typeface="宋体" panose="02010600030101010101" pitchFamily="2" charset="-122"/>
              <a:cs typeface="Times New Roman" panose="02020603050405020304" pitchFamily="18" charset="0"/>
            </a:endParaRPr>
          </a:p>
        </p:txBody>
      </p:sp>
      <p:pic>
        <p:nvPicPr>
          <p:cNvPr id="36" name="Picture 35"/>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24695" y="4313174"/>
            <a:ext cx="2286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010445" y="4300474"/>
            <a:ext cx="180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162845" y="4406837"/>
            <a:ext cx="180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Bent-Up Arrow 38"/>
          <p:cNvSpPr/>
          <p:nvPr/>
        </p:nvSpPr>
        <p:spPr>
          <a:xfrm>
            <a:off x="6250283" y="1731899"/>
            <a:ext cx="422275" cy="237172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2" name="TextBox 1"/>
          <p:cNvSpPr txBox="1"/>
          <p:nvPr/>
        </p:nvSpPr>
        <p:spPr>
          <a:xfrm>
            <a:off x="3286680" y="6575299"/>
            <a:ext cx="3203056" cy="369332"/>
          </a:xfrm>
          <a:prstGeom prst="rect">
            <a:avLst/>
          </a:prstGeom>
          <a:noFill/>
        </p:spPr>
        <p:txBody>
          <a:bodyPr wrap="none" rtlCol="0">
            <a:spAutoFit/>
          </a:bodyPr>
          <a:lstStyle/>
          <a:p>
            <a:r>
              <a:rPr lang="en-US" dirty="0"/>
              <a:t>Image courtesy of Dr. </a:t>
            </a:r>
            <a:r>
              <a:rPr lang="en-US" dirty="0" err="1"/>
              <a:t>Chenhui</a:t>
            </a:r>
            <a:r>
              <a:rPr lang="en-US" dirty="0"/>
              <a:t> Li</a:t>
            </a:r>
          </a:p>
        </p:txBody>
      </p:sp>
    </p:spTree>
    <p:extLst>
      <p:ext uri="{BB962C8B-B14F-4D97-AF65-F5344CB8AC3E}">
        <p14:creationId xmlns:p14="http://schemas.microsoft.com/office/powerpoint/2010/main" val="63103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22" presetClass="entr" presetSubtype="8"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22" presetClass="entr" presetSubtype="1"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par>
                                <p:cTn id="29" presetID="22" presetClass="entr" presetSubtype="1"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up)">
                                      <p:cBhvr>
                                        <p:cTn id="31" dur="500"/>
                                        <p:tgtEl>
                                          <p:spTgt spid="30"/>
                                        </p:tgtEl>
                                      </p:cBhvr>
                                    </p:animEffec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250"/>
                                        <p:tgtEl>
                                          <p:spTgt spid="22"/>
                                        </p:tgtEl>
                                      </p:cBhvr>
                                    </p:animEffect>
                                  </p:childTnLst>
                                </p:cTn>
                              </p:par>
                            </p:childTnLst>
                          </p:cTn>
                        </p:par>
                        <p:par>
                          <p:cTn id="36" fill="hold">
                            <p:stCondLst>
                              <p:cond delay="750"/>
                            </p:stCondLst>
                            <p:childTnLst>
                              <p:par>
                                <p:cTn id="37" presetID="22" presetClass="entr" presetSubtype="1"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up)">
                                      <p:cBhvr>
                                        <p:cTn id="39" dur="250"/>
                                        <p:tgtEl>
                                          <p:spTgt spid="23"/>
                                        </p:tgtEl>
                                      </p:cBhvr>
                                    </p:animEffect>
                                  </p:childTnLst>
                                </p:cTn>
                              </p:par>
                            </p:childTnLst>
                          </p:cTn>
                        </p:par>
                        <p:par>
                          <p:cTn id="40" fill="hold">
                            <p:stCondLst>
                              <p:cond delay="1000"/>
                            </p:stCondLst>
                            <p:childTnLst>
                              <p:par>
                                <p:cTn id="41" presetID="22" presetClass="entr" presetSubtype="1"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250"/>
                                        <p:tgtEl>
                                          <p:spTgt spid="24"/>
                                        </p:tgtEl>
                                      </p:cBhvr>
                                    </p:animEffect>
                                  </p:childTnLst>
                                </p:cTn>
                              </p:par>
                            </p:childTnLst>
                          </p:cTn>
                        </p:par>
                        <p:par>
                          <p:cTn id="44" fill="hold">
                            <p:stCondLst>
                              <p:cond delay="1250"/>
                            </p:stCondLst>
                            <p:childTnLst>
                              <p:par>
                                <p:cTn id="45" presetID="22" presetClass="entr" presetSubtype="1"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25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up)">
                                      <p:cBhvr>
                                        <p:cTn id="52" dur="500"/>
                                        <p:tgtEl>
                                          <p:spTgt spid="6"/>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par>
                          <p:cTn id="57" fill="hold">
                            <p:stCondLst>
                              <p:cond delay="500"/>
                            </p:stCondLst>
                            <p:childTnLst>
                              <p:par>
                                <p:cTn id="58" presetID="22" presetClass="entr" presetSubtype="4" fill="hold" nodeType="after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down)">
                                      <p:cBhvr>
                                        <p:cTn id="60" dur="500"/>
                                        <p:tgtEl>
                                          <p:spTgt spid="39"/>
                                        </p:tgtEl>
                                      </p:cBhvr>
                                    </p:animEffect>
                                  </p:childTnLst>
                                </p:cTn>
                              </p:par>
                              <p:par>
                                <p:cTn id="61" presetID="1"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childTnLst>
                                </p:cTn>
                              </p:par>
                            </p:childTnLst>
                          </p:cTn>
                        </p:par>
                        <p:par>
                          <p:cTn id="70" fill="hold">
                            <p:stCondLst>
                              <p:cond delay="0"/>
                            </p:stCondLst>
                            <p:childTnLst>
                              <p:par>
                                <p:cTn id="71" presetID="47" presetClass="entr" presetSubtype="0"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250"/>
                                        <p:tgtEl>
                                          <p:spTgt spid="18"/>
                                        </p:tgtEl>
                                      </p:cBhvr>
                                    </p:animEffect>
                                    <p:anim calcmode="lin" valueType="num">
                                      <p:cBhvr>
                                        <p:cTn id="74" dur="250" fill="hold"/>
                                        <p:tgtEl>
                                          <p:spTgt spid="18"/>
                                        </p:tgtEl>
                                        <p:attrNameLst>
                                          <p:attrName>ppt_x</p:attrName>
                                        </p:attrNameLst>
                                      </p:cBhvr>
                                      <p:tavLst>
                                        <p:tav tm="0">
                                          <p:val>
                                            <p:strVal val="#ppt_x"/>
                                          </p:val>
                                        </p:tav>
                                        <p:tav tm="100000">
                                          <p:val>
                                            <p:strVal val="#ppt_x"/>
                                          </p:val>
                                        </p:tav>
                                      </p:tavLst>
                                    </p:anim>
                                    <p:anim calcmode="lin" valueType="num">
                                      <p:cBhvr>
                                        <p:cTn id="75" dur="250" fill="hold"/>
                                        <p:tgtEl>
                                          <p:spTgt spid="18"/>
                                        </p:tgtEl>
                                        <p:attrNameLst>
                                          <p:attrName>ppt_y</p:attrName>
                                        </p:attrNameLst>
                                      </p:cBhvr>
                                      <p:tavLst>
                                        <p:tav tm="0">
                                          <p:val>
                                            <p:strVal val="#ppt_y-.1"/>
                                          </p:val>
                                        </p:tav>
                                        <p:tav tm="100000">
                                          <p:val>
                                            <p:strVal val="#ppt_y"/>
                                          </p:val>
                                        </p:tav>
                                      </p:tavLst>
                                    </p:anim>
                                  </p:childTnLst>
                                </p:cTn>
                              </p:par>
                            </p:childTnLst>
                          </p:cTn>
                        </p:par>
                        <p:par>
                          <p:cTn id="76" fill="hold">
                            <p:stCondLst>
                              <p:cond delay="250"/>
                            </p:stCondLst>
                            <p:childTnLst>
                              <p:par>
                                <p:cTn id="77" presetID="47" presetClass="entr" presetSubtype="0" fill="hold" nodeType="after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250"/>
                                        <p:tgtEl>
                                          <p:spTgt spid="38"/>
                                        </p:tgtEl>
                                      </p:cBhvr>
                                    </p:animEffect>
                                    <p:anim calcmode="lin" valueType="num">
                                      <p:cBhvr>
                                        <p:cTn id="80" dur="250" fill="hold"/>
                                        <p:tgtEl>
                                          <p:spTgt spid="38"/>
                                        </p:tgtEl>
                                        <p:attrNameLst>
                                          <p:attrName>ppt_x</p:attrName>
                                        </p:attrNameLst>
                                      </p:cBhvr>
                                      <p:tavLst>
                                        <p:tav tm="0">
                                          <p:val>
                                            <p:strVal val="#ppt_x"/>
                                          </p:val>
                                        </p:tav>
                                        <p:tav tm="100000">
                                          <p:val>
                                            <p:strVal val="#ppt_x"/>
                                          </p:val>
                                        </p:tav>
                                      </p:tavLst>
                                    </p:anim>
                                    <p:anim calcmode="lin" valueType="num">
                                      <p:cBhvr>
                                        <p:cTn id="81" dur="250" fill="hold"/>
                                        <p:tgtEl>
                                          <p:spTgt spid="38"/>
                                        </p:tgtEl>
                                        <p:attrNameLst>
                                          <p:attrName>ppt_y</p:attrName>
                                        </p:attrNameLst>
                                      </p:cBhvr>
                                      <p:tavLst>
                                        <p:tav tm="0">
                                          <p:val>
                                            <p:strVal val="#ppt_y-.1"/>
                                          </p:val>
                                        </p:tav>
                                        <p:tav tm="100000">
                                          <p:val>
                                            <p:strVal val="#ppt_y"/>
                                          </p:val>
                                        </p:tav>
                                      </p:tavLst>
                                    </p:anim>
                                  </p:childTnLst>
                                </p:cTn>
                              </p:par>
                            </p:childTnLst>
                          </p:cTn>
                        </p:par>
                        <p:par>
                          <p:cTn id="82" fill="hold">
                            <p:stCondLst>
                              <p:cond delay="500"/>
                            </p:stCondLst>
                            <p:childTnLst>
                              <p:par>
                                <p:cTn id="83" presetID="47" presetClass="entr" presetSubtype="0" fill="hold"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250"/>
                                        <p:tgtEl>
                                          <p:spTgt spid="37"/>
                                        </p:tgtEl>
                                      </p:cBhvr>
                                    </p:animEffect>
                                    <p:anim calcmode="lin" valueType="num">
                                      <p:cBhvr>
                                        <p:cTn id="86" dur="250" fill="hold"/>
                                        <p:tgtEl>
                                          <p:spTgt spid="37"/>
                                        </p:tgtEl>
                                        <p:attrNameLst>
                                          <p:attrName>ppt_x</p:attrName>
                                        </p:attrNameLst>
                                      </p:cBhvr>
                                      <p:tavLst>
                                        <p:tav tm="0">
                                          <p:val>
                                            <p:strVal val="#ppt_x"/>
                                          </p:val>
                                        </p:tav>
                                        <p:tav tm="100000">
                                          <p:val>
                                            <p:strVal val="#ppt_x"/>
                                          </p:val>
                                        </p:tav>
                                      </p:tavLst>
                                    </p:anim>
                                    <p:anim calcmode="lin" valueType="num">
                                      <p:cBhvr>
                                        <p:cTn id="87" dur="250" fill="hold"/>
                                        <p:tgtEl>
                                          <p:spTgt spid="37"/>
                                        </p:tgtEl>
                                        <p:attrNameLst>
                                          <p:attrName>ppt_y</p:attrName>
                                        </p:attrNameLst>
                                      </p:cBhvr>
                                      <p:tavLst>
                                        <p:tav tm="0">
                                          <p:val>
                                            <p:strVal val="#ppt_y-.1"/>
                                          </p:val>
                                        </p:tav>
                                        <p:tav tm="100000">
                                          <p:val>
                                            <p:strVal val="#ppt_y"/>
                                          </p:val>
                                        </p:tav>
                                      </p:tavLst>
                                    </p:anim>
                                  </p:childTnLst>
                                </p:cTn>
                              </p:par>
                            </p:childTnLst>
                          </p:cTn>
                        </p:par>
                        <p:par>
                          <p:cTn id="88" fill="hold">
                            <p:stCondLst>
                              <p:cond delay="750"/>
                            </p:stCondLst>
                            <p:childTnLst>
                              <p:par>
                                <p:cTn id="89" presetID="47" presetClass="entr" presetSubtype="0" fill="hold" nodeType="after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250"/>
                                        <p:tgtEl>
                                          <p:spTgt spid="36"/>
                                        </p:tgtEl>
                                      </p:cBhvr>
                                    </p:animEffect>
                                    <p:anim calcmode="lin" valueType="num">
                                      <p:cBhvr>
                                        <p:cTn id="92" dur="250" fill="hold"/>
                                        <p:tgtEl>
                                          <p:spTgt spid="36"/>
                                        </p:tgtEl>
                                        <p:attrNameLst>
                                          <p:attrName>ppt_x</p:attrName>
                                        </p:attrNameLst>
                                      </p:cBhvr>
                                      <p:tavLst>
                                        <p:tav tm="0">
                                          <p:val>
                                            <p:strVal val="#ppt_x"/>
                                          </p:val>
                                        </p:tav>
                                        <p:tav tm="100000">
                                          <p:val>
                                            <p:strVal val="#ppt_x"/>
                                          </p:val>
                                        </p:tav>
                                      </p:tavLst>
                                    </p:anim>
                                    <p:anim calcmode="lin" valueType="num">
                                      <p:cBhvr>
                                        <p:cTn id="93" dur="250" fill="hold"/>
                                        <p:tgtEl>
                                          <p:spTgt spid="36"/>
                                        </p:tgtEl>
                                        <p:attrNameLst>
                                          <p:attrName>ppt_y</p:attrName>
                                        </p:attrNameLst>
                                      </p:cBhvr>
                                      <p:tavLst>
                                        <p:tav tm="0">
                                          <p:val>
                                            <p:strVal val="#ppt_y-.1"/>
                                          </p:val>
                                        </p:tav>
                                        <p:tav tm="100000">
                                          <p:val>
                                            <p:strVal val="#ppt_y"/>
                                          </p:val>
                                        </p:tav>
                                      </p:tavLst>
                                    </p:anim>
                                  </p:childTnLst>
                                </p:cTn>
                              </p:par>
                            </p:childTnLst>
                          </p:cTn>
                        </p:par>
                        <p:par>
                          <p:cTn id="94" fill="hold">
                            <p:stCondLst>
                              <p:cond delay="1000"/>
                            </p:stCondLst>
                            <p:childTnLst>
                              <p:par>
                                <p:cTn id="95" presetID="47" presetClass="entr" presetSubtype="0" fill="hold" nodeType="after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250"/>
                                        <p:tgtEl>
                                          <p:spTgt spid="17"/>
                                        </p:tgtEl>
                                      </p:cBhvr>
                                    </p:animEffect>
                                    <p:anim calcmode="lin" valueType="num">
                                      <p:cBhvr>
                                        <p:cTn id="98" dur="250" fill="hold"/>
                                        <p:tgtEl>
                                          <p:spTgt spid="17"/>
                                        </p:tgtEl>
                                        <p:attrNameLst>
                                          <p:attrName>ppt_x</p:attrName>
                                        </p:attrNameLst>
                                      </p:cBhvr>
                                      <p:tavLst>
                                        <p:tav tm="0">
                                          <p:val>
                                            <p:strVal val="#ppt_x"/>
                                          </p:val>
                                        </p:tav>
                                        <p:tav tm="100000">
                                          <p:val>
                                            <p:strVal val="#ppt_x"/>
                                          </p:val>
                                        </p:tav>
                                      </p:tavLst>
                                    </p:anim>
                                    <p:anim calcmode="lin" valueType="num">
                                      <p:cBhvr>
                                        <p:cTn id="99" dur="250" fill="hold"/>
                                        <p:tgtEl>
                                          <p:spTgt spid="17"/>
                                        </p:tgtEl>
                                        <p:attrNameLst>
                                          <p:attrName>ppt_y</p:attrName>
                                        </p:attrNameLst>
                                      </p:cBhvr>
                                      <p:tavLst>
                                        <p:tav tm="0">
                                          <p:val>
                                            <p:strVal val="#ppt_y-.1"/>
                                          </p:val>
                                        </p:tav>
                                        <p:tav tm="100000">
                                          <p:val>
                                            <p:strVal val="#ppt_y"/>
                                          </p:val>
                                        </p:tav>
                                      </p:tavLst>
                                    </p:anim>
                                  </p:childTnLst>
                                </p:cTn>
                              </p:par>
                            </p:childTnLst>
                          </p:cTn>
                        </p:par>
                        <p:par>
                          <p:cTn id="100" fill="hold">
                            <p:stCondLst>
                              <p:cond delay="1250"/>
                            </p:stCondLst>
                            <p:childTnLst>
                              <p:par>
                                <p:cTn id="101" presetID="47" presetClass="entr" presetSubtype="0" fill="hold" nodeType="after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250"/>
                                        <p:tgtEl>
                                          <p:spTgt spid="19"/>
                                        </p:tgtEl>
                                      </p:cBhvr>
                                    </p:animEffect>
                                    <p:anim calcmode="lin" valueType="num">
                                      <p:cBhvr>
                                        <p:cTn id="104" dur="250" fill="hold"/>
                                        <p:tgtEl>
                                          <p:spTgt spid="19"/>
                                        </p:tgtEl>
                                        <p:attrNameLst>
                                          <p:attrName>ppt_x</p:attrName>
                                        </p:attrNameLst>
                                      </p:cBhvr>
                                      <p:tavLst>
                                        <p:tav tm="0">
                                          <p:val>
                                            <p:strVal val="#ppt_x"/>
                                          </p:val>
                                        </p:tav>
                                        <p:tav tm="100000">
                                          <p:val>
                                            <p:strVal val="#ppt_x"/>
                                          </p:val>
                                        </p:tav>
                                      </p:tavLst>
                                    </p:anim>
                                    <p:anim calcmode="lin" valueType="num">
                                      <p:cBhvr>
                                        <p:cTn id="105" dur="250" fill="hold"/>
                                        <p:tgtEl>
                                          <p:spTgt spid="19"/>
                                        </p:tgtEl>
                                        <p:attrNameLst>
                                          <p:attrName>ppt_y</p:attrName>
                                        </p:attrNameLst>
                                      </p:cBhvr>
                                      <p:tavLst>
                                        <p:tav tm="0">
                                          <p:val>
                                            <p:strVal val="#ppt_y-.1"/>
                                          </p:val>
                                        </p:tav>
                                        <p:tav tm="100000">
                                          <p:val>
                                            <p:strVal val="#ppt_y"/>
                                          </p:val>
                                        </p:tav>
                                      </p:tavLst>
                                    </p:anim>
                                  </p:childTnLst>
                                </p:cTn>
                              </p:par>
                            </p:childTnLst>
                          </p:cTn>
                        </p:par>
                        <p:par>
                          <p:cTn id="106" fill="hold">
                            <p:stCondLst>
                              <p:cond delay="1500"/>
                            </p:stCondLst>
                            <p:childTnLst>
                              <p:par>
                                <p:cTn id="107" presetID="47" presetClass="entr" presetSubtype="0" fill="hold" nodeType="after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fade">
                                      <p:cBhvr>
                                        <p:cTn id="109" dur="250"/>
                                        <p:tgtEl>
                                          <p:spTgt spid="20"/>
                                        </p:tgtEl>
                                      </p:cBhvr>
                                    </p:animEffect>
                                    <p:anim calcmode="lin" valueType="num">
                                      <p:cBhvr>
                                        <p:cTn id="110" dur="250" fill="hold"/>
                                        <p:tgtEl>
                                          <p:spTgt spid="20"/>
                                        </p:tgtEl>
                                        <p:attrNameLst>
                                          <p:attrName>ppt_x</p:attrName>
                                        </p:attrNameLst>
                                      </p:cBhvr>
                                      <p:tavLst>
                                        <p:tav tm="0">
                                          <p:val>
                                            <p:strVal val="#ppt_x"/>
                                          </p:val>
                                        </p:tav>
                                        <p:tav tm="100000">
                                          <p:val>
                                            <p:strVal val="#ppt_x"/>
                                          </p:val>
                                        </p:tav>
                                      </p:tavLst>
                                    </p:anim>
                                    <p:anim calcmode="lin" valueType="num">
                                      <p:cBhvr>
                                        <p:cTn id="111" dur="250" fill="hold"/>
                                        <p:tgtEl>
                                          <p:spTgt spid="20"/>
                                        </p:tgtEl>
                                        <p:attrNameLst>
                                          <p:attrName>ppt_y</p:attrName>
                                        </p:attrNameLst>
                                      </p:cBhvr>
                                      <p:tavLst>
                                        <p:tav tm="0">
                                          <p:val>
                                            <p:strVal val="#ppt_y-.1"/>
                                          </p:val>
                                        </p:tav>
                                        <p:tav tm="100000">
                                          <p:val>
                                            <p:strVal val="#ppt_y"/>
                                          </p:val>
                                        </p:tav>
                                      </p:tavLst>
                                    </p:anim>
                                  </p:childTnLst>
                                </p:cTn>
                              </p:par>
                            </p:childTnLst>
                          </p:cTn>
                        </p:par>
                        <p:par>
                          <p:cTn id="112" fill="hold">
                            <p:stCondLst>
                              <p:cond delay="1750"/>
                            </p:stCondLst>
                            <p:childTnLst>
                              <p:par>
                                <p:cTn id="113" presetID="47" presetClass="entr" presetSubtype="0" fill="hold" nodeType="afterEffect">
                                  <p:stCondLst>
                                    <p:cond delay="0"/>
                                  </p:stCondLst>
                                  <p:childTnLst>
                                    <p:set>
                                      <p:cBhvr>
                                        <p:cTn id="114" dur="1" fill="hold">
                                          <p:stCondLst>
                                            <p:cond delay="0"/>
                                          </p:stCondLst>
                                        </p:cTn>
                                        <p:tgtEl>
                                          <p:spTgt spid="15"/>
                                        </p:tgtEl>
                                        <p:attrNameLst>
                                          <p:attrName>style.visibility</p:attrName>
                                        </p:attrNameLst>
                                      </p:cBhvr>
                                      <p:to>
                                        <p:strVal val="visible"/>
                                      </p:to>
                                    </p:set>
                                    <p:animEffect transition="in" filter="fade">
                                      <p:cBhvr>
                                        <p:cTn id="115" dur="250"/>
                                        <p:tgtEl>
                                          <p:spTgt spid="15"/>
                                        </p:tgtEl>
                                      </p:cBhvr>
                                    </p:animEffect>
                                    <p:anim calcmode="lin" valueType="num">
                                      <p:cBhvr>
                                        <p:cTn id="116" dur="250" fill="hold"/>
                                        <p:tgtEl>
                                          <p:spTgt spid="15"/>
                                        </p:tgtEl>
                                        <p:attrNameLst>
                                          <p:attrName>ppt_x</p:attrName>
                                        </p:attrNameLst>
                                      </p:cBhvr>
                                      <p:tavLst>
                                        <p:tav tm="0">
                                          <p:val>
                                            <p:strVal val="#ppt_x"/>
                                          </p:val>
                                        </p:tav>
                                        <p:tav tm="100000">
                                          <p:val>
                                            <p:strVal val="#ppt_x"/>
                                          </p:val>
                                        </p:tav>
                                      </p:tavLst>
                                    </p:anim>
                                    <p:anim calcmode="lin" valueType="num">
                                      <p:cBhvr>
                                        <p:cTn id="117" dur="2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nodeType="click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wipe(up)">
                                      <p:cBhvr>
                                        <p:cTn id="122" dur="500"/>
                                        <p:tgtEl>
                                          <p:spTgt spid="32"/>
                                        </p:tgtEl>
                                      </p:cBhvr>
                                    </p:animEffect>
                                  </p:childTnLst>
                                </p:cTn>
                              </p:par>
                              <p:par>
                                <p:cTn id="123" presetID="22" presetClass="entr" presetSubtype="1" fill="hold" grpId="0" nodeType="with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wipe(up)">
                                      <p:cBhvr>
                                        <p:cTn id="125" dur="500"/>
                                        <p:tgtEl>
                                          <p:spTgt spid="31"/>
                                        </p:tgtEl>
                                      </p:cBhvr>
                                    </p:animEffect>
                                  </p:childTnLst>
                                </p:cTn>
                              </p:par>
                              <p:par>
                                <p:cTn id="126" presetID="1" presetClass="entr" presetSubtype="0" fill="hold" grpId="0" nodeType="withEffect">
                                  <p:stCondLst>
                                    <p:cond delay="0"/>
                                  </p:stCondLst>
                                  <p:childTnLst>
                                    <p:set>
                                      <p:cBhvr>
                                        <p:cTn id="127"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3" grpId="0"/>
      <p:bldP spid="16" grpId="0" animBg="1"/>
      <p:bldP spid="26" grpId="0"/>
      <p:bldP spid="28" grpId="0"/>
      <p:bldP spid="29" grpId="0"/>
      <p:bldP spid="31" grpId="0" animBg="1"/>
      <p:bldP spid="33" grpId="0"/>
      <p:bldP spid="34" grpId="0"/>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Soil Biology and Nutrient Cycling</a:t>
            </a:r>
          </a:p>
        </p:txBody>
      </p:sp>
      <p:sp>
        <p:nvSpPr>
          <p:cNvPr id="3" name="Content Placeholder 2"/>
          <p:cNvSpPr>
            <a:spLocks noGrp="1"/>
          </p:cNvSpPr>
          <p:nvPr>
            <p:ph idx="1"/>
          </p:nvPr>
        </p:nvSpPr>
        <p:spPr/>
        <p:txBody>
          <a:bodyPr>
            <a:normAutofit/>
          </a:bodyPr>
          <a:lstStyle/>
          <a:p>
            <a:r>
              <a:rPr lang="en-US" sz="3200" dirty="0" smtClean="0"/>
              <a:t>The majority </a:t>
            </a:r>
            <a:r>
              <a:rPr lang="en-US" sz="3200" dirty="0"/>
              <a:t>of </a:t>
            </a:r>
            <a:r>
              <a:rPr lang="en-US" sz="3200" dirty="0" smtClean="0"/>
              <a:t>fertilizers, </a:t>
            </a:r>
            <a:r>
              <a:rPr lang="en-US" sz="3200" b="1" dirty="0">
                <a:solidFill>
                  <a:srgbClr val="FF0000"/>
                </a:solidFill>
              </a:rPr>
              <a:t>no matter what initial form</a:t>
            </a:r>
            <a:r>
              <a:rPr lang="en-US" sz="3200" dirty="0"/>
              <a:t>, </a:t>
            </a:r>
            <a:r>
              <a:rPr lang="en-US" sz="3200" dirty="0" smtClean="0"/>
              <a:t>go </a:t>
            </a:r>
            <a:r>
              <a:rPr lang="en-US" sz="3200" dirty="0"/>
              <a:t>through microbes before </a:t>
            </a:r>
            <a:r>
              <a:rPr lang="en-US" sz="3200" dirty="0" smtClean="0"/>
              <a:t>plants get </a:t>
            </a:r>
            <a:r>
              <a:rPr lang="en-US" sz="3200" dirty="0"/>
              <a:t>it</a:t>
            </a:r>
          </a:p>
          <a:p>
            <a:r>
              <a:rPr lang="en-US" sz="3200" dirty="0"/>
              <a:t>Soil microbial biomass accounts for:</a:t>
            </a:r>
          </a:p>
          <a:p>
            <a:pPr lvl="1"/>
            <a:r>
              <a:rPr lang="en-US" sz="2800" dirty="0"/>
              <a:t>1-5% of total organic C </a:t>
            </a:r>
          </a:p>
          <a:p>
            <a:pPr lvl="1"/>
            <a:r>
              <a:rPr lang="en-US" sz="2800" dirty="0"/>
              <a:t>2-6% of total organic N</a:t>
            </a:r>
          </a:p>
          <a:p>
            <a:pPr lvl="1"/>
            <a:r>
              <a:rPr lang="en-US" sz="2800" dirty="0"/>
              <a:t>~3% of total organic P in arable soils</a:t>
            </a:r>
          </a:p>
          <a:p>
            <a:pPr lvl="1"/>
            <a:r>
              <a:rPr lang="en-US" sz="2800" dirty="0"/>
              <a:t>5-24% of total organic P in grassland soils</a:t>
            </a:r>
          </a:p>
        </p:txBody>
      </p:sp>
      <p:sp>
        <p:nvSpPr>
          <p:cNvPr id="4" name="Rectangle 3"/>
          <p:cNvSpPr/>
          <p:nvPr/>
        </p:nvSpPr>
        <p:spPr>
          <a:xfrm>
            <a:off x="4820055" y="6334780"/>
            <a:ext cx="4289898" cy="523220"/>
          </a:xfrm>
          <a:prstGeom prst="rect">
            <a:avLst/>
          </a:prstGeom>
          <a:solidFill>
            <a:schemeClr val="bg1"/>
          </a:solidFill>
        </p:spPr>
        <p:txBody>
          <a:bodyPr wrap="square">
            <a:spAutoFit/>
          </a:bodyPr>
          <a:lstStyle/>
          <a:p>
            <a:pPr marR="0"/>
            <a:r>
              <a:rPr lang="en-US" sz="1400" dirty="0">
                <a:latin typeface="Segoe UI" panose="020B0502040204020203" pitchFamily="34" charset="0"/>
              </a:rPr>
              <a:t>Paul, 1984, Plant and Soil 76:275-285;</a:t>
            </a:r>
          </a:p>
          <a:p>
            <a:pPr marR="0"/>
            <a:r>
              <a:rPr lang="en-US" sz="1400" dirty="0">
                <a:latin typeface="Segoe UI" panose="020B0502040204020203" pitchFamily="34" charset="0"/>
              </a:rPr>
              <a:t>Brookes et al., 1984. Soil </a:t>
            </a:r>
            <a:r>
              <a:rPr lang="en-US" sz="1400" dirty="0" err="1">
                <a:latin typeface="Segoe UI" panose="020B0502040204020203" pitchFamily="34" charset="0"/>
              </a:rPr>
              <a:t>Biol</a:t>
            </a:r>
            <a:r>
              <a:rPr lang="en-US" sz="1400" dirty="0">
                <a:latin typeface="Segoe UI" panose="020B0502040204020203" pitchFamily="34" charset="0"/>
              </a:rPr>
              <a:t> </a:t>
            </a:r>
            <a:r>
              <a:rPr lang="en-US" sz="1400" dirty="0" err="1">
                <a:latin typeface="Segoe UI" panose="020B0502040204020203" pitchFamily="34" charset="0"/>
              </a:rPr>
              <a:t>Biochem</a:t>
            </a:r>
            <a:r>
              <a:rPr lang="en-US" sz="1400" dirty="0">
                <a:latin typeface="Segoe UI" panose="020B0502040204020203" pitchFamily="34" charset="0"/>
              </a:rPr>
              <a:t>, 16:169-175</a:t>
            </a:r>
          </a:p>
        </p:txBody>
      </p:sp>
      <p:sp>
        <p:nvSpPr>
          <p:cNvPr id="5" name="Content Placeholder 3"/>
          <p:cNvSpPr txBox="1">
            <a:spLocks/>
          </p:cNvSpPr>
          <p:nvPr/>
        </p:nvSpPr>
        <p:spPr>
          <a:xfrm>
            <a:off x="6829277" y="2975447"/>
            <a:ext cx="2280676" cy="2706708"/>
          </a:xfrm>
          <a:prstGeom prst="rect">
            <a:avLst/>
          </a:prstGeom>
        </p:spPr>
        <p:txBody>
          <a:bodyPr/>
          <a:lstStyle>
            <a:lvl1pPr marL="0" indent="0" algn="l" defTabSz="457200" rtl="0" eaLnBrk="1" latinLnBrk="0" hangingPunct="1">
              <a:spcBef>
                <a:spcPct val="20000"/>
              </a:spcBef>
              <a:buFont typeface="Arial"/>
              <a:buNone/>
              <a:defRPr sz="2000" b="1" kern="1200">
                <a:solidFill>
                  <a:srgbClr val="053773"/>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US" dirty="0">
              <a:solidFill>
                <a:srgbClr val="0070C0"/>
              </a:solidFill>
            </a:endParaRPr>
          </a:p>
        </p:txBody>
      </p:sp>
    </p:spTree>
    <p:extLst>
      <p:ext uri="{BB962C8B-B14F-4D97-AF65-F5344CB8AC3E}">
        <p14:creationId xmlns:p14="http://schemas.microsoft.com/office/powerpoint/2010/main" val="27687244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16436" y="114171"/>
            <a:ext cx="2213264" cy="6280577"/>
          </a:xfrm>
          <a:prstGeom prst="rect">
            <a:avLst/>
          </a:prstGeom>
          <a:solidFill>
            <a:srgbClr val="8A69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8624" y="4456113"/>
            <a:ext cx="6446284" cy="1938635"/>
          </a:xfrm>
          <a:prstGeom prst="rect">
            <a:avLst/>
          </a:prstGeom>
          <a:solidFill>
            <a:srgbClr val="A9856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sz="half" idx="1"/>
          </p:nvPr>
        </p:nvPicPr>
        <p:blipFill>
          <a:blip r:embed="rId3"/>
          <a:stretch>
            <a:fillRect/>
          </a:stretch>
        </p:blipFill>
        <p:spPr>
          <a:xfrm>
            <a:off x="304992" y="145344"/>
            <a:ext cx="6373547" cy="4163708"/>
          </a:xfrm>
          <a:ln w="38100">
            <a:solidFill>
              <a:srgbClr val="7C5432"/>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6894367" y="480913"/>
            <a:ext cx="2057401" cy="3658827"/>
          </a:xfrm>
        </p:spPr>
        <p:txBody>
          <a:bodyPr>
            <a:noAutofit/>
          </a:bodyPr>
          <a:lstStyle/>
          <a:p>
            <a:pPr>
              <a:lnSpc>
                <a:spcPct val="100000"/>
              </a:lnSpc>
            </a:pPr>
            <a:r>
              <a:rPr lang="en-US" sz="3600" dirty="0">
                <a:solidFill>
                  <a:schemeClr val="bg1"/>
                </a:solidFill>
                <a:effectLst>
                  <a:outerShdw blurRad="38100" dist="38100" dir="2700000" algn="tl">
                    <a:srgbClr val="000000">
                      <a:alpha val="43137"/>
                    </a:srgbClr>
                  </a:outerShdw>
                </a:effectLst>
              </a:rPr>
              <a:t>Microbes are </a:t>
            </a:r>
            <a:r>
              <a:rPr lang="en-US" sz="3600" dirty="0" smtClean="0">
                <a:solidFill>
                  <a:schemeClr val="bg1"/>
                </a:solidFill>
                <a:effectLst>
                  <a:outerShdw blurRad="38100" dist="38100" dir="2700000" algn="tl">
                    <a:srgbClr val="000000">
                      <a:alpha val="43137"/>
                    </a:srgbClr>
                  </a:outerShdw>
                </a:effectLst>
              </a:rPr>
              <a:t>involved </a:t>
            </a:r>
            <a:r>
              <a:rPr lang="en-US" sz="3600" dirty="0">
                <a:solidFill>
                  <a:schemeClr val="bg1"/>
                </a:solidFill>
                <a:effectLst>
                  <a:outerShdw blurRad="38100" dist="38100" dir="2700000" algn="tl">
                    <a:srgbClr val="000000">
                      <a:alpha val="43137"/>
                    </a:srgbClr>
                  </a:outerShdw>
                </a:effectLst>
              </a:rPr>
              <a:t>in </a:t>
            </a:r>
            <a:r>
              <a:rPr lang="en-US" sz="3600" dirty="0" smtClean="0">
                <a:solidFill>
                  <a:schemeClr val="bg1"/>
                </a:solidFill>
                <a:effectLst>
                  <a:outerShdw blurRad="38100" dist="38100" dir="2700000" algn="tl">
                    <a:srgbClr val="000000">
                      <a:alpha val="43137"/>
                    </a:srgbClr>
                  </a:outerShdw>
                </a:effectLst>
              </a:rPr>
              <a:t>all </a:t>
            </a:r>
            <a:r>
              <a:rPr lang="en-US" sz="3600" dirty="0">
                <a:solidFill>
                  <a:schemeClr val="bg1"/>
                </a:solidFill>
                <a:effectLst>
                  <a:outerShdw blurRad="38100" dist="38100" dir="2700000" algn="tl">
                    <a:srgbClr val="000000">
                      <a:alpha val="43137"/>
                    </a:srgbClr>
                  </a:outerShdw>
                </a:effectLst>
              </a:rPr>
              <a:t>s</a:t>
            </a:r>
            <a:r>
              <a:rPr lang="en-US" sz="3600" dirty="0" smtClean="0">
                <a:solidFill>
                  <a:schemeClr val="bg1"/>
                </a:solidFill>
                <a:effectLst>
                  <a:outerShdw blurRad="38100" dist="38100" dir="2700000" algn="tl">
                    <a:srgbClr val="000000">
                      <a:alpha val="43137"/>
                    </a:srgbClr>
                  </a:outerShdw>
                </a:effectLst>
              </a:rPr>
              <a:t>teps </a:t>
            </a:r>
            <a:r>
              <a:rPr lang="en-US" sz="3600" dirty="0">
                <a:solidFill>
                  <a:schemeClr val="bg1"/>
                </a:solidFill>
                <a:effectLst>
                  <a:outerShdw blurRad="38100" dist="38100" dir="2700000" algn="tl">
                    <a:srgbClr val="000000">
                      <a:alpha val="43137"/>
                    </a:srgbClr>
                  </a:outerShdw>
                </a:effectLst>
              </a:rPr>
              <a:t>of </a:t>
            </a:r>
            <a:r>
              <a:rPr lang="en-US" sz="3600" dirty="0" smtClean="0">
                <a:solidFill>
                  <a:schemeClr val="bg1"/>
                </a:solidFill>
                <a:effectLst>
                  <a:outerShdw blurRad="38100" dist="38100" dir="2700000" algn="tl">
                    <a:srgbClr val="000000">
                      <a:alpha val="43137"/>
                    </a:srgbClr>
                  </a:outerShdw>
                </a:effectLst>
              </a:rPr>
              <a:t>soil </a:t>
            </a:r>
            <a:r>
              <a:rPr lang="en-US" sz="3600" dirty="0">
                <a:solidFill>
                  <a:schemeClr val="bg1"/>
                </a:solidFill>
                <a:effectLst>
                  <a:outerShdw blurRad="38100" dist="38100" dir="2700000" algn="tl">
                    <a:srgbClr val="000000">
                      <a:alpha val="43137"/>
                    </a:srgbClr>
                  </a:outerShdw>
                </a:effectLst>
              </a:rPr>
              <a:t>N </a:t>
            </a:r>
            <a:r>
              <a:rPr lang="en-US" sz="3600" dirty="0" smtClean="0">
                <a:solidFill>
                  <a:schemeClr val="bg1"/>
                </a:solidFill>
                <a:effectLst>
                  <a:outerShdw blurRad="38100" dist="38100" dir="2700000" algn="tl">
                    <a:srgbClr val="000000">
                      <a:alpha val="43137"/>
                    </a:srgbClr>
                  </a:outerShdw>
                </a:effectLst>
              </a:rPr>
              <a:t>cycle</a:t>
            </a:r>
            <a:endParaRPr lang="en-US" sz="36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half" idx="2"/>
          </p:nvPr>
        </p:nvSpPr>
        <p:spPr>
          <a:xfrm>
            <a:off x="235071" y="4506481"/>
            <a:ext cx="8516456" cy="1956801"/>
          </a:xfrm>
        </p:spPr>
        <p:txBody>
          <a:bodyPr>
            <a:normAutofit lnSpcReduction="10000"/>
          </a:bodyPr>
          <a:lstStyle/>
          <a:p>
            <a:r>
              <a:rPr lang="en-US" b="1" dirty="0">
                <a:solidFill>
                  <a:schemeClr val="bg1"/>
                </a:solidFill>
                <a:effectLst>
                  <a:outerShdw blurRad="38100" dist="38100" dir="2700000" algn="tl">
                    <a:srgbClr val="000000">
                      <a:alpha val="43137"/>
                    </a:srgbClr>
                  </a:outerShdw>
                </a:effectLst>
              </a:rPr>
              <a:t>N-fixation:  N</a:t>
            </a:r>
            <a:r>
              <a:rPr lang="en-US" b="1" baseline="-25000" dirty="0">
                <a:solidFill>
                  <a:schemeClr val="bg1"/>
                </a:solidFill>
                <a:effectLst>
                  <a:outerShdw blurRad="38100" dist="38100" dir="2700000" algn="tl">
                    <a:srgbClr val="000000">
                      <a:alpha val="43137"/>
                    </a:srgbClr>
                  </a:outerShdw>
                </a:effectLst>
              </a:rPr>
              <a:t>2</a:t>
            </a:r>
            <a:r>
              <a:rPr lang="en-US" b="1" dirty="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sym typeface="Wingdings" panose="05000000000000000000" pitchFamily="2" charset="2"/>
              </a:rPr>
              <a:t>  Organic N</a:t>
            </a:r>
          </a:p>
          <a:p>
            <a:r>
              <a:rPr lang="en-US" b="1" dirty="0">
                <a:solidFill>
                  <a:schemeClr val="bg1"/>
                </a:solidFill>
                <a:effectLst>
                  <a:outerShdw blurRad="38100" dist="38100" dir="2700000" algn="tl">
                    <a:srgbClr val="000000">
                      <a:alpha val="43137"/>
                    </a:srgbClr>
                  </a:outerShdw>
                </a:effectLst>
                <a:sym typeface="Wingdings" panose="05000000000000000000" pitchFamily="2" charset="2"/>
              </a:rPr>
              <a:t>Ammonification:  Organic N    NH</a:t>
            </a:r>
            <a:r>
              <a:rPr lang="en-US" b="1" baseline="-25000" dirty="0">
                <a:solidFill>
                  <a:schemeClr val="bg1"/>
                </a:solidFill>
                <a:effectLst>
                  <a:outerShdw blurRad="38100" dist="38100" dir="2700000" algn="tl">
                    <a:srgbClr val="000000">
                      <a:alpha val="43137"/>
                    </a:srgbClr>
                  </a:outerShdw>
                </a:effectLst>
                <a:sym typeface="Wingdings" panose="05000000000000000000" pitchFamily="2" charset="2"/>
              </a:rPr>
              <a:t>4</a:t>
            </a:r>
            <a:r>
              <a:rPr lang="en-US" b="1" baseline="30000" dirty="0">
                <a:solidFill>
                  <a:schemeClr val="bg1"/>
                </a:solidFill>
                <a:effectLst>
                  <a:outerShdw blurRad="38100" dist="38100" dir="2700000" algn="tl">
                    <a:srgbClr val="000000">
                      <a:alpha val="43137"/>
                    </a:srgbClr>
                  </a:outerShdw>
                </a:effectLst>
                <a:sym typeface="Wingdings" panose="05000000000000000000" pitchFamily="2" charset="2"/>
              </a:rPr>
              <a:t>+</a:t>
            </a:r>
          </a:p>
          <a:p>
            <a:r>
              <a:rPr lang="en-US" b="1" dirty="0">
                <a:solidFill>
                  <a:schemeClr val="bg1"/>
                </a:solidFill>
                <a:effectLst>
                  <a:outerShdw blurRad="38100" dist="38100" dir="2700000" algn="tl">
                    <a:srgbClr val="000000">
                      <a:alpha val="43137"/>
                    </a:srgbClr>
                  </a:outerShdw>
                </a:effectLst>
              </a:rPr>
              <a:t>Nitrification:  </a:t>
            </a:r>
            <a:r>
              <a:rPr lang="en-US" b="1" dirty="0">
                <a:solidFill>
                  <a:schemeClr val="bg1"/>
                </a:solidFill>
                <a:effectLst>
                  <a:outerShdw blurRad="38100" dist="38100" dir="2700000" algn="tl">
                    <a:srgbClr val="000000">
                      <a:alpha val="43137"/>
                    </a:srgbClr>
                  </a:outerShdw>
                </a:effectLst>
                <a:sym typeface="Wingdings" panose="05000000000000000000" pitchFamily="2" charset="2"/>
              </a:rPr>
              <a:t>NH</a:t>
            </a:r>
            <a:r>
              <a:rPr lang="en-US" b="1" baseline="-25000" dirty="0">
                <a:solidFill>
                  <a:schemeClr val="bg1"/>
                </a:solidFill>
                <a:effectLst>
                  <a:outerShdw blurRad="38100" dist="38100" dir="2700000" algn="tl">
                    <a:srgbClr val="000000">
                      <a:alpha val="43137"/>
                    </a:srgbClr>
                  </a:outerShdw>
                </a:effectLst>
                <a:sym typeface="Wingdings" panose="05000000000000000000" pitchFamily="2" charset="2"/>
              </a:rPr>
              <a:t>4</a:t>
            </a:r>
            <a:r>
              <a:rPr lang="en-US" b="1" baseline="30000" dirty="0">
                <a:solidFill>
                  <a:schemeClr val="bg1"/>
                </a:solidFill>
                <a:effectLst>
                  <a:outerShdw blurRad="38100" dist="38100" dir="2700000" algn="tl">
                    <a:srgbClr val="000000">
                      <a:alpha val="43137"/>
                    </a:srgbClr>
                  </a:outerShdw>
                </a:effectLst>
                <a:sym typeface="Wingdings" panose="05000000000000000000" pitchFamily="2" charset="2"/>
              </a:rPr>
              <a:t>+   </a:t>
            </a:r>
            <a:r>
              <a:rPr lang="en-US" b="1" dirty="0">
                <a:solidFill>
                  <a:schemeClr val="bg1"/>
                </a:solidFill>
                <a:effectLst>
                  <a:outerShdw blurRad="38100" dist="38100" dir="2700000" algn="tl">
                    <a:srgbClr val="000000">
                      <a:alpha val="43137"/>
                    </a:srgbClr>
                  </a:outerShdw>
                </a:effectLst>
                <a:sym typeface="Wingdings" panose="05000000000000000000" pitchFamily="2" charset="2"/>
              </a:rPr>
              <a:t>  NO</a:t>
            </a:r>
            <a:r>
              <a:rPr lang="en-US" b="1" baseline="-25000" dirty="0">
                <a:solidFill>
                  <a:schemeClr val="bg1"/>
                </a:solidFill>
                <a:effectLst>
                  <a:outerShdw blurRad="38100" dist="38100" dir="2700000" algn="tl">
                    <a:srgbClr val="000000">
                      <a:alpha val="43137"/>
                    </a:srgbClr>
                  </a:outerShdw>
                </a:effectLst>
                <a:sym typeface="Wingdings" panose="05000000000000000000" pitchFamily="2" charset="2"/>
              </a:rPr>
              <a:t>2</a:t>
            </a:r>
            <a:r>
              <a:rPr lang="en-US" b="1" baseline="30000" dirty="0">
                <a:solidFill>
                  <a:schemeClr val="bg1"/>
                </a:solidFill>
                <a:effectLst>
                  <a:outerShdw blurRad="38100" dist="38100" dir="2700000" algn="tl">
                    <a:srgbClr val="000000">
                      <a:alpha val="43137"/>
                    </a:srgbClr>
                  </a:outerShdw>
                </a:effectLst>
                <a:sym typeface="Wingdings" panose="05000000000000000000" pitchFamily="2" charset="2"/>
              </a:rPr>
              <a:t>-   </a:t>
            </a:r>
            <a:r>
              <a:rPr lang="en-US" b="1" dirty="0">
                <a:solidFill>
                  <a:schemeClr val="bg1"/>
                </a:solidFill>
                <a:effectLst>
                  <a:outerShdw blurRad="38100" dist="38100" dir="2700000" algn="tl">
                    <a:srgbClr val="000000">
                      <a:alpha val="43137"/>
                    </a:srgbClr>
                  </a:outerShdw>
                </a:effectLst>
                <a:sym typeface="Wingdings" panose="05000000000000000000" pitchFamily="2" charset="2"/>
              </a:rPr>
              <a:t>  NO</a:t>
            </a:r>
            <a:r>
              <a:rPr lang="en-US" b="1" baseline="-25000" dirty="0">
                <a:solidFill>
                  <a:schemeClr val="bg1"/>
                </a:solidFill>
                <a:effectLst>
                  <a:outerShdw blurRad="38100" dist="38100" dir="2700000" algn="tl">
                    <a:srgbClr val="000000">
                      <a:alpha val="43137"/>
                    </a:srgbClr>
                  </a:outerShdw>
                </a:effectLst>
                <a:sym typeface="Wingdings" panose="05000000000000000000" pitchFamily="2" charset="2"/>
              </a:rPr>
              <a:t>3</a:t>
            </a:r>
            <a:r>
              <a:rPr lang="en-US" b="1" baseline="30000" dirty="0">
                <a:solidFill>
                  <a:schemeClr val="bg1"/>
                </a:solidFill>
                <a:effectLst>
                  <a:outerShdw blurRad="38100" dist="38100" dir="2700000" algn="tl">
                    <a:srgbClr val="000000">
                      <a:alpha val="43137"/>
                    </a:srgbClr>
                  </a:outerShdw>
                </a:effectLst>
                <a:sym typeface="Wingdings" panose="05000000000000000000" pitchFamily="2" charset="2"/>
              </a:rPr>
              <a:t>- </a:t>
            </a:r>
            <a:endParaRPr lang="en-US" b="1" dirty="0">
              <a:solidFill>
                <a:schemeClr val="bg1"/>
              </a:solidFill>
              <a:effectLst>
                <a:outerShdw blurRad="38100" dist="38100" dir="2700000" algn="tl">
                  <a:srgbClr val="000000">
                    <a:alpha val="43137"/>
                  </a:srgbClr>
                </a:outerShdw>
              </a:effectLst>
              <a:sym typeface="Wingdings" panose="05000000000000000000" pitchFamily="2" charset="2"/>
            </a:endParaRPr>
          </a:p>
          <a:p>
            <a:r>
              <a:rPr lang="en-US" b="1" dirty="0">
                <a:solidFill>
                  <a:schemeClr val="bg1"/>
                </a:solidFill>
                <a:effectLst>
                  <a:outerShdw blurRad="38100" dist="38100" dir="2700000" algn="tl">
                    <a:srgbClr val="000000">
                      <a:alpha val="43137"/>
                    </a:srgbClr>
                  </a:outerShdw>
                </a:effectLst>
              </a:rPr>
              <a:t>Denitrification:  </a:t>
            </a:r>
            <a:r>
              <a:rPr lang="en-US" b="1" dirty="0">
                <a:solidFill>
                  <a:schemeClr val="bg1"/>
                </a:solidFill>
                <a:effectLst>
                  <a:outerShdw blurRad="38100" dist="38100" dir="2700000" algn="tl">
                    <a:srgbClr val="000000">
                      <a:alpha val="43137"/>
                    </a:srgbClr>
                  </a:outerShdw>
                </a:effectLst>
                <a:sym typeface="Wingdings" panose="05000000000000000000" pitchFamily="2" charset="2"/>
              </a:rPr>
              <a:t>NO</a:t>
            </a:r>
            <a:r>
              <a:rPr lang="en-US" b="1" baseline="-25000" dirty="0">
                <a:solidFill>
                  <a:schemeClr val="bg1"/>
                </a:solidFill>
                <a:effectLst>
                  <a:outerShdw blurRad="38100" dist="38100" dir="2700000" algn="tl">
                    <a:srgbClr val="000000">
                      <a:alpha val="43137"/>
                    </a:srgbClr>
                  </a:outerShdw>
                </a:effectLst>
                <a:sym typeface="Wingdings" panose="05000000000000000000" pitchFamily="2" charset="2"/>
              </a:rPr>
              <a:t>3</a:t>
            </a:r>
            <a:r>
              <a:rPr lang="en-US" b="1" baseline="30000" dirty="0">
                <a:solidFill>
                  <a:schemeClr val="bg1"/>
                </a:solidFill>
                <a:effectLst>
                  <a:outerShdw blurRad="38100" dist="38100" dir="2700000" algn="tl">
                    <a:srgbClr val="000000">
                      <a:alpha val="43137"/>
                    </a:srgbClr>
                  </a:outerShdw>
                </a:effectLst>
                <a:sym typeface="Wingdings" panose="05000000000000000000" pitchFamily="2" charset="2"/>
              </a:rPr>
              <a:t>-</a:t>
            </a:r>
            <a:r>
              <a:rPr lang="en-US" b="1" dirty="0">
                <a:solidFill>
                  <a:schemeClr val="bg1"/>
                </a:solidFill>
                <a:effectLst>
                  <a:outerShdw blurRad="38100" dist="38100" dir="2700000" algn="tl">
                    <a:srgbClr val="000000">
                      <a:alpha val="43137"/>
                    </a:srgbClr>
                  </a:outerShdw>
                </a:effectLst>
                <a:sym typeface="Wingdings" panose="05000000000000000000" pitchFamily="2" charset="2"/>
              </a:rPr>
              <a:t>      N</a:t>
            </a:r>
            <a:r>
              <a:rPr lang="en-US" b="1" baseline="-25000" dirty="0">
                <a:solidFill>
                  <a:schemeClr val="bg1"/>
                </a:solidFill>
                <a:effectLst>
                  <a:outerShdw blurRad="38100" dist="38100" dir="2700000" algn="tl">
                    <a:srgbClr val="000000">
                      <a:alpha val="43137"/>
                    </a:srgbClr>
                  </a:outerShdw>
                </a:effectLst>
                <a:sym typeface="Wingdings" panose="05000000000000000000" pitchFamily="2" charset="2"/>
              </a:rPr>
              <a:t>2</a:t>
            </a:r>
            <a:r>
              <a:rPr lang="en-US" b="1" dirty="0">
                <a:solidFill>
                  <a:schemeClr val="bg1"/>
                </a:solidFill>
                <a:effectLst>
                  <a:outerShdw blurRad="38100" dist="38100" dir="2700000" algn="tl">
                    <a:srgbClr val="000000">
                      <a:alpha val="43137"/>
                    </a:srgbClr>
                  </a:outerShdw>
                </a:effectLst>
                <a:sym typeface="Wingdings" panose="05000000000000000000" pitchFamily="2" charset="2"/>
              </a:rPr>
              <a:t>O    N</a:t>
            </a:r>
            <a:r>
              <a:rPr lang="en-US" b="1" baseline="-25000" dirty="0">
                <a:solidFill>
                  <a:schemeClr val="bg1"/>
                </a:solidFill>
                <a:effectLst>
                  <a:outerShdw blurRad="38100" dist="38100" dir="2700000" algn="tl">
                    <a:srgbClr val="000000">
                      <a:alpha val="43137"/>
                    </a:srgbClr>
                  </a:outerShdw>
                </a:effectLst>
                <a:sym typeface="Wingdings" panose="05000000000000000000" pitchFamily="2" charset="2"/>
              </a:rPr>
              <a:t>2</a:t>
            </a:r>
            <a:endParaRPr lang="en-US" b="1" dirty="0">
              <a:solidFill>
                <a:schemeClr val="bg1"/>
              </a:solidFill>
              <a:effectLst>
                <a:outerShdw blurRad="38100" dist="38100" dir="2700000" algn="tl">
                  <a:srgbClr val="000000">
                    <a:alpha val="43137"/>
                  </a:srgbClr>
                </a:outerShdw>
              </a:effectLst>
              <a:sym typeface="Wingdings" panose="05000000000000000000" pitchFamily="2" charset="2"/>
            </a:endParaRPr>
          </a:p>
        </p:txBody>
      </p:sp>
      <p:sp>
        <p:nvSpPr>
          <p:cNvPr id="5" name="Rectangle 4"/>
          <p:cNvSpPr/>
          <p:nvPr/>
        </p:nvSpPr>
        <p:spPr>
          <a:xfrm>
            <a:off x="2352043" y="6489854"/>
            <a:ext cx="5886136" cy="389466"/>
          </a:xfrm>
          <a:prstGeom prst="rect">
            <a:avLst/>
          </a:prstGeom>
        </p:spPr>
        <p:txBody>
          <a:bodyPr wrap="square">
            <a:spAutoFit/>
          </a:bodyPr>
          <a:lstStyle/>
          <a:p>
            <a:pPr>
              <a:lnSpc>
                <a:spcPct val="80000"/>
              </a:lnSpc>
            </a:pPr>
            <a:r>
              <a:rPr lang="en-US" sz="800" dirty="0">
                <a:solidFill>
                  <a:srgbClr val="1A1A1A"/>
                </a:solidFill>
                <a:latin typeface="ECSquareSansPro-Regular"/>
              </a:rPr>
              <a:t>Schematic representation of the main flows of nitrogen (N) through the terrestrial environment. The importance of soil bacteria and fungi in the cycle is immediately recognized as being a key element, providing different forms of N compounds </a:t>
            </a:r>
            <a:r>
              <a:rPr lang="en-US" sz="800" dirty="0" err="1">
                <a:solidFill>
                  <a:srgbClr val="1A1A1A"/>
                </a:solidFill>
                <a:latin typeface="ECSquareSansPro-Regular"/>
              </a:rPr>
              <a:t>assimilable</a:t>
            </a:r>
            <a:r>
              <a:rPr lang="en-US" sz="800" dirty="0">
                <a:solidFill>
                  <a:srgbClr val="1A1A1A"/>
                </a:solidFill>
                <a:latin typeface="ECSquareSansPro-Regular"/>
              </a:rPr>
              <a:t> by higher organisms, such as plants. (JJB, FVI, NLA, NRCS)</a:t>
            </a:r>
            <a:endParaRPr lang="en-US" dirty="0"/>
          </a:p>
        </p:txBody>
      </p:sp>
    </p:spTree>
    <p:extLst>
      <p:ext uri="{BB962C8B-B14F-4D97-AF65-F5344CB8AC3E}">
        <p14:creationId xmlns:p14="http://schemas.microsoft.com/office/powerpoint/2010/main" val="137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737755"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85183" y="4601039"/>
            <a:ext cx="4470826" cy="1938635"/>
          </a:xfrm>
          <a:prstGeom prst="rect">
            <a:avLst/>
          </a:prstGeom>
          <a:solidFill>
            <a:srgbClr val="362A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2794" y="4582576"/>
            <a:ext cx="4444446" cy="1957098"/>
          </a:xfrm>
          <a:prstGeom prst="rect">
            <a:avLst/>
          </a:prstGeom>
          <a:solidFill>
            <a:srgbClr val="362A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269356" y="0"/>
            <a:ext cx="786653" cy="638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3839" y="75488"/>
            <a:ext cx="8879305" cy="806938"/>
          </a:xfrm>
        </p:spPr>
        <p:txBody>
          <a:bodyPr>
            <a:noAutofit/>
          </a:bodyPr>
          <a:lstStyle/>
          <a:p>
            <a:pPr algn="ctr"/>
            <a:r>
              <a:rPr lang="en-US" sz="3000" dirty="0">
                <a:solidFill>
                  <a:srgbClr val="362A23"/>
                </a:solidFill>
              </a:rPr>
              <a:t>Microbes help release P from organics and minerals</a:t>
            </a:r>
          </a:p>
        </p:txBody>
      </p:sp>
      <p:pic>
        <p:nvPicPr>
          <p:cNvPr id="7" name="Content Placeholder 6"/>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22778" b="-1"/>
          <a:stretch/>
        </p:blipFill>
        <p:spPr>
          <a:xfrm>
            <a:off x="72794" y="765490"/>
            <a:ext cx="9010520" cy="3734553"/>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262285" y="4644155"/>
            <a:ext cx="4421207" cy="1754326"/>
          </a:xfrm>
          <a:prstGeom prst="rect">
            <a:avLst/>
          </a:prstGeom>
          <a:noFill/>
          <a:ln>
            <a:noFill/>
          </a:ln>
        </p:spPr>
        <p:txBody>
          <a:bodyPr wrap="square" rtlCol="0">
            <a:spAutoFit/>
          </a:bodyPr>
          <a:lstStyle/>
          <a:p>
            <a:pPr marL="233363" indent="-233363">
              <a:lnSpc>
                <a:spcPct val="90000"/>
              </a:lnSpc>
              <a:buFont typeface="Arial" panose="020B0604020202020204" pitchFamily="34" charset="0"/>
              <a:buChar char="•"/>
            </a:pPr>
            <a:r>
              <a:rPr lang="en-US" sz="2000" b="1" dirty="0">
                <a:solidFill>
                  <a:schemeClr val="bg1"/>
                </a:solidFill>
              </a:rPr>
              <a:t>P fertilizer use efficiency 5-40%</a:t>
            </a:r>
          </a:p>
          <a:p>
            <a:pPr marL="233363" indent="-233363">
              <a:lnSpc>
                <a:spcPct val="90000"/>
              </a:lnSpc>
              <a:buFont typeface="Arial" panose="020B0604020202020204" pitchFamily="34" charset="0"/>
              <a:buChar char="•"/>
            </a:pPr>
            <a:r>
              <a:rPr lang="en-US" sz="2000" b="1" dirty="0">
                <a:solidFill>
                  <a:schemeClr val="bg1"/>
                </a:solidFill>
              </a:rPr>
              <a:t>P sources mainly from ancient rocks and deposits</a:t>
            </a:r>
          </a:p>
          <a:p>
            <a:pPr marL="233363" indent="-233363">
              <a:lnSpc>
                <a:spcPct val="90000"/>
              </a:lnSpc>
              <a:buFont typeface="Arial" panose="020B0604020202020204" pitchFamily="34" charset="0"/>
              <a:buChar char="•"/>
            </a:pPr>
            <a:r>
              <a:rPr lang="en-US" sz="2000" b="1" dirty="0">
                <a:solidFill>
                  <a:schemeClr val="bg1"/>
                </a:solidFill>
              </a:rPr>
              <a:t>P binds to Al, Fe at low pH</a:t>
            </a:r>
          </a:p>
          <a:p>
            <a:pPr marL="233363" indent="-233363">
              <a:lnSpc>
                <a:spcPct val="90000"/>
              </a:lnSpc>
              <a:buFont typeface="Arial" panose="020B0604020202020204" pitchFamily="34" charset="0"/>
              <a:buChar char="•"/>
            </a:pPr>
            <a:r>
              <a:rPr lang="en-US" sz="2000" b="1" dirty="0">
                <a:solidFill>
                  <a:schemeClr val="bg1"/>
                </a:solidFill>
              </a:rPr>
              <a:t>P binds to Ca, Mg at high pH</a:t>
            </a:r>
          </a:p>
          <a:p>
            <a:pPr marL="233363" indent="-233363">
              <a:lnSpc>
                <a:spcPct val="90000"/>
              </a:lnSpc>
              <a:buFont typeface="Arial" panose="020B0604020202020204" pitchFamily="34" charset="0"/>
              <a:buChar char="•"/>
            </a:pPr>
            <a:r>
              <a:rPr lang="en-US" sz="2000" b="1" dirty="0">
                <a:solidFill>
                  <a:schemeClr val="bg1"/>
                </a:solidFill>
              </a:rPr>
              <a:t>P most available </a:t>
            </a:r>
            <a:r>
              <a:rPr lang="en-US" sz="2000" b="1" dirty="0" smtClean="0">
                <a:solidFill>
                  <a:schemeClr val="bg1"/>
                </a:solidFill>
              </a:rPr>
              <a:t>at pH </a:t>
            </a:r>
            <a:r>
              <a:rPr lang="en-US" sz="2000" b="1" dirty="0">
                <a:solidFill>
                  <a:schemeClr val="bg1"/>
                </a:solidFill>
              </a:rPr>
              <a:t>6-7</a:t>
            </a:r>
          </a:p>
        </p:txBody>
      </p:sp>
      <p:sp>
        <p:nvSpPr>
          <p:cNvPr id="4" name="Rectangle 3"/>
          <p:cNvSpPr/>
          <p:nvPr/>
        </p:nvSpPr>
        <p:spPr>
          <a:xfrm>
            <a:off x="4683493" y="4767063"/>
            <a:ext cx="4330949" cy="1569660"/>
          </a:xfrm>
          <a:prstGeom prst="rect">
            <a:avLst/>
          </a:prstGeom>
        </p:spPr>
        <p:txBody>
          <a:bodyPr wrap="square">
            <a:spAutoFit/>
          </a:bodyPr>
          <a:lstStyle/>
          <a:p>
            <a:pPr marL="233363" indent="-233363">
              <a:buFont typeface="Arial" panose="020B0604020202020204" pitchFamily="34" charset="0"/>
              <a:buChar char="•"/>
            </a:pPr>
            <a:r>
              <a:rPr lang="en-US" sz="2400" dirty="0">
                <a:solidFill>
                  <a:schemeClr val="accent4">
                    <a:lumMod val="40000"/>
                    <a:lumOff val="60000"/>
                  </a:schemeClr>
                </a:solidFill>
              </a:rPr>
              <a:t>P-solubilizing bacteria and specialized fungi release enzymes and acids that release stored org-P and mineral-P</a:t>
            </a:r>
          </a:p>
        </p:txBody>
      </p:sp>
      <p:sp>
        <p:nvSpPr>
          <p:cNvPr id="8" name="Rectangle 7"/>
          <p:cNvSpPr/>
          <p:nvPr/>
        </p:nvSpPr>
        <p:spPr>
          <a:xfrm>
            <a:off x="3955313" y="4284600"/>
            <a:ext cx="4391246" cy="215444"/>
          </a:xfrm>
          <a:prstGeom prst="rect">
            <a:avLst/>
          </a:prstGeom>
        </p:spPr>
        <p:txBody>
          <a:bodyPr wrap="square">
            <a:spAutoFit/>
          </a:bodyPr>
          <a:lstStyle/>
          <a:p>
            <a:r>
              <a:rPr lang="en-US" sz="800" dirty="0">
                <a:solidFill>
                  <a:schemeClr val="bg1"/>
                </a:solidFill>
                <a:latin typeface="ECSquareSansPro-Regular"/>
              </a:rPr>
              <a:t>Source: Global Soil Biodiversity Atlas: Simplified phosphorus (P) cycle in the soil. (DG, JRC)</a:t>
            </a:r>
          </a:p>
        </p:txBody>
      </p:sp>
    </p:spTree>
    <p:extLst>
      <p:ext uri="{BB962C8B-B14F-4D97-AF65-F5344CB8AC3E}">
        <p14:creationId xmlns:p14="http://schemas.microsoft.com/office/powerpoint/2010/main" val="32465905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15946" y="511198"/>
            <a:ext cx="8301194" cy="1123264"/>
          </a:xfrm>
        </p:spPr>
        <p:txBody>
          <a:bodyPr>
            <a:normAutofit/>
          </a:bodyPr>
          <a:lstStyle/>
          <a:p>
            <a:r>
              <a:rPr lang="en-US" dirty="0"/>
              <a:t>Examples of Biological Regulators</a:t>
            </a:r>
          </a:p>
        </p:txBody>
      </p:sp>
      <p:graphicFrame>
        <p:nvGraphicFramePr>
          <p:cNvPr id="17" name="Content Placeholder 16"/>
          <p:cNvGraphicFramePr>
            <a:graphicFrameLocks noGrp="1"/>
          </p:cNvGraphicFramePr>
          <p:nvPr>
            <p:ph idx="1"/>
            <p:extLst>
              <p:ext uri="{D42A27DB-BD31-4B8C-83A1-F6EECF244321}">
                <p14:modId xmlns:p14="http://schemas.microsoft.com/office/powerpoint/2010/main" val="4292801214"/>
              </p:ext>
            </p:extLst>
          </p:nvPr>
        </p:nvGraphicFramePr>
        <p:xfrm>
          <a:off x="493184" y="1757892"/>
          <a:ext cx="8329083" cy="4485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591405" y="4199096"/>
            <a:ext cx="1071058" cy="79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2608057" y="6310160"/>
            <a:ext cx="6535943" cy="253916"/>
          </a:xfrm>
          <a:prstGeom prst="rect">
            <a:avLst/>
          </a:prstGeom>
        </p:spPr>
        <p:txBody>
          <a:bodyPr wrap="square">
            <a:spAutoFit/>
          </a:bodyPr>
          <a:lstStyle/>
          <a:p>
            <a:pPr lvl="0" algn="l">
              <a:spcBef>
                <a:spcPct val="30000"/>
              </a:spcBef>
              <a:defRPr/>
            </a:pPr>
            <a:r>
              <a:rPr lang="en-US" sz="1050" dirty="0">
                <a:effectLst/>
                <a:latin typeface="+mn-lt"/>
              </a:rPr>
              <a:t>http://www.extension.umn.edu/agriculture/soybean/soybean-cyst-nematode/chemical-biological-potential.html</a:t>
            </a:r>
          </a:p>
        </p:txBody>
      </p:sp>
    </p:spTree>
    <p:extLst>
      <p:ext uri="{BB962C8B-B14F-4D97-AF65-F5344CB8AC3E}">
        <p14:creationId xmlns:p14="http://schemas.microsoft.com/office/powerpoint/2010/main" val="36336397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000" b="1" dirty="0"/>
              <a:t>Symbiosis Example: Mycorrhizae</a:t>
            </a:r>
            <a:r>
              <a:rPr lang="en-US" b="1" dirty="0"/>
              <a:t/>
            </a:r>
            <a:br>
              <a:rPr lang="en-US" b="1" dirty="0"/>
            </a:br>
            <a:r>
              <a:rPr lang="en-US" sz="2700" dirty="0" err="1"/>
              <a:t>Mykós</a:t>
            </a:r>
            <a:r>
              <a:rPr lang="en-US" sz="2700" dirty="0"/>
              <a:t> (fungus)- </a:t>
            </a:r>
            <a:r>
              <a:rPr lang="en-US" sz="2700" dirty="0" err="1"/>
              <a:t>riza</a:t>
            </a:r>
            <a:r>
              <a:rPr lang="en-US" sz="2700" dirty="0"/>
              <a:t> (root) </a:t>
            </a:r>
          </a:p>
        </p:txBody>
      </p:sp>
      <p:sp>
        <p:nvSpPr>
          <p:cNvPr id="6" name="Content Placeholder 5"/>
          <p:cNvSpPr>
            <a:spLocks noGrp="1"/>
          </p:cNvSpPr>
          <p:nvPr>
            <p:ph idx="11"/>
          </p:nvPr>
        </p:nvSpPr>
        <p:spPr>
          <a:xfrm>
            <a:off x="4643392" y="2142102"/>
            <a:ext cx="4500608" cy="4169568"/>
          </a:xfrm>
        </p:spPr>
        <p:txBody>
          <a:bodyPr>
            <a:normAutofit fontScale="92500"/>
          </a:bodyPr>
          <a:lstStyle/>
          <a:p>
            <a:pPr marL="342900" indent="-342900">
              <a:buFont typeface="Arial" panose="020B0604020202020204" pitchFamily="34" charset="0"/>
              <a:buChar char="•"/>
            </a:pPr>
            <a:r>
              <a:rPr lang="en-US" b="0" dirty="0">
                <a:solidFill>
                  <a:schemeClr val="tx1"/>
                </a:solidFill>
              </a:rPr>
              <a:t>Plants use 5-20% of C from photosynthesis to ‘feed’ fungi</a:t>
            </a:r>
          </a:p>
          <a:p>
            <a:pPr marL="342900" indent="-342900">
              <a:buFont typeface="Arial" panose="020B0604020202020204" pitchFamily="34" charset="0"/>
              <a:buChar char="•"/>
            </a:pPr>
            <a:r>
              <a:rPr lang="en-US" b="0" dirty="0">
                <a:solidFill>
                  <a:schemeClr val="tx1"/>
                </a:solidFill>
              </a:rPr>
              <a:t>Fungi increase adsorptive root surface area at least 10x </a:t>
            </a:r>
          </a:p>
          <a:p>
            <a:pPr marL="342900" indent="-342900">
              <a:buFont typeface="Arial" panose="020B0604020202020204" pitchFamily="34" charset="0"/>
              <a:buChar char="•"/>
            </a:pPr>
            <a:r>
              <a:rPr lang="en-US" b="0" dirty="0">
                <a:solidFill>
                  <a:schemeClr val="tx1"/>
                </a:solidFill>
              </a:rPr>
              <a:t>Fungi increase nutrient uptake especially P and Zn</a:t>
            </a:r>
          </a:p>
          <a:p>
            <a:pPr marL="342900" indent="-342900">
              <a:buFont typeface="Arial" panose="020B0604020202020204" pitchFamily="34" charset="0"/>
              <a:buChar char="•"/>
            </a:pPr>
            <a:r>
              <a:rPr lang="en-US" b="0" dirty="0">
                <a:solidFill>
                  <a:schemeClr val="tx1"/>
                </a:solidFill>
              </a:rPr>
              <a:t>Fungi suppress pests and diseases</a:t>
            </a:r>
          </a:p>
          <a:p>
            <a:pPr marL="342900" indent="-342900">
              <a:buFont typeface="Arial" panose="020B0604020202020204" pitchFamily="34" charset="0"/>
              <a:buChar char="•"/>
            </a:pPr>
            <a:r>
              <a:rPr lang="en-US" b="0" dirty="0">
                <a:solidFill>
                  <a:schemeClr val="tx1"/>
                </a:solidFill>
              </a:rPr>
              <a:t>Fungal networks build soil aggregates</a:t>
            </a:r>
          </a:p>
        </p:txBody>
      </p:sp>
      <p:pic>
        <p:nvPicPr>
          <p:cNvPr id="7"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190818" y="2384430"/>
            <a:ext cx="4452574" cy="3684911"/>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6282474"/>
      </p:ext>
    </p:extLst>
  </p:cSld>
  <p:clrMapOvr>
    <a:masterClrMapping/>
  </p:clrMapOvr>
  <mc:AlternateContent xmlns:mc="http://schemas.openxmlformats.org/markup-compatibility/2006" xmlns:p14="http://schemas.microsoft.com/office/powerpoint/2010/main">
    <mc:Choice Requires="p14">
      <p:transition spd="slow" p14:dur="2000" advTm="120690"/>
    </mc:Choice>
    <mc:Fallback xmlns="">
      <p:transition spd="slow" advTm="1206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0064" y="540015"/>
            <a:ext cx="8318720" cy="1325563"/>
          </a:xfrm>
        </p:spPr>
        <p:txBody>
          <a:bodyPr>
            <a:normAutofit/>
          </a:bodyPr>
          <a:lstStyle/>
          <a:p>
            <a:r>
              <a:rPr lang="en-US" sz="3600" b="1" dirty="0"/>
              <a:t>Soil Food Web Benefits: Plant Protection Examples</a:t>
            </a:r>
            <a:endParaRPr lang="en-US" sz="3600" dirty="0"/>
          </a:p>
        </p:txBody>
      </p:sp>
      <p:pic>
        <p:nvPicPr>
          <p:cNvPr id="20" name="Picture 2"/>
          <p:cNvPicPr>
            <a:picLocks noChangeAspect="1" noChangeArrowheads="1"/>
          </p:cNvPicPr>
          <p:nvPr/>
        </p:nvPicPr>
        <p:blipFill>
          <a:blip r:embed="rId3" cstate="print"/>
          <a:stretch>
            <a:fillRect/>
          </a:stretch>
        </p:blipFill>
        <p:spPr bwMode="auto">
          <a:xfrm>
            <a:off x="6539078" y="3025109"/>
            <a:ext cx="2367161" cy="2110545"/>
          </a:xfrm>
          <a:prstGeom prst="rect">
            <a:avLst/>
          </a:prstGeom>
          <a:noFill/>
          <a:ln w="9525">
            <a:noFill/>
            <a:miter lim="800000"/>
            <a:headEnd/>
            <a:tailEnd/>
          </a:ln>
        </p:spPr>
      </p:pic>
      <p:sp>
        <p:nvSpPr>
          <p:cNvPr id="24" name="Oval 23"/>
          <p:cNvSpPr/>
          <p:nvPr/>
        </p:nvSpPr>
        <p:spPr>
          <a:xfrm>
            <a:off x="6806838" y="4889389"/>
            <a:ext cx="1942602" cy="18641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effectLst/>
              </a:rPr>
              <a:t>Protection</a:t>
            </a:r>
          </a:p>
          <a:p>
            <a:pPr algn="ctr"/>
            <a:r>
              <a:rPr lang="en-US" sz="1400" dirty="0">
                <a:effectLst/>
              </a:rPr>
              <a:t>Roots protected from </a:t>
            </a:r>
            <a:r>
              <a:rPr lang="en-US" sz="1400" i="1" dirty="0" err="1">
                <a:effectLst/>
              </a:rPr>
              <a:t>Rhizoctonia</a:t>
            </a:r>
            <a:r>
              <a:rPr lang="en-US" sz="1400" i="1" dirty="0">
                <a:effectLst/>
              </a:rPr>
              <a:t> </a:t>
            </a:r>
            <a:r>
              <a:rPr lang="en-US" sz="1400" i="1" dirty="0" err="1">
                <a:effectLst/>
              </a:rPr>
              <a:t>solania</a:t>
            </a:r>
            <a:r>
              <a:rPr lang="en-US" sz="1400" dirty="0">
                <a:effectLst/>
              </a:rPr>
              <a:t> by springtails (left) and without (right)</a:t>
            </a:r>
          </a:p>
        </p:txBody>
      </p:sp>
      <p:pic>
        <p:nvPicPr>
          <p:cNvPr id="11" name="Picture 2" descr="http://www.the-scientist.com/images/January2013/microbe_infograph_full.jpg"/>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6058" t="16314" r="41934"/>
          <a:stretch/>
        </p:blipFill>
        <p:spPr bwMode="auto">
          <a:xfrm>
            <a:off x="169776" y="1865578"/>
            <a:ext cx="2350826" cy="4347430"/>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p:cNvSpPr/>
          <p:nvPr/>
        </p:nvSpPr>
        <p:spPr>
          <a:xfrm>
            <a:off x="2812615" y="1680603"/>
            <a:ext cx="1493086" cy="1421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effectLst/>
              </a:rPr>
              <a:t>Antibiotic Production</a:t>
            </a:r>
          </a:p>
          <a:p>
            <a:pPr algn="ctr"/>
            <a:r>
              <a:rPr lang="en-US" sz="1400" dirty="0">
                <a:effectLst/>
              </a:rPr>
              <a:t>Fungi </a:t>
            </a:r>
          </a:p>
          <a:p>
            <a:pPr algn="ctr"/>
            <a:r>
              <a:rPr lang="en-US" sz="1400" dirty="0">
                <a:effectLst/>
              </a:rPr>
              <a:t>Bacteria</a:t>
            </a:r>
          </a:p>
        </p:txBody>
      </p:sp>
      <p:sp>
        <p:nvSpPr>
          <p:cNvPr id="12" name="Oval 11"/>
          <p:cNvSpPr/>
          <p:nvPr/>
        </p:nvSpPr>
        <p:spPr>
          <a:xfrm>
            <a:off x="1639372" y="3864938"/>
            <a:ext cx="1707622" cy="1653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effectLst/>
              </a:rPr>
              <a:t>Chemical signals</a:t>
            </a:r>
          </a:p>
          <a:p>
            <a:pPr algn="ctr"/>
            <a:r>
              <a:rPr lang="en-US" sz="1400" dirty="0">
                <a:effectLst/>
              </a:rPr>
              <a:t>Bacteria released abscisic acid (close plants stomata)</a:t>
            </a:r>
          </a:p>
        </p:txBody>
      </p:sp>
      <p:sp>
        <p:nvSpPr>
          <p:cNvPr id="13" name="Rectangle 12"/>
          <p:cNvSpPr/>
          <p:nvPr/>
        </p:nvSpPr>
        <p:spPr>
          <a:xfrm>
            <a:off x="82391" y="6213008"/>
            <a:ext cx="3223948" cy="430887"/>
          </a:xfrm>
          <a:prstGeom prst="rect">
            <a:avLst/>
          </a:prstGeom>
        </p:spPr>
        <p:txBody>
          <a:bodyPr wrap="square">
            <a:spAutoFit/>
          </a:bodyPr>
          <a:lstStyle/>
          <a:p>
            <a:pPr algn="l"/>
            <a:r>
              <a:rPr lang="en-US" sz="1050" dirty="0">
                <a:effectLst/>
                <a:latin typeface="+mj-lt"/>
              </a:rPr>
              <a:t>http://www.the-scientist.com/?articles.view/articleNo/</a:t>
            </a:r>
            <a:br>
              <a:rPr lang="en-US" sz="1050" dirty="0">
                <a:effectLst/>
                <a:latin typeface="+mj-lt"/>
              </a:rPr>
            </a:br>
            <a:r>
              <a:rPr lang="en-US" sz="1050" dirty="0">
                <a:effectLst/>
                <a:latin typeface="+mj-lt"/>
              </a:rPr>
              <a:t>34209/title/The-Soil-Microbiome/</a:t>
            </a:r>
          </a:p>
        </p:txBody>
      </p:sp>
      <p:sp>
        <p:nvSpPr>
          <p:cNvPr id="2" name="Rectangle 1"/>
          <p:cNvSpPr/>
          <p:nvPr/>
        </p:nvSpPr>
        <p:spPr>
          <a:xfrm>
            <a:off x="3807975" y="6213188"/>
            <a:ext cx="2612766" cy="577081"/>
          </a:xfrm>
          <a:prstGeom prst="rect">
            <a:avLst/>
          </a:prstGeom>
        </p:spPr>
        <p:txBody>
          <a:bodyPr wrap="square">
            <a:spAutoFit/>
          </a:bodyPr>
          <a:lstStyle/>
          <a:p>
            <a:pPr lvl="0" algn="l">
              <a:spcBef>
                <a:spcPct val="30000"/>
              </a:spcBef>
              <a:defRPr/>
            </a:pPr>
            <a:r>
              <a:rPr lang="en-US" sz="1050" dirty="0">
                <a:effectLst/>
                <a:latin typeface="+mn-lt"/>
              </a:rPr>
              <a:t>http://www.extension.umn.edu/agriculture/soybean/soybean-cyst-nematode/chemical-biological-potential.html</a:t>
            </a:r>
          </a:p>
        </p:txBody>
      </p:sp>
      <p:sp>
        <p:nvSpPr>
          <p:cNvPr id="16" name="Rectangle 15"/>
          <p:cNvSpPr/>
          <p:nvPr/>
        </p:nvSpPr>
        <p:spPr>
          <a:xfrm>
            <a:off x="4636079" y="3649495"/>
            <a:ext cx="1839728" cy="430887"/>
          </a:xfrm>
          <a:prstGeom prst="rect">
            <a:avLst/>
          </a:prstGeom>
        </p:spPr>
        <p:txBody>
          <a:bodyPr wrap="square">
            <a:spAutoFit/>
          </a:bodyPr>
          <a:lstStyle/>
          <a:p>
            <a:r>
              <a:rPr lang="en-US" sz="1100" dirty="0">
                <a:effectLst/>
                <a:latin typeface="+mn-lt"/>
              </a:rPr>
              <a:t>http://www.udel.edu/udaily/2009/oct/bais101708.html</a:t>
            </a:r>
          </a:p>
        </p:txBody>
      </p:sp>
      <p:pic>
        <p:nvPicPr>
          <p:cNvPr id="10" name="Picture 2" descr="Fig. 18. An SCN second-stage juvenile parasitized by the fungus Hirsutella minnesotensi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8389" y="4743164"/>
            <a:ext cx="2078035" cy="155931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7" name="Oval 16"/>
          <p:cNvSpPr/>
          <p:nvPr/>
        </p:nvSpPr>
        <p:spPr>
          <a:xfrm>
            <a:off x="6001496" y="1545021"/>
            <a:ext cx="2146506" cy="14853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effectLst/>
              </a:rPr>
              <a:t>Protection</a:t>
            </a:r>
          </a:p>
          <a:p>
            <a:pPr algn="ctr"/>
            <a:r>
              <a:rPr lang="en-US" sz="1400" dirty="0">
                <a:effectLst/>
              </a:rPr>
              <a:t>Biofilm of beneficial bacteria protecting against </a:t>
            </a:r>
            <a:r>
              <a:rPr lang="en-US" sz="1400" i="1" dirty="0">
                <a:effectLst/>
              </a:rPr>
              <a:t>P. </a:t>
            </a:r>
            <a:r>
              <a:rPr lang="en-US" sz="1400" i="1" dirty="0" err="1">
                <a:effectLst/>
              </a:rPr>
              <a:t>syringae</a:t>
            </a:r>
            <a:endParaRPr lang="en-US" sz="1400" i="1" dirty="0">
              <a:effectLst/>
            </a:endParaRPr>
          </a:p>
        </p:txBody>
      </p:sp>
      <p:pic>
        <p:nvPicPr>
          <p:cNvPr id="14" name="Picture 2" descr="http://www.udel.edu/udaily/2009/oct/images/biofilmlg.jpg"/>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572808" y="1309442"/>
            <a:ext cx="1759654" cy="2384332"/>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p:cNvSpPr/>
          <p:nvPr/>
        </p:nvSpPr>
        <p:spPr>
          <a:xfrm>
            <a:off x="3458295" y="3947880"/>
            <a:ext cx="1603540" cy="15703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effectLst/>
              </a:rPr>
              <a:t>Predation</a:t>
            </a:r>
          </a:p>
          <a:p>
            <a:pPr algn="ctr"/>
            <a:r>
              <a:rPr lang="en-US" sz="1400" dirty="0">
                <a:effectLst/>
              </a:rPr>
              <a:t>Soybean cyst nematode parasitized by a fungus</a:t>
            </a:r>
          </a:p>
        </p:txBody>
      </p:sp>
    </p:spTree>
    <p:extLst>
      <p:ext uri="{BB962C8B-B14F-4D97-AF65-F5344CB8AC3E}">
        <p14:creationId xmlns:p14="http://schemas.microsoft.com/office/powerpoint/2010/main" val="2612006186"/>
      </p:ext>
    </p:extLst>
  </p:cSld>
  <p:clrMapOvr>
    <a:masterClrMapping/>
  </p:clrMapOvr>
  <mc:AlternateContent xmlns:mc="http://schemas.openxmlformats.org/markup-compatibility/2006" xmlns:p14="http://schemas.microsoft.com/office/powerpoint/2010/main">
    <mc:Choice Requires="p14">
      <p:transition spd="slow" p14:dur="2000" advTm="120690"/>
    </mc:Choice>
    <mc:Fallback xmlns="">
      <p:transition spd="slow" advTm="12069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What are Important Soil Functions?</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777997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p:cNvPicPr>
            <a:picLocks noGrp="1" noChangeAspect="1"/>
          </p:cNvPicPr>
          <p:nvPr>
            <p:ph idx="1"/>
          </p:nvPr>
        </p:nvPicPr>
        <p:blipFill>
          <a:blip r:embed="rId3"/>
          <a:stretch>
            <a:fillRect/>
          </a:stretch>
        </p:blipFill>
        <p:spPr>
          <a:xfrm>
            <a:off x="889878" y="299802"/>
            <a:ext cx="7696200" cy="6307712"/>
          </a:xfrm>
          <a:prstGeom prst="rect">
            <a:avLst/>
          </a:prstGeom>
        </p:spPr>
      </p:pic>
      <p:sp>
        <p:nvSpPr>
          <p:cNvPr id="5" name="TextBox 4"/>
          <p:cNvSpPr txBox="1"/>
          <p:nvPr/>
        </p:nvSpPr>
        <p:spPr>
          <a:xfrm>
            <a:off x="2019299" y="776856"/>
            <a:ext cx="1228725" cy="523220"/>
          </a:xfrm>
          <a:prstGeom prst="rect">
            <a:avLst/>
          </a:prstGeom>
          <a:solidFill>
            <a:schemeClr val="bg1"/>
          </a:solidFill>
        </p:spPr>
        <p:txBody>
          <a:bodyPr wrap="square" rtlCol="0">
            <a:spAutoFit/>
          </a:bodyPr>
          <a:lstStyle/>
          <a:p>
            <a:r>
              <a:rPr lang="en-US" sz="1400" dirty="0"/>
              <a:t>Aphids attack leaf</a:t>
            </a:r>
          </a:p>
        </p:txBody>
      </p:sp>
      <p:sp>
        <p:nvSpPr>
          <p:cNvPr id="6" name="TextBox 5"/>
          <p:cNvSpPr txBox="1"/>
          <p:nvPr/>
        </p:nvSpPr>
        <p:spPr>
          <a:xfrm>
            <a:off x="4101628" y="758047"/>
            <a:ext cx="1655728" cy="738664"/>
          </a:xfrm>
          <a:prstGeom prst="rect">
            <a:avLst/>
          </a:prstGeom>
          <a:solidFill>
            <a:schemeClr val="bg1"/>
          </a:solidFill>
        </p:spPr>
        <p:txBody>
          <a:bodyPr wrap="square" rtlCol="0">
            <a:spAutoFit/>
          </a:bodyPr>
          <a:lstStyle/>
          <a:p>
            <a:pPr algn="ctr"/>
            <a:r>
              <a:rPr lang="en-US" sz="1400" dirty="0"/>
              <a:t>Plants under attack send chemical signal in air</a:t>
            </a:r>
          </a:p>
        </p:txBody>
      </p:sp>
      <p:sp>
        <p:nvSpPr>
          <p:cNvPr id="7" name="TextBox 6"/>
          <p:cNvSpPr txBox="1"/>
          <p:nvPr/>
        </p:nvSpPr>
        <p:spPr>
          <a:xfrm>
            <a:off x="381001" y="1332742"/>
            <a:ext cx="1543050" cy="738664"/>
          </a:xfrm>
          <a:prstGeom prst="rect">
            <a:avLst/>
          </a:prstGeom>
          <a:solidFill>
            <a:schemeClr val="bg1"/>
          </a:solidFill>
        </p:spPr>
        <p:txBody>
          <a:bodyPr wrap="square" rtlCol="0">
            <a:spAutoFit/>
          </a:bodyPr>
          <a:lstStyle/>
          <a:p>
            <a:r>
              <a:rPr lang="en-US" sz="1400" dirty="0"/>
              <a:t>Blight &amp; other pathogens cause plant tissue death</a:t>
            </a:r>
          </a:p>
        </p:txBody>
      </p:sp>
      <p:sp>
        <p:nvSpPr>
          <p:cNvPr id="8" name="TextBox 7"/>
          <p:cNvSpPr txBox="1"/>
          <p:nvPr/>
        </p:nvSpPr>
        <p:spPr>
          <a:xfrm>
            <a:off x="6447817" y="388715"/>
            <a:ext cx="1447800" cy="738664"/>
          </a:xfrm>
          <a:prstGeom prst="rect">
            <a:avLst/>
          </a:prstGeom>
          <a:solidFill>
            <a:schemeClr val="bg1"/>
          </a:solidFill>
        </p:spPr>
        <p:txBody>
          <a:bodyPr wrap="square" rtlCol="0">
            <a:spAutoFit/>
          </a:bodyPr>
          <a:lstStyle/>
          <a:p>
            <a:pPr algn="ctr"/>
            <a:r>
              <a:rPr lang="en-US" sz="1400" dirty="0"/>
              <a:t>Aphid-hunting wasps receive signal </a:t>
            </a:r>
          </a:p>
        </p:txBody>
      </p:sp>
      <p:sp>
        <p:nvSpPr>
          <p:cNvPr id="9" name="TextBox 8"/>
          <p:cNvSpPr txBox="1"/>
          <p:nvPr/>
        </p:nvSpPr>
        <p:spPr>
          <a:xfrm>
            <a:off x="1152526" y="4012076"/>
            <a:ext cx="1219200" cy="738664"/>
          </a:xfrm>
          <a:prstGeom prst="rect">
            <a:avLst/>
          </a:prstGeom>
          <a:solidFill>
            <a:schemeClr val="bg1"/>
          </a:solidFill>
        </p:spPr>
        <p:txBody>
          <a:bodyPr wrap="square" rtlCol="0">
            <a:spAutoFit/>
          </a:bodyPr>
          <a:lstStyle/>
          <a:p>
            <a:pPr algn="ctr"/>
            <a:r>
              <a:rPr lang="en-US" sz="1400" dirty="0"/>
              <a:t>Drought induces plant stress</a:t>
            </a:r>
          </a:p>
        </p:txBody>
      </p:sp>
      <p:sp>
        <p:nvSpPr>
          <p:cNvPr id="10" name="TextBox 9"/>
          <p:cNvSpPr txBox="1"/>
          <p:nvPr/>
        </p:nvSpPr>
        <p:spPr>
          <a:xfrm>
            <a:off x="4483640" y="4381408"/>
            <a:ext cx="1628775" cy="954107"/>
          </a:xfrm>
          <a:prstGeom prst="rect">
            <a:avLst/>
          </a:prstGeom>
          <a:solidFill>
            <a:schemeClr val="bg1"/>
          </a:solidFill>
        </p:spPr>
        <p:txBody>
          <a:bodyPr wrap="square" rtlCol="0">
            <a:spAutoFit/>
          </a:bodyPr>
          <a:lstStyle/>
          <a:p>
            <a:pPr algn="ctr"/>
            <a:r>
              <a:rPr lang="en-US" sz="1400" dirty="0"/>
              <a:t>Fungal mycelial networks transmit warning to neighbors</a:t>
            </a:r>
          </a:p>
        </p:txBody>
      </p:sp>
      <p:sp>
        <p:nvSpPr>
          <p:cNvPr id="11" name="TextBox 10"/>
          <p:cNvSpPr txBox="1"/>
          <p:nvPr/>
        </p:nvSpPr>
        <p:spPr>
          <a:xfrm>
            <a:off x="3938891" y="2569727"/>
            <a:ext cx="1752600" cy="738664"/>
          </a:xfrm>
          <a:prstGeom prst="rect">
            <a:avLst/>
          </a:prstGeom>
          <a:solidFill>
            <a:schemeClr val="bg1"/>
          </a:solidFill>
        </p:spPr>
        <p:txBody>
          <a:bodyPr wrap="square" rtlCol="0">
            <a:spAutoFit/>
          </a:bodyPr>
          <a:lstStyle/>
          <a:p>
            <a:pPr algn="ctr"/>
            <a:r>
              <a:rPr lang="en-US" sz="1400" dirty="0"/>
              <a:t>Belowground signals bacteria to the rescue</a:t>
            </a:r>
          </a:p>
        </p:txBody>
      </p:sp>
    </p:spTree>
    <p:extLst>
      <p:ext uri="{BB962C8B-B14F-4D97-AF65-F5344CB8AC3E}">
        <p14:creationId xmlns:p14="http://schemas.microsoft.com/office/powerpoint/2010/main" val="15203818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511412" y="2623277"/>
            <a:ext cx="2789641" cy="3413304"/>
          </a:xfrm>
          <a:prstGeom prst="round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57700" y="0"/>
            <a:ext cx="46863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14"/>
          <p:cNvPicPr>
            <a:picLocks noGrp="1" noChangeAspect="1"/>
          </p:cNvPicPr>
          <p:nvPr>
            <p:ph sz="half" idx="2"/>
          </p:nvPr>
        </p:nvPicPr>
        <p:blipFill>
          <a:blip r:embed="rId3"/>
          <a:stretch>
            <a:fillRect/>
          </a:stretch>
        </p:blipFill>
        <p:spPr>
          <a:xfrm>
            <a:off x="5603803" y="115100"/>
            <a:ext cx="3313900" cy="6627800"/>
          </a:xfrm>
          <a:prstGeom prst="rect">
            <a:avLst/>
          </a:prstGeom>
          <a:ln>
            <a:solidFill>
              <a:schemeClr val="accent1"/>
            </a:solidFill>
          </a:ln>
        </p:spPr>
      </p:pic>
      <p:pic>
        <p:nvPicPr>
          <p:cNvPr id="16" name="Picture 15"/>
          <p:cNvPicPr>
            <a:picLocks noChangeAspect="1"/>
          </p:cNvPicPr>
          <p:nvPr/>
        </p:nvPicPr>
        <p:blipFill rotWithShape="1">
          <a:blip r:embed="rId4" cstate="screen">
            <a:extLst>
              <a:ext uri="{28A0092B-C50C-407E-A947-70E740481C1C}">
                <a14:useLocalDpi xmlns:a14="http://schemas.microsoft.com/office/drawing/2010/main"/>
              </a:ext>
            </a:extLst>
          </a:blip>
          <a:srcRect l="18699" r="18699"/>
          <a:stretch/>
        </p:blipFill>
        <p:spPr>
          <a:xfrm>
            <a:off x="3686603" y="2863360"/>
            <a:ext cx="2530052" cy="2530246"/>
          </a:xfrm>
          <a:prstGeom prst="ellipse">
            <a:avLst/>
          </a:prstGeom>
          <a:ln w="190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7" name="TextBox 16"/>
          <p:cNvSpPr txBox="1"/>
          <p:nvPr/>
        </p:nvSpPr>
        <p:spPr>
          <a:xfrm>
            <a:off x="137960" y="6293402"/>
            <a:ext cx="4319740" cy="307777"/>
          </a:xfrm>
          <a:prstGeom prst="rect">
            <a:avLst/>
          </a:prstGeom>
          <a:noFill/>
        </p:spPr>
        <p:txBody>
          <a:bodyPr wrap="square" rtlCol="0">
            <a:spAutoFit/>
          </a:bodyPr>
          <a:lstStyle/>
          <a:p>
            <a:r>
              <a:rPr lang="en-US" sz="1400" dirty="0"/>
              <a:t>Video &amp; photo courtesy of Jen Moore Kucera, NRCS-SHD</a:t>
            </a:r>
          </a:p>
        </p:txBody>
      </p:sp>
      <p:sp>
        <p:nvSpPr>
          <p:cNvPr id="2" name="Content Placeholder 1"/>
          <p:cNvSpPr>
            <a:spLocks noGrp="1"/>
          </p:cNvSpPr>
          <p:nvPr>
            <p:ph sz="half" idx="1"/>
          </p:nvPr>
        </p:nvSpPr>
        <p:spPr>
          <a:xfrm>
            <a:off x="624560" y="3587952"/>
            <a:ext cx="2789641" cy="2167664"/>
          </a:xfrm>
        </p:spPr>
        <p:txBody>
          <a:bodyPr>
            <a:noAutofit/>
          </a:bodyPr>
          <a:lstStyle/>
          <a:p>
            <a:r>
              <a:rPr lang="en-US" b="1" dirty="0">
                <a:solidFill>
                  <a:schemeClr val="bg1"/>
                </a:solidFill>
                <a:effectLst>
                  <a:outerShdw blurRad="38100" dist="38100" dir="2700000" algn="tl">
                    <a:srgbClr val="000000">
                      <a:alpha val="43137"/>
                    </a:srgbClr>
                  </a:outerShdw>
                </a:effectLst>
              </a:rPr>
              <a:t>NEXT SLIDE - Video - Fauna Captured from Berlese Funnel Trial</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096" y="2291075"/>
            <a:ext cx="1296877" cy="1296877"/>
          </a:xfrm>
          <a:prstGeom prst="rect">
            <a:avLst/>
          </a:prstGeom>
        </p:spPr>
      </p:pic>
      <p:sp>
        <p:nvSpPr>
          <p:cNvPr id="11" name="Rectangle 10"/>
          <p:cNvSpPr/>
          <p:nvPr/>
        </p:nvSpPr>
        <p:spPr>
          <a:xfrm>
            <a:off x="0" y="115100"/>
            <a:ext cx="829114" cy="152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441703" y="213339"/>
            <a:ext cx="3965621" cy="2167683"/>
          </a:xfrm>
        </p:spPr>
        <p:txBody>
          <a:bodyPr>
            <a:normAutofit/>
          </a:bodyPr>
          <a:lstStyle/>
          <a:p>
            <a:pPr>
              <a:lnSpc>
                <a:spcPct val="80000"/>
              </a:lnSpc>
            </a:pPr>
            <a:r>
              <a:rPr lang="en-US" sz="3600" dirty="0">
                <a:solidFill>
                  <a:srgbClr val="4B8C9B"/>
                </a:solidFill>
              </a:rPr>
              <a:t>Extract organisms using a </a:t>
            </a:r>
            <a:r>
              <a:rPr lang="en-US" sz="3600" dirty="0" err="1">
                <a:solidFill>
                  <a:srgbClr val="4B8C9B"/>
                </a:solidFill>
              </a:rPr>
              <a:t>Tullgren</a:t>
            </a:r>
            <a:r>
              <a:rPr lang="en-US" sz="3600" dirty="0">
                <a:solidFill>
                  <a:srgbClr val="4B8C9B"/>
                </a:solidFill>
              </a:rPr>
              <a:t> (aka Berlese) Funnel </a:t>
            </a:r>
          </a:p>
        </p:txBody>
      </p:sp>
    </p:spTree>
    <p:extLst>
      <p:ext uri="{BB962C8B-B14F-4D97-AF65-F5344CB8AC3E}">
        <p14:creationId xmlns:p14="http://schemas.microsoft.com/office/powerpoint/2010/main" val="29743819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erlese 2.5 m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9125" r="7875"/>
          <a:stretch/>
        </p:blipFill>
        <p:spPr>
          <a:xfrm>
            <a:off x="502921" y="318563"/>
            <a:ext cx="8389712" cy="5979367"/>
          </a:xfrm>
          <a:prstGeom prst="rect">
            <a:avLst/>
          </a:prstGeom>
        </p:spPr>
      </p:pic>
      <p:sp>
        <p:nvSpPr>
          <p:cNvPr id="4" name="Rectangle 3"/>
          <p:cNvSpPr/>
          <p:nvPr/>
        </p:nvSpPr>
        <p:spPr>
          <a:xfrm>
            <a:off x="91440" y="0"/>
            <a:ext cx="7360919" cy="369332"/>
          </a:xfrm>
          <a:prstGeom prst="rect">
            <a:avLst/>
          </a:prstGeom>
        </p:spPr>
        <p:txBody>
          <a:bodyPr wrap="square">
            <a:spAutoFit/>
          </a:bodyPr>
          <a:lstStyle/>
          <a:p>
            <a:r>
              <a:rPr lang="en-US" b="1" dirty="0">
                <a:solidFill>
                  <a:schemeClr val="bg1"/>
                </a:solidFill>
                <a:effectLst>
                  <a:outerShdw blurRad="38100" dist="38100" dir="2700000" algn="tl">
                    <a:srgbClr val="000000">
                      <a:alpha val="43137"/>
                    </a:srgbClr>
                  </a:outerShdw>
                </a:effectLst>
              </a:rPr>
              <a:t>Video - Fauna Captured from Berlese Funnel</a:t>
            </a:r>
          </a:p>
        </p:txBody>
      </p:sp>
    </p:spTree>
    <p:extLst>
      <p:ext uri="{BB962C8B-B14F-4D97-AF65-F5344CB8AC3E}">
        <p14:creationId xmlns:p14="http://schemas.microsoft.com/office/powerpoint/2010/main" val="3364950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295" y="2017853"/>
            <a:ext cx="8835886" cy="1709321"/>
          </a:xfrm>
        </p:spPr>
        <p:txBody>
          <a:bodyPr>
            <a:noAutofit/>
          </a:bodyPr>
          <a:lstStyle/>
          <a:p>
            <a:r>
              <a:rPr lang="en-US" sz="5400" dirty="0"/>
              <a:t>How do </a:t>
            </a:r>
            <a:r>
              <a:rPr lang="en-US" sz="5400" dirty="0" smtClean="0"/>
              <a:t>we </a:t>
            </a:r>
            <a:r>
              <a:rPr lang="en-US" sz="5400" dirty="0"/>
              <a:t>s</a:t>
            </a:r>
            <a:r>
              <a:rPr lang="en-US" sz="5400" dirty="0" smtClean="0"/>
              <a:t>upport </a:t>
            </a:r>
            <a:r>
              <a:rPr lang="en-US" sz="5400" dirty="0"/>
              <a:t>b</a:t>
            </a:r>
            <a:r>
              <a:rPr lang="en-US" sz="5400" dirty="0" smtClean="0"/>
              <a:t>iodiversity </a:t>
            </a:r>
            <a:r>
              <a:rPr lang="en-US" sz="5400" dirty="0"/>
              <a:t>to </a:t>
            </a:r>
            <a:r>
              <a:rPr lang="en-US" sz="5400" dirty="0" smtClean="0"/>
              <a:t>support </a:t>
            </a:r>
            <a:r>
              <a:rPr lang="en-US" sz="5400" dirty="0"/>
              <a:t>h</a:t>
            </a:r>
            <a:r>
              <a:rPr lang="en-US" sz="5400" dirty="0" smtClean="0"/>
              <a:t>ealthy </a:t>
            </a:r>
            <a:r>
              <a:rPr lang="en-US" sz="5400" dirty="0"/>
              <a:t>s</a:t>
            </a:r>
            <a:r>
              <a:rPr lang="en-US" sz="5400" dirty="0" smtClean="0"/>
              <a:t>oils</a:t>
            </a:r>
            <a:r>
              <a:rPr lang="en-US" sz="5400" dirty="0"/>
              <a:t>?</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2702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73003"/>
            <a:ext cx="9144000" cy="1325563"/>
          </a:xfrm>
        </p:spPr>
        <p:txBody>
          <a:bodyPr>
            <a:normAutofit/>
          </a:bodyPr>
          <a:lstStyle/>
          <a:p>
            <a:pPr algn="ctr">
              <a:lnSpc>
                <a:spcPct val="80000"/>
              </a:lnSpc>
            </a:pPr>
            <a:r>
              <a:rPr lang="en-US" sz="4000" dirty="0">
                <a:solidFill>
                  <a:srgbClr val="4B8C9B"/>
                </a:solidFill>
              </a:rPr>
              <a:t>Soil </a:t>
            </a:r>
            <a:r>
              <a:rPr lang="en-US" sz="4000" dirty="0" smtClean="0">
                <a:solidFill>
                  <a:srgbClr val="4B8C9B"/>
                </a:solidFill>
              </a:rPr>
              <a:t>health Principles To Support High Functioning Soils</a:t>
            </a:r>
            <a:endParaRPr lang="en-US" sz="4000" dirty="0">
              <a:solidFill>
                <a:srgbClr val="4B8C9B"/>
              </a:solidFill>
            </a:endParaRPr>
          </a:p>
        </p:txBody>
      </p:sp>
      <p:graphicFrame>
        <p:nvGraphicFramePr>
          <p:cNvPr id="6" name="Content Placeholder 5"/>
          <p:cNvGraphicFramePr>
            <a:graphicFrameLocks noGrp="1"/>
          </p:cNvGraphicFramePr>
          <p:nvPr>
            <p:ph idx="1"/>
            <p:extLst/>
          </p:nvPr>
        </p:nvGraphicFramePr>
        <p:xfrm>
          <a:off x="265470" y="1710813"/>
          <a:ext cx="8686799" cy="5324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37502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sz="half" idx="1"/>
          </p:nvPr>
        </p:nvPicPr>
        <p:blipFill>
          <a:blip r:embed="rId3"/>
          <a:stretch>
            <a:fillRect/>
          </a:stretch>
        </p:blipFill>
        <p:spPr>
          <a:xfrm>
            <a:off x="315591" y="1821466"/>
            <a:ext cx="4253118" cy="4099852"/>
          </a:xfrm>
          <a:prstGeom prst="rect">
            <a:avLst/>
          </a:prstGeom>
        </p:spPr>
      </p:pic>
      <p:sp>
        <p:nvSpPr>
          <p:cNvPr id="7" name="Rectangle 6"/>
          <p:cNvSpPr/>
          <p:nvPr/>
        </p:nvSpPr>
        <p:spPr>
          <a:xfrm>
            <a:off x="378099" y="1666933"/>
            <a:ext cx="4207565" cy="41571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0463" y="508712"/>
            <a:ext cx="8153400" cy="912409"/>
          </a:xfrm>
        </p:spPr>
        <p:txBody>
          <a:bodyPr>
            <a:normAutofit/>
          </a:bodyPr>
          <a:lstStyle/>
          <a:p>
            <a:r>
              <a:rPr lang="en-US" sz="4000" b="1" dirty="0">
                <a:solidFill>
                  <a:srgbClr val="4B8C9B"/>
                </a:solidFill>
              </a:rPr>
              <a:t>Soil Health Principles &amp; Soil Function</a:t>
            </a:r>
          </a:p>
        </p:txBody>
      </p:sp>
      <p:sp>
        <p:nvSpPr>
          <p:cNvPr id="4" name="Content Placeholder 3"/>
          <p:cNvSpPr>
            <a:spLocks noGrp="1"/>
          </p:cNvSpPr>
          <p:nvPr>
            <p:ph sz="half" idx="2"/>
          </p:nvPr>
        </p:nvSpPr>
        <p:spPr>
          <a:xfrm>
            <a:off x="4568709" y="2193169"/>
            <a:ext cx="4595582" cy="3356445"/>
          </a:xfrm>
        </p:spPr>
        <p:txBody>
          <a:bodyPr>
            <a:noAutofit/>
          </a:bodyPr>
          <a:lstStyle/>
          <a:p>
            <a:pPr marL="0" indent="0">
              <a:buNone/>
            </a:pPr>
            <a:r>
              <a:rPr lang="en-US" b="1" dirty="0">
                <a:solidFill>
                  <a:schemeClr val="accent2"/>
                </a:solidFill>
              </a:rPr>
              <a:t>Minimize Disturbance &amp; </a:t>
            </a:r>
            <a:br>
              <a:rPr lang="en-US" b="1" dirty="0">
                <a:solidFill>
                  <a:schemeClr val="accent2"/>
                </a:solidFill>
              </a:rPr>
            </a:br>
            <a:r>
              <a:rPr lang="en-US" b="1" dirty="0">
                <a:solidFill>
                  <a:schemeClr val="accent2"/>
                </a:solidFill>
              </a:rPr>
              <a:t>Maximize Soil Cover </a:t>
            </a:r>
          </a:p>
          <a:p>
            <a:pPr>
              <a:buClrTx/>
              <a:buFont typeface="Wingdings" panose="05000000000000000000" pitchFamily="2" charset="2"/>
              <a:buChar char="§"/>
            </a:pPr>
            <a:r>
              <a:rPr lang="en-US" sz="2400" dirty="0">
                <a:sym typeface="Wingdings" panose="05000000000000000000" pitchFamily="2" charset="2"/>
              </a:rPr>
              <a:t>Maintain stable aggregates</a:t>
            </a:r>
          </a:p>
          <a:p>
            <a:pPr>
              <a:buClrTx/>
              <a:buFont typeface="Wingdings" panose="05000000000000000000" pitchFamily="2" charset="2"/>
              <a:buChar char="§"/>
            </a:pPr>
            <a:r>
              <a:rPr lang="en-US" sz="2400" dirty="0">
                <a:sym typeface="Wingdings" panose="05000000000000000000" pitchFamily="2" charset="2"/>
              </a:rPr>
              <a:t>Reduce erosion and runoff risk</a:t>
            </a:r>
          </a:p>
          <a:p>
            <a:pPr>
              <a:buClrTx/>
              <a:buFont typeface="Wingdings" panose="05000000000000000000" pitchFamily="2" charset="2"/>
              <a:buChar char="§"/>
            </a:pPr>
            <a:r>
              <a:rPr lang="en-US" sz="2400" dirty="0">
                <a:sym typeface="Wingdings" panose="05000000000000000000" pitchFamily="2" charset="2"/>
              </a:rPr>
              <a:t>Buffer temperature</a:t>
            </a:r>
          </a:p>
          <a:p>
            <a:pPr>
              <a:buClrTx/>
              <a:buFont typeface="Wingdings" panose="05000000000000000000" pitchFamily="2" charset="2"/>
              <a:buChar char="§"/>
            </a:pPr>
            <a:r>
              <a:rPr lang="en-US" sz="2400" dirty="0">
                <a:sym typeface="Wingdings" panose="05000000000000000000" pitchFamily="2" charset="2"/>
              </a:rPr>
              <a:t>Reduce evaporation</a:t>
            </a:r>
          </a:p>
          <a:p>
            <a:pPr>
              <a:buClrTx/>
              <a:buFont typeface="Wingdings" panose="05000000000000000000" pitchFamily="2" charset="2"/>
              <a:buChar char="§"/>
            </a:pPr>
            <a:r>
              <a:rPr lang="en-US" sz="2400" dirty="0">
                <a:sym typeface="Wingdings" panose="05000000000000000000" pitchFamily="2" charset="2"/>
              </a:rPr>
              <a:t>Maintain soil organic matter</a:t>
            </a:r>
          </a:p>
        </p:txBody>
      </p:sp>
      <p:sp>
        <p:nvSpPr>
          <p:cNvPr id="5" name="Rectangle 4"/>
          <p:cNvSpPr/>
          <p:nvPr/>
        </p:nvSpPr>
        <p:spPr>
          <a:xfrm>
            <a:off x="318464" y="1711177"/>
            <a:ext cx="2133600" cy="4157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tx1"/>
              </a:solidFill>
              <a:sym typeface="Wingdings" panose="05000000000000000000" pitchFamily="2" charset="2"/>
            </a:endParaRPr>
          </a:p>
        </p:txBody>
      </p:sp>
      <p:sp>
        <p:nvSpPr>
          <p:cNvPr id="3" name="Pie 2"/>
          <p:cNvSpPr/>
          <p:nvPr/>
        </p:nvSpPr>
        <p:spPr>
          <a:xfrm>
            <a:off x="259683" y="1855577"/>
            <a:ext cx="4364935" cy="3956119"/>
          </a:xfrm>
          <a:prstGeom prst="pie">
            <a:avLst>
              <a:gd name="adj1" fmla="val 5399346"/>
              <a:gd name="adj2" fmla="val 1620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2" rtlCol="0" anchor="ctr"/>
          <a:lstStyle/>
          <a:p>
            <a:endParaRPr lang="en-US" sz="3600" b="1" dirty="0">
              <a:solidFill>
                <a:schemeClr val="tx1"/>
              </a:solidFill>
            </a:endParaRPr>
          </a:p>
        </p:txBody>
      </p:sp>
      <p:sp>
        <p:nvSpPr>
          <p:cNvPr id="6" name="TextBox 5"/>
          <p:cNvSpPr txBox="1"/>
          <p:nvPr/>
        </p:nvSpPr>
        <p:spPr>
          <a:xfrm>
            <a:off x="676272" y="2656266"/>
            <a:ext cx="1765878" cy="2308324"/>
          </a:xfrm>
          <a:prstGeom prst="rect">
            <a:avLst/>
          </a:prstGeom>
          <a:noFill/>
        </p:spPr>
        <p:txBody>
          <a:bodyPr wrap="square" rtlCol="0">
            <a:spAutoFit/>
          </a:bodyPr>
          <a:lstStyle/>
          <a:p>
            <a:pPr algn="ctr"/>
            <a:r>
              <a:rPr lang="en-US" sz="3600" b="1" dirty="0"/>
              <a:t>Protect Soil Habitat &amp; SOM</a:t>
            </a:r>
          </a:p>
        </p:txBody>
      </p:sp>
      <p:sp>
        <p:nvSpPr>
          <p:cNvPr id="9" name="TextBox 8"/>
          <p:cNvSpPr txBox="1"/>
          <p:nvPr/>
        </p:nvSpPr>
        <p:spPr>
          <a:xfrm>
            <a:off x="2964155" y="6550223"/>
            <a:ext cx="3215689" cy="307777"/>
          </a:xfrm>
          <a:prstGeom prst="rect">
            <a:avLst/>
          </a:prstGeom>
          <a:noFill/>
        </p:spPr>
        <p:txBody>
          <a:bodyPr wrap="none" rtlCol="0">
            <a:spAutoFit/>
          </a:bodyPr>
          <a:lstStyle/>
          <a:p>
            <a:r>
              <a:rPr lang="en-US" sz="1400" dirty="0"/>
              <a:t>Image courtesy of Barry Fisher, NRCS-SHD</a:t>
            </a:r>
          </a:p>
        </p:txBody>
      </p:sp>
    </p:spTree>
    <p:extLst>
      <p:ext uri="{BB962C8B-B14F-4D97-AF65-F5344CB8AC3E}">
        <p14:creationId xmlns:p14="http://schemas.microsoft.com/office/powerpoint/2010/main" val="329146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2"/>
          <p:cNvPicPr>
            <a:picLocks noGrp="1" noChangeAspect="1"/>
          </p:cNvPicPr>
          <p:nvPr>
            <p:ph sz="half" idx="1"/>
          </p:nvPr>
        </p:nvPicPr>
        <p:blipFill>
          <a:blip r:embed="rId3"/>
          <a:stretch>
            <a:fillRect/>
          </a:stretch>
        </p:blipFill>
        <p:spPr>
          <a:xfrm>
            <a:off x="125751" y="1798983"/>
            <a:ext cx="4258316" cy="4104862"/>
          </a:xfrm>
          <a:prstGeom prst="rect">
            <a:avLst/>
          </a:prstGeom>
        </p:spPr>
      </p:pic>
      <p:sp>
        <p:nvSpPr>
          <p:cNvPr id="7" name="Rectangle 6"/>
          <p:cNvSpPr/>
          <p:nvPr/>
        </p:nvSpPr>
        <p:spPr>
          <a:xfrm>
            <a:off x="135835" y="1706562"/>
            <a:ext cx="4207565" cy="41571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106" y="294224"/>
            <a:ext cx="8441094" cy="1320800"/>
          </a:xfrm>
        </p:spPr>
        <p:txBody>
          <a:bodyPr>
            <a:normAutofit/>
          </a:bodyPr>
          <a:lstStyle/>
          <a:p>
            <a:r>
              <a:rPr lang="en-US" sz="4000" b="1" dirty="0">
                <a:solidFill>
                  <a:srgbClr val="4B8C9B"/>
                </a:solidFill>
              </a:rPr>
              <a:t>Soil Health Principles &amp; Soil Function</a:t>
            </a:r>
          </a:p>
        </p:txBody>
      </p:sp>
      <p:sp>
        <p:nvSpPr>
          <p:cNvPr id="4" name="Content Placeholder 3"/>
          <p:cNvSpPr>
            <a:spLocks noGrp="1"/>
          </p:cNvSpPr>
          <p:nvPr>
            <p:ph sz="half" idx="2"/>
          </p:nvPr>
        </p:nvSpPr>
        <p:spPr>
          <a:xfrm>
            <a:off x="4732020" y="1706562"/>
            <a:ext cx="4876800" cy="4846638"/>
          </a:xfrm>
        </p:spPr>
        <p:txBody>
          <a:bodyPr>
            <a:normAutofit/>
          </a:bodyPr>
          <a:lstStyle/>
          <a:p>
            <a:pPr marL="0" indent="0">
              <a:buNone/>
            </a:pPr>
            <a:r>
              <a:rPr lang="en-US" sz="2400" b="1" dirty="0">
                <a:solidFill>
                  <a:schemeClr val="accent2"/>
                </a:solidFill>
              </a:rPr>
              <a:t>Maximize Biodiversity &amp; </a:t>
            </a:r>
            <a:br>
              <a:rPr lang="en-US" sz="2400" b="1" dirty="0">
                <a:solidFill>
                  <a:schemeClr val="accent2"/>
                </a:solidFill>
              </a:rPr>
            </a:br>
            <a:r>
              <a:rPr lang="en-US" sz="2400" b="1" dirty="0">
                <a:solidFill>
                  <a:schemeClr val="accent2"/>
                </a:solidFill>
              </a:rPr>
              <a:t>Maximize Living Roots</a:t>
            </a:r>
          </a:p>
          <a:p>
            <a:pPr>
              <a:buClr>
                <a:schemeClr val="tx1"/>
              </a:buClr>
              <a:buFont typeface="Wingdings" panose="05000000000000000000" pitchFamily="2" charset="2"/>
              <a:buChar char="§"/>
            </a:pPr>
            <a:r>
              <a:rPr lang="en-US" sz="2400" dirty="0">
                <a:sym typeface="Wingdings" panose="05000000000000000000" pitchFamily="2" charset="2"/>
              </a:rPr>
              <a:t>Break disease/pest cycles</a:t>
            </a:r>
          </a:p>
          <a:p>
            <a:pPr>
              <a:buClr>
                <a:schemeClr val="tx1"/>
              </a:buClr>
              <a:buFont typeface="Wingdings" panose="05000000000000000000" pitchFamily="2" charset="2"/>
              <a:buChar char="§"/>
            </a:pPr>
            <a:r>
              <a:rPr lang="en-US" sz="2400" dirty="0">
                <a:sym typeface="Wingdings" panose="05000000000000000000" pitchFamily="2" charset="2"/>
              </a:rPr>
              <a:t>Stimulate/change belowground diversity</a:t>
            </a:r>
          </a:p>
          <a:p>
            <a:pPr>
              <a:buClr>
                <a:schemeClr val="tx1"/>
              </a:buClr>
              <a:buFont typeface="Wingdings" panose="05000000000000000000" pitchFamily="2" charset="2"/>
              <a:buChar char="§"/>
            </a:pPr>
            <a:r>
              <a:rPr lang="en-US" sz="2400" dirty="0">
                <a:sym typeface="Wingdings" panose="05000000000000000000" pitchFamily="2" charset="2"/>
              </a:rPr>
              <a:t>Increase soil organic matter</a:t>
            </a:r>
          </a:p>
          <a:p>
            <a:pPr>
              <a:buClr>
                <a:schemeClr val="tx1"/>
              </a:buClr>
              <a:buFont typeface="Wingdings" panose="05000000000000000000" pitchFamily="2" charset="2"/>
              <a:buChar char="§"/>
            </a:pPr>
            <a:r>
              <a:rPr lang="en-US" sz="2400" dirty="0">
                <a:sym typeface="Wingdings" panose="05000000000000000000" pitchFamily="2" charset="2"/>
              </a:rPr>
              <a:t>Increase nutrient cycling</a:t>
            </a:r>
          </a:p>
          <a:p>
            <a:pPr>
              <a:buClr>
                <a:schemeClr val="tx1"/>
              </a:buClr>
              <a:buFont typeface="Wingdings" panose="05000000000000000000" pitchFamily="2" charset="2"/>
              <a:buChar char="§"/>
            </a:pPr>
            <a:r>
              <a:rPr lang="en-US" sz="2400" dirty="0">
                <a:sym typeface="Wingdings" panose="05000000000000000000" pitchFamily="2" charset="2"/>
              </a:rPr>
              <a:t>Enhance plant growth</a:t>
            </a:r>
          </a:p>
          <a:p>
            <a:pPr>
              <a:buClr>
                <a:schemeClr val="tx1"/>
              </a:buClr>
              <a:buFont typeface="Wingdings" panose="05000000000000000000" pitchFamily="2" charset="2"/>
              <a:buChar char="§"/>
            </a:pPr>
            <a:r>
              <a:rPr lang="en-US" sz="2400" dirty="0">
                <a:sym typeface="Wingdings" panose="05000000000000000000" pitchFamily="2" charset="2"/>
              </a:rPr>
              <a:t>Increase predator &amp; pollinator populations</a:t>
            </a:r>
          </a:p>
        </p:txBody>
      </p:sp>
      <p:sp>
        <p:nvSpPr>
          <p:cNvPr id="9" name="Pie 8"/>
          <p:cNvSpPr/>
          <p:nvPr/>
        </p:nvSpPr>
        <p:spPr>
          <a:xfrm flipH="1">
            <a:off x="172276" y="1798983"/>
            <a:ext cx="4171123" cy="4038600"/>
          </a:xfrm>
          <a:prstGeom prst="pie">
            <a:avLst>
              <a:gd name="adj1" fmla="val 5399346"/>
              <a:gd name="adj2" fmla="val 1620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274320" tIns="0" rIns="0" bIns="0" rtlCol="0" anchor="ctr"/>
          <a:lstStyle/>
          <a:p>
            <a:pPr algn="r"/>
            <a:endParaRPr lang="en-US" sz="3600" b="1" dirty="0">
              <a:solidFill>
                <a:schemeClr val="tx1"/>
              </a:solidFill>
            </a:endParaRPr>
          </a:p>
        </p:txBody>
      </p:sp>
      <p:sp>
        <p:nvSpPr>
          <p:cNvPr id="10" name="TextBox 9"/>
          <p:cNvSpPr txBox="1"/>
          <p:nvPr/>
        </p:nvSpPr>
        <p:spPr>
          <a:xfrm>
            <a:off x="2254909" y="3224916"/>
            <a:ext cx="1765878" cy="1200329"/>
          </a:xfrm>
          <a:prstGeom prst="rect">
            <a:avLst/>
          </a:prstGeom>
          <a:noFill/>
        </p:spPr>
        <p:txBody>
          <a:bodyPr wrap="square" rtlCol="0">
            <a:spAutoFit/>
          </a:bodyPr>
          <a:lstStyle/>
          <a:p>
            <a:pPr algn="ctr"/>
            <a:r>
              <a:rPr lang="en-US" sz="3600" b="1" dirty="0"/>
              <a:t>Feed Biota</a:t>
            </a:r>
          </a:p>
        </p:txBody>
      </p:sp>
      <p:sp>
        <p:nvSpPr>
          <p:cNvPr id="11" name="TextBox 10"/>
          <p:cNvSpPr txBox="1"/>
          <p:nvPr/>
        </p:nvSpPr>
        <p:spPr>
          <a:xfrm>
            <a:off x="2964155" y="6550223"/>
            <a:ext cx="3215689" cy="307777"/>
          </a:xfrm>
          <a:prstGeom prst="rect">
            <a:avLst/>
          </a:prstGeom>
          <a:noFill/>
        </p:spPr>
        <p:txBody>
          <a:bodyPr wrap="none" rtlCol="0">
            <a:spAutoFit/>
          </a:bodyPr>
          <a:lstStyle/>
          <a:p>
            <a:r>
              <a:rPr lang="en-US" sz="1400" dirty="0"/>
              <a:t>Image courtesy of Barry Fisher, NRCS-SHD</a:t>
            </a:r>
          </a:p>
        </p:txBody>
      </p:sp>
    </p:spTree>
    <p:extLst>
      <p:ext uri="{BB962C8B-B14F-4D97-AF65-F5344CB8AC3E}">
        <p14:creationId xmlns:p14="http://schemas.microsoft.com/office/powerpoint/2010/main" val="22953330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73" y="507410"/>
            <a:ext cx="6416752" cy="1143000"/>
          </a:xfrm>
        </p:spPr>
        <p:txBody>
          <a:bodyPr>
            <a:noAutofit/>
          </a:bodyPr>
          <a:lstStyle/>
          <a:p>
            <a:r>
              <a:rPr lang="en-US" sz="4000" b="1" dirty="0">
                <a:solidFill>
                  <a:srgbClr val="4B8C9B"/>
                </a:solidFill>
              </a:rPr>
              <a:t>Agricultural Management </a:t>
            </a:r>
            <a:br>
              <a:rPr lang="en-US" sz="4000" b="1" dirty="0">
                <a:solidFill>
                  <a:srgbClr val="4B8C9B"/>
                </a:solidFill>
              </a:rPr>
            </a:br>
            <a:r>
              <a:rPr lang="en-US" sz="4000" b="1" dirty="0">
                <a:solidFill>
                  <a:srgbClr val="4B8C9B"/>
                </a:solidFill>
              </a:rPr>
              <a:t>Practices and Soil Health</a:t>
            </a:r>
          </a:p>
        </p:txBody>
      </p:sp>
      <p:sp>
        <p:nvSpPr>
          <p:cNvPr id="5" name="Rectangle 4"/>
          <p:cNvSpPr/>
          <p:nvPr/>
        </p:nvSpPr>
        <p:spPr>
          <a:xfrm>
            <a:off x="2057400" y="6536761"/>
            <a:ext cx="6934200" cy="307777"/>
          </a:xfrm>
          <a:prstGeom prst="rect">
            <a:avLst/>
          </a:prstGeom>
        </p:spPr>
        <p:txBody>
          <a:bodyPr wrap="square">
            <a:spAutoFit/>
          </a:bodyPr>
          <a:lstStyle/>
          <a:p>
            <a:pPr marR="0" algn="l"/>
            <a:r>
              <a:rPr lang="en-US" sz="1400" dirty="0">
                <a:effectLst/>
                <a:latin typeface="+mn-lt"/>
              </a:rPr>
              <a:t>Lehman, R. M., et al. (2015). J. Soil Water </a:t>
            </a:r>
            <a:r>
              <a:rPr lang="en-US" sz="1400" dirty="0" err="1">
                <a:effectLst/>
                <a:latin typeface="+mn-lt"/>
              </a:rPr>
              <a:t>Conserv</a:t>
            </a:r>
            <a:r>
              <a:rPr lang="en-US" sz="1400" dirty="0">
                <a:effectLst/>
                <a:latin typeface="+mn-lt"/>
              </a:rPr>
              <a:t>. 70(1): 12a-18a.</a:t>
            </a:r>
          </a:p>
        </p:txBody>
      </p:sp>
      <p:sp>
        <p:nvSpPr>
          <p:cNvPr id="11" name="Rounded Rectangle 10"/>
          <p:cNvSpPr/>
          <p:nvPr/>
        </p:nvSpPr>
        <p:spPr>
          <a:xfrm>
            <a:off x="6640238" y="3003546"/>
            <a:ext cx="2351362" cy="2495764"/>
          </a:xfrm>
          <a:prstGeom prst="roundRect">
            <a:avLst/>
          </a:prstGeom>
          <a:solidFill>
            <a:schemeClr val="accent5">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t>Choose practices that feed soil organisms and protect their habitat (soil </a:t>
            </a:r>
            <a:r>
              <a:rPr lang="en-US" sz="2000" dirty="0" smtClean="0"/>
              <a:t>aggregates)</a:t>
            </a:r>
            <a:endParaRPr lang="en-US" sz="2000" dirty="0"/>
          </a:p>
        </p:txBody>
      </p:sp>
      <p:pic>
        <p:nvPicPr>
          <p:cNvPr id="7" name="Content Placeholder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0291" y="69445"/>
            <a:ext cx="2773709" cy="2673755"/>
          </a:xfrm>
          <a:prstGeom prst="rect">
            <a:avLst/>
          </a:prstGeom>
        </p:spPr>
      </p:pic>
      <p:pic>
        <p:nvPicPr>
          <p:cNvPr id="4" name="Content Placeholder 3"/>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312873" y="2352083"/>
            <a:ext cx="6327365" cy="3924332"/>
          </a:xfrm>
          <a:prstGeom prst="rect">
            <a:avLst/>
          </a:prstGeom>
        </p:spPr>
      </p:pic>
    </p:spTree>
    <p:extLst>
      <p:ext uri="{BB962C8B-B14F-4D97-AF65-F5344CB8AC3E}">
        <p14:creationId xmlns:p14="http://schemas.microsoft.com/office/powerpoint/2010/main" val="27617326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7658"/>
            <a:ext cx="7886700" cy="1325563"/>
          </a:xfrm>
        </p:spPr>
        <p:txBody>
          <a:bodyPr/>
          <a:lstStyle/>
          <a:p>
            <a:r>
              <a:rPr lang="en-US" dirty="0"/>
              <a:t>Managing for Biology</a:t>
            </a:r>
          </a:p>
        </p:txBody>
      </p:sp>
      <p:sp>
        <p:nvSpPr>
          <p:cNvPr id="3" name="Content Placeholder 2"/>
          <p:cNvSpPr>
            <a:spLocks noGrp="1"/>
          </p:cNvSpPr>
          <p:nvPr>
            <p:ph sz="half" idx="1"/>
          </p:nvPr>
        </p:nvSpPr>
        <p:spPr>
          <a:xfrm>
            <a:off x="447675" y="1983317"/>
            <a:ext cx="4305300" cy="4184331"/>
          </a:xfrm>
        </p:spPr>
        <p:txBody>
          <a:bodyPr>
            <a:normAutofit fontScale="92500" lnSpcReduction="10000"/>
          </a:bodyPr>
          <a:lstStyle/>
          <a:p>
            <a:r>
              <a:rPr lang="en-US" dirty="0"/>
              <a:t>Most ag soils are carbon depleted</a:t>
            </a:r>
          </a:p>
          <a:p>
            <a:r>
              <a:rPr lang="en-US" dirty="0"/>
              <a:t>Disturbances </a:t>
            </a:r>
            <a:r>
              <a:rPr lang="en-US" dirty="0" smtClean="0"/>
              <a:t>destroy </a:t>
            </a:r>
            <a:r>
              <a:rPr lang="en-US" dirty="0"/>
              <a:t>habitat and hyphal networks</a:t>
            </a:r>
          </a:p>
          <a:p>
            <a:r>
              <a:rPr lang="en-US" dirty="0"/>
              <a:t>Bare, fallow fields provide little protection, no C</a:t>
            </a:r>
          </a:p>
          <a:p>
            <a:r>
              <a:rPr lang="en-US" dirty="0"/>
              <a:t>Agrichemicals have mixed effects</a:t>
            </a:r>
          </a:p>
          <a:p>
            <a:r>
              <a:rPr lang="en-US" dirty="0"/>
              <a:t>Many fertilizer concentrations </a:t>
            </a:r>
            <a:r>
              <a:rPr lang="en-US" dirty="0" smtClean="0"/>
              <a:t>are too </a:t>
            </a:r>
            <a:r>
              <a:rPr lang="en-US" dirty="0"/>
              <a:t>high for symbiosis</a:t>
            </a:r>
          </a:p>
        </p:txBody>
      </p:sp>
      <p:sp>
        <p:nvSpPr>
          <p:cNvPr id="4" name="Content Placeholder 3"/>
          <p:cNvSpPr>
            <a:spLocks noGrp="1"/>
          </p:cNvSpPr>
          <p:nvPr>
            <p:ph sz="half" idx="2"/>
          </p:nvPr>
        </p:nvSpPr>
        <p:spPr>
          <a:xfrm>
            <a:off x="4752975" y="1750166"/>
            <a:ext cx="3886200" cy="4650634"/>
          </a:xfrm>
        </p:spPr>
        <p:txBody>
          <a:bodyPr>
            <a:normAutofit fontScale="92500" lnSpcReduction="10000"/>
          </a:bodyPr>
          <a:lstStyle/>
          <a:p>
            <a:pPr>
              <a:buFont typeface="Wingdings" panose="05000000000000000000" pitchFamily="2" charset="2"/>
              <a:buChar char="Ø"/>
            </a:pPr>
            <a:r>
              <a:rPr lang="en-US" dirty="0"/>
              <a:t>Manage for hot spots</a:t>
            </a:r>
          </a:p>
          <a:p>
            <a:pPr>
              <a:buFont typeface="Wingdings" panose="05000000000000000000" pitchFamily="2" charset="2"/>
              <a:buChar char="Ø"/>
            </a:pPr>
            <a:r>
              <a:rPr lang="en-US" dirty="0"/>
              <a:t>Support biology to build aggregates and create pore space</a:t>
            </a:r>
          </a:p>
          <a:p>
            <a:pPr>
              <a:buFont typeface="Wingdings" panose="05000000000000000000" pitchFamily="2" charset="2"/>
              <a:buChar char="Ø"/>
            </a:pPr>
            <a:r>
              <a:rPr lang="en-US" dirty="0"/>
              <a:t>Protect the habitat</a:t>
            </a:r>
          </a:p>
          <a:p>
            <a:pPr>
              <a:buFont typeface="Wingdings" panose="05000000000000000000" pitchFamily="2" charset="2"/>
              <a:buChar char="Ø"/>
            </a:pPr>
            <a:r>
              <a:rPr lang="en-US" dirty="0"/>
              <a:t>Feed the soil so it can feed us</a:t>
            </a:r>
          </a:p>
          <a:p>
            <a:pPr>
              <a:buFont typeface="Wingdings" panose="05000000000000000000" pitchFamily="2" charset="2"/>
              <a:buChar char="Ø"/>
            </a:pPr>
            <a:r>
              <a:rPr lang="en-US" dirty="0"/>
              <a:t>Optimize biological nutrient cycling</a:t>
            </a:r>
          </a:p>
          <a:p>
            <a:pPr>
              <a:buFont typeface="Wingdings" panose="05000000000000000000" pitchFamily="2" charset="2"/>
              <a:buChar char="Ø"/>
            </a:pPr>
            <a:r>
              <a:rPr lang="en-US" dirty="0"/>
              <a:t>Optimize plant-microbe interactions for plant defense optimization</a:t>
            </a:r>
          </a:p>
        </p:txBody>
      </p:sp>
    </p:spTree>
    <p:extLst>
      <p:ext uri="{BB962C8B-B14F-4D97-AF65-F5344CB8AC3E}">
        <p14:creationId xmlns:p14="http://schemas.microsoft.com/office/powerpoint/2010/main" val="36668831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do living organisms need?</a:t>
            </a:r>
          </a:p>
        </p:txBody>
      </p:sp>
      <p:sp>
        <p:nvSpPr>
          <p:cNvPr id="5" name="Content Placeholder 4"/>
          <p:cNvSpPr>
            <a:spLocks noGrp="1"/>
          </p:cNvSpPr>
          <p:nvPr>
            <p:ph idx="1"/>
          </p:nvPr>
        </p:nvSpPr>
        <p:spPr/>
        <p:txBody>
          <a:bodyPr>
            <a:normAutofit fontScale="92500" lnSpcReduction="10000"/>
          </a:bodyPr>
          <a:lstStyle/>
          <a:p>
            <a:r>
              <a:rPr lang="en-US" dirty="0"/>
              <a:t>How can we feed </a:t>
            </a:r>
            <a:r>
              <a:rPr lang="en-US" dirty="0" smtClean="0"/>
              <a:t>soil organisms?</a:t>
            </a:r>
            <a:endParaRPr lang="en-US" dirty="0"/>
          </a:p>
          <a:p>
            <a:pPr lvl="1"/>
            <a:r>
              <a:rPr lang="en-US" dirty="0"/>
              <a:t>Choose practices that provide diverse, near continuous inputs and build reserves (soil organic matter)</a:t>
            </a:r>
          </a:p>
          <a:p>
            <a:r>
              <a:rPr lang="en-US" dirty="0"/>
              <a:t>How can we provide and protect habitat?</a:t>
            </a:r>
          </a:p>
          <a:p>
            <a:pPr lvl="1"/>
            <a:r>
              <a:rPr lang="en-US" dirty="0"/>
              <a:t>Choose practices that minimize disturbance of habitat (aggregates) and food sources (soil organic matter including residues)</a:t>
            </a:r>
          </a:p>
          <a:p>
            <a:pPr lvl="1"/>
            <a:r>
              <a:rPr lang="en-US" dirty="0"/>
              <a:t>Choose practices that support a stable habitat from major swings in temperature, water, and chemistry</a:t>
            </a:r>
          </a:p>
          <a:p>
            <a:r>
              <a:rPr lang="en-US" dirty="0"/>
              <a:t>The next module will go into greater detail about these principles and identify specific practices to support, maintain, and enhance soil biology and the critical functions they perform.</a:t>
            </a:r>
          </a:p>
        </p:txBody>
      </p:sp>
    </p:spTree>
    <p:extLst>
      <p:ext uri="{BB962C8B-B14F-4D97-AF65-F5344CB8AC3E}">
        <p14:creationId xmlns:p14="http://schemas.microsoft.com/office/powerpoint/2010/main" val="69980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14325" y="1875053"/>
            <a:ext cx="8515350" cy="4351338"/>
          </a:xfrm>
        </p:spPr>
        <p:txBody>
          <a:bodyPr>
            <a:normAutofit fontScale="92500"/>
          </a:bodyPr>
          <a:lstStyle/>
          <a:p>
            <a:pPr lvl="0"/>
            <a:r>
              <a:rPr lang="en-US" dirty="0"/>
              <a:t>Produce food, feed, fiber, biofuel feedstocks, and medicinal products</a:t>
            </a:r>
          </a:p>
          <a:p>
            <a:pPr lvl="0"/>
            <a:r>
              <a:rPr lang="en-US" dirty="0"/>
              <a:t>Capture, filter, drain well, and store water</a:t>
            </a:r>
          </a:p>
          <a:p>
            <a:pPr lvl="0"/>
            <a:r>
              <a:rPr lang="en-US" dirty="0"/>
              <a:t>Cycle and recycle nutrients</a:t>
            </a:r>
          </a:p>
          <a:p>
            <a:pPr lvl="0"/>
            <a:r>
              <a:rPr lang="en-US" dirty="0"/>
              <a:t>Resilient to drought, temperature extremes, fire &amp; floods</a:t>
            </a:r>
          </a:p>
          <a:p>
            <a:pPr lvl="0"/>
            <a:r>
              <a:rPr lang="en-US" dirty="0"/>
              <a:t>Protect plants from pathogens and stress</a:t>
            </a:r>
          </a:p>
          <a:p>
            <a:pPr lvl="0"/>
            <a:r>
              <a:rPr lang="en-US" dirty="0"/>
              <a:t>Detoxify pollutants</a:t>
            </a:r>
          </a:p>
          <a:p>
            <a:pPr lvl="0"/>
            <a:r>
              <a:rPr lang="en-US" dirty="0"/>
              <a:t>Store C and modify release of gases (e.g., CO</a:t>
            </a:r>
            <a:r>
              <a:rPr lang="en-US" baseline="-25000" dirty="0"/>
              <a:t>2</a:t>
            </a:r>
            <a:r>
              <a:rPr lang="en-US" dirty="0"/>
              <a:t>, CH</a:t>
            </a:r>
            <a:r>
              <a:rPr lang="en-US" baseline="-25000" dirty="0"/>
              <a:t>4</a:t>
            </a:r>
            <a:r>
              <a:rPr lang="en-US" dirty="0"/>
              <a:t>, N</a:t>
            </a:r>
            <a:r>
              <a:rPr lang="en-US" baseline="-25000" dirty="0"/>
              <a:t>2</a:t>
            </a:r>
            <a:r>
              <a:rPr lang="en-US" dirty="0"/>
              <a:t>0)</a:t>
            </a:r>
          </a:p>
          <a:p>
            <a:pPr lvl="0"/>
            <a:r>
              <a:rPr lang="en-US" dirty="0" smtClean="0"/>
              <a:t>Stability, </a:t>
            </a:r>
            <a:r>
              <a:rPr lang="en-US" dirty="0"/>
              <a:t>resist the erosive forces of wind and water </a:t>
            </a:r>
          </a:p>
          <a:p>
            <a:endParaRPr lang="en-US" dirty="0"/>
          </a:p>
        </p:txBody>
      </p:sp>
      <p:sp>
        <p:nvSpPr>
          <p:cNvPr id="2" name="Title 1"/>
          <p:cNvSpPr>
            <a:spLocks noGrp="1"/>
          </p:cNvSpPr>
          <p:nvPr>
            <p:ph type="title"/>
          </p:nvPr>
        </p:nvSpPr>
        <p:spPr>
          <a:xfrm>
            <a:off x="628650" y="549490"/>
            <a:ext cx="7886700" cy="1325563"/>
          </a:xfrm>
        </p:spPr>
        <p:txBody>
          <a:bodyPr>
            <a:normAutofit/>
          </a:bodyPr>
          <a:lstStyle/>
          <a:p>
            <a:r>
              <a:rPr lang="en-US" sz="4000" dirty="0"/>
              <a:t>What are Important Soil Functions?</a:t>
            </a:r>
          </a:p>
        </p:txBody>
      </p:sp>
    </p:spTree>
    <p:extLst>
      <p:ext uri="{BB962C8B-B14F-4D97-AF65-F5344CB8AC3E}">
        <p14:creationId xmlns:p14="http://schemas.microsoft.com/office/powerpoint/2010/main" val="37562533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14325" y="1875053"/>
            <a:ext cx="8515350" cy="4351338"/>
          </a:xfrm>
        </p:spPr>
        <p:txBody>
          <a:bodyPr>
            <a:normAutofit fontScale="92500"/>
          </a:bodyPr>
          <a:lstStyle/>
          <a:p>
            <a:pPr lvl="0"/>
            <a:r>
              <a:rPr lang="en-US" dirty="0"/>
              <a:t>Produce food, feed, fiber, biofuel feedstocks, and medicinal products</a:t>
            </a:r>
          </a:p>
          <a:p>
            <a:pPr lvl="0"/>
            <a:r>
              <a:rPr lang="en-US" dirty="0"/>
              <a:t>Capture, filter, drain well, and store water</a:t>
            </a:r>
          </a:p>
          <a:p>
            <a:pPr lvl="0"/>
            <a:r>
              <a:rPr lang="en-US" dirty="0"/>
              <a:t>Cycle and recycle nutrients</a:t>
            </a:r>
          </a:p>
          <a:p>
            <a:pPr lvl="0"/>
            <a:r>
              <a:rPr lang="en-US" dirty="0"/>
              <a:t>Resilient to drought, temperature extremes, fire &amp; floods</a:t>
            </a:r>
          </a:p>
          <a:p>
            <a:pPr lvl="0"/>
            <a:r>
              <a:rPr lang="en-US" dirty="0"/>
              <a:t>Protect plants from pathogens and stress</a:t>
            </a:r>
          </a:p>
          <a:p>
            <a:pPr lvl="0"/>
            <a:r>
              <a:rPr lang="en-US" dirty="0"/>
              <a:t>Detoxify pollutants</a:t>
            </a:r>
          </a:p>
          <a:p>
            <a:pPr lvl="0"/>
            <a:r>
              <a:rPr lang="en-US" dirty="0"/>
              <a:t>Store C and modify release of gases (e.g., CO</a:t>
            </a:r>
            <a:r>
              <a:rPr lang="en-US" baseline="-25000" dirty="0"/>
              <a:t>2</a:t>
            </a:r>
            <a:r>
              <a:rPr lang="en-US" dirty="0"/>
              <a:t>, CH</a:t>
            </a:r>
            <a:r>
              <a:rPr lang="en-US" baseline="-25000" dirty="0"/>
              <a:t>4</a:t>
            </a:r>
            <a:r>
              <a:rPr lang="en-US" dirty="0"/>
              <a:t>, N</a:t>
            </a:r>
            <a:r>
              <a:rPr lang="en-US" baseline="-25000" dirty="0"/>
              <a:t>2</a:t>
            </a:r>
            <a:r>
              <a:rPr lang="en-US" dirty="0"/>
              <a:t>0)</a:t>
            </a:r>
          </a:p>
          <a:p>
            <a:pPr lvl="0"/>
            <a:r>
              <a:rPr lang="en-US" dirty="0"/>
              <a:t>Stable, resist the erosive forces of wind and water </a:t>
            </a:r>
          </a:p>
          <a:p>
            <a:endParaRPr lang="en-US" dirty="0"/>
          </a:p>
        </p:txBody>
      </p:sp>
      <p:sp>
        <p:nvSpPr>
          <p:cNvPr id="2" name="Title 1"/>
          <p:cNvSpPr>
            <a:spLocks noGrp="1"/>
          </p:cNvSpPr>
          <p:nvPr>
            <p:ph type="title"/>
          </p:nvPr>
        </p:nvSpPr>
        <p:spPr>
          <a:xfrm>
            <a:off x="731520" y="549490"/>
            <a:ext cx="7845950" cy="1325563"/>
          </a:xfrm>
        </p:spPr>
        <p:txBody>
          <a:bodyPr>
            <a:normAutofit/>
          </a:bodyPr>
          <a:lstStyle/>
          <a:p>
            <a:r>
              <a:rPr lang="en-US" sz="3200" dirty="0"/>
              <a:t>Which soil functions are strongly influenced by the actions of soil organisms?</a:t>
            </a:r>
          </a:p>
        </p:txBody>
      </p:sp>
    </p:spTree>
    <p:extLst>
      <p:ext uri="{BB962C8B-B14F-4D97-AF65-F5344CB8AC3E}">
        <p14:creationId xmlns:p14="http://schemas.microsoft.com/office/powerpoint/2010/main" val="239102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14325" y="1875053"/>
            <a:ext cx="8515350" cy="4351338"/>
          </a:xfrm>
        </p:spPr>
        <p:txBody>
          <a:bodyPr>
            <a:normAutofit fontScale="92500"/>
          </a:bodyPr>
          <a:lstStyle/>
          <a:p>
            <a:pPr lvl="0">
              <a:buFont typeface="Wingdings" panose="05000000000000000000" pitchFamily="2" charset="2"/>
              <a:buChar char="ü"/>
            </a:pPr>
            <a:r>
              <a:rPr lang="en-US" dirty="0"/>
              <a:t>Produce food, feed, fiber, biofuel feedstocks, and medicinal products</a:t>
            </a:r>
          </a:p>
          <a:p>
            <a:pPr lvl="0">
              <a:buFont typeface="Wingdings" panose="05000000000000000000" pitchFamily="2" charset="2"/>
              <a:buChar char="ü"/>
            </a:pPr>
            <a:r>
              <a:rPr lang="en-US" dirty="0"/>
              <a:t>Capture, filter, drain well, and store water</a:t>
            </a:r>
          </a:p>
          <a:p>
            <a:pPr lvl="0">
              <a:buFont typeface="Wingdings" panose="05000000000000000000" pitchFamily="2" charset="2"/>
              <a:buChar char="ü"/>
            </a:pPr>
            <a:r>
              <a:rPr lang="en-US" dirty="0"/>
              <a:t>Cycle and recycle nutrients</a:t>
            </a:r>
          </a:p>
          <a:p>
            <a:pPr lvl="0">
              <a:buFont typeface="Wingdings" panose="05000000000000000000" pitchFamily="2" charset="2"/>
              <a:buChar char="ü"/>
            </a:pPr>
            <a:r>
              <a:rPr lang="en-US" dirty="0"/>
              <a:t>Resilient to drought, temperature extremes, fire &amp; floods</a:t>
            </a:r>
          </a:p>
          <a:p>
            <a:pPr lvl="0">
              <a:buFont typeface="Wingdings" panose="05000000000000000000" pitchFamily="2" charset="2"/>
              <a:buChar char="ü"/>
            </a:pPr>
            <a:r>
              <a:rPr lang="en-US" dirty="0"/>
              <a:t>Protect plants from pathogens and stress</a:t>
            </a:r>
          </a:p>
          <a:p>
            <a:pPr lvl="0">
              <a:buFont typeface="Wingdings" panose="05000000000000000000" pitchFamily="2" charset="2"/>
              <a:buChar char="ü"/>
            </a:pPr>
            <a:r>
              <a:rPr lang="en-US" dirty="0"/>
              <a:t>Detoxify pollutants</a:t>
            </a:r>
          </a:p>
          <a:p>
            <a:pPr lvl="0">
              <a:buFont typeface="Wingdings" panose="05000000000000000000" pitchFamily="2" charset="2"/>
              <a:buChar char="ü"/>
            </a:pPr>
            <a:r>
              <a:rPr lang="en-US" dirty="0"/>
              <a:t>Store C and modify release of gases (e.g., CO</a:t>
            </a:r>
            <a:r>
              <a:rPr lang="en-US" baseline="-25000" dirty="0"/>
              <a:t>2</a:t>
            </a:r>
            <a:r>
              <a:rPr lang="en-US" dirty="0"/>
              <a:t>, CH</a:t>
            </a:r>
            <a:r>
              <a:rPr lang="en-US" baseline="-25000" dirty="0"/>
              <a:t>4</a:t>
            </a:r>
            <a:r>
              <a:rPr lang="en-US" dirty="0"/>
              <a:t>, N</a:t>
            </a:r>
            <a:r>
              <a:rPr lang="en-US" baseline="-25000" dirty="0"/>
              <a:t>2</a:t>
            </a:r>
            <a:r>
              <a:rPr lang="en-US" dirty="0"/>
              <a:t>0)</a:t>
            </a:r>
          </a:p>
          <a:p>
            <a:pPr lvl="0">
              <a:buFont typeface="Wingdings" panose="05000000000000000000" pitchFamily="2" charset="2"/>
              <a:buChar char="ü"/>
            </a:pPr>
            <a:r>
              <a:rPr lang="en-US" dirty="0"/>
              <a:t>Stable, resist the erosive forces of wind and water </a:t>
            </a:r>
          </a:p>
          <a:p>
            <a:pPr>
              <a:buFont typeface="Wingdings" panose="05000000000000000000" pitchFamily="2" charset="2"/>
              <a:buChar char="ü"/>
            </a:pPr>
            <a:endParaRPr lang="en-US" dirty="0"/>
          </a:p>
        </p:txBody>
      </p:sp>
      <p:sp>
        <p:nvSpPr>
          <p:cNvPr id="2" name="Title 1"/>
          <p:cNvSpPr>
            <a:spLocks noGrp="1"/>
          </p:cNvSpPr>
          <p:nvPr>
            <p:ph type="title"/>
          </p:nvPr>
        </p:nvSpPr>
        <p:spPr>
          <a:xfrm>
            <a:off x="757742" y="549490"/>
            <a:ext cx="7886700" cy="1325563"/>
          </a:xfrm>
        </p:spPr>
        <p:txBody>
          <a:bodyPr>
            <a:normAutofit/>
          </a:bodyPr>
          <a:lstStyle/>
          <a:p>
            <a:r>
              <a:rPr lang="en-US" sz="3200" dirty="0"/>
              <a:t>Which soil functions are strongly influenced by the actions of soil organisms?</a:t>
            </a:r>
          </a:p>
        </p:txBody>
      </p:sp>
      <p:sp>
        <p:nvSpPr>
          <p:cNvPr id="4" name="Rectangle 3"/>
          <p:cNvSpPr/>
          <p:nvPr/>
        </p:nvSpPr>
        <p:spPr>
          <a:xfrm rot="19604786">
            <a:off x="1894562" y="3368216"/>
            <a:ext cx="5354874" cy="1107996"/>
          </a:xfrm>
          <a:prstGeom prst="rect">
            <a:avLst/>
          </a:prstGeom>
          <a:solidFill>
            <a:schemeClr val="accent2"/>
          </a:solidFill>
        </p:spPr>
        <p:txBody>
          <a:bodyPr wrap="square" lIns="91440" tIns="45720" rIns="91440" bIns="45720">
            <a:spAutoFit/>
          </a:bodyPr>
          <a:lstStyle/>
          <a:p>
            <a:pPr algn="ctr"/>
            <a:r>
              <a:rPr lang="en-US" sz="66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ALL OF THEM!</a:t>
            </a:r>
          </a:p>
        </p:txBody>
      </p:sp>
    </p:spTree>
    <p:extLst>
      <p:ext uri="{BB962C8B-B14F-4D97-AF65-F5344CB8AC3E}">
        <p14:creationId xmlns:p14="http://schemas.microsoft.com/office/powerpoint/2010/main" val="238060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42938"/>
            <a:ext cx="7886700" cy="1047751"/>
          </a:xfrm>
        </p:spPr>
        <p:txBody>
          <a:bodyPr>
            <a:normAutofit fontScale="90000"/>
          </a:bodyPr>
          <a:lstStyle/>
          <a:p>
            <a:r>
              <a:rPr lang="en-US" dirty="0"/>
              <a:t>How Many Different Types of Soil Organisms Can you Name?</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6723237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854" y="95250"/>
            <a:ext cx="6693031" cy="1143000"/>
          </a:xfrm>
          <a:solidFill>
            <a:schemeClr val="bg1"/>
          </a:solidFill>
        </p:spPr>
        <p:txBody>
          <a:bodyPr/>
          <a:lstStyle/>
          <a:p>
            <a:r>
              <a:rPr lang="en-US" dirty="0"/>
              <a:t>            Soil Food Web</a:t>
            </a:r>
          </a:p>
        </p:txBody>
      </p:sp>
      <p:pic>
        <p:nvPicPr>
          <p:cNvPr id="4" name="Content Placeholder 3"/>
          <p:cNvPicPr>
            <a:picLocks noGrp="1" noChangeAspect="1"/>
          </p:cNvPicPr>
          <p:nvPr>
            <p:ph idx="4294967295"/>
          </p:nvPr>
        </p:nvPicPr>
        <p:blipFill>
          <a:blip r:embed="rId3"/>
          <a:stretch>
            <a:fillRect/>
          </a:stretch>
        </p:blipFill>
        <p:spPr>
          <a:xfrm>
            <a:off x="560388" y="95250"/>
            <a:ext cx="8583612" cy="6781800"/>
          </a:xfrm>
          <a:prstGeom prst="rect">
            <a:avLst/>
          </a:prstGeom>
          <a:ln>
            <a:solidFill>
              <a:schemeClr val="accent1"/>
            </a:solidFill>
          </a:ln>
        </p:spPr>
      </p:pic>
      <p:sp>
        <p:nvSpPr>
          <p:cNvPr id="7" name="TextBox 6"/>
          <p:cNvSpPr txBox="1"/>
          <p:nvPr/>
        </p:nvSpPr>
        <p:spPr>
          <a:xfrm>
            <a:off x="0" y="6304002"/>
            <a:ext cx="3015342" cy="553998"/>
          </a:xfrm>
          <a:prstGeom prst="rect">
            <a:avLst/>
          </a:prstGeom>
          <a:solidFill>
            <a:schemeClr val="bg1"/>
          </a:solidFill>
          <a:ln>
            <a:solidFill>
              <a:schemeClr val="tx1"/>
            </a:solidFill>
          </a:ln>
        </p:spPr>
        <p:txBody>
          <a:bodyPr wrap="square" rtlCol="0">
            <a:spAutoFit/>
          </a:bodyPr>
          <a:lstStyle/>
          <a:p>
            <a:r>
              <a:rPr lang="en-US" sz="1000" dirty="0">
                <a:effectLst/>
                <a:latin typeface="+mn-lt"/>
              </a:rPr>
              <a:t>Global Soil Biodiversity Atlas</a:t>
            </a:r>
            <a:r>
              <a:rPr lang="en-US" sz="1000" dirty="0"/>
              <a:t>. 2016.</a:t>
            </a:r>
            <a:r>
              <a:rPr lang="en-US" sz="1000" dirty="0">
                <a:effectLst/>
                <a:latin typeface="+mn-lt"/>
              </a:rPr>
              <a:t> </a:t>
            </a:r>
            <a:r>
              <a:rPr lang="en-US" sz="1000" dirty="0" err="1">
                <a:effectLst/>
                <a:latin typeface="+mn-lt"/>
              </a:rPr>
              <a:t>Orgiazzi</a:t>
            </a:r>
            <a:r>
              <a:rPr lang="en-US" sz="1000" dirty="0">
                <a:effectLst/>
                <a:latin typeface="+mn-lt"/>
              </a:rPr>
              <a:t>, </a:t>
            </a:r>
            <a:r>
              <a:rPr lang="en-US" sz="1000" dirty="0" err="1">
                <a:effectLst/>
                <a:latin typeface="+mn-lt"/>
              </a:rPr>
              <a:t>Bardgett</a:t>
            </a:r>
            <a:r>
              <a:rPr lang="en-US" sz="1000" dirty="0">
                <a:effectLst/>
                <a:latin typeface="+mn-lt"/>
              </a:rPr>
              <a:t>,  Barrios et al. Luxembourg, European Commission, Publications Office of the European Union</a:t>
            </a:r>
            <a:r>
              <a:rPr lang="en-US" sz="1000" b="1" dirty="0">
                <a:effectLst/>
                <a:latin typeface="+mn-lt"/>
              </a:rPr>
              <a:t>: 176p.</a:t>
            </a:r>
            <a:r>
              <a:rPr lang="en-US" sz="1000" dirty="0">
                <a:effectLst/>
                <a:latin typeface="+mn-lt"/>
              </a:rPr>
              <a:t> </a:t>
            </a:r>
          </a:p>
        </p:txBody>
      </p:sp>
    </p:spTree>
    <p:extLst>
      <p:ext uri="{BB962C8B-B14F-4D97-AF65-F5344CB8AC3E}">
        <p14:creationId xmlns:p14="http://schemas.microsoft.com/office/powerpoint/2010/main" val="2975450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E799F50F392B42BD867D6CA6374FFF" ma:contentTypeVersion="1" ma:contentTypeDescription="Create a new document." ma:contentTypeScope="" ma:versionID="7b87912fdfb3825609035a9849687e9e">
  <xsd:schema xmlns:xsd="http://www.w3.org/2001/XMLSchema" xmlns:xs="http://www.w3.org/2001/XMLSchema" xmlns:p="http://schemas.microsoft.com/office/2006/metadata/properties" targetNamespace="http://schemas.microsoft.com/office/2006/metadata/properties" ma:root="true" ma:fieldsID="65be23c65578221b5c50fdc20cf0be9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1AE5D3-2D40-48CE-99A7-1A8D134A21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D7F7D40A-2D76-408B-8695-53F03D091834}">
  <ds:schemaRefs>
    <ds:schemaRef ds:uri="http://schemas.microsoft.com/office/infopath/2007/PartnerControls"/>
    <ds:schemaRef ds:uri="http://purl.org/dc/terms/"/>
    <ds:schemaRef ds:uri="http://purl.org/dc/elements/1.1/"/>
    <ds:schemaRef ds:uri="http://purl.org/dc/dcmitype/"/>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7E3A9A78-D031-43B5-A604-39AD009D73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13033</TotalTime>
  <Words>5620</Words>
  <Application>Microsoft Office PowerPoint</Application>
  <PresentationFormat>On-screen Show (4:3)</PresentationFormat>
  <Paragraphs>570</Paragraphs>
  <Slides>49</Slides>
  <Notes>49</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ＭＳ Ｐゴシック</vt:lpstr>
      <vt:lpstr>宋体</vt:lpstr>
      <vt:lpstr>Arial</vt:lpstr>
      <vt:lpstr>Calibri</vt:lpstr>
      <vt:lpstr>Calibri Light</vt:lpstr>
      <vt:lpstr>ECSquareSansPro-Regular</vt:lpstr>
      <vt:lpstr>Garamond</vt:lpstr>
      <vt:lpstr>Segoe UI</vt:lpstr>
      <vt:lpstr>Times New Roman</vt:lpstr>
      <vt:lpstr>Wingdings</vt:lpstr>
      <vt:lpstr>Office Theme</vt:lpstr>
      <vt:lpstr>Module 2: Soil Biology</vt:lpstr>
      <vt:lpstr>PowerPoint Presentation</vt:lpstr>
      <vt:lpstr>Goals </vt:lpstr>
      <vt:lpstr>What are Important Soil Functions?</vt:lpstr>
      <vt:lpstr>What are Important Soil Functions?</vt:lpstr>
      <vt:lpstr>Which soil functions are strongly influenced by the actions of soil organisms?</vt:lpstr>
      <vt:lpstr>Which soil functions are strongly influenced by the actions of soil organisms?</vt:lpstr>
      <vt:lpstr>How Many Different Types of Soil Organisms Can you Name?</vt:lpstr>
      <vt:lpstr>            Soil Food Web</vt:lpstr>
      <vt:lpstr>Soils Host Vast Numbers &amp; Mass of Organisms</vt:lpstr>
      <vt:lpstr>Three Broad Functional Groups</vt:lpstr>
      <vt:lpstr>Chemical Engineers</vt:lpstr>
      <vt:lpstr>Biological Regulators</vt:lpstr>
      <vt:lpstr>Ecosystem Engineers</vt:lpstr>
      <vt:lpstr>What are the requirements of life and what makes soil living?</vt:lpstr>
      <vt:lpstr>In agricultural soils, soil organisms are optimal under the following conditions: </vt:lpstr>
      <vt:lpstr>Survival Strategies, Sleeping  Beauty &amp; Prince Charming</vt:lpstr>
      <vt:lpstr>Biological Hot Spots of Soil Function</vt:lpstr>
      <vt:lpstr>Litter Layer (Detritusphere)</vt:lpstr>
      <vt:lpstr>Detritusphere: Key Soil Organisms</vt:lpstr>
      <vt:lpstr>Earthworm &amp; Root Channels (Drilosphere)</vt:lpstr>
      <vt:lpstr>Drilosphere: Key Soil Organisms</vt:lpstr>
      <vt:lpstr>Pore Space (Porosphere)</vt:lpstr>
      <vt:lpstr> Pore Space (Porosphere)</vt:lpstr>
      <vt:lpstr>Aggregate Surfaces (Aggregatusphere)</vt:lpstr>
      <vt:lpstr>Soil Organisms Physically Stabilize Soil Aggregates</vt:lpstr>
      <vt:lpstr>Soil Organisms Chemically Stabilize Soil Aggregates</vt:lpstr>
      <vt:lpstr>Root Zone (Rhizosphere)</vt:lpstr>
      <vt:lpstr>Root Zone (Rhizosphere): Key Organisms</vt:lpstr>
      <vt:lpstr>Rhizosphere: Key Organisms</vt:lpstr>
      <vt:lpstr>Rhizosphere: Key Organisms</vt:lpstr>
      <vt:lpstr>Key Functions of Soil Organisms </vt:lpstr>
      <vt:lpstr>Continuous Flow of C Drives the System</vt:lpstr>
      <vt:lpstr>Soil Biology and Nutrient Cycling</vt:lpstr>
      <vt:lpstr>Microbes are involved in all steps of soil N cycle</vt:lpstr>
      <vt:lpstr>Microbes help release P from organics and minerals</vt:lpstr>
      <vt:lpstr>Examples of Biological Regulators</vt:lpstr>
      <vt:lpstr>Symbiosis Example: Mycorrhizae Mykós (fungus)- riza (root) </vt:lpstr>
      <vt:lpstr>Soil Food Web Benefits: Plant Protection Examples</vt:lpstr>
      <vt:lpstr>PowerPoint Presentation</vt:lpstr>
      <vt:lpstr>Extract organisms using a Tullgren (aka Berlese) Funnel </vt:lpstr>
      <vt:lpstr>PowerPoint Presentation</vt:lpstr>
      <vt:lpstr>How do we support biodiversity to support healthy soils?</vt:lpstr>
      <vt:lpstr>Soil health Principles To Support High Functioning Soils</vt:lpstr>
      <vt:lpstr>Soil Health Principles &amp; Soil Function</vt:lpstr>
      <vt:lpstr>Soil Health Principles &amp; Soil Function</vt:lpstr>
      <vt:lpstr>Agricultural Management  Practices and Soil Health</vt:lpstr>
      <vt:lpstr>Managing for Biology</vt:lpstr>
      <vt:lpstr>What do living organisms need?</vt:lpstr>
    </vt:vector>
  </TitlesOfParts>
  <Company>USDA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Gilley, Valerie - NRCS, Fort Worth, TX</dc:creator>
  <cp:lastModifiedBy>Anonymous</cp:lastModifiedBy>
  <cp:revision>326</cp:revision>
  <dcterms:created xsi:type="dcterms:W3CDTF">2015-02-26T16:54:02Z</dcterms:created>
  <dcterms:modified xsi:type="dcterms:W3CDTF">2018-09-26T18:39:40Z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0x010100CAE799F50F392B42BD867D6CA6374FFF</vt:lpwstr>
  </property>
</Properties>
</file>