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11" r:id="rId3"/>
    <p:sldId id="309" r:id="rId4"/>
    <p:sldId id="310" r:id="rId5"/>
    <p:sldId id="319" r:id="rId6"/>
    <p:sldId id="312" r:id="rId7"/>
    <p:sldId id="314" r:id="rId8"/>
    <p:sldId id="315" r:id="rId9"/>
    <p:sldId id="260" r:id="rId10"/>
    <p:sldId id="259" r:id="rId11"/>
    <p:sldId id="257" r:id="rId12"/>
    <p:sldId id="258" r:id="rId13"/>
    <p:sldId id="262" r:id="rId14"/>
    <p:sldId id="267" r:id="rId15"/>
    <p:sldId id="265" r:id="rId16"/>
    <p:sldId id="266" r:id="rId17"/>
    <p:sldId id="268" r:id="rId18"/>
    <p:sldId id="274" r:id="rId19"/>
    <p:sldId id="270" r:id="rId20"/>
    <p:sldId id="271" r:id="rId21"/>
    <p:sldId id="272" r:id="rId22"/>
    <p:sldId id="277" r:id="rId23"/>
    <p:sldId id="275" r:id="rId24"/>
    <p:sldId id="302" r:id="rId25"/>
    <p:sldId id="321" r:id="rId26"/>
    <p:sldId id="322" r:id="rId27"/>
    <p:sldId id="320" r:id="rId28"/>
    <p:sldId id="323" r:id="rId29"/>
    <p:sldId id="307" r:id="rId30"/>
    <p:sldId id="280" r:id="rId31"/>
    <p:sldId id="282" r:id="rId32"/>
    <p:sldId id="283" r:id="rId33"/>
    <p:sldId id="285" r:id="rId34"/>
    <p:sldId id="286" r:id="rId35"/>
    <p:sldId id="287" r:id="rId36"/>
    <p:sldId id="288" r:id="rId37"/>
    <p:sldId id="278" r:id="rId38"/>
    <p:sldId id="291" r:id="rId39"/>
    <p:sldId id="292" r:id="rId40"/>
    <p:sldId id="293" r:id="rId41"/>
    <p:sldId id="296" r:id="rId42"/>
    <p:sldId id="294" r:id="rId43"/>
    <p:sldId id="297" r:id="rId44"/>
    <p:sldId id="295" r:id="rId45"/>
    <p:sldId id="298" r:id="rId46"/>
    <p:sldId id="276" r:id="rId47"/>
    <p:sldId id="317" r:id="rId48"/>
    <p:sldId id="299" r:id="rId49"/>
    <p:sldId id="300" r:id="rId50"/>
    <p:sldId id="304" r:id="rId51"/>
    <p:sldId id="324" r:id="rId52"/>
    <p:sldId id="318" r:id="rId53"/>
    <p:sldId id="301" r:id="rId54"/>
    <p:sldId id="326" r:id="rId55"/>
    <p:sldId id="303" r:id="rId56"/>
    <p:sldId id="305" r:id="rId57"/>
    <p:sldId id="306" r:id="rId58"/>
    <p:sldId id="308" r:id="rId59"/>
    <p:sldId id="31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am%20blalock\Documents\Adam's%20Extension%20Stuff\Lists%20and%20Data\Pumpkin%20Recor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u="sng"/>
            </a:pPr>
            <a:r>
              <a:rPr lang="en-US" sz="2800" u="sng" dirty="0"/>
              <a:t>Largest Pumpkins </a:t>
            </a:r>
            <a:r>
              <a:rPr lang="en-US" sz="2800" u="sng" dirty="0" smtClean="0"/>
              <a:t>Grown Per </a:t>
            </a:r>
            <a:r>
              <a:rPr lang="en-US" sz="2800" u="sng" dirty="0"/>
              <a:t>Year</a:t>
            </a:r>
          </a:p>
        </c:rich>
      </c:tx>
      <c:layout/>
      <c:overlay val="0"/>
    </c:title>
    <c:autoTitleDeleted val="0"/>
    <c:plotArea>
      <c:layout/>
      <c:scatterChart>
        <c:scatterStyle val="lineMarker"/>
        <c:varyColors val="0"/>
        <c:ser>
          <c:idx val="0"/>
          <c:order val="0"/>
          <c:tx>
            <c:strRef>
              <c:f>Sheet1!$B$1</c:f>
              <c:strCache>
                <c:ptCount val="1"/>
                <c:pt idx="0">
                  <c:v>weight</c:v>
                </c:pt>
              </c:strCache>
            </c:strRef>
          </c:tx>
          <c:spPr>
            <a:ln w="28575">
              <a:noFill/>
            </a:ln>
          </c:spPr>
          <c:xVal>
            <c:numRef>
              <c:f>Sheet1!$A$2:$A$36</c:f>
              <c:numCache>
                <c:formatCode>General</c:formatCode>
                <c:ptCount val="35"/>
                <c:pt idx="0">
                  <c:v>1903</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numCache>
            </c:numRef>
          </c:xVal>
          <c:yVal>
            <c:numRef>
              <c:f>Sheet1!$B$2:$B$36</c:f>
              <c:numCache>
                <c:formatCode>General</c:formatCode>
                <c:ptCount val="35"/>
                <c:pt idx="0">
                  <c:v>403</c:v>
                </c:pt>
                <c:pt idx="1">
                  <c:v>435</c:v>
                </c:pt>
                <c:pt idx="2">
                  <c:v>459</c:v>
                </c:pt>
                <c:pt idx="3">
                  <c:v>493</c:v>
                </c:pt>
                <c:pt idx="4">
                  <c:v>445</c:v>
                </c:pt>
                <c:pt idx="5">
                  <c:v>481</c:v>
                </c:pt>
                <c:pt idx="6">
                  <c:v>612</c:v>
                </c:pt>
                <c:pt idx="7">
                  <c:v>531</c:v>
                </c:pt>
                <c:pt idx="8">
                  <c:v>671</c:v>
                </c:pt>
                <c:pt idx="9">
                  <c:v>604</c:v>
                </c:pt>
                <c:pt idx="10">
                  <c:v>633</c:v>
                </c:pt>
                <c:pt idx="11">
                  <c:v>755</c:v>
                </c:pt>
                <c:pt idx="12">
                  <c:v>816</c:v>
                </c:pt>
                <c:pt idx="13">
                  <c:v>780</c:v>
                </c:pt>
                <c:pt idx="14">
                  <c:v>827</c:v>
                </c:pt>
                <c:pt idx="15">
                  <c:v>884</c:v>
                </c:pt>
                <c:pt idx="16">
                  <c:v>990</c:v>
                </c:pt>
                <c:pt idx="17">
                  <c:v>986</c:v>
                </c:pt>
                <c:pt idx="18">
                  <c:v>1061</c:v>
                </c:pt>
                <c:pt idx="19">
                  <c:v>977</c:v>
                </c:pt>
                <c:pt idx="20">
                  <c:v>1092</c:v>
                </c:pt>
                <c:pt idx="21">
                  <c:v>1131</c:v>
                </c:pt>
                <c:pt idx="22">
                  <c:v>1140</c:v>
                </c:pt>
                <c:pt idx="23">
                  <c:v>1262</c:v>
                </c:pt>
                <c:pt idx="24">
                  <c:v>1337</c:v>
                </c:pt>
                <c:pt idx="25">
                  <c:v>1385</c:v>
                </c:pt>
                <c:pt idx="26">
                  <c:v>1446</c:v>
                </c:pt>
                <c:pt idx="27">
                  <c:v>1469</c:v>
                </c:pt>
                <c:pt idx="28">
                  <c:v>1502</c:v>
                </c:pt>
                <c:pt idx="29">
                  <c:v>1689</c:v>
                </c:pt>
                <c:pt idx="31">
                  <c:v>1725</c:v>
                </c:pt>
                <c:pt idx="32">
                  <c:v>1810</c:v>
                </c:pt>
                <c:pt idx="33">
                  <c:v>1818</c:v>
                </c:pt>
                <c:pt idx="34">
                  <c:v>2009</c:v>
                </c:pt>
              </c:numCache>
            </c:numRef>
          </c:yVal>
          <c:smooth val="0"/>
        </c:ser>
        <c:dLbls>
          <c:showLegendKey val="0"/>
          <c:showVal val="0"/>
          <c:showCatName val="0"/>
          <c:showSerName val="0"/>
          <c:showPercent val="0"/>
          <c:showBubbleSize val="0"/>
        </c:dLbls>
        <c:axId val="88773376"/>
        <c:axId val="88774912"/>
      </c:scatterChart>
      <c:valAx>
        <c:axId val="88773376"/>
        <c:scaling>
          <c:orientation val="minMax"/>
        </c:scaling>
        <c:delete val="0"/>
        <c:axPos val="b"/>
        <c:numFmt formatCode="General" sourceLinked="1"/>
        <c:majorTickMark val="out"/>
        <c:minorTickMark val="none"/>
        <c:tickLblPos val="nextTo"/>
        <c:txPr>
          <a:bodyPr/>
          <a:lstStyle/>
          <a:p>
            <a:pPr>
              <a:defRPr sz="2400"/>
            </a:pPr>
            <a:endParaRPr lang="en-US"/>
          </a:p>
        </c:txPr>
        <c:crossAx val="88774912"/>
        <c:crosses val="autoZero"/>
        <c:crossBetween val="midCat"/>
      </c:valAx>
      <c:valAx>
        <c:axId val="88774912"/>
        <c:scaling>
          <c:orientation val="minMax"/>
        </c:scaling>
        <c:delete val="0"/>
        <c:axPos val="l"/>
        <c:majorGridlines/>
        <c:numFmt formatCode="General" sourceLinked="1"/>
        <c:majorTickMark val="out"/>
        <c:minorTickMark val="none"/>
        <c:tickLblPos val="nextTo"/>
        <c:txPr>
          <a:bodyPr/>
          <a:lstStyle/>
          <a:p>
            <a:pPr>
              <a:defRPr sz="2400"/>
            </a:pPr>
            <a:endParaRPr lang="en-US"/>
          </a:p>
        </c:txPr>
        <c:crossAx val="88773376"/>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A947A-1D80-4573-A65A-93C910DB1156}" type="datetimeFigureOut">
              <a:rPr lang="en-US" smtClean="0"/>
              <a:t>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CC3B7-3B8C-4F3B-9D07-096AA97E9EE9}" type="slidenum">
              <a:rPr lang="en-US" smtClean="0"/>
              <a:t>‹#›</a:t>
            </a:fld>
            <a:endParaRPr lang="en-US"/>
          </a:p>
        </p:txBody>
      </p:sp>
    </p:spTree>
    <p:extLst>
      <p:ext uri="{BB962C8B-B14F-4D97-AF65-F5344CB8AC3E}">
        <p14:creationId xmlns:p14="http://schemas.microsoft.com/office/powerpoint/2010/main" val="1090293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 if you’re a pumpkin</a:t>
            </a:r>
            <a:r>
              <a:rPr lang="en-US" baseline="0" dirty="0" smtClean="0"/>
              <a:t> grower, this is an extremely exciting time to be growing.</a:t>
            </a:r>
            <a:endParaRPr lang="en-US" dirty="0"/>
          </a:p>
        </p:txBody>
      </p:sp>
      <p:sp>
        <p:nvSpPr>
          <p:cNvPr id="4" name="Slide Number Placeholder 3"/>
          <p:cNvSpPr>
            <a:spLocks noGrp="1"/>
          </p:cNvSpPr>
          <p:nvPr>
            <p:ph type="sldNum" sz="quarter" idx="10"/>
          </p:nvPr>
        </p:nvSpPr>
        <p:spPr/>
        <p:txBody>
          <a:bodyPr/>
          <a:lstStyle/>
          <a:p>
            <a:fld id="{AD9CC3B7-3B8C-4F3B-9D07-096AA97E9EE9}" type="slidenum">
              <a:rPr lang="en-US" smtClean="0"/>
              <a:t>2</a:t>
            </a:fld>
            <a:endParaRPr lang="en-US"/>
          </a:p>
        </p:txBody>
      </p:sp>
    </p:spTree>
    <p:extLst>
      <p:ext uri="{BB962C8B-B14F-4D97-AF65-F5344CB8AC3E}">
        <p14:creationId xmlns:p14="http://schemas.microsoft.com/office/powerpoint/2010/main" val="4093635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Shade structure. Covering the fruit with white towel</a:t>
            </a:r>
            <a:r>
              <a:rPr lang="en-US" baseline="0" dirty="0" smtClean="0"/>
              <a:t> soaked in calcium. Avoiding soil compaction. Training vines. Burying vines.</a:t>
            </a:r>
            <a:endParaRPr lang="en-US" dirty="0"/>
          </a:p>
        </p:txBody>
      </p:sp>
      <p:sp>
        <p:nvSpPr>
          <p:cNvPr id="4" name="Slide Number Placeholder 3"/>
          <p:cNvSpPr>
            <a:spLocks noGrp="1"/>
          </p:cNvSpPr>
          <p:nvPr>
            <p:ph type="sldNum" sz="quarter" idx="10"/>
          </p:nvPr>
        </p:nvSpPr>
        <p:spPr/>
        <p:txBody>
          <a:bodyPr/>
          <a:lstStyle/>
          <a:p>
            <a:fld id="{AD9CC3B7-3B8C-4F3B-9D07-096AA97E9EE9}" type="slidenum">
              <a:rPr lang="en-US" smtClean="0"/>
              <a:t>28</a:t>
            </a:fld>
            <a:endParaRPr lang="en-US"/>
          </a:p>
        </p:txBody>
      </p:sp>
    </p:spTree>
    <p:extLst>
      <p:ext uri="{BB962C8B-B14F-4D97-AF65-F5344CB8AC3E}">
        <p14:creationId xmlns:p14="http://schemas.microsoft.com/office/powerpoint/2010/main" val="247390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Fertication</a:t>
            </a:r>
            <a:r>
              <a:rPr lang="en-US" smtClean="0"/>
              <a:t>.</a:t>
            </a:r>
            <a:endParaRPr lang="en-US"/>
          </a:p>
        </p:txBody>
      </p:sp>
      <p:sp>
        <p:nvSpPr>
          <p:cNvPr id="4" name="Slide Number Placeholder 3"/>
          <p:cNvSpPr>
            <a:spLocks noGrp="1"/>
          </p:cNvSpPr>
          <p:nvPr>
            <p:ph type="sldNum" sz="quarter" idx="10"/>
          </p:nvPr>
        </p:nvSpPr>
        <p:spPr/>
        <p:txBody>
          <a:bodyPr/>
          <a:lstStyle/>
          <a:p>
            <a:fld id="{AD9CC3B7-3B8C-4F3B-9D07-096AA97E9EE9}" type="slidenum">
              <a:rPr lang="en-US" smtClean="0"/>
              <a:t>29</a:t>
            </a:fld>
            <a:endParaRPr lang="en-US"/>
          </a:p>
        </p:txBody>
      </p:sp>
    </p:spTree>
    <p:extLst>
      <p:ext uri="{BB962C8B-B14F-4D97-AF65-F5344CB8AC3E}">
        <p14:creationId xmlns:p14="http://schemas.microsoft.com/office/powerpoint/2010/main" val="2618081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story is current. These are pictures</a:t>
            </a:r>
            <a:r>
              <a:rPr lang="en-US" baseline="0" dirty="0" smtClean="0"/>
              <a:t> of the actual plant that grew 1129.5.</a:t>
            </a:r>
            <a:endParaRPr lang="en-US" dirty="0"/>
          </a:p>
        </p:txBody>
      </p:sp>
      <p:sp>
        <p:nvSpPr>
          <p:cNvPr id="4" name="Slide Number Placeholder 3"/>
          <p:cNvSpPr>
            <a:spLocks noGrp="1"/>
          </p:cNvSpPr>
          <p:nvPr>
            <p:ph type="sldNum" sz="quarter" idx="10"/>
          </p:nvPr>
        </p:nvSpPr>
        <p:spPr/>
        <p:txBody>
          <a:bodyPr/>
          <a:lstStyle/>
          <a:p>
            <a:fld id="{AD9CC3B7-3B8C-4F3B-9D07-096AA97E9EE9}" type="slidenum">
              <a:rPr lang="en-US" smtClean="0"/>
              <a:t>37</a:t>
            </a:fld>
            <a:endParaRPr lang="en-US"/>
          </a:p>
        </p:txBody>
      </p:sp>
    </p:spTree>
    <p:extLst>
      <p:ext uri="{BB962C8B-B14F-4D97-AF65-F5344CB8AC3E}">
        <p14:creationId xmlns:p14="http://schemas.microsoft.com/office/powerpoint/2010/main" val="45485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number one question a giant pumpkin grower hears?</a:t>
            </a:r>
            <a:endParaRPr lang="en-US" dirty="0"/>
          </a:p>
        </p:txBody>
      </p:sp>
      <p:sp>
        <p:nvSpPr>
          <p:cNvPr id="4" name="Slide Number Placeholder 3"/>
          <p:cNvSpPr>
            <a:spLocks noGrp="1"/>
          </p:cNvSpPr>
          <p:nvPr>
            <p:ph type="sldNum" sz="quarter" idx="10"/>
          </p:nvPr>
        </p:nvSpPr>
        <p:spPr/>
        <p:txBody>
          <a:bodyPr/>
          <a:lstStyle/>
          <a:p>
            <a:fld id="{AD9CC3B7-3B8C-4F3B-9D07-096AA97E9EE9}" type="slidenum">
              <a:rPr lang="en-US" smtClean="0"/>
              <a:t>5</a:t>
            </a:fld>
            <a:endParaRPr lang="en-US"/>
          </a:p>
        </p:txBody>
      </p:sp>
    </p:spTree>
    <p:extLst>
      <p:ext uri="{BB962C8B-B14F-4D97-AF65-F5344CB8AC3E}">
        <p14:creationId xmlns:p14="http://schemas.microsoft.com/office/powerpoint/2010/main" val="298208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a:t>
            </a:r>
            <a:r>
              <a:rPr lang="en-US" baseline="0" dirty="0" smtClean="0"/>
              <a:t> winter: Leaves were tilled in during the fall. Aged manure hasn’t been added.</a:t>
            </a:r>
            <a:endParaRPr lang="en-US" dirty="0"/>
          </a:p>
        </p:txBody>
      </p:sp>
      <p:sp>
        <p:nvSpPr>
          <p:cNvPr id="4" name="Slide Number Placeholder 3"/>
          <p:cNvSpPr>
            <a:spLocks noGrp="1"/>
          </p:cNvSpPr>
          <p:nvPr>
            <p:ph type="sldNum" sz="quarter" idx="10"/>
          </p:nvPr>
        </p:nvSpPr>
        <p:spPr/>
        <p:txBody>
          <a:bodyPr/>
          <a:lstStyle/>
          <a:p>
            <a:fld id="{AD9CC3B7-3B8C-4F3B-9D07-096AA97E9EE9}" type="slidenum">
              <a:rPr lang="en-US" smtClean="0"/>
              <a:t>19</a:t>
            </a:fld>
            <a:endParaRPr lang="en-US"/>
          </a:p>
        </p:txBody>
      </p:sp>
    </p:spTree>
    <p:extLst>
      <p:ext uri="{BB962C8B-B14F-4D97-AF65-F5344CB8AC3E}">
        <p14:creationId xmlns:p14="http://schemas.microsoft.com/office/powerpoint/2010/main" val="323324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 winter: aged</a:t>
            </a:r>
            <a:r>
              <a:rPr lang="en-US" baseline="0" dirty="0" smtClean="0"/>
              <a:t> manure is added, one wheel barrow load every 4-5 feet, its spread out, and tilled in with </a:t>
            </a:r>
            <a:r>
              <a:rPr lang="en-US" baseline="0" dirty="0" err="1" smtClean="0"/>
              <a:t>ammendments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D9CC3B7-3B8C-4F3B-9D07-096AA97E9EE9}" type="slidenum">
              <a:rPr lang="en-US" smtClean="0"/>
              <a:t>20</a:t>
            </a:fld>
            <a:endParaRPr lang="en-US"/>
          </a:p>
        </p:txBody>
      </p:sp>
    </p:spTree>
    <p:extLst>
      <p:ext uri="{BB962C8B-B14F-4D97-AF65-F5344CB8AC3E}">
        <p14:creationId xmlns:p14="http://schemas.microsoft.com/office/powerpoint/2010/main" val="215769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Soil</a:t>
            </a:r>
            <a:r>
              <a:rPr lang="en-US" baseline="0" dirty="0" smtClean="0"/>
              <a:t> is tilled only where the greenhouses will go. The rest of the soil is tilled after the greenhouses are up. Try to have houses up for a week to warm the soil.</a:t>
            </a:r>
            <a:endParaRPr lang="en-US" dirty="0"/>
          </a:p>
        </p:txBody>
      </p:sp>
      <p:sp>
        <p:nvSpPr>
          <p:cNvPr id="4" name="Slide Number Placeholder 3"/>
          <p:cNvSpPr>
            <a:spLocks noGrp="1"/>
          </p:cNvSpPr>
          <p:nvPr>
            <p:ph type="sldNum" sz="quarter" idx="10"/>
          </p:nvPr>
        </p:nvSpPr>
        <p:spPr/>
        <p:txBody>
          <a:bodyPr/>
          <a:lstStyle/>
          <a:p>
            <a:fld id="{AD9CC3B7-3B8C-4F3B-9D07-096AA97E9EE9}" type="slidenum">
              <a:rPr lang="en-US" smtClean="0"/>
              <a:t>21</a:t>
            </a:fld>
            <a:endParaRPr lang="en-US"/>
          </a:p>
        </p:txBody>
      </p:sp>
    </p:spTree>
    <p:extLst>
      <p:ext uri="{BB962C8B-B14F-4D97-AF65-F5344CB8AC3E}">
        <p14:creationId xmlns:p14="http://schemas.microsoft.com/office/powerpoint/2010/main" val="235648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a:t>
            </a:r>
            <a:r>
              <a:rPr lang="en-US" baseline="0" dirty="0" smtClean="0"/>
              <a:t> heated to around 120-130 degrees every 8-10 hours. Seeds are in 4 inch peat pots with extra holes punched in them.</a:t>
            </a:r>
            <a:endParaRPr lang="en-US" dirty="0"/>
          </a:p>
        </p:txBody>
      </p:sp>
      <p:sp>
        <p:nvSpPr>
          <p:cNvPr id="4" name="Slide Number Placeholder 3"/>
          <p:cNvSpPr>
            <a:spLocks noGrp="1"/>
          </p:cNvSpPr>
          <p:nvPr>
            <p:ph type="sldNum" sz="quarter" idx="10"/>
          </p:nvPr>
        </p:nvSpPr>
        <p:spPr/>
        <p:txBody>
          <a:bodyPr/>
          <a:lstStyle/>
          <a:p>
            <a:fld id="{AD9CC3B7-3B8C-4F3B-9D07-096AA97E9EE9}" type="slidenum">
              <a:rPr lang="en-US" smtClean="0"/>
              <a:t>23</a:t>
            </a:fld>
            <a:endParaRPr lang="en-US"/>
          </a:p>
        </p:txBody>
      </p:sp>
    </p:spTree>
    <p:extLst>
      <p:ext uri="{BB962C8B-B14F-4D97-AF65-F5344CB8AC3E}">
        <p14:creationId xmlns:p14="http://schemas.microsoft.com/office/powerpoint/2010/main" val="288665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Cling wrap makes a good wind break when plants are young</a:t>
            </a:r>
            <a:r>
              <a:rPr lang="en-US" baseline="0" dirty="0" smtClean="0"/>
              <a:t> before the vines can be buried. The main vine is let down slowly to avoid kinks. Always let down at the end of the day when the vine is warmest and more flexible.</a:t>
            </a:r>
            <a:endParaRPr lang="en-US" dirty="0"/>
          </a:p>
        </p:txBody>
      </p:sp>
      <p:sp>
        <p:nvSpPr>
          <p:cNvPr id="4" name="Slide Number Placeholder 3"/>
          <p:cNvSpPr>
            <a:spLocks noGrp="1"/>
          </p:cNvSpPr>
          <p:nvPr>
            <p:ph type="sldNum" sz="quarter" idx="10"/>
          </p:nvPr>
        </p:nvSpPr>
        <p:spPr/>
        <p:txBody>
          <a:bodyPr/>
          <a:lstStyle/>
          <a:p>
            <a:fld id="{AD9CC3B7-3B8C-4F3B-9D07-096AA97E9EE9}" type="slidenum">
              <a:rPr lang="en-US" smtClean="0"/>
              <a:t>25</a:t>
            </a:fld>
            <a:endParaRPr lang="en-US"/>
          </a:p>
        </p:txBody>
      </p:sp>
    </p:spTree>
    <p:extLst>
      <p:ext uri="{BB962C8B-B14F-4D97-AF65-F5344CB8AC3E}">
        <p14:creationId xmlns:p14="http://schemas.microsoft.com/office/powerpoint/2010/main" val="260595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Christmas tree pruning method. Avoiding</a:t>
            </a:r>
            <a:r>
              <a:rPr lang="en-US" baseline="0" dirty="0" smtClean="0"/>
              <a:t> soil compaction. Keep weeds OUT. Vines buried. PERFECT!</a:t>
            </a:r>
            <a:endParaRPr lang="en-US" dirty="0"/>
          </a:p>
        </p:txBody>
      </p:sp>
      <p:sp>
        <p:nvSpPr>
          <p:cNvPr id="4" name="Slide Number Placeholder 3"/>
          <p:cNvSpPr>
            <a:spLocks noGrp="1"/>
          </p:cNvSpPr>
          <p:nvPr>
            <p:ph type="sldNum" sz="quarter" idx="10"/>
          </p:nvPr>
        </p:nvSpPr>
        <p:spPr/>
        <p:txBody>
          <a:bodyPr/>
          <a:lstStyle/>
          <a:p>
            <a:fld id="{AD9CC3B7-3B8C-4F3B-9D07-096AA97E9EE9}" type="slidenum">
              <a:rPr lang="en-US" smtClean="0"/>
              <a:t>26</a:t>
            </a:fld>
            <a:endParaRPr lang="en-US"/>
          </a:p>
        </p:txBody>
      </p:sp>
    </p:spTree>
    <p:extLst>
      <p:ext uri="{BB962C8B-B14F-4D97-AF65-F5344CB8AC3E}">
        <p14:creationId xmlns:p14="http://schemas.microsoft.com/office/powerpoint/2010/main" val="3422869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Vine pruning technique. Flat vine. Sand for good drainage. Fruit selection.</a:t>
            </a:r>
            <a:endParaRPr lang="en-US" dirty="0"/>
          </a:p>
        </p:txBody>
      </p:sp>
      <p:sp>
        <p:nvSpPr>
          <p:cNvPr id="4" name="Slide Number Placeholder 3"/>
          <p:cNvSpPr>
            <a:spLocks noGrp="1"/>
          </p:cNvSpPr>
          <p:nvPr>
            <p:ph type="sldNum" sz="quarter" idx="10"/>
          </p:nvPr>
        </p:nvSpPr>
        <p:spPr/>
        <p:txBody>
          <a:bodyPr/>
          <a:lstStyle/>
          <a:p>
            <a:fld id="{AD9CC3B7-3B8C-4F3B-9D07-096AA97E9EE9}" type="slidenum">
              <a:rPr lang="en-US" smtClean="0"/>
              <a:t>27</a:t>
            </a:fld>
            <a:endParaRPr lang="en-US"/>
          </a:p>
        </p:txBody>
      </p:sp>
    </p:spTree>
    <p:extLst>
      <p:ext uri="{BB962C8B-B14F-4D97-AF65-F5344CB8AC3E}">
        <p14:creationId xmlns:p14="http://schemas.microsoft.com/office/powerpoint/2010/main" val="423292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29B5F-3536-4352-BBD9-322CC5781D2F}"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4C193-19A8-4309-A05F-1E60E501C144}" type="slidenum">
              <a:rPr lang="en-US" smtClean="0"/>
              <a:t>‹#›</a:t>
            </a:fld>
            <a:endParaRPr lang="en-US"/>
          </a:p>
        </p:txBody>
      </p:sp>
    </p:spTree>
    <p:extLst>
      <p:ext uri="{BB962C8B-B14F-4D97-AF65-F5344CB8AC3E}">
        <p14:creationId xmlns:p14="http://schemas.microsoft.com/office/powerpoint/2010/main" val="31058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29B5F-3536-4352-BBD9-322CC5781D2F}"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4C193-19A8-4309-A05F-1E60E501C144}" type="slidenum">
              <a:rPr lang="en-US" smtClean="0"/>
              <a:t>‹#›</a:t>
            </a:fld>
            <a:endParaRPr lang="en-US"/>
          </a:p>
        </p:txBody>
      </p:sp>
    </p:spTree>
    <p:extLst>
      <p:ext uri="{BB962C8B-B14F-4D97-AF65-F5344CB8AC3E}">
        <p14:creationId xmlns:p14="http://schemas.microsoft.com/office/powerpoint/2010/main" val="397925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29B5F-3536-4352-BBD9-322CC5781D2F}"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4C193-19A8-4309-A05F-1E60E501C144}" type="slidenum">
              <a:rPr lang="en-US" smtClean="0"/>
              <a:t>‹#›</a:t>
            </a:fld>
            <a:endParaRPr lang="en-US"/>
          </a:p>
        </p:txBody>
      </p:sp>
    </p:spTree>
    <p:extLst>
      <p:ext uri="{BB962C8B-B14F-4D97-AF65-F5344CB8AC3E}">
        <p14:creationId xmlns:p14="http://schemas.microsoft.com/office/powerpoint/2010/main" val="358196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29B5F-3536-4352-BBD9-322CC5781D2F}"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4C193-19A8-4309-A05F-1E60E501C144}" type="slidenum">
              <a:rPr lang="en-US" smtClean="0"/>
              <a:t>‹#›</a:t>
            </a:fld>
            <a:endParaRPr lang="en-US"/>
          </a:p>
        </p:txBody>
      </p:sp>
    </p:spTree>
    <p:extLst>
      <p:ext uri="{BB962C8B-B14F-4D97-AF65-F5344CB8AC3E}">
        <p14:creationId xmlns:p14="http://schemas.microsoft.com/office/powerpoint/2010/main" val="390880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29B5F-3536-4352-BBD9-322CC5781D2F}"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4C193-19A8-4309-A05F-1E60E501C144}" type="slidenum">
              <a:rPr lang="en-US" smtClean="0"/>
              <a:t>‹#›</a:t>
            </a:fld>
            <a:endParaRPr lang="en-US"/>
          </a:p>
        </p:txBody>
      </p:sp>
    </p:spTree>
    <p:extLst>
      <p:ext uri="{BB962C8B-B14F-4D97-AF65-F5344CB8AC3E}">
        <p14:creationId xmlns:p14="http://schemas.microsoft.com/office/powerpoint/2010/main" val="262475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29B5F-3536-4352-BBD9-322CC5781D2F}"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4C193-19A8-4309-A05F-1E60E501C144}" type="slidenum">
              <a:rPr lang="en-US" smtClean="0"/>
              <a:t>‹#›</a:t>
            </a:fld>
            <a:endParaRPr lang="en-US"/>
          </a:p>
        </p:txBody>
      </p:sp>
    </p:spTree>
    <p:extLst>
      <p:ext uri="{BB962C8B-B14F-4D97-AF65-F5344CB8AC3E}">
        <p14:creationId xmlns:p14="http://schemas.microsoft.com/office/powerpoint/2010/main" val="9625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29B5F-3536-4352-BBD9-322CC5781D2F}" type="datetimeFigureOut">
              <a:rPr lang="en-US" smtClean="0"/>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4C193-19A8-4309-A05F-1E60E501C144}" type="slidenum">
              <a:rPr lang="en-US" smtClean="0"/>
              <a:t>‹#›</a:t>
            </a:fld>
            <a:endParaRPr lang="en-US"/>
          </a:p>
        </p:txBody>
      </p:sp>
    </p:spTree>
    <p:extLst>
      <p:ext uri="{BB962C8B-B14F-4D97-AF65-F5344CB8AC3E}">
        <p14:creationId xmlns:p14="http://schemas.microsoft.com/office/powerpoint/2010/main" val="74101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29B5F-3536-4352-BBD9-322CC5781D2F}" type="datetimeFigureOut">
              <a:rPr lang="en-US" smtClean="0"/>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4C193-19A8-4309-A05F-1E60E501C144}" type="slidenum">
              <a:rPr lang="en-US" smtClean="0"/>
              <a:t>‹#›</a:t>
            </a:fld>
            <a:endParaRPr lang="en-US"/>
          </a:p>
        </p:txBody>
      </p:sp>
    </p:spTree>
    <p:extLst>
      <p:ext uri="{BB962C8B-B14F-4D97-AF65-F5344CB8AC3E}">
        <p14:creationId xmlns:p14="http://schemas.microsoft.com/office/powerpoint/2010/main" val="265762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29B5F-3536-4352-BBD9-322CC5781D2F}" type="datetimeFigureOut">
              <a:rPr lang="en-US" smtClean="0"/>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4C193-19A8-4309-A05F-1E60E501C144}" type="slidenum">
              <a:rPr lang="en-US" smtClean="0"/>
              <a:t>‹#›</a:t>
            </a:fld>
            <a:endParaRPr lang="en-US"/>
          </a:p>
        </p:txBody>
      </p:sp>
    </p:spTree>
    <p:extLst>
      <p:ext uri="{BB962C8B-B14F-4D97-AF65-F5344CB8AC3E}">
        <p14:creationId xmlns:p14="http://schemas.microsoft.com/office/powerpoint/2010/main" val="252894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29B5F-3536-4352-BBD9-322CC5781D2F}"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4C193-19A8-4309-A05F-1E60E501C144}" type="slidenum">
              <a:rPr lang="en-US" smtClean="0"/>
              <a:t>‹#›</a:t>
            </a:fld>
            <a:endParaRPr lang="en-US"/>
          </a:p>
        </p:txBody>
      </p:sp>
    </p:spTree>
    <p:extLst>
      <p:ext uri="{BB962C8B-B14F-4D97-AF65-F5344CB8AC3E}">
        <p14:creationId xmlns:p14="http://schemas.microsoft.com/office/powerpoint/2010/main" val="81200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29B5F-3536-4352-BBD9-322CC5781D2F}"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4C193-19A8-4309-A05F-1E60E501C144}" type="slidenum">
              <a:rPr lang="en-US" smtClean="0"/>
              <a:t>‹#›</a:t>
            </a:fld>
            <a:endParaRPr lang="en-US"/>
          </a:p>
        </p:txBody>
      </p:sp>
    </p:spTree>
    <p:extLst>
      <p:ext uri="{BB962C8B-B14F-4D97-AF65-F5344CB8AC3E}">
        <p14:creationId xmlns:p14="http://schemas.microsoft.com/office/powerpoint/2010/main" val="229029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29B5F-3536-4352-BBD9-322CC5781D2F}" type="datetimeFigureOut">
              <a:rPr lang="en-US" smtClean="0"/>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4C193-19A8-4309-A05F-1E60E501C144}" type="slidenum">
              <a:rPr lang="en-US" smtClean="0"/>
              <a:t>‹#›</a:t>
            </a:fld>
            <a:endParaRPr lang="en-US"/>
          </a:p>
        </p:txBody>
      </p:sp>
    </p:spTree>
    <p:extLst>
      <p:ext uri="{BB962C8B-B14F-4D97-AF65-F5344CB8AC3E}">
        <p14:creationId xmlns:p14="http://schemas.microsoft.com/office/powerpoint/2010/main" val="248888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fontScale="90000"/>
          </a:bodyPr>
          <a:lstStyle/>
          <a:p>
            <a:r>
              <a:rPr lang="en-US" dirty="0" smtClean="0"/>
              <a:t>The Art of Growing </a:t>
            </a:r>
            <a:r>
              <a:rPr lang="en-US" sz="12800" b="1" dirty="0" err="1" smtClean="0">
                <a:solidFill>
                  <a:schemeClr val="accent6">
                    <a:lumMod val="75000"/>
                  </a:schemeClr>
                </a:solidFill>
                <a:latin typeface="Imprint MT Shadow" pitchFamily="82" charset="0"/>
              </a:rPr>
              <a:t>Gimungus</a:t>
            </a:r>
            <a:r>
              <a:rPr lang="en-US" dirty="0" smtClean="0"/>
              <a:t> Pumpkins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Adam Blalock</a:t>
            </a:r>
          </a:p>
          <a:p>
            <a:r>
              <a:rPr lang="en-US" dirty="0" smtClean="0"/>
              <a:t>TSU Nursery Extension</a:t>
            </a:r>
          </a:p>
          <a:p>
            <a:r>
              <a:rPr lang="en-US" dirty="0" smtClean="0"/>
              <a:t>Otis L. Floyd Nursery Research Center</a:t>
            </a:r>
          </a:p>
          <a:p>
            <a:r>
              <a:rPr lang="en-US" dirty="0" smtClean="0"/>
              <a:t>McMinnville, TN</a:t>
            </a:r>
            <a:endParaRPr lang="en-US" dirty="0"/>
          </a:p>
        </p:txBody>
      </p:sp>
    </p:spTree>
    <p:extLst>
      <p:ext uri="{BB962C8B-B14F-4D97-AF65-F5344CB8AC3E}">
        <p14:creationId xmlns:p14="http://schemas.microsoft.com/office/powerpoint/2010/main" val="926290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Grow a Giant Pumpkin?</a:t>
            </a:r>
            <a:endParaRPr lang="en-US" dirty="0"/>
          </a:p>
        </p:txBody>
      </p:sp>
      <p:sp>
        <p:nvSpPr>
          <p:cNvPr id="3" name="Content Placeholder 2"/>
          <p:cNvSpPr>
            <a:spLocks noGrp="1"/>
          </p:cNvSpPr>
          <p:nvPr>
            <p:ph idx="1"/>
          </p:nvPr>
        </p:nvSpPr>
        <p:spPr>
          <a:xfrm>
            <a:off x="457200" y="1600200"/>
            <a:ext cx="8534400" cy="4525963"/>
          </a:xfrm>
        </p:spPr>
        <p:txBody>
          <a:bodyPr/>
          <a:lstStyle/>
          <a:p>
            <a:pPr marL="514350" indent="-514350">
              <a:buFont typeface="+mj-lt"/>
              <a:buAutoNum type="arabicPeriod"/>
            </a:pPr>
            <a:r>
              <a:rPr lang="en-US" dirty="0" smtClean="0"/>
              <a:t>Get the best seeds you can</a:t>
            </a:r>
          </a:p>
        </p:txBody>
      </p:sp>
    </p:spTree>
    <p:extLst>
      <p:ext uri="{BB962C8B-B14F-4D97-AF65-F5344CB8AC3E}">
        <p14:creationId xmlns:p14="http://schemas.microsoft.com/office/powerpoint/2010/main" val="3465364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Grow a Giant Pumpkin?</a:t>
            </a:r>
            <a:endParaRPr lang="en-US" dirty="0"/>
          </a:p>
        </p:txBody>
      </p:sp>
      <p:sp>
        <p:nvSpPr>
          <p:cNvPr id="3" name="Content Placeholder 2"/>
          <p:cNvSpPr>
            <a:spLocks noGrp="1"/>
          </p:cNvSpPr>
          <p:nvPr>
            <p:ph idx="1"/>
          </p:nvPr>
        </p:nvSpPr>
        <p:spPr>
          <a:xfrm>
            <a:off x="457200" y="1600200"/>
            <a:ext cx="8534400" cy="4525963"/>
          </a:xfrm>
        </p:spPr>
        <p:txBody>
          <a:bodyPr/>
          <a:lstStyle/>
          <a:p>
            <a:pPr marL="514350" indent="-514350">
              <a:buFont typeface="+mj-lt"/>
              <a:buAutoNum type="arabicPeriod"/>
            </a:pPr>
            <a:r>
              <a:rPr lang="en-US" dirty="0" smtClean="0"/>
              <a:t>Get the best seeds you can</a:t>
            </a:r>
          </a:p>
          <a:p>
            <a:pPr marL="514350" indent="-514350">
              <a:buFont typeface="+mj-lt"/>
              <a:buAutoNum type="arabicPeriod"/>
            </a:pPr>
            <a:r>
              <a:rPr lang="en-US" dirty="0" smtClean="0"/>
              <a:t>Get your soil into the best condition you can</a:t>
            </a:r>
          </a:p>
        </p:txBody>
      </p:sp>
    </p:spTree>
    <p:extLst>
      <p:ext uri="{BB962C8B-B14F-4D97-AF65-F5344CB8AC3E}">
        <p14:creationId xmlns:p14="http://schemas.microsoft.com/office/powerpoint/2010/main" val="3124434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Grow a Giant Pumpkin?</a:t>
            </a:r>
            <a:endParaRPr lang="en-US" dirty="0"/>
          </a:p>
        </p:txBody>
      </p:sp>
      <p:sp>
        <p:nvSpPr>
          <p:cNvPr id="3" name="Content Placeholder 2"/>
          <p:cNvSpPr>
            <a:spLocks noGrp="1"/>
          </p:cNvSpPr>
          <p:nvPr>
            <p:ph idx="1"/>
          </p:nvPr>
        </p:nvSpPr>
        <p:spPr>
          <a:xfrm>
            <a:off x="457200" y="1600200"/>
            <a:ext cx="8534400" cy="4525963"/>
          </a:xfrm>
        </p:spPr>
        <p:txBody>
          <a:bodyPr/>
          <a:lstStyle/>
          <a:p>
            <a:pPr marL="514350" indent="-514350">
              <a:buFont typeface="+mj-lt"/>
              <a:buAutoNum type="arabicPeriod"/>
            </a:pPr>
            <a:r>
              <a:rPr lang="en-US" dirty="0" smtClean="0"/>
              <a:t>Get the best seeds you can</a:t>
            </a:r>
          </a:p>
          <a:p>
            <a:pPr marL="514350" indent="-514350">
              <a:buFont typeface="+mj-lt"/>
              <a:buAutoNum type="arabicPeriod"/>
            </a:pPr>
            <a:r>
              <a:rPr lang="en-US" dirty="0" smtClean="0"/>
              <a:t>Get your soil into the best condition you can</a:t>
            </a:r>
          </a:p>
          <a:p>
            <a:pPr marL="514350" indent="-514350">
              <a:buFont typeface="+mj-lt"/>
              <a:buAutoNum type="arabicPeriod"/>
            </a:pPr>
            <a:r>
              <a:rPr lang="en-US" dirty="0" smtClean="0"/>
              <a:t>Use the best cultural practices you can</a:t>
            </a:r>
            <a:endParaRPr lang="en-US" dirty="0"/>
          </a:p>
        </p:txBody>
      </p:sp>
    </p:spTree>
    <p:extLst>
      <p:ext uri="{BB962C8B-B14F-4D97-AF65-F5344CB8AC3E}">
        <p14:creationId xmlns:p14="http://schemas.microsoft.com/office/powerpoint/2010/main" val="3211791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Get the Best Seeds You Can</a:t>
            </a:r>
            <a:endParaRPr lang="en-US" dirty="0"/>
          </a:p>
        </p:txBody>
      </p:sp>
      <p:pic>
        <p:nvPicPr>
          <p:cNvPr id="4098" name="Picture 2" descr="http://www.bigpumpkins.com/DiaryImages/FullSize/304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65194"/>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435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7646" cy="1143000"/>
          </a:xfrm>
        </p:spPr>
        <p:txBody>
          <a:bodyPr>
            <a:normAutofit fontScale="90000"/>
          </a:bodyPr>
          <a:lstStyle/>
          <a:p>
            <a:r>
              <a:rPr lang="en-US" dirty="0" smtClean="0"/>
              <a:t>Never Underestimate the Power of Genetics</a:t>
            </a:r>
            <a:endParaRPr lang="en-US" dirty="0"/>
          </a:p>
        </p:txBody>
      </p:sp>
      <p:grpSp>
        <p:nvGrpSpPr>
          <p:cNvPr id="11" name="Group 10"/>
          <p:cNvGrpSpPr/>
          <p:nvPr/>
        </p:nvGrpSpPr>
        <p:grpSpPr>
          <a:xfrm>
            <a:off x="914400" y="2513938"/>
            <a:ext cx="7401385" cy="2820062"/>
            <a:chOff x="1828800" y="2067580"/>
            <a:chExt cx="7401385" cy="2820062"/>
          </a:xfrm>
        </p:grpSpPr>
        <p:sp>
          <p:nvSpPr>
            <p:cNvPr id="4" name="TextBox 3"/>
            <p:cNvSpPr txBox="1"/>
            <p:nvPr/>
          </p:nvSpPr>
          <p:spPr>
            <a:xfrm>
              <a:off x="1828800" y="2895600"/>
              <a:ext cx="7401385" cy="1107996"/>
            </a:xfrm>
            <a:prstGeom prst="rect">
              <a:avLst/>
            </a:prstGeom>
            <a:noFill/>
          </p:spPr>
          <p:txBody>
            <a:bodyPr wrap="none" rtlCol="0">
              <a:spAutoFit/>
            </a:bodyPr>
            <a:lstStyle/>
            <a:p>
              <a:r>
                <a:rPr lang="en-US" sz="6600" b="1" dirty="0" smtClean="0"/>
                <a:t>1046.5 Blalock, 2007</a:t>
              </a:r>
              <a:endParaRPr lang="en-US" sz="6600" b="1" dirty="0"/>
            </a:p>
          </p:txBody>
        </p:sp>
        <p:sp>
          <p:nvSpPr>
            <p:cNvPr id="5" name="TextBox 4"/>
            <p:cNvSpPr txBox="1"/>
            <p:nvPr/>
          </p:nvSpPr>
          <p:spPr>
            <a:xfrm>
              <a:off x="1847457" y="2067580"/>
              <a:ext cx="2680477" cy="523220"/>
            </a:xfrm>
            <a:prstGeom prst="rect">
              <a:avLst/>
            </a:prstGeom>
            <a:noFill/>
          </p:spPr>
          <p:txBody>
            <a:bodyPr wrap="none" rtlCol="0">
              <a:spAutoFit/>
            </a:bodyPr>
            <a:lstStyle/>
            <a:p>
              <a:r>
                <a:rPr lang="en-US" sz="2800" dirty="0" smtClean="0"/>
                <a:t>Pumpkins weight</a:t>
              </a:r>
            </a:p>
          </p:txBody>
        </p:sp>
        <p:sp>
          <p:nvSpPr>
            <p:cNvPr id="6" name="TextBox 5"/>
            <p:cNvSpPr txBox="1"/>
            <p:nvPr/>
          </p:nvSpPr>
          <p:spPr>
            <a:xfrm>
              <a:off x="4260757" y="4364422"/>
              <a:ext cx="2908489" cy="523220"/>
            </a:xfrm>
            <a:prstGeom prst="rect">
              <a:avLst/>
            </a:prstGeom>
            <a:noFill/>
          </p:spPr>
          <p:txBody>
            <a:bodyPr wrap="none" rtlCol="0">
              <a:spAutoFit/>
            </a:bodyPr>
            <a:lstStyle/>
            <a:p>
              <a:r>
                <a:rPr lang="en-US" sz="2800" dirty="0" smtClean="0"/>
                <a:t>Growers last name</a:t>
              </a:r>
            </a:p>
          </p:txBody>
        </p:sp>
        <p:sp>
          <p:nvSpPr>
            <p:cNvPr id="7" name="TextBox 6"/>
            <p:cNvSpPr txBox="1"/>
            <p:nvPr/>
          </p:nvSpPr>
          <p:spPr>
            <a:xfrm>
              <a:off x="7324191" y="2067580"/>
              <a:ext cx="1810817" cy="523220"/>
            </a:xfrm>
            <a:prstGeom prst="rect">
              <a:avLst/>
            </a:prstGeom>
            <a:noFill/>
          </p:spPr>
          <p:txBody>
            <a:bodyPr wrap="none" rtlCol="0">
              <a:spAutoFit/>
            </a:bodyPr>
            <a:lstStyle/>
            <a:p>
              <a:r>
                <a:rPr lang="en-US" sz="2800" dirty="0" smtClean="0"/>
                <a:t>Year grown</a:t>
              </a:r>
              <a:endParaRPr lang="en-US" sz="2800" dirty="0"/>
            </a:p>
          </p:txBody>
        </p:sp>
        <p:sp>
          <p:nvSpPr>
            <p:cNvPr id="8" name="Left Brace 7"/>
            <p:cNvSpPr/>
            <p:nvPr/>
          </p:nvSpPr>
          <p:spPr>
            <a:xfrm rot="5400000">
              <a:off x="2914257" y="1695057"/>
              <a:ext cx="381000" cy="2172486"/>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5400000">
              <a:off x="8039100" y="1943100"/>
              <a:ext cx="381000" cy="1676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5524502" y="2954721"/>
              <a:ext cx="381000" cy="243840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3" name="Picture 2" descr="http://www.bigpumpkins.com/DiaryImages/FullSize/304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28600"/>
            <a:ext cx="2496844" cy="187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12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pic>
        <p:nvPicPr>
          <p:cNvPr id="5122" name="Picture 2" descr="C:\Users\adam blalock\Pictures\Picasa\Exports\Screen Captures\AGGC - Atlantic Giant Genetics Cooperative - Google Chrome 252013 111659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1"/>
            <a:ext cx="10057788" cy="624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97" y="569874"/>
            <a:ext cx="1752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5799" y="221159"/>
            <a:ext cx="8242179" cy="769441"/>
          </a:xfrm>
          <a:prstGeom prst="rect">
            <a:avLst/>
          </a:prstGeom>
          <a:noFill/>
        </p:spPr>
        <p:txBody>
          <a:bodyPr wrap="square" rtlCol="0">
            <a:spAutoFit/>
          </a:bodyPr>
          <a:lstStyle/>
          <a:p>
            <a:r>
              <a:rPr lang="en-US" sz="4400" dirty="0" smtClean="0"/>
              <a:t>Each Seed Will Have a Family Tree</a:t>
            </a:r>
            <a:endParaRPr lang="en-US" sz="4400" dirty="0"/>
          </a:p>
        </p:txBody>
      </p:sp>
    </p:spTree>
    <p:extLst>
      <p:ext uri="{BB962C8B-B14F-4D97-AF65-F5344CB8AC3E}">
        <p14:creationId xmlns:p14="http://schemas.microsoft.com/office/powerpoint/2010/main" val="2566012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Seeds</a:t>
            </a:r>
            <a:endParaRPr lang="en-US" dirty="0"/>
          </a:p>
        </p:txBody>
      </p:sp>
      <p:sp>
        <p:nvSpPr>
          <p:cNvPr id="3" name="Content Placeholder 2"/>
          <p:cNvSpPr>
            <a:spLocks noGrp="1"/>
          </p:cNvSpPr>
          <p:nvPr>
            <p:ph idx="1"/>
          </p:nvPr>
        </p:nvSpPr>
        <p:spPr/>
        <p:txBody>
          <a:bodyPr>
            <a:normAutofit lnSpcReduction="10000"/>
          </a:bodyPr>
          <a:lstStyle/>
          <a:p>
            <a:r>
              <a:rPr lang="en-US" b="1" dirty="0"/>
              <a:t>New Seeds</a:t>
            </a:r>
          </a:p>
          <a:p>
            <a:pPr lvl="1"/>
            <a:r>
              <a:rPr lang="en-US" dirty="0"/>
              <a:t>Seeds with no known progeny</a:t>
            </a:r>
          </a:p>
          <a:p>
            <a:pPr lvl="1"/>
            <a:r>
              <a:rPr lang="en-US" dirty="0"/>
              <a:t>High risk but…</a:t>
            </a:r>
          </a:p>
          <a:p>
            <a:pPr lvl="1"/>
            <a:r>
              <a:rPr lang="en-US" dirty="0"/>
              <a:t>Potential for high </a:t>
            </a:r>
            <a:r>
              <a:rPr lang="en-US" dirty="0" smtClean="0"/>
              <a:t>reward</a:t>
            </a:r>
          </a:p>
          <a:p>
            <a:pPr marL="457200" lvl="1" indent="0">
              <a:buNone/>
            </a:pPr>
            <a:endParaRPr lang="en-US" dirty="0"/>
          </a:p>
          <a:p>
            <a:r>
              <a:rPr lang="en-US" b="1" dirty="0" smtClean="0"/>
              <a:t>Proven Seeds</a:t>
            </a:r>
          </a:p>
          <a:p>
            <a:pPr lvl="1"/>
            <a:r>
              <a:rPr lang="en-US" dirty="0" smtClean="0"/>
              <a:t>Seeds at least 2 years old</a:t>
            </a:r>
          </a:p>
          <a:p>
            <a:pPr lvl="1"/>
            <a:r>
              <a:rPr lang="en-US" dirty="0" smtClean="0"/>
              <a:t>Seeds with known progeny</a:t>
            </a:r>
          </a:p>
          <a:p>
            <a:pPr lvl="1"/>
            <a:r>
              <a:rPr lang="en-US" dirty="0" smtClean="0"/>
              <a:t>Hard to get</a:t>
            </a:r>
          </a:p>
          <a:p>
            <a:pPr marL="457200" lvl="1" indent="0">
              <a:buNone/>
            </a:pPr>
            <a:endParaRPr lang="en-US" dirty="0" smtClean="0"/>
          </a:p>
        </p:txBody>
      </p:sp>
      <p:pic>
        <p:nvPicPr>
          <p:cNvPr id="6146" name="Picture 2" descr="http://www.bigpumpkins.com/DiaryImages/FullSize/304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044" y="2209800"/>
            <a:ext cx="2844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15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indent="-514350"/>
            <a:r>
              <a:rPr lang="en-US" dirty="0" smtClean="0"/>
              <a:t>2. Get </a:t>
            </a:r>
            <a:r>
              <a:rPr lang="en-US" dirty="0"/>
              <a:t>your soil into the best condition you can</a:t>
            </a:r>
          </a:p>
        </p:txBody>
      </p:sp>
      <p:sp>
        <p:nvSpPr>
          <p:cNvPr id="3" name="Content Placeholder 2"/>
          <p:cNvSpPr>
            <a:spLocks noGrp="1"/>
          </p:cNvSpPr>
          <p:nvPr>
            <p:ph idx="1"/>
          </p:nvPr>
        </p:nvSpPr>
        <p:spPr/>
        <p:txBody>
          <a:bodyPr>
            <a:normAutofit fontScale="92500"/>
          </a:bodyPr>
          <a:lstStyle/>
          <a:p>
            <a:r>
              <a:rPr lang="en-US" dirty="0" smtClean="0"/>
              <a:t>Soil is critical!</a:t>
            </a:r>
          </a:p>
          <a:p>
            <a:r>
              <a:rPr lang="en-US" dirty="0" smtClean="0"/>
              <a:t>Well drained and high in organic matter</a:t>
            </a:r>
          </a:p>
          <a:p>
            <a:r>
              <a:rPr lang="en-US" dirty="0"/>
              <a:t>Old manure, leaves, and compost added annually</a:t>
            </a:r>
          </a:p>
          <a:p>
            <a:pPr lvl="1"/>
            <a:r>
              <a:rPr lang="en-US" dirty="0"/>
              <a:t>5+ cu. yd. per 1,000 sq. ft.!</a:t>
            </a:r>
          </a:p>
          <a:p>
            <a:r>
              <a:rPr lang="en-US" dirty="0" smtClean="0"/>
              <a:t>pH between 6.5 and 6.8</a:t>
            </a:r>
          </a:p>
          <a:p>
            <a:r>
              <a:rPr lang="en-US" dirty="0" smtClean="0"/>
              <a:t>Calcium and Magnesium must not be lacking</a:t>
            </a:r>
          </a:p>
          <a:p>
            <a:r>
              <a:rPr lang="en-US" dirty="0" smtClean="0"/>
              <a:t>Limit competition from neighboring trees or plants</a:t>
            </a:r>
          </a:p>
        </p:txBody>
      </p:sp>
    </p:spTree>
    <p:extLst>
      <p:ext uri="{BB962C8B-B14F-4D97-AF65-F5344CB8AC3E}">
        <p14:creationId xmlns:p14="http://schemas.microsoft.com/office/powerpoint/2010/main" val="3222591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Soil Amendments Before the Plants go in</a:t>
            </a:r>
            <a:endParaRPr lang="en-US" dirty="0"/>
          </a:p>
        </p:txBody>
      </p:sp>
      <p:sp>
        <p:nvSpPr>
          <p:cNvPr id="3" name="Content Placeholder 2"/>
          <p:cNvSpPr>
            <a:spLocks noGrp="1"/>
          </p:cNvSpPr>
          <p:nvPr>
            <p:ph idx="1"/>
          </p:nvPr>
        </p:nvSpPr>
        <p:spPr/>
        <p:txBody>
          <a:bodyPr/>
          <a:lstStyle/>
          <a:p>
            <a:r>
              <a:rPr lang="en-US" dirty="0" smtClean="0"/>
              <a:t>16-16-16 or 10-20-20</a:t>
            </a:r>
          </a:p>
          <a:p>
            <a:r>
              <a:rPr lang="en-US" dirty="0" smtClean="0"/>
              <a:t>Gypsum – Calcium Sulfate</a:t>
            </a:r>
          </a:p>
          <a:p>
            <a:r>
              <a:rPr lang="en-US" dirty="0" smtClean="0"/>
              <a:t>Calcium Nitrate</a:t>
            </a:r>
          </a:p>
          <a:p>
            <a:r>
              <a:rPr lang="en-US" dirty="0" err="1" smtClean="0"/>
              <a:t>Ironite</a:t>
            </a:r>
            <a:r>
              <a:rPr lang="en-US" dirty="0" smtClean="0"/>
              <a:t>® – trace minerals</a:t>
            </a:r>
          </a:p>
          <a:p>
            <a:r>
              <a:rPr lang="en-US" dirty="0" smtClean="0"/>
              <a:t>Kelp meal – seaweed </a:t>
            </a:r>
          </a:p>
          <a:p>
            <a:pPr marL="0" indent="0">
              <a:buNone/>
            </a:pPr>
            <a:endParaRPr lang="en-US" dirty="0"/>
          </a:p>
        </p:txBody>
      </p:sp>
    </p:spTree>
    <p:extLst>
      <p:ext uri="{BB962C8B-B14F-4D97-AF65-F5344CB8AC3E}">
        <p14:creationId xmlns:p14="http://schemas.microsoft.com/office/powerpoint/2010/main" val="3725245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bigpumpkins.com/DiaryImages/FullSize/304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 y="-5919"/>
            <a:ext cx="9141041" cy="685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557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gpumpkins.com/Gallery/GalleryImg/P92715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8" y="0"/>
            <a:ext cx="91689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836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bigpumpkins.com/DiaryImages/FullSize/307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323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bigpumpkins.com/DiaryImages/FullSize/313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447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Germinating the Seeds</a:t>
            </a:r>
            <a:endParaRPr lang="en-US" dirty="0"/>
          </a:p>
        </p:txBody>
      </p:sp>
      <p:sp>
        <p:nvSpPr>
          <p:cNvPr id="3" name="Content Placeholder 2"/>
          <p:cNvSpPr>
            <a:spLocks noGrp="1"/>
          </p:cNvSpPr>
          <p:nvPr>
            <p:ph idx="1"/>
          </p:nvPr>
        </p:nvSpPr>
        <p:spPr/>
        <p:txBody>
          <a:bodyPr/>
          <a:lstStyle/>
          <a:p>
            <a:r>
              <a:rPr lang="en-US" dirty="0" smtClean="0"/>
              <a:t>85 degrees consistent</a:t>
            </a:r>
          </a:p>
          <a:p>
            <a:r>
              <a:rPr lang="en-US" dirty="0" smtClean="0"/>
              <a:t>Use high quality </a:t>
            </a:r>
            <a:r>
              <a:rPr lang="en-US" u="sng" dirty="0" smtClean="0"/>
              <a:t>sterile</a:t>
            </a:r>
            <a:r>
              <a:rPr lang="en-US" dirty="0" smtClean="0"/>
              <a:t> seed starting mix</a:t>
            </a:r>
          </a:p>
          <a:p>
            <a:r>
              <a:rPr lang="en-US" dirty="0" smtClean="0"/>
              <a:t>Media should be moist, not wet</a:t>
            </a:r>
          </a:p>
          <a:p>
            <a:r>
              <a:rPr lang="en-US" dirty="0" smtClean="0"/>
              <a:t>Planted pointy end down about ½ to ¾ inch</a:t>
            </a:r>
          </a:p>
          <a:p>
            <a:r>
              <a:rPr lang="en-US" dirty="0" smtClean="0"/>
              <a:t>Filing on the rounded side of the seed can help with shedding the seed coat once germinated</a:t>
            </a:r>
          </a:p>
          <a:p>
            <a:r>
              <a:rPr lang="en-US" dirty="0" smtClean="0"/>
              <a:t>Don’t forget to label and record.</a:t>
            </a:r>
            <a:endParaRPr lang="en-US" dirty="0"/>
          </a:p>
        </p:txBody>
      </p:sp>
    </p:spTree>
    <p:extLst>
      <p:ext uri="{BB962C8B-B14F-4D97-AF65-F5344CB8AC3E}">
        <p14:creationId xmlns:p14="http://schemas.microsoft.com/office/powerpoint/2010/main" val="2538552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am blalock\Pictures\Picasa\Exports\Old Garden Pictures\IMG_58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5" y="0"/>
            <a:ext cx="98499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166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Cultural Practices</a:t>
            </a:r>
            <a:endParaRPr lang="en-US" dirty="0"/>
          </a:p>
        </p:txBody>
      </p:sp>
      <p:sp>
        <p:nvSpPr>
          <p:cNvPr id="3" name="Content Placeholder 2"/>
          <p:cNvSpPr>
            <a:spLocks noGrp="1"/>
          </p:cNvSpPr>
          <p:nvPr>
            <p:ph idx="1"/>
          </p:nvPr>
        </p:nvSpPr>
        <p:spPr>
          <a:xfrm>
            <a:off x="457200" y="1447800"/>
            <a:ext cx="8382000" cy="5257800"/>
          </a:xfrm>
        </p:spPr>
        <p:txBody>
          <a:bodyPr>
            <a:normAutofit fontScale="92500" lnSpcReduction="20000"/>
          </a:bodyPr>
          <a:lstStyle/>
          <a:p>
            <a:r>
              <a:rPr lang="en-US" dirty="0" smtClean="0"/>
              <a:t>Avoid soil compaction at all costs</a:t>
            </a:r>
          </a:p>
          <a:p>
            <a:r>
              <a:rPr lang="en-US" dirty="0" smtClean="0"/>
              <a:t>Maintain a WEED FREE garden</a:t>
            </a:r>
          </a:p>
          <a:p>
            <a:r>
              <a:rPr lang="en-US" dirty="0" smtClean="0"/>
              <a:t>Train the vines correctly – </a:t>
            </a:r>
            <a:r>
              <a:rPr lang="en-US" dirty="0"/>
              <a:t>C</a:t>
            </a:r>
            <a:r>
              <a:rPr lang="en-US" dirty="0" smtClean="0"/>
              <a:t>hristmas tree pattern</a:t>
            </a:r>
          </a:p>
          <a:p>
            <a:r>
              <a:rPr lang="en-US" dirty="0" smtClean="0"/>
              <a:t>Bury vines – they will root at each leaf axil</a:t>
            </a:r>
          </a:p>
          <a:p>
            <a:r>
              <a:rPr lang="en-US" dirty="0" smtClean="0"/>
              <a:t>Maximize drainage under fruit – Sand</a:t>
            </a:r>
          </a:p>
          <a:p>
            <a:r>
              <a:rPr lang="en-US" dirty="0" smtClean="0"/>
              <a:t>Erect a shade structure over the fruit</a:t>
            </a:r>
            <a:endParaRPr lang="en-US" b="1" dirty="0" smtClean="0"/>
          </a:p>
          <a:p>
            <a:r>
              <a:rPr lang="en-US" dirty="0" smtClean="0"/>
              <a:t>Place white towels over fruit, soak with calcium</a:t>
            </a:r>
          </a:p>
          <a:p>
            <a:r>
              <a:rPr lang="en-US" dirty="0" smtClean="0"/>
              <a:t>Mist when temperatures are above 90 deg.</a:t>
            </a:r>
          </a:p>
          <a:p>
            <a:r>
              <a:rPr lang="en-US" dirty="0" err="1" smtClean="0"/>
              <a:t>Fertigate</a:t>
            </a:r>
            <a:r>
              <a:rPr lang="en-US" dirty="0" smtClean="0"/>
              <a:t> 2x per week</a:t>
            </a:r>
          </a:p>
          <a:p>
            <a:pPr lvl="1"/>
            <a:r>
              <a:rPr lang="en-US" dirty="0" smtClean="0"/>
              <a:t>Once with an organic fish and/or seaweed fertilizer</a:t>
            </a:r>
          </a:p>
          <a:p>
            <a:pPr lvl="1"/>
            <a:r>
              <a:rPr lang="en-US" dirty="0" smtClean="0"/>
              <a:t>Once with a balanced waters soluble fertilizer like      15-30-15, 20-20-20</a:t>
            </a:r>
            <a:endParaRPr lang="en-US" dirty="0"/>
          </a:p>
        </p:txBody>
      </p:sp>
    </p:spTree>
    <p:extLst>
      <p:ext uri="{BB962C8B-B14F-4D97-AF65-F5344CB8AC3E}">
        <p14:creationId xmlns:p14="http://schemas.microsoft.com/office/powerpoint/2010/main" val="1406404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igpumpkins.com/DiaryImages/FullSize/344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92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igpumpkins.com/DiaryImages/FullSize/362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071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igpumpkins.com/DiaryImages/FullSize/375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21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bigpumpkins.com/DiaryImages/FullSize/383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689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bigpumpkins.com/DiaryImages/FullSize/670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26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Giant Pumpkin History</a:t>
            </a:r>
            <a:endParaRPr lang="en-US" dirty="0"/>
          </a:p>
        </p:txBody>
      </p:sp>
      <p:sp>
        <p:nvSpPr>
          <p:cNvPr id="3" name="Content Placeholder 2"/>
          <p:cNvSpPr>
            <a:spLocks noGrp="1"/>
          </p:cNvSpPr>
          <p:nvPr>
            <p:ph idx="1"/>
          </p:nvPr>
        </p:nvSpPr>
        <p:spPr/>
        <p:txBody>
          <a:bodyPr/>
          <a:lstStyle/>
          <a:p>
            <a:r>
              <a:rPr lang="en-US" dirty="0" smtClean="0"/>
              <a:t>1903 – World record set at 403lbs.</a:t>
            </a:r>
          </a:p>
          <a:p>
            <a:r>
              <a:rPr lang="en-US" dirty="0" smtClean="0"/>
              <a:t>Howard Dill – The Godfather of pumpkins</a:t>
            </a:r>
          </a:p>
          <a:p>
            <a:pPr lvl="1"/>
            <a:r>
              <a:rPr lang="en-US" dirty="0" smtClean="0"/>
              <a:t>1978 – made a chance cross of the ‘Goodrich Giant’ and ‘Genuine Mammoth’</a:t>
            </a:r>
          </a:p>
          <a:p>
            <a:pPr lvl="1"/>
            <a:r>
              <a:rPr lang="en-US" dirty="0" smtClean="0"/>
              <a:t>1979 – broke the 76 year old world record using seeds from that cross!</a:t>
            </a:r>
          </a:p>
          <a:p>
            <a:r>
              <a:rPr lang="en-US" dirty="0" smtClean="0"/>
              <a:t>2012 – the world record now stands at 2,009 pounds!!!</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364280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smtClean="0"/>
              <a:t>Story </a:t>
            </a:r>
            <a:r>
              <a:rPr lang="en-US" dirty="0"/>
              <a:t>of my Northwest </a:t>
            </a:r>
            <a:r>
              <a:rPr lang="en-US" dirty="0" smtClean="0"/>
              <a:t>Record Squash in 2007</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Story ends in 2007</a:t>
            </a:r>
          </a:p>
          <a:p>
            <a:r>
              <a:rPr lang="en-US" dirty="0" smtClean="0"/>
              <a:t>Began in 2005</a:t>
            </a:r>
            <a:endParaRPr lang="en-US" dirty="0"/>
          </a:p>
        </p:txBody>
      </p:sp>
      <p:pic>
        <p:nvPicPr>
          <p:cNvPr id="5" name="Picture 2" descr="https://sphotos-b.xx.fbcdn.net/hphotos-ash4/2189_62635078973_225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667000"/>
            <a:ext cx="5638797"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91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0" y="1752600"/>
            <a:ext cx="6037555" cy="4953000"/>
            <a:chOff x="4191000" y="620142"/>
            <a:chExt cx="4953000" cy="3714750"/>
          </a:xfrm>
        </p:grpSpPr>
        <p:pic>
          <p:nvPicPr>
            <p:cNvPr id="5" name="Picture 2" descr="http://www.bigpumpkins.com/DiaryImages/FullSize/310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20142"/>
              <a:ext cx="4953000" cy="37147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178336" y="1371600"/>
              <a:ext cx="4953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0" y="1409700"/>
              <a:ext cx="4953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2005</a:t>
            </a:r>
            <a:endParaRPr lang="en-US" dirty="0"/>
          </a:p>
        </p:txBody>
      </p:sp>
      <p:sp>
        <p:nvSpPr>
          <p:cNvPr id="3" name="Content Placeholder 2"/>
          <p:cNvSpPr>
            <a:spLocks noGrp="1"/>
          </p:cNvSpPr>
          <p:nvPr>
            <p:ph idx="1"/>
          </p:nvPr>
        </p:nvSpPr>
        <p:spPr/>
        <p:txBody>
          <a:bodyPr/>
          <a:lstStyle/>
          <a:p>
            <a:r>
              <a:rPr lang="en-US" dirty="0" smtClean="0"/>
              <a:t>Grew 20 plants including</a:t>
            </a:r>
          </a:p>
          <a:p>
            <a:pPr lvl="1"/>
            <a:r>
              <a:rPr lang="en-US" dirty="0" smtClean="0"/>
              <a:t>The 748.5 Koch</a:t>
            </a:r>
          </a:p>
          <a:p>
            <a:pPr lvl="1"/>
            <a:r>
              <a:rPr lang="en-US" dirty="0" smtClean="0"/>
              <a:t>The 625.5 Welty </a:t>
            </a:r>
          </a:p>
          <a:p>
            <a:endParaRPr lang="en-US" dirty="0"/>
          </a:p>
        </p:txBody>
      </p:sp>
    </p:spTree>
    <p:extLst>
      <p:ext uri="{BB962C8B-B14F-4D97-AF65-F5344CB8AC3E}">
        <p14:creationId xmlns:p14="http://schemas.microsoft.com/office/powerpoint/2010/main" val="1968474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bigpumpkins.com/DiaryImages/FullSize/375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9854"/>
            <a:ext cx="525780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bigpumpkins.com/DiaryImages/FullSize/375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0"/>
            <a:ext cx="5029200" cy="3771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9852" y="2376634"/>
            <a:ext cx="1936428" cy="523220"/>
          </a:xfrm>
          <a:prstGeom prst="rect">
            <a:avLst/>
          </a:prstGeom>
          <a:noFill/>
        </p:spPr>
        <p:txBody>
          <a:bodyPr wrap="none" rtlCol="0">
            <a:spAutoFit/>
          </a:bodyPr>
          <a:lstStyle/>
          <a:p>
            <a:r>
              <a:rPr lang="en-US" sz="2800" dirty="0" smtClean="0"/>
              <a:t>625.5 Welty</a:t>
            </a:r>
            <a:endParaRPr lang="en-US" sz="2800" dirty="0"/>
          </a:p>
        </p:txBody>
      </p:sp>
      <p:sp>
        <p:nvSpPr>
          <p:cNvPr id="6" name="TextBox 5"/>
          <p:cNvSpPr txBox="1"/>
          <p:nvPr/>
        </p:nvSpPr>
        <p:spPr>
          <a:xfrm>
            <a:off x="6781800" y="3771900"/>
            <a:ext cx="1798826" cy="523220"/>
          </a:xfrm>
          <a:prstGeom prst="rect">
            <a:avLst/>
          </a:prstGeom>
          <a:noFill/>
        </p:spPr>
        <p:txBody>
          <a:bodyPr wrap="none" rtlCol="0">
            <a:spAutoFit/>
          </a:bodyPr>
          <a:lstStyle/>
          <a:p>
            <a:r>
              <a:rPr lang="en-US" sz="2800" dirty="0" smtClean="0"/>
              <a:t>748.5 Koch</a:t>
            </a:r>
            <a:endParaRPr lang="en-US" sz="2800" dirty="0"/>
          </a:p>
        </p:txBody>
      </p:sp>
      <p:sp>
        <p:nvSpPr>
          <p:cNvPr id="7" name="Rectangle 6"/>
          <p:cNvSpPr/>
          <p:nvPr/>
        </p:nvSpPr>
        <p:spPr>
          <a:xfrm>
            <a:off x="762000" y="813375"/>
            <a:ext cx="2351926" cy="584775"/>
          </a:xfrm>
          <a:prstGeom prst="rect">
            <a:avLst/>
          </a:prstGeom>
        </p:spPr>
        <p:txBody>
          <a:bodyPr wrap="none">
            <a:spAutoFit/>
          </a:bodyPr>
          <a:lstStyle/>
          <a:p>
            <a:r>
              <a:rPr lang="en-US" sz="3200" dirty="0"/>
              <a:t>July 09, 2005</a:t>
            </a:r>
          </a:p>
        </p:txBody>
      </p:sp>
    </p:spTree>
    <p:extLst>
      <p:ext uri="{BB962C8B-B14F-4D97-AF65-F5344CB8AC3E}">
        <p14:creationId xmlns:p14="http://schemas.microsoft.com/office/powerpoint/2010/main" val="2957416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bigpumpkins.com/DiaryImages/FullSize/383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81000"/>
            <a:ext cx="2351926" cy="1077218"/>
          </a:xfrm>
          <a:prstGeom prst="rect">
            <a:avLst/>
          </a:prstGeom>
          <a:solidFill>
            <a:schemeClr val="bg1">
              <a:alpha val="70000"/>
            </a:schemeClr>
          </a:solidFill>
        </p:spPr>
        <p:txBody>
          <a:bodyPr wrap="none">
            <a:spAutoFit/>
          </a:bodyPr>
          <a:lstStyle/>
          <a:p>
            <a:r>
              <a:rPr lang="en-US" sz="3200" dirty="0" smtClean="0"/>
              <a:t>625.5 Welty</a:t>
            </a:r>
          </a:p>
          <a:p>
            <a:r>
              <a:rPr lang="en-US" sz="3200" dirty="0" smtClean="0"/>
              <a:t>July </a:t>
            </a:r>
            <a:r>
              <a:rPr lang="en-US" sz="3200" dirty="0"/>
              <a:t>17, 2005</a:t>
            </a:r>
          </a:p>
        </p:txBody>
      </p:sp>
    </p:spTree>
    <p:extLst>
      <p:ext uri="{BB962C8B-B14F-4D97-AF65-F5344CB8AC3E}">
        <p14:creationId xmlns:p14="http://schemas.microsoft.com/office/powerpoint/2010/main" val="1654749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bigpumpkins.com/DiaryImages/FullSize/433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04800"/>
            <a:ext cx="3559179" cy="1077218"/>
          </a:xfrm>
          <a:prstGeom prst="rect">
            <a:avLst/>
          </a:prstGeom>
          <a:solidFill>
            <a:schemeClr val="bg1">
              <a:alpha val="70000"/>
            </a:schemeClr>
          </a:solidFill>
        </p:spPr>
        <p:txBody>
          <a:bodyPr wrap="none">
            <a:spAutoFit/>
          </a:bodyPr>
          <a:lstStyle/>
          <a:p>
            <a:r>
              <a:rPr lang="en-US" sz="3200" dirty="0" smtClean="0"/>
              <a:t>625.5 Welty </a:t>
            </a:r>
          </a:p>
          <a:p>
            <a:r>
              <a:rPr lang="en-US" sz="3200" dirty="0" smtClean="0"/>
              <a:t>September </a:t>
            </a:r>
            <a:r>
              <a:rPr lang="en-US" sz="3200" dirty="0"/>
              <a:t>25, 2005</a:t>
            </a:r>
          </a:p>
        </p:txBody>
      </p:sp>
      <p:sp>
        <p:nvSpPr>
          <p:cNvPr id="2" name="TextBox 1"/>
          <p:cNvSpPr txBox="1"/>
          <p:nvPr/>
        </p:nvSpPr>
        <p:spPr>
          <a:xfrm>
            <a:off x="6705600" y="5715000"/>
            <a:ext cx="2145139" cy="584775"/>
          </a:xfrm>
          <a:prstGeom prst="rect">
            <a:avLst/>
          </a:prstGeom>
          <a:solidFill>
            <a:schemeClr val="bg1">
              <a:alpha val="74000"/>
            </a:schemeClr>
          </a:solidFill>
        </p:spPr>
        <p:txBody>
          <a:bodyPr wrap="none" rtlCol="0">
            <a:spAutoFit/>
          </a:bodyPr>
          <a:lstStyle/>
          <a:p>
            <a:r>
              <a:rPr lang="en-US" sz="3200" dirty="0" smtClean="0"/>
              <a:t>633 pounds</a:t>
            </a:r>
            <a:endParaRPr lang="en-US" sz="3200" dirty="0"/>
          </a:p>
        </p:txBody>
      </p:sp>
    </p:spTree>
    <p:extLst>
      <p:ext uri="{BB962C8B-B14F-4D97-AF65-F5344CB8AC3E}">
        <p14:creationId xmlns:p14="http://schemas.microsoft.com/office/powerpoint/2010/main" val="3374467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bigpumpkins.com/DiaryImages/FullSize/4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228600"/>
            <a:ext cx="3559179" cy="1077218"/>
          </a:xfrm>
          <a:prstGeom prst="rect">
            <a:avLst/>
          </a:prstGeom>
          <a:solidFill>
            <a:schemeClr val="bg1">
              <a:alpha val="70000"/>
            </a:schemeClr>
          </a:solidFill>
        </p:spPr>
        <p:txBody>
          <a:bodyPr wrap="none">
            <a:spAutoFit/>
          </a:bodyPr>
          <a:lstStyle/>
          <a:p>
            <a:r>
              <a:rPr lang="en-US" sz="3200" dirty="0" smtClean="0"/>
              <a:t>748.5 Koch </a:t>
            </a:r>
          </a:p>
          <a:p>
            <a:r>
              <a:rPr lang="en-US" sz="3200" dirty="0" smtClean="0"/>
              <a:t>September </a:t>
            </a:r>
            <a:r>
              <a:rPr lang="en-US" sz="3200" dirty="0"/>
              <a:t>17, 2005</a:t>
            </a:r>
          </a:p>
        </p:txBody>
      </p:sp>
      <p:sp>
        <p:nvSpPr>
          <p:cNvPr id="2" name="TextBox 1"/>
          <p:cNvSpPr txBox="1"/>
          <p:nvPr/>
        </p:nvSpPr>
        <p:spPr>
          <a:xfrm>
            <a:off x="6705600" y="6019800"/>
            <a:ext cx="2145139" cy="584775"/>
          </a:xfrm>
          <a:prstGeom prst="rect">
            <a:avLst/>
          </a:prstGeom>
          <a:solidFill>
            <a:schemeClr val="bg1">
              <a:alpha val="70000"/>
            </a:schemeClr>
          </a:solidFill>
          <a:ln>
            <a:solidFill>
              <a:schemeClr val="accent1"/>
            </a:solidFill>
          </a:ln>
        </p:spPr>
        <p:txBody>
          <a:bodyPr wrap="none" rtlCol="0">
            <a:spAutoFit/>
          </a:bodyPr>
          <a:lstStyle/>
          <a:p>
            <a:r>
              <a:rPr lang="en-US" sz="3200" dirty="0" smtClean="0"/>
              <a:t>961 pounds</a:t>
            </a:r>
            <a:endParaRPr lang="en-US" sz="3200" dirty="0"/>
          </a:p>
        </p:txBody>
      </p:sp>
    </p:spTree>
    <p:extLst>
      <p:ext uri="{BB962C8B-B14F-4D97-AF65-F5344CB8AC3E}">
        <p14:creationId xmlns:p14="http://schemas.microsoft.com/office/powerpoint/2010/main" val="2694055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633 Blalock, 2005</a:t>
            </a:r>
            <a:endParaRPr lang="en-US" dirty="0"/>
          </a:p>
        </p:txBody>
      </p:sp>
      <p:sp>
        <p:nvSpPr>
          <p:cNvPr id="4" name="TextBox 3"/>
          <p:cNvSpPr txBox="1"/>
          <p:nvPr/>
        </p:nvSpPr>
        <p:spPr>
          <a:xfrm>
            <a:off x="762000" y="1777425"/>
            <a:ext cx="7681526" cy="584775"/>
          </a:xfrm>
          <a:prstGeom prst="rect">
            <a:avLst/>
          </a:prstGeom>
          <a:noFill/>
        </p:spPr>
        <p:txBody>
          <a:bodyPr wrap="none" rtlCol="0">
            <a:spAutoFit/>
          </a:bodyPr>
          <a:lstStyle/>
          <a:p>
            <a:r>
              <a:rPr lang="en-US" sz="3200" b="1" u="sng" dirty="0" smtClean="0"/>
              <a:t>633 Blalock, 2005 </a:t>
            </a:r>
            <a:r>
              <a:rPr lang="en-US" sz="3200" dirty="0" smtClean="0"/>
              <a:t>(625.5 Welty x 748.5 Koch)</a:t>
            </a:r>
            <a:endParaRPr lang="en-US" sz="3200" dirty="0"/>
          </a:p>
        </p:txBody>
      </p:sp>
      <p:pic>
        <p:nvPicPr>
          <p:cNvPr id="5" name="Picture 2" descr="http://www.bigpumpkins.com/DiaryImages/FullSize/433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57600"/>
            <a:ext cx="2890422" cy="21678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bigpumpkins.com/DiaryImages/FullSize/43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609975"/>
            <a:ext cx="2890421" cy="216781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7162800" y="2362200"/>
            <a:ext cx="457200" cy="1066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495800" y="2362200"/>
            <a:ext cx="53340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029200" y="2606938"/>
            <a:ext cx="228600" cy="348723"/>
            <a:chOff x="533400" y="4648201"/>
            <a:chExt cx="228600" cy="348723"/>
          </a:xfrm>
        </p:grpSpPr>
        <p:sp>
          <p:nvSpPr>
            <p:cNvPr id="11" name="Oval 10"/>
            <p:cNvSpPr/>
            <p:nvPr/>
          </p:nvSpPr>
          <p:spPr>
            <a:xfrm>
              <a:off x="533400" y="4648201"/>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641042" y="4762501"/>
              <a:ext cx="6658" cy="2344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4842" y="4937740"/>
              <a:ext cx="1524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465010" y="2553580"/>
            <a:ext cx="304800" cy="335316"/>
            <a:chOff x="1219200" y="4693883"/>
            <a:chExt cx="304800" cy="335316"/>
          </a:xfrm>
        </p:grpSpPr>
        <p:sp>
          <p:nvSpPr>
            <p:cNvPr id="12" name="Oval 11"/>
            <p:cNvSpPr/>
            <p:nvPr/>
          </p:nvSpPr>
          <p:spPr>
            <a:xfrm>
              <a:off x="1219200" y="4846282"/>
              <a:ext cx="152400" cy="1829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1295400" y="4693883"/>
              <a:ext cx="228600" cy="2438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531910" y="5830669"/>
            <a:ext cx="909673" cy="646331"/>
          </a:xfrm>
          <a:prstGeom prst="rect">
            <a:avLst/>
          </a:prstGeom>
          <a:noFill/>
        </p:spPr>
        <p:txBody>
          <a:bodyPr wrap="none" rtlCol="0">
            <a:spAutoFit/>
          </a:bodyPr>
          <a:lstStyle/>
          <a:p>
            <a:r>
              <a:rPr lang="en-US" dirty="0" smtClean="0"/>
              <a:t>633 lbs.</a:t>
            </a:r>
          </a:p>
          <a:p>
            <a:r>
              <a:rPr lang="en-US" dirty="0" smtClean="0"/>
              <a:t>~20% +</a:t>
            </a:r>
            <a:endParaRPr lang="en-US" dirty="0"/>
          </a:p>
        </p:txBody>
      </p:sp>
      <p:sp>
        <p:nvSpPr>
          <p:cNvPr id="26" name="TextBox 25"/>
          <p:cNvSpPr txBox="1"/>
          <p:nvPr/>
        </p:nvSpPr>
        <p:spPr>
          <a:xfrm>
            <a:off x="6922810" y="5777791"/>
            <a:ext cx="1084399" cy="646331"/>
          </a:xfrm>
          <a:prstGeom prst="rect">
            <a:avLst/>
          </a:prstGeom>
          <a:noFill/>
        </p:spPr>
        <p:txBody>
          <a:bodyPr wrap="none" rtlCol="0">
            <a:spAutoFit/>
          </a:bodyPr>
          <a:lstStyle/>
          <a:p>
            <a:r>
              <a:rPr lang="en-US" dirty="0" smtClean="0"/>
              <a:t>961.5 lbs.</a:t>
            </a:r>
          </a:p>
          <a:p>
            <a:r>
              <a:rPr lang="en-US" dirty="0" smtClean="0"/>
              <a:t>~10% -</a:t>
            </a:r>
            <a:endParaRPr lang="en-US" dirty="0"/>
          </a:p>
        </p:txBody>
      </p:sp>
      <p:sp>
        <p:nvSpPr>
          <p:cNvPr id="7" name="TextBox 6"/>
          <p:cNvSpPr txBox="1"/>
          <p:nvPr/>
        </p:nvSpPr>
        <p:spPr>
          <a:xfrm>
            <a:off x="1635324" y="4233676"/>
            <a:ext cx="567784" cy="1015663"/>
          </a:xfrm>
          <a:prstGeom prst="rect">
            <a:avLst/>
          </a:prstGeom>
          <a:noFill/>
        </p:spPr>
        <p:txBody>
          <a:bodyPr wrap="none" rtlCol="0">
            <a:spAutoFit/>
          </a:bodyPr>
          <a:lstStyle/>
          <a:p>
            <a:r>
              <a:rPr lang="en-US" sz="6000" dirty="0"/>
              <a:t>=</a:t>
            </a:r>
          </a:p>
        </p:txBody>
      </p:sp>
      <p:sp>
        <p:nvSpPr>
          <p:cNvPr id="9" name="Rectangle 8"/>
          <p:cNvSpPr/>
          <p:nvPr/>
        </p:nvSpPr>
        <p:spPr>
          <a:xfrm>
            <a:off x="5285913" y="4233675"/>
            <a:ext cx="583814" cy="1015663"/>
          </a:xfrm>
          <a:prstGeom prst="rect">
            <a:avLst/>
          </a:prstGeom>
        </p:spPr>
        <p:txBody>
          <a:bodyPr wrap="none">
            <a:spAutoFit/>
          </a:bodyPr>
          <a:lstStyle/>
          <a:p>
            <a:r>
              <a:rPr lang="en-US" sz="6000" dirty="0" smtClean="0"/>
              <a:t>X</a:t>
            </a:r>
            <a:endParaRPr lang="en-US" sz="6000" dirty="0"/>
          </a:p>
        </p:txBody>
      </p:sp>
      <p:sp>
        <p:nvSpPr>
          <p:cNvPr id="13" name="Rectangle 12"/>
          <p:cNvSpPr/>
          <p:nvPr/>
        </p:nvSpPr>
        <p:spPr>
          <a:xfrm>
            <a:off x="1050701" y="4139885"/>
            <a:ext cx="577402" cy="1107996"/>
          </a:xfrm>
          <a:prstGeom prst="rect">
            <a:avLst/>
          </a:prstGeom>
        </p:spPr>
        <p:txBody>
          <a:bodyPr wrap="none">
            <a:spAutoFit/>
          </a:bodyPr>
          <a:lstStyle/>
          <a:p>
            <a:r>
              <a:rPr lang="en-US" sz="6600" dirty="0" smtClean="0"/>
              <a:t>?</a:t>
            </a:r>
            <a:endParaRPr lang="en-US" sz="6600" dirty="0"/>
          </a:p>
        </p:txBody>
      </p:sp>
      <p:cxnSp>
        <p:nvCxnSpPr>
          <p:cNvPr id="22" name="Straight Arrow Connector 21"/>
          <p:cNvCxnSpPr/>
          <p:nvPr/>
        </p:nvCxnSpPr>
        <p:spPr>
          <a:xfrm flipH="1">
            <a:off x="1447800" y="2324978"/>
            <a:ext cx="755308" cy="17136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9381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bigpumpkins.com/DiaryImages/FullSize/627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228600"/>
            <a:ext cx="2168927" cy="523220"/>
          </a:xfrm>
          <a:prstGeom prst="rect">
            <a:avLst/>
          </a:prstGeom>
          <a:solidFill>
            <a:schemeClr val="bg1">
              <a:alpha val="70000"/>
            </a:schemeClr>
          </a:solidFill>
        </p:spPr>
        <p:txBody>
          <a:bodyPr wrap="none">
            <a:spAutoFit/>
          </a:bodyPr>
          <a:lstStyle/>
          <a:p>
            <a:r>
              <a:rPr lang="en-US" sz="2800" dirty="0"/>
              <a:t>May 05, 2007</a:t>
            </a:r>
          </a:p>
        </p:txBody>
      </p:sp>
    </p:spTree>
    <p:extLst>
      <p:ext uri="{BB962C8B-B14F-4D97-AF65-F5344CB8AC3E}">
        <p14:creationId xmlns:p14="http://schemas.microsoft.com/office/powerpoint/2010/main" val="2412745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bigpumpkins.com/DiaryImages/FullSize/637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04800"/>
            <a:ext cx="2168927" cy="523220"/>
          </a:xfrm>
          <a:prstGeom prst="rect">
            <a:avLst/>
          </a:prstGeom>
          <a:solidFill>
            <a:schemeClr val="bg1">
              <a:alpha val="70000"/>
            </a:schemeClr>
          </a:solidFill>
          <a:ln>
            <a:solidFill>
              <a:schemeClr val="bg1">
                <a:alpha val="70000"/>
              </a:schemeClr>
            </a:solidFill>
          </a:ln>
        </p:spPr>
        <p:txBody>
          <a:bodyPr wrap="none">
            <a:spAutoFit/>
          </a:bodyPr>
          <a:lstStyle/>
          <a:p>
            <a:r>
              <a:rPr lang="en-US" sz="2800" dirty="0"/>
              <a:t>May 21, 2007</a:t>
            </a:r>
          </a:p>
        </p:txBody>
      </p:sp>
    </p:spTree>
    <p:extLst>
      <p:ext uri="{BB962C8B-B14F-4D97-AF65-F5344CB8AC3E}">
        <p14:creationId xmlns:p14="http://schemas.microsoft.com/office/powerpoint/2010/main" val="2758203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bigpumpkins.com/DiaryImages/FullSize/64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04800"/>
            <a:ext cx="2204450" cy="523220"/>
          </a:xfrm>
          <a:prstGeom prst="rect">
            <a:avLst/>
          </a:prstGeom>
          <a:solidFill>
            <a:schemeClr val="bg1">
              <a:alpha val="70000"/>
            </a:schemeClr>
          </a:solidFill>
        </p:spPr>
        <p:txBody>
          <a:bodyPr wrap="none">
            <a:spAutoFit/>
          </a:bodyPr>
          <a:lstStyle/>
          <a:p>
            <a:r>
              <a:rPr lang="en-US" sz="2800" dirty="0"/>
              <a:t>June 04, 2007</a:t>
            </a:r>
          </a:p>
        </p:txBody>
      </p:sp>
    </p:spTree>
    <p:extLst>
      <p:ext uri="{BB962C8B-B14F-4D97-AF65-F5344CB8AC3E}">
        <p14:creationId xmlns:p14="http://schemas.microsoft.com/office/powerpoint/2010/main" val="8091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99625347"/>
              </p:ext>
            </p:extLst>
          </p:nvPr>
        </p:nvGraphicFramePr>
        <p:xfrm>
          <a:off x="457200" y="457200"/>
          <a:ext cx="81534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962400" y="6324600"/>
            <a:ext cx="586507" cy="369332"/>
          </a:xfrm>
          <a:prstGeom prst="rect">
            <a:avLst/>
          </a:prstGeom>
          <a:noFill/>
        </p:spPr>
        <p:txBody>
          <a:bodyPr wrap="none" rtlCol="0">
            <a:spAutoFit/>
          </a:bodyPr>
          <a:lstStyle/>
          <a:p>
            <a:r>
              <a:rPr lang="en-US" dirty="0" smtClean="0"/>
              <a:t>Year</a:t>
            </a:r>
            <a:endParaRPr lang="en-US" dirty="0"/>
          </a:p>
        </p:txBody>
      </p:sp>
      <p:sp>
        <p:nvSpPr>
          <p:cNvPr id="7" name="TextBox 6"/>
          <p:cNvSpPr txBox="1"/>
          <p:nvPr/>
        </p:nvSpPr>
        <p:spPr>
          <a:xfrm rot="5400000">
            <a:off x="-271922" y="2862722"/>
            <a:ext cx="1370375" cy="369332"/>
          </a:xfrm>
          <a:prstGeom prst="rect">
            <a:avLst/>
          </a:prstGeom>
          <a:noFill/>
        </p:spPr>
        <p:txBody>
          <a:bodyPr wrap="none" rtlCol="0">
            <a:spAutoFit/>
          </a:bodyPr>
          <a:lstStyle/>
          <a:p>
            <a:r>
              <a:rPr lang="en-US" dirty="0" smtClean="0"/>
              <a:t>Weight (lbs.)</a:t>
            </a:r>
            <a:endParaRPr lang="en-US" dirty="0"/>
          </a:p>
        </p:txBody>
      </p:sp>
    </p:spTree>
    <p:extLst>
      <p:ext uri="{BB962C8B-B14F-4D97-AF65-F5344CB8AC3E}">
        <p14:creationId xmlns:p14="http://schemas.microsoft.com/office/powerpoint/2010/main" val="1476280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bigpumpkins.com/DiaryImages/FullSize/670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04800"/>
            <a:ext cx="2204450" cy="523220"/>
          </a:xfrm>
          <a:prstGeom prst="rect">
            <a:avLst/>
          </a:prstGeom>
          <a:solidFill>
            <a:schemeClr val="bg1">
              <a:alpha val="70000"/>
            </a:schemeClr>
          </a:solidFill>
        </p:spPr>
        <p:txBody>
          <a:bodyPr wrap="none">
            <a:spAutoFit/>
          </a:bodyPr>
          <a:lstStyle/>
          <a:p>
            <a:r>
              <a:rPr lang="en-US" sz="2800" dirty="0"/>
              <a:t>June 29, 2007</a:t>
            </a:r>
          </a:p>
        </p:txBody>
      </p:sp>
    </p:spTree>
    <p:extLst>
      <p:ext uri="{BB962C8B-B14F-4D97-AF65-F5344CB8AC3E}">
        <p14:creationId xmlns:p14="http://schemas.microsoft.com/office/powerpoint/2010/main" val="1459458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bigpumpkins.com/DiaryImages/FullSize/681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304800"/>
            <a:ext cx="2081019" cy="523220"/>
          </a:xfrm>
          <a:prstGeom prst="rect">
            <a:avLst/>
          </a:prstGeom>
          <a:solidFill>
            <a:schemeClr val="bg1">
              <a:alpha val="70000"/>
            </a:schemeClr>
          </a:solidFill>
        </p:spPr>
        <p:txBody>
          <a:bodyPr wrap="none">
            <a:spAutoFit/>
          </a:bodyPr>
          <a:lstStyle/>
          <a:p>
            <a:r>
              <a:rPr lang="en-US" sz="2800" dirty="0"/>
              <a:t>July 07, 2007</a:t>
            </a:r>
          </a:p>
        </p:txBody>
      </p:sp>
    </p:spTree>
    <p:extLst>
      <p:ext uri="{BB962C8B-B14F-4D97-AF65-F5344CB8AC3E}">
        <p14:creationId xmlns:p14="http://schemas.microsoft.com/office/powerpoint/2010/main" val="25298287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bigpumpkins.com/DiaryImages/FullSize/68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381000"/>
            <a:ext cx="2081019" cy="523220"/>
          </a:xfrm>
          <a:prstGeom prst="rect">
            <a:avLst/>
          </a:prstGeom>
          <a:solidFill>
            <a:schemeClr val="bg1">
              <a:alpha val="70000"/>
            </a:schemeClr>
          </a:solidFill>
        </p:spPr>
        <p:txBody>
          <a:bodyPr wrap="none">
            <a:spAutoFit/>
          </a:bodyPr>
          <a:lstStyle/>
          <a:p>
            <a:r>
              <a:rPr lang="en-US" sz="2800" dirty="0"/>
              <a:t>July 07, 2007</a:t>
            </a:r>
          </a:p>
        </p:txBody>
      </p:sp>
    </p:spTree>
    <p:extLst>
      <p:ext uri="{BB962C8B-B14F-4D97-AF65-F5344CB8AC3E}">
        <p14:creationId xmlns:p14="http://schemas.microsoft.com/office/powerpoint/2010/main" val="1133905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bigpumpkins.com/DiaryImages/FullSize/693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304800"/>
            <a:ext cx="2081019" cy="523220"/>
          </a:xfrm>
          <a:prstGeom prst="rect">
            <a:avLst/>
          </a:prstGeom>
          <a:solidFill>
            <a:schemeClr val="bg1">
              <a:alpha val="70000"/>
            </a:schemeClr>
          </a:solidFill>
        </p:spPr>
        <p:txBody>
          <a:bodyPr wrap="none">
            <a:spAutoFit/>
          </a:bodyPr>
          <a:lstStyle/>
          <a:p>
            <a:r>
              <a:rPr lang="en-US" sz="2800" dirty="0"/>
              <a:t>July 18, 2007</a:t>
            </a:r>
          </a:p>
        </p:txBody>
      </p:sp>
    </p:spTree>
    <p:extLst>
      <p:ext uri="{BB962C8B-B14F-4D97-AF65-F5344CB8AC3E}">
        <p14:creationId xmlns:p14="http://schemas.microsoft.com/office/powerpoint/2010/main" val="1127686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bigpumpkins.com/DiaryImages/FullSize/707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04800"/>
            <a:ext cx="2081019" cy="954107"/>
          </a:xfrm>
          <a:prstGeom prst="rect">
            <a:avLst/>
          </a:prstGeom>
          <a:solidFill>
            <a:schemeClr val="bg1">
              <a:alpha val="70000"/>
            </a:schemeClr>
          </a:solidFill>
        </p:spPr>
        <p:txBody>
          <a:bodyPr wrap="none">
            <a:spAutoFit/>
          </a:bodyPr>
          <a:lstStyle/>
          <a:p>
            <a:r>
              <a:rPr lang="en-US" sz="2800" dirty="0"/>
              <a:t>July 30, </a:t>
            </a:r>
            <a:r>
              <a:rPr lang="en-US" sz="2800" dirty="0" smtClean="0"/>
              <a:t>2007</a:t>
            </a:r>
          </a:p>
          <a:p>
            <a:r>
              <a:rPr lang="en-US" sz="2800" dirty="0" smtClean="0"/>
              <a:t>Est. 140 lbs.</a:t>
            </a:r>
            <a:endParaRPr lang="en-US" sz="2800" dirty="0"/>
          </a:p>
        </p:txBody>
      </p:sp>
    </p:spTree>
    <p:extLst>
      <p:ext uri="{BB962C8B-B14F-4D97-AF65-F5344CB8AC3E}">
        <p14:creationId xmlns:p14="http://schemas.microsoft.com/office/powerpoint/2010/main" val="7323051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bigpumpkins.com/DiaryImages/FullSize/733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304800"/>
            <a:ext cx="2546659" cy="523220"/>
          </a:xfrm>
          <a:prstGeom prst="rect">
            <a:avLst/>
          </a:prstGeom>
          <a:solidFill>
            <a:schemeClr val="bg1">
              <a:alpha val="71000"/>
            </a:schemeClr>
          </a:solidFill>
        </p:spPr>
        <p:txBody>
          <a:bodyPr wrap="none">
            <a:spAutoFit/>
          </a:bodyPr>
          <a:lstStyle/>
          <a:p>
            <a:r>
              <a:rPr lang="en-US" sz="2800" dirty="0"/>
              <a:t>August 26, 2007</a:t>
            </a:r>
          </a:p>
        </p:txBody>
      </p:sp>
    </p:spTree>
    <p:extLst>
      <p:ext uri="{BB962C8B-B14F-4D97-AF65-F5344CB8AC3E}">
        <p14:creationId xmlns:p14="http://schemas.microsoft.com/office/powerpoint/2010/main" val="4093888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bigpumpkins.com/DiaryImages/FullSize/74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1688" y="304800"/>
            <a:ext cx="2955617" cy="954107"/>
          </a:xfrm>
          <a:prstGeom prst="rect">
            <a:avLst/>
          </a:prstGeom>
          <a:solidFill>
            <a:schemeClr val="bg1">
              <a:alpha val="69000"/>
            </a:schemeClr>
          </a:solidFill>
        </p:spPr>
        <p:txBody>
          <a:bodyPr wrap="none">
            <a:spAutoFit/>
          </a:bodyPr>
          <a:lstStyle/>
          <a:p>
            <a:r>
              <a:rPr lang="en-US" sz="2800" dirty="0"/>
              <a:t>September </a:t>
            </a:r>
            <a:r>
              <a:rPr lang="en-US" sz="2800" dirty="0" smtClean="0"/>
              <a:t>8</a:t>
            </a:r>
            <a:r>
              <a:rPr lang="en-US" sz="2800" dirty="0"/>
              <a:t>, </a:t>
            </a:r>
            <a:r>
              <a:rPr lang="en-US" sz="2800" dirty="0" smtClean="0"/>
              <a:t>2007</a:t>
            </a:r>
          </a:p>
          <a:p>
            <a:r>
              <a:rPr lang="en-US" sz="2800" dirty="0" smtClean="0"/>
              <a:t>Est. 970 lbs.</a:t>
            </a:r>
            <a:endParaRPr lang="en-US" sz="2800" dirty="0"/>
          </a:p>
        </p:txBody>
      </p:sp>
    </p:spTree>
    <p:extLst>
      <p:ext uri="{BB962C8B-B14F-4D97-AF65-F5344CB8AC3E}">
        <p14:creationId xmlns:p14="http://schemas.microsoft.com/office/powerpoint/2010/main" val="2234768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igpumpkins.com/DiaryImages/FullSize/75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70000"/>
            </a:schemeClr>
          </a:solidFill>
        </p:spPr>
      </p:pic>
      <p:sp>
        <p:nvSpPr>
          <p:cNvPr id="4" name="Rectangle 3"/>
          <p:cNvSpPr/>
          <p:nvPr/>
        </p:nvSpPr>
        <p:spPr>
          <a:xfrm>
            <a:off x="304800" y="304800"/>
            <a:ext cx="3138360" cy="954107"/>
          </a:xfrm>
          <a:prstGeom prst="rect">
            <a:avLst/>
          </a:prstGeom>
          <a:solidFill>
            <a:schemeClr val="bg1">
              <a:alpha val="70000"/>
            </a:schemeClr>
          </a:solidFill>
        </p:spPr>
        <p:txBody>
          <a:bodyPr wrap="none">
            <a:spAutoFit/>
          </a:bodyPr>
          <a:lstStyle/>
          <a:p>
            <a:r>
              <a:rPr lang="en-US" sz="2800" dirty="0"/>
              <a:t>September 29, </a:t>
            </a:r>
            <a:r>
              <a:rPr lang="en-US" sz="2800" dirty="0" smtClean="0"/>
              <a:t>2007</a:t>
            </a:r>
          </a:p>
          <a:p>
            <a:r>
              <a:rPr lang="en-US" sz="2800" dirty="0" smtClean="0"/>
              <a:t>Est. 1,121 lbs.</a:t>
            </a:r>
            <a:endParaRPr lang="en-US" sz="2800" dirty="0"/>
          </a:p>
        </p:txBody>
      </p:sp>
    </p:spTree>
    <p:extLst>
      <p:ext uri="{BB962C8B-B14F-4D97-AF65-F5344CB8AC3E}">
        <p14:creationId xmlns:p14="http://schemas.microsoft.com/office/powerpoint/2010/main" val="745031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sphotos-a.xx.fbcdn.net/hphotos-ash4/2434_66417878973_712575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04800"/>
            <a:ext cx="3217676" cy="954107"/>
          </a:xfrm>
          <a:prstGeom prst="rect">
            <a:avLst/>
          </a:prstGeom>
          <a:solidFill>
            <a:schemeClr val="bg1">
              <a:alpha val="70000"/>
            </a:schemeClr>
          </a:solidFill>
        </p:spPr>
        <p:txBody>
          <a:bodyPr wrap="none">
            <a:spAutoFit/>
          </a:bodyPr>
          <a:lstStyle/>
          <a:p>
            <a:r>
              <a:rPr lang="en-US" sz="2800" dirty="0"/>
              <a:t>October </a:t>
            </a:r>
            <a:r>
              <a:rPr lang="en-US" sz="2800" dirty="0" smtClean="0"/>
              <a:t>7, 2007</a:t>
            </a:r>
          </a:p>
          <a:p>
            <a:r>
              <a:rPr lang="en-US" sz="2800" dirty="0" smtClean="0"/>
              <a:t>Loading the Monster</a:t>
            </a:r>
            <a:endParaRPr lang="en-US" sz="2800" dirty="0"/>
          </a:p>
        </p:txBody>
      </p:sp>
    </p:spTree>
    <p:extLst>
      <p:ext uri="{BB962C8B-B14F-4D97-AF65-F5344CB8AC3E}">
        <p14:creationId xmlns:p14="http://schemas.microsoft.com/office/powerpoint/2010/main" val="615822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sphotos-b.xx.fbcdn.net/hphotos-ash4/2434_66418888973_81031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 y="3883"/>
            <a:ext cx="9138821" cy="68541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04800"/>
            <a:ext cx="4935134" cy="954107"/>
          </a:xfrm>
          <a:prstGeom prst="rect">
            <a:avLst/>
          </a:prstGeom>
          <a:solidFill>
            <a:schemeClr val="bg1">
              <a:alpha val="70000"/>
            </a:schemeClr>
          </a:solidFill>
        </p:spPr>
        <p:txBody>
          <a:bodyPr wrap="none">
            <a:spAutoFit/>
          </a:bodyPr>
          <a:lstStyle/>
          <a:p>
            <a:r>
              <a:rPr lang="en-US" sz="2800" dirty="0"/>
              <a:t>October </a:t>
            </a:r>
            <a:r>
              <a:rPr lang="en-US" sz="2800" dirty="0" smtClean="0"/>
              <a:t>07, 2007</a:t>
            </a:r>
          </a:p>
          <a:p>
            <a:r>
              <a:rPr lang="en-US" sz="2800" dirty="0" smtClean="0"/>
              <a:t>It’s kind of heavy or something…</a:t>
            </a:r>
            <a:endParaRPr lang="en-US" sz="2800" dirty="0"/>
          </a:p>
        </p:txBody>
      </p:sp>
    </p:spTree>
    <p:extLst>
      <p:ext uri="{BB962C8B-B14F-4D97-AF65-F5344CB8AC3E}">
        <p14:creationId xmlns:p14="http://schemas.microsoft.com/office/powerpoint/2010/main" val="383390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3 most common questions a giant pumpkin grower will hear.</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a:p>
        </p:txBody>
      </p:sp>
    </p:spTree>
    <p:extLst>
      <p:ext uri="{BB962C8B-B14F-4D97-AF65-F5344CB8AC3E}">
        <p14:creationId xmlns:p14="http://schemas.microsoft.com/office/powerpoint/2010/main" val="26154083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bigpumpkins.com/DiaryImages/FullSize/75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04800"/>
            <a:ext cx="2539157" cy="523220"/>
          </a:xfrm>
          <a:prstGeom prst="rect">
            <a:avLst/>
          </a:prstGeom>
          <a:solidFill>
            <a:schemeClr val="bg1">
              <a:alpha val="70000"/>
            </a:schemeClr>
          </a:solidFill>
        </p:spPr>
        <p:txBody>
          <a:bodyPr wrap="none">
            <a:spAutoFit/>
          </a:bodyPr>
          <a:lstStyle/>
          <a:p>
            <a:r>
              <a:rPr lang="en-US" sz="2800" dirty="0"/>
              <a:t>October </a:t>
            </a:r>
            <a:r>
              <a:rPr lang="en-US" sz="2800" dirty="0" smtClean="0"/>
              <a:t>8</a:t>
            </a:r>
            <a:r>
              <a:rPr lang="en-US" sz="2800" dirty="0"/>
              <a:t>, 2007</a:t>
            </a:r>
          </a:p>
        </p:txBody>
      </p:sp>
    </p:spTree>
    <p:extLst>
      <p:ext uri="{BB962C8B-B14F-4D97-AF65-F5344CB8AC3E}">
        <p14:creationId xmlns:p14="http://schemas.microsoft.com/office/powerpoint/2010/main" val="1063685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photos-b.xx.fbcdn.net/hphotos-ash4/2189_62635078973_225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172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igpumpkins.com/DiaryImages/FullSize/445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522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bigpumpkins.com/Gallery/GalleryImg/Scan0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957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6019800"/>
            <a:ext cx="2034531" cy="769441"/>
          </a:xfrm>
          <a:prstGeom prst="rect">
            <a:avLst/>
          </a:prstGeom>
          <a:noFill/>
        </p:spPr>
        <p:txBody>
          <a:bodyPr wrap="none" rtlCol="0">
            <a:spAutoFit/>
          </a:bodyPr>
          <a:lstStyle/>
          <a:p>
            <a:r>
              <a:rPr lang="en-US" sz="4400" dirty="0" smtClean="0"/>
              <a:t>The End</a:t>
            </a:r>
            <a:endParaRPr lang="en-US" sz="4400" dirty="0"/>
          </a:p>
        </p:txBody>
      </p:sp>
    </p:spTree>
    <p:extLst>
      <p:ext uri="{BB962C8B-B14F-4D97-AF65-F5344CB8AC3E}">
        <p14:creationId xmlns:p14="http://schemas.microsoft.com/office/powerpoint/2010/main" val="2863057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3800" dirty="0" smtClean="0">
                <a:solidFill>
                  <a:schemeClr val="accent6">
                    <a:lumMod val="75000"/>
                  </a:schemeClr>
                </a:solidFill>
                <a:latin typeface="Imprint MT Shadow" pitchFamily="82" charset="0"/>
              </a:rPr>
              <a:t>Questions</a:t>
            </a:r>
            <a:endParaRPr lang="en-US" sz="13800" dirty="0">
              <a:solidFill>
                <a:schemeClr val="accent6">
                  <a:lumMod val="75000"/>
                </a:schemeClr>
              </a:solidFill>
              <a:latin typeface="Imprint MT Shadow" pitchFamily="82"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p>
          <a:p>
            <a:pPr marL="0" indent="0" algn="ctr">
              <a:buNone/>
            </a:pPr>
            <a:r>
              <a:rPr lang="en-US" sz="2800" dirty="0" smtClean="0"/>
              <a:t>Adam Blalock</a:t>
            </a:r>
          </a:p>
          <a:p>
            <a:pPr marL="0" indent="0" algn="ctr">
              <a:buNone/>
            </a:pPr>
            <a:r>
              <a:rPr lang="en-US" sz="2800" dirty="0" smtClean="0"/>
              <a:t>TSU Nursery Extension Specialist</a:t>
            </a:r>
          </a:p>
          <a:p>
            <a:pPr marL="0" indent="0" algn="ctr">
              <a:buNone/>
            </a:pPr>
            <a:r>
              <a:rPr lang="en-US" sz="2800" dirty="0" smtClean="0"/>
              <a:t>Otis L. Floyd Nursery Research Center</a:t>
            </a:r>
          </a:p>
          <a:p>
            <a:pPr marL="0" indent="0" algn="ctr">
              <a:buNone/>
            </a:pPr>
            <a:r>
              <a:rPr lang="en-US" sz="2800" dirty="0" smtClean="0"/>
              <a:t>472 Cadillac Lane</a:t>
            </a:r>
          </a:p>
          <a:p>
            <a:pPr marL="0" indent="0" algn="ctr">
              <a:buNone/>
            </a:pPr>
            <a:r>
              <a:rPr lang="en-US" sz="2800" dirty="0" smtClean="0"/>
              <a:t>McMinnville, TN 37110</a:t>
            </a:r>
          </a:p>
          <a:p>
            <a:pPr marL="0" indent="0" algn="ctr">
              <a:buNone/>
            </a:pPr>
            <a:r>
              <a:rPr lang="en-US" sz="2800" dirty="0" smtClean="0"/>
              <a:t>ablaloc1@tnstate.edu</a:t>
            </a:r>
          </a:p>
          <a:p>
            <a:pPr marL="0" indent="0" algn="ctr">
              <a:buNone/>
            </a:pPr>
            <a:r>
              <a:rPr lang="en-US" sz="2800" dirty="0" smtClean="0"/>
              <a:t>(931) 815-5169</a:t>
            </a:r>
          </a:p>
          <a:p>
            <a:pPr marL="0" indent="0" algn="ctr">
              <a:buNone/>
            </a:pPr>
            <a:r>
              <a:rPr lang="en-US" sz="2800" dirty="0" smtClean="0"/>
              <a:t>TSU Nursery Research Center</a:t>
            </a:r>
          </a:p>
        </p:txBody>
      </p:sp>
      <p:pic>
        <p:nvPicPr>
          <p:cNvPr id="18434" name="Picture 2" descr="http://www.hewlett.org/uploads/images/facebook-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5257800"/>
            <a:ext cx="617738" cy="61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27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bigpumpkins.com/DiaryImages/FullSize/75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642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bigpumpkins.com/DiaryImages/FullSize/75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940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bigpumpkins.com/DiaryImages/FullSize/733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29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bigpumpkins.com/DiaryImages/FullSize/68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8088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gpumpkins.com/DiaryImages/FullSize/728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04800"/>
            <a:ext cx="2363917" cy="954107"/>
          </a:xfrm>
          <a:prstGeom prst="rect">
            <a:avLst/>
          </a:prstGeom>
          <a:solidFill>
            <a:schemeClr val="bg1">
              <a:alpha val="70000"/>
            </a:schemeClr>
          </a:solidFill>
        </p:spPr>
        <p:txBody>
          <a:bodyPr wrap="none">
            <a:spAutoFit/>
          </a:bodyPr>
          <a:lstStyle/>
          <a:p>
            <a:r>
              <a:rPr lang="en-US" sz="2800" dirty="0"/>
              <a:t>August </a:t>
            </a:r>
            <a:r>
              <a:rPr lang="en-US" sz="2800" dirty="0" smtClean="0"/>
              <a:t>7</a:t>
            </a:r>
            <a:r>
              <a:rPr lang="en-US" sz="2800" dirty="0"/>
              <a:t>, </a:t>
            </a:r>
            <a:r>
              <a:rPr lang="en-US" sz="2800" dirty="0" smtClean="0"/>
              <a:t>2007</a:t>
            </a:r>
          </a:p>
          <a:p>
            <a:r>
              <a:rPr lang="en-US" sz="2800" dirty="0" smtClean="0"/>
              <a:t>Casualties!</a:t>
            </a:r>
            <a:endParaRPr lang="en-US" sz="2800" dirty="0"/>
          </a:p>
        </p:txBody>
      </p:sp>
    </p:spTree>
    <p:extLst>
      <p:ext uri="{BB962C8B-B14F-4D97-AF65-F5344CB8AC3E}">
        <p14:creationId xmlns:p14="http://schemas.microsoft.com/office/powerpoint/2010/main" val="69598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3 most common questions a giant pumpkin grower will hear.</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many pumpkin pies will that make?</a:t>
            </a:r>
            <a:endParaRPr lang="en-US" dirty="0"/>
          </a:p>
        </p:txBody>
      </p:sp>
    </p:spTree>
    <p:extLst>
      <p:ext uri="{BB962C8B-B14F-4D97-AF65-F5344CB8AC3E}">
        <p14:creationId xmlns:p14="http://schemas.microsoft.com/office/powerpoint/2010/main" val="4263981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3 most common questions a giant pumpkin grower will hear.</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many pumpkin pies will that make?</a:t>
            </a:r>
          </a:p>
          <a:p>
            <a:pPr marL="514350" indent="-514350">
              <a:buFont typeface="+mj-lt"/>
              <a:buAutoNum type="arabicPeriod"/>
            </a:pPr>
            <a:r>
              <a:rPr lang="en-US" dirty="0" smtClean="0"/>
              <a:t>Did you feed it milk?</a:t>
            </a:r>
            <a:endParaRPr lang="en-US" dirty="0"/>
          </a:p>
        </p:txBody>
      </p:sp>
    </p:spTree>
    <p:extLst>
      <p:ext uri="{BB962C8B-B14F-4D97-AF65-F5344CB8AC3E}">
        <p14:creationId xmlns:p14="http://schemas.microsoft.com/office/powerpoint/2010/main" val="1774372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3 most common questions a giant pumpkin grower will hear.</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many pumpkin pies will that make?</a:t>
            </a:r>
          </a:p>
          <a:p>
            <a:pPr marL="514350" indent="-514350">
              <a:buFont typeface="+mj-lt"/>
              <a:buAutoNum type="arabicPeriod"/>
            </a:pPr>
            <a:r>
              <a:rPr lang="en-US" dirty="0" smtClean="0"/>
              <a:t>Did you feed it milk?</a:t>
            </a:r>
          </a:p>
          <a:p>
            <a:pPr marL="514350" indent="-514350">
              <a:buFont typeface="+mj-lt"/>
              <a:buAutoNum type="arabicPeriod"/>
            </a:pPr>
            <a:r>
              <a:rPr lang="en-US" dirty="0" smtClean="0"/>
              <a:t>How did you grow it?</a:t>
            </a:r>
            <a:endParaRPr lang="en-US" dirty="0"/>
          </a:p>
        </p:txBody>
      </p:sp>
    </p:spTree>
    <p:extLst>
      <p:ext uri="{BB962C8B-B14F-4D97-AF65-F5344CB8AC3E}">
        <p14:creationId xmlns:p14="http://schemas.microsoft.com/office/powerpoint/2010/main" val="171853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Grow a Giant Pumpkin?</a:t>
            </a:r>
            <a:endParaRPr lang="en-US" dirty="0"/>
          </a:p>
        </p:txBody>
      </p:sp>
    </p:spTree>
    <p:extLst>
      <p:ext uri="{BB962C8B-B14F-4D97-AF65-F5344CB8AC3E}">
        <p14:creationId xmlns:p14="http://schemas.microsoft.com/office/powerpoint/2010/main" val="1063930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1025</Words>
  <Application>Microsoft Office PowerPoint</Application>
  <PresentationFormat>On-screen Show (4:3)</PresentationFormat>
  <Paragraphs>168</Paragraphs>
  <Slides>59</Slides>
  <Notes>12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The Art of Growing Gimungus Pumpkins</vt:lpstr>
      <vt:lpstr>PowerPoint Presentation</vt:lpstr>
      <vt:lpstr>Some Giant Pumpkin History</vt:lpstr>
      <vt:lpstr>PowerPoint Presentation</vt:lpstr>
      <vt:lpstr>The 3 most common questions a giant pumpkin grower will hear.</vt:lpstr>
      <vt:lpstr>The 3 most common questions a giant pumpkin grower will hear.</vt:lpstr>
      <vt:lpstr>The 3 most common questions a giant pumpkin grower will hear.</vt:lpstr>
      <vt:lpstr>The 3 most common questions a giant pumpkin grower will hear.</vt:lpstr>
      <vt:lpstr>How do you Grow a Giant Pumpkin?</vt:lpstr>
      <vt:lpstr>How do you Grow a Giant Pumpkin?</vt:lpstr>
      <vt:lpstr>How do you Grow a Giant Pumpkin?</vt:lpstr>
      <vt:lpstr>How do you Grow a Giant Pumpkin?</vt:lpstr>
      <vt:lpstr>1. Get the Best Seeds You Can</vt:lpstr>
      <vt:lpstr>Never Underestimate the Power of Genetics</vt:lpstr>
      <vt:lpstr>Genetics</vt:lpstr>
      <vt:lpstr>Seeds</vt:lpstr>
      <vt:lpstr>2. Get your soil into the best condition you can</vt:lpstr>
      <vt:lpstr>My Soil Amendments Before the Plants go in</vt:lpstr>
      <vt:lpstr>PowerPoint Presentation</vt:lpstr>
      <vt:lpstr>PowerPoint Presentation</vt:lpstr>
      <vt:lpstr>PowerPoint Presentation</vt:lpstr>
      <vt:lpstr>Germinating the Seeds</vt:lpstr>
      <vt:lpstr>PowerPoint Presentation</vt:lpstr>
      <vt:lpstr>3. Cultural Practices</vt:lpstr>
      <vt:lpstr>PowerPoint Presentation</vt:lpstr>
      <vt:lpstr>PowerPoint Presentation</vt:lpstr>
      <vt:lpstr>PowerPoint Presentation</vt:lpstr>
      <vt:lpstr>PowerPoint Presentation</vt:lpstr>
      <vt:lpstr>PowerPoint Presentation</vt:lpstr>
      <vt:lpstr>The Story of my Northwest Record Squash in 2007</vt:lpstr>
      <vt:lpstr>2005</vt:lpstr>
      <vt:lpstr>PowerPoint Presentation</vt:lpstr>
      <vt:lpstr>PowerPoint Presentation</vt:lpstr>
      <vt:lpstr>PowerPoint Presentation</vt:lpstr>
      <vt:lpstr>PowerPoint Presentation</vt:lpstr>
      <vt:lpstr>The 633 Blalock, 2005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Growing Gimungus Pumpkins</dc:title>
  <dc:creator>Adam Blalock</dc:creator>
  <cp:lastModifiedBy>Adam Blalock</cp:lastModifiedBy>
  <cp:revision>82</cp:revision>
  <dcterms:created xsi:type="dcterms:W3CDTF">2013-01-30T17:00:58Z</dcterms:created>
  <dcterms:modified xsi:type="dcterms:W3CDTF">2013-02-12T16:03:02Z</dcterms:modified>
</cp:coreProperties>
</file>