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7"/>
  </p:handoutMasterIdLst>
  <p:sldIdLst>
    <p:sldId id="256" r:id="rId2"/>
    <p:sldId id="259" r:id="rId3"/>
    <p:sldId id="260" r:id="rId4"/>
    <p:sldId id="261" r:id="rId5"/>
    <p:sldId id="262" r:id="rId6"/>
    <p:sldId id="263" r:id="rId7"/>
    <p:sldId id="322" r:id="rId8"/>
    <p:sldId id="270" r:id="rId9"/>
    <p:sldId id="278" r:id="rId10"/>
    <p:sldId id="303" r:id="rId11"/>
    <p:sldId id="266" r:id="rId12"/>
    <p:sldId id="267" r:id="rId13"/>
    <p:sldId id="271" r:id="rId14"/>
    <p:sldId id="258" r:id="rId15"/>
    <p:sldId id="269" r:id="rId16"/>
    <p:sldId id="302" r:id="rId17"/>
    <p:sldId id="272" r:id="rId18"/>
    <p:sldId id="300" r:id="rId19"/>
    <p:sldId id="273" r:id="rId20"/>
    <p:sldId id="298" r:id="rId21"/>
    <p:sldId id="299" r:id="rId22"/>
    <p:sldId id="306" r:id="rId23"/>
    <p:sldId id="305" r:id="rId24"/>
    <p:sldId id="277" r:id="rId25"/>
    <p:sldId id="304" r:id="rId26"/>
    <p:sldId id="274" r:id="rId27"/>
    <p:sldId id="275" r:id="rId28"/>
    <p:sldId id="276" r:id="rId29"/>
    <p:sldId id="297" r:id="rId30"/>
    <p:sldId id="279" r:id="rId31"/>
    <p:sldId id="265" r:id="rId32"/>
    <p:sldId id="319" r:id="rId33"/>
    <p:sldId id="264" r:id="rId34"/>
    <p:sldId id="321" r:id="rId35"/>
    <p:sldId id="326" r:id="rId36"/>
    <p:sldId id="324" r:id="rId37"/>
    <p:sldId id="320" r:id="rId38"/>
    <p:sldId id="325" r:id="rId39"/>
    <p:sldId id="311" r:id="rId40"/>
    <p:sldId id="312" r:id="rId41"/>
    <p:sldId id="282" r:id="rId42"/>
    <p:sldId id="280" r:id="rId43"/>
    <p:sldId id="281" r:id="rId44"/>
    <p:sldId id="313" r:id="rId45"/>
    <p:sldId id="317" r:id="rId46"/>
    <p:sldId id="316" r:id="rId47"/>
    <p:sldId id="283" r:id="rId48"/>
    <p:sldId id="284" r:id="rId49"/>
    <p:sldId id="285" r:id="rId50"/>
    <p:sldId id="323" r:id="rId51"/>
    <p:sldId id="287" r:id="rId52"/>
    <p:sldId id="318" r:id="rId53"/>
    <p:sldId id="288" r:id="rId54"/>
    <p:sldId id="307" r:id="rId55"/>
    <p:sldId id="289" r:id="rId56"/>
    <p:sldId id="295" r:id="rId57"/>
    <p:sldId id="309" r:id="rId58"/>
    <p:sldId id="292" r:id="rId59"/>
    <p:sldId id="314" r:id="rId60"/>
    <p:sldId id="290" r:id="rId61"/>
    <p:sldId id="291" r:id="rId62"/>
    <p:sldId id="296" r:id="rId63"/>
    <p:sldId id="293" r:id="rId64"/>
    <p:sldId id="315" r:id="rId65"/>
    <p:sldId id="308" r:id="rId6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9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3EC3E-5E03-46EF-A0AF-AA6A0A759FE0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D249B-149E-4119-8D90-42C3C7B13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33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5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2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9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7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3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BA4B6-C822-4EA0-B91C-6147A242265E}" type="datetimeFigureOut">
              <a:rPr lang="en-US" smtClean="0"/>
              <a:t>8/2/2013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1B39-E8C9-4AE8-AE90-CCD7AD71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0" y="838200"/>
            <a:ext cx="3962400" cy="14700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sz="6000" b="1" dirty="0" smtClean="0"/>
              <a:t>Skunk Vine </a:t>
            </a:r>
            <a:r>
              <a:rPr lang="en-US" sz="3200" b="1" dirty="0" smtClean="0"/>
              <a:t>and Other Weedy Vines of Tennessee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810000"/>
            <a:ext cx="5029200" cy="220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Adam Blalock</a:t>
            </a:r>
          </a:p>
          <a:p>
            <a:r>
              <a:rPr lang="en-US" dirty="0" smtClean="0"/>
              <a:t>TSU Nursery Extension Specialist</a:t>
            </a:r>
          </a:p>
          <a:p>
            <a:r>
              <a:rPr lang="en-US" dirty="0" smtClean="0"/>
              <a:t>McMinnville, TN</a:t>
            </a:r>
            <a:endParaRPr lang="en-US" dirty="0"/>
          </a:p>
        </p:txBody>
      </p:sp>
      <p:pic>
        <p:nvPicPr>
          <p:cNvPr id="1028" name="Picture 4" descr="C:\Users\adam blalock\Pictures\IMG_6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am blalock\Pictures\20120815_192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0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Skunk </a:t>
            </a:r>
            <a:r>
              <a:rPr lang="en-US" b="1" dirty="0" smtClean="0"/>
              <a:t>Vine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Family: </a:t>
            </a:r>
            <a:r>
              <a:rPr lang="en-US" i="1" dirty="0" err="1" smtClean="0"/>
              <a:t>Rubiaceae</a:t>
            </a:r>
            <a:r>
              <a:rPr lang="en-US" i="1" dirty="0" smtClean="0"/>
              <a:t> </a:t>
            </a:r>
            <a:r>
              <a:rPr lang="en-US" dirty="0" smtClean="0"/>
              <a:t>(20 genera native to FL.)</a:t>
            </a:r>
          </a:p>
          <a:p>
            <a:pPr lvl="1"/>
            <a:r>
              <a:rPr lang="en-US" dirty="0" smtClean="0"/>
              <a:t>Genus: </a:t>
            </a:r>
            <a:r>
              <a:rPr lang="en-US" i="1" dirty="0" err="1" smtClean="0"/>
              <a:t>Paederia</a:t>
            </a:r>
            <a:r>
              <a:rPr lang="en-US" dirty="0" smtClean="0"/>
              <a:t> (0 species native to FL.)</a:t>
            </a:r>
          </a:p>
          <a:p>
            <a:pPr lvl="2"/>
            <a:r>
              <a:rPr lang="en-US" dirty="0" smtClean="0"/>
              <a:t>Species: </a:t>
            </a:r>
            <a:r>
              <a:rPr lang="en-US" b="1" i="1" dirty="0" err="1" smtClean="0"/>
              <a:t>foetida</a:t>
            </a:r>
            <a:r>
              <a:rPr lang="en-US" dirty="0" smtClean="0"/>
              <a:t> and </a:t>
            </a:r>
            <a:r>
              <a:rPr lang="en-US" i="1" dirty="0" err="1" smtClean="0"/>
              <a:t>cruddasina</a:t>
            </a:r>
            <a:r>
              <a:rPr lang="en-US" i="1" dirty="0" smtClean="0"/>
              <a:t> </a:t>
            </a:r>
            <a:r>
              <a:rPr lang="en-US" dirty="0" smtClean="0"/>
              <a:t>(exotic weeds)</a:t>
            </a:r>
          </a:p>
          <a:p>
            <a:r>
              <a:rPr lang="en-US" dirty="0" smtClean="0"/>
              <a:t>Few (if any) predators in N. America</a:t>
            </a:r>
            <a:endParaRPr lang="en-US" dirty="0"/>
          </a:p>
          <a:p>
            <a:r>
              <a:rPr lang="en-US" dirty="0" smtClean="0"/>
              <a:t>Hardiness: Zone 6 (in Japan)</a:t>
            </a:r>
          </a:p>
          <a:p>
            <a:r>
              <a:rPr lang="en-US" dirty="0"/>
              <a:t>Deciduous from central Florida </a:t>
            </a:r>
            <a:r>
              <a:rPr lang="en-US" dirty="0" smtClean="0"/>
              <a:t>north</a:t>
            </a:r>
          </a:p>
          <a:p>
            <a:r>
              <a:rPr lang="en-US" dirty="0" smtClean="0"/>
              <a:t>Dispersed via (birds), vegetative rooting, and humans</a:t>
            </a:r>
          </a:p>
          <a:p>
            <a:r>
              <a:rPr lang="en-US" dirty="0" smtClean="0"/>
              <a:t>Key identifying feature: Smells like sour broccoli </a:t>
            </a:r>
            <a:endParaRPr lang="en-US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947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Skunk Vine</a:t>
            </a:r>
            <a:br>
              <a:rPr lang="en-US" b="1" dirty="0" smtClean="0"/>
            </a:br>
            <a:r>
              <a:rPr lang="en-US" sz="3600" dirty="0" smtClean="0"/>
              <a:t>Distribution Map</a:t>
            </a:r>
            <a:endParaRPr lang="en-US" sz="4900" dirty="0"/>
          </a:p>
        </p:txBody>
      </p:sp>
      <p:pic>
        <p:nvPicPr>
          <p:cNvPr id="5122" name="Picture 2" descr="http://dnr.state.il.us/stewardship/cd/images/768x512/0002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599"/>
            <a:ext cx="73152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7600" y="5562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6172200"/>
            <a:ext cx="262764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http://dnr.state.il.us/stewardship/cd/biocontrol/27skunkvine.html</a:t>
            </a:r>
          </a:p>
        </p:txBody>
      </p:sp>
    </p:spTree>
    <p:extLst>
      <p:ext uri="{BB962C8B-B14F-4D97-AF65-F5344CB8AC3E}">
        <p14:creationId xmlns:p14="http://schemas.microsoft.com/office/powerpoint/2010/main" val="286138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Skunk Vine</a:t>
            </a:r>
            <a:br>
              <a:rPr lang="en-US" b="1" dirty="0"/>
            </a:br>
            <a:r>
              <a:rPr lang="en-US" sz="3600" dirty="0" smtClean="0"/>
              <a:t>In Tennessee</a:t>
            </a:r>
            <a:endParaRPr lang="en-US" sz="4900" dirty="0"/>
          </a:p>
        </p:txBody>
      </p:sp>
      <p:pic>
        <p:nvPicPr>
          <p:cNvPr id="6146" name="Picture 2" descr="C:\Users\adam blalock\Pictures\Picasa\Exports\Pictures\warren-us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762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1352632"/>
            <a:ext cx="4419600" cy="137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7400" y="2057400"/>
            <a:ext cx="304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72200" y="5181600"/>
            <a:ext cx="5334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81400" y="2936212"/>
            <a:ext cx="151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McMinnville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59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am blalock\Pictures\Picasa\Exports\Pictures\IMG_67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29"/>
            <a:ext cx="9143999" cy="68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068" y="329625"/>
            <a:ext cx="3328732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Skunk Vine Flower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2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adam blalock\Pictures\DSC_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78213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485825"/>
            <a:ext cx="3363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Skunk Vine Berries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361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am blalock\Pictures\IMG_6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" y="1273453"/>
            <a:ext cx="8376822" cy="55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331893"/>
            <a:ext cx="2895600" cy="95410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Skunk Vine</a:t>
            </a:r>
          </a:p>
          <a:p>
            <a:r>
              <a:rPr lang="en-US" sz="2800" dirty="0" smtClean="0"/>
              <a:t>(</a:t>
            </a:r>
            <a:r>
              <a:rPr lang="en-US" sz="2800" i="1" dirty="0" err="1" smtClean="0"/>
              <a:t>Paederia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foetida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7172" name="Picture 4" descr="File:Ipomoea-barbatisepa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16276"/>
            <a:ext cx="3209925" cy="252660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2259" y="228600"/>
            <a:ext cx="2362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Morning Glory</a:t>
            </a:r>
            <a:endParaRPr lang="en-US" sz="2800" b="1" dirty="0"/>
          </a:p>
          <a:p>
            <a:r>
              <a:rPr lang="en-US" sz="2800" dirty="0" smtClean="0"/>
              <a:t>(</a:t>
            </a:r>
            <a:r>
              <a:rPr lang="en-US" sz="2800" i="1" dirty="0" smtClean="0"/>
              <a:t>Ipomoea</a:t>
            </a:r>
            <a:r>
              <a:rPr lang="en-US" sz="2800" dirty="0" smtClean="0"/>
              <a:t> sp.)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170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Skunk Vine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Paederia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foetida</a:t>
            </a:r>
            <a:r>
              <a:rPr lang="en-US" sz="31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b="1" dirty="0" smtClean="0"/>
              <a:t>Habitats:</a:t>
            </a:r>
          </a:p>
          <a:p>
            <a:pPr lvl="1"/>
            <a:r>
              <a:rPr lang="en-US" dirty="0" smtClean="0"/>
              <a:t>Grassy hillsides</a:t>
            </a:r>
          </a:p>
          <a:p>
            <a:pPr lvl="1"/>
            <a:r>
              <a:rPr lang="en-US" dirty="0" smtClean="0"/>
              <a:t>Primary forests</a:t>
            </a:r>
          </a:p>
          <a:p>
            <a:pPr lvl="1"/>
            <a:r>
              <a:rPr lang="en-US" dirty="0" smtClean="0"/>
              <a:t>Secondary forests</a:t>
            </a:r>
          </a:p>
          <a:p>
            <a:pPr lvl="1"/>
            <a:r>
              <a:rPr lang="en-US" dirty="0" smtClean="0"/>
              <a:t>Open places</a:t>
            </a:r>
          </a:p>
          <a:p>
            <a:pPr lvl="1"/>
            <a:r>
              <a:rPr lang="en-US" dirty="0" smtClean="0"/>
              <a:t>Forest shade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iverbanks</a:t>
            </a:r>
          </a:p>
          <a:p>
            <a:pPr lvl="1"/>
            <a:r>
              <a:rPr lang="en-US" dirty="0" smtClean="0"/>
              <a:t>Canal banks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Waste grounds</a:t>
            </a:r>
          </a:p>
          <a:p>
            <a:pPr lvl="1"/>
            <a:r>
              <a:rPr lang="en-US" dirty="0" smtClean="0"/>
              <a:t>Hedges and thickets</a:t>
            </a:r>
          </a:p>
          <a:p>
            <a:pPr lvl="1"/>
            <a:r>
              <a:rPr lang="en-US" dirty="0" smtClean="0"/>
              <a:t>Roadsides</a:t>
            </a:r>
          </a:p>
          <a:p>
            <a:pPr lvl="1"/>
            <a:r>
              <a:rPr lang="en-US" dirty="0" smtClean="0"/>
              <a:t>Fences</a:t>
            </a:r>
          </a:p>
          <a:p>
            <a:pPr lvl="1"/>
            <a:r>
              <a:rPr lang="en-US" dirty="0" smtClean="0"/>
              <a:t>Large cities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here doesn’t it grow?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adam blalock\Pictures\IMG_7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9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am blalock\Pictures\IMG_7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0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am blalock\Pictures\IMG_7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Vine?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Vine:</a:t>
            </a:r>
          </a:p>
          <a:p>
            <a:pPr lvl="1"/>
            <a:r>
              <a:rPr lang="en-US" dirty="0" smtClean="0"/>
              <a:t>An </a:t>
            </a:r>
            <a:r>
              <a:rPr lang="en-US" b="1" dirty="0" smtClean="0"/>
              <a:t>herbaceous</a:t>
            </a:r>
            <a:r>
              <a:rPr lang="en-US" dirty="0" smtClean="0"/>
              <a:t> long stemmed annual or perennial plant requiring a support.</a:t>
            </a:r>
          </a:p>
          <a:p>
            <a:pPr lvl="2"/>
            <a:r>
              <a:rPr lang="en-US" dirty="0"/>
              <a:t>Morning Glory </a:t>
            </a:r>
            <a:r>
              <a:rPr lang="en-US" dirty="0" smtClean="0"/>
              <a:t>(</a:t>
            </a:r>
            <a:r>
              <a:rPr lang="en-US" i="1" dirty="0" smtClean="0"/>
              <a:t>Ipomoea </a:t>
            </a:r>
            <a:r>
              <a:rPr lang="en-US" i="1" dirty="0" err="1" smtClean="0"/>
              <a:t>purpurea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Squash/pumpkins</a:t>
            </a:r>
          </a:p>
          <a:p>
            <a:r>
              <a:rPr lang="en-US" dirty="0" smtClean="0"/>
              <a:t>Liana: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woody</a:t>
            </a:r>
            <a:r>
              <a:rPr lang="en-US" dirty="0" smtClean="0"/>
              <a:t> long stemmed perennial plant requiring a support.</a:t>
            </a:r>
          </a:p>
          <a:p>
            <a:pPr lvl="2"/>
            <a:r>
              <a:rPr lang="en-US" dirty="0" smtClean="0"/>
              <a:t>Grapes (</a:t>
            </a:r>
            <a:r>
              <a:rPr lang="en-US" i="1" dirty="0" err="1" smtClean="0"/>
              <a:t>Vitis</a:t>
            </a:r>
            <a:r>
              <a:rPr lang="en-US" dirty="0" smtClean="0"/>
              <a:t> spp.)</a:t>
            </a:r>
          </a:p>
          <a:p>
            <a:pPr lvl="2"/>
            <a:r>
              <a:rPr lang="en-US" dirty="0" smtClean="0"/>
              <a:t>Wisteria (Wisteria spp.)</a:t>
            </a:r>
          </a:p>
        </p:txBody>
      </p:sp>
    </p:spTree>
    <p:extLst>
      <p:ext uri="{BB962C8B-B14F-4D97-AF65-F5344CB8AC3E}">
        <p14:creationId xmlns:p14="http://schemas.microsoft.com/office/powerpoint/2010/main" val="6481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am blalock\Pictures\IMG_7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8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am blalock\Pictures\Picasa\Exports\Pictures\IMG_7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9156191" cy="715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3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am blalock\Pictures\IMG_6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3251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5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am blalock\Pictures\Picasa\Exports\Pictures\IMG_6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39035" cy="70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am blalock\Pictures\IMG_7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0"/>
            <a:ext cx="10972800" cy="731520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</p:pic>
      <p:sp>
        <p:nvSpPr>
          <p:cNvPr id="2" name="Rectangle 1"/>
          <p:cNvSpPr/>
          <p:nvPr/>
        </p:nvSpPr>
        <p:spPr>
          <a:xfrm>
            <a:off x="304800" y="304800"/>
            <a:ext cx="3870931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smtClean="0"/>
              <a:t>Skunk Vine </a:t>
            </a:r>
            <a:r>
              <a:rPr lang="en-US" sz="3200" b="1" dirty="0"/>
              <a:t>Test Spray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895887"/>
            <a:ext cx="4572000" cy="163121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dirty="0"/>
              <a:t>small area </a:t>
            </a:r>
            <a:r>
              <a:rPr lang="en-US" sz="2000" dirty="0" smtClean="0"/>
              <a:t>of Skunk Vine was </a:t>
            </a:r>
            <a:r>
              <a:rPr lang="en-US" sz="2000" dirty="0"/>
              <a:t>sprayed for </a:t>
            </a:r>
            <a:r>
              <a:rPr lang="en-US" sz="2000" dirty="0" smtClean="0"/>
              <a:t>observations.</a:t>
            </a: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/>
              <a:t>Chemical:</a:t>
            </a:r>
            <a:r>
              <a:rPr lang="en-US" sz="2000" dirty="0"/>
              <a:t> </a:t>
            </a:r>
            <a:r>
              <a:rPr lang="en-US" sz="2000" dirty="0" smtClean="0"/>
              <a:t>Remedy (</a:t>
            </a:r>
            <a:r>
              <a:rPr lang="en-US" sz="2000" dirty="0" err="1" smtClean="0"/>
              <a:t>triclopyr</a:t>
            </a:r>
            <a:r>
              <a:rPr lang="en-US" sz="2000" dirty="0" smtClean="0"/>
              <a:t>)</a:t>
            </a: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/>
              <a:t>Rate:</a:t>
            </a:r>
            <a:r>
              <a:rPr lang="en-US" sz="2000" dirty="0"/>
              <a:t> 0.5% Remedy + 0.5% nonionic </a:t>
            </a:r>
            <a:r>
              <a:rPr lang="en-US" sz="2000" dirty="0" smtClean="0"/>
              <a:t>surfactant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991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am blalock\Pictures\IMG_7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253425"/>
            <a:ext cx="3870931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smtClean="0"/>
              <a:t>Skunk Vine </a:t>
            </a:r>
            <a:r>
              <a:rPr lang="en-US" sz="3200" b="1" dirty="0"/>
              <a:t>Test Spray</a:t>
            </a:r>
          </a:p>
        </p:txBody>
      </p:sp>
    </p:spTree>
    <p:extLst>
      <p:ext uri="{BB962C8B-B14F-4D97-AF65-F5344CB8AC3E}">
        <p14:creationId xmlns:p14="http://schemas.microsoft.com/office/powerpoint/2010/main" val="83722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am blalock\Pictures\IMG_7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345031"/>
            <a:ext cx="3870931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smtClean="0"/>
              <a:t>Skunk Vine </a:t>
            </a:r>
            <a:r>
              <a:rPr lang="en-US" sz="3200" b="1" dirty="0"/>
              <a:t>Test Spray</a:t>
            </a:r>
          </a:p>
        </p:txBody>
      </p:sp>
    </p:spTree>
    <p:extLst>
      <p:ext uri="{BB962C8B-B14F-4D97-AF65-F5344CB8AC3E}">
        <p14:creationId xmlns:p14="http://schemas.microsoft.com/office/powerpoint/2010/main" val="19590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dam blalock\Pictures\IMG_7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5400"/>
            <a:ext cx="103251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183" y="243560"/>
            <a:ext cx="3870931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smtClean="0"/>
              <a:t>Skunk Vine </a:t>
            </a:r>
            <a:r>
              <a:rPr lang="en-US" sz="3200" b="1" dirty="0"/>
              <a:t>Test Spray</a:t>
            </a:r>
          </a:p>
        </p:txBody>
      </p:sp>
    </p:spTree>
    <p:extLst>
      <p:ext uri="{BB962C8B-B14F-4D97-AF65-F5344CB8AC3E}">
        <p14:creationId xmlns:p14="http://schemas.microsoft.com/office/powerpoint/2010/main" val="42825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am blalock\Pictures\IMG_7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18"/>
            <a:ext cx="4572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am blalock\Pictures\IMG_7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4572000" cy="304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29200" y="685800"/>
            <a:ext cx="387093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 smtClean="0"/>
              <a:t>Skunk Vine </a:t>
            </a:r>
            <a:r>
              <a:rPr lang="en-US" sz="3200" b="1" dirty="0"/>
              <a:t>Test Spray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743200" y="2057400"/>
            <a:ext cx="1981200" cy="3733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895600" y="5105400"/>
            <a:ext cx="1828800" cy="838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590800" y="5791200"/>
            <a:ext cx="304800" cy="3048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Skunk Vine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to impact nursery production</a:t>
            </a:r>
          </a:p>
          <a:p>
            <a:pPr lvl="1"/>
            <a:r>
              <a:rPr lang="en-US" dirty="0" smtClean="0"/>
              <a:t>And </a:t>
            </a:r>
            <a:r>
              <a:rPr lang="en-US" smtClean="0"/>
              <a:t>change the</a:t>
            </a:r>
            <a:r>
              <a:rPr lang="en-US" smtClean="0"/>
              <a:t> </a:t>
            </a:r>
            <a:r>
              <a:rPr lang="en-US" dirty="0" smtClean="0"/>
              <a:t>ecosystems!</a:t>
            </a:r>
          </a:p>
          <a:p>
            <a:r>
              <a:rPr lang="en-US" dirty="0" smtClean="0"/>
              <a:t>Cost of removal </a:t>
            </a:r>
            <a:r>
              <a:rPr lang="en-US" dirty="0"/>
              <a:t>$</a:t>
            </a:r>
            <a:r>
              <a:rPr lang="en-US" dirty="0" smtClean="0"/>
              <a:t>430 - $1,622/ha.</a:t>
            </a:r>
          </a:p>
          <a:p>
            <a:pPr lvl="1"/>
            <a:r>
              <a:rPr lang="en-US" dirty="0" smtClean="0"/>
              <a:t>(Stocker and </a:t>
            </a:r>
            <a:r>
              <a:rPr lang="en-US" dirty="0" err="1" smtClean="0"/>
              <a:t>Brazis</a:t>
            </a:r>
            <a:r>
              <a:rPr lang="en-US" dirty="0" smtClean="0"/>
              <a:t>, 1999)</a:t>
            </a:r>
          </a:p>
          <a:p>
            <a:pPr lvl="1"/>
            <a:r>
              <a:rPr lang="en-US" dirty="0" smtClean="0"/>
              <a:t>“Complete control was not achieved…”</a:t>
            </a:r>
          </a:p>
          <a:p>
            <a:r>
              <a:rPr lang="en-US" dirty="0" smtClean="0"/>
              <a:t>A good candidate for Biological control…</a:t>
            </a:r>
          </a:p>
          <a:p>
            <a:r>
              <a:rPr lang="en-US" b="1" dirty="0" smtClean="0"/>
              <a:t>Care and be aware!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0024"/>
            <a:ext cx="9182418" cy="682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81000"/>
            <a:ext cx="3177466" cy="138499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VINE:</a:t>
            </a:r>
          </a:p>
          <a:p>
            <a:r>
              <a:rPr lang="en-US" sz="2800" b="1" dirty="0" smtClean="0"/>
              <a:t>Morning Glory </a:t>
            </a:r>
            <a:r>
              <a:rPr lang="en-US" sz="2800" dirty="0"/>
              <a:t>(</a:t>
            </a:r>
            <a:r>
              <a:rPr lang="en-US" sz="2800" i="1" dirty="0"/>
              <a:t>Ipomoea </a:t>
            </a:r>
            <a:r>
              <a:rPr lang="en-US" sz="2800" i="1" dirty="0" err="1"/>
              <a:t>purpurea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6629400"/>
            <a:ext cx="25026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http://en.wikipedia.org/wiki/File:MorningGlories-Tonsofem.jpg</a:t>
            </a:r>
          </a:p>
        </p:txBody>
      </p:sp>
    </p:spTree>
    <p:extLst>
      <p:ext uri="{BB962C8B-B14F-4D97-AF65-F5344CB8AC3E}">
        <p14:creationId xmlns:p14="http://schemas.microsoft.com/office/powerpoint/2010/main" val="42167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Kudzu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/>
              <a:t>Pueraria</a:t>
            </a:r>
            <a:r>
              <a:rPr lang="en-US" sz="3100" i="1" dirty="0"/>
              <a:t> </a:t>
            </a:r>
            <a:r>
              <a:rPr lang="en-US" sz="3100" i="1" dirty="0" err="1" smtClean="0"/>
              <a:t>lobata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3" name="Picture 2" descr="http://eattheinvaders.org/wp-content/uploads/2011/11/800px-Kudzu_field_horz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35989"/>
            <a:ext cx="7696200" cy="51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697" y="6553963"/>
            <a:ext cx="141256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http://eattheinvaders.org/kudzu/</a:t>
            </a:r>
          </a:p>
        </p:txBody>
      </p:sp>
      <p:pic>
        <p:nvPicPr>
          <p:cNvPr id="5" name="Picture 4" descr="http://eattheinvaders.org/wp-content/uploads/2011/11/Flowering_kudzu-195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2" y="1137476"/>
            <a:ext cx="1857375" cy="28575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750046" y="2852663"/>
            <a:ext cx="20425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http://www.in.gov/dnr/entomolo/4538.htm</a:t>
            </a:r>
          </a:p>
        </p:txBody>
      </p:sp>
    </p:spTree>
    <p:extLst>
      <p:ext uri="{BB962C8B-B14F-4D97-AF65-F5344CB8AC3E}">
        <p14:creationId xmlns:p14="http://schemas.microsoft.com/office/powerpoint/2010/main" val="9010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Kudzu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Native to Southeast Asia</a:t>
            </a:r>
          </a:p>
          <a:p>
            <a:r>
              <a:rPr lang="en-US" dirty="0" smtClean="0"/>
              <a:t>Spreading </a:t>
            </a:r>
            <a:r>
              <a:rPr lang="en-US" dirty="0"/>
              <a:t>at the rate of 150,000 </a:t>
            </a:r>
            <a:r>
              <a:rPr lang="en-US" dirty="0" smtClean="0"/>
              <a:t>acres/year</a:t>
            </a:r>
          </a:p>
          <a:p>
            <a:r>
              <a:rPr lang="en-US" dirty="0" smtClean="0"/>
              <a:t>Up to 1 foot of growth per day</a:t>
            </a:r>
          </a:p>
          <a:p>
            <a:r>
              <a:rPr lang="en-US" dirty="0" smtClean="0"/>
              <a:t>Up to 60 feet of growth per year</a:t>
            </a:r>
          </a:p>
          <a:p>
            <a:r>
              <a:rPr lang="en-US" dirty="0" smtClean="0"/>
              <a:t>Introduced in 1876</a:t>
            </a:r>
          </a:p>
          <a:p>
            <a:r>
              <a:rPr lang="en-US" dirty="0" smtClean="0"/>
              <a:t>USDA encouraged planting </a:t>
            </a:r>
            <a:r>
              <a:rPr lang="en-US" smtClean="0"/>
              <a:t>from 1935-50!</a:t>
            </a:r>
            <a:endParaRPr lang="en-US" dirty="0"/>
          </a:p>
          <a:p>
            <a:r>
              <a:rPr lang="en-US" smtClean="0"/>
              <a:t>USDA </a:t>
            </a:r>
            <a:r>
              <a:rPr lang="en-US" dirty="0" smtClean="0"/>
              <a:t>declared Kudzu a weed in 1972!!!</a:t>
            </a:r>
          </a:p>
          <a:p>
            <a:r>
              <a:rPr lang="en-US" dirty="0" smtClean="0"/>
              <a:t>Edible and apparently delicious!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Kudzu Pests</a:t>
            </a:r>
            <a:endParaRPr lang="en-US" dirty="0"/>
          </a:p>
        </p:txBody>
      </p:sp>
      <p:pic>
        <p:nvPicPr>
          <p:cNvPr id="15362" name="Picture 2" descr="http://m.wsj.net/video/20111101/102811kudzu/102811kudzu_512x2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199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6581745"/>
            <a:ext cx="3429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http://online.wsj.com/article/SB10001424052970203791904576611721227144948.html</a:t>
            </a:r>
          </a:p>
        </p:txBody>
      </p:sp>
      <p:pic>
        <p:nvPicPr>
          <p:cNvPr id="15364" name="Picture 4" descr="http://soybeanrust.tamu.edu/images/07june_LRGV_rust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20800"/>
            <a:ext cx="3472649" cy="231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00600" y="3643427"/>
            <a:ext cx="20574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http://soybeanrust.tamu.edu/photoarchives.htm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307068"/>
            <a:ext cx="2519445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Asian Soybean Rust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696200" y="3857538"/>
            <a:ext cx="1401011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Kudzu Bug</a:t>
            </a:r>
            <a:endParaRPr lang="en-US" sz="2000" dirty="0"/>
          </a:p>
        </p:txBody>
      </p:sp>
      <p:pic>
        <p:nvPicPr>
          <p:cNvPr id="15366" name="Picture 6" descr="http://4.bp.blogspot.com/_8Db0zsEq5z8/TJOZ1NOaNMI/AAAAAAAABTA/PYNERa3paNI/s1600/kudzu+eating+goa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8" y="2971800"/>
            <a:ext cx="4481111" cy="298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9798" y="5960141"/>
            <a:ext cx="2286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http://www.dawnvertrees.com/2010/09/got-kudzu.html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2974928"/>
            <a:ext cx="893170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Goats</a:t>
            </a:r>
            <a:endParaRPr lang="en-US" sz="2000" dirty="0"/>
          </a:p>
        </p:txBody>
      </p:sp>
      <p:pic>
        <p:nvPicPr>
          <p:cNvPr id="15368" name="Picture 8" descr="http://www.maxshores.com/kudzu/images/kudru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7068"/>
            <a:ext cx="2381250" cy="17907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38450" y="2767027"/>
            <a:ext cx="15103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http://www.maxshores.com/kudzu/</a:t>
            </a:r>
          </a:p>
        </p:txBody>
      </p:sp>
    </p:spTree>
    <p:extLst>
      <p:ext uri="{BB962C8B-B14F-4D97-AF65-F5344CB8AC3E}">
        <p14:creationId xmlns:p14="http://schemas.microsoft.com/office/powerpoint/2010/main" val="318617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Kudzu Distribution</a:t>
            </a:r>
            <a:endParaRPr lang="en-US" dirty="0"/>
          </a:p>
        </p:txBody>
      </p:sp>
      <p:pic>
        <p:nvPicPr>
          <p:cNvPr id="4100" name="Picture 4" descr="http://invasivore.org/wp-content/uploads/2011/10/kudzu-ma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0198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dirty="0" smtClean="0"/>
              <a:t>December </a:t>
            </a:r>
            <a:r>
              <a:rPr lang="en-US" dirty="0"/>
              <a:t>08, 2011.</a:t>
            </a:r>
          </a:p>
        </p:txBody>
      </p:sp>
      <p:sp>
        <p:nvSpPr>
          <p:cNvPr id="3" name="Oval 2"/>
          <p:cNvSpPr/>
          <p:nvPr/>
        </p:nvSpPr>
        <p:spPr>
          <a:xfrm>
            <a:off x="6629400" y="2819400"/>
            <a:ext cx="3048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77849" y="153437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2009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58000" y="1996035"/>
            <a:ext cx="381001" cy="8233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14800" y="6389132"/>
            <a:ext cx="21355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http://invasivore.org/2011/12/species-profile-kudzu/</a:t>
            </a:r>
          </a:p>
        </p:txBody>
      </p:sp>
    </p:spTree>
    <p:extLst>
      <p:ext uri="{BB962C8B-B14F-4D97-AF65-F5344CB8AC3E}">
        <p14:creationId xmlns:p14="http://schemas.microsoft.com/office/powerpoint/2010/main" val="7161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012" y="274638"/>
            <a:ext cx="56237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Hardy Kiwi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Actinidia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arguta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17412" name="Picture 4" descr="http://www.clwebber.com/images/blogger/kiwi-720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981200"/>
            <a:ext cx="6225582" cy="466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38600" y="6644277"/>
            <a:ext cx="2286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http://www.clwebber.com/2007/07/out-of-control/</a:t>
            </a:r>
          </a:p>
        </p:txBody>
      </p:sp>
      <p:pic>
        <p:nvPicPr>
          <p:cNvPr id="17414" name="Picture 6" descr="http://www.waldeneffect.org/20100313kiw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74696"/>
            <a:ext cx="2954704" cy="295470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657945"/>
            <a:ext cx="266382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http://www.waldeneffect.org/blog/Hardy_Kiwi:_Actinidia_arguta/</a:t>
            </a:r>
          </a:p>
        </p:txBody>
      </p:sp>
      <p:pic>
        <p:nvPicPr>
          <p:cNvPr id="17416" name="Picture 8" descr="http://nativeplantwildlifegarden.com/wp-content/uploads/2012/03/image002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2" y="685801"/>
            <a:ext cx="3521435" cy="26410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412" y="3305145"/>
            <a:ext cx="28956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</a:t>
            </a:r>
            <a:r>
              <a:rPr lang="en-US" sz="700" dirty="0" smtClean="0"/>
              <a:t>nativeplantwildlifegarden.com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6570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Hardy Kiwi</a:t>
            </a:r>
            <a:br>
              <a:rPr lang="en-US" dirty="0"/>
            </a:br>
            <a:r>
              <a:rPr lang="en-US" sz="3100" dirty="0"/>
              <a:t>(</a:t>
            </a:r>
            <a:r>
              <a:rPr lang="en-US" sz="3100" i="1" dirty="0" err="1"/>
              <a:t>Actinidia</a:t>
            </a:r>
            <a:r>
              <a:rPr lang="en-US" sz="3100" i="1" dirty="0"/>
              <a:t> </a:t>
            </a:r>
            <a:r>
              <a:rPr lang="en-US" sz="3100" i="1" dirty="0" err="1"/>
              <a:t>arguta</a:t>
            </a:r>
            <a:r>
              <a:rPr lang="en-US" sz="3100" dirty="0"/>
              <a:t>)</a:t>
            </a:r>
            <a:endParaRPr lang="en-US" dirty="0"/>
          </a:p>
        </p:txBody>
      </p:sp>
      <p:pic>
        <p:nvPicPr>
          <p:cNvPr id="5122" name="Picture 2" descr="C:\Users\adam blalock\Pictures\Picasa\Exports\Scan\CCI01222013_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62499"/>
            <a:ext cx="7239000" cy="51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23883" y="6647433"/>
            <a:ext cx="31242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http://www.massaudubon.org/PDF/invasive_species/hardykiwipestalert.pdf</a:t>
            </a:r>
          </a:p>
        </p:txBody>
      </p:sp>
    </p:spTree>
    <p:extLst>
      <p:ext uri="{BB962C8B-B14F-4D97-AF65-F5344CB8AC3E}">
        <p14:creationId xmlns:p14="http://schemas.microsoft.com/office/powerpoint/2010/main" val="4927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Hardy Kiwi</a:t>
            </a:r>
            <a:br>
              <a:rPr lang="en-US" dirty="0" smtClean="0"/>
            </a:br>
            <a:r>
              <a:rPr lang="en-US" sz="3100" dirty="0"/>
              <a:t>(</a:t>
            </a:r>
            <a:r>
              <a:rPr lang="en-US" sz="3100" i="1" dirty="0" err="1"/>
              <a:t>Actinidia</a:t>
            </a:r>
            <a:r>
              <a:rPr lang="en-US" sz="3100" i="1" dirty="0"/>
              <a:t> </a:t>
            </a:r>
            <a:r>
              <a:rPr lang="en-US" sz="3100" i="1" dirty="0" err="1"/>
              <a:t>arguta</a:t>
            </a:r>
            <a:r>
              <a:rPr lang="en-US" sz="3100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Edible and delicious</a:t>
            </a:r>
          </a:p>
          <a:p>
            <a:r>
              <a:rPr lang="en-US" dirty="0"/>
              <a:t>Fruit are sweeter than </a:t>
            </a:r>
            <a:r>
              <a:rPr lang="en-US" dirty="0" smtClean="0"/>
              <a:t>Kiwifruit!</a:t>
            </a:r>
            <a:endParaRPr lang="en-US" dirty="0"/>
          </a:p>
          <a:p>
            <a:r>
              <a:rPr lang="en-US" dirty="0"/>
              <a:t>No </a:t>
            </a:r>
            <a:r>
              <a:rPr lang="en-US" dirty="0" smtClean="0"/>
              <a:t>peeling </a:t>
            </a:r>
            <a:r>
              <a:rPr lang="en-US" dirty="0"/>
              <a:t>necessary</a:t>
            </a:r>
          </a:p>
          <a:p>
            <a:r>
              <a:rPr lang="en-US" dirty="0" smtClean="0"/>
              <a:t>A newly identified invasive vine (in New England)</a:t>
            </a:r>
          </a:p>
          <a:p>
            <a:r>
              <a:rPr lang="en-US" dirty="0"/>
              <a:t>N</a:t>
            </a:r>
            <a:r>
              <a:rPr lang="en-US" dirty="0" smtClean="0"/>
              <a:t>ative </a:t>
            </a:r>
            <a:r>
              <a:rPr lang="en-US" dirty="0"/>
              <a:t>to </a:t>
            </a:r>
            <a:r>
              <a:rPr lang="en-US" dirty="0" smtClean="0"/>
              <a:t>Japan, Korea, Northern China and Siberia</a:t>
            </a:r>
          </a:p>
          <a:p>
            <a:r>
              <a:rPr lang="en-US" dirty="0" smtClean="0"/>
              <a:t>Extremely vigorous easily growing 30 feet/yr.</a:t>
            </a:r>
          </a:p>
          <a:p>
            <a:r>
              <a:rPr lang="en-US" dirty="0" err="1" smtClean="0"/>
              <a:t>Dioecious</a:t>
            </a:r>
            <a:r>
              <a:rPr lang="en-US" dirty="0" smtClean="0"/>
              <a:t> plants (males appear more vigorous)</a:t>
            </a:r>
          </a:p>
          <a:p>
            <a:r>
              <a:rPr lang="en-US" dirty="0" smtClean="0"/>
              <a:t>Hardy to -30 deg. F.</a:t>
            </a:r>
            <a:endParaRPr lang="en-US" dirty="0"/>
          </a:p>
        </p:txBody>
      </p:sp>
      <p:pic>
        <p:nvPicPr>
          <p:cNvPr id="4" name="Picture 6" descr="http://www.waldeneffect.org/20100313kiw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1878931" cy="18789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nativeplantwildlifegarden.com/wp-content/uploads/2012/03/image002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"/>
            <a:ext cx="2505242" cy="18789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4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Chocolate Vine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Akebia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quinata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16386" name="Picture 2" descr="http://1.bp.blogspot.com/-Zl9lTsYEMdw/T4sqU9aEsjI/AAAAAAAAA8Q/gBNGpRe-zb8/s1600/chocolate_vine_akebi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77" y="1807783"/>
            <a:ext cx="6428823" cy="482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05200" y="6629400"/>
            <a:ext cx="2667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http://pearledearth.blogspot.com/2012/04/chocolate-vine.html</a:t>
            </a:r>
          </a:p>
        </p:txBody>
      </p:sp>
      <p:pic>
        <p:nvPicPr>
          <p:cNvPr id="6" name="Picture 10" descr="http://www.threatsummary.forestthreats.org/images/maps/Chocolate_Vine_Map_2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07728"/>
            <a:ext cx="35814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</a:t>
            </a:r>
            <a:r>
              <a:rPr lang="en-US" sz="700" dirty="0" smtClean="0"/>
              <a:t>threatsummary.forestthreats.org</a:t>
            </a:r>
            <a:endParaRPr lang="en-US" sz="700" dirty="0"/>
          </a:p>
        </p:txBody>
      </p:sp>
      <p:pic>
        <p:nvPicPr>
          <p:cNvPr id="1026" name="Picture 2" descr="Akebia 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0"/>
            <a:ext cx="3276599" cy="3276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5637452"/>
            <a:ext cx="27432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http://www.portlandnursery.com/plants/shrubs-vines/akebia.shtml</a:t>
            </a:r>
          </a:p>
        </p:txBody>
      </p:sp>
    </p:spTree>
    <p:extLst>
      <p:ext uri="{BB962C8B-B14F-4D97-AF65-F5344CB8AC3E}">
        <p14:creationId xmlns:p14="http://schemas.microsoft.com/office/powerpoint/2010/main" val="25146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Chocolate Vine</a:t>
            </a:r>
            <a:br>
              <a:rPr lang="en-US" dirty="0"/>
            </a:br>
            <a:r>
              <a:rPr lang="en-US" sz="3100" dirty="0"/>
              <a:t>(</a:t>
            </a:r>
            <a:r>
              <a:rPr lang="en-US" sz="3100" i="1" dirty="0" err="1"/>
              <a:t>Akebia</a:t>
            </a:r>
            <a:r>
              <a:rPr lang="en-US" sz="3100" i="1" dirty="0"/>
              <a:t> </a:t>
            </a:r>
            <a:r>
              <a:rPr lang="en-US" sz="3100" i="1" dirty="0" err="1"/>
              <a:t>quinata</a:t>
            </a:r>
            <a:r>
              <a:rPr lang="en-US" sz="3100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Native to Japan, </a:t>
            </a:r>
            <a:r>
              <a:rPr lang="en-US" dirty="0" smtClean="0"/>
              <a:t>Korea, and China</a:t>
            </a:r>
          </a:p>
          <a:p>
            <a:r>
              <a:rPr lang="en-US" dirty="0" smtClean="0"/>
              <a:t>Can grow 20 </a:t>
            </a:r>
            <a:r>
              <a:rPr lang="en-US" dirty="0"/>
              <a:t>feet </a:t>
            </a:r>
            <a:r>
              <a:rPr lang="en-US" dirty="0" smtClean="0"/>
              <a:t>or more per year</a:t>
            </a:r>
            <a:endParaRPr lang="en-US" dirty="0"/>
          </a:p>
          <a:p>
            <a:r>
              <a:rPr lang="en-US" dirty="0"/>
              <a:t>Edible pods </a:t>
            </a:r>
            <a:r>
              <a:rPr lang="en-US" dirty="0" smtClean="0"/>
              <a:t>said to taste “tropical”</a:t>
            </a:r>
          </a:p>
          <a:p>
            <a:r>
              <a:rPr lang="en-US" dirty="0"/>
              <a:t>Flowers said to smell like chocolate</a:t>
            </a:r>
          </a:p>
          <a:p>
            <a:r>
              <a:rPr lang="en-US" dirty="0" smtClean="0"/>
              <a:t>Hardy </a:t>
            </a:r>
            <a:r>
              <a:rPr lang="en-US" dirty="0"/>
              <a:t>to Zone </a:t>
            </a:r>
            <a:r>
              <a:rPr lang="en-US" dirty="0" smtClean="0"/>
              <a:t>-20 deg. F</a:t>
            </a:r>
          </a:p>
          <a:p>
            <a:endParaRPr lang="en-US" dirty="0"/>
          </a:p>
        </p:txBody>
      </p:sp>
      <p:pic>
        <p:nvPicPr>
          <p:cNvPr id="3074" name="Picture 2" descr="Akebia Fr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96" y="2362200"/>
            <a:ext cx="314350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67096" y="4953000"/>
            <a:ext cx="170431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/>
              <a:t>http://www.paghat.com/akebiafruit.html</a:t>
            </a:r>
          </a:p>
        </p:txBody>
      </p:sp>
    </p:spTree>
    <p:extLst>
      <p:ext uri="{BB962C8B-B14F-4D97-AF65-F5344CB8AC3E}">
        <p14:creationId xmlns:p14="http://schemas.microsoft.com/office/powerpoint/2010/main" val="2109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Amur </a:t>
            </a:r>
            <a:r>
              <a:rPr lang="en-US" dirty="0" err="1" smtClean="0"/>
              <a:t>Peppervine</a:t>
            </a:r>
            <a:r>
              <a:rPr lang="en-US" dirty="0" smtClean="0"/>
              <a:t>/Porcelain Vine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/>
              <a:t>Ampelopsis </a:t>
            </a:r>
            <a:r>
              <a:rPr lang="en-US" sz="3100" i="1" dirty="0" err="1" smtClean="0"/>
              <a:t>brevipedunculata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3074" name="Picture 2" descr="http://www.invasive.org/images/768x512/5389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49" y="2133600"/>
            <a:ext cx="6509726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8549" y="6496050"/>
            <a:ext cx="22509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http://www.invasive.org/browse/subinfo.cfm?sub=3007</a:t>
            </a:r>
          </a:p>
        </p:txBody>
      </p:sp>
      <p:pic>
        <p:nvPicPr>
          <p:cNvPr id="3076" name="Picture 4" descr="http://3.bp.blogspot.com/-cYfWTxz5hZw/T9I3NVCvSgI/AAAAAAAAIWw/thnRGegXFIw/s1600/IMG_7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3547"/>
            <a:ext cx="1995456" cy="368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1516635" y="4751897"/>
            <a:ext cx="35798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http://princetonnaturenotes.blogspot.com/2012/07/distinguishing-porcelain-berry-and.html</a:t>
            </a:r>
          </a:p>
        </p:txBody>
      </p:sp>
      <p:pic>
        <p:nvPicPr>
          <p:cNvPr id="8" name="Picture 2" descr="http://plants.usda.gov/maps/large/AM/AMBR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438400"/>
            <a:ext cx="207941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http://plants.usda.gov/java/profile?symbol=AMBR7</a:t>
            </a:r>
          </a:p>
        </p:txBody>
      </p:sp>
    </p:spTree>
    <p:extLst>
      <p:ext uri="{BB962C8B-B14F-4D97-AF65-F5344CB8AC3E}">
        <p14:creationId xmlns:p14="http://schemas.microsoft.com/office/powerpoint/2010/main" val="140532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4.bp.blogspot.com/-Ip2eIqdmpmI/TnuQDDYdpYI/AAAAAAAAAnc/Udt57UVy0E4/s1600/100_3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" y="-228600"/>
            <a:ext cx="9146959" cy="68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29200" y="5029200"/>
            <a:ext cx="3657600" cy="138499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LIANA:</a:t>
            </a:r>
          </a:p>
          <a:p>
            <a:r>
              <a:rPr lang="en-US" sz="2800" b="1" dirty="0" smtClean="0"/>
              <a:t>Bittersweet </a:t>
            </a:r>
          </a:p>
          <a:p>
            <a:r>
              <a:rPr lang="en-US" sz="2800" dirty="0" smtClean="0"/>
              <a:t>(</a:t>
            </a:r>
            <a:r>
              <a:rPr lang="en-US" sz="2800" i="1" dirty="0" err="1"/>
              <a:t>Celastrus</a:t>
            </a:r>
            <a:r>
              <a:rPr lang="en-US" sz="2800" i="1" dirty="0"/>
              <a:t> </a:t>
            </a:r>
            <a:r>
              <a:rPr lang="en-US" sz="2800" i="1" dirty="0" err="1"/>
              <a:t>orbiculatus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6631619"/>
            <a:ext cx="27847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http://irishgardenhouse.blogspot.com/2011/09/bitter-sweet-vine.html</a:t>
            </a:r>
          </a:p>
        </p:txBody>
      </p:sp>
    </p:spTree>
    <p:extLst>
      <p:ext uri="{BB962C8B-B14F-4D97-AF65-F5344CB8AC3E}">
        <p14:creationId xmlns:p14="http://schemas.microsoft.com/office/powerpoint/2010/main" val="31298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Wooly Dutchman's Pipe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Aristolochia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tomentosa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pic>
        <p:nvPicPr>
          <p:cNvPr id="5122" name="Picture 2" descr="http://www.missouriplants.com/Greenalt/Aristolochia_tomentosa_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88" y="2086992"/>
            <a:ext cx="581025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8388" y="6592317"/>
            <a:ext cx="3786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http://www.discoverlife.org/mp/20q?search=Aristolochia+tomentosa&amp;mobile=close&amp;flags=glean: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6200"/>
            <a:ext cx="18351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0050" y="1621365"/>
            <a:ext cx="23722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http://plants.usda.gov/java/profile?symbol=ARIST2</a:t>
            </a:r>
          </a:p>
        </p:txBody>
      </p:sp>
      <p:pic>
        <p:nvPicPr>
          <p:cNvPr id="5125" name="Picture 5" descr="woolly dutchman's pi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895601"/>
            <a:ext cx="3886199" cy="2590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850" y="5486401"/>
            <a:ext cx="312457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http://www.btny.purdue.edu/weedscience/2009/WoollyDutchmansPipe09.html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599" y="171766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Aristolocia</a:t>
            </a:r>
            <a:r>
              <a:rPr lang="en-US" dirty="0" smtClean="0"/>
              <a:t> spp.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 Vine</a:t>
            </a:r>
            <a:br>
              <a:rPr lang="en-US" dirty="0" smtClean="0"/>
            </a:br>
            <a:r>
              <a:rPr lang="en-US" sz="3100" dirty="0"/>
              <a:t>(</a:t>
            </a:r>
            <a:r>
              <a:rPr lang="en-US" sz="3100" i="1" dirty="0"/>
              <a:t>Bignonia </a:t>
            </a:r>
            <a:r>
              <a:rPr lang="en-US" sz="3100" i="1" dirty="0" err="1"/>
              <a:t>capreolata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5122" name="Picture 2" descr="C:\Users\adam blalock\Pictures\Cross vine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51968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gnonia capreolata - Flower - crossv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1137"/>
            <a:ext cx="3124200" cy="20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1207" y="3686145"/>
            <a:ext cx="23855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http://www.cas.vanderbilt.edu/bioimages/species/bica.htm</a:t>
            </a:r>
          </a:p>
        </p:txBody>
      </p:sp>
      <p:pic>
        <p:nvPicPr>
          <p:cNvPr id="1026" name="Picture 2" descr="C:\Users\adam blalock\Pictures\IMG_95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434340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Trumpet Vine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Campsis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radicans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6148" name="Picture 4" descr="File:Campsis radicans-60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0"/>
            <a:ext cx="2666999" cy="35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687" y="5079999"/>
            <a:ext cx="24384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http://en.wikipedia.org/wiki/File:Campsis_radicans-600px.jpg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3657600"/>
            <a:ext cx="26757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http://en.wikipedia.org/wiki/File:Campsis_radicans-leaf.jpg</a:t>
            </a:r>
          </a:p>
        </p:txBody>
      </p:sp>
      <p:pic>
        <p:nvPicPr>
          <p:cNvPr id="6150" name="Picture 6" descr="http://www.easywildflowers.com/quality/cam.r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5220"/>
            <a:ext cx="5910907" cy="44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6261556"/>
            <a:ext cx="220605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http://www.easywildflowers.com/quality/cam.rad.htm</a:t>
            </a:r>
          </a:p>
        </p:txBody>
      </p:sp>
    </p:spTree>
    <p:extLst>
      <p:ext uri="{BB962C8B-B14F-4D97-AF65-F5344CB8AC3E}">
        <p14:creationId xmlns:p14="http://schemas.microsoft.com/office/powerpoint/2010/main" val="11140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Bittersweet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Celastrus</a:t>
            </a:r>
            <a:r>
              <a:rPr lang="en-US" sz="3100" i="1" dirty="0" smtClean="0"/>
              <a:t> </a:t>
            </a:r>
            <a:r>
              <a:rPr lang="en-US" sz="3100" i="1" dirty="0" err="1"/>
              <a:t>orbiculatus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5122" name="Picture 2" descr="C:\Users\adam blalock\Pictures\Picasa\Exports\Pictures\IMG_8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69235"/>
            <a:ext cx="2631385" cy="18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am blalock\Pictures\Picasa\Exports\Pictures\bittersweet%20vine%20MC%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31675"/>
            <a:ext cx="4993585" cy="292152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stream.loe.org/images/120608/Trans/TRANSlydiasandersmorrisonbitterswe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6" y="2514600"/>
            <a:ext cx="3047592" cy="405765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53200"/>
            <a:ext cx="32768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http://www.loe.org/shows/segments.html?programID=12-P13-00023&amp;segmentID=7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6553200"/>
            <a:ext cx="54777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http://botit.botany.wisc.edu/Resources/Botany/Morphology/Illustrations%20for%20Terms/Habit/Vine/bittersweet%20vine%20MC%20.jpg.html</a:t>
            </a:r>
          </a:p>
        </p:txBody>
      </p:sp>
      <p:pic>
        <p:nvPicPr>
          <p:cNvPr id="8" name="Picture 8" descr="http://snr.unl.edu/invasives/images/Maps/Future%20Invasives/Oriental%20Bitterswe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556" y="1600200"/>
            <a:ext cx="19271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http://snr.unl.edu/invasives/invasiveplants.htm</a:t>
            </a:r>
          </a:p>
        </p:txBody>
      </p:sp>
    </p:spTree>
    <p:extLst>
      <p:ext uri="{BB962C8B-B14F-4D97-AF65-F5344CB8AC3E}">
        <p14:creationId xmlns:p14="http://schemas.microsoft.com/office/powerpoint/2010/main" val="22962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Sweet Autumn Clematis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2800" i="1" dirty="0"/>
              <a:t>Clematis </a:t>
            </a:r>
            <a:r>
              <a:rPr lang="en-US" sz="2800" i="1" dirty="0" err="1" smtClean="0"/>
              <a:t>terniflora</a:t>
            </a:r>
            <a:r>
              <a:rPr lang="en-US" sz="2800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67656" y="6572250"/>
            <a:ext cx="2492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http://www.invasive.org/browse/detail.cfm?imgnum=2120053</a:t>
            </a:r>
          </a:p>
        </p:txBody>
      </p:sp>
      <p:pic>
        <p:nvPicPr>
          <p:cNvPr id="8196" name="Picture 4" descr="http://bbe-tech.com/bees/wp-content/uploads/2011/09/Clemati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81745"/>
            <a:ext cx="37032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http://bbe-tech.com/bees/2011/09/01/feed-your-bees-in-the-fall-with-sweet-autumn-clematis/</a:t>
            </a:r>
          </a:p>
        </p:txBody>
      </p:sp>
      <p:pic>
        <p:nvPicPr>
          <p:cNvPr id="9" name="Picture 2" descr="http://www.threatsummary.forestthreats.org/images/maps/Sweet_Autumn_Virginsbower_Map_2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invasive.org/images/768x512/2120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102" y="2285185"/>
            <a:ext cx="2850098" cy="42863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Wrong Here?</a:t>
            </a:r>
            <a:br>
              <a:rPr lang="en-US" dirty="0"/>
            </a:br>
            <a:r>
              <a:rPr lang="en-US" sz="3100" dirty="0"/>
              <a:t>(Hint: both </a:t>
            </a:r>
            <a:r>
              <a:rPr lang="en-US" sz="3100" dirty="0" smtClean="0"/>
              <a:t>statements are </a:t>
            </a:r>
            <a:r>
              <a:rPr lang="en-US" sz="3100" dirty="0"/>
              <a:t>correct)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“Sweet </a:t>
            </a:r>
            <a:r>
              <a:rPr lang="en-US" u="sng" dirty="0"/>
              <a:t>autumn clematis is a wonderful vine native to </a:t>
            </a:r>
            <a:r>
              <a:rPr lang="en-US" u="sng" dirty="0" smtClean="0"/>
              <a:t>Virginia. </a:t>
            </a:r>
            <a:r>
              <a:rPr lang="en-US" dirty="0" smtClean="0"/>
              <a:t>You </a:t>
            </a:r>
            <a:r>
              <a:rPr lang="en-US" dirty="0"/>
              <a:t>see it bloom along roadways, up into trees, along </a:t>
            </a:r>
            <a:r>
              <a:rPr lang="en-US" dirty="0" err="1"/>
              <a:t>streambanks</a:t>
            </a:r>
            <a:r>
              <a:rPr lang="en-US" dirty="0"/>
              <a:t> and ditches and along fences in people's yards. It's pretty and smells oh so good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Kathy Van </a:t>
            </a:r>
            <a:r>
              <a:rPr lang="en-US" dirty="0" err="1" smtClean="0"/>
              <a:t>Mullekom</a:t>
            </a:r>
            <a:r>
              <a:rPr lang="en-US" dirty="0" smtClean="0"/>
              <a:t>, Garden Writer</a:t>
            </a:r>
            <a:endParaRPr lang="en-US" dirty="0"/>
          </a:p>
          <a:p>
            <a:r>
              <a:rPr lang="en-US" u="sng" dirty="0" smtClean="0"/>
              <a:t>“Sweet </a:t>
            </a:r>
            <a:r>
              <a:rPr lang="en-US" u="sng" dirty="0"/>
              <a:t>Autumn Clematis is highly invasive vine from Japan</a:t>
            </a:r>
            <a:r>
              <a:rPr lang="en-US" dirty="0"/>
              <a:t> that is quite showy in bloom. The 5-parted leaves are semi-evergreen; the flowers are very sweetly fragrant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Will Cook, Ass. Prof., Duke 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“Sweet </a:t>
            </a:r>
            <a:r>
              <a:rPr lang="en-US" dirty="0"/>
              <a:t>autumn clematis is a wonderful vine native to </a:t>
            </a:r>
            <a:r>
              <a:rPr lang="en-US" dirty="0" smtClean="0"/>
              <a:t>Virginia. You </a:t>
            </a:r>
            <a:r>
              <a:rPr lang="en-US" dirty="0"/>
              <a:t>see it bloom along roadways, up into trees, along </a:t>
            </a:r>
            <a:r>
              <a:rPr lang="en-US" dirty="0" err="1"/>
              <a:t>streambanks</a:t>
            </a:r>
            <a:r>
              <a:rPr lang="en-US" dirty="0"/>
              <a:t> and ditches and along fences in people's yards. It's pretty and smells oh so good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Kathy Van </a:t>
            </a:r>
            <a:r>
              <a:rPr lang="en-US" dirty="0" err="1" smtClean="0"/>
              <a:t>Mullekom</a:t>
            </a:r>
            <a:r>
              <a:rPr lang="en-US" dirty="0" smtClean="0"/>
              <a:t>, Garden Writer</a:t>
            </a:r>
            <a:endParaRPr lang="en-US" dirty="0"/>
          </a:p>
          <a:p>
            <a:r>
              <a:rPr lang="en-US" dirty="0" smtClean="0"/>
              <a:t>“Sweet </a:t>
            </a:r>
            <a:r>
              <a:rPr lang="en-US" dirty="0"/>
              <a:t>Autumn Clematis is highly invasive vine from Japan that is quite showy in bloom. The 5-parted leaves are semi-evergreen; the flowers are very sweetly fragrant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Will Cook, Ass. Prof., Duke U.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9053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Wrong Here?</a:t>
            </a:r>
            <a:br>
              <a:rPr lang="en-US" dirty="0" smtClean="0"/>
            </a:br>
            <a:r>
              <a:rPr lang="en-US" sz="3100" dirty="0" smtClean="0"/>
              <a:t>(Hint: both statements are correct)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470527">
            <a:off x="2062980" y="4867685"/>
            <a:ext cx="48043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/>
              <a:t>Clematis </a:t>
            </a:r>
            <a:r>
              <a:rPr lang="en-US" sz="4800" i="1" dirty="0" err="1"/>
              <a:t>terniflora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 rot="20433219">
            <a:off x="2044527" y="2316665"/>
            <a:ext cx="4904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Clematis </a:t>
            </a:r>
            <a:r>
              <a:rPr lang="en-US" sz="4800" dirty="0" err="1"/>
              <a:t>virginiana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645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Creeping Euonymus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smtClean="0"/>
              <a:t>Euonymus</a:t>
            </a:r>
            <a:r>
              <a:rPr lang="en-US" sz="3100" dirty="0" smtClean="0"/>
              <a:t> </a:t>
            </a:r>
            <a:r>
              <a:rPr lang="en-US" sz="3100" i="1" dirty="0" err="1" smtClean="0"/>
              <a:t>fortunei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7170" name="Picture 2" descr="http://upload.wikimedia.org/wikipedia/commons/0/0a/Euonymus_fortunei_Minimus_kz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399"/>
            <a:ext cx="5334000" cy="355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5638800"/>
            <a:ext cx="30828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http://commons.wikimedia.org/wiki/File:Euonymus_fortunei_Minimus_kz1.jpg</a:t>
            </a:r>
          </a:p>
        </p:txBody>
      </p:sp>
      <p:pic>
        <p:nvPicPr>
          <p:cNvPr id="7172" name="Picture 4" descr="http://www.cas.vanderbilt.edu/bioimages/biohires/e/heufo5-wpon-tree21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5819"/>
            <a:ext cx="2895600" cy="43434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6477000"/>
            <a:ext cx="312136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http://www.cas.vanderbilt.edu/bioimages/image/e/eufo5-wpon-tree21056.htm</a:t>
            </a:r>
          </a:p>
        </p:txBody>
      </p:sp>
      <p:pic>
        <p:nvPicPr>
          <p:cNvPr id="7173" name="Picture 5" descr="C:\Users\adam blalock\Pictures\IMG_84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2286000" cy="1524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nformedfarmers.com/wp-content/uploads/2012/01/3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828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600200"/>
            <a:ext cx="2024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http://informedfarmers.com/climbing-euonymus/</a:t>
            </a:r>
          </a:p>
        </p:txBody>
      </p:sp>
    </p:spTree>
    <p:extLst>
      <p:ext uri="{BB962C8B-B14F-4D97-AF65-F5344CB8AC3E}">
        <p14:creationId xmlns:p14="http://schemas.microsoft.com/office/powerpoint/2010/main" val="222460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English Ivy 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Hedera</a:t>
            </a:r>
            <a:r>
              <a:rPr lang="en-US" sz="3100" i="1" dirty="0" smtClean="0"/>
              <a:t> </a:t>
            </a:r>
            <a:r>
              <a:rPr lang="en-US" sz="3100" i="1" dirty="0"/>
              <a:t>helix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7170" name="Picture 2" descr="http://www.invasive.org/images/768x512/1237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057400"/>
            <a:ext cx="33718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664" y="6553200"/>
            <a:ext cx="24994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http://www.invasive.org/search/action.cfm?q=hedera%20helix</a:t>
            </a:r>
          </a:p>
        </p:txBody>
      </p:sp>
      <p:pic>
        <p:nvPicPr>
          <p:cNvPr id="12290" name="Picture 2" descr="F:\Donna's Pics\Iv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72249"/>
            <a:ext cx="3524093" cy="526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bioweb.uwlax.edu/bio203/s2009/hitchins_abby/us%20map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600200"/>
            <a:ext cx="26452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http://bioweb.uwlax.edu/bio203/s2009/hitchins_abby/habitat.htm</a:t>
            </a:r>
          </a:p>
        </p:txBody>
      </p:sp>
    </p:spTree>
    <p:extLst>
      <p:ext uri="{BB962C8B-B14F-4D97-AF65-F5344CB8AC3E}">
        <p14:creationId xmlns:p14="http://schemas.microsoft.com/office/powerpoint/2010/main" val="15460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Japanese Honeysuckle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Lonicera</a:t>
            </a:r>
            <a:r>
              <a:rPr lang="en-US" sz="3100" i="1" dirty="0" smtClean="0"/>
              <a:t> japonica</a:t>
            </a:r>
            <a:r>
              <a:rPr lang="en-US" sz="3100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144904" y="3221844"/>
            <a:ext cx="374814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</a:t>
            </a:r>
            <a:r>
              <a:rPr lang="en-US" sz="700" dirty="0" smtClean="0"/>
              <a:t>blog.emergencyoutdoors.com/edible-wild-plants-japanese-honeysuckle-lonicera-japonica/</a:t>
            </a:r>
            <a:endParaRPr lang="en-US" sz="700" dirty="0"/>
          </a:p>
        </p:txBody>
      </p:sp>
      <p:pic>
        <p:nvPicPr>
          <p:cNvPr id="6" name="Picture 4" descr="http://threatsummary.forestthreats.org/images/maps/Japanese_honeysuckle_Map_7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600" y="1600200"/>
            <a:ext cx="22429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http://dnr.state.il.us/stewardship/cd/species/3039.html</a:t>
            </a:r>
          </a:p>
        </p:txBody>
      </p:sp>
      <p:pic>
        <p:nvPicPr>
          <p:cNvPr id="5122" name="Picture 2" descr="C:\Users\adam blalock\Pictures\IMG_9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666999"/>
            <a:ext cx="6172202" cy="41148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blog.emergencyoutdoors.com/tala/uploads/2012/06/japanese-honeysuckle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51395"/>
            <a:ext cx="3813548" cy="25360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Weedy </a:t>
            </a:r>
            <a:r>
              <a:rPr lang="en-US" b="1" dirty="0" smtClean="0"/>
              <a:t>Vines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Cupseed</a:t>
            </a:r>
            <a:r>
              <a:rPr lang="en-US" dirty="0" smtClean="0"/>
              <a:t> (</a:t>
            </a:r>
            <a:r>
              <a:rPr lang="en-US" i="1" dirty="0" err="1" smtClean="0"/>
              <a:t>Calycocarpum</a:t>
            </a:r>
            <a:r>
              <a:rPr lang="en-US" i="1" dirty="0"/>
              <a:t> </a:t>
            </a:r>
            <a:r>
              <a:rPr lang="en-US" i="1" dirty="0" err="1" smtClean="0"/>
              <a:t>lyonii</a:t>
            </a:r>
            <a:r>
              <a:rPr lang="en-US" dirty="0" smtClean="0"/>
              <a:t>) – Native</a:t>
            </a:r>
          </a:p>
          <a:p>
            <a:r>
              <a:rPr lang="en-US" dirty="0" smtClean="0"/>
              <a:t>Field </a:t>
            </a:r>
            <a:r>
              <a:rPr lang="en-US" dirty="0"/>
              <a:t>Bindweed (</a:t>
            </a:r>
            <a:r>
              <a:rPr lang="en-US" i="1" dirty="0"/>
              <a:t>Convolvulus </a:t>
            </a:r>
            <a:r>
              <a:rPr lang="en-US" i="1" dirty="0" err="1"/>
              <a:t>arvensis</a:t>
            </a:r>
            <a:r>
              <a:rPr lang="en-US" dirty="0" smtClean="0"/>
              <a:t>) – Exotic</a:t>
            </a:r>
            <a:endParaRPr lang="en-US" dirty="0"/>
          </a:p>
          <a:p>
            <a:r>
              <a:rPr lang="en-US" dirty="0" smtClean="0"/>
              <a:t>Dodder </a:t>
            </a:r>
            <a:r>
              <a:rPr lang="en-US" dirty="0"/>
              <a:t>(</a:t>
            </a:r>
            <a:r>
              <a:rPr lang="en-US" i="1" dirty="0" err="1" smtClean="0"/>
              <a:t>Cuscuta</a:t>
            </a:r>
            <a:r>
              <a:rPr lang="en-US" i="1" dirty="0" smtClean="0"/>
              <a:t> </a:t>
            </a:r>
            <a:r>
              <a:rPr lang="en-US" dirty="0" smtClean="0"/>
              <a:t>spp.) – Exotic/Native</a:t>
            </a:r>
          </a:p>
          <a:p>
            <a:r>
              <a:rPr lang="en-US" dirty="0" smtClean="0"/>
              <a:t>Chinese Yam (</a:t>
            </a:r>
            <a:r>
              <a:rPr lang="en-US" i="1" dirty="0" err="1"/>
              <a:t>Dioscorea</a:t>
            </a:r>
            <a:r>
              <a:rPr lang="en-US" i="1" dirty="0"/>
              <a:t> </a:t>
            </a:r>
            <a:r>
              <a:rPr lang="en-US" i="1" dirty="0" err="1" smtClean="0"/>
              <a:t>oppositifolia</a:t>
            </a:r>
            <a:r>
              <a:rPr lang="en-US" dirty="0" smtClean="0"/>
              <a:t>) – Exotic</a:t>
            </a:r>
          </a:p>
          <a:p>
            <a:r>
              <a:rPr lang="en-US" dirty="0"/>
              <a:t>Black Bindweed (</a:t>
            </a:r>
            <a:r>
              <a:rPr lang="en-US" i="1" dirty="0" err="1"/>
              <a:t>Fallopia</a:t>
            </a:r>
            <a:r>
              <a:rPr lang="en-US" i="1" dirty="0"/>
              <a:t> convolvulus</a:t>
            </a:r>
            <a:r>
              <a:rPr lang="en-US" dirty="0"/>
              <a:t>) – Exotic</a:t>
            </a:r>
          </a:p>
          <a:p>
            <a:r>
              <a:rPr lang="en-US" dirty="0"/>
              <a:t>Japanese Hop (</a:t>
            </a:r>
            <a:r>
              <a:rPr lang="en-US" i="1" dirty="0" err="1"/>
              <a:t>Humulus</a:t>
            </a:r>
            <a:r>
              <a:rPr lang="en-US" i="1" dirty="0"/>
              <a:t> </a:t>
            </a:r>
            <a:r>
              <a:rPr lang="en-US" i="1" dirty="0" err="1"/>
              <a:t>japonicus</a:t>
            </a:r>
            <a:r>
              <a:rPr lang="en-US" dirty="0"/>
              <a:t>) – Exotic</a:t>
            </a:r>
          </a:p>
          <a:p>
            <a:r>
              <a:rPr lang="en-US" dirty="0" smtClean="0"/>
              <a:t>Morning Glory (</a:t>
            </a:r>
            <a:r>
              <a:rPr lang="en-US" i="1" dirty="0" smtClean="0"/>
              <a:t>Ipomoea </a:t>
            </a:r>
            <a:r>
              <a:rPr lang="en-US" dirty="0" smtClean="0"/>
              <a:t>spp.) – Native/Exotic</a:t>
            </a:r>
          </a:p>
          <a:p>
            <a:r>
              <a:rPr lang="en-US" dirty="0" smtClean="0"/>
              <a:t>Passion Flower (</a:t>
            </a:r>
            <a:r>
              <a:rPr lang="en-US" i="1" dirty="0" err="1" smtClean="0"/>
              <a:t>Passiflora</a:t>
            </a:r>
            <a:r>
              <a:rPr lang="en-US" i="1" dirty="0" smtClean="0"/>
              <a:t> </a:t>
            </a:r>
            <a:r>
              <a:rPr lang="en-US" i="1" dirty="0" err="1" smtClean="0"/>
              <a:t>incarnata</a:t>
            </a:r>
            <a:r>
              <a:rPr lang="en-US" dirty="0" smtClean="0"/>
              <a:t>) – Native</a:t>
            </a:r>
          </a:p>
          <a:p>
            <a:r>
              <a:rPr lang="en-US" dirty="0" smtClean="0"/>
              <a:t>Goat Head Vine (</a:t>
            </a:r>
            <a:r>
              <a:rPr lang="en-US" i="1" dirty="0" err="1"/>
              <a:t>Tribulus</a:t>
            </a:r>
            <a:r>
              <a:rPr lang="en-US" i="1" dirty="0"/>
              <a:t> </a:t>
            </a:r>
            <a:r>
              <a:rPr lang="en-US" i="1" dirty="0" err="1" smtClean="0"/>
              <a:t>terrestris</a:t>
            </a:r>
            <a:r>
              <a:rPr lang="en-US" dirty="0" smtClean="0"/>
              <a:t>) – Exotic</a:t>
            </a:r>
          </a:p>
          <a:p>
            <a:r>
              <a:rPr lang="en-US" dirty="0" smtClean="0"/>
              <a:t>Periwinkle (</a:t>
            </a:r>
            <a:r>
              <a:rPr lang="en-US" i="1" dirty="0" err="1" smtClean="0"/>
              <a:t>Vinca</a:t>
            </a:r>
            <a:r>
              <a:rPr lang="en-US" i="1" dirty="0" smtClean="0"/>
              <a:t> minor, </a:t>
            </a:r>
            <a:r>
              <a:rPr lang="en-US" i="1" dirty="0" err="1" smtClean="0"/>
              <a:t>Vinca</a:t>
            </a:r>
            <a:r>
              <a:rPr lang="en-US" i="1" dirty="0" smtClean="0"/>
              <a:t> major</a:t>
            </a:r>
            <a:r>
              <a:rPr lang="en-US" dirty="0" smtClean="0"/>
              <a:t>) – Exotic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97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Virginia Creeper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dirty="0" err="1"/>
              <a:t>Parthenocissus</a:t>
            </a:r>
            <a:r>
              <a:rPr lang="en-US" sz="3100" dirty="0"/>
              <a:t> </a:t>
            </a:r>
            <a:r>
              <a:rPr lang="en-US" sz="3100" dirty="0" err="1"/>
              <a:t>quinquefolia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2050" name="Picture 2" descr="C:\Users\adam blalock\Pictures\Picasa\Exports\Pictures\Virginia Cree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613071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5/5a/Parthenocissus_quinquefolia_fruct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4" y="4419600"/>
            <a:ext cx="2795766" cy="220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56596"/>
            <a:ext cx="28956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http://en.wikipedia.org/wiki/File:Parthenocissus_quinquefolia_fructis.jpg</a:t>
            </a:r>
          </a:p>
        </p:txBody>
      </p:sp>
      <p:pic>
        <p:nvPicPr>
          <p:cNvPr id="2054" name="Picture 6" descr="http://www.unionagway.com/images/Plant%20Images/884255%20virginia%20cree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4" y="1981200"/>
            <a:ext cx="2795766" cy="209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834" y="4078025"/>
            <a:ext cx="2286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http://www.unionagway.com/Plants/Vines-Detail.htm</a:t>
            </a:r>
          </a:p>
        </p:txBody>
      </p:sp>
    </p:spTree>
    <p:extLst>
      <p:ext uri="{BB962C8B-B14F-4D97-AF65-F5344CB8AC3E}">
        <p14:creationId xmlns:p14="http://schemas.microsoft.com/office/powerpoint/2010/main" val="10125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Poison </a:t>
            </a:r>
            <a:r>
              <a:rPr lang="en-US" dirty="0" smtClean="0"/>
              <a:t>Ivy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Toxicodendron</a:t>
            </a:r>
            <a:r>
              <a:rPr lang="en-US" sz="3100" i="1" dirty="0" smtClean="0"/>
              <a:t> </a:t>
            </a:r>
            <a:r>
              <a:rPr lang="en-US" sz="3100" i="1" dirty="0" err="1"/>
              <a:t>radicans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9218" name="Picture 2" descr="http://upload.wikimedia.org/wikipedia/commons/7/71/Toxicodendron_radic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48" y="20574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dam blalock\Pictures\poison iv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" y="2057400"/>
            <a:ext cx="3162615" cy="4724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5105400"/>
            <a:ext cx="21852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http://www.eattheweeds.com/poison-ivy-ponderings/</a:t>
            </a:r>
          </a:p>
        </p:txBody>
      </p:sp>
      <p:pic>
        <p:nvPicPr>
          <p:cNvPr id="14339" name="Picture 3" descr="C:\Users\adam blalock\Pictures\IMG_78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2057400"/>
            <a:ext cx="3149600" cy="4724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1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Grape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Vitis</a:t>
            </a:r>
            <a:r>
              <a:rPr lang="en-US" sz="3100" i="1" dirty="0" smtClean="0"/>
              <a:t> </a:t>
            </a:r>
            <a:r>
              <a:rPr lang="en-US" sz="3100" dirty="0" smtClean="0"/>
              <a:t>spp.)</a:t>
            </a:r>
            <a:endParaRPr lang="en-US" dirty="0"/>
          </a:p>
        </p:txBody>
      </p:sp>
      <p:pic>
        <p:nvPicPr>
          <p:cNvPr id="14340" name="Picture 4" descr="http://etc.usf.edu/clippix/pix/wild-grape-vines_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498600"/>
            <a:ext cx="38481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81600" y="6629400"/>
            <a:ext cx="2286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http://etc.usf.edu/clippix/picture/wild-grape-vines.html</a:t>
            </a:r>
          </a:p>
        </p:txBody>
      </p:sp>
      <p:pic>
        <p:nvPicPr>
          <p:cNvPr id="14342" name="Picture 6" descr="Photobucket - Video and Image Hos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8025"/>
            <a:ext cx="5562600" cy="41719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6149975"/>
            <a:ext cx="32766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http://forums.gardenweb.com/forums/load/woodland/msg1222154814969.html</a:t>
            </a:r>
          </a:p>
        </p:txBody>
      </p:sp>
      <p:pic>
        <p:nvPicPr>
          <p:cNvPr id="14344" name="Picture 8" descr="http://www.all-creatures.org/pica/ftshl-grape-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1795232" cy="1600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81032" y="1777970"/>
            <a:ext cx="2286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http://www.all-creatures.org/pica/ftshl-grape-22.html</a:t>
            </a:r>
          </a:p>
        </p:txBody>
      </p:sp>
    </p:spTree>
    <p:extLst>
      <p:ext uri="{BB962C8B-B14F-4D97-AF65-F5344CB8AC3E}">
        <p14:creationId xmlns:p14="http://schemas.microsoft.com/office/powerpoint/2010/main" val="251198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764324"/>
            <a:ext cx="2971800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Wisteria species: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/>
              <a:t>W. </a:t>
            </a:r>
            <a:r>
              <a:rPr lang="en-US" sz="2400" i="1" dirty="0" err="1"/>
              <a:t>brachybotrys</a:t>
            </a:r>
            <a:endParaRPr lang="en-US" sz="2400" i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i="1" dirty="0" smtClean="0"/>
              <a:t>W. floribunda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 smtClean="0"/>
              <a:t>W. </a:t>
            </a:r>
            <a:r>
              <a:rPr lang="en-US" sz="2400" i="1" dirty="0" err="1" smtClean="0"/>
              <a:t>frutescens</a:t>
            </a:r>
            <a:endParaRPr lang="en-US" sz="2400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 smtClean="0"/>
              <a:t>W. </a:t>
            </a:r>
            <a:r>
              <a:rPr lang="en-US" sz="2400" i="1" dirty="0" err="1" smtClean="0"/>
              <a:t>sinensis</a:t>
            </a:r>
            <a:endParaRPr lang="en-US" sz="2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Wisteria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smtClean="0"/>
              <a:t>Wisteria</a:t>
            </a:r>
            <a:r>
              <a:rPr lang="en-US" sz="3100" dirty="0" smtClean="0"/>
              <a:t> </a:t>
            </a:r>
            <a:r>
              <a:rPr lang="en-US" sz="3100" dirty="0"/>
              <a:t>spp</a:t>
            </a:r>
            <a:r>
              <a:rPr lang="en-US" sz="3100" dirty="0" smtClean="0"/>
              <a:t>.)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5638800"/>
            <a:ext cx="18293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http://www.duncannurseries.com/vines.htm</a:t>
            </a:r>
          </a:p>
        </p:txBody>
      </p:sp>
      <p:pic>
        <p:nvPicPr>
          <p:cNvPr id="4104" name="Picture 8" descr="http://2.bp.blogspot.com/-x4IlZvdIR70/T3PH1T_tMII/AAAAAAAAgi4/bGVRaM969cY/s1600/wiste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355" y="2144288"/>
            <a:ext cx="5824186" cy="34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6253" y="6642556"/>
            <a:ext cx="30011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http://bonsaibeginnings.blogspot.com/2012/03/romantic-and-nostalgic.html</a:t>
            </a:r>
          </a:p>
        </p:txBody>
      </p:sp>
      <p:pic>
        <p:nvPicPr>
          <p:cNvPr id="4102" name="Picture 6" descr="http://www.duncannurseries.com/images/VINES/White-Wist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53" y="3886200"/>
            <a:ext cx="3644899" cy="273367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plants.usda.gov/maps/large/WI/WI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556" y="1598720"/>
            <a:ext cx="19431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http://plants.usda.gov/java/profile?symbol=wifl</a:t>
            </a:r>
          </a:p>
        </p:txBody>
      </p:sp>
    </p:spTree>
    <p:extLst>
      <p:ext uri="{BB962C8B-B14F-4D97-AF65-F5344CB8AC3E}">
        <p14:creationId xmlns:p14="http://schemas.microsoft.com/office/powerpoint/2010/main" val="40453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Cupseed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Calycocarpum</a:t>
            </a:r>
            <a:r>
              <a:rPr lang="en-US" sz="3100" i="1" dirty="0"/>
              <a:t> </a:t>
            </a:r>
            <a:r>
              <a:rPr lang="en-US" sz="3100" i="1" dirty="0" err="1"/>
              <a:t>lyonii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6146" name="Picture 2" descr="F:\Donna's Pics\cup seed.Cayycococarpum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6242304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Donna's Pics\cup seed.Cayycococarp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083814" cy="41117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53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 </a:t>
            </a:r>
            <a:r>
              <a:rPr lang="en-US" dirty="0" smtClean="0"/>
              <a:t>Bindweed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smtClean="0"/>
              <a:t>Convolvulus </a:t>
            </a:r>
            <a:r>
              <a:rPr lang="en-US" sz="3100" i="1" dirty="0" err="1"/>
              <a:t>arvensis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5" name="Picture 6" descr="http://plants.usda.gov/maps/large/CO/COAR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1600200"/>
            <a:ext cx="2284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http://plants.usda.gov/java/profile?symbol=coar4</a:t>
            </a:r>
          </a:p>
        </p:txBody>
      </p:sp>
      <p:pic>
        <p:nvPicPr>
          <p:cNvPr id="6146" name="Picture 2" descr="http://3.bp.blogspot.com/_08oyGEeHIyo/TH8DW916CJI/AAAAAAAAB4A/p8Cx-ZejfwQ/s1600/P1030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1" y="2080410"/>
            <a:ext cx="5862119" cy="43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481" y="6477000"/>
            <a:ext cx="30428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http://sacramentogardening.blogspot.com/2010/09/little-off-top-barber.html</a:t>
            </a:r>
          </a:p>
        </p:txBody>
      </p:sp>
      <p:pic>
        <p:nvPicPr>
          <p:cNvPr id="6148" name="Picture 4" descr="http://www.co.clay.mn.us/Depts/SoilWatr/CCWMA/images/NWBind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17" y="2080410"/>
            <a:ext cx="3037238" cy="22399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56917" y="4320373"/>
            <a:ext cx="26052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http://www.co.clay.mn.us/Depts/SoilWatr/CCWMA/IDPrRest.htm</a:t>
            </a:r>
          </a:p>
        </p:txBody>
      </p:sp>
      <p:pic>
        <p:nvPicPr>
          <p:cNvPr id="6150" name="Picture 6" descr="http://www.invasive.org/weedcd/images/1536x1024/1624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07" y="4507111"/>
            <a:ext cx="2934858" cy="19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08107" y="6477000"/>
            <a:ext cx="20922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http://www.invasive.org/weedcd/species/4338.htm</a:t>
            </a:r>
          </a:p>
        </p:txBody>
      </p:sp>
    </p:spTree>
    <p:extLst>
      <p:ext uri="{BB962C8B-B14F-4D97-AF65-F5344CB8AC3E}">
        <p14:creationId xmlns:p14="http://schemas.microsoft.com/office/powerpoint/2010/main" val="256475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9143998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Dodder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Cuscuta</a:t>
            </a:r>
            <a:r>
              <a:rPr lang="en-US" sz="3100" i="1" dirty="0" smtClean="0"/>
              <a:t> </a:t>
            </a:r>
            <a:r>
              <a:rPr lang="en-US" sz="3100" dirty="0" smtClean="0"/>
              <a:t>spp.)</a:t>
            </a:r>
            <a:endParaRPr lang="en-US" dirty="0"/>
          </a:p>
        </p:txBody>
      </p:sp>
      <p:pic>
        <p:nvPicPr>
          <p:cNvPr id="5124" name="Picture 4" descr="C:\Users\adam blalock\Pictures\Picasa\Exports\Pictures\Dodder or love vine on dogwood seedl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6" y="1981200"/>
            <a:ext cx="603461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lants.usda.gov/maps/large/CU/CUP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600200"/>
            <a:ext cx="2050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http://plants.usda.gov/java/profile?symbol=CUPE3</a:t>
            </a:r>
          </a:p>
        </p:txBody>
      </p:sp>
      <p:pic>
        <p:nvPicPr>
          <p:cNvPr id="7172" name="Picture 4" descr="https://dnr.state.il.us/Stewardship/cd/images/1536x1024/dodde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981200"/>
            <a:ext cx="3371850" cy="4495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075" y="6477000"/>
            <a:ext cx="2284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https://dnr.state.il.us/Stewardship/cd/species/5446.html</a:t>
            </a:r>
          </a:p>
        </p:txBody>
      </p:sp>
    </p:spTree>
    <p:extLst>
      <p:ext uri="{BB962C8B-B14F-4D97-AF65-F5344CB8AC3E}">
        <p14:creationId xmlns:p14="http://schemas.microsoft.com/office/powerpoint/2010/main" val="70821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dnr.state.il.us/stewardship/cd/images/1536x1024/1237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8" y="3581401"/>
            <a:ext cx="1815614" cy="272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Chinese Yam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Dioscorea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oppositifolia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pic>
        <p:nvPicPr>
          <p:cNvPr id="1026" name="Picture 2" descr="http://extension.entm.purdue.edu/CAPS/pestInfo/pics/big/chineseYa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4603"/>
            <a:ext cx="7077075" cy="47057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6615716"/>
            <a:ext cx="2653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http://extension.entm.purdue.edu/CAPS/pestInfo/chineseYam.htm</a:t>
            </a:r>
          </a:p>
        </p:txBody>
      </p:sp>
      <p:pic>
        <p:nvPicPr>
          <p:cNvPr id="1028" name="Picture 4" descr="http://us.123rf.com/400wm/400/400/lnzyx/lnzyx0904/lnzyx090401173/4734082-chinese-y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8" y="1905001"/>
            <a:ext cx="2511461" cy="1676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1059424" y="3037452"/>
            <a:ext cx="23342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http://www.123rf.com/photo_4734082_chinese-yam.html</a:t>
            </a:r>
          </a:p>
        </p:txBody>
      </p:sp>
      <p:pic>
        <p:nvPicPr>
          <p:cNvPr id="8" name="Picture 2" descr="http://threatsummary.forestthreats.org/images/maps/Chinese_Yam_Map_6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203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860" y="1600200"/>
            <a:ext cx="197201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http://plants.usda.gov/java/profile?symbol=diop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-1000583" y="5522264"/>
            <a:ext cx="22429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http://dnr.state.il.us/stewardship/cd/species/4527.html</a:t>
            </a:r>
          </a:p>
        </p:txBody>
      </p:sp>
    </p:spTree>
    <p:extLst>
      <p:ext uri="{BB962C8B-B14F-4D97-AF65-F5344CB8AC3E}">
        <p14:creationId xmlns:p14="http://schemas.microsoft.com/office/powerpoint/2010/main" val="6606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Black Bindweed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/>
              <a:t>Fallopia</a:t>
            </a:r>
            <a:r>
              <a:rPr lang="en-US" sz="3100" i="1" dirty="0"/>
              <a:t> convolvulus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-26199" y="5044240"/>
            <a:ext cx="31085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http://www.sweetbeet.com/growernet/Resources/pests/weeds/wldbkwht.htm</a:t>
            </a:r>
          </a:p>
        </p:txBody>
      </p:sp>
      <p:pic>
        <p:nvPicPr>
          <p:cNvPr id="1026" name="Picture 2" descr="Fallopia convolvulus Black Bindweed Polygonaceae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729" y="2971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7343" y="6642556"/>
            <a:ext cx="29690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http://www.aphotoflora.com/d_fallopia_convolvulus_black_bindweed.html</a:t>
            </a:r>
          </a:p>
        </p:txBody>
      </p:sp>
      <p:pic>
        <p:nvPicPr>
          <p:cNvPr id="9218" name="Picture 2" descr="http://www.sweetbeet.com/growernet/Resources/pests/weeds/wimages/wild%20buckwheat%20seed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4" y="2599182"/>
            <a:ext cx="3351751" cy="2438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SJZ0XoVhO6w/TXTq1AomErI/AAAAAAAADrs/L3t0ylGHUhk/s400/Fallopia_convolvulus1p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69" y="1524000"/>
            <a:ext cx="2359262" cy="229438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plants.usda.gov/maps/large/PO/POCO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556" y="1600200"/>
            <a:ext cx="21130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http://plants.usda.gov/java/profile?symbol=POCO10</a:t>
            </a:r>
          </a:p>
        </p:txBody>
      </p:sp>
    </p:spTree>
    <p:extLst>
      <p:ext uri="{BB962C8B-B14F-4D97-AF65-F5344CB8AC3E}">
        <p14:creationId xmlns:p14="http://schemas.microsoft.com/office/powerpoint/2010/main" val="38632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Japanese Hop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/>
              <a:t>Humulus</a:t>
            </a:r>
            <a:r>
              <a:rPr lang="en-US" sz="3100" i="1" dirty="0"/>
              <a:t> </a:t>
            </a:r>
            <a:r>
              <a:rPr lang="en-US" sz="3100" i="1" dirty="0" err="1"/>
              <a:t>japonicus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10242" name="Picture 2" descr="http://www.invasive.org/images/768x512/1334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289560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invasive.org/images/768x512/5272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971800"/>
            <a:ext cx="4394199" cy="32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1" y="6248400"/>
            <a:ext cx="25378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http://www.invasive.org/browse/subinfo.cfm?sub=10091#maps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7400" y="6248400"/>
            <a:ext cx="25378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http://www.invasive.org/browse/subinfo.cfm?sub=10091#maps</a:t>
            </a:r>
          </a:p>
        </p:txBody>
      </p:sp>
      <p:pic>
        <p:nvPicPr>
          <p:cNvPr id="10246" name="Picture 6" descr="http://coloradobeerweek.files.wordpress.com/2010/10/fresh-hop-v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2814190" cy="20390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1800" y="1600200"/>
            <a:ext cx="1943161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/>
              <a:t>Humulus</a:t>
            </a:r>
            <a:r>
              <a:rPr lang="en-US" sz="2000" i="1" dirty="0"/>
              <a:t> </a:t>
            </a:r>
            <a:r>
              <a:rPr lang="en-US" sz="2000" i="1" dirty="0" err="1"/>
              <a:t>lupulus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85990" y="2667000"/>
            <a:ext cx="32912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http://coloradobeerweek.wordpress.com/2010/10/15/fresh-hop-festival-tomorrow/</a:t>
            </a:r>
          </a:p>
        </p:txBody>
      </p:sp>
      <p:pic>
        <p:nvPicPr>
          <p:cNvPr id="12" name="Picture 8" descr="http://plants.usda.gov/maps/large/HU/HUJ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556" y="1600200"/>
            <a:ext cx="20040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http://plants.usda.gov/java/profile?symbol=HUJA</a:t>
            </a:r>
          </a:p>
        </p:txBody>
      </p:sp>
    </p:spTree>
    <p:extLst>
      <p:ext uri="{BB962C8B-B14F-4D97-AF65-F5344CB8AC3E}">
        <p14:creationId xmlns:p14="http://schemas.microsoft.com/office/powerpoint/2010/main" val="7042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Weedy </a:t>
            </a:r>
            <a:r>
              <a:rPr lang="en-US" b="1" dirty="0" smtClean="0"/>
              <a:t>Lianas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Hardy Kiwi (</a:t>
            </a:r>
            <a:r>
              <a:rPr lang="en-US" i="1" dirty="0" err="1" smtClean="0"/>
              <a:t>Actinidia</a:t>
            </a:r>
            <a:r>
              <a:rPr lang="en-US" i="1" dirty="0" smtClean="0"/>
              <a:t> </a:t>
            </a:r>
            <a:r>
              <a:rPr lang="en-US" i="1" dirty="0" err="1" smtClean="0"/>
              <a:t>arguta</a:t>
            </a:r>
            <a:r>
              <a:rPr lang="en-US" dirty="0" smtClean="0"/>
              <a:t>) – Exotic </a:t>
            </a:r>
          </a:p>
          <a:p>
            <a:r>
              <a:rPr lang="en-US" dirty="0" smtClean="0"/>
              <a:t>Chocolate Vine </a:t>
            </a:r>
            <a:r>
              <a:rPr lang="en-US" dirty="0"/>
              <a:t>(</a:t>
            </a:r>
            <a:r>
              <a:rPr lang="en-US" i="1" dirty="0" err="1"/>
              <a:t>Akebia</a:t>
            </a:r>
            <a:r>
              <a:rPr lang="en-US" i="1" dirty="0"/>
              <a:t> </a:t>
            </a:r>
            <a:r>
              <a:rPr lang="en-US" i="1" dirty="0" err="1"/>
              <a:t>quinata</a:t>
            </a:r>
            <a:r>
              <a:rPr lang="en-US" dirty="0"/>
              <a:t>) – Exotic</a:t>
            </a:r>
          </a:p>
          <a:p>
            <a:r>
              <a:rPr lang="en-US" dirty="0" smtClean="0"/>
              <a:t>Amur </a:t>
            </a:r>
            <a:r>
              <a:rPr lang="en-US" dirty="0" err="1"/>
              <a:t>Peppervine</a:t>
            </a:r>
            <a:r>
              <a:rPr lang="en-US" dirty="0"/>
              <a:t> (</a:t>
            </a:r>
            <a:r>
              <a:rPr lang="en-US" i="1" dirty="0"/>
              <a:t>Ampelopsis </a:t>
            </a:r>
            <a:r>
              <a:rPr lang="en-US" i="1" dirty="0" err="1"/>
              <a:t>brevipedunculata</a:t>
            </a:r>
            <a:r>
              <a:rPr lang="en-US" dirty="0"/>
              <a:t>) – </a:t>
            </a:r>
            <a:r>
              <a:rPr lang="en-US" dirty="0" smtClean="0"/>
              <a:t>Exotic</a:t>
            </a:r>
          </a:p>
          <a:p>
            <a:r>
              <a:rPr lang="en-US" dirty="0" smtClean="0"/>
              <a:t>Wooly Dutchman‘s </a:t>
            </a:r>
            <a:r>
              <a:rPr lang="en-US" dirty="0"/>
              <a:t>Pipe (</a:t>
            </a:r>
            <a:r>
              <a:rPr lang="en-US" i="1" dirty="0" err="1"/>
              <a:t>Aristolochia</a:t>
            </a:r>
            <a:r>
              <a:rPr lang="en-US" i="1" dirty="0"/>
              <a:t> </a:t>
            </a:r>
            <a:r>
              <a:rPr lang="en-US" i="1" dirty="0" err="1"/>
              <a:t>tomentosa</a:t>
            </a:r>
            <a:r>
              <a:rPr lang="en-US" dirty="0"/>
              <a:t>) – </a:t>
            </a:r>
            <a:r>
              <a:rPr lang="en-US" dirty="0" smtClean="0"/>
              <a:t>Native</a:t>
            </a:r>
          </a:p>
          <a:p>
            <a:r>
              <a:rPr lang="en-US" dirty="0" smtClean="0"/>
              <a:t>Cross </a:t>
            </a:r>
            <a:r>
              <a:rPr lang="en-US" dirty="0"/>
              <a:t>Vine (</a:t>
            </a:r>
            <a:r>
              <a:rPr lang="en-US" i="1" dirty="0"/>
              <a:t>Bignonia </a:t>
            </a:r>
            <a:r>
              <a:rPr lang="en-US" i="1" dirty="0" err="1"/>
              <a:t>capreolata</a:t>
            </a:r>
            <a:r>
              <a:rPr lang="en-US" dirty="0" smtClean="0"/>
              <a:t>) – Native</a:t>
            </a:r>
            <a:endParaRPr lang="en-US" dirty="0"/>
          </a:p>
          <a:p>
            <a:r>
              <a:rPr lang="en-US" dirty="0" smtClean="0"/>
              <a:t>Trumpet Vine (</a:t>
            </a:r>
            <a:r>
              <a:rPr lang="en-US" i="1" dirty="0" err="1" smtClean="0"/>
              <a:t>Campsis</a:t>
            </a:r>
            <a:r>
              <a:rPr lang="en-US" i="1" dirty="0" smtClean="0"/>
              <a:t> </a:t>
            </a:r>
            <a:r>
              <a:rPr lang="en-US" i="1" dirty="0" err="1" smtClean="0"/>
              <a:t>radicans</a:t>
            </a:r>
            <a:r>
              <a:rPr lang="en-US" dirty="0" smtClean="0"/>
              <a:t>) – Native</a:t>
            </a:r>
          </a:p>
          <a:p>
            <a:r>
              <a:rPr lang="en-US" dirty="0" smtClean="0"/>
              <a:t>Bittersweet (</a:t>
            </a:r>
            <a:r>
              <a:rPr lang="en-US" i="1" dirty="0" err="1"/>
              <a:t>Celastrus</a:t>
            </a:r>
            <a:r>
              <a:rPr lang="en-US" i="1" dirty="0"/>
              <a:t> </a:t>
            </a:r>
            <a:r>
              <a:rPr lang="en-US" i="1" dirty="0" err="1" smtClean="0"/>
              <a:t>orbiculatus</a:t>
            </a:r>
            <a:r>
              <a:rPr lang="en-US" dirty="0" smtClean="0"/>
              <a:t>) – Exotic</a:t>
            </a:r>
          </a:p>
          <a:p>
            <a:r>
              <a:rPr lang="en-US" dirty="0"/>
              <a:t>Sweet Autumn Clematis (</a:t>
            </a:r>
            <a:r>
              <a:rPr lang="en-US" i="1" dirty="0"/>
              <a:t>Clematis </a:t>
            </a:r>
            <a:r>
              <a:rPr lang="en-US" i="1" dirty="0" err="1"/>
              <a:t>terniflora</a:t>
            </a:r>
            <a:r>
              <a:rPr lang="en-US" dirty="0"/>
              <a:t>) – </a:t>
            </a:r>
            <a:r>
              <a:rPr lang="en-US" dirty="0" smtClean="0"/>
              <a:t>Exotic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Morning </a:t>
            </a:r>
            <a:r>
              <a:rPr lang="en-US" dirty="0" smtClean="0"/>
              <a:t>Glory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smtClean="0"/>
              <a:t>Ipomoea </a:t>
            </a:r>
            <a:r>
              <a:rPr lang="en-US" sz="3100" i="1" dirty="0" err="1"/>
              <a:t>purpurea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7170" name="Picture 2" descr="File:Glorious Morning Gl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56456"/>
            <a:ext cx="5581467" cy="4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6629400"/>
            <a:ext cx="25298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http://en.wikipedia.org/wiki/File:Glorious_Morning_Glories.JPG</a:t>
            </a:r>
          </a:p>
        </p:txBody>
      </p:sp>
      <p:pic>
        <p:nvPicPr>
          <p:cNvPr id="7172" name="Picture 4" descr="http://upload.wikimedia.org/wikipedia/commons/9/97/Pink_Morning_Glory_2500p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" y="3455750"/>
            <a:ext cx="2939046" cy="282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77234"/>
            <a:ext cx="26019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http://en.wikipedia.org/wiki/File:Pink_Morning_Glory_2500px.jpg</a:t>
            </a:r>
          </a:p>
        </p:txBody>
      </p:sp>
      <p:pic>
        <p:nvPicPr>
          <p:cNvPr id="9218" name="Picture 2" descr="http://www.missouriplants.com/Bluealt/Ipomoea_purpurea_fl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13" y="1600200"/>
            <a:ext cx="1981200" cy="21964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9218" y="2241012"/>
            <a:ext cx="28103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http://www.missouriplants.com/Bluealt/Ipomoea_purpurea_page.html</a:t>
            </a:r>
          </a:p>
        </p:txBody>
      </p:sp>
      <p:pic>
        <p:nvPicPr>
          <p:cNvPr id="10" name="Picture 6" descr="http://plants.usda.gov/maps/large/IP/IPPU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556" y="1600200"/>
            <a:ext cx="20281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http://plants.usda.gov/java/profile?symbol=IPPU2</a:t>
            </a:r>
          </a:p>
        </p:txBody>
      </p:sp>
    </p:spTree>
    <p:extLst>
      <p:ext uri="{BB962C8B-B14F-4D97-AF65-F5344CB8AC3E}">
        <p14:creationId xmlns:p14="http://schemas.microsoft.com/office/powerpoint/2010/main" val="32344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Passion </a:t>
            </a:r>
            <a:r>
              <a:rPr lang="en-US" dirty="0" smtClean="0"/>
              <a:t>Flower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Passiflora</a:t>
            </a:r>
            <a:r>
              <a:rPr lang="en-US" sz="3100" i="1" dirty="0" smtClean="0"/>
              <a:t> </a:t>
            </a:r>
            <a:r>
              <a:rPr lang="en-US" sz="3100" i="1" dirty="0" err="1"/>
              <a:t>incarnata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8194" name="Picture 2" descr="C:\Users\adam blalock\Pictures\IMG_6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3040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am blalock\Pictures\20120815_192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3759200"/>
            <a:ext cx="4030133" cy="3022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am blalock\Pictures\IMG_65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2235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Green </a:t>
            </a:r>
            <a:r>
              <a:rPr lang="en-US" dirty="0" smtClean="0"/>
              <a:t>Briar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smtClean="0"/>
              <a:t>Smilax</a:t>
            </a:r>
            <a:r>
              <a:rPr lang="en-US" sz="3100" dirty="0" smtClean="0"/>
              <a:t> </a:t>
            </a:r>
            <a:r>
              <a:rPr lang="en-US" sz="3100" i="1" dirty="0" err="1" smtClean="0"/>
              <a:t>rotundifolia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10242" name="Picture 2" descr="C:\Users\adam blalock\Pictures\Picasa\Exports\Pictures\Smilax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041429"/>
            <a:ext cx="8153400" cy="374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am blalock\Pictures\Picasa\Exports\Pictures\IMG_95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"/>
            <a:ext cx="2313432" cy="3352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bio.brandeis.edu/fieldbio/Vines/Vines_worked/Vines_small/Greenbriar_group0701_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1944546" cy="2133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01746" y="2819400"/>
            <a:ext cx="34724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http://www.bio.brandeis.edu/fieldbio/Vines/NewFiles/Species%20Pages/Greenbriar.html</a:t>
            </a:r>
          </a:p>
        </p:txBody>
      </p:sp>
    </p:spTree>
    <p:extLst>
      <p:ext uri="{BB962C8B-B14F-4D97-AF65-F5344CB8AC3E}">
        <p14:creationId xmlns:p14="http://schemas.microsoft.com/office/powerpoint/2010/main" val="6068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Goat Head </a:t>
            </a:r>
            <a:r>
              <a:rPr lang="en-US" dirty="0" smtClean="0"/>
              <a:t>Vine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Tribulus</a:t>
            </a:r>
            <a:r>
              <a:rPr lang="en-US" sz="3100" i="1" dirty="0" smtClean="0"/>
              <a:t> </a:t>
            </a:r>
            <a:r>
              <a:rPr lang="en-US" sz="3100" i="1" dirty="0" err="1"/>
              <a:t>terrestris</a:t>
            </a:r>
            <a:r>
              <a:rPr lang="en-US" sz="3100" dirty="0" smtClean="0"/>
              <a:t>)</a:t>
            </a:r>
            <a:endParaRPr lang="en-US" dirty="0"/>
          </a:p>
        </p:txBody>
      </p:sp>
      <p:pic>
        <p:nvPicPr>
          <p:cNvPr id="11266" name="Picture 2" descr="http://1.bp.blogspot.com/_vH6WE5CZZ48/S2-saS86qyI/AAAAAAAAALU/3NRoLE2DbiQ/s640/800px-Trte_003_l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93682"/>
            <a:ext cx="4159876" cy="276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30940" y="6642556"/>
            <a:ext cx="29851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http://hollerit.blogspot.com/2010/02/beware-tribulus-terrestris-ahead.html</a:t>
            </a:r>
          </a:p>
        </p:txBody>
      </p:sp>
      <p:pic>
        <p:nvPicPr>
          <p:cNvPr id="11268" name="Picture 4" descr="http://4.bp.blogspot.com/_vH6WE5CZZ48/S2-vDje8JSI/AAAAAAAAALs/drHAb9z0oDQ/s1600/256453585_385285a0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76449"/>
            <a:ext cx="6096000" cy="45720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3.bp.blogspot.com/_5jwRV21LgNg/S87eSmP0WOI/AAAAAAAAAn0/Ztm941w-iBw/s1600/Puncture+V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3048000" cy="2286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7839888" y="2380865"/>
            <a:ext cx="22140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http://plantali.blogspot.com/2010_04_01_archive.html</a:t>
            </a:r>
          </a:p>
        </p:txBody>
      </p:sp>
      <p:pic>
        <p:nvPicPr>
          <p:cNvPr id="8" name="Picture 10" descr="https://encrypted-tbn0.gstatic.com/images?q=tbn:ANd9GcRmdzVOaaMbuqmbNMJe7tYBklM2A8Sb5nJzhcvt7CGb-U7Kx0T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828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600200"/>
            <a:ext cx="19880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http://plants.usda.gov/java/profile?symbol=TRTE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562600"/>
            <a:ext cx="19880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http://plants.usda.gov/java/profile?symbol=TRTE</a:t>
            </a:r>
          </a:p>
        </p:txBody>
      </p:sp>
    </p:spTree>
    <p:extLst>
      <p:ext uri="{BB962C8B-B14F-4D97-AF65-F5344CB8AC3E}">
        <p14:creationId xmlns:p14="http://schemas.microsoft.com/office/powerpoint/2010/main" val="22352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   Common and </a:t>
            </a:r>
            <a:r>
              <a:rPr lang="en-US" dirty="0" err="1" smtClean="0"/>
              <a:t>Bigleaf</a:t>
            </a:r>
            <a:r>
              <a:rPr lang="en-US" dirty="0" smtClean="0"/>
              <a:t> Periwinkle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 smtClean="0"/>
              <a:t>Vinca</a:t>
            </a:r>
            <a:r>
              <a:rPr lang="en-US" sz="3100" i="1" dirty="0" smtClean="0"/>
              <a:t> minor</a:t>
            </a:r>
            <a:r>
              <a:rPr lang="en-US" sz="3100" dirty="0" smtClean="0"/>
              <a:t>), (</a:t>
            </a:r>
            <a:r>
              <a:rPr lang="en-US" sz="3100" i="1" dirty="0" err="1" smtClean="0"/>
              <a:t>Vinca</a:t>
            </a:r>
            <a:r>
              <a:rPr lang="en-US" sz="3100" i="1" dirty="0" smtClean="0"/>
              <a:t> major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pic>
        <p:nvPicPr>
          <p:cNvPr id="11266" name="Picture 2" descr="C:\Users\adam blalock\Pictures\Picasa\Exports\Pictures\Vinca min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77454"/>
            <a:ext cx="6647912" cy="431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nps.gov/plants/alien/pubs/midatlantic/img/vimi-B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77454"/>
            <a:ext cx="2295525" cy="25050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89" y="4993565"/>
            <a:ext cx="24176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http://www.nps.gov/plants/alien/pubs/midatlantic/vimi.htm</a:t>
            </a:r>
          </a:p>
        </p:txBody>
      </p:sp>
      <p:pic>
        <p:nvPicPr>
          <p:cNvPr id="11269" name="Picture 5" descr="C:\Users\adam blalock\Pictures\Picasa\Exports\Pictures\Varigated Vinca Maj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1544953"/>
            <a:ext cx="2987040" cy="19602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735" y="1598851"/>
            <a:ext cx="20578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http://plants.usda.gov/java/profile?symbol=VIMI2</a:t>
            </a:r>
          </a:p>
        </p:txBody>
      </p:sp>
      <p:pic>
        <p:nvPicPr>
          <p:cNvPr id="11273" name="Picture 9" descr="http://plants.usda.gov/maps/large/VI/VINC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8344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2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800" dirty="0" smtClean="0"/>
              <a:t>Adam Blalock</a:t>
            </a:r>
          </a:p>
          <a:p>
            <a:pPr marL="0" indent="0" algn="ctr">
              <a:buNone/>
            </a:pPr>
            <a:r>
              <a:rPr lang="en-US" sz="2800" dirty="0" smtClean="0"/>
              <a:t>TSU Nursery Extension Specialist</a:t>
            </a:r>
          </a:p>
          <a:p>
            <a:pPr marL="0" indent="0" algn="ctr">
              <a:buNone/>
            </a:pPr>
            <a:r>
              <a:rPr lang="en-US" sz="2800" dirty="0" smtClean="0"/>
              <a:t>Otis L. Floyd Nursery Research Center</a:t>
            </a:r>
          </a:p>
          <a:p>
            <a:pPr marL="0" indent="0" algn="ctr">
              <a:buNone/>
            </a:pPr>
            <a:r>
              <a:rPr lang="en-US" sz="2800" dirty="0" smtClean="0"/>
              <a:t>472 Cadillac Lane</a:t>
            </a:r>
          </a:p>
          <a:p>
            <a:pPr marL="0" indent="0" algn="ctr">
              <a:buNone/>
            </a:pPr>
            <a:r>
              <a:rPr lang="en-US" sz="2800" dirty="0" smtClean="0"/>
              <a:t>McMinnville, TN 37110</a:t>
            </a:r>
          </a:p>
          <a:p>
            <a:pPr marL="0" indent="0" algn="ctr">
              <a:buNone/>
            </a:pPr>
            <a:r>
              <a:rPr lang="en-US" sz="2800" dirty="0" smtClean="0"/>
              <a:t>ablaloc1@tnstate.edu</a:t>
            </a:r>
          </a:p>
          <a:p>
            <a:pPr marL="0" indent="0" algn="ctr">
              <a:buNone/>
            </a:pPr>
            <a:r>
              <a:rPr lang="en-US" sz="2800" dirty="0" smtClean="0"/>
              <a:t>(931) 815-5169</a:t>
            </a:r>
          </a:p>
          <a:p>
            <a:pPr marL="0" indent="0" algn="ctr">
              <a:buNone/>
            </a:pPr>
            <a:r>
              <a:rPr lang="en-US" sz="2800" dirty="0" smtClean="0"/>
              <a:t>TSU Nursery Research Center</a:t>
            </a:r>
          </a:p>
        </p:txBody>
      </p:sp>
      <p:pic>
        <p:nvPicPr>
          <p:cNvPr id="18434" name="Picture 2" descr="http://www.hewlett.org/uploads/images/facebook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257800"/>
            <a:ext cx="617738" cy="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Weedy </a:t>
            </a:r>
            <a:r>
              <a:rPr lang="en-US" b="1" dirty="0"/>
              <a:t>Lianas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Creeping Euonymus (</a:t>
            </a:r>
            <a:r>
              <a:rPr lang="en-US" i="1" dirty="0"/>
              <a:t>Euonymus</a:t>
            </a:r>
            <a:r>
              <a:rPr lang="en-US" dirty="0"/>
              <a:t> </a:t>
            </a:r>
            <a:r>
              <a:rPr lang="en-US" i="1" dirty="0" err="1"/>
              <a:t>fortunei</a:t>
            </a:r>
            <a:r>
              <a:rPr lang="en-US" dirty="0"/>
              <a:t>) – Exotic</a:t>
            </a:r>
          </a:p>
          <a:p>
            <a:r>
              <a:rPr lang="en-US" dirty="0"/>
              <a:t>English Ivy (</a:t>
            </a:r>
            <a:r>
              <a:rPr lang="en-US" i="1" dirty="0" err="1"/>
              <a:t>Hedera</a:t>
            </a:r>
            <a:r>
              <a:rPr lang="en-US" i="1" dirty="0"/>
              <a:t> helix</a:t>
            </a:r>
            <a:r>
              <a:rPr lang="en-US" dirty="0"/>
              <a:t>) – Exotic</a:t>
            </a:r>
          </a:p>
          <a:p>
            <a:r>
              <a:rPr lang="en-US" dirty="0"/>
              <a:t>Japanese Honeysuckle (</a:t>
            </a:r>
            <a:r>
              <a:rPr lang="en-US" i="1" dirty="0" err="1"/>
              <a:t>Lonicera</a:t>
            </a:r>
            <a:r>
              <a:rPr lang="en-US" i="1" dirty="0"/>
              <a:t> japonica</a:t>
            </a:r>
            <a:r>
              <a:rPr lang="en-US" dirty="0"/>
              <a:t>) – Exotic</a:t>
            </a:r>
          </a:p>
          <a:p>
            <a:r>
              <a:rPr lang="en-US" b="1" dirty="0"/>
              <a:t>Skunk Vine (</a:t>
            </a:r>
            <a:r>
              <a:rPr lang="en-US" b="1" i="1" dirty="0" err="1"/>
              <a:t>Paederia</a:t>
            </a:r>
            <a:r>
              <a:rPr lang="en-US" b="1" i="1" dirty="0"/>
              <a:t> </a:t>
            </a:r>
            <a:r>
              <a:rPr lang="en-US" b="1" i="1" dirty="0" err="1"/>
              <a:t>foetida</a:t>
            </a:r>
            <a:r>
              <a:rPr lang="en-US" b="1" dirty="0"/>
              <a:t>) – Exotic </a:t>
            </a:r>
            <a:endParaRPr lang="en-US" b="1" dirty="0" smtClean="0"/>
          </a:p>
          <a:p>
            <a:r>
              <a:rPr lang="en-US" dirty="0" smtClean="0"/>
              <a:t>Virginia Creeper (</a:t>
            </a:r>
            <a:r>
              <a:rPr lang="en-US" dirty="0" err="1" smtClean="0"/>
              <a:t>Parthenocissus</a:t>
            </a:r>
            <a:r>
              <a:rPr lang="en-US" dirty="0" smtClean="0"/>
              <a:t> </a:t>
            </a:r>
            <a:r>
              <a:rPr lang="en-US" dirty="0" err="1" smtClean="0"/>
              <a:t>quinquefolia</a:t>
            </a:r>
            <a:r>
              <a:rPr lang="en-US" dirty="0" smtClean="0"/>
              <a:t>) – Native</a:t>
            </a:r>
            <a:endParaRPr lang="en-US" dirty="0"/>
          </a:p>
          <a:p>
            <a:r>
              <a:rPr lang="en-US" dirty="0"/>
              <a:t>Kudzu (</a:t>
            </a:r>
            <a:r>
              <a:rPr lang="en-US" i="1" dirty="0" err="1"/>
              <a:t>Pueraria</a:t>
            </a:r>
            <a:r>
              <a:rPr lang="en-US" i="1" dirty="0"/>
              <a:t> </a:t>
            </a:r>
            <a:r>
              <a:rPr lang="en-US" i="1" dirty="0" err="1"/>
              <a:t>lobata</a:t>
            </a:r>
            <a:r>
              <a:rPr lang="en-US" dirty="0"/>
              <a:t>) – Exotic </a:t>
            </a:r>
            <a:endParaRPr lang="en-US" dirty="0" smtClean="0"/>
          </a:p>
          <a:p>
            <a:r>
              <a:rPr lang="en-US" dirty="0"/>
              <a:t>Green Briar (</a:t>
            </a:r>
            <a:r>
              <a:rPr lang="en-US" i="1" dirty="0"/>
              <a:t>Smilax</a:t>
            </a:r>
            <a:r>
              <a:rPr lang="en-US" dirty="0"/>
              <a:t> </a:t>
            </a:r>
            <a:r>
              <a:rPr lang="en-US" i="1" dirty="0" err="1"/>
              <a:t>rotundifolia</a:t>
            </a:r>
            <a:r>
              <a:rPr lang="en-US" dirty="0"/>
              <a:t>) – </a:t>
            </a:r>
            <a:r>
              <a:rPr lang="en-US" dirty="0" smtClean="0"/>
              <a:t>Native</a:t>
            </a:r>
            <a:endParaRPr lang="en-US" dirty="0"/>
          </a:p>
          <a:p>
            <a:r>
              <a:rPr lang="en-US" dirty="0"/>
              <a:t>Poison Ivy (</a:t>
            </a:r>
            <a:r>
              <a:rPr lang="en-US" i="1" dirty="0" err="1"/>
              <a:t>Toxicodendron</a:t>
            </a:r>
            <a:r>
              <a:rPr lang="en-US" i="1" dirty="0"/>
              <a:t> </a:t>
            </a:r>
            <a:r>
              <a:rPr lang="en-US" i="1" dirty="0" err="1"/>
              <a:t>radicans</a:t>
            </a:r>
            <a:r>
              <a:rPr lang="en-US" dirty="0"/>
              <a:t>) – Native</a:t>
            </a:r>
          </a:p>
          <a:p>
            <a:r>
              <a:rPr lang="en-US" dirty="0"/>
              <a:t>Grape (</a:t>
            </a:r>
            <a:r>
              <a:rPr lang="en-US" i="1" dirty="0" err="1"/>
              <a:t>Vitis</a:t>
            </a:r>
            <a:r>
              <a:rPr lang="en-US" dirty="0"/>
              <a:t> spp.) – Native</a:t>
            </a:r>
          </a:p>
          <a:p>
            <a:r>
              <a:rPr lang="en-US" dirty="0"/>
              <a:t>Wisteria (</a:t>
            </a:r>
            <a:r>
              <a:rPr lang="en-US" i="1" dirty="0" err="1"/>
              <a:t>Westeria</a:t>
            </a:r>
            <a:r>
              <a:rPr lang="en-US" dirty="0"/>
              <a:t> spp.) – Exotic/Native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3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am blalock\Pictures\IMG_7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3251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1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Skunk Vine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i="1" dirty="0" err="1"/>
              <a:t>Paederia</a:t>
            </a:r>
            <a:r>
              <a:rPr lang="en-US" sz="3100" i="1" dirty="0"/>
              <a:t> </a:t>
            </a:r>
            <a:r>
              <a:rPr lang="en-US" sz="3100" i="1" dirty="0" err="1" smtClean="0"/>
              <a:t>foetida</a:t>
            </a:r>
            <a:r>
              <a:rPr lang="en-US" sz="3100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Skunk </a:t>
            </a:r>
            <a:r>
              <a:rPr lang="en-US" b="1" dirty="0" smtClean="0"/>
              <a:t>Vine</a:t>
            </a:r>
            <a:endParaRPr lang="en-US" sz="4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Twining woody </a:t>
            </a:r>
            <a:r>
              <a:rPr lang="en-US" dirty="0" smtClean="0"/>
              <a:t>vine </a:t>
            </a:r>
            <a:r>
              <a:rPr lang="en-US" dirty="0"/>
              <a:t>n</a:t>
            </a:r>
            <a:r>
              <a:rPr lang="en-US" dirty="0" smtClean="0"/>
              <a:t>ative to Southeast Asia, Japan, and India</a:t>
            </a:r>
          </a:p>
          <a:p>
            <a:r>
              <a:rPr lang="en-US" dirty="0" smtClean="0"/>
              <a:t>Introduced to central Florida prior to 1867 as a fiber crop</a:t>
            </a:r>
          </a:p>
          <a:p>
            <a:r>
              <a:rPr lang="en-US" dirty="0" smtClean="0"/>
              <a:t>Became “problematic” in 1916</a:t>
            </a:r>
          </a:p>
          <a:p>
            <a:r>
              <a:rPr lang="en-US" dirty="0"/>
              <a:t>Category 1 (of 2) Florida Exotic Pest</a:t>
            </a:r>
          </a:p>
          <a:p>
            <a:r>
              <a:rPr lang="en-US" dirty="0" smtClean="0"/>
              <a:t>Ability </a:t>
            </a:r>
            <a:r>
              <a:rPr lang="en-US" dirty="0"/>
              <a:t>to grow in a wide range of conditions (including standing water</a:t>
            </a:r>
            <a:r>
              <a:rPr lang="en-US" dirty="0" smtClean="0"/>
              <a:t>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4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2698</TotalTime>
  <Words>1177</Words>
  <Application>Microsoft Office PowerPoint</Application>
  <PresentationFormat>On-screen Show (4:3)</PresentationFormat>
  <Paragraphs>274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Skunk Vine and Other Weedy Vines of Tennessee </vt:lpstr>
      <vt:lpstr>What is a Vine?</vt:lpstr>
      <vt:lpstr>PowerPoint Presentation</vt:lpstr>
      <vt:lpstr>PowerPoint Presentation</vt:lpstr>
      <vt:lpstr>Weedy Vines</vt:lpstr>
      <vt:lpstr>Weedy Lianas</vt:lpstr>
      <vt:lpstr>Weedy Lianas</vt:lpstr>
      <vt:lpstr>Skunk Vine (Paederia foetida)</vt:lpstr>
      <vt:lpstr>Skunk Vine</vt:lpstr>
      <vt:lpstr>Skunk Vine</vt:lpstr>
      <vt:lpstr>Skunk Vine Distribution Map</vt:lpstr>
      <vt:lpstr>Skunk Vine In Tennessee</vt:lpstr>
      <vt:lpstr>PowerPoint Presentation</vt:lpstr>
      <vt:lpstr>PowerPoint Presentation</vt:lpstr>
      <vt:lpstr>PowerPoint Presentation</vt:lpstr>
      <vt:lpstr>Skunk Vine (Paederia foetida)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Skunk Vine Conclusion</vt:lpstr>
      <vt:lpstr>Kudzu (Pueraria lobata)</vt:lpstr>
      <vt:lpstr>Kudzu</vt:lpstr>
      <vt:lpstr>Kudzu Pests</vt:lpstr>
      <vt:lpstr>Kudzu Distribution</vt:lpstr>
      <vt:lpstr>Hardy Kiwi (Actinidia arguta)</vt:lpstr>
      <vt:lpstr>Hardy Kiwi (Actinidia arguta)</vt:lpstr>
      <vt:lpstr>Hardy Kiwi (Actinidia arguta)</vt:lpstr>
      <vt:lpstr>Chocolate Vine (Akebia quinata)</vt:lpstr>
      <vt:lpstr>Chocolate Vine (Akebia quinata)</vt:lpstr>
      <vt:lpstr>Amur Peppervine/Porcelain Vine (Ampelopsis brevipedunculata)</vt:lpstr>
      <vt:lpstr>Wooly Dutchman's Pipe (Aristolochia tomentosa)</vt:lpstr>
      <vt:lpstr>Cross Vine (Bignonia capreolata)</vt:lpstr>
      <vt:lpstr>Trumpet Vine (Campsis radicans)</vt:lpstr>
      <vt:lpstr>Bittersweet (Celastrus orbiculatus)</vt:lpstr>
      <vt:lpstr>Sweet Autumn Clematis (Clematis terniflora)</vt:lpstr>
      <vt:lpstr>What is Wrong Here? (Hint: both statements are correct)</vt:lpstr>
      <vt:lpstr>What is Wrong Here? (Hint: both statements are correct)</vt:lpstr>
      <vt:lpstr>Creeping Euonymus (Euonymus fortunei)</vt:lpstr>
      <vt:lpstr>English Ivy  (Hedera helix)</vt:lpstr>
      <vt:lpstr>Japanese Honeysuckle (Lonicera japonica)</vt:lpstr>
      <vt:lpstr>Virginia Creeper  (Parthenocissus quinquefolia)</vt:lpstr>
      <vt:lpstr>Poison Ivy (Toxicodendron radicans)</vt:lpstr>
      <vt:lpstr>Grape (Vitis spp.)</vt:lpstr>
      <vt:lpstr>Wisteria (Wisteria spp.)</vt:lpstr>
      <vt:lpstr>Cupseed (Calycocarpum lyonii)</vt:lpstr>
      <vt:lpstr>Field Bindweed (Convolvulus arvensis)</vt:lpstr>
      <vt:lpstr>Dodder (Cuscuta spp.)</vt:lpstr>
      <vt:lpstr>Chinese Yam (Dioscorea oppositifolia)</vt:lpstr>
      <vt:lpstr>Black Bindweed (Fallopia convolvulus)</vt:lpstr>
      <vt:lpstr>Japanese Hop  (Humulus japonicus)</vt:lpstr>
      <vt:lpstr>Morning Glory (Ipomoea purpurea)</vt:lpstr>
      <vt:lpstr>Passion Flower (Passiflora incarnata)</vt:lpstr>
      <vt:lpstr>Green Briar (Smilax rotundifolia)</vt:lpstr>
      <vt:lpstr>Goat Head Vine (Tribulus terrestris)</vt:lpstr>
      <vt:lpstr>            Common and Bigleaf Periwinkle (Vinca minor), (Vinca major)</vt:lpstr>
      <vt:lpstr>Questions</vt:lpstr>
    </vt:vector>
  </TitlesOfParts>
  <Company>University of Tennessee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Skunk Vine</dc:title>
  <dc:creator>Adam Blalock</dc:creator>
  <cp:lastModifiedBy>Adam Blalock</cp:lastModifiedBy>
  <cp:revision>361</cp:revision>
  <cp:lastPrinted>2013-01-22T20:34:54Z</cp:lastPrinted>
  <dcterms:created xsi:type="dcterms:W3CDTF">2013-01-08T22:11:37Z</dcterms:created>
  <dcterms:modified xsi:type="dcterms:W3CDTF">2013-08-02T16:39:44Z</dcterms:modified>
</cp:coreProperties>
</file>