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6858000" cy="9144000" type="letter"/>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906" y="-58"/>
      </p:cViewPr>
      <p:guideLst>
        <p:guide orient="horz" pos="2880"/>
        <p:guide pos="216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9219A42-297C-4616-AE9E-C34AF495CA6D}" type="datetimeFigureOut">
              <a:rPr lang="en-US" smtClean="0"/>
              <a:pPr/>
              <a:t>10/28/2013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EB9FED-5D19-43E1-B8B4-0EB7A8C8963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219A42-297C-4616-AE9E-C34AF495CA6D}" type="datetimeFigureOut">
              <a:rPr lang="en-US" smtClean="0"/>
              <a:pPr/>
              <a:t>10/28/2013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EB9FED-5D19-43E1-B8B4-0EB7A8C8963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219A42-297C-4616-AE9E-C34AF495CA6D}" type="datetimeFigureOut">
              <a:rPr lang="en-US" smtClean="0"/>
              <a:pPr/>
              <a:t>10/28/2013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EB9FED-5D19-43E1-B8B4-0EB7A8C8963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219A42-297C-4616-AE9E-C34AF495CA6D}" type="datetimeFigureOut">
              <a:rPr lang="en-US" smtClean="0"/>
              <a:pPr/>
              <a:t>10/28/2013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EB9FED-5D19-43E1-B8B4-0EB7A8C8963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219A42-297C-4616-AE9E-C34AF495CA6D}" type="datetimeFigureOut">
              <a:rPr lang="en-US" smtClean="0"/>
              <a:pPr/>
              <a:t>10/28/2013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EB9FED-5D19-43E1-B8B4-0EB7A8C8963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9219A42-297C-4616-AE9E-C34AF495CA6D}" type="datetimeFigureOut">
              <a:rPr lang="en-US" smtClean="0"/>
              <a:pPr/>
              <a:t>10/28/2013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EB9FED-5D19-43E1-B8B4-0EB7A8C8963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9219A42-297C-4616-AE9E-C34AF495CA6D}" type="datetimeFigureOut">
              <a:rPr lang="en-US" smtClean="0"/>
              <a:pPr/>
              <a:t>10/28/2013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8EB9FED-5D19-43E1-B8B4-0EB7A8C8963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9219A42-297C-4616-AE9E-C34AF495CA6D}" type="datetimeFigureOut">
              <a:rPr lang="en-US" smtClean="0"/>
              <a:pPr/>
              <a:t>10/28/2013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8EB9FED-5D19-43E1-B8B4-0EB7A8C8963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219A42-297C-4616-AE9E-C34AF495CA6D}" type="datetimeFigureOut">
              <a:rPr lang="en-US" smtClean="0"/>
              <a:pPr/>
              <a:t>10/28/2013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8EB9FED-5D19-43E1-B8B4-0EB7A8C8963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219A42-297C-4616-AE9E-C34AF495CA6D}" type="datetimeFigureOut">
              <a:rPr lang="en-US" smtClean="0"/>
              <a:pPr/>
              <a:t>10/28/2013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EB9FED-5D19-43E1-B8B4-0EB7A8C8963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219A42-297C-4616-AE9E-C34AF495CA6D}" type="datetimeFigureOut">
              <a:rPr lang="en-US" smtClean="0"/>
              <a:pPr/>
              <a:t>10/28/2013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EB9FED-5D19-43E1-B8B4-0EB7A8C8963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D9219A42-297C-4616-AE9E-C34AF495CA6D}" type="datetimeFigureOut">
              <a:rPr lang="en-US" smtClean="0"/>
              <a:pPr/>
              <a:t>10/28/2013</a:t>
            </a:fld>
            <a:endParaRPr lang="en-US" dirty="0"/>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18EB9FED-5D19-43E1-B8B4-0EB7A8C8963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33400" y="8534400"/>
            <a:ext cx="5867400" cy="430887"/>
          </a:xfrm>
          <a:prstGeom prst="rect">
            <a:avLst/>
          </a:prstGeom>
        </p:spPr>
        <p:txBody>
          <a:bodyPr wrap="square">
            <a:spAutoFit/>
          </a:bodyPr>
          <a:lstStyle/>
          <a:p>
            <a:pPr algn="ctr"/>
            <a:endParaRPr lang="en-US" sz="1000" dirty="0">
              <a:latin typeface="Arial" pitchFamily="34" charset="0"/>
              <a:cs typeface="Arial" pitchFamily="34" charset="0"/>
            </a:endParaRPr>
          </a:p>
          <a:p>
            <a:r>
              <a:rPr lang="en-US" sz="1200" dirty="0" smtClean="0">
                <a:latin typeface="Arial" pitchFamily="34" charset="0"/>
                <a:cs typeface="Arial" pitchFamily="34" charset="0"/>
              </a:rPr>
              <a:t>TSU-14-0037(A)-7d-13515  </a:t>
            </a:r>
            <a:r>
              <a:rPr lang="en-US" sz="1200" dirty="0" smtClean="0">
                <a:solidFill>
                  <a:srgbClr val="FF0000"/>
                </a:solidFill>
                <a:latin typeface="Arial" pitchFamily="34" charset="0"/>
                <a:cs typeface="Arial" pitchFamily="34" charset="0"/>
              </a:rPr>
              <a:t>   </a:t>
            </a:r>
            <a:r>
              <a:rPr lang="en-US" sz="1200" b="1" i="1" dirty="0">
                <a:latin typeface="Arial" pitchFamily="34" charset="0"/>
                <a:cs typeface="Arial" pitchFamily="34" charset="0"/>
              </a:rPr>
              <a:t>– Tennessee State </a:t>
            </a:r>
            <a:r>
              <a:rPr lang="en-US" sz="1200" b="1" i="1" dirty="0" smtClean="0">
                <a:latin typeface="Arial" pitchFamily="34" charset="0"/>
                <a:cs typeface="Arial" pitchFamily="34" charset="0"/>
              </a:rPr>
              <a:t>University </a:t>
            </a:r>
            <a:r>
              <a:rPr lang="en-US" sz="1200" b="1" i="1" dirty="0" smtClean="0"/>
              <a:t>is an AA/EEO employer.</a:t>
            </a:r>
            <a:r>
              <a:rPr lang="en-US" sz="1200" b="1" i="1" dirty="0" smtClean="0">
                <a:latin typeface="Arial" pitchFamily="34" charset="0"/>
                <a:cs typeface="Arial" pitchFamily="34" charset="0"/>
              </a:rPr>
              <a:t> </a:t>
            </a:r>
            <a:endParaRPr lang="en-US" sz="1200" dirty="0">
              <a:latin typeface="Arial" pitchFamily="34" charset="0"/>
              <a:cs typeface="Arial" pitchFamily="34" charset="0"/>
            </a:endParaRPr>
          </a:p>
        </p:txBody>
      </p:sp>
      <p:sp>
        <p:nvSpPr>
          <p:cNvPr id="10" name="TextBox 9"/>
          <p:cNvSpPr txBox="1"/>
          <p:nvPr/>
        </p:nvSpPr>
        <p:spPr>
          <a:xfrm>
            <a:off x="226159" y="1020370"/>
            <a:ext cx="6555641" cy="400110"/>
          </a:xfrm>
          <a:prstGeom prst="rect">
            <a:avLst/>
          </a:prstGeom>
          <a:noFill/>
        </p:spPr>
        <p:txBody>
          <a:bodyPr wrap="none" rtlCol="0">
            <a:spAutoFit/>
          </a:bodyPr>
          <a:lstStyle/>
          <a:p>
            <a:r>
              <a:rPr lang="en-US" sz="2000" b="1" dirty="0" smtClean="0">
                <a:solidFill>
                  <a:srgbClr val="0033CC"/>
                </a:solidFill>
              </a:rPr>
              <a:t>Disease and Pest Management – How Can We Make It Safe?</a:t>
            </a:r>
            <a:endParaRPr lang="en-US" sz="2000" b="1" dirty="0">
              <a:solidFill>
                <a:srgbClr val="0033CC"/>
              </a:solidFill>
            </a:endParaRPr>
          </a:p>
        </p:txBody>
      </p:sp>
      <p:sp>
        <p:nvSpPr>
          <p:cNvPr id="11" name="TextBox 10"/>
          <p:cNvSpPr txBox="1"/>
          <p:nvPr/>
        </p:nvSpPr>
        <p:spPr>
          <a:xfrm>
            <a:off x="76201" y="4343400"/>
            <a:ext cx="6763455" cy="4339650"/>
          </a:xfrm>
          <a:prstGeom prst="rect">
            <a:avLst/>
          </a:prstGeom>
          <a:noFill/>
          <a:ln w="22225">
            <a:noFill/>
          </a:ln>
        </p:spPr>
        <p:txBody>
          <a:bodyPr wrap="none" rtlCol="0">
            <a:spAutoFit/>
          </a:bodyPr>
          <a:lstStyle/>
          <a:p>
            <a:pPr algn="ctr"/>
            <a:r>
              <a:rPr lang="en-US" sz="1600" b="1" dirty="0" smtClean="0"/>
              <a:t>Presentation Topics:</a:t>
            </a:r>
            <a:endParaRPr lang="en-US" sz="1600" dirty="0" smtClean="0"/>
          </a:p>
          <a:p>
            <a:endParaRPr lang="en-US" sz="300" b="1" dirty="0" smtClean="0"/>
          </a:p>
          <a:p>
            <a:endParaRPr lang="en-US" sz="300" b="1" dirty="0"/>
          </a:p>
          <a:p>
            <a:endParaRPr lang="en-US" sz="400" dirty="0" smtClean="0"/>
          </a:p>
          <a:p>
            <a:pPr>
              <a:buFont typeface="Wingdings" pitchFamily="2" charset="2"/>
              <a:buChar char="§"/>
            </a:pPr>
            <a:r>
              <a:rPr lang="en-US" sz="1400" dirty="0" smtClean="0"/>
              <a:t>  Native bee protection in agricultural habitats – Dr. Blair Sampson (USDA-ARS </a:t>
            </a:r>
            <a:r>
              <a:rPr lang="en-US" sz="1400" dirty="0" err="1" smtClean="0"/>
              <a:t>Poplarville</a:t>
            </a:r>
            <a:r>
              <a:rPr lang="en-US" sz="1400" dirty="0" smtClean="0"/>
              <a:t>)</a:t>
            </a:r>
          </a:p>
          <a:p>
            <a:pPr>
              <a:buFont typeface="Wingdings" pitchFamily="2" charset="2"/>
              <a:buChar char="§"/>
            </a:pPr>
            <a:endParaRPr lang="en-US" sz="1300" dirty="0" smtClean="0"/>
          </a:p>
          <a:p>
            <a:pPr>
              <a:buFont typeface="Wingdings" pitchFamily="2" charset="2"/>
              <a:buChar char="§"/>
            </a:pPr>
            <a:r>
              <a:rPr lang="en-US" sz="1400" dirty="0" smtClean="0"/>
              <a:t>  Forest nursery pathology – Dr. Michelle Cram (USDA Forest Service)</a:t>
            </a:r>
            <a:endParaRPr lang="en-US" sz="1400" dirty="0" smtClean="0">
              <a:solidFill>
                <a:srgbClr val="FF0000"/>
              </a:solidFill>
            </a:endParaRPr>
          </a:p>
          <a:p>
            <a:pPr>
              <a:buFont typeface="Wingdings" pitchFamily="2" charset="2"/>
              <a:buChar char="§"/>
            </a:pPr>
            <a:endParaRPr lang="en-US" sz="1300" dirty="0" smtClean="0"/>
          </a:p>
          <a:p>
            <a:pPr>
              <a:buFont typeface="Wingdings" pitchFamily="2" charset="2"/>
              <a:buChar char="§"/>
            </a:pPr>
            <a:r>
              <a:rPr lang="en-US" sz="1400" dirty="0" smtClean="0"/>
              <a:t>  Overview of current disease and pest issues of concern to nursery industry and</a:t>
            </a:r>
          </a:p>
          <a:p>
            <a:r>
              <a:rPr lang="en-US" sz="1400" dirty="0" smtClean="0"/>
              <a:t>      a systems approach to their management – Gray </a:t>
            </a:r>
            <a:r>
              <a:rPr lang="en-US" sz="1400" dirty="0" err="1" smtClean="0"/>
              <a:t>Haun</a:t>
            </a:r>
            <a:r>
              <a:rPr lang="en-US" sz="1400" dirty="0" smtClean="0"/>
              <a:t> (Tenn. Dept. Agric.)</a:t>
            </a:r>
          </a:p>
          <a:p>
            <a:endParaRPr lang="en-US" sz="1300" dirty="0" smtClean="0"/>
          </a:p>
          <a:p>
            <a:pPr>
              <a:buFont typeface="Wingdings" pitchFamily="2" charset="2"/>
              <a:buChar char="§"/>
            </a:pPr>
            <a:r>
              <a:rPr lang="en-US" sz="1400" dirty="0" smtClean="0"/>
              <a:t>  Non-conventional disease management approaches– Dr. Margaret </a:t>
            </a:r>
            <a:r>
              <a:rPr lang="en-US" sz="1400" dirty="0" err="1" smtClean="0"/>
              <a:t>Mmbaga</a:t>
            </a:r>
            <a:r>
              <a:rPr lang="en-US" sz="1400" dirty="0" smtClean="0"/>
              <a:t> (TSU)</a:t>
            </a:r>
          </a:p>
          <a:p>
            <a:pPr>
              <a:buFont typeface="Wingdings" pitchFamily="2" charset="2"/>
              <a:buChar char="§"/>
            </a:pPr>
            <a:endParaRPr lang="en-US" sz="1300" dirty="0" smtClean="0"/>
          </a:p>
          <a:p>
            <a:pPr>
              <a:buFont typeface="Wingdings" pitchFamily="2" charset="2"/>
              <a:buChar char="§"/>
            </a:pPr>
            <a:r>
              <a:rPr lang="en-US" sz="1400" dirty="0" smtClean="0"/>
              <a:t>  Organics, </a:t>
            </a:r>
            <a:r>
              <a:rPr lang="en-US" sz="1400" dirty="0" err="1" smtClean="0"/>
              <a:t>systemics</a:t>
            </a:r>
            <a:r>
              <a:rPr lang="en-US" sz="1400" dirty="0" smtClean="0"/>
              <a:t>, and alternative products for pest control – Dr. Karla </a:t>
            </a:r>
            <a:r>
              <a:rPr lang="en-US" sz="1400" dirty="0" err="1" smtClean="0"/>
              <a:t>Addesso</a:t>
            </a:r>
            <a:r>
              <a:rPr lang="en-US" sz="1400" dirty="0" smtClean="0"/>
              <a:t> (TSU)</a:t>
            </a:r>
          </a:p>
          <a:p>
            <a:endParaRPr lang="en-US" sz="1300" dirty="0" smtClean="0"/>
          </a:p>
          <a:p>
            <a:pPr>
              <a:buFont typeface="Wingdings" pitchFamily="2" charset="2"/>
              <a:buChar char="§"/>
            </a:pPr>
            <a:r>
              <a:rPr lang="en-US" sz="1400" dirty="0" smtClean="0"/>
              <a:t>  Reduced-risk biopesticides evaluated for ambrosia beetle and larval Japanese </a:t>
            </a:r>
          </a:p>
          <a:p>
            <a:r>
              <a:rPr lang="en-US" sz="1400" dirty="0" smtClean="0"/>
              <a:t>     beetle control – Dr. Jason Oliver (TSU)</a:t>
            </a:r>
          </a:p>
          <a:p>
            <a:endParaRPr lang="en-US" sz="1300" dirty="0" smtClean="0"/>
          </a:p>
          <a:p>
            <a:pPr>
              <a:buFont typeface="Wingdings" pitchFamily="2" charset="2"/>
              <a:buChar char="§"/>
            </a:pPr>
            <a:r>
              <a:rPr lang="en-US" sz="1400" dirty="0" smtClean="0"/>
              <a:t>  Healthy ornamental plant production methods to reduce chemical inputs – </a:t>
            </a:r>
          </a:p>
          <a:p>
            <a:r>
              <a:rPr lang="en-US" sz="1400" dirty="0" smtClean="0"/>
              <a:t>      Adam Blalock (TSU)</a:t>
            </a:r>
          </a:p>
          <a:p>
            <a:endParaRPr lang="en-US" sz="1300" dirty="0" smtClean="0"/>
          </a:p>
          <a:p>
            <a:pPr>
              <a:buFont typeface="Wingdings" pitchFamily="2" charset="2"/>
              <a:buChar char="§"/>
            </a:pPr>
            <a:r>
              <a:rPr lang="en-US" sz="1400" dirty="0" smtClean="0"/>
              <a:t>  Ag Enhancement Program update and new people introductions – Tenn. Dept. Agric.</a:t>
            </a:r>
          </a:p>
        </p:txBody>
      </p:sp>
      <p:sp>
        <p:nvSpPr>
          <p:cNvPr id="12" name="TextBox 11"/>
          <p:cNvSpPr txBox="1"/>
          <p:nvPr/>
        </p:nvSpPr>
        <p:spPr>
          <a:xfrm>
            <a:off x="381000" y="1524000"/>
            <a:ext cx="6328079" cy="2800767"/>
          </a:xfrm>
          <a:prstGeom prst="rect">
            <a:avLst/>
          </a:prstGeom>
          <a:noFill/>
          <a:ln w="31750">
            <a:noFill/>
          </a:ln>
        </p:spPr>
        <p:txBody>
          <a:bodyPr wrap="none" rtlCol="0">
            <a:spAutoFit/>
          </a:bodyPr>
          <a:lstStyle/>
          <a:p>
            <a:r>
              <a:rPr lang="en-US" sz="1600" b="1" dirty="0" smtClean="0"/>
              <a:t>Date:  </a:t>
            </a:r>
            <a:r>
              <a:rPr lang="en-US" sz="1600" dirty="0" smtClean="0"/>
              <a:t>Wednesday – December 4, 2013  </a:t>
            </a:r>
          </a:p>
          <a:p>
            <a:endParaRPr lang="en-US" sz="1600" dirty="0" smtClean="0"/>
          </a:p>
          <a:p>
            <a:r>
              <a:rPr lang="en-US" sz="1600" b="1" dirty="0" smtClean="0"/>
              <a:t>Time:</a:t>
            </a:r>
            <a:r>
              <a:rPr lang="en-US" sz="1600" dirty="0" smtClean="0"/>
              <a:t>  8:20 A.M.  to  2:00 P.M.   (Registration:  8:00 – 8:20 A.M.)</a:t>
            </a:r>
          </a:p>
          <a:p>
            <a:endParaRPr lang="en-US" sz="1600" dirty="0" smtClean="0"/>
          </a:p>
          <a:p>
            <a:r>
              <a:rPr lang="en-US" sz="1600" b="1" dirty="0" smtClean="0"/>
              <a:t>Location:</a:t>
            </a:r>
            <a:r>
              <a:rPr lang="en-US" sz="1600" dirty="0" smtClean="0"/>
              <a:t>  Otis L. Floyd Nursery Research Center, McMinnville, TN</a:t>
            </a:r>
          </a:p>
          <a:p>
            <a:endParaRPr lang="en-US" sz="1600" dirty="0" smtClean="0"/>
          </a:p>
          <a:p>
            <a:r>
              <a:rPr lang="en-US" sz="1600" b="1" dirty="0" smtClean="0"/>
              <a:t>Lunch Provided with advanced registration.  </a:t>
            </a:r>
            <a:r>
              <a:rPr lang="en-US" sz="1600" dirty="0" smtClean="0"/>
              <a:t>RSVP by Nov. 15, 2013</a:t>
            </a:r>
            <a:endParaRPr lang="en-US" sz="1600" b="1" dirty="0" smtClean="0"/>
          </a:p>
          <a:p>
            <a:endParaRPr lang="en-US" sz="1600" dirty="0" smtClean="0"/>
          </a:p>
          <a:p>
            <a:r>
              <a:rPr lang="en-US" sz="1600" b="1" dirty="0" smtClean="0"/>
              <a:t>Pesticide Points:  </a:t>
            </a:r>
            <a:r>
              <a:rPr lang="en-US" sz="1600" dirty="0" smtClean="0"/>
              <a:t>4</a:t>
            </a:r>
            <a:r>
              <a:rPr lang="en-US" sz="1600" b="1" dirty="0" smtClean="0">
                <a:solidFill>
                  <a:srgbClr val="FF0000"/>
                </a:solidFill>
              </a:rPr>
              <a:t> </a:t>
            </a:r>
            <a:r>
              <a:rPr lang="en-US" sz="1600" dirty="0" smtClean="0"/>
              <a:t>Points Categories 2, 3, 10, 12;    1 Point Category 1</a:t>
            </a:r>
            <a:endParaRPr lang="en-US" sz="1600" b="1" dirty="0" smtClean="0">
              <a:solidFill>
                <a:srgbClr val="FF0000"/>
              </a:solidFill>
            </a:endParaRPr>
          </a:p>
          <a:p>
            <a:endParaRPr lang="en-US" sz="1600" dirty="0" smtClean="0"/>
          </a:p>
          <a:p>
            <a:r>
              <a:rPr lang="en-US" sz="1600" b="1" dirty="0" smtClean="0"/>
              <a:t>Registration:</a:t>
            </a:r>
            <a:r>
              <a:rPr lang="en-US" sz="1600" dirty="0" smtClean="0"/>
              <a:t>  Call Holly Hodges at 931-815-5140 and provide your name</a:t>
            </a:r>
            <a:endParaRPr lang="en-US" sz="1600" b="1" dirty="0" smtClean="0"/>
          </a:p>
        </p:txBody>
      </p:sp>
      <p:grpSp>
        <p:nvGrpSpPr>
          <p:cNvPr id="13" name="Group 12"/>
          <p:cNvGrpSpPr/>
          <p:nvPr/>
        </p:nvGrpSpPr>
        <p:grpSpPr>
          <a:xfrm>
            <a:off x="402336" y="152400"/>
            <a:ext cx="6019800" cy="903213"/>
            <a:chOff x="381000" y="152400"/>
            <a:chExt cx="6019800" cy="903213"/>
          </a:xfrm>
        </p:grpSpPr>
        <p:pic>
          <p:nvPicPr>
            <p:cNvPr id="1029" name="Picture 5" descr="Logo-blue"/>
            <p:cNvPicPr>
              <a:picLocks noChangeAspect="1" noChangeArrowheads="1"/>
            </p:cNvPicPr>
            <p:nvPr/>
          </p:nvPicPr>
          <p:blipFill>
            <a:blip r:embed="rId2" cstate="print"/>
            <a:srcRect/>
            <a:stretch>
              <a:fillRect/>
            </a:stretch>
          </p:blipFill>
          <p:spPr bwMode="auto">
            <a:xfrm>
              <a:off x="381000" y="181464"/>
              <a:ext cx="1752600" cy="493149"/>
            </a:xfrm>
            <a:prstGeom prst="rect">
              <a:avLst/>
            </a:prstGeom>
            <a:noFill/>
          </p:spPr>
        </p:pic>
        <p:pic>
          <p:nvPicPr>
            <p:cNvPr id="1031" name="Picture 7" descr="Agency Logo">
              <a:hlinkClick r:id=""/>
            </p:cNvPr>
            <p:cNvPicPr>
              <a:picLocks noChangeAspect="1" noChangeArrowheads="1"/>
            </p:cNvPicPr>
            <p:nvPr/>
          </p:nvPicPr>
          <p:blipFill>
            <a:blip r:embed="rId3" cstate="print"/>
            <a:srcRect/>
            <a:stretch>
              <a:fillRect/>
            </a:stretch>
          </p:blipFill>
          <p:spPr bwMode="auto">
            <a:xfrm>
              <a:off x="2428753" y="152400"/>
              <a:ext cx="924047" cy="903213"/>
            </a:xfrm>
            <a:prstGeom prst="rect">
              <a:avLst/>
            </a:prstGeom>
            <a:noFill/>
          </p:spPr>
        </p:pic>
        <p:pic>
          <p:nvPicPr>
            <p:cNvPr id="2" name="Picture 2"/>
            <p:cNvPicPr>
              <a:picLocks noChangeAspect="1" noChangeArrowheads="1"/>
            </p:cNvPicPr>
            <p:nvPr/>
          </p:nvPicPr>
          <p:blipFill>
            <a:blip r:embed="rId4" cstate="print"/>
            <a:srcRect/>
            <a:stretch>
              <a:fillRect/>
            </a:stretch>
          </p:blipFill>
          <p:spPr bwMode="auto">
            <a:xfrm>
              <a:off x="5181600" y="213919"/>
              <a:ext cx="1219200" cy="548081"/>
            </a:xfrm>
            <a:prstGeom prst="rect">
              <a:avLst/>
            </a:prstGeom>
            <a:noFill/>
            <a:ln w="9525">
              <a:solidFill>
                <a:schemeClr val="tx1"/>
              </a:solidFill>
              <a:miter lim="800000"/>
              <a:headEnd/>
              <a:tailEnd/>
            </a:ln>
            <a:effectLst/>
          </p:spPr>
        </p:pic>
        <p:pic>
          <p:nvPicPr>
            <p:cNvPr id="1027" name="Picture 3"/>
            <p:cNvPicPr>
              <a:picLocks noChangeAspect="1" noChangeArrowheads="1"/>
            </p:cNvPicPr>
            <p:nvPr/>
          </p:nvPicPr>
          <p:blipFill>
            <a:blip r:embed="rId5" cstate="print"/>
            <a:srcRect/>
            <a:stretch>
              <a:fillRect/>
            </a:stretch>
          </p:blipFill>
          <p:spPr bwMode="auto">
            <a:xfrm>
              <a:off x="3886200" y="152400"/>
              <a:ext cx="838200" cy="901065"/>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152400"/>
            <a:ext cx="6019800" cy="8863965"/>
          </a:xfrm>
          <a:prstGeom prst="rect">
            <a:avLst/>
          </a:prstGeom>
          <a:noFill/>
        </p:spPr>
        <p:txBody>
          <a:bodyPr wrap="square" rtlCol="0">
            <a:spAutoFit/>
          </a:bodyPr>
          <a:lstStyle/>
          <a:p>
            <a:pPr algn="ctr"/>
            <a:r>
              <a:rPr lang="en-US" sz="1400" b="1" dirty="0" smtClean="0"/>
              <a:t>Directions to the Tennessee State University Nursery Research Center</a:t>
            </a:r>
            <a:endParaRPr lang="en-US" sz="1400" dirty="0" smtClean="0"/>
          </a:p>
          <a:p>
            <a:r>
              <a:rPr lang="en-US" sz="600" dirty="0" smtClean="0"/>
              <a:t> </a:t>
            </a:r>
          </a:p>
          <a:p>
            <a:r>
              <a:rPr lang="en-US" sz="1200" b="1" u="sng" dirty="0" smtClean="0"/>
              <a:t>From Nashville: </a:t>
            </a:r>
            <a:endParaRPr lang="en-US" sz="1200" dirty="0" smtClean="0"/>
          </a:p>
          <a:p>
            <a:r>
              <a:rPr lang="en-US" sz="600" dirty="0" smtClean="0"/>
              <a:t> </a:t>
            </a:r>
          </a:p>
          <a:p>
            <a:r>
              <a:rPr lang="en-US" sz="1200" dirty="0" smtClean="0"/>
              <a:t>Take I-24 east to the McMinnville/Manchester exit -Exit 111 (Hwy. 55).</a:t>
            </a:r>
          </a:p>
          <a:p>
            <a:r>
              <a:rPr lang="en-US" sz="600" dirty="0" smtClean="0"/>
              <a:t> </a:t>
            </a:r>
          </a:p>
          <a:p>
            <a:r>
              <a:rPr lang="en-US" sz="1200" dirty="0" smtClean="0"/>
              <a:t>At the top of the exit ramp turn right toward McMinnville.</a:t>
            </a:r>
          </a:p>
          <a:p>
            <a:r>
              <a:rPr lang="en-US" sz="600" dirty="0" smtClean="0"/>
              <a:t> </a:t>
            </a:r>
          </a:p>
          <a:p>
            <a:r>
              <a:rPr lang="en-US" sz="1200" dirty="0" smtClean="0"/>
              <a:t>Stay on this road.   Near McMinnville, there will be exits for McMinnville business district, </a:t>
            </a:r>
            <a:r>
              <a:rPr lang="en-US" sz="1200" u="sng" dirty="0" smtClean="0"/>
              <a:t>do not take them</a:t>
            </a:r>
            <a:r>
              <a:rPr lang="en-US" sz="1200" dirty="0" smtClean="0"/>
              <a:t>.  Just stay on this road.  Near McMinnville, Hwy. 55 will change into Hwy. 70S.  This is OK.  Just keep driving.  </a:t>
            </a:r>
          </a:p>
          <a:p>
            <a:r>
              <a:rPr lang="en-US" sz="600" dirty="0" smtClean="0"/>
              <a:t> </a:t>
            </a:r>
          </a:p>
          <a:p>
            <a:r>
              <a:rPr lang="en-US" sz="1200" dirty="0" smtClean="0"/>
              <a:t>You will encounter a series of traffic lights in McMinnville, just keep traveling on your road (now called 70S East).  (You are on the right road if you are following signs for 70S East to Sparta).  As you near the other edge of town, Hwy 70S will make a sweeping left turn.  The hospital will be on your left, a car dealership on your right; there will be a traffic light.  This is Cadillac Lane.  Turn left onto Cadillac Lane.  </a:t>
            </a:r>
          </a:p>
          <a:p>
            <a:r>
              <a:rPr lang="en-US" sz="600" dirty="0" smtClean="0"/>
              <a:t> </a:t>
            </a:r>
          </a:p>
          <a:p>
            <a:r>
              <a:rPr lang="en-US" sz="1200" dirty="0" smtClean="0"/>
              <a:t>The NRC is about 0.5 miles down Cadillac Lane, on the right.</a:t>
            </a:r>
          </a:p>
          <a:p>
            <a:r>
              <a:rPr lang="en-US" sz="600" dirty="0" smtClean="0"/>
              <a:t> </a:t>
            </a:r>
          </a:p>
          <a:p>
            <a:r>
              <a:rPr lang="en-US" sz="1200" dirty="0" smtClean="0"/>
              <a:t>In summary:</a:t>
            </a:r>
          </a:p>
          <a:p>
            <a:r>
              <a:rPr lang="en-US" sz="600" dirty="0" smtClean="0"/>
              <a:t> </a:t>
            </a:r>
          </a:p>
          <a:p>
            <a:r>
              <a:rPr lang="en-US" sz="1200" dirty="0" smtClean="0"/>
              <a:t>I-24 to Hwy 55 (exit 111), Hwy 55 (70S) to Cadillac Lane, Cadillac Lane to the Center.</a:t>
            </a:r>
          </a:p>
          <a:p>
            <a:r>
              <a:rPr lang="en-US" sz="1200" dirty="0" smtClean="0"/>
              <a:t>  </a:t>
            </a:r>
          </a:p>
          <a:p>
            <a:r>
              <a:rPr lang="en-US" sz="1200" b="1" u="sng" dirty="0" smtClean="0"/>
              <a:t>From Chattanooga:</a:t>
            </a:r>
            <a:endParaRPr lang="en-US" sz="1200" dirty="0" smtClean="0"/>
          </a:p>
          <a:p>
            <a:r>
              <a:rPr lang="en-US" sz="600" dirty="0" smtClean="0"/>
              <a:t> </a:t>
            </a:r>
          </a:p>
          <a:p>
            <a:r>
              <a:rPr lang="en-US" sz="1200" dirty="0" smtClean="0"/>
              <a:t>Take I-24 west to the McMinnville/Manchester exit - Exit 111 (Hwy. 55).</a:t>
            </a:r>
          </a:p>
          <a:p>
            <a:r>
              <a:rPr lang="en-US" sz="600" dirty="0" smtClean="0"/>
              <a:t> </a:t>
            </a:r>
          </a:p>
          <a:p>
            <a:r>
              <a:rPr lang="en-US" sz="1200" dirty="0" smtClean="0"/>
              <a:t>At the top of the exit ramp turn right toward McMinnville.</a:t>
            </a:r>
          </a:p>
          <a:p>
            <a:r>
              <a:rPr lang="en-US" sz="600" dirty="0" smtClean="0"/>
              <a:t> </a:t>
            </a:r>
          </a:p>
          <a:p>
            <a:r>
              <a:rPr lang="en-US" sz="1200" dirty="0" smtClean="0"/>
              <a:t>Stay on this road.  Near McMinnville, there will be exits for McMinnville business district, </a:t>
            </a:r>
            <a:r>
              <a:rPr lang="en-US" sz="1200" u="sng" dirty="0" smtClean="0"/>
              <a:t>do not take them</a:t>
            </a:r>
            <a:r>
              <a:rPr lang="en-US" sz="1200" dirty="0" smtClean="0"/>
              <a:t>.  Just stay on this road.  Near McMinnville, Hwy. 55 will change into Hwy. 70S.  This is OK.  Just keep driving.  </a:t>
            </a:r>
          </a:p>
          <a:p>
            <a:r>
              <a:rPr lang="en-US" sz="600" dirty="0" smtClean="0"/>
              <a:t> </a:t>
            </a:r>
          </a:p>
          <a:p>
            <a:r>
              <a:rPr lang="en-US" sz="1200" dirty="0" smtClean="0"/>
              <a:t>You will encounter a series of traffic lights in McMinnville, just keep traveling on your road (now called 70S East).  (You are on the right road if you are following signs for 70S East to Sparta).  As you near the other edge of town, Hwy 70S will make a sweeping left turn.  The hospital will be on your left, a car dealership on your right; there will be a traffic light.  This is Cadillac Lane.  Turn left onto Cadillac Lane.  </a:t>
            </a:r>
          </a:p>
          <a:p>
            <a:r>
              <a:rPr lang="en-US" sz="600" dirty="0" smtClean="0"/>
              <a:t> </a:t>
            </a:r>
          </a:p>
          <a:p>
            <a:r>
              <a:rPr lang="en-US" sz="1200" dirty="0" smtClean="0"/>
              <a:t>The NRC is about 0.5 miles down Cadillac Lane, on the right.</a:t>
            </a:r>
          </a:p>
          <a:p>
            <a:r>
              <a:rPr lang="en-US" sz="600" dirty="0" smtClean="0"/>
              <a:t> </a:t>
            </a:r>
          </a:p>
          <a:p>
            <a:r>
              <a:rPr lang="en-US" sz="1200" dirty="0" smtClean="0"/>
              <a:t>In summary:</a:t>
            </a:r>
          </a:p>
          <a:p>
            <a:r>
              <a:rPr lang="en-US" sz="600" dirty="0" smtClean="0"/>
              <a:t> </a:t>
            </a:r>
          </a:p>
          <a:p>
            <a:r>
              <a:rPr lang="en-US" sz="1200" dirty="0" smtClean="0"/>
              <a:t>I-24 to Hwy 55 (exit 111), Hwy 55 (70S) to Cadillac Lane, Cadillac Lane to the Center.</a:t>
            </a:r>
          </a:p>
          <a:p>
            <a:r>
              <a:rPr lang="en-US" sz="1200" dirty="0" smtClean="0"/>
              <a:t> </a:t>
            </a:r>
          </a:p>
          <a:p>
            <a:r>
              <a:rPr lang="en-US" sz="1200" b="1" u="sng" dirty="0" smtClean="0"/>
              <a:t>From Knoxville: </a:t>
            </a:r>
            <a:endParaRPr lang="en-US" sz="1200" dirty="0" smtClean="0"/>
          </a:p>
          <a:p>
            <a:r>
              <a:rPr lang="en-US" sz="600" dirty="0" smtClean="0"/>
              <a:t> </a:t>
            </a:r>
          </a:p>
          <a:p>
            <a:r>
              <a:rPr lang="en-US" sz="1200" dirty="0" smtClean="0"/>
              <a:t>Take I-40 west to exit 288, Hwy 111.   </a:t>
            </a:r>
          </a:p>
          <a:p>
            <a:r>
              <a:rPr lang="en-US" sz="600" dirty="0" smtClean="0"/>
              <a:t> </a:t>
            </a:r>
          </a:p>
          <a:p>
            <a:r>
              <a:rPr lang="en-US" sz="1200" dirty="0" smtClean="0"/>
              <a:t>Go south on Hwy 111 toward Sparta and McMinnville.  After you pass through Sparta, Hwy 70S will split from Hwy 111, take this split.  Stay on Hwy 70S into McMinnville.  </a:t>
            </a:r>
          </a:p>
          <a:p>
            <a:r>
              <a:rPr lang="en-US" sz="600" dirty="0" smtClean="0"/>
              <a:t> </a:t>
            </a:r>
          </a:p>
          <a:p>
            <a:r>
              <a:rPr lang="en-US" sz="1200" dirty="0" smtClean="0"/>
              <a:t>The very first traffic light encountered when entering McMinnville is Cadillac Lane (there will be an auto dealership on the left and a hospital on the right).  Turn right onto Cadillac Lane.</a:t>
            </a:r>
          </a:p>
          <a:p>
            <a:r>
              <a:rPr lang="en-US" sz="600" dirty="0" smtClean="0"/>
              <a:t> </a:t>
            </a:r>
          </a:p>
          <a:p>
            <a:r>
              <a:rPr lang="en-US" sz="1200" dirty="0" smtClean="0"/>
              <a:t>The NRC is about 0.5 miles down Cadillac Lane, on the right.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1456</TotalTime>
  <Words>263</Words>
  <Application>Microsoft Office PowerPoint</Application>
  <PresentationFormat>Letter Paper (8.5x11 in)</PresentationFormat>
  <Paragraphs>79</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Jason Oliver</dc:creator>
  <cp:lastModifiedBy>Adam Blalock</cp:lastModifiedBy>
  <cp:revision>93</cp:revision>
  <dcterms:created xsi:type="dcterms:W3CDTF">2012-07-24T19:36:50Z</dcterms:created>
  <dcterms:modified xsi:type="dcterms:W3CDTF">2013-10-28T15:26:21Z</dcterms:modified>
</cp:coreProperties>
</file>