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4"/>
  </p:notesMasterIdLst>
  <p:sldIdLst>
    <p:sldId id="256" r:id="rId2"/>
    <p:sldId id="257" r:id="rId3"/>
    <p:sldId id="258" r:id="rId4"/>
    <p:sldId id="260" r:id="rId5"/>
    <p:sldId id="259" r:id="rId6"/>
    <p:sldId id="264" r:id="rId7"/>
    <p:sldId id="261" r:id="rId8"/>
    <p:sldId id="262" r:id="rId9"/>
    <p:sldId id="265" r:id="rId10"/>
    <p:sldId id="263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996600"/>
    <a:srgbClr val="9966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FAF125D-DBBA-480A-87E4-ACE7DAFF2500}" type="datetimeFigureOut">
              <a:rPr lang="en-US"/>
              <a:pPr>
                <a:defRPr/>
              </a:pPr>
              <a:t>6/23/2011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B2782C2E-C7A0-4A1A-9DEA-BCF071EEEC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63177FC-B3B0-49E8-8B1F-1FDCA1AF6829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D122092-46D5-46FB-9FB7-259854C77E5F}" type="slidenum">
              <a:rPr lang="en-US" smtClean="0"/>
              <a:pPr/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014BD6C-FD61-4CC7-AD24-04747DFCAF94}" type="slidenum">
              <a:rPr lang="en-US" smtClean="0"/>
              <a:pPr/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7451645-1B4F-46F2-B48A-6D187104543B}" type="slidenum">
              <a:rPr lang="en-US" smtClean="0"/>
              <a:pPr/>
              <a:t>12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CB572E9-F732-49E1-A45E-2FEC01D65E1E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5B49095-48E2-4C8B-BBD8-D86441F99BF2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FDB28E4-51B7-44A6-8DB2-67EC1D370877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534536-6CE1-417B-B1C2-1C8D6259CA95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8ACE0C8-D974-4D7A-BA15-D0AB0C96975B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E7861A7-7335-4E31-8E33-2F5D80B635A1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94034CE-1666-4AE7-8DBC-F46C148A3105}" type="slidenum">
              <a:rPr lang="en-US" smtClean="0"/>
              <a:pPr/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BCDFA8F-DE95-4875-A2EF-053193DC419E}" type="slidenum">
              <a:rPr lang="en-US" smtClean="0"/>
              <a:pPr/>
              <a:t>9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6248400"/>
            <a:ext cx="1595438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571A4A-B18B-484D-AA5F-EC425E2A83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C9DF2C-286D-40FF-BEF7-42062447C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CB6590-46A7-4C0A-B59C-0B7125A520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6248400"/>
            <a:ext cx="1595438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0F5A2A-6394-4EF3-96DC-668EACED3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E75CEC-A4BA-4315-BC4C-9637D240C4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D65C7E-F4CD-4AF2-9E24-695CF9328D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00458C-0CB2-4BC9-AF7B-2314EF7EEE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647811-0567-448B-92C4-D8CEF82375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D24718-D6A8-4A81-8D55-7974725B8B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CD7E1A-98A6-4FC4-85E2-DB281B5079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A57087-B9E9-4100-AB3E-B43E7CB9E8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BC0385DF-856B-4F4F-BB8D-036C207722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43000"/>
            <a:ext cx="7772400" cy="1470025"/>
          </a:xfrm>
        </p:spPr>
        <p:txBody>
          <a:bodyPr/>
          <a:lstStyle/>
          <a:p>
            <a:pPr eaLnBrk="1" hangingPunct="1"/>
            <a:r>
              <a:rPr lang="en-US" smtClean="0">
                <a:latin typeface="Cooper Black" pitchFamily="18" charset="0"/>
              </a:rPr>
              <a:t>What To Do Before And After A Flood</a:t>
            </a:r>
          </a:p>
        </p:txBody>
      </p:sp>
      <p:pic>
        <p:nvPicPr>
          <p:cNvPr id="4099" name="Picture 5" descr="MCBD06921_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43200" y="3124200"/>
            <a:ext cx="3665538" cy="253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latin typeface="Cooper Black" pitchFamily="18" charset="0"/>
              </a:rPr>
              <a:t>DO NOT EAT OR DRINK ANYTHING THAT HAS COME IN CONTACT WITH FLOOD WATERS.</a:t>
            </a:r>
            <a:br>
              <a:rPr lang="en-US" sz="4000" smtClean="0">
                <a:latin typeface="Cooper Black" pitchFamily="18" charset="0"/>
              </a:rPr>
            </a:br>
            <a:r>
              <a:rPr lang="en-US" sz="4000" smtClean="0">
                <a:latin typeface="Cooper Black" pitchFamily="18" charset="0"/>
              </a:rPr>
              <a:t/>
            </a:r>
            <a:br>
              <a:rPr lang="en-US" sz="4000" smtClean="0">
                <a:latin typeface="Cooper Black" pitchFamily="18" charset="0"/>
              </a:rPr>
            </a:br>
            <a:r>
              <a:rPr lang="en-US" sz="4000" smtClean="0">
                <a:latin typeface="Cooper Black" pitchFamily="18" charset="0"/>
              </a:rPr>
              <a:t>WHEN IN DOUBT, </a:t>
            </a:r>
            <a:br>
              <a:rPr lang="en-US" sz="4000" smtClean="0">
                <a:latin typeface="Cooper Black" pitchFamily="18" charset="0"/>
              </a:rPr>
            </a:br>
            <a:r>
              <a:rPr lang="en-US" sz="4000" smtClean="0">
                <a:latin typeface="Cooper Black" pitchFamily="18" charset="0"/>
              </a:rPr>
              <a:t>THROW IT OUT!</a:t>
            </a:r>
          </a:p>
        </p:txBody>
      </p:sp>
      <p:pic>
        <p:nvPicPr>
          <p:cNvPr id="13315" name="Picture 6" descr="MCj0434451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2800" y="4343400"/>
            <a:ext cx="1562100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Picture 7" descr="MCj0431542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4400" y="4572000"/>
            <a:ext cx="792163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Conclusion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Flood waters are unsafe.</a:t>
            </a:r>
          </a:p>
          <a:p>
            <a:r>
              <a:rPr lang="en-US" smtClean="0"/>
              <a:t>After a flood inspect your kitchen.</a:t>
            </a:r>
          </a:p>
          <a:p>
            <a:r>
              <a:rPr lang="en-US" smtClean="0"/>
              <a:t>Bleach Solution=1 tbs bleach+1 gal water</a:t>
            </a:r>
          </a:p>
          <a:p>
            <a:r>
              <a:rPr lang="en-US" smtClean="0"/>
              <a:t>Items that are salvaged must be cleaned and sanitized.</a:t>
            </a:r>
          </a:p>
          <a:p>
            <a:endParaRPr lang="en-US" smtClean="0"/>
          </a:p>
          <a:p>
            <a:endParaRPr lang="en-US" smtClean="0"/>
          </a:p>
        </p:txBody>
      </p:sp>
      <p:pic>
        <p:nvPicPr>
          <p:cNvPr id="14340" name="Picture 2" descr="C:\Users\Richard\AppData\Local\Microsoft\Windows\Temporary Internet Files\Content.IE5\NQT16G8F\MC900078772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00800" y="4930775"/>
            <a:ext cx="2327275" cy="154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Conclusion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Inspect all canned and retort food items after a flood.</a:t>
            </a:r>
          </a:p>
          <a:p>
            <a:r>
              <a:rPr lang="en-US" smtClean="0"/>
              <a:t>When In Doubt, Throw It Out!</a:t>
            </a:r>
          </a:p>
        </p:txBody>
      </p:sp>
      <p:pic>
        <p:nvPicPr>
          <p:cNvPr id="15364" name="Picture 2" descr="C:\Users\Richard\AppData\Local\Microsoft\Windows\Temporary Internet Files\Content.IE5\NQT16G8F\MC900078772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00800" y="4930775"/>
            <a:ext cx="2327275" cy="154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Preparing For A Flood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Floods can make your food and water unsafe.</a:t>
            </a:r>
          </a:p>
          <a:p>
            <a:pPr eaLnBrk="1" hangingPunct="1"/>
            <a:r>
              <a:rPr lang="en-US" smtClean="0"/>
              <a:t>Move canned goods and cooking equipment to a high area if possible.</a:t>
            </a:r>
          </a:p>
        </p:txBody>
      </p:sp>
      <p:pic>
        <p:nvPicPr>
          <p:cNvPr id="5124" name="Picture 5" descr="MCj0425766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4267200"/>
            <a:ext cx="1425575" cy="190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8" name="PubRRectCallout"/>
          <p:cNvSpPr>
            <a:spLocks noEditPoints="1" noChangeArrowheads="1"/>
          </p:cNvSpPr>
          <p:nvPr/>
        </p:nvSpPr>
        <p:spPr bwMode="auto">
          <a:xfrm>
            <a:off x="2438400" y="3813175"/>
            <a:ext cx="5334000" cy="1524000"/>
          </a:xfrm>
          <a:custGeom>
            <a:avLst/>
            <a:gdLst>
              <a:gd name="G0" fmla="+- 0 0 0"/>
              <a:gd name="G1" fmla="+- 0 0 0"/>
              <a:gd name="T0" fmla="*/ 10800 w 21600"/>
              <a:gd name="T1" fmla="*/ 0 h 21600"/>
              <a:gd name="T2" fmla="*/ 0 w 21600"/>
              <a:gd name="T3" fmla="*/ 8638 h 21600"/>
              <a:gd name="T4" fmla="*/ 0 w 21600"/>
              <a:gd name="T5" fmla="*/ 21600 h 21600"/>
              <a:gd name="T6" fmla="*/ 10800 w 21600"/>
              <a:gd name="T7" fmla="*/ 17277 h 21600"/>
              <a:gd name="T8" fmla="*/ 21600 w 21600"/>
              <a:gd name="T9" fmla="*/ 8638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145 w 21600"/>
              <a:gd name="T16" fmla="*/ 145 h 21600"/>
              <a:gd name="T17" fmla="*/ 21409 w 21600"/>
              <a:gd name="T18" fmla="*/ 1710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532" y="0"/>
                </a:moveTo>
                <a:cubicBezTo>
                  <a:pt x="238" y="0"/>
                  <a:pt x="0" y="238"/>
                  <a:pt x="0" y="532"/>
                </a:cubicBezTo>
                <a:lnTo>
                  <a:pt x="0" y="16745"/>
                </a:lnTo>
                <a:cubicBezTo>
                  <a:pt x="0" y="17039"/>
                  <a:pt x="238" y="17277"/>
                  <a:pt x="532" y="17277"/>
                </a:cubicBezTo>
                <a:lnTo>
                  <a:pt x="2623" y="17277"/>
                </a:lnTo>
                <a:lnTo>
                  <a:pt x="0" y="21600"/>
                </a:lnTo>
                <a:lnTo>
                  <a:pt x="6515" y="17277"/>
                </a:lnTo>
                <a:lnTo>
                  <a:pt x="21016" y="17277"/>
                </a:lnTo>
                <a:cubicBezTo>
                  <a:pt x="21339" y="17277"/>
                  <a:pt x="21600" y="17039"/>
                  <a:pt x="21600" y="16745"/>
                </a:cubicBezTo>
                <a:lnTo>
                  <a:pt x="21600" y="532"/>
                </a:lnTo>
                <a:cubicBezTo>
                  <a:pt x="21600" y="238"/>
                  <a:pt x="21339" y="0"/>
                  <a:pt x="21016" y="0"/>
                </a:cubicBezTo>
                <a:close/>
              </a:path>
            </a:pathLst>
          </a:cu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126" name="Text Box 7"/>
          <p:cNvSpPr txBox="1">
            <a:spLocks noChangeArrowheads="1"/>
          </p:cNvSpPr>
          <p:nvPr/>
        </p:nvSpPr>
        <p:spPr bwMode="auto">
          <a:xfrm>
            <a:off x="2514600" y="3962400"/>
            <a:ext cx="52578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bg2"/>
                </a:solidFill>
                <a:latin typeface="Cooper Black" pitchFamily="18" charset="0"/>
              </a:rPr>
              <a:t>Flood waters are dangerous to your food because it may contain sewage, dangerous chemicals, and other </a:t>
            </a:r>
            <a:r>
              <a:rPr lang="en-US" dirty="0" smtClean="0">
                <a:solidFill>
                  <a:schemeClr val="bg2"/>
                </a:solidFill>
                <a:latin typeface="Cooper Black" pitchFamily="18" charset="0"/>
              </a:rPr>
              <a:t>contaminants</a:t>
            </a:r>
            <a:r>
              <a:rPr lang="en-US" dirty="0">
                <a:solidFill>
                  <a:schemeClr val="bg2"/>
                </a:solidFill>
                <a:latin typeface="Cooper Black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To Do After A Flood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Inspect your kitchen and food storage areas.</a:t>
            </a:r>
          </a:p>
          <a:p>
            <a:pPr eaLnBrk="1" hangingPunct="1"/>
            <a:r>
              <a:rPr lang="en-US" smtClean="0"/>
              <a:t>Look for items that came into </a:t>
            </a:r>
          </a:p>
          <a:p>
            <a:pPr eaLnBrk="1" hangingPunct="1">
              <a:buFontTx/>
              <a:buNone/>
            </a:pPr>
            <a:r>
              <a:rPr lang="en-US" smtClean="0"/>
              <a:t>	contact with flood waters.</a:t>
            </a:r>
          </a:p>
          <a:p>
            <a:pPr lvl="1" eaLnBrk="1" hangingPunct="1"/>
            <a:r>
              <a:rPr lang="en-US" smtClean="0"/>
              <a:t>Some items can be salvaged.</a:t>
            </a:r>
          </a:p>
          <a:p>
            <a:pPr lvl="1" eaLnBrk="1" hangingPunct="1"/>
            <a:r>
              <a:rPr lang="en-US" smtClean="0"/>
              <a:t>Other items must be thrown in the garbage.</a:t>
            </a:r>
          </a:p>
        </p:txBody>
      </p:sp>
      <p:pic>
        <p:nvPicPr>
          <p:cNvPr id="6148" name="Picture 6" descr="MCj0441502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00800" y="2286000"/>
            <a:ext cx="1828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Bleach Solution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752600"/>
          </a:xfrm>
        </p:spPr>
        <p:txBody>
          <a:bodyPr/>
          <a:lstStyle/>
          <a:p>
            <a:pPr eaLnBrk="1" hangingPunct="1"/>
            <a:r>
              <a:rPr lang="en-US" dirty="0" smtClean="0"/>
              <a:t>Recipe:</a:t>
            </a:r>
          </a:p>
          <a:p>
            <a:pPr lvl="1" eaLnBrk="1" hangingPunct="1"/>
            <a:r>
              <a:rPr lang="en-US" dirty="0" smtClean="0"/>
              <a:t>1 tablespoon of household bleach per</a:t>
            </a:r>
          </a:p>
          <a:p>
            <a:pPr lvl="1" eaLnBrk="1" hangingPunct="1"/>
            <a:r>
              <a:rPr lang="en-US" dirty="0" smtClean="0"/>
              <a:t>1 gallon of clean </a:t>
            </a:r>
            <a:r>
              <a:rPr lang="en-US" dirty="0" smtClean="0"/>
              <a:t>water</a:t>
            </a:r>
            <a:endParaRPr lang="en-US" dirty="0" smtClean="0"/>
          </a:p>
          <a:p>
            <a:pPr eaLnBrk="1" hangingPunct="1">
              <a:buFontTx/>
              <a:buNone/>
            </a:pPr>
            <a:endParaRPr lang="en-US" b="1" dirty="0" smtClean="0"/>
          </a:p>
          <a:p>
            <a:pPr eaLnBrk="1" hangingPunct="1">
              <a:buFontTx/>
              <a:buNone/>
            </a:pPr>
            <a:endParaRPr lang="en-US" b="1" dirty="0" smtClean="0"/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914400" y="4495800"/>
            <a:ext cx="7315200" cy="1597025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chemeClr val="bg1"/>
                </a:solidFill>
              </a:rPr>
              <a:t>This is not the recipe for purifying water, it is to be used for cleaning only.</a:t>
            </a:r>
          </a:p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chemeClr val="bg1"/>
                </a:solidFill>
              </a:rPr>
              <a:t>DO NOT DRINK!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273050" y="3505200"/>
            <a:ext cx="8566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7174" name="Picture 8" descr="MPj0402524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1800" y="2743200"/>
            <a:ext cx="1617663" cy="161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Items That Can Be Salvaged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3657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Metal pots, pans, glass or ceramic dishes, and metal utensils.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Wash in warm soapy water then soak in a bleach solution for 15 minutes.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Counter tops and kitchen surfaces.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Clean with warm soapy water then sanitize with bleach solution.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Undamaged cans or retort packages.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Wash and sanitize with bleach solution.</a:t>
            </a:r>
          </a:p>
        </p:txBody>
      </p:sp>
      <p:pic>
        <p:nvPicPr>
          <p:cNvPr id="8196" name="Picture 5" descr="MCj0332956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5067300"/>
            <a:ext cx="1371600" cy="1055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7" name="Picture 6" descr="MCj0332998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72200" y="5068888"/>
            <a:ext cx="1108075" cy="105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8" name="Picture 7" descr="MCj02980090000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92550" y="5068888"/>
            <a:ext cx="1358900" cy="105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Canned Items And Retort Packages That Cannot Be Salvaged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304800" y="2667000"/>
            <a:ext cx="4876800" cy="4192588"/>
          </a:xfrm>
        </p:spPr>
        <p:txBody>
          <a:bodyPr>
            <a:spAutoFit/>
          </a:bodyPr>
          <a:lstStyle/>
          <a:p>
            <a:pPr eaLnBrk="1" hangingPunct="1"/>
            <a:r>
              <a:rPr lang="en-US" dirty="0" smtClean="0"/>
              <a:t>Canned items with rust or damage to the outside.</a:t>
            </a:r>
          </a:p>
          <a:p>
            <a:pPr lvl="1" eaLnBrk="1" hangingPunct="1"/>
            <a:r>
              <a:rPr lang="en-US" dirty="0" smtClean="0"/>
              <a:t>Look to see if the </a:t>
            </a:r>
            <a:r>
              <a:rPr lang="en-US" smtClean="0"/>
              <a:t>can </a:t>
            </a:r>
            <a:r>
              <a:rPr lang="en-US" smtClean="0"/>
              <a:t>has </a:t>
            </a:r>
            <a:r>
              <a:rPr lang="en-US" dirty="0" smtClean="0"/>
              <a:t>swelling.</a:t>
            </a:r>
          </a:p>
          <a:p>
            <a:pPr eaLnBrk="1" hangingPunct="1"/>
            <a:r>
              <a:rPr lang="en-US" dirty="0" smtClean="0"/>
              <a:t>Retort packages with damaged seams.</a:t>
            </a:r>
          </a:p>
          <a:p>
            <a:pPr eaLnBrk="1" hangingPunct="1"/>
            <a:endParaRPr lang="en-US" dirty="0" smtClean="0"/>
          </a:p>
        </p:txBody>
      </p:sp>
      <p:pic>
        <p:nvPicPr>
          <p:cNvPr id="9220" name="Picture 3" descr="E:\DCIM\100MSDCF\DSC00804.JPG"/>
          <p:cNvPicPr>
            <a:picLocks noChangeAspect="1" noChangeArrowheads="1"/>
          </p:cNvPicPr>
          <p:nvPr/>
        </p:nvPicPr>
        <p:blipFill>
          <a:blip r:embed="rId3" cstate="print"/>
          <a:srcRect l="10226" t="15909" r="7954" b="6818"/>
          <a:stretch>
            <a:fillRect/>
          </a:stretch>
        </p:blipFill>
        <p:spPr bwMode="auto">
          <a:xfrm>
            <a:off x="5257800" y="2895600"/>
            <a:ext cx="36576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Oval 6"/>
          <p:cNvSpPr/>
          <p:nvPr/>
        </p:nvSpPr>
        <p:spPr>
          <a:xfrm>
            <a:off x="5334000" y="4419600"/>
            <a:ext cx="2667000" cy="1752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7162800" y="2895600"/>
            <a:ext cx="1600200" cy="990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Other Foods </a:t>
            </a:r>
            <a:br>
              <a:rPr lang="en-US" smtClean="0"/>
            </a:br>
            <a:r>
              <a:rPr lang="en-US" smtClean="0"/>
              <a:t>That Cannot Be Salvaged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144963"/>
          </a:xfrm>
        </p:spPr>
        <p:txBody>
          <a:bodyPr/>
          <a:lstStyle/>
          <a:p>
            <a:pPr eaLnBrk="1" hangingPunct="1"/>
            <a:r>
              <a:rPr lang="en-US" smtClean="0"/>
              <a:t>Food not in a waterproof container.</a:t>
            </a:r>
          </a:p>
          <a:p>
            <a:pPr lvl="1" eaLnBrk="1" hangingPunct="1"/>
            <a:r>
              <a:rPr lang="en-US" smtClean="0"/>
              <a:t>Containers with screw caps, snap lids, pop tops, or crimped bottle caps.</a:t>
            </a:r>
          </a:p>
          <a:p>
            <a:pPr lvl="1" eaLnBrk="1" hangingPunct="1"/>
            <a:r>
              <a:rPr lang="en-US" smtClean="0"/>
              <a:t>Cardboard cartons and boxes</a:t>
            </a:r>
          </a:p>
          <a:p>
            <a:pPr eaLnBrk="1" hangingPunct="1"/>
            <a:endParaRPr lang="en-US" smtClean="0"/>
          </a:p>
        </p:txBody>
      </p:sp>
      <p:grpSp>
        <p:nvGrpSpPr>
          <p:cNvPr id="10244" name="Group 10"/>
          <p:cNvGrpSpPr>
            <a:grpSpLocks/>
          </p:cNvGrpSpPr>
          <p:nvPr/>
        </p:nvGrpSpPr>
        <p:grpSpPr bwMode="auto">
          <a:xfrm>
            <a:off x="1981200" y="4114800"/>
            <a:ext cx="4876800" cy="2497138"/>
            <a:chOff x="2286000" y="4114800"/>
            <a:chExt cx="4876800" cy="2496478"/>
          </a:xfrm>
        </p:grpSpPr>
        <p:pic>
          <p:nvPicPr>
            <p:cNvPr id="10245" name="Picture 5" descr="MPj04304770000[1]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286000" y="4114800"/>
              <a:ext cx="2496312" cy="2496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46" name="Picture 8" descr="MPj01755240000[1]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402262" y="4114800"/>
              <a:ext cx="1760538" cy="24964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630363"/>
          </a:xfrm>
        </p:spPr>
        <p:txBody>
          <a:bodyPr/>
          <a:lstStyle/>
          <a:p>
            <a:pPr eaLnBrk="1" hangingPunct="1"/>
            <a:r>
              <a:rPr lang="en-US" smtClean="0"/>
              <a:t>Other Items </a:t>
            </a:r>
            <a:br>
              <a:rPr lang="en-US" smtClean="0"/>
            </a:br>
            <a:r>
              <a:rPr lang="en-US" smtClean="0"/>
              <a:t>That Cannot Be Salvaged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09800"/>
            <a:ext cx="8229600" cy="3611563"/>
          </a:xfrm>
        </p:spPr>
        <p:txBody>
          <a:bodyPr/>
          <a:lstStyle/>
          <a:p>
            <a:pPr eaLnBrk="1" hangingPunct="1"/>
            <a:r>
              <a:rPr lang="en-US" smtClean="0"/>
              <a:t>Cutting boards, wooden spoons and bowls, plastic utensils, baby bottle nipples, and pacifiers.</a:t>
            </a:r>
          </a:p>
        </p:txBody>
      </p:sp>
      <p:pic>
        <p:nvPicPr>
          <p:cNvPr id="11268" name="Picture 8" descr="E:\DCIM\100MSDCF\DSC00809.JPG"/>
          <p:cNvPicPr>
            <a:picLocks noChangeAspect="1" noChangeArrowheads="1"/>
          </p:cNvPicPr>
          <p:nvPr/>
        </p:nvPicPr>
        <p:blipFill>
          <a:blip r:embed="rId3" cstate="print"/>
          <a:srcRect l="10938" t="29167" r="7813" b="10417"/>
          <a:stretch>
            <a:fillRect/>
          </a:stretch>
        </p:blipFill>
        <p:spPr bwMode="auto">
          <a:xfrm>
            <a:off x="3810000" y="3886200"/>
            <a:ext cx="39624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9" name="Picture 6" descr="MPj0175436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71600" y="4267200"/>
            <a:ext cx="1228725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Items That Cannot Be Salvaged</a:t>
            </a:r>
            <a:br>
              <a:rPr lang="en-US" smtClean="0"/>
            </a:br>
            <a:r>
              <a:rPr lang="en-US" smtClean="0"/>
              <a:t>continued 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Refrigerators and freezers that were under flood waters cannot be salvaged.</a:t>
            </a:r>
          </a:p>
          <a:p>
            <a:r>
              <a:rPr lang="en-US" smtClean="0"/>
              <a:t>Once the insulation material is exposed to flood waters they are no longer safe.</a:t>
            </a:r>
          </a:p>
        </p:txBody>
      </p:sp>
      <p:pic>
        <p:nvPicPr>
          <p:cNvPr id="12292" name="Picture 5" descr="MC900018329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6629400" y="4114800"/>
            <a:ext cx="1447800" cy="2092325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</p:spPr>
      </p:pic>
      <p:pic>
        <p:nvPicPr>
          <p:cNvPr id="12293" name="Picture 6" descr="MC900389358[1]"/>
          <p:cNvPicPr>
            <a:picLocks noChangeAspect="1" noChangeArrowheads="1"/>
          </p:cNvPicPr>
          <p:nvPr/>
        </p:nvPicPr>
        <p:blipFill>
          <a:blip r:embed="rId4" cstate="print"/>
          <a:srcRect l="49310" t="56590" b="-6891"/>
          <a:stretch>
            <a:fillRect/>
          </a:stretch>
        </p:blipFill>
        <p:spPr bwMode="auto">
          <a:xfrm>
            <a:off x="6019800" y="4865688"/>
            <a:ext cx="2438400" cy="1704975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8">
      <a:dk1>
        <a:srgbClr val="003366"/>
      </a:dk1>
      <a:lt1>
        <a:srgbClr val="FFFFFF"/>
      </a:lt1>
      <a:dk2>
        <a:srgbClr val="000099"/>
      </a:dk2>
      <a:lt2>
        <a:srgbClr val="CCFFFF"/>
      </a:lt2>
      <a:accent1>
        <a:srgbClr val="3366CC"/>
      </a:accent1>
      <a:accent2>
        <a:srgbClr val="00B000"/>
      </a:accent2>
      <a:accent3>
        <a:srgbClr val="AAAACA"/>
      </a:accent3>
      <a:accent4>
        <a:srgbClr val="DADADA"/>
      </a:accent4>
      <a:accent5>
        <a:srgbClr val="ADB8E2"/>
      </a:accent5>
      <a:accent6>
        <a:srgbClr val="009F00"/>
      </a:accent6>
      <a:hlink>
        <a:srgbClr val="66CCFF"/>
      </a:hlink>
      <a:folHlink>
        <a:srgbClr val="FFE701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1471</TotalTime>
  <Words>366</Words>
  <Application>Microsoft Office PowerPoint</Application>
  <PresentationFormat>On-screen Show (4:3)</PresentationFormat>
  <Paragraphs>60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Default Design</vt:lpstr>
      <vt:lpstr>What To Do Before And After A Flood</vt:lpstr>
      <vt:lpstr>Preparing For A Flood</vt:lpstr>
      <vt:lpstr>What To Do After A Flood </vt:lpstr>
      <vt:lpstr>Bleach Solution</vt:lpstr>
      <vt:lpstr>Items That Can Be Salvaged</vt:lpstr>
      <vt:lpstr>Canned Items And Retort Packages That Cannot Be Salvaged</vt:lpstr>
      <vt:lpstr>Other Foods  That Cannot Be Salvaged</vt:lpstr>
      <vt:lpstr>Other Items  That Cannot Be Salvaged</vt:lpstr>
      <vt:lpstr>Items That Cannot Be Salvaged continued </vt:lpstr>
      <vt:lpstr>DO NOT EAT OR DRINK ANYTHING THAT HAS COME IN CONTACT WITH FLOOD WATERS.  WHEN IN DOUBT,  THROW IT OUT!</vt:lpstr>
      <vt:lpstr>Conclusion</vt:lpstr>
      <vt:lpstr>Conclusion</vt:lpstr>
    </vt:vector>
  </TitlesOfParts>
  <Company>TSU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Preparing For And Keeping Food Safe During A Power Outage</dc:title>
  <dc:creator>Erica Fenton</dc:creator>
  <cp:lastModifiedBy>Richard</cp:lastModifiedBy>
  <cp:revision>35</cp:revision>
  <dcterms:created xsi:type="dcterms:W3CDTF">2009-09-08T14:34:39Z</dcterms:created>
  <dcterms:modified xsi:type="dcterms:W3CDTF">2011-06-23T16:56:32Z</dcterms:modified>
</cp:coreProperties>
</file>