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212"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AC4FEC1-96EC-4918-83BB-DADE58592978}" type="datetimeFigureOut">
              <a:rPr lang="en-US"/>
              <a:pPr>
                <a:defRPr/>
              </a:pPr>
              <a:t>6/13/2011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9A72CEC-651F-44E4-A44B-246FCBE5023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Preparing an Emergency Food Kit can be vital to your family, especially if a disaster were to strike.  There are many different components that make up this kit such as: food, water, important documents and other essential items that you may need.  It is important that you have enough food and water for each person in your family for three days.  There should be three gallons of water per person everyday.  The Emergency Food Kit along with your communication plan is a step in the right direction to ensure you and your family’s safety during a disaster.</a:t>
            </a:r>
          </a:p>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782D9C4-3FBC-4884-8628-741B8F434FA4}"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DC7EF45-6401-472B-B2ED-FB0B8B778AD7}"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slide is a reminder of important tasks that need to be done.</a:t>
            </a:r>
          </a:p>
          <a:p>
            <a:pPr eaLnBrk="1" hangingPunct="1">
              <a:spcBef>
                <a:spcPct val="0"/>
              </a:spcBef>
            </a:pPr>
            <a:r>
              <a:rPr lang="en-US" smtClean="0"/>
              <a:t>Check the expiration dates on foods every 6 months.</a:t>
            </a:r>
          </a:p>
          <a:p>
            <a:pPr lvl="1" eaLnBrk="1" hangingPunct="1">
              <a:spcBef>
                <a:spcPct val="0"/>
              </a:spcBef>
            </a:pPr>
            <a:r>
              <a:rPr lang="en-US" smtClean="0"/>
              <a:t>It is important to check the food in the Emergency Food Kit to be sure that the food is not expired.</a:t>
            </a:r>
          </a:p>
          <a:p>
            <a:pPr eaLnBrk="1" hangingPunct="1">
              <a:spcBef>
                <a:spcPct val="0"/>
              </a:spcBef>
            </a:pPr>
            <a:r>
              <a:rPr lang="en-US" smtClean="0"/>
              <a:t>Replace foods that are old.</a:t>
            </a:r>
          </a:p>
          <a:p>
            <a:pPr eaLnBrk="1" hangingPunct="1">
              <a:spcBef>
                <a:spcPct val="0"/>
              </a:spcBef>
            </a:pPr>
            <a:r>
              <a:rPr lang="en-US" smtClean="0"/>
              <a:t>Include some comfort items if you have room.</a:t>
            </a:r>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368703-3CCC-4D34-ABAC-D1F82307D1C9}"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EEE2D2-213F-4A7C-ACEE-D3009D2F26D5}" type="slidenum">
              <a:rPr lang="en-US" smtClean="0"/>
              <a:pPr/>
              <a:t>12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 general overview on what an Emergency Food Kit contains and how it is stored.</a:t>
            </a:r>
          </a:p>
          <a:p>
            <a:pPr eaLnBrk="1" hangingPunct="1">
              <a:spcBef>
                <a:spcPct val="0"/>
              </a:spcBef>
            </a:pPr>
            <a:r>
              <a:rPr lang="en-US" smtClean="0"/>
              <a:t>3 Day supply of food and water for each household member.</a:t>
            </a:r>
          </a:p>
          <a:p>
            <a:pPr lvl="1" eaLnBrk="1" hangingPunct="1">
              <a:spcBef>
                <a:spcPct val="0"/>
              </a:spcBef>
            </a:pPr>
            <a:r>
              <a:rPr lang="en-US" smtClean="0"/>
              <a:t>It is important to take every family member into account when putting an Emergency Food Kit together.</a:t>
            </a:r>
          </a:p>
          <a:p>
            <a:pPr eaLnBrk="1" hangingPunct="1">
              <a:spcBef>
                <a:spcPct val="0"/>
              </a:spcBef>
            </a:pPr>
            <a:r>
              <a:rPr lang="en-US" smtClean="0"/>
              <a:t>Kept in a waterproof case or carrying bag.</a:t>
            </a:r>
          </a:p>
          <a:p>
            <a:pPr lvl="1" eaLnBrk="1" hangingPunct="1">
              <a:spcBef>
                <a:spcPct val="0"/>
              </a:spcBef>
            </a:pPr>
            <a:r>
              <a:rPr lang="en-US" smtClean="0"/>
              <a:t>Make sure that the kit can resist outside weather conditions.</a:t>
            </a:r>
          </a:p>
          <a:p>
            <a:pPr lvl="1" eaLnBrk="1" hangingPunct="1">
              <a:spcBef>
                <a:spcPct val="0"/>
              </a:spcBef>
            </a:pPr>
            <a:r>
              <a:rPr lang="en-US" smtClean="0"/>
              <a:t>You should also be able to move or take the kit with you to a safe place.</a:t>
            </a:r>
          </a:p>
          <a:p>
            <a:pPr eaLnBrk="1" hangingPunct="1">
              <a:spcBef>
                <a:spcPct val="0"/>
              </a:spcBef>
            </a:pPr>
            <a:r>
              <a:rPr lang="en-US" smtClean="0"/>
              <a:t>Stored in a cool dry place or in your emergency shelter.</a:t>
            </a:r>
          </a:p>
          <a:p>
            <a:pPr lvl="1" eaLnBrk="1" hangingPunct="1">
              <a:spcBef>
                <a:spcPct val="0"/>
              </a:spcBef>
            </a:pPr>
            <a:r>
              <a:rPr lang="en-US" smtClean="0"/>
              <a:t>Food last longer in a cool dry place where heat and moisture are not present.  </a:t>
            </a:r>
          </a:p>
          <a:p>
            <a:pPr lvl="1" eaLnBrk="1" hangingPunct="1">
              <a:spcBef>
                <a:spcPct val="0"/>
              </a:spcBef>
            </a:pPr>
            <a:r>
              <a:rPr lang="en-US" smtClean="0"/>
              <a:t>The emergency shelter is a logical place to store your Emergency Food Kit since that is where you will likely be when a disaster strikes.</a:t>
            </a:r>
          </a:p>
          <a:p>
            <a:pPr eaLnBrk="1" hangingPunct="1">
              <a:spcBef>
                <a:spcPct val="0"/>
              </a:spcBef>
            </a:pPr>
            <a:r>
              <a:rPr lang="en-US" smtClean="0"/>
              <a:t> </a:t>
            </a:r>
          </a:p>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CF18A-49B4-429E-BE37-0099CE4E65F6}"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3 day supply of water</a:t>
            </a:r>
          </a:p>
          <a:p>
            <a:pPr lvl="1" eaLnBrk="1" hangingPunct="1">
              <a:spcBef>
                <a:spcPct val="0"/>
              </a:spcBef>
            </a:pPr>
            <a:r>
              <a:rPr lang="en-US" smtClean="0"/>
              <a:t>1 gallon of water per person per day.</a:t>
            </a:r>
          </a:p>
          <a:p>
            <a:pPr lvl="1" eaLnBrk="1" hangingPunct="1">
              <a:spcBef>
                <a:spcPct val="0"/>
              </a:spcBef>
            </a:pPr>
            <a:r>
              <a:rPr lang="en-US" smtClean="0"/>
              <a:t>This equals 3 gallons of water per person.</a:t>
            </a:r>
          </a:p>
          <a:p>
            <a:pPr eaLnBrk="1" hangingPunct="1">
              <a:spcBef>
                <a:spcPct val="0"/>
              </a:spcBef>
            </a:pPr>
            <a:r>
              <a:rPr lang="en-US" smtClean="0"/>
              <a:t>Use of the water (remember that this water is used for emergencies and should be used sparingly)</a:t>
            </a:r>
          </a:p>
          <a:p>
            <a:pPr lvl="1" eaLnBrk="1" hangingPunct="1">
              <a:spcBef>
                <a:spcPct val="0"/>
              </a:spcBef>
            </a:pPr>
            <a:r>
              <a:rPr lang="en-US" smtClean="0"/>
              <a:t>Drinking </a:t>
            </a:r>
          </a:p>
          <a:p>
            <a:pPr lvl="1" eaLnBrk="1" hangingPunct="1">
              <a:spcBef>
                <a:spcPct val="0"/>
              </a:spcBef>
            </a:pPr>
            <a:r>
              <a:rPr lang="en-US" smtClean="0"/>
              <a:t>Cooking</a:t>
            </a:r>
          </a:p>
          <a:p>
            <a:pPr lvl="1" eaLnBrk="1" hangingPunct="1">
              <a:spcBef>
                <a:spcPct val="0"/>
              </a:spcBef>
            </a:pPr>
            <a:r>
              <a:rPr lang="en-US" smtClean="0"/>
              <a:t>Hygiene</a:t>
            </a:r>
          </a:p>
          <a:p>
            <a:pPr eaLnBrk="1" hangingPunct="1">
              <a:spcBef>
                <a:spcPct val="0"/>
              </a:spcBef>
            </a:pPr>
            <a:endParaRPr 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288307-B2A0-42C8-9A09-CB4A06E7DF6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discuss food options for a 3 day supply of food.</a:t>
            </a:r>
          </a:p>
          <a:p>
            <a:pPr eaLnBrk="1" hangingPunct="1">
              <a:spcBef>
                <a:spcPct val="0"/>
              </a:spcBef>
            </a:pPr>
            <a:r>
              <a:rPr lang="en-US" smtClean="0"/>
              <a:t>Dried Food</a:t>
            </a:r>
          </a:p>
          <a:p>
            <a:pPr lvl="1" eaLnBrk="1" hangingPunct="1">
              <a:spcBef>
                <a:spcPct val="0"/>
              </a:spcBef>
            </a:pPr>
            <a:r>
              <a:rPr lang="en-US" smtClean="0"/>
              <a:t>Fruit</a:t>
            </a:r>
          </a:p>
          <a:p>
            <a:pPr lvl="1" eaLnBrk="1" hangingPunct="1">
              <a:spcBef>
                <a:spcPct val="0"/>
              </a:spcBef>
            </a:pPr>
            <a:r>
              <a:rPr lang="en-US" smtClean="0"/>
              <a:t>Ready to Eat Cereal</a:t>
            </a:r>
          </a:p>
          <a:p>
            <a:pPr lvl="1" eaLnBrk="1" hangingPunct="1">
              <a:spcBef>
                <a:spcPct val="0"/>
              </a:spcBef>
            </a:pPr>
            <a:r>
              <a:rPr lang="en-US" smtClean="0"/>
              <a:t>Crackers</a:t>
            </a:r>
          </a:p>
          <a:p>
            <a:pPr lvl="1" eaLnBrk="1" hangingPunct="1">
              <a:spcBef>
                <a:spcPct val="0"/>
              </a:spcBef>
            </a:pPr>
            <a:r>
              <a:rPr lang="en-US" smtClean="0"/>
              <a:t>Powdered Milk</a:t>
            </a:r>
          </a:p>
          <a:p>
            <a:pPr lvl="1" eaLnBrk="1" hangingPunct="1">
              <a:spcBef>
                <a:spcPct val="0"/>
              </a:spcBef>
            </a:pPr>
            <a:r>
              <a:rPr lang="en-US" smtClean="0"/>
              <a:t>Beef Jerky</a:t>
            </a:r>
          </a:p>
          <a:p>
            <a:pPr eaLnBrk="1" hangingPunct="1">
              <a:spcBef>
                <a:spcPct val="0"/>
              </a:spcBef>
            </a:pPr>
            <a:endParaRPr 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A0B449-E7BD-4CDC-B116-DA1FF92D34B9}"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discuss food options for a 3 day supply of food.</a:t>
            </a:r>
          </a:p>
          <a:p>
            <a:pPr eaLnBrk="1" hangingPunct="1">
              <a:spcBef>
                <a:spcPct val="0"/>
              </a:spcBef>
            </a:pPr>
            <a:r>
              <a:rPr lang="en-US" smtClean="0"/>
              <a:t>Canned Foods</a:t>
            </a:r>
          </a:p>
          <a:p>
            <a:pPr lvl="1" eaLnBrk="1" hangingPunct="1">
              <a:spcBef>
                <a:spcPct val="0"/>
              </a:spcBef>
            </a:pPr>
            <a:r>
              <a:rPr lang="en-US" smtClean="0"/>
              <a:t>Meat and Fish (Tuna Fish, Spam, Chicken)</a:t>
            </a:r>
          </a:p>
          <a:p>
            <a:pPr lvl="1" eaLnBrk="1" hangingPunct="1">
              <a:spcBef>
                <a:spcPct val="0"/>
              </a:spcBef>
            </a:pPr>
            <a:r>
              <a:rPr lang="en-US" smtClean="0"/>
              <a:t>Beans</a:t>
            </a:r>
          </a:p>
          <a:p>
            <a:pPr lvl="1" eaLnBrk="1" hangingPunct="1">
              <a:spcBef>
                <a:spcPct val="0"/>
              </a:spcBef>
            </a:pPr>
            <a:r>
              <a:rPr lang="en-US" smtClean="0"/>
              <a:t>Fruit and Fruit Juices</a:t>
            </a:r>
          </a:p>
          <a:p>
            <a:pPr lvl="1" eaLnBrk="1" hangingPunct="1">
              <a:spcBef>
                <a:spcPct val="0"/>
              </a:spcBef>
            </a:pPr>
            <a:r>
              <a:rPr lang="en-US" smtClean="0"/>
              <a:t>Vegetables</a:t>
            </a:r>
          </a:p>
          <a:p>
            <a:pPr lvl="1" eaLnBrk="1" hangingPunct="1">
              <a:spcBef>
                <a:spcPct val="0"/>
              </a:spcBef>
            </a:pPr>
            <a:r>
              <a:rPr lang="en-US" smtClean="0"/>
              <a:t>Soups</a:t>
            </a:r>
          </a:p>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7884C2-D7A5-495A-B19A-5273AAC29025}"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discuss food options for a 3 day supply of food.</a:t>
            </a:r>
          </a:p>
          <a:p>
            <a:pPr eaLnBrk="1" hangingPunct="1">
              <a:spcBef>
                <a:spcPct val="0"/>
              </a:spcBef>
            </a:pPr>
            <a:r>
              <a:rPr lang="en-US" smtClean="0"/>
              <a:t>High Energy Foods</a:t>
            </a:r>
          </a:p>
          <a:p>
            <a:pPr lvl="1" eaLnBrk="1" hangingPunct="1">
              <a:spcBef>
                <a:spcPct val="0"/>
              </a:spcBef>
            </a:pPr>
            <a:r>
              <a:rPr lang="en-US" smtClean="0"/>
              <a:t>Peanut Butter</a:t>
            </a:r>
          </a:p>
          <a:p>
            <a:pPr lvl="1" eaLnBrk="1" hangingPunct="1">
              <a:spcBef>
                <a:spcPct val="0"/>
              </a:spcBef>
            </a:pPr>
            <a:r>
              <a:rPr lang="en-US" smtClean="0"/>
              <a:t>Jelly</a:t>
            </a:r>
          </a:p>
          <a:p>
            <a:pPr lvl="1" eaLnBrk="1" hangingPunct="1">
              <a:spcBef>
                <a:spcPct val="0"/>
              </a:spcBef>
            </a:pPr>
            <a:r>
              <a:rPr lang="en-US" smtClean="0"/>
              <a:t>Nuts</a:t>
            </a:r>
          </a:p>
          <a:p>
            <a:pPr lvl="1" eaLnBrk="1" hangingPunct="1">
              <a:spcBef>
                <a:spcPct val="0"/>
              </a:spcBef>
            </a:pPr>
            <a:r>
              <a:rPr lang="en-US" smtClean="0"/>
              <a:t>Trail Mix</a:t>
            </a:r>
          </a:p>
          <a:p>
            <a:pPr lvl="1" eaLnBrk="1" hangingPunct="1">
              <a:spcBef>
                <a:spcPct val="0"/>
              </a:spcBef>
            </a:pPr>
            <a:r>
              <a:rPr lang="en-US" smtClean="0"/>
              <a:t>Cookies</a:t>
            </a:r>
          </a:p>
          <a:p>
            <a:pPr lvl="1" eaLnBrk="1" hangingPunct="1">
              <a:spcBef>
                <a:spcPct val="0"/>
              </a:spcBef>
            </a:pPr>
            <a:r>
              <a:rPr lang="en-US" smtClean="0"/>
              <a:t>Granola, Protein and Breakfast Bars</a:t>
            </a:r>
          </a:p>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1031D7-B6CB-4FD7-9EB3-77CCF2AE92A7}"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discuss food options for a 3 day supply of food.</a:t>
            </a:r>
          </a:p>
          <a:p>
            <a:pPr eaLnBrk="1" hangingPunct="1">
              <a:spcBef>
                <a:spcPct val="0"/>
              </a:spcBef>
            </a:pPr>
            <a:r>
              <a:rPr lang="en-US" smtClean="0"/>
              <a:t>Baby Formula</a:t>
            </a:r>
          </a:p>
          <a:p>
            <a:pPr lvl="1" eaLnBrk="1" hangingPunct="1">
              <a:spcBef>
                <a:spcPct val="0"/>
              </a:spcBef>
            </a:pPr>
            <a:r>
              <a:rPr lang="en-US" smtClean="0"/>
              <a:t>Even if you are breast feeding, stress may keep you from producing milk</a:t>
            </a:r>
          </a:p>
          <a:p>
            <a:pPr lvl="1" eaLnBrk="1" hangingPunct="1">
              <a:spcBef>
                <a:spcPct val="0"/>
              </a:spcBef>
            </a:pPr>
            <a:r>
              <a:rPr lang="en-US" smtClean="0"/>
              <a:t>You may separated from your infant</a:t>
            </a:r>
          </a:p>
          <a:p>
            <a:pPr eaLnBrk="1" hangingPunct="1">
              <a:spcBef>
                <a:spcPct val="0"/>
              </a:spcBef>
            </a:pPr>
            <a:r>
              <a:rPr lang="en-US" smtClean="0"/>
              <a:t>Baby Food</a:t>
            </a:r>
          </a:p>
          <a:p>
            <a:pPr eaLnBrk="1" hangingPunct="1">
              <a:spcBef>
                <a:spcPct val="0"/>
              </a:spcBef>
            </a:pPr>
            <a:r>
              <a:rPr lang="en-US" smtClean="0"/>
              <a:t> </a:t>
            </a:r>
          </a:p>
          <a:p>
            <a:pPr eaLnBrk="1" hangingPunct="1">
              <a:spcBef>
                <a:spcPct val="0"/>
              </a:spcBef>
            </a:pPr>
            <a:endParaRPr 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958F36-783A-4566-9595-4C0245D9CA8C}"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give an overview of other essential items that you may want to include in your emergency food kit.</a:t>
            </a:r>
          </a:p>
          <a:p>
            <a:pPr eaLnBrk="1" hangingPunct="1">
              <a:spcBef>
                <a:spcPct val="0"/>
              </a:spcBef>
            </a:pPr>
            <a:r>
              <a:rPr lang="en-US" smtClean="0"/>
              <a:t> </a:t>
            </a:r>
          </a:p>
          <a:p>
            <a:pPr eaLnBrk="1" hangingPunct="1">
              <a:spcBef>
                <a:spcPct val="0"/>
              </a:spcBef>
            </a:pPr>
            <a:r>
              <a:rPr lang="en-US" smtClean="0"/>
              <a:t>Other Essential Items</a:t>
            </a:r>
          </a:p>
          <a:p>
            <a:pPr lvl="1" eaLnBrk="1" hangingPunct="1">
              <a:spcBef>
                <a:spcPct val="0"/>
              </a:spcBef>
            </a:pPr>
            <a:r>
              <a:rPr lang="en-US" smtClean="0"/>
              <a:t>Prescription Drugs</a:t>
            </a:r>
          </a:p>
          <a:p>
            <a:pPr lvl="1" eaLnBrk="1" hangingPunct="1">
              <a:spcBef>
                <a:spcPct val="0"/>
              </a:spcBef>
            </a:pPr>
            <a:r>
              <a:rPr lang="en-US" smtClean="0"/>
              <a:t>Important Family Documents</a:t>
            </a:r>
          </a:p>
          <a:p>
            <a:pPr lvl="1" eaLnBrk="1" hangingPunct="1">
              <a:spcBef>
                <a:spcPct val="0"/>
              </a:spcBef>
            </a:pPr>
            <a:r>
              <a:rPr lang="en-US" smtClean="0"/>
              <a:t>Medical Supplies:  First Aid Kit, Instruction Booklet</a:t>
            </a:r>
          </a:p>
          <a:p>
            <a:pPr lvl="1" eaLnBrk="1" hangingPunct="1">
              <a:spcBef>
                <a:spcPct val="0"/>
              </a:spcBef>
            </a:pPr>
            <a:r>
              <a:rPr lang="en-US" smtClean="0"/>
              <a:t>Flashlight or Battery Operated Lamps</a:t>
            </a:r>
          </a:p>
          <a:p>
            <a:pPr lvl="1" eaLnBrk="1" hangingPunct="1">
              <a:spcBef>
                <a:spcPct val="0"/>
              </a:spcBef>
            </a:pPr>
            <a:r>
              <a:rPr lang="en-US" smtClean="0"/>
              <a:t>Waterproof Matches</a:t>
            </a:r>
          </a:p>
          <a:p>
            <a:pPr eaLnBrk="1" hangingPunct="1">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42E9D2-7CCC-47AD-BCC7-52C68D93800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slides give an overview of other essential items that you may want to include in your emergency food kit.</a:t>
            </a:r>
          </a:p>
          <a:p>
            <a:pPr eaLnBrk="1" hangingPunct="1">
              <a:spcBef>
                <a:spcPct val="0"/>
              </a:spcBef>
            </a:pPr>
            <a:r>
              <a:rPr lang="en-US" smtClean="0"/>
              <a:t> </a:t>
            </a:r>
          </a:p>
          <a:p>
            <a:pPr eaLnBrk="1" hangingPunct="1">
              <a:spcBef>
                <a:spcPct val="0"/>
              </a:spcBef>
            </a:pPr>
            <a:r>
              <a:rPr lang="en-US" smtClean="0"/>
              <a:t>Other Essential Items</a:t>
            </a:r>
          </a:p>
          <a:p>
            <a:pPr lvl="1" eaLnBrk="1" hangingPunct="1">
              <a:spcBef>
                <a:spcPct val="0"/>
              </a:spcBef>
            </a:pPr>
            <a:r>
              <a:rPr lang="en-US" smtClean="0"/>
              <a:t>Paper Plates and Plastic Utensils</a:t>
            </a:r>
          </a:p>
          <a:p>
            <a:pPr lvl="1" eaLnBrk="1" hangingPunct="1">
              <a:spcBef>
                <a:spcPct val="0"/>
              </a:spcBef>
            </a:pPr>
            <a:r>
              <a:rPr lang="en-US" smtClean="0"/>
              <a:t>Moist Towelettes and Hand Sanitizers</a:t>
            </a:r>
          </a:p>
          <a:p>
            <a:pPr lvl="1" eaLnBrk="1" hangingPunct="1">
              <a:spcBef>
                <a:spcPct val="0"/>
              </a:spcBef>
            </a:pPr>
            <a:r>
              <a:rPr lang="en-US" smtClean="0"/>
              <a:t>Portable Radio</a:t>
            </a:r>
          </a:p>
          <a:p>
            <a:pPr lvl="1" eaLnBrk="1" hangingPunct="1">
              <a:spcBef>
                <a:spcPct val="0"/>
              </a:spcBef>
            </a:pPr>
            <a:r>
              <a:rPr lang="en-US" smtClean="0"/>
              <a:t>Manual or Battery Operated Can Opener</a:t>
            </a:r>
          </a:p>
          <a:p>
            <a:pPr lvl="1" eaLnBrk="1" hangingPunct="1">
              <a:spcBef>
                <a:spcPct val="0"/>
              </a:spcBef>
            </a:pPr>
            <a:r>
              <a:rPr lang="en-US" smtClean="0"/>
              <a:t>Extra Batteries</a:t>
            </a:r>
          </a:p>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C8C2F8-5A63-40B0-8EF0-13796F2129A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pic>
        <p:nvPicPr>
          <p:cNvPr id="7" name="Picture 2"/>
          <p:cNvPicPr>
            <a:picLocks noChangeAspect="1" noChangeArrowheads="1"/>
          </p:cNvPicPr>
          <p:nvPr userDrawn="1"/>
        </p:nvPicPr>
        <p:blipFill>
          <a:blip r:embed="rId2" cstate="print"/>
          <a:srcRect/>
          <a:stretch>
            <a:fillRect/>
          </a:stretch>
        </p:blipFill>
        <p:spPr bwMode="auto">
          <a:xfrm>
            <a:off x="228600" y="6248400"/>
            <a:ext cx="1595438" cy="447675"/>
          </a:xfrm>
          <a:prstGeom prst="rect">
            <a:avLst/>
          </a:prstGeom>
          <a:noFill/>
          <a:ln w="9525">
            <a:noFill/>
            <a:miter lim="800000"/>
            <a:headEnd/>
            <a:tailEnd/>
          </a:ln>
        </p:spPr>
      </p:pic>
      <p:sp>
        <p:nvSpPr>
          <p:cNvPr id="14341"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345"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8" name="Rectangle 7"/>
          <p:cNvSpPr>
            <a:spLocks noGrp="1" noChangeArrowheads="1"/>
          </p:cNvSpPr>
          <p:nvPr>
            <p:ph type="dt" sz="quarter" idx="10"/>
          </p:nvPr>
        </p:nvSpPr>
        <p:spPr/>
        <p:txBody>
          <a:bodyPr/>
          <a:lstStyle>
            <a:lvl1pPr>
              <a:defRPr/>
            </a:lvl1pPr>
          </a:lstStyle>
          <a:p>
            <a:pPr>
              <a:defRPr/>
            </a:pPr>
            <a:endParaRPr lang="en-US"/>
          </a:p>
        </p:txBody>
      </p:sp>
      <p:sp>
        <p:nvSpPr>
          <p:cNvPr id="9" name="Rectangle 8"/>
          <p:cNvSpPr>
            <a:spLocks noGrp="1" noChangeArrowheads="1"/>
          </p:cNvSpPr>
          <p:nvPr>
            <p:ph type="ftr" sz="quarter" idx="11"/>
          </p:nvPr>
        </p:nvSpPr>
        <p:spPr/>
        <p:txBody>
          <a:bodyPr/>
          <a:lstStyle>
            <a:lvl1pPr>
              <a:defRPr/>
            </a:lvl1pPr>
          </a:lstStyle>
          <a:p>
            <a:pPr>
              <a:defRPr/>
            </a:pPr>
            <a:endParaRPr lang="en-US"/>
          </a:p>
        </p:txBody>
      </p:sp>
      <p:sp>
        <p:nvSpPr>
          <p:cNvPr id="10" name="Rectangle 9"/>
          <p:cNvSpPr>
            <a:spLocks noGrp="1" noChangeArrowheads="1"/>
          </p:cNvSpPr>
          <p:nvPr>
            <p:ph type="sldNum" sz="quarter" idx="12"/>
          </p:nvPr>
        </p:nvSpPr>
        <p:spPr/>
        <p:txBody>
          <a:bodyPr/>
          <a:lstStyle>
            <a:lvl1pPr>
              <a:defRPr/>
            </a:lvl1pPr>
          </a:lstStyle>
          <a:p>
            <a:pPr>
              <a:defRPr/>
            </a:pPr>
            <a:fld id="{97F6B9E0-164A-464C-8973-5E944B31235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81161622-9EBA-4604-8CC8-FFB374821A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E44D7A1C-13B8-42DE-B3CA-F2BDFAA197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152400" y="6248400"/>
            <a:ext cx="1595438" cy="4476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23C4C571-AEA0-4752-BACB-DAC00B889F1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B95BF88E-A6FC-4D5B-B760-3368B1FC892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0D1E62F8-8722-420A-90BF-D8FE8FA9AB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183239E7-56A7-4850-8F16-4A388E28099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67B7AA5D-4660-40D1-858C-82D9BBA577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a:stretch>
            <a:fillRect/>
          </a:stretch>
        </p:blipFill>
        <p:spPr bwMode="auto">
          <a:xfrm>
            <a:off x="152400" y="6248400"/>
            <a:ext cx="1595438" cy="447675"/>
          </a:xfrm>
          <a:prstGeom prst="rect">
            <a:avLst/>
          </a:prstGeom>
          <a:noFill/>
          <a:ln w="9525">
            <a:noFill/>
            <a:miter lim="800000"/>
            <a:headEnd/>
            <a:tailEnd/>
          </a:ln>
        </p:spPr>
      </p:pic>
      <p:sp>
        <p:nvSpPr>
          <p:cNvPr id="3" name="Rectangle 7"/>
          <p:cNvSpPr>
            <a:spLocks noGrp="1" noChangeArrowheads="1"/>
          </p:cNvSpPr>
          <p:nvPr>
            <p:ph type="dt" sz="half" idx="10"/>
          </p:nvPr>
        </p:nvSpPr>
        <p:spPr/>
        <p:txBody>
          <a:bodyPr/>
          <a:lstStyle>
            <a:lvl1pPr>
              <a:defRPr/>
            </a:lvl1pPr>
          </a:lstStyle>
          <a:p>
            <a:pPr>
              <a:defRPr/>
            </a:pPr>
            <a:endParaRPr lang="en-US"/>
          </a:p>
        </p:txBody>
      </p:sp>
      <p:sp>
        <p:nvSpPr>
          <p:cNvPr id="4" name="Rectangle 8"/>
          <p:cNvSpPr>
            <a:spLocks noGrp="1" noChangeArrowheads="1"/>
          </p:cNvSpPr>
          <p:nvPr>
            <p:ph type="ftr" sz="quarter" idx="11"/>
          </p:nvPr>
        </p:nvSpPr>
        <p:spPr/>
        <p:txBody>
          <a:bodyPr/>
          <a:lstStyle>
            <a:lvl1pPr>
              <a:defRPr/>
            </a:lvl1pPr>
          </a:lstStyle>
          <a:p>
            <a:pPr>
              <a:defRPr/>
            </a:pPr>
            <a:endParaRPr lang="en-US"/>
          </a:p>
        </p:txBody>
      </p:sp>
      <p:sp>
        <p:nvSpPr>
          <p:cNvPr id="5" name="Rectangle 9"/>
          <p:cNvSpPr>
            <a:spLocks noGrp="1" noChangeArrowheads="1"/>
          </p:cNvSpPr>
          <p:nvPr>
            <p:ph type="sldNum" sz="quarter" idx="12"/>
          </p:nvPr>
        </p:nvSpPr>
        <p:spPr/>
        <p:txBody>
          <a:bodyPr/>
          <a:lstStyle>
            <a:lvl1pPr>
              <a:defRPr/>
            </a:lvl1pPr>
          </a:lstStyle>
          <a:p>
            <a:pPr>
              <a:defRPr/>
            </a:pPr>
            <a:fld id="{49B8F9BC-B0CC-4F4A-88FA-563B8A79B0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CC22FEE8-177A-40ED-AC20-C84F4CB3CA3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89C96B91-F4C2-4945-BC28-29AC3EFF13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3315"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3316"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3317"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8"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9"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3320"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13321"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98B02BFB-7492-4C5B-AFF0-9B1C87E791B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02" r:id="rId3"/>
    <p:sldLayoutId id="2147483703" r:id="rId4"/>
    <p:sldLayoutId id="2147483704" r:id="rId5"/>
    <p:sldLayoutId id="2147483705" r:id="rId6"/>
    <p:sldLayoutId id="2147483712" r:id="rId7"/>
    <p:sldLayoutId id="2147483706" r:id="rId8"/>
    <p:sldLayoutId id="2147483707" r:id="rId9"/>
    <p:sldLayoutId id="2147483708" r:id="rId10"/>
    <p:sldLayoutId id="2147483709"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mtClean="0"/>
              <a:t>Prepare An Emergency Food Kit</a:t>
            </a:r>
          </a:p>
        </p:txBody>
      </p:sp>
      <p:pic>
        <p:nvPicPr>
          <p:cNvPr id="5123" name="Picture 5" descr="MCj04395990000[1]"/>
          <p:cNvPicPr>
            <a:picLocks noChangeAspect="1" noChangeArrowheads="1"/>
          </p:cNvPicPr>
          <p:nvPr/>
        </p:nvPicPr>
        <p:blipFill>
          <a:blip r:embed="rId3" cstate="print"/>
          <a:srcRect/>
          <a:stretch>
            <a:fillRect/>
          </a:stretch>
        </p:blipFill>
        <p:spPr bwMode="auto">
          <a:xfrm>
            <a:off x="3352800" y="3657600"/>
            <a:ext cx="2438400" cy="3000375"/>
          </a:xfrm>
          <a:prstGeom prst="rect">
            <a:avLst/>
          </a:prstGeom>
          <a:noFill/>
          <a:ln w="9525">
            <a:noFill/>
            <a:miter lim="800000"/>
            <a:headEnd/>
            <a:tailEnd/>
          </a:ln>
        </p:spPr>
      </p:pic>
      <p:pic>
        <p:nvPicPr>
          <p:cNvPr id="5124" name="Picture 11" descr="MCj03470730000[1]"/>
          <p:cNvPicPr>
            <a:picLocks noChangeAspect="1" noChangeArrowheads="1"/>
          </p:cNvPicPr>
          <p:nvPr/>
        </p:nvPicPr>
        <p:blipFill>
          <a:blip r:embed="rId4" cstate="print"/>
          <a:srcRect/>
          <a:stretch>
            <a:fillRect/>
          </a:stretch>
        </p:blipFill>
        <p:spPr bwMode="auto">
          <a:xfrm>
            <a:off x="1143000" y="4267200"/>
            <a:ext cx="1177925" cy="1863725"/>
          </a:xfrm>
          <a:prstGeom prst="rect">
            <a:avLst/>
          </a:prstGeom>
          <a:noFill/>
          <a:ln w="9525">
            <a:noFill/>
            <a:miter lim="800000"/>
            <a:headEnd/>
            <a:tailEnd/>
          </a:ln>
        </p:spPr>
      </p:pic>
      <p:pic>
        <p:nvPicPr>
          <p:cNvPr id="5125" name="Picture 12" descr="MCj04412850000[1]"/>
          <p:cNvPicPr>
            <a:picLocks noChangeAspect="1" noChangeArrowheads="1"/>
          </p:cNvPicPr>
          <p:nvPr/>
        </p:nvPicPr>
        <p:blipFill>
          <a:blip r:embed="rId5" cstate="print"/>
          <a:srcRect/>
          <a:stretch>
            <a:fillRect/>
          </a:stretch>
        </p:blipFill>
        <p:spPr bwMode="auto">
          <a:xfrm>
            <a:off x="6400800" y="3886200"/>
            <a:ext cx="2286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Comfort Items</a:t>
            </a:r>
            <a:endParaRPr lang="en-US" dirty="0"/>
          </a:p>
        </p:txBody>
      </p:sp>
      <p:sp>
        <p:nvSpPr>
          <p:cNvPr id="3" name="Content Placeholder 2"/>
          <p:cNvSpPr>
            <a:spLocks noGrp="1"/>
          </p:cNvSpPr>
          <p:nvPr>
            <p:ph idx="1"/>
          </p:nvPr>
        </p:nvSpPr>
        <p:spPr/>
        <p:txBody>
          <a:bodyPr/>
          <a:lstStyle/>
          <a:p>
            <a:pPr>
              <a:defRPr/>
            </a:pPr>
            <a:r>
              <a:rPr lang="en-US" dirty="0" smtClean="0"/>
              <a:t>Include some comfort items if you have room.</a:t>
            </a:r>
          </a:p>
          <a:p>
            <a:pPr lvl="1">
              <a:defRPr/>
            </a:pPr>
            <a:r>
              <a:rPr lang="en-US" dirty="0" smtClean="0"/>
              <a:t>Snack Cakes</a:t>
            </a:r>
          </a:p>
          <a:p>
            <a:pPr lvl="1">
              <a:defRPr/>
            </a:pPr>
            <a:r>
              <a:rPr lang="en-US" dirty="0" smtClean="0"/>
              <a:t>Chips</a:t>
            </a:r>
          </a:p>
          <a:p>
            <a:pPr lvl="1">
              <a:defRPr/>
            </a:pPr>
            <a:r>
              <a:rPr lang="en-US" dirty="0" smtClean="0"/>
              <a:t>Cookies</a:t>
            </a:r>
          </a:p>
          <a:p>
            <a:pPr lvl="1">
              <a:defRPr/>
            </a:pPr>
            <a:r>
              <a:rPr lang="en-US" dirty="0" smtClean="0"/>
              <a:t>Hard Candy</a:t>
            </a:r>
          </a:p>
          <a:p>
            <a:pPr lvl="1">
              <a:defRPr/>
            </a:pPr>
            <a:r>
              <a:rPr lang="en-US" dirty="0" smtClean="0"/>
              <a:t>Playing Cards</a:t>
            </a:r>
          </a:p>
          <a:p>
            <a:pPr lvl="1">
              <a:defRPr/>
            </a:pPr>
            <a:r>
              <a:rPr lang="en-US" dirty="0" smtClean="0"/>
              <a:t>Board Games</a:t>
            </a:r>
          </a:p>
        </p:txBody>
      </p:sp>
      <p:pic>
        <p:nvPicPr>
          <p:cNvPr id="14340" name="Picture 2" descr="C:\Users\Richard\AppData\Local\Microsoft\Windows\Temporary Internet Files\Content.IE5\M1ETXIKT\MC900348865[1].wmf"/>
          <p:cNvPicPr>
            <a:picLocks noChangeAspect="1" noChangeArrowheads="1"/>
          </p:cNvPicPr>
          <p:nvPr/>
        </p:nvPicPr>
        <p:blipFill>
          <a:blip r:embed="rId3" cstate="print"/>
          <a:srcRect/>
          <a:stretch>
            <a:fillRect/>
          </a:stretch>
        </p:blipFill>
        <p:spPr bwMode="auto">
          <a:xfrm rot="-595725">
            <a:off x="6362700" y="2449513"/>
            <a:ext cx="2271713" cy="2401887"/>
          </a:xfrm>
          <a:prstGeom prst="rect">
            <a:avLst/>
          </a:prstGeom>
          <a:noFill/>
          <a:ln w="9525">
            <a:noFill/>
            <a:miter lim="800000"/>
            <a:headEnd/>
            <a:tailEnd/>
          </a:ln>
        </p:spPr>
      </p:pic>
      <p:pic>
        <p:nvPicPr>
          <p:cNvPr id="14341" name="Picture 5" descr="C:\Users\Richard\AppData\Local\Microsoft\Windows\Temporary Internet Files\Content.IE5\T8Q00FP6\MC900290270[1].wmf"/>
          <p:cNvPicPr>
            <a:picLocks noChangeAspect="1" noChangeArrowheads="1"/>
          </p:cNvPicPr>
          <p:nvPr/>
        </p:nvPicPr>
        <p:blipFill>
          <a:blip r:embed="rId4" cstate="print"/>
          <a:srcRect/>
          <a:stretch>
            <a:fillRect/>
          </a:stretch>
        </p:blipFill>
        <p:spPr bwMode="auto">
          <a:xfrm rot="1513972">
            <a:off x="3760788" y="3313113"/>
            <a:ext cx="2220912" cy="2765425"/>
          </a:xfrm>
          <a:prstGeom prst="rect">
            <a:avLst/>
          </a:prstGeom>
          <a:noFill/>
          <a:ln w="9525">
            <a:noFill/>
            <a:miter lim="800000"/>
            <a:headEnd/>
            <a:tailEnd/>
          </a:ln>
        </p:spPr>
      </p:pic>
      <p:pic>
        <p:nvPicPr>
          <p:cNvPr id="14342" name="Picture 7" descr="C:\Users\Richard\AppData\Local\Microsoft\Windows\Temporary Internet Files\Content.IE5\OSGCF451\MC900436325[1].png"/>
          <p:cNvPicPr>
            <a:picLocks noChangeAspect="1" noChangeArrowheads="1"/>
          </p:cNvPicPr>
          <p:nvPr/>
        </p:nvPicPr>
        <p:blipFill>
          <a:blip r:embed="rId5" cstate="print"/>
          <a:srcRect/>
          <a:stretch>
            <a:fillRect/>
          </a:stretch>
        </p:blipFill>
        <p:spPr bwMode="auto">
          <a:xfrm rot="-1655192">
            <a:off x="6015038" y="4843463"/>
            <a:ext cx="1714500" cy="17145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dirty="0" smtClean="0"/>
              <a:t>Reminders</a:t>
            </a:r>
          </a:p>
        </p:txBody>
      </p:sp>
      <p:sp>
        <p:nvSpPr>
          <p:cNvPr id="16387" name="Rectangle 3"/>
          <p:cNvSpPr>
            <a:spLocks noGrp="1" noChangeArrowheads="1"/>
          </p:cNvSpPr>
          <p:nvPr>
            <p:ph type="body" idx="1"/>
          </p:nvPr>
        </p:nvSpPr>
        <p:spPr/>
        <p:txBody>
          <a:bodyPr/>
          <a:lstStyle/>
          <a:p>
            <a:pPr eaLnBrk="1" hangingPunct="1">
              <a:defRPr/>
            </a:pPr>
            <a:r>
              <a:rPr lang="en-US" dirty="0" smtClean="0"/>
              <a:t>Check the expiration dates on foods every 6 months.</a:t>
            </a:r>
          </a:p>
          <a:p>
            <a:pPr eaLnBrk="1" hangingPunct="1">
              <a:defRPr/>
            </a:pPr>
            <a:r>
              <a:rPr lang="en-US" dirty="0" smtClean="0"/>
              <a:t>Replace foods that are old.</a:t>
            </a:r>
          </a:p>
        </p:txBody>
      </p:sp>
      <p:pic>
        <p:nvPicPr>
          <p:cNvPr id="15364" name="Picture 4" descr="MCj04420360000[1]"/>
          <p:cNvPicPr>
            <a:picLocks noChangeAspect="1" noChangeArrowheads="1"/>
          </p:cNvPicPr>
          <p:nvPr/>
        </p:nvPicPr>
        <p:blipFill>
          <a:blip r:embed="rId3" cstate="print"/>
          <a:srcRect/>
          <a:stretch>
            <a:fillRect/>
          </a:stretch>
        </p:blipFill>
        <p:spPr bwMode="auto">
          <a:xfrm>
            <a:off x="3429000" y="3540125"/>
            <a:ext cx="2438400" cy="2413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Conclusion</a:t>
            </a:r>
            <a:endParaRPr lang="en-US" dirty="0"/>
          </a:p>
        </p:txBody>
      </p:sp>
      <p:sp>
        <p:nvSpPr>
          <p:cNvPr id="3" name="Content Placeholder 2"/>
          <p:cNvSpPr>
            <a:spLocks noGrp="1"/>
          </p:cNvSpPr>
          <p:nvPr>
            <p:ph idx="1"/>
          </p:nvPr>
        </p:nvSpPr>
        <p:spPr/>
        <p:txBody>
          <a:bodyPr/>
          <a:lstStyle/>
          <a:p>
            <a:pPr>
              <a:defRPr/>
            </a:pPr>
            <a:r>
              <a:rPr lang="en-US" dirty="0" smtClean="0"/>
              <a:t>3 day supply of food and water.</a:t>
            </a:r>
          </a:p>
          <a:p>
            <a:pPr>
              <a:defRPr/>
            </a:pPr>
            <a:r>
              <a:rPr lang="en-US" dirty="0" smtClean="0"/>
              <a:t>Store kit in a cool dry place.</a:t>
            </a:r>
          </a:p>
          <a:p>
            <a:pPr>
              <a:defRPr/>
            </a:pPr>
            <a:r>
              <a:rPr lang="en-US" dirty="0" smtClean="0"/>
              <a:t>Include dried food, canned food, and high energy foods.</a:t>
            </a:r>
          </a:p>
          <a:p>
            <a:pPr>
              <a:defRPr/>
            </a:pPr>
            <a:r>
              <a:rPr lang="en-US" dirty="0" smtClean="0"/>
              <a:t>Other items can be included in kit.</a:t>
            </a:r>
          </a:p>
          <a:p>
            <a:pPr>
              <a:defRPr/>
            </a:pPr>
            <a:r>
              <a:rPr lang="en-US" dirty="0" smtClean="0"/>
              <a:t>Check the date of foods.</a:t>
            </a:r>
          </a:p>
          <a:p>
            <a:pPr>
              <a:defRPr/>
            </a:pPr>
            <a:endParaRPr lang="en-US" dirty="0" smtClean="0"/>
          </a:p>
          <a:p>
            <a:pPr>
              <a:defRPr/>
            </a:pPr>
            <a:endParaRPr lang="en-US" dirty="0"/>
          </a:p>
        </p:txBody>
      </p:sp>
      <p:pic>
        <p:nvPicPr>
          <p:cNvPr id="16388" name="Picture 2" descr="C:\Users\Richard\AppData\Local\Microsoft\Windows\Temporary Internet Files\Content.IE5\T8Q00FP6\MC900078772[1].wmf"/>
          <p:cNvPicPr>
            <a:picLocks noChangeAspect="1" noChangeArrowheads="1"/>
          </p:cNvPicPr>
          <p:nvPr/>
        </p:nvPicPr>
        <p:blipFill>
          <a:blip r:embed="rId3" cstate="print"/>
          <a:srcRect/>
          <a:stretch>
            <a:fillRect/>
          </a:stretch>
        </p:blipFill>
        <p:spPr bwMode="auto">
          <a:xfrm>
            <a:off x="6019800" y="4495800"/>
            <a:ext cx="2289175" cy="1520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mtClean="0"/>
              <a:t>What is an Emergency Food Kit?</a:t>
            </a:r>
          </a:p>
        </p:txBody>
      </p:sp>
      <p:sp>
        <p:nvSpPr>
          <p:cNvPr id="3075" name="Rectangle 3"/>
          <p:cNvSpPr>
            <a:spLocks noGrp="1" noChangeArrowheads="1"/>
          </p:cNvSpPr>
          <p:nvPr>
            <p:ph type="body" idx="1"/>
          </p:nvPr>
        </p:nvSpPr>
        <p:spPr/>
        <p:txBody>
          <a:bodyPr/>
          <a:lstStyle/>
          <a:p>
            <a:pPr eaLnBrk="1" hangingPunct="1">
              <a:defRPr/>
            </a:pPr>
            <a:r>
              <a:rPr lang="en-US" smtClean="0"/>
              <a:t>3 day supply of food and water for each household member.</a:t>
            </a:r>
          </a:p>
          <a:p>
            <a:pPr eaLnBrk="1" hangingPunct="1">
              <a:defRPr/>
            </a:pPr>
            <a:r>
              <a:rPr lang="en-US" smtClean="0"/>
              <a:t>Kept in a waterproof case or carrying bag.</a:t>
            </a:r>
          </a:p>
          <a:p>
            <a:pPr eaLnBrk="1" hangingPunct="1">
              <a:defRPr/>
            </a:pPr>
            <a:r>
              <a:rPr lang="en-US" smtClean="0"/>
              <a:t>Stored in a cool dry place or in your emergency shelter.</a:t>
            </a:r>
          </a:p>
        </p:txBody>
      </p:sp>
      <p:pic>
        <p:nvPicPr>
          <p:cNvPr id="6148" name="Picture 9" descr="MCj04375550000[1]"/>
          <p:cNvPicPr>
            <a:picLocks noChangeAspect="1" noChangeArrowheads="1"/>
          </p:cNvPicPr>
          <p:nvPr/>
        </p:nvPicPr>
        <p:blipFill>
          <a:blip r:embed="rId3" cstate="print"/>
          <a:srcRect/>
          <a:stretch>
            <a:fillRect/>
          </a:stretch>
        </p:blipFill>
        <p:spPr bwMode="auto">
          <a:xfrm>
            <a:off x="4800600" y="4038600"/>
            <a:ext cx="2971800" cy="2543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mtClean="0"/>
              <a:t>What You Should Include</a:t>
            </a:r>
          </a:p>
        </p:txBody>
      </p:sp>
      <p:sp>
        <p:nvSpPr>
          <p:cNvPr id="4099" name="Rectangle 3"/>
          <p:cNvSpPr>
            <a:spLocks noGrp="1" noChangeArrowheads="1"/>
          </p:cNvSpPr>
          <p:nvPr>
            <p:ph type="body" idx="1"/>
          </p:nvPr>
        </p:nvSpPr>
        <p:spPr/>
        <p:txBody>
          <a:bodyPr/>
          <a:lstStyle/>
          <a:p>
            <a:pPr eaLnBrk="1" hangingPunct="1">
              <a:defRPr/>
            </a:pPr>
            <a:r>
              <a:rPr lang="en-US" smtClean="0"/>
              <a:t>3 day supply of water</a:t>
            </a:r>
          </a:p>
          <a:p>
            <a:pPr lvl="1" eaLnBrk="1" hangingPunct="1">
              <a:defRPr/>
            </a:pPr>
            <a:r>
              <a:rPr lang="en-US" smtClean="0"/>
              <a:t>1 gallon of water per person per day.</a:t>
            </a:r>
          </a:p>
          <a:p>
            <a:pPr eaLnBrk="1" hangingPunct="1">
              <a:defRPr/>
            </a:pPr>
            <a:r>
              <a:rPr lang="en-US" smtClean="0"/>
              <a:t>Use of the Water</a:t>
            </a:r>
          </a:p>
          <a:p>
            <a:pPr lvl="1" eaLnBrk="1" hangingPunct="1">
              <a:defRPr/>
            </a:pPr>
            <a:r>
              <a:rPr lang="en-US" smtClean="0"/>
              <a:t>Drinking</a:t>
            </a:r>
          </a:p>
          <a:p>
            <a:pPr lvl="1" eaLnBrk="1" hangingPunct="1">
              <a:defRPr/>
            </a:pPr>
            <a:r>
              <a:rPr lang="en-US" smtClean="0"/>
              <a:t>Cooking</a:t>
            </a:r>
          </a:p>
          <a:p>
            <a:pPr lvl="1" eaLnBrk="1" hangingPunct="1">
              <a:defRPr/>
            </a:pPr>
            <a:r>
              <a:rPr lang="en-US" smtClean="0"/>
              <a:t>Hygiene</a:t>
            </a:r>
          </a:p>
        </p:txBody>
      </p:sp>
      <p:pic>
        <p:nvPicPr>
          <p:cNvPr id="7172" name="Picture 4" descr="MCj04417530000[1]"/>
          <p:cNvPicPr>
            <a:picLocks noChangeAspect="1" noChangeArrowheads="1"/>
          </p:cNvPicPr>
          <p:nvPr/>
        </p:nvPicPr>
        <p:blipFill>
          <a:blip r:embed="rId3" cstate="print"/>
          <a:srcRect/>
          <a:stretch>
            <a:fillRect/>
          </a:stretch>
        </p:blipFill>
        <p:spPr bwMode="auto">
          <a:xfrm>
            <a:off x="4419600" y="3048000"/>
            <a:ext cx="32004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mtClean="0"/>
              <a:t>What You Should Include</a:t>
            </a:r>
          </a:p>
        </p:txBody>
      </p:sp>
      <p:sp>
        <p:nvSpPr>
          <p:cNvPr id="5123" name="Rectangle 3"/>
          <p:cNvSpPr>
            <a:spLocks noGrp="1" noChangeArrowheads="1"/>
          </p:cNvSpPr>
          <p:nvPr>
            <p:ph type="body" idx="1"/>
          </p:nvPr>
        </p:nvSpPr>
        <p:spPr>
          <a:xfrm>
            <a:off x="457200" y="2281238"/>
            <a:ext cx="8229600" cy="3814762"/>
          </a:xfrm>
        </p:spPr>
        <p:txBody>
          <a:bodyPr/>
          <a:lstStyle/>
          <a:p>
            <a:pPr eaLnBrk="1" hangingPunct="1">
              <a:defRPr/>
            </a:pPr>
            <a:r>
              <a:rPr lang="en-US" smtClean="0"/>
              <a:t>Dried Foods</a:t>
            </a:r>
          </a:p>
          <a:p>
            <a:pPr lvl="1" eaLnBrk="1" hangingPunct="1">
              <a:defRPr/>
            </a:pPr>
            <a:r>
              <a:rPr lang="en-US" smtClean="0"/>
              <a:t>Fruit</a:t>
            </a:r>
          </a:p>
          <a:p>
            <a:pPr lvl="1" eaLnBrk="1" hangingPunct="1">
              <a:defRPr/>
            </a:pPr>
            <a:r>
              <a:rPr lang="en-US" smtClean="0"/>
              <a:t>Ready to Eat Cereal</a:t>
            </a:r>
          </a:p>
          <a:p>
            <a:pPr lvl="1" eaLnBrk="1" hangingPunct="1">
              <a:defRPr/>
            </a:pPr>
            <a:r>
              <a:rPr lang="en-US" smtClean="0"/>
              <a:t>Crackers</a:t>
            </a:r>
          </a:p>
          <a:p>
            <a:pPr lvl="1" eaLnBrk="1" hangingPunct="1">
              <a:defRPr/>
            </a:pPr>
            <a:r>
              <a:rPr lang="en-US" smtClean="0"/>
              <a:t>Powdered Milk</a:t>
            </a:r>
          </a:p>
          <a:p>
            <a:pPr lvl="1" eaLnBrk="1" hangingPunct="1">
              <a:defRPr/>
            </a:pPr>
            <a:r>
              <a:rPr lang="en-US" smtClean="0"/>
              <a:t>Beef Jerky</a:t>
            </a:r>
          </a:p>
        </p:txBody>
      </p:sp>
      <p:sp>
        <p:nvSpPr>
          <p:cNvPr id="8196" name="Text Box 5"/>
          <p:cNvSpPr txBox="1">
            <a:spLocks noChangeArrowheads="1"/>
          </p:cNvSpPr>
          <p:nvPr/>
        </p:nvSpPr>
        <p:spPr bwMode="auto">
          <a:xfrm>
            <a:off x="381000" y="1295400"/>
            <a:ext cx="8382000" cy="579438"/>
          </a:xfrm>
          <a:prstGeom prst="rect">
            <a:avLst/>
          </a:prstGeom>
          <a:noFill/>
          <a:ln w="9525">
            <a:noFill/>
            <a:miter lim="800000"/>
            <a:headEnd/>
            <a:tailEnd/>
          </a:ln>
        </p:spPr>
        <p:txBody>
          <a:bodyPr>
            <a:spAutoFit/>
          </a:bodyPr>
          <a:lstStyle/>
          <a:p>
            <a:pPr algn="ctr" eaLnBrk="1" hangingPunct="1">
              <a:spcBef>
                <a:spcPct val="50000"/>
              </a:spcBef>
            </a:pPr>
            <a:r>
              <a:rPr lang="en-US" sz="3200">
                <a:latin typeface="Arial" charset="0"/>
              </a:rPr>
              <a:t>Food For 3 Days</a:t>
            </a:r>
          </a:p>
        </p:txBody>
      </p:sp>
      <p:pic>
        <p:nvPicPr>
          <p:cNvPr id="8197" name="Picture 9" descr="MCj01916770000[1]"/>
          <p:cNvPicPr>
            <a:picLocks noChangeAspect="1" noChangeArrowheads="1"/>
          </p:cNvPicPr>
          <p:nvPr/>
        </p:nvPicPr>
        <p:blipFill>
          <a:blip r:embed="rId3" cstate="print"/>
          <a:srcRect/>
          <a:stretch>
            <a:fillRect/>
          </a:stretch>
        </p:blipFill>
        <p:spPr bwMode="auto">
          <a:xfrm>
            <a:off x="4648200" y="2438400"/>
            <a:ext cx="3910013" cy="305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eaLnBrk="1" hangingPunct="1">
              <a:defRPr/>
            </a:pPr>
            <a:r>
              <a:rPr lang="en-US" sz="4400">
                <a:solidFill>
                  <a:schemeClr val="tx2"/>
                </a:solidFill>
                <a:effectLst>
                  <a:outerShdw blurRad="38100" dist="38100" dir="2700000" algn="tl">
                    <a:srgbClr val="000000"/>
                  </a:outerShdw>
                </a:effectLst>
              </a:rPr>
              <a:t>What You Should Include</a:t>
            </a:r>
          </a:p>
        </p:txBody>
      </p:sp>
      <p:sp>
        <p:nvSpPr>
          <p:cNvPr id="7176" name="Rectangle 8"/>
          <p:cNvSpPr>
            <a:spLocks noChangeArrowheads="1"/>
          </p:cNvSpPr>
          <p:nvPr/>
        </p:nvSpPr>
        <p:spPr bwMode="auto">
          <a:xfrm>
            <a:off x="457200" y="2286000"/>
            <a:ext cx="8229600" cy="3840163"/>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80000"/>
              <a:buFont typeface="Wingdings" pitchFamily="2" charset="2"/>
              <a:buChar char="n"/>
              <a:defRPr/>
            </a:pPr>
            <a:r>
              <a:rPr lang="en-US" sz="3200" dirty="0">
                <a:effectLst>
                  <a:outerShdw blurRad="38100" dist="38100" dir="2700000" algn="tl">
                    <a:srgbClr val="000000"/>
                  </a:outerShdw>
                </a:effectLst>
              </a:rPr>
              <a:t>Canned Foods</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Meat and Fish (Tuna Fish, Spam, Chicken)</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Beans</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Fruit and Fruit Juices</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Vegetables</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Soups</a:t>
            </a:r>
          </a:p>
        </p:txBody>
      </p:sp>
      <p:sp>
        <p:nvSpPr>
          <p:cNvPr id="9220" name="Text Box 9"/>
          <p:cNvSpPr txBox="1">
            <a:spLocks noChangeArrowheads="1"/>
          </p:cNvSpPr>
          <p:nvPr/>
        </p:nvSpPr>
        <p:spPr bwMode="auto">
          <a:xfrm>
            <a:off x="381000" y="1295400"/>
            <a:ext cx="8382000" cy="579438"/>
          </a:xfrm>
          <a:prstGeom prst="rect">
            <a:avLst/>
          </a:prstGeom>
          <a:noFill/>
          <a:ln w="9525">
            <a:noFill/>
            <a:miter lim="800000"/>
            <a:headEnd/>
            <a:tailEnd/>
          </a:ln>
        </p:spPr>
        <p:txBody>
          <a:bodyPr>
            <a:spAutoFit/>
          </a:bodyPr>
          <a:lstStyle/>
          <a:p>
            <a:pPr algn="ctr" eaLnBrk="1" hangingPunct="1">
              <a:spcBef>
                <a:spcPct val="50000"/>
              </a:spcBef>
            </a:pPr>
            <a:r>
              <a:rPr lang="en-US" sz="3200">
                <a:latin typeface="Arial" charset="0"/>
              </a:rPr>
              <a:t>Food For 3 Days</a:t>
            </a:r>
          </a:p>
        </p:txBody>
      </p:sp>
      <p:pic>
        <p:nvPicPr>
          <p:cNvPr id="9221" name="Picture 11" descr="MPj04005930000[1]"/>
          <p:cNvPicPr>
            <a:picLocks noChangeAspect="1" noChangeArrowheads="1"/>
          </p:cNvPicPr>
          <p:nvPr/>
        </p:nvPicPr>
        <p:blipFill>
          <a:blip r:embed="rId3" cstate="print"/>
          <a:srcRect/>
          <a:stretch>
            <a:fillRect/>
          </a:stretch>
        </p:blipFill>
        <p:spPr bwMode="auto">
          <a:xfrm>
            <a:off x="5486400" y="3505200"/>
            <a:ext cx="2501900" cy="3132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eaLnBrk="1" hangingPunct="1">
              <a:defRPr/>
            </a:pPr>
            <a:r>
              <a:rPr lang="en-US" sz="4400">
                <a:solidFill>
                  <a:schemeClr val="tx2"/>
                </a:solidFill>
                <a:effectLst>
                  <a:outerShdw blurRad="38100" dist="38100" dir="2700000" algn="tl">
                    <a:srgbClr val="000000"/>
                  </a:outerShdw>
                </a:effectLst>
              </a:rPr>
              <a:t>What You Should Include</a:t>
            </a:r>
          </a:p>
        </p:txBody>
      </p:sp>
      <p:sp>
        <p:nvSpPr>
          <p:cNvPr id="8197" name="Rectangle 5"/>
          <p:cNvSpPr>
            <a:spLocks noChangeArrowheads="1"/>
          </p:cNvSpPr>
          <p:nvPr/>
        </p:nvSpPr>
        <p:spPr bwMode="auto">
          <a:xfrm>
            <a:off x="457200" y="2286000"/>
            <a:ext cx="8229600" cy="3840163"/>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80000"/>
              <a:buFont typeface="Wingdings" pitchFamily="2" charset="2"/>
              <a:buChar char="n"/>
              <a:defRPr/>
            </a:pPr>
            <a:r>
              <a:rPr lang="en-US" sz="3200">
                <a:effectLst>
                  <a:outerShdw blurRad="38100" dist="38100" dir="2700000" algn="tl">
                    <a:srgbClr val="000000"/>
                  </a:outerShdw>
                </a:effectLst>
              </a:rPr>
              <a:t>High Energy Foods</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Peanut Butter</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Jelly</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Nuts</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Trail Mix</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Cookies</a:t>
            </a:r>
          </a:p>
          <a:p>
            <a:pPr marL="742950" lvl="1" indent="-285750" eaLnBrk="1" hangingPunct="1">
              <a:spcBef>
                <a:spcPct val="20000"/>
              </a:spcBef>
              <a:buClr>
                <a:schemeClr val="tx1"/>
              </a:buClr>
              <a:buFontTx/>
              <a:buChar char="–"/>
              <a:defRPr/>
            </a:pPr>
            <a:r>
              <a:rPr lang="en-US" sz="2800">
                <a:effectLst>
                  <a:outerShdw blurRad="38100" dist="38100" dir="2700000" algn="tl">
                    <a:srgbClr val="000000"/>
                  </a:outerShdw>
                </a:effectLst>
              </a:rPr>
              <a:t>Granola, Protein and Breakfast Bars</a:t>
            </a:r>
          </a:p>
        </p:txBody>
      </p:sp>
      <p:sp>
        <p:nvSpPr>
          <p:cNvPr id="10244" name="Text Box 6"/>
          <p:cNvSpPr txBox="1">
            <a:spLocks noChangeArrowheads="1"/>
          </p:cNvSpPr>
          <p:nvPr/>
        </p:nvSpPr>
        <p:spPr bwMode="auto">
          <a:xfrm>
            <a:off x="381000" y="1295400"/>
            <a:ext cx="8382000" cy="579438"/>
          </a:xfrm>
          <a:prstGeom prst="rect">
            <a:avLst/>
          </a:prstGeom>
          <a:noFill/>
          <a:ln w="9525">
            <a:noFill/>
            <a:miter lim="800000"/>
            <a:headEnd/>
            <a:tailEnd/>
          </a:ln>
        </p:spPr>
        <p:txBody>
          <a:bodyPr>
            <a:spAutoFit/>
          </a:bodyPr>
          <a:lstStyle/>
          <a:p>
            <a:pPr algn="ctr" eaLnBrk="1" hangingPunct="1">
              <a:spcBef>
                <a:spcPct val="50000"/>
              </a:spcBef>
            </a:pPr>
            <a:r>
              <a:rPr lang="en-US" sz="3200">
                <a:latin typeface="Arial" charset="0"/>
              </a:rPr>
              <a:t>Food For 3 Days</a:t>
            </a:r>
          </a:p>
        </p:txBody>
      </p:sp>
      <p:pic>
        <p:nvPicPr>
          <p:cNvPr id="10245" name="Picture 11" descr="MPj04025070000[1]"/>
          <p:cNvPicPr>
            <a:picLocks noChangeAspect="1" noChangeArrowheads="1"/>
          </p:cNvPicPr>
          <p:nvPr/>
        </p:nvPicPr>
        <p:blipFill>
          <a:blip r:embed="rId3" cstate="print"/>
          <a:srcRect/>
          <a:stretch>
            <a:fillRect/>
          </a:stretch>
        </p:blipFill>
        <p:spPr bwMode="auto">
          <a:xfrm>
            <a:off x="5105400" y="2209800"/>
            <a:ext cx="28194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eaLnBrk="1" hangingPunct="1">
              <a:defRPr/>
            </a:pPr>
            <a:r>
              <a:rPr lang="en-US" sz="4400">
                <a:solidFill>
                  <a:schemeClr val="tx2"/>
                </a:solidFill>
                <a:effectLst>
                  <a:outerShdw blurRad="38100" dist="38100" dir="2700000" algn="tl">
                    <a:srgbClr val="000000"/>
                  </a:outerShdw>
                </a:effectLst>
              </a:rPr>
              <a:t>What You Should Include</a:t>
            </a:r>
          </a:p>
        </p:txBody>
      </p:sp>
      <p:sp>
        <p:nvSpPr>
          <p:cNvPr id="15365" name="Rectangle 5"/>
          <p:cNvSpPr>
            <a:spLocks noChangeArrowheads="1"/>
          </p:cNvSpPr>
          <p:nvPr/>
        </p:nvSpPr>
        <p:spPr bwMode="auto">
          <a:xfrm>
            <a:off x="457200" y="2286000"/>
            <a:ext cx="8229600" cy="3840163"/>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80000"/>
              <a:buFont typeface="Wingdings" pitchFamily="2" charset="2"/>
              <a:buChar char="n"/>
              <a:defRPr/>
            </a:pPr>
            <a:r>
              <a:rPr lang="en-US" sz="3200" dirty="0">
                <a:effectLst>
                  <a:outerShdw blurRad="38100" dist="38100" dir="2700000" algn="tl">
                    <a:srgbClr val="000000"/>
                  </a:outerShdw>
                </a:effectLst>
              </a:rPr>
              <a:t>Baby Formula</a:t>
            </a:r>
          </a:p>
          <a:p>
            <a:pPr marL="742950" lvl="1" indent="-285750" eaLnBrk="1" hangingPunct="1">
              <a:spcBef>
                <a:spcPct val="20000"/>
              </a:spcBef>
              <a:buClr>
                <a:schemeClr val="tx1"/>
              </a:buClr>
              <a:buFontTx/>
              <a:buChar char="–"/>
              <a:defRPr/>
            </a:pPr>
            <a:r>
              <a:rPr lang="en-US" sz="2800" dirty="0">
                <a:effectLst>
                  <a:outerShdw blurRad="38100" dist="38100" dir="2700000" algn="tl">
                    <a:srgbClr val="000000"/>
                  </a:outerShdw>
                </a:effectLst>
              </a:rPr>
              <a:t>Even if you are breast feeding, stress may keep you from producing milk.</a:t>
            </a:r>
          </a:p>
          <a:p>
            <a:pPr marL="342900" indent="-342900" eaLnBrk="1" hangingPunct="1">
              <a:spcBef>
                <a:spcPct val="20000"/>
              </a:spcBef>
              <a:buClr>
                <a:schemeClr val="hlink"/>
              </a:buClr>
              <a:buSzPct val="80000"/>
              <a:buFont typeface="Wingdings" pitchFamily="2" charset="2"/>
              <a:buChar char="n"/>
              <a:defRPr/>
            </a:pPr>
            <a:r>
              <a:rPr lang="en-US" sz="3200" dirty="0">
                <a:effectLst>
                  <a:outerShdw blurRad="38100" dist="38100" dir="2700000" algn="tl">
                    <a:srgbClr val="000000"/>
                  </a:outerShdw>
                </a:effectLst>
              </a:rPr>
              <a:t>Baby Food</a:t>
            </a:r>
          </a:p>
          <a:p>
            <a:pPr marL="742950" lvl="1" indent="-285750" eaLnBrk="1" hangingPunct="1">
              <a:spcBef>
                <a:spcPct val="20000"/>
              </a:spcBef>
              <a:buClr>
                <a:schemeClr val="tx1"/>
              </a:buClr>
              <a:buFontTx/>
              <a:buChar char="–"/>
              <a:defRPr/>
            </a:pPr>
            <a:endParaRPr lang="en-US" sz="2800" dirty="0">
              <a:effectLst>
                <a:outerShdw blurRad="38100" dist="38100" dir="2700000" algn="tl">
                  <a:srgbClr val="000000"/>
                </a:outerShdw>
              </a:effectLst>
            </a:endParaRPr>
          </a:p>
        </p:txBody>
      </p:sp>
      <p:sp>
        <p:nvSpPr>
          <p:cNvPr id="11268" name="Text Box 6"/>
          <p:cNvSpPr txBox="1">
            <a:spLocks noChangeArrowheads="1"/>
          </p:cNvSpPr>
          <p:nvPr/>
        </p:nvSpPr>
        <p:spPr bwMode="auto">
          <a:xfrm>
            <a:off x="381000" y="1295400"/>
            <a:ext cx="8382000" cy="579438"/>
          </a:xfrm>
          <a:prstGeom prst="rect">
            <a:avLst/>
          </a:prstGeom>
          <a:noFill/>
          <a:ln w="9525">
            <a:noFill/>
            <a:miter lim="800000"/>
            <a:headEnd/>
            <a:tailEnd/>
          </a:ln>
        </p:spPr>
        <p:txBody>
          <a:bodyPr>
            <a:spAutoFit/>
          </a:bodyPr>
          <a:lstStyle/>
          <a:p>
            <a:pPr algn="ctr" eaLnBrk="1" hangingPunct="1">
              <a:spcBef>
                <a:spcPct val="50000"/>
              </a:spcBef>
            </a:pPr>
            <a:r>
              <a:rPr lang="en-US" sz="3200">
                <a:latin typeface="Arial" charset="0"/>
              </a:rPr>
              <a:t>Food For 3 Days</a:t>
            </a:r>
          </a:p>
        </p:txBody>
      </p:sp>
      <p:pic>
        <p:nvPicPr>
          <p:cNvPr id="11269" name="Picture 7" descr="MCj02505870000[1]"/>
          <p:cNvPicPr>
            <a:picLocks noChangeAspect="1" noChangeArrowheads="1"/>
          </p:cNvPicPr>
          <p:nvPr/>
        </p:nvPicPr>
        <p:blipFill>
          <a:blip r:embed="rId3" cstate="print"/>
          <a:srcRect/>
          <a:stretch>
            <a:fillRect/>
          </a:stretch>
        </p:blipFill>
        <p:spPr bwMode="auto">
          <a:xfrm>
            <a:off x="5105400" y="3581400"/>
            <a:ext cx="3276600" cy="2713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t>Other Essential Items</a:t>
            </a:r>
          </a:p>
        </p:txBody>
      </p:sp>
      <p:sp>
        <p:nvSpPr>
          <p:cNvPr id="17411" name="Rectangle 3"/>
          <p:cNvSpPr>
            <a:spLocks noGrp="1" noChangeArrowheads="1"/>
          </p:cNvSpPr>
          <p:nvPr>
            <p:ph type="body" idx="1"/>
          </p:nvPr>
        </p:nvSpPr>
        <p:spPr/>
        <p:txBody>
          <a:bodyPr/>
          <a:lstStyle/>
          <a:p>
            <a:pPr eaLnBrk="1" hangingPunct="1">
              <a:defRPr/>
            </a:pPr>
            <a:r>
              <a:rPr lang="en-US" smtClean="0"/>
              <a:t>Prescription Drugs</a:t>
            </a:r>
          </a:p>
          <a:p>
            <a:pPr eaLnBrk="1" hangingPunct="1">
              <a:defRPr/>
            </a:pPr>
            <a:r>
              <a:rPr lang="en-US" smtClean="0"/>
              <a:t>Important Family Documents</a:t>
            </a:r>
          </a:p>
          <a:p>
            <a:pPr eaLnBrk="1" hangingPunct="1">
              <a:defRPr/>
            </a:pPr>
            <a:r>
              <a:rPr lang="en-US" smtClean="0"/>
              <a:t>Medical Supplies: First Aid Kit, Instruction Booklet</a:t>
            </a:r>
          </a:p>
          <a:p>
            <a:pPr eaLnBrk="1" hangingPunct="1">
              <a:defRPr/>
            </a:pPr>
            <a:r>
              <a:rPr lang="en-US" smtClean="0"/>
              <a:t>Flashlight or Battery Operated Lamps</a:t>
            </a:r>
          </a:p>
          <a:p>
            <a:pPr eaLnBrk="1" hangingPunct="1">
              <a:defRPr/>
            </a:pPr>
            <a:r>
              <a:rPr lang="en-US" smtClean="0"/>
              <a:t>Waterproof Matches</a:t>
            </a:r>
          </a:p>
          <a:p>
            <a:pPr eaLnBrk="1" hangingPunct="1">
              <a:defRPr/>
            </a:pPr>
            <a:endParaRPr lang="en-US" smtClean="0"/>
          </a:p>
          <a:p>
            <a:pPr eaLnBrk="1" hangingPunct="1">
              <a:buFont typeface="Wingdings" pitchFamily="2" charset="2"/>
              <a:buNone/>
              <a:defRPr/>
            </a:pPr>
            <a:endParaRPr lang="en-US" smtClean="0"/>
          </a:p>
          <a:p>
            <a:pPr eaLnBrk="1" hangingPunct="1">
              <a:defRPr/>
            </a:pPr>
            <a:endParaRPr lang="en-US" smtClean="0"/>
          </a:p>
          <a:p>
            <a:pPr eaLnBrk="1" hangingPunct="1">
              <a:defRPr/>
            </a:pPr>
            <a:endParaRPr lang="en-US" smtClean="0"/>
          </a:p>
        </p:txBody>
      </p:sp>
      <p:pic>
        <p:nvPicPr>
          <p:cNvPr id="12292" name="Picture 5" descr="MCj04338970000[1]"/>
          <p:cNvPicPr>
            <a:picLocks noChangeAspect="1" noChangeArrowheads="1"/>
          </p:cNvPicPr>
          <p:nvPr/>
        </p:nvPicPr>
        <p:blipFill>
          <a:blip r:embed="rId3" cstate="print"/>
          <a:srcRect/>
          <a:stretch>
            <a:fillRect/>
          </a:stretch>
        </p:blipFill>
        <p:spPr bwMode="auto">
          <a:xfrm>
            <a:off x="5638800" y="4648200"/>
            <a:ext cx="1976438" cy="200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Other Essential Items cont.</a:t>
            </a:r>
          </a:p>
        </p:txBody>
      </p:sp>
      <p:sp>
        <p:nvSpPr>
          <p:cNvPr id="18435" name="Rectangle 3"/>
          <p:cNvSpPr>
            <a:spLocks noGrp="1" noChangeArrowheads="1"/>
          </p:cNvSpPr>
          <p:nvPr>
            <p:ph type="body" idx="1"/>
          </p:nvPr>
        </p:nvSpPr>
        <p:spPr/>
        <p:txBody>
          <a:bodyPr/>
          <a:lstStyle/>
          <a:p>
            <a:pPr eaLnBrk="1" hangingPunct="1">
              <a:defRPr/>
            </a:pPr>
            <a:r>
              <a:rPr lang="en-US" smtClean="0"/>
              <a:t>Paper Plates and Plastic Utensils</a:t>
            </a:r>
          </a:p>
          <a:p>
            <a:pPr eaLnBrk="1" hangingPunct="1">
              <a:defRPr/>
            </a:pPr>
            <a:r>
              <a:rPr lang="en-US" smtClean="0"/>
              <a:t>Moist Towelettes and Hand Sanitizer</a:t>
            </a:r>
          </a:p>
          <a:p>
            <a:pPr eaLnBrk="1" hangingPunct="1">
              <a:defRPr/>
            </a:pPr>
            <a:r>
              <a:rPr lang="en-US" smtClean="0"/>
              <a:t>Portable Radio</a:t>
            </a:r>
          </a:p>
          <a:p>
            <a:pPr eaLnBrk="1" hangingPunct="1">
              <a:defRPr/>
            </a:pPr>
            <a:r>
              <a:rPr lang="en-US" smtClean="0"/>
              <a:t>Manual or Battery Operated Can Opener</a:t>
            </a:r>
          </a:p>
          <a:p>
            <a:pPr eaLnBrk="1" hangingPunct="1">
              <a:defRPr/>
            </a:pPr>
            <a:r>
              <a:rPr lang="en-US" smtClean="0"/>
              <a:t>Extra Batteries</a:t>
            </a:r>
          </a:p>
        </p:txBody>
      </p:sp>
      <p:pic>
        <p:nvPicPr>
          <p:cNvPr id="13316" name="Picture 6" descr="MCj04326430000[1]"/>
          <p:cNvPicPr>
            <a:picLocks noChangeAspect="1" noChangeArrowheads="1"/>
          </p:cNvPicPr>
          <p:nvPr/>
        </p:nvPicPr>
        <p:blipFill>
          <a:blip r:embed="rId3" cstate="print"/>
          <a:srcRect/>
          <a:stretch>
            <a:fillRect/>
          </a:stretch>
        </p:blipFill>
        <p:spPr bwMode="auto">
          <a:xfrm>
            <a:off x="4724400" y="4191000"/>
            <a:ext cx="2133600" cy="2133600"/>
          </a:xfrm>
          <a:prstGeom prst="rect">
            <a:avLst/>
          </a:prstGeom>
          <a:noFill/>
          <a:ln w="9525">
            <a:noFill/>
            <a:miter lim="800000"/>
            <a:headEnd/>
            <a:tailEnd/>
          </a:ln>
        </p:spPr>
      </p:pic>
      <p:pic>
        <p:nvPicPr>
          <p:cNvPr id="13317" name="Picture 8" descr="MCj04326430000[1]"/>
          <p:cNvPicPr>
            <a:picLocks noChangeAspect="1" noChangeArrowheads="1"/>
          </p:cNvPicPr>
          <p:nvPr/>
        </p:nvPicPr>
        <p:blipFill>
          <a:blip r:embed="rId3" cstate="print"/>
          <a:srcRect/>
          <a:stretch>
            <a:fillRect/>
          </a:stretch>
        </p:blipFill>
        <p:spPr bwMode="auto">
          <a:xfrm>
            <a:off x="5715000" y="4724400"/>
            <a:ext cx="171450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166</TotalTime>
  <Words>827</Words>
  <Application>Microsoft Office PowerPoint</Application>
  <PresentationFormat>On-screen Show (4:3)</PresentationFormat>
  <Paragraphs>152</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Tahoma</vt:lpstr>
      <vt:lpstr>Arial</vt:lpstr>
      <vt:lpstr>Wingdings</vt:lpstr>
      <vt:lpstr>Calibri</vt:lpstr>
      <vt:lpstr>Slit</vt:lpstr>
      <vt:lpstr>Prepare An Emergency Food Kit</vt:lpstr>
      <vt:lpstr>What is an Emergency Food Kit?</vt:lpstr>
      <vt:lpstr>What You Should Include</vt:lpstr>
      <vt:lpstr>What You Should Include</vt:lpstr>
      <vt:lpstr>Slide 5</vt:lpstr>
      <vt:lpstr>Slide 6</vt:lpstr>
      <vt:lpstr>Slide 7</vt:lpstr>
      <vt:lpstr>Other Essential Items</vt:lpstr>
      <vt:lpstr>Other Essential Items cont.</vt:lpstr>
      <vt:lpstr>Comfort Items</vt:lpstr>
      <vt:lpstr>Reminders</vt:lpstr>
      <vt:lpstr>Conclusion</vt:lpstr>
    </vt:vector>
  </TitlesOfParts>
  <Company>TSU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 An Emergency Food Kit</dc:title>
  <dc:creator>Richard</dc:creator>
  <cp:lastModifiedBy>Richard</cp:lastModifiedBy>
  <cp:revision>13</cp:revision>
  <dcterms:created xsi:type="dcterms:W3CDTF">2009-07-21T13:23:09Z</dcterms:created>
  <dcterms:modified xsi:type="dcterms:W3CDTF">2011-06-13T21:15:11Z</dcterms:modified>
</cp:coreProperties>
</file>