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2015"/>
    <a:srgbClr val="4D009A"/>
    <a:srgbClr val="FF7C80"/>
    <a:srgbClr val="F5FB09"/>
    <a:srgbClr val="FF0505"/>
    <a:srgbClr val="FF0000"/>
    <a:srgbClr val="B62C2C"/>
    <a:srgbClr val="E25B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9695B43-0628-4EED-B4B3-64B2C0D3F6A6}" type="datetimeFigureOut">
              <a:rPr lang="en-US"/>
              <a:pPr>
                <a:defRPr/>
              </a:pPr>
              <a:t>6/23/2011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487BE4B-0FF4-492D-9D1E-935EEDE1B5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741DC71-5E56-4090-BCB3-7D3D76D81CB1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5E5B446-EA9E-489D-9DE3-584A5944866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2CE72BF-D7D5-4614-A535-50792E1A6D99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1BF975-76C8-4BFD-A013-BA32989C5F2E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9C2A865-12E8-427F-85E5-28FBA27E439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EF5FC86-F086-42FB-AA02-B77E7961C10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77B1B76-9851-467A-8B17-536B83FA37F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D9331E-B73E-44C1-805F-950D8A882E0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AFA65-0D47-424E-B3A8-17BB962273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384942-8072-4AE2-95FF-220961FED0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DE2EE-A99B-425A-AF2C-0AE98AAED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248400"/>
            <a:ext cx="1595438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D9CFB-30B4-48BD-882D-C36FDC7012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438D7-E736-4AF5-8908-C9F54CCE3E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CC6FA-6233-4316-837F-B8761D25F5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904F7F-2477-43ED-9535-EFA0978394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29187-A8F3-464A-A99B-37A0F6E2E5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248400"/>
            <a:ext cx="1595438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C0491-E798-4AFA-AAA8-9ADD39E64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E58E4-E2F8-42A5-A4A2-FF1C8FA059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E2A6D-BA27-4CB8-84AC-A87D74186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DCF7B5AD-20D1-4FA4-89F8-DA62343C6A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71" r:id="rId2"/>
    <p:sldLayoutId id="2147483663" r:id="rId3"/>
    <p:sldLayoutId id="2147483664" r:id="rId4"/>
    <p:sldLayoutId id="2147483665" r:id="rId5"/>
    <p:sldLayoutId id="2147483666" r:id="rId6"/>
    <p:sldLayoutId id="2147483672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MPj04094220000[1]"/>
          <p:cNvPicPr>
            <a:picLocks noChangeArrowheads="1"/>
          </p:cNvPicPr>
          <p:nvPr/>
        </p:nvPicPr>
        <p:blipFill>
          <a:blip r:embed="rId3" cstate="print">
            <a:lum bright="38000"/>
          </a:blip>
          <a:srcRect/>
          <a:stretch>
            <a:fillRect/>
          </a:stretch>
        </p:blipFill>
        <p:spPr bwMode="auto">
          <a:xfrm>
            <a:off x="0" y="0"/>
            <a:ext cx="9140825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85800"/>
            <a:ext cx="9144000" cy="51816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2"/>
                </a:solidFill>
                <a:latin typeface="Franklin Gothic Heavy" pitchFamily="34" charset="0"/>
              </a:rPr>
              <a:t>Precautions</a:t>
            </a:r>
            <a:br>
              <a:rPr lang="en-US" sz="8000" smtClean="0">
                <a:solidFill>
                  <a:schemeClr val="bg2"/>
                </a:solidFill>
                <a:latin typeface="Franklin Gothic Heavy" pitchFamily="34" charset="0"/>
              </a:rPr>
            </a:br>
            <a:r>
              <a:rPr lang="en-US" sz="8000" smtClean="0">
                <a:solidFill>
                  <a:schemeClr val="bg2"/>
                </a:solidFill>
                <a:latin typeface="Franklin Gothic Heavy" pitchFamily="34" charset="0"/>
              </a:rPr>
              <a:t> With </a:t>
            </a:r>
            <a:br>
              <a:rPr lang="en-US" sz="8000" smtClean="0">
                <a:solidFill>
                  <a:schemeClr val="bg2"/>
                </a:solidFill>
                <a:latin typeface="Franklin Gothic Heavy" pitchFamily="34" charset="0"/>
              </a:rPr>
            </a:br>
            <a:r>
              <a:rPr lang="en-US" sz="8000" smtClean="0">
                <a:solidFill>
                  <a:schemeClr val="bg2"/>
                </a:solidFill>
                <a:latin typeface="Franklin Gothic Heavy" pitchFamily="34" charset="0"/>
              </a:rPr>
              <a:t>Airborne Toxins </a:t>
            </a:r>
            <a:br>
              <a:rPr lang="en-US" sz="8000" smtClean="0">
                <a:solidFill>
                  <a:schemeClr val="bg2"/>
                </a:solidFill>
                <a:latin typeface="Franklin Gothic Heavy" pitchFamily="34" charset="0"/>
              </a:rPr>
            </a:br>
            <a:r>
              <a:rPr lang="en-US" sz="8000" smtClean="0">
                <a:solidFill>
                  <a:schemeClr val="bg2"/>
                </a:solidFill>
                <a:latin typeface="Franklin Gothic Heavy" pitchFamily="34" charset="0"/>
              </a:rPr>
              <a:t>and Fires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6172200"/>
            <a:ext cx="1595438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201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Airborne Toxins:</a:t>
            </a:r>
            <a:br>
              <a:rPr lang="en-US" sz="4000" smtClean="0"/>
            </a:br>
            <a:r>
              <a:rPr lang="en-US" sz="4000" smtClean="0"/>
              <a:t>Unsafe for your Food</a:t>
            </a:r>
          </a:p>
        </p:txBody>
      </p:sp>
      <p:sp>
        <p:nvSpPr>
          <p:cNvPr id="512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Natural disasters may release airborne toxins into the air.</a:t>
            </a:r>
          </a:p>
          <a:p>
            <a:pPr eaLnBrk="1" hangingPunct="1"/>
            <a:r>
              <a:rPr lang="en-US" sz="2800" smtClean="0"/>
              <a:t>Wind can carry toxins.</a:t>
            </a:r>
          </a:p>
          <a:p>
            <a:pPr eaLnBrk="1" hangingPunct="1"/>
            <a:r>
              <a:rPr lang="en-US" sz="2800" smtClean="0"/>
              <a:t>Examples of toxins.</a:t>
            </a:r>
          </a:p>
          <a:p>
            <a:pPr lvl="1" eaLnBrk="1" hangingPunct="1"/>
            <a:r>
              <a:rPr lang="en-US" sz="2400" smtClean="0"/>
              <a:t>Dangerous gases</a:t>
            </a:r>
          </a:p>
          <a:p>
            <a:pPr lvl="1" eaLnBrk="1" hangingPunct="1"/>
            <a:r>
              <a:rPr lang="en-US" sz="2400" smtClean="0"/>
              <a:t>Ashes</a:t>
            </a:r>
          </a:p>
          <a:p>
            <a:pPr lvl="1" eaLnBrk="1" hangingPunct="1"/>
            <a:r>
              <a:rPr lang="en-US" sz="2400" smtClean="0"/>
              <a:t>Broken glass</a:t>
            </a:r>
          </a:p>
          <a:p>
            <a:pPr lvl="1" eaLnBrk="1" hangingPunct="1"/>
            <a:r>
              <a:rPr lang="en-US" sz="2400" smtClean="0"/>
              <a:t>Asbestos</a:t>
            </a:r>
          </a:p>
          <a:p>
            <a:pPr lvl="1" eaLnBrk="1" hangingPunct="1"/>
            <a:r>
              <a:rPr lang="en-US" sz="2400" smtClean="0"/>
              <a:t>Pesticides.</a:t>
            </a:r>
          </a:p>
        </p:txBody>
      </p:sp>
      <p:pic>
        <p:nvPicPr>
          <p:cNvPr id="5124" name="Picture 6" descr="MCj0413534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514600"/>
            <a:ext cx="4102100" cy="344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Fires:</a:t>
            </a:r>
            <a:br>
              <a:rPr lang="en-US" sz="4000" smtClean="0"/>
            </a:br>
            <a:r>
              <a:rPr lang="en-US" sz="4000" smtClean="0"/>
              <a:t>Unsafe to Your Food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Foods exposed to fires can be made unsafe to eat by:</a:t>
            </a:r>
          </a:p>
          <a:p>
            <a:pPr lvl="1" eaLnBrk="1" hangingPunct="1"/>
            <a:r>
              <a:rPr lang="en-US" smtClean="0"/>
              <a:t>Excessive heat changing food components and packages.</a:t>
            </a:r>
          </a:p>
          <a:p>
            <a:pPr lvl="1" eaLnBrk="1" hangingPunct="1"/>
            <a:r>
              <a:rPr lang="en-US" smtClean="0"/>
              <a:t>Smoke.</a:t>
            </a:r>
          </a:p>
          <a:p>
            <a:pPr lvl="1" eaLnBrk="1" hangingPunct="1"/>
            <a:r>
              <a:rPr lang="en-US" smtClean="0"/>
              <a:t>Toxic fumes from burning materials.</a:t>
            </a:r>
          </a:p>
          <a:p>
            <a:pPr lvl="1" eaLnBrk="1" hangingPunct="1"/>
            <a:r>
              <a:rPr lang="en-US" smtClean="0"/>
              <a:t>Chemicals used to fight fires.</a:t>
            </a:r>
          </a:p>
          <a:p>
            <a:pPr lvl="1"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pic>
        <p:nvPicPr>
          <p:cNvPr id="6148" name="Picture 6" descr="MCj0290899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4800600"/>
            <a:ext cx="1809750" cy="147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Food Exposed to Fire </a:t>
            </a:r>
            <a:br>
              <a:rPr lang="en-US" sz="4000" smtClean="0"/>
            </a:br>
            <a:r>
              <a:rPr lang="en-US" sz="4000" smtClean="0"/>
              <a:t>or Airborne Toxins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Discard all food items:</a:t>
            </a:r>
          </a:p>
          <a:p>
            <a:pPr lvl="1" eaLnBrk="1" hangingPunct="1"/>
            <a:r>
              <a:rPr lang="en-US" dirty="0" smtClean="0"/>
              <a:t>Foods stored outside of the refrigerator.</a:t>
            </a:r>
          </a:p>
          <a:p>
            <a:pPr lvl="1" eaLnBrk="1" hangingPunct="1"/>
            <a:r>
              <a:rPr lang="en-US" dirty="0" smtClean="0"/>
              <a:t>Raw foods in permeable packaging.</a:t>
            </a:r>
          </a:p>
          <a:p>
            <a:pPr lvl="1" eaLnBrk="1" hangingPunct="1"/>
            <a:r>
              <a:rPr lang="en-US" dirty="0" smtClean="0"/>
              <a:t>All food in cans, bottles, and jars.</a:t>
            </a:r>
          </a:p>
          <a:p>
            <a:pPr lvl="1" eaLnBrk="1" hangingPunct="1"/>
            <a:r>
              <a:rPr lang="en-US" dirty="0" smtClean="0"/>
              <a:t>Foods stored in </a:t>
            </a:r>
            <a:r>
              <a:rPr lang="en-US" dirty="0" smtClean="0"/>
              <a:t>refrigerators </a:t>
            </a:r>
            <a:r>
              <a:rPr lang="en-US" dirty="0" smtClean="0"/>
              <a:t>and freezers.</a:t>
            </a:r>
          </a:p>
        </p:txBody>
      </p:sp>
      <p:pic>
        <p:nvPicPr>
          <p:cNvPr id="7172" name="Picture 4" descr="MCj0215895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46825" y="4267200"/>
            <a:ext cx="1882775" cy="237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5" descr="MCj0250772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7600" y="4267200"/>
            <a:ext cx="1843088" cy="236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114800" y="5334000"/>
            <a:ext cx="9144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4D009A"/>
                </a:solidFill>
                <a:latin typeface="Cooper Black" pitchFamily="18" charset="0"/>
              </a:rPr>
              <a:t>Grape</a:t>
            </a:r>
          </a:p>
          <a:p>
            <a:pPr algn="ctr">
              <a:spcBef>
                <a:spcPct val="50000"/>
              </a:spcBef>
            </a:pPr>
            <a:r>
              <a:rPr lang="en-US">
                <a:solidFill>
                  <a:srgbClr val="4D009A"/>
                </a:solidFill>
                <a:latin typeface="Cooper Black" pitchFamily="18" charset="0"/>
              </a:rPr>
              <a:t>Jelly</a:t>
            </a:r>
          </a:p>
        </p:txBody>
      </p:sp>
      <p:pic>
        <p:nvPicPr>
          <p:cNvPr id="7175" name="Picture 7" descr="MCj0325406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06475" y="4572000"/>
            <a:ext cx="1812925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Cookware Exposed to Fire </a:t>
            </a:r>
            <a:br>
              <a:rPr lang="en-US" sz="4000" smtClean="0"/>
            </a:br>
            <a:r>
              <a:rPr lang="en-US" sz="4000" smtClean="0"/>
              <a:t>or Airborne Toxins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Wash all cookware in soap and hot water.</a:t>
            </a:r>
          </a:p>
          <a:p>
            <a:pPr eaLnBrk="1" hangingPunct="1"/>
            <a:r>
              <a:rPr lang="en-US" smtClean="0"/>
              <a:t>Submerge for 15 minutes in a sanitizing solution.</a:t>
            </a:r>
          </a:p>
          <a:p>
            <a:pPr eaLnBrk="1" hangingPunct="1"/>
            <a:endParaRPr lang="en-US" smtClean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457200" y="4800600"/>
            <a:ext cx="8229600" cy="1325563"/>
          </a:xfrm>
          <a:prstGeom prst="rect">
            <a:avLst/>
          </a:prstGeom>
          <a:solidFill>
            <a:srgbClr val="DFC08D"/>
          </a:solidFill>
          <a:ln w="76200">
            <a:solidFill>
              <a:srgbClr val="B62C2C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2400" b="1">
                <a:solidFill>
                  <a:srgbClr val="B62C2C"/>
                </a:solidFill>
              </a:rPr>
              <a:t>Sanitizing Solution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2400" b="1">
                <a:solidFill>
                  <a:srgbClr val="B62C2C"/>
                </a:solidFill>
              </a:rPr>
              <a:t>1 tablespoon of household bleach per one gallon of drinking water</a:t>
            </a:r>
            <a:r>
              <a:rPr lang="en-US" sz="3200">
                <a:solidFill>
                  <a:srgbClr val="B62C2C"/>
                </a:solidFill>
              </a:rPr>
              <a:t>.</a:t>
            </a:r>
          </a:p>
        </p:txBody>
      </p:sp>
      <p:pic>
        <p:nvPicPr>
          <p:cNvPr id="8197" name="Picture 5" descr="MCj015008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2895600"/>
            <a:ext cx="1760538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Countertops and Kitchen Surfaces Exposed to Fire or Airborne Toxins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Clean with warm soapy water and then sanitize with bleach solution.</a:t>
            </a:r>
          </a:p>
          <a:p>
            <a:pPr eaLnBrk="1" hangingPunct="1"/>
            <a:r>
              <a:rPr lang="en-US" dirty="0" smtClean="0"/>
              <a:t>Fires may require more attention.</a:t>
            </a:r>
          </a:p>
          <a:p>
            <a:pPr lvl="1" eaLnBrk="1" hangingPunct="1"/>
            <a:r>
              <a:rPr lang="en-US" dirty="0" smtClean="0"/>
              <a:t>Check for any damage before </a:t>
            </a:r>
            <a:r>
              <a:rPr lang="en-US" dirty="0" smtClean="0"/>
              <a:t>you </a:t>
            </a:r>
            <a:r>
              <a:rPr lang="en-US" dirty="0" smtClean="0"/>
              <a:t>begin to clean.</a:t>
            </a:r>
          </a:p>
          <a:p>
            <a:pPr lvl="1" eaLnBrk="1" hangingPunct="1"/>
            <a:r>
              <a:rPr lang="en-US" dirty="0" smtClean="0"/>
              <a:t>Have all appliances inspected by a service representative.</a:t>
            </a:r>
          </a:p>
          <a:p>
            <a:pPr lvl="1" eaLnBrk="1" hangingPunct="1"/>
            <a:r>
              <a:rPr lang="en-US" dirty="0" smtClean="0"/>
              <a:t>Do not touch any exposed electrical lines.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MCj0440442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368300"/>
            <a:ext cx="5791200" cy="367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Text Box 5"/>
          <p:cNvSpPr txBox="1">
            <a:spLocks noChangeArrowheads="1"/>
          </p:cNvSpPr>
          <p:nvPr/>
        </p:nvSpPr>
        <p:spPr bwMode="auto">
          <a:xfrm rot="-987325">
            <a:off x="1828800" y="1143000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Cooper Black" pitchFamily="18" charset="0"/>
              </a:rPr>
              <a:t>IMPORTANT</a:t>
            </a:r>
            <a:r>
              <a:rPr lang="en-US" sz="2800" b="1">
                <a:solidFill>
                  <a:srgbClr val="FF0000"/>
                </a:solidFill>
                <a:latin typeface="Baskerville Old Face" pitchFamily="18" charset="0"/>
              </a:rPr>
              <a:t>!</a:t>
            </a:r>
          </a:p>
        </p:txBody>
      </p:sp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381000" y="4191000"/>
            <a:ext cx="8458200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/>
              <a:t>Chemicals and </a:t>
            </a:r>
            <a:r>
              <a:rPr lang="en-US" sz="3200" b="1" dirty="0" smtClean="0"/>
              <a:t>to</a:t>
            </a:r>
            <a:r>
              <a:rPr lang="en-US" sz="3200" b="1" dirty="0" smtClean="0"/>
              <a:t>xic </a:t>
            </a:r>
            <a:r>
              <a:rPr lang="en-US" sz="3200" b="1" dirty="0"/>
              <a:t>f</a:t>
            </a:r>
            <a:r>
              <a:rPr lang="en-US" sz="3200" b="1" dirty="0" smtClean="0"/>
              <a:t>umes cannot </a:t>
            </a:r>
            <a:r>
              <a:rPr lang="en-US" sz="3200" b="1" dirty="0"/>
              <a:t>be washed off food.</a:t>
            </a:r>
          </a:p>
          <a:p>
            <a:pPr algn="ctr">
              <a:spcBef>
                <a:spcPct val="50000"/>
              </a:spcBef>
            </a:pPr>
            <a:r>
              <a:rPr lang="en-US" sz="3200" b="1" dirty="0"/>
              <a:t>The food must be thrown in the garbage.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mtClean="0"/>
              <a:t>Conclusion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sz="3000" dirty="0" smtClean="0"/>
              <a:t>Airborne toxins come in many different forms.</a:t>
            </a:r>
          </a:p>
          <a:p>
            <a:r>
              <a:rPr lang="en-US" sz="3000" dirty="0" smtClean="0"/>
              <a:t>Fires make food unsafe by excess heat </a:t>
            </a:r>
            <a:r>
              <a:rPr lang="en-US" sz="3000" smtClean="0"/>
              <a:t>or </a:t>
            </a:r>
            <a:r>
              <a:rPr lang="en-US" sz="3000" smtClean="0"/>
              <a:t>contaminants </a:t>
            </a:r>
            <a:r>
              <a:rPr lang="en-US" sz="3000" dirty="0" smtClean="0"/>
              <a:t>released from burning materials.</a:t>
            </a:r>
          </a:p>
          <a:p>
            <a:r>
              <a:rPr lang="en-US" sz="3000" dirty="0" smtClean="0"/>
              <a:t>Discard all food items after being exposed to airborne toxins or fire.</a:t>
            </a:r>
          </a:p>
          <a:p>
            <a:r>
              <a:rPr lang="en-US" sz="3000" dirty="0" smtClean="0"/>
              <a:t>All cookware and kitchen surfaces need to be washed with warm soapy water and then sanitized .</a:t>
            </a:r>
          </a:p>
        </p:txBody>
      </p:sp>
      <p:pic>
        <p:nvPicPr>
          <p:cNvPr id="11268" name="Picture 2" descr="C:\Users\Richard\AppData\Local\Microsoft\Windows\Temporary Internet Files\Content.IE5\QPS239WK\MC90007877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5257800"/>
            <a:ext cx="1870075" cy="124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2">
      <a:dk1>
        <a:srgbClr val="2D2015"/>
      </a:dk1>
      <a:lt1>
        <a:srgbClr val="FFFFFF"/>
      </a:lt1>
      <a:dk2>
        <a:srgbClr val="523E26"/>
      </a:dk2>
      <a:lt2>
        <a:srgbClr val="DFC08D"/>
      </a:lt2>
      <a:accent1>
        <a:srgbClr val="8C7B70"/>
      </a:accent1>
      <a:accent2>
        <a:srgbClr val="8F5F2F"/>
      </a:accent2>
      <a:accent3>
        <a:srgbClr val="B3AFAC"/>
      </a:accent3>
      <a:accent4>
        <a:srgbClr val="DADADA"/>
      </a:accent4>
      <a:accent5>
        <a:srgbClr val="C5BFBB"/>
      </a:accent5>
      <a:accent6>
        <a:srgbClr val="81552A"/>
      </a:accent6>
      <a:hlink>
        <a:srgbClr val="CCB400"/>
      </a:hlink>
      <a:folHlink>
        <a:srgbClr val="8C9EA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1435</TotalTime>
  <Words>281</Words>
  <Application>Microsoft Office PowerPoint</Application>
  <PresentationFormat>On-screen Show (4:3)</PresentationFormat>
  <Paragraphs>51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Precautions  With  Airborne Toxins  and Fires</vt:lpstr>
      <vt:lpstr>Airborne Toxins: Unsafe for your Food</vt:lpstr>
      <vt:lpstr>Fires: Unsafe to Your Food</vt:lpstr>
      <vt:lpstr>Food Exposed to Fire  or Airborne Toxins</vt:lpstr>
      <vt:lpstr>Cookware Exposed to Fire  or Airborne Toxins</vt:lpstr>
      <vt:lpstr>Countertops and Kitchen Surfaces Exposed to Fire or Airborne Toxins</vt:lpstr>
      <vt:lpstr>Slide 7</vt:lpstr>
      <vt:lpstr>Conclusion</vt:lpstr>
    </vt:vector>
  </TitlesOfParts>
  <Company>TSU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Precautions With Airborne Toxins and Fires</dc:title>
  <dc:creator>Erica Fenton</dc:creator>
  <cp:lastModifiedBy>Richard</cp:lastModifiedBy>
  <cp:revision>20</cp:revision>
  <dcterms:created xsi:type="dcterms:W3CDTF">2009-10-22T16:10:48Z</dcterms:created>
  <dcterms:modified xsi:type="dcterms:W3CDTF">2011-06-23T20:56:37Z</dcterms:modified>
</cp:coreProperties>
</file>