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70" r:id="rId10"/>
    <p:sldId id="273" r:id="rId11"/>
    <p:sldId id="281" r:id="rId12"/>
    <p:sldId id="282" r:id="rId13"/>
    <p:sldId id="283" r:id="rId14"/>
    <p:sldId id="284" r:id="rId15"/>
    <p:sldId id="285" r:id="rId16"/>
    <p:sldId id="286" r:id="rId17"/>
    <p:sldId id="28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78" y="-9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6" name="Slide Number Placeholder 15"/>
          <p:cNvSpPr>
            <a:spLocks noGrp="1"/>
          </p:cNvSpPr>
          <p:nvPr>
            <p:ph type="sldNum" sz="quarter" idx="11"/>
          </p:nvPr>
        </p:nvSpPr>
        <p:spPr/>
        <p:txBody>
          <a:bodyPr/>
          <a:lstStyle/>
          <a:p>
            <a:fld id="{289EA5AD-F9C5-4AEE-A0DD-44D4A8DC3E46}"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9EA5AD-F9C5-4AEE-A0DD-44D4A8DC3E4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9EA5AD-F9C5-4AEE-A0DD-44D4A8DC3E4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5" name="Slide Number Placeholder 14"/>
          <p:cNvSpPr>
            <a:spLocks noGrp="1"/>
          </p:cNvSpPr>
          <p:nvPr>
            <p:ph type="sldNum" sz="quarter" idx="11"/>
          </p:nvPr>
        </p:nvSpPr>
        <p:spPr/>
        <p:txBody>
          <a:bodyPr/>
          <a:lstStyle/>
          <a:p>
            <a:fld id="{289EA5AD-F9C5-4AEE-A0DD-44D4A8DC3E46}"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3" name="Slide Number Placeholder 12"/>
          <p:cNvSpPr>
            <a:spLocks noGrp="1"/>
          </p:cNvSpPr>
          <p:nvPr>
            <p:ph type="sldNum" sz="quarter" idx="11"/>
          </p:nvPr>
        </p:nvSpPr>
        <p:spPr/>
        <p:txBody>
          <a:bodyPr/>
          <a:lstStyle/>
          <a:p>
            <a:fld id="{289EA5AD-F9C5-4AEE-A0DD-44D4A8DC3E46}"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9" name="Slide Number Placeholder 8"/>
          <p:cNvSpPr>
            <a:spLocks noGrp="1"/>
          </p:cNvSpPr>
          <p:nvPr>
            <p:ph type="sldNum" sz="quarter" idx="11"/>
          </p:nvPr>
        </p:nvSpPr>
        <p:spPr/>
        <p:txBody>
          <a:bodyPr/>
          <a:lstStyle/>
          <a:p>
            <a:fld id="{289EA5AD-F9C5-4AEE-A0DD-44D4A8DC3E4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5" name="Slide Number Placeholder 14"/>
          <p:cNvSpPr>
            <a:spLocks noGrp="1"/>
          </p:cNvSpPr>
          <p:nvPr>
            <p:ph type="sldNum" sz="quarter" idx="11"/>
          </p:nvPr>
        </p:nvSpPr>
        <p:spPr/>
        <p:txBody>
          <a:bodyPr/>
          <a:lstStyle/>
          <a:p>
            <a:fld id="{289EA5AD-F9C5-4AEE-A0DD-44D4A8DC3E46}"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8" name="Slide Number Placeholder 7"/>
          <p:cNvSpPr>
            <a:spLocks noGrp="1"/>
          </p:cNvSpPr>
          <p:nvPr>
            <p:ph type="sldNum" sz="quarter" idx="11"/>
          </p:nvPr>
        </p:nvSpPr>
        <p:spPr/>
        <p:txBody>
          <a:bodyPr/>
          <a:lstStyle/>
          <a:p>
            <a:fld id="{289EA5AD-F9C5-4AEE-A0DD-44D4A8DC3E46}"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6" name="Slide Number Placeholder 5"/>
          <p:cNvSpPr>
            <a:spLocks noGrp="1"/>
          </p:cNvSpPr>
          <p:nvPr>
            <p:ph type="sldNum" sz="quarter" idx="11"/>
          </p:nvPr>
        </p:nvSpPr>
        <p:spPr/>
        <p:txBody>
          <a:bodyPr/>
          <a:lstStyle/>
          <a:p>
            <a:fld id="{289EA5AD-F9C5-4AEE-A0DD-44D4A8DC3E46}" type="slidenum">
              <a:rPr lang="en-US" smtClean="0"/>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6" name="Slide Number Placeholder 15"/>
          <p:cNvSpPr>
            <a:spLocks noGrp="1"/>
          </p:cNvSpPr>
          <p:nvPr>
            <p:ph type="sldNum" sz="quarter" idx="11"/>
          </p:nvPr>
        </p:nvSpPr>
        <p:spPr/>
        <p:txBody>
          <a:bodyPr/>
          <a:lstStyle/>
          <a:p>
            <a:fld id="{289EA5AD-F9C5-4AEE-A0DD-44D4A8DC3E46}"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A3D0CB8B-DED3-4B38-B181-967A62D2C29D}" type="datetimeFigureOut">
              <a:rPr lang="en-US" smtClean="0"/>
              <a:t>2/26/2016</a:t>
            </a:fld>
            <a:endParaRPr lang="en-US" dirty="0"/>
          </a:p>
        </p:txBody>
      </p:sp>
      <p:sp>
        <p:nvSpPr>
          <p:cNvPr id="14" name="Slide Number Placeholder 13"/>
          <p:cNvSpPr>
            <a:spLocks noGrp="1"/>
          </p:cNvSpPr>
          <p:nvPr>
            <p:ph type="sldNum" sz="quarter" idx="11"/>
          </p:nvPr>
        </p:nvSpPr>
        <p:spPr/>
        <p:txBody>
          <a:bodyPr/>
          <a:lstStyle/>
          <a:p>
            <a:fld id="{289EA5AD-F9C5-4AEE-A0DD-44D4A8DC3E46}" type="slidenum">
              <a:rPr lang="en-US" smtClean="0"/>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3D0CB8B-DED3-4B38-B181-967A62D2C29D}" type="datetimeFigureOut">
              <a:rPr lang="en-US" smtClean="0"/>
              <a:t>2/26/2016</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289EA5AD-F9C5-4AEE-A0DD-44D4A8DC3E4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543800" cy="1905000"/>
          </a:xfrm>
        </p:spPr>
        <p:txBody>
          <a:bodyPr/>
          <a:lstStyle/>
          <a:p>
            <a:r>
              <a:rPr lang="en-US" dirty="0" smtClean="0"/>
              <a:t>Demystifying the Dissertation Proposal </a:t>
            </a:r>
            <a:endParaRPr lang="en-US" dirty="0"/>
          </a:p>
        </p:txBody>
      </p:sp>
      <p:sp>
        <p:nvSpPr>
          <p:cNvPr id="3" name="Subtitle 2"/>
          <p:cNvSpPr>
            <a:spLocks noGrp="1"/>
          </p:cNvSpPr>
          <p:nvPr>
            <p:ph type="subTitle" idx="1"/>
          </p:nvPr>
        </p:nvSpPr>
        <p:spPr>
          <a:xfrm>
            <a:off x="2133600" y="3200400"/>
            <a:ext cx="6477000" cy="990600"/>
          </a:xfrm>
        </p:spPr>
        <p:txBody>
          <a:bodyPr>
            <a:normAutofit fontScale="92500"/>
          </a:bodyPr>
          <a:lstStyle/>
          <a:p>
            <a:r>
              <a:rPr lang="en-US" b="1" dirty="0" smtClean="0"/>
              <a:t>Choosing a Topic, Finding the Literature and Writing it Up, the Conceptual Framework and Question, the Research Design, and Research Methodologies</a:t>
            </a:r>
            <a:endParaRPr lang="en-US" b="1" dirty="0"/>
          </a:p>
        </p:txBody>
      </p:sp>
      <p:sp>
        <p:nvSpPr>
          <p:cNvPr id="4" name="TextBox 3"/>
          <p:cNvSpPr txBox="1"/>
          <p:nvPr/>
        </p:nvSpPr>
        <p:spPr>
          <a:xfrm>
            <a:off x="1371600" y="4724400"/>
            <a:ext cx="6096000" cy="1477328"/>
          </a:xfrm>
          <a:prstGeom prst="rect">
            <a:avLst/>
          </a:prstGeom>
          <a:noFill/>
        </p:spPr>
        <p:txBody>
          <a:bodyPr wrap="square" rtlCol="0">
            <a:spAutoFit/>
          </a:bodyPr>
          <a:lstStyle/>
          <a:p>
            <a:r>
              <a:rPr lang="en-US" dirty="0" smtClean="0"/>
              <a:t>Kimberly L. King-Jupiter, Ph.D.</a:t>
            </a:r>
          </a:p>
          <a:p>
            <a:r>
              <a:rPr lang="en-US" dirty="0" smtClean="0"/>
              <a:t>Dean and Professor</a:t>
            </a:r>
          </a:p>
          <a:p>
            <a:endParaRPr lang="en-US" dirty="0"/>
          </a:p>
          <a:p>
            <a:r>
              <a:rPr lang="en-US" dirty="0" smtClean="0"/>
              <a:t>Alethea Fletcher Hampton, </a:t>
            </a:r>
            <a:r>
              <a:rPr lang="en-US" dirty="0" smtClean="0"/>
              <a:t>Ed.D</a:t>
            </a:r>
            <a:r>
              <a:rPr lang="en-US" dirty="0" smtClean="0"/>
              <a:t>.</a:t>
            </a:r>
          </a:p>
          <a:p>
            <a:r>
              <a:rPr lang="en-US" dirty="0" smtClean="0"/>
              <a:t>Assistant Dean and Assistant Professor</a:t>
            </a:r>
            <a:endParaRPr lang="en-US" dirty="0"/>
          </a:p>
        </p:txBody>
      </p:sp>
    </p:spTree>
    <p:extLst>
      <p:ext uri="{BB962C8B-B14F-4D97-AF65-F5344CB8AC3E}">
        <p14:creationId xmlns:p14="http://schemas.microsoft.com/office/powerpoint/2010/main" val="166972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8600"/>
            <a:ext cx="8153399" cy="4724401"/>
          </a:xfrm>
        </p:spPr>
        <p:txBody>
          <a:bodyPr>
            <a:normAutofit/>
          </a:bodyPr>
          <a:lstStyle/>
          <a:p>
            <a:pPr marL="0" indent="0">
              <a:buNone/>
            </a:pPr>
            <a:endParaRPr lang="en-US" sz="3600" dirty="0"/>
          </a:p>
          <a:p>
            <a:pPr marL="571500" indent="-571500">
              <a:buFont typeface="Wingdings" panose="05000000000000000000" pitchFamily="2" charset="2"/>
              <a:buChar char="Ø"/>
            </a:pPr>
            <a:r>
              <a:rPr lang="en-US" sz="3600" dirty="0" smtClean="0"/>
              <a:t>Qualitative Research</a:t>
            </a:r>
          </a:p>
          <a:p>
            <a:pPr marL="571500" indent="-571500">
              <a:buFont typeface="Wingdings" panose="05000000000000000000" pitchFamily="2" charset="2"/>
              <a:buChar char="Ø"/>
            </a:pPr>
            <a:r>
              <a:rPr lang="en-US" sz="3600" dirty="0" smtClean="0"/>
              <a:t>Quantitative Research</a:t>
            </a:r>
          </a:p>
          <a:p>
            <a:pPr marL="571500" indent="-571500">
              <a:buFont typeface="Wingdings" panose="05000000000000000000" pitchFamily="2" charset="2"/>
              <a:buChar char="Ø"/>
            </a:pPr>
            <a:r>
              <a:rPr lang="en-US" sz="3600" dirty="0" smtClean="0"/>
              <a:t>Mixed-Methods Research </a:t>
            </a:r>
          </a:p>
          <a:p>
            <a:pPr marL="0" indent="0" algn="ctr">
              <a:buNone/>
            </a:pPr>
            <a:endParaRPr lang="en-US" sz="3600" dirty="0"/>
          </a:p>
          <a:p>
            <a:pPr marL="0" indent="0">
              <a:buNone/>
            </a:pPr>
            <a:endParaRPr lang="en-US" sz="3600" dirty="0" smtClean="0"/>
          </a:p>
        </p:txBody>
      </p:sp>
      <p:sp>
        <p:nvSpPr>
          <p:cNvPr id="3" name="TextBox 2"/>
          <p:cNvSpPr txBox="1"/>
          <p:nvPr/>
        </p:nvSpPr>
        <p:spPr>
          <a:xfrm>
            <a:off x="457200" y="5410200"/>
            <a:ext cx="8305800" cy="1200329"/>
          </a:xfrm>
          <a:prstGeom prst="rect">
            <a:avLst/>
          </a:prstGeom>
          <a:noFill/>
        </p:spPr>
        <p:txBody>
          <a:bodyPr wrap="square" rtlCol="0">
            <a:spAutoFit/>
          </a:bodyPr>
          <a:lstStyle/>
          <a:p>
            <a:pPr algn="ctr"/>
            <a:r>
              <a:rPr lang="en-US" sz="3600" dirty="0"/>
              <a:t>Characteristics of the </a:t>
            </a:r>
            <a:r>
              <a:rPr lang="en-US" sz="3600" dirty="0" smtClean="0"/>
              <a:t>3 </a:t>
            </a:r>
            <a:r>
              <a:rPr lang="en-US" sz="3600" dirty="0"/>
              <a:t>Research Paradigms</a:t>
            </a:r>
          </a:p>
        </p:txBody>
      </p:sp>
    </p:spTree>
    <p:extLst>
      <p:ext uri="{BB962C8B-B14F-4D97-AF65-F5344CB8AC3E}">
        <p14:creationId xmlns:p14="http://schemas.microsoft.com/office/powerpoint/2010/main" val="2987155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609601"/>
            <a:ext cx="7162800" cy="3733800"/>
          </a:xfrm>
        </p:spPr>
        <p:txBody>
          <a:bodyPr>
            <a:normAutofit fontScale="92500" lnSpcReduction="10000"/>
          </a:bodyPr>
          <a:lstStyle/>
          <a:p>
            <a:pPr marL="0" indent="0">
              <a:buNone/>
            </a:pPr>
            <a:r>
              <a:rPr lang="en-US" sz="3600" dirty="0"/>
              <a:t>Inductive or bottom up (uses more words, images, categories)</a:t>
            </a:r>
          </a:p>
          <a:p>
            <a:pPr marL="411480" lvl="1" indent="0">
              <a:buNone/>
            </a:pPr>
            <a:r>
              <a:rPr lang="en-US" sz="3200" dirty="0"/>
              <a:t>Phenomenology</a:t>
            </a:r>
          </a:p>
          <a:p>
            <a:pPr marL="411480" lvl="1" indent="0">
              <a:buNone/>
            </a:pPr>
            <a:r>
              <a:rPr lang="en-US" sz="3200" dirty="0"/>
              <a:t>Ethnography</a:t>
            </a:r>
          </a:p>
          <a:p>
            <a:pPr marL="411480" lvl="1" indent="0">
              <a:buNone/>
            </a:pPr>
            <a:r>
              <a:rPr lang="en-US" sz="3200" dirty="0"/>
              <a:t>Case study research</a:t>
            </a:r>
          </a:p>
          <a:p>
            <a:pPr marL="411480" lvl="1" indent="0">
              <a:buNone/>
            </a:pPr>
            <a:r>
              <a:rPr lang="en-US" sz="3200" dirty="0"/>
              <a:t>Grounded theory</a:t>
            </a:r>
          </a:p>
          <a:p>
            <a:pPr marL="411480" lvl="1" indent="0">
              <a:buNone/>
            </a:pPr>
            <a:r>
              <a:rPr lang="en-US" sz="3200" dirty="0"/>
              <a:t>Historical research</a:t>
            </a:r>
          </a:p>
          <a:p>
            <a:endParaRPr lang="en-US" dirty="0"/>
          </a:p>
        </p:txBody>
      </p:sp>
      <p:sp>
        <p:nvSpPr>
          <p:cNvPr id="3" name="Title 2"/>
          <p:cNvSpPr>
            <a:spLocks noGrp="1"/>
          </p:cNvSpPr>
          <p:nvPr>
            <p:ph type="title"/>
          </p:nvPr>
        </p:nvSpPr>
        <p:spPr/>
        <p:txBody>
          <a:bodyPr/>
          <a:lstStyle/>
          <a:p>
            <a:r>
              <a:rPr lang="en-US" sz="4000" dirty="0"/>
              <a:t>Qualitative Research Methods</a:t>
            </a:r>
          </a:p>
        </p:txBody>
      </p:sp>
    </p:spTree>
    <p:extLst>
      <p:ext uri="{BB962C8B-B14F-4D97-AF65-F5344CB8AC3E}">
        <p14:creationId xmlns:p14="http://schemas.microsoft.com/office/powerpoint/2010/main" val="404819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685800"/>
            <a:ext cx="7696200" cy="3810000"/>
          </a:xfrm>
        </p:spPr>
        <p:txBody>
          <a:bodyPr/>
          <a:lstStyle/>
          <a:p>
            <a:pPr marL="0" indent="0">
              <a:buNone/>
            </a:pPr>
            <a:r>
              <a:rPr lang="en-US" sz="2400" dirty="0"/>
              <a:t>R</a:t>
            </a:r>
            <a:r>
              <a:rPr lang="en-US" sz="2400" dirty="0" smtClean="0"/>
              <a:t>elies </a:t>
            </a:r>
            <a:r>
              <a:rPr lang="en-US" sz="2400" dirty="0"/>
              <a:t>primarily on the collection of numerical data (basic building block are variables)</a:t>
            </a:r>
          </a:p>
          <a:p>
            <a:pPr marL="0" indent="0">
              <a:buNone/>
            </a:pPr>
            <a:r>
              <a:rPr lang="en-US" sz="2400" dirty="0"/>
              <a:t>	Experimental</a:t>
            </a:r>
          </a:p>
          <a:p>
            <a:pPr marL="0" indent="0">
              <a:buNone/>
            </a:pPr>
            <a:r>
              <a:rPr lang="en-US" sz="2400" dirty="0"/>
              <a:t>	Quasi-experimental</a:t>
            </a:r>
          </a:p>
          <a:p>
            <a:pPr marL="0" indent="0">
              <a:buNone/>
            </a:pPr>
            <a:r>
              <a:rPr lang="en-US" sz="2400" dirty="0"/>
              <a:t>	Causal comparative</a:t>
            </a:r>
          </a:p>
          <a:p>
            <a:pPr marL="0" indent="0">
              <a:buNone/>
            </a:pPr>
            <a:r>
              <a:rPr lang="en-US" sz="2400" dirty="0"/>
              <a:t>	Survey </a:t>
            </a:r>
          </a:p>
          <a:p>
            <a:pPr marL="0" indent="0">
              <a:buNone/>
            </a:pPr>
            <a:r>
              <a:rPr lang="en-US" sz="2400" dirty="0"/>
              <a:t>	Descriptive</a:t>
            </a:r>
          </a:p>
          <a:p>
            <a:pPr marL="0" indent="0">
              <a:buNone/>
            </a:pPr>
            <a:r>
              <a:rPr lang="en-US" sz="2400" dirty="0"/>
              <a:t>	Correlational</a:t>
            </a:r>
          </a:p>
          <a:p>
            <a:endParaRPr lang="en-US" dirty="0"/>
          </a:p>
        </p:txBody>
      </p:sp>
      <p:sp>
        <p:nvSpPr>
          <p:cNvPr id="3" name="Title 2"/>
          <p:cNvSpPr>
            <a:spLocks noGrp="1"/>
          </p:cNvSpPr>
          <p:nvPr>
            <p:ph type="title"/>
          </p:nvPr>
        </p:nvSpPr>
        <p:spPr>
          <a:xfrm>
            <a:off x="381000" y="4876800"/>
            <a:ext cx="8610600" cy="914400"/>
          </a:xfrm>
        </p:spPr>
        <p:txBody>
          <a:bodyPr/>
          <a:lstStyle/>
          <a:p>
            <a:r>
              <a:rPr lang="en-US" sz="4400" dirty="0" smtClean="0"/>
              <a:t>Quantitative Research Methods</a:t>
            </a:r>
            <a:endParaRPr lang="en-US" sz="4400" dirty="0"/>
          </a:p>
        </p:txBody>
      </p:sp>
    </p:spTree>
    <p:extLst>
      <p:ext uri="{BB962C8B-B14F-4D97-AF65-F5344CB8AC3E}">
        <p14:creationId xmlns:p14="http://schemas.microsoft.com/office/powerpoint/2010/main" val="2750871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685800"/>
            <a:ext cx="7772400" cy="3962400"/>
          </a:xfrm>
        </p:spPr>
        <p:txBody>
          <a:bodyPr>
            <a:normAutofit lnSpcReduction="10000"/>
          </a:bodyPr>
          <a:lstStyle/>
          <a:p>
            <a:pPr>
              <a:buFont typeface="Wingdings" panose="05000000000000000000" pitchFamily="2" charset="2"/>
              <a:buChar char="Ø"/>
            </a:pPr>
            <a:r>
              <a:rPr lang="en-US" sz="3600" dirty="0"/>
              <a:t>Quantitative and Qualitative Methods are mixed in one overall study</a:t>
            </a:r>
          </a:p>
          <a:p>
            <a:pPr lvl="1">
              <a:buFont typeface="Wingdings" panose="05000000000000000000" pitchFamily="2" charset="2"/>
              <a:buChar char="Ø"/>
            </a:pPr>
            <a:r>
              <a:rPr lang="en-US" sz="3200" dirty="0"/>
              <a:t>Triangulation</a:t>
            </a:r>
          </a:p>
          <a:p>
            <a:pPr lvl="1">
              <a:buFont typeface="Wingdings" panose="05000000000000000000" pitchFamily="2" charset="2"/>
              <a:buChar char="Ø"/>
            </a:pPr>
            <a:r>
              <a:rPr lang="en-US" sz="3200" dirty="0"/>
              <a:t>Embedded</a:t>
            </a:r>
          </a:p>
          <a:p>
            <a:pPr lvl="1">
              <a:buFont typeface="Wingdings" panose="05000000000000000000" pitchFamily="2" charset="2"/>
              <a:buChar char="Ø"/>
            </a:pPr>
            <a:r>
              <a:rPr lang="en-US" sz="3200" dirty="0"/>
              <a:t>Explanatory</a:t>
            </a:r>
          </a:p>
          <a:p>
            <a:pPr lvl="1">
              <a:buFont typeface="Wingdings" panose="05000000000000000000" pitchFamily="2" charset="2"/>
              <a:buChar char="Ø"/>
            </a:pPr>
            <a:r>
              <a:rPr lang="en-US" sz="3200" dirty="0"/>
              <a:t>Exploratory</a:t>
            </a:r>
          </a:p>
          <a:p>
            <a:endParaRPr lang="en-US" dirty="0"/>
          </a:p>
        </p:txBody>
      </p:sp>
      <p:sp>
        <p:nvSpPr>
          <p:cNvPr id="3" name="Title 2"/>
          <p:cNvSpPr>
            <a:spLocks noGrp="1"/>
          </p:cNvSpPr>
          <p:nvPr>
            <p:ph type="title"/>
          </p:nvPr>
        </p:nvSpPr>
        <p:spPr/>
        <p:txBody>
          <a:bodyPr/>
          <a:lstStyle/>
          <a:p>
            <a:r>
              <a:rPr lang="en-US" dirty="0" smtClean="0"/>
              <a:t>Mixed Methods Research</a:t>
            </a:r>
            <a:endParaRPr lang="en-US" dirty="0"/>
          </a:p>
        </p:txBody>
      </p:sp>
    </p:spTree>
    <p:extLst>
      <p:ext uri="{BB962C8B-B14F-4D97-AF65-F5344CB8AC3E}">
        <p14:creationId xmlns:p14="http://schemas.microsoft.com/office/powerpoint/2010/main" val="241899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57200"/>
            <a:ext cx="7924800" cy="3886201"/>
          </a:xfrm>
        </p:spPr>
        <p:txBody>
          <a:bodyPr>
            <a:normAutofit/>
          </a:bodyPr>
          <a:lstStyle/>
          <a:p>
            <a:pPr marL="457200" indent="-457200">
              <a:buFont typeface="+mj-lt"/>
              <a:buAutoNum type="arabicPeriod"/>
            </a:pPr>
            <a:r>
              <a:rPr lang="en-US" dirty="0"/>
              <a:t>Two groups of students were tested to compare their speed working math problems. Each group was given the same problems. One group used calculators and the other group computed without calculators</a:t>
            </a:r>
            <a:r>
              <a:rPr lang="en-US" dirty="0" smtClean="0"/>
              <a:t>.</a:t>
            </a:r>
          </a:p>
          <a:p>
            <a:pPr marL="0" indent="0">
              <a:buNone/>
            </a:pPr>
            <a:endParaRPr lang="en-US" dirty="0"/>
          </a:p>
          <a:p>
            <a:pPr marL="411480" lvl="1" indent="0">
              <a:buNone/>
            </a:pPr>
            <a:r>
              <a:rPr lang="en-US" dirty="0"/>
              <a:t>Independent Variable 	__________________________</a:t>
            </a:r>
          </a:p>
          <a:p>
            <a:pPr marL="411480" lvl="1" indent="0">
              <a:buNone/>
            </a:pPr>
            <a:r>
              <a:rPr lang="en-US" dirty="0"/>
              <a:t>Dependent Variable	</a:t>
            </a:r>
            <a:r>
              <a:rPr lang="en-US" dirty="0" smtClean="0"/>
              <a:t>	__________________________</a:t>
            </a:r>
            <a:endParaRPr lang="en-US" dirty="0"/>
          </a:p>
          <a:p>
            <a:pPr marL="411480" lvl="1" indent="0">
              <a:buNone/>
            </a:pPr>
            <a:r>
              <a:rPr lang="en-US" dirty="0"/>
              <a:t>Control			__________________________</a:t>
            </a:r>
          </a:p>
          <a:p>
            <a:pPr marL="411480" lvl="1" indent="0">
              <a:buNone/>
            </a:pPr>
            <a:r>
              <a:rPr lang="en-US" dirty="0"/>
              <a:t>Constant			</a:t>
            </a:r>
            <a:r>
              <a:rPr lang="en-US" dirty="0" smtClean="0"/>
              <a:t>__________________________</a:t>
            </a:r>
            <a:endParaRPr lang="en-US" dirty="0"/>
          </a:p>
        </p:txBody>
      </p:sp>
      <p:sp>
        <p:nvSpPr>
          <p:cNvPr id="3" name="Title 2"/>
          <p:cNvSpPr>
            <a:spLocks noGrp="1"/>
          </p:cNvSpPr>
          <p:nvPr>
            <p:ph type="title"/>
          </p:nvPr>
        </p:nvSpPr>
        <p:spPr>
          <a:xfrm>
            <a:off x="228600" y="4876800"/>
            <a:ext cx="8534400" cy="914400"/>
          </a:xfrm>
        </p:spPr>
        <p:txBody>
          <a:bodyPr/>
          <a:lstStyle/>
          <a:p>
            <a:r>
              <a:rPr lang="en-US" sz="3600" dirty="0"/>
              <a:t>Variables—independent, dependent, controls, and constants</a:t>
            </a:r>
          </a:p>
        </p:txBody>
      </p:sp>
    </p:spTree>
    <p:extLst>
      <p:ext uri="{BB962C8B-B14F-4D97-AF65-F5344CB8AC3E}">
        <p14:creationId xmlns:p14="http://schemas.microsoft.com/office/powerpoint/2010/main" val="179089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4572000"/>
          </a:xfrm>
        </p:spPr>
        <p:txBody>
          <a:bodyPr>
            <a:normAutofit/>
          </a:bodyPr>
          <a:lstStyle/>
          <a:p>
            <a:pPr>
              <a:buFont typeface="Wingdings" panose="05000000000000000000" pitchFamily="2" charset="2"/>
              <a:buChar char="Ø"/>
            </a:pPr>
            <a:r>
              <a:rPr lang="en-US" dirty="0"/>
              <a:t>Sponge Bob notices that his pal Gary is suffering from </a:t>
            </a:r>
            <a:r>
              <a:rPr lang="en-US" dirty="0"/>
              <a:t>slimotosis</a:t>
            </a:r>
            <a:r>
              <a:rPr lang="en-US" dirty="0"/>
              <a:t>, which occurs when the shell develops a nasty slime and gives off a horrible odor. His friend Patrick tells him that rubbing </a:t>
            </a:r>
            <a:r>
              <a:rPr lang="en-US" dirty="0" smtClean="0"/>
              <a:t>seaweed </a:t>
            </a:r>
            <a:r>
              <a:rPr lang="en-US" dirty="0"/>
              <a:t>on the shell is the perfect cure, while Sandy says that drinking Dr. Kelp will be a better cure. Sponge Bob decides to test this cure by rubbing Gary with seaweed for 1 week and having him drink Dr. Kelp. After a week of treatment, the slime is gone and Gary’s shell smells better.</a:t>
            </a:r>
          </a:p>
          <a:p>
            <a:pPr lvl="1">
              <a:buFont typeface="Wingdings" panose="05000000000000000000" pitchFamily="2" charset="2"/>
              <a:buChar char="Ø"/>
            </a:pPr>
            <a:r>
              <a:rPr lang="en-US" dirty="0"/>
              <a:t>What was the initial observation?</a:t>
            </a:r>
          </a:p>
          <a:p>
            <a:pPr lvl="1">
              <a:buFont typeface="Wingdings" panose="05000000000000000000" pitchFamily="2" charset="2"/>
              <a:buChar char="Ø"/>
            </a:pPr>
            <a:r>
              <a:rPr lang="en-US" dirty="0"/>
              <a:t>What is the independent variable?</a:t>
            </a:r>
          </a:p>
          <a:p>
            <a:pPr lvl="1">
              <a:buFont typeface="Wingdings" panose="05000000000000000000" pitchFamily="2" charset="2"/>
              <a:buChar char="Ø"/>
            </a:pPr>
            <a:r>
              <a:rPr lang="en-US" dirty="0"/>
              <a:t>What is the dependent variable?</a:t>
            </a:r>
          </a:p>
          <a:p>
            <a:pPr lvl="1">
              <a:buFont typeface="Wingdings" panose="05000000000000000000" pitchFamily="2" charset="2"/>
              <a:buChar char="Ø"/>
            </a:pPr>
            <a:r>
              <a:rPr lang="en-US" dirty="0"/>
              <a:t>What should Sponge Bob’s conclusion be?</a:t>
            </a:r>
          </a:p>
          <a:p>
            <a:pPr lvl="1">
              <a:buFont typeface="Wingdings" panose="05000000000000000000" pitchFamily="2" charset="2"/>
              <a:buChar char="Ø"/>
            </a:pPr>
            <a:r>
              <a:rPr lang="en-US" dirty="0"/>
              <a:t>What should Sponge Bob have done differently?</a:t>
            </a:r>
          </a:p>
          <a:p>
            <a:endParaRPr lang="en-US" dirty="0"/>
          </a:p>
        </p:txBody>
      </p:sp>
      <p:sp>
        <p:nvSpPr>
          <p:cNvPr id="3" name="Title 2"/>
          <p:cNvSpPr>
            <a:spLocks noGrp="1"/>
          </p:cNvSpPr>
          <p:nvPr>
            <p:ph type="title"/>
          </p:nvPr>
        </p:nvSpPr>
        <p:spPr>
          <a:xfrm>
            <a:off x="457200" y="5257800"/>
            <a:ext cx="8305800" cy="1066800"/>
          </a:xfrm>
        </p:spPr>
        <p:txBody>
          <a:bodyPr/>
          <a:lstStyle/>
          <a:p>
            <a:pPr algn="ctr"/>
            <a:r>
              <a:rPr lang="en-US" dirty="0"/>
              <a:t>Scientific Method</a:t>
            </a:r>
          </a:p>
        </p:txBody>
      </p:sp>
    </p:spTree>
    <p:extLst>
      <p:ext uri="{BB962C8B-B14F-4D97-AF65-F5344CB8AC3E}">
        <p14:creationId xmlns:p14="http://schemas.microsoft.com/office/powerpoint/2010/main" val="168494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229600" cy="4419599"/>
          </a:xfrm>
        </p:spPr>
        <p:txBody>
          <a:bodyPr>
            <a:normAutofit lnSpcReduction="10000"/>
          </a:bodyPr>
          <a:lstStyle/>
          <a:p>
            <a:pPr>
              <a:buFont typeface="Wingdings" panose="05000000000000000000" pitchFamily="2" charset="2"/>
              <a:buChar char="Ø"/>
            </a:pPr>
            <a:r>
              <a:rPr lang="en-US" dirty="0"/>
              <a:t>Smithers thinks that a special juice will increase the productivity of workers. He creates two groups of 50 workers each and assigns each group the same task (in this case, they’re supposed to staple a set of papers). Group A is given the special juice to drink while they work. Group B is not given the special juice. After an hour, Smithers counts how many stacks of papers each group has made. Group A made 1, 587 stacks, and Group B made 2, 13 stacks.	</a:t>
            </a:r>
          </a:p>
          <a:p>
            <a:pPr marL="754380" lvl="1" indent="-342900">
              <a:buFont typeface="Wingdings" panose="05000000000000000000" pitchFamily="2" charset="2"/>
              <a:buChar char="Ø"/>
            </a:pPr>
            <a:r>
              <a:rPr lang="en-US" dirty="0"/>
              <a:t>Identify the:</a:t>
            </a:r>
          </a:p>
          <a:p>
            <a:pPr marL="868680" lvl="1" indent="-457200">
              <a:buFont typeface="Wingdings" panose="05000000000000000000" pitchFamily="2" charset="2"/>
              <a:buChar char="Ø"/>
            </a:pPr>
            <a:r>
              <a:rPr lang="en-US" dirty="0"/>
              <a:t>Control Group</a:t>
            </a:r>
          </a:p>
          <a:p>
            <a:pPr marL="868680" lvl="1" indent="-457200">
              <a:buFont typeface="Wingdings" panose="05000000000000000000" pitchFamily="2" charset="2"/>
              <a:buChar char="Ø"/>
            </a:pPr>
            <a:r>
              <a:rPr lang="en-US" dirty="0"/>
              <a:t>Independent Variable</a:t>
            </a:r>
          </a:p>
          <a:p>
            <a:pPr marL="868680" lvl="1" indent="-457200">
              <a:buFont typeface="Wingdings" panose="05000000000000000000" pitchFamily="2" charset="2"/>
              <a:buChar char="Ø"/>
            </a:pPr>
            <a:r>
              <a:rPr lang="en-US" dirty="0"/>
              <a:t>Dependent Variable</a:t>
            </a:r>
          </a:p>
          <a:p>
            <a:pPr marL="868680" lvl="1" indent="-457200">
              <a:buFont typeface="Wingdings" panose="05000000000000000000" pitchFamily="2" charset="2"/>
              <a:buChar char="Ø"/>
            </a:pPr>
            <a:r>
              <a:rPr lang="en-US" dirty="0"/>
              <a:t>What should Smithers’ conclusion be?</a:t>
            </a:r>
          </a:p>
          <a:p>
            <a:pPr marL="868680" lvl="1" indent="-457200">
              <a:buFont typeface="Wingdings" panose="05000000000000000000" pitchFamily="2" charset="2"/>
              <a:buChar char="Ø"/>
            </a:pPr>
            <a:r>
              <a:rPr lang="en-US" dirty="0"/>
              <a:t>How could this experiment be improved?</a:t>
            </a:r>
          </a:p>
          <a:p>
            <a:endParaRPr lang="en-US" dirty="0"/>
          </a:p>
        </p:txBody>
      </p:sp>
      <p:sp>
        <p:nvSpPr>
          <p:cNvPr id="3" name="Title 2"/>
          <p:cNvSpPr>
            <a:spLocks noGrp="1"/>
          </p:cNvSpPr>
          <p:nvPr>
            <p:ph type="title"/>
          </p:nvPr>
        </p:nvSpPr>
        <p:spPr>
          <a:xfrm>
            <a:off x="152400" y="4876800"/>
            <a:ext cx="8839200" cy="914400"/>
          </a:xfrm>
        </p:spPr>
        <p:txBody>
          <a:bodyPr/>
          <a:lstStyle/>
          <a:p>
            <a:r>
              <a:rPr lang="en-US" sz="4000" dirty="0"/>
              <a:t>Identify the Controls and Variables</a:t>
            </a:r>
          </a:p>
        </p:txBody>
      </p:sp>
    </p:spTree>
    <p:extLst>
      <p:ext uri="{BB962C8B-B14F-4D97-AF65-F5344CB8AC3E}">
        <p14:creationId xmlns:p14="http://schemas.microsoft.com/office/powerpoint/2010/main" val="3675475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7848600" cy="5486399"/>
          </a:xfrm>
        </p:spPr>
        <p:txBody>
          <a:bodyPr/>
          <a:lstStyle/>
          <a:p>
            <a:pPr marL="0" indent="0">
              <a:buNone/>
            </a:pPr>
            <a:r>
              <a:rPr lang="en-US" sz="2800" dirty="0"/>
              <a:t>Lisa is working on a science project. Her task is to answer the question: “Does </a:t>
            </a:r>
            <a:r>
              <a:rPr lang="en-US" sz="2800" dirty="0"/>
              <a:t>Rogooti</a:t>
            </a:r>
            <a:r>
              <a:rPr lang="en-US" sz="2800" dirty="0"/>
              <a:t> (which is a commercial hair product) affect the speed of hair growth?” Her family is willing to volunteer for the experiment.</a:t>
            </a:r>
          </a:p>
          <a:p>
            <a:pPr marL="0" indent="0">
              <a:buNone/>
            </a:pPr>
            <a:endParaRPr lang="en-US" sz="2800" dirty="0"/>
          </a:p>
          <a:p>
            <a:pPr marL="0" indent="0">
              <a:buNone/>
            </a:pPr>
            <a:r>
              <a:rPr lang="en-US" sz="2800" dirty="0"/>
              <a:t/>
            </a:r>
            <a:br>
              <a:rPr lang="en-US" sz="2800" dirty="0"/>
            </a:br>
            <a:r>
              <a:rPr lang="en-US" sz="2800" dirty="0"/>
              <a:t>Describe how Lisa would perform this experiment. Identify the control group, and the independent and dependent variables in your description.</a:t>
            </a:r>
          </a:p>
          <a:p>
            <a:endParaRPr lang="en-US" dirty="0"/>
          </a:p>
        </p:txBody>
      </p:sp>
    </p:spTree>
    <p:extLst>
      <p:ext uri="{BB962C8B-B14F-4D97-AF65-F5344CB8AC3E}">
        <p14:creationId xmlns:p14="http://schemas.microsoft.com/office/powerpoint/2010/main" val="320452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3600" y="457200"/>
            <a:ext cx="6324600" cy="4114800"/>
          </a:xfrm>
        </p:spPr>
        <p:txBody>
          <a:bodyPr>
            <a:normAutofit/>
          </a:bodyPr>
          <a:lstStyle/>
          <a:p>
            <a:pPr marL="457200" indent="-439738">
              <a:buFont typeface="Wingdings" panose="05000000000000000000" pitchFamily="2" charset="2"/>
              <a:buChar char="Ø"/>
            </a:pPr>
            <a:r>
              <a:rPr lang="en-US" dirty="0" smtClean="0"/>
              <a:t>Brief introductions</a:t>
            </a:r>
          </a:p>
          <a:p>
            <a:pPr marL="457200" indent="-439738">
              <a:buFont typeface="Wingdings" panose="05000000000000000000" pitchFamily="2" charset="2"/>
              <a:buChar char="Ø"/>
            </a:pPr>
            <a:r>
              <a:rPr lang="en-US" dirty="0" smtClean="0"/>
              <a:t>Goal of Research – C. Wright Mills (1959)</a:t>
            </a:r>
          </a:p>
          <a:p>
            <a:pPr marL="457200" indent="-439738">
              <a:buFont typeface="Wingdings" panose="05000000000000000000" pitchFamily="2" charset="2"/>
              <a:buChar char="Ø"/>
            </a:pPr>
            <a:r>
              <a:rPr lang="en-US" dirty="0" smtClean="0"/>
              <a:t>Choosing a Topic</a:t>
            </a:r>
          </a:p>
          <a:p>
            <a:pPr marL="457200" indent="-439738">
              <a:buFont typeface="Wingdings" panose="05000000000000000000" pitchFamily="2" charset="2"/>
              <a:buChar char="Ø"/>
            </a:pPr>
            <a:r>
              <a:rPr lang="en-US" dirty="0" smtClean="0"/>
              <a:t>Jumping into the Literature Review</a:t>
            </a:r>
          </a:p>
          <a:p>
            <a:pPr marL="457200" indent="-439738">
              <a:buFont typeface="Wingdings" panose="05000000000000000000" pitchFamily="2" charset="2"/>
              <a:buChar char="Ø"/>
            </a:pPr>
            <a:r>
              <a:rPr lang="en-US" dirty="0" smtClean="0"/>
              <a:t>The Question</a:t>
            </a:r>
          </a:p>
          <a:p>
            <a:pPr marL="457200" indent="-439738">
              <a:buFont typeface="Wingdings" panose="05000000000000000000" pitchFamily="2" charset="2"/>
              <a:buChar char="Ø"/>
            </a:pPr>
            <a:r>
              <a:rPr lang="en-US" dirty="0" smtClean="0"/>
              <a:t>The Conceptual Framework</a:t>
            </a:r>
          </a:p>
          <a:p>
            <a:pPr marL="457200" indent="-439738">
              <a:buFont typeface="Wingdings" panose="05000000000000000000" pitchFamily="2" charset="2"/>
              <a:buChar char="Ø"/>
            </a:pPr>
            <a:r>
              <a:rPr lang="en-US" dirty="0" smtClean="0"/>
              <a:t>Four Elements of Research – Michael Crotty</a:t>
            </a:r>
          </a:p>
          <a:p>
            <a:pPr marL="457200" indent="-439738">
              <a:buFont typeface="Wingdings" panose="05000000000000000000" pitchFamily="2" charset="2"/>
              <a:buChar char="Ø"/>
            </a:pPr>
            <a:r>
              <a:rPr lang="en-US" dirty="0" smtClean="0"/>
              <a:t>Overview of Research Methodologies/Methods</a:t>
            </a:r>
          </a:p>
          <a:p>
            <a:pPr marL="457200" indent="-439738">
              <a:buFont typeface="Wingdings" panose="05000000000000000000" pitchFamily="2" charset="2"/>
              <a:buChar char="Ø"/>
            </a:pPr>
            <a:r>
              <a:rPr lang="en-US" dirty="0" smtClean="0"/>
              <a:t>Research Designs</a:t>
            </a:r>
          </a:p>
          <a:p>
            <a:pPr marL="457200" indent="-439738">
              <a:buFont typeface="Wingdings" panose="05000000000000000000" pitchFamily="2" charset="2"/>
              <a:buChar char="Ø"/>
            </a:pPr>
            <a:r>
              <a:rPr lang="en-US" dirty="0" smtClean="0"/>
              <a:t>Practice Scenarios</a:t>
            </a:r>
          </a:p>
        </p:txBody>
      </p:sp>
      <p:sp>
        <p:nvSpPr>
          <p:cNvPr id="3" name="Title 2"/>
          <p:cNvSpPr>
            <a:spLocks noGrp="1"/>
          </p:cNvSpPr>
          <p:nvPr>
            <p:ph type="title"/>
          </p:nvPr>
        </p:nvSpPr>
        <p:spPr>
          <a:xfrm>
            <a:off x="228600" y="4953000"/>
            <a:ext cx="8686800" cy="914400"/>
          </a:xfrm>
        </p:spPr>
        <p:txBody>
          <a:bodyPr/>
          <a:lstStyle/>
          <a:p>
            <a:r>
              <a:rPr lang="en-US" sz="3600" dirty="0" smtClean="0"/>
              <a:t>Workshop Agenda</a:t>
            </a:r>
            <a:endParaRPr lang="en-US" sz="3600" dirty="0"/>
          </a:p>
        </p:txBody>
      </p:sp>
    </p:spTree>
    <p:extLst>
      <p:ext uri="{BB962C8B-B14F-4D97-AF65-F5344CB8AC3E}">
        <p14:creationId xmlns:p14="http://schemas.microsoft.com/office/powerpoint/2010/main" val="3621419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8288" indent="0">
              <a:buNone/>
            </a:pPr>
            <a:r>
              <a:rPr lang="en-US" sz="2800" dirty="0" smtClean="0"/>
              <a:t>. . . [T]he most </a:t>
            </a:r>
            <a:r>
              <a:rPr lang="en-US" sz="2800" dirty="0" smtClean="0"/>
              <a:t>fruitful </a:t>
            </a:r>
            <a:r>
              <a:rPr lang="en-US" sz="2800" dirty="0" smtClean="0"/>
              <a:t>distinction with which the sociological imagination works is between “the personal troubles of milieu” and “the public issues of social structure” (p. 350)</a:t>
            </a:r>
            <a:endParaRPr lang="en-US" sz="2800" dirty="0"/>
          </a:p>
        </p:txBody>
      </p:sp>
      <p:sp>
        <p:nvSpPr>
          <p:cNvPr id="3" name="Title 2"/>
          <p:cNvSpPr>
            <a:spLocks noGrp="1"/>
          </p:cNvSpPr>
          <p:nvPr>
            <p:ph type="title"/>
          </p:nvPr>
        </p:nvSpPr>
        <p:spPr/>
        <p:txBody>
          <a:bodyPr/>
          <a:lstStyle/>
          <a:p>
            <a:r>
              <a:rPr lang="en-US" sz="3600" i="1" dirty="0" smtClean="0"/>
              <a:t>C. Wright Mills (1959)</a:t>
            </a:r>
            <a:endParaRPr lang="en-US" sz="3600" i="1" dirty="0"/>
          </a:p>
        </p:txBody>
      </p:sp>
    </p:spTree>
    <p:extLst>
      <p:ext uri="{BB962C8B-B14F-4D97-AF65-F5344CB8AC3E}">
        <p14:creationId xmlns:p14="http://schemas.microsoft.com/office/powerpoint/2010/main" val="187412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493" y="5334000"/>
            <a:ext cx="8686800" cy="609600"/>
          </a:xfrm>
        </p:spPr>
        <p:txBody>
          <a:bodyPr/>
          <a:lstStyle/>
          <a:p>
            <a:pPr algn="ctr"/>
            <a:r>
              <a:rPr lang="en-US" sz="4000" b="1" dirty="0" smtClean="0"/>
              <a:t>Choosing a Topic</a:t>
            </a:r>
            <a:endParaRPr lang="en-US" sz="4000" b="1" dirty="0"/>
          </a:p>
        </p:txBody>
      </p:sp>
      <p:sp>
        <p:nvSpPr>
          <p:cNvPr id="4" name="Flowchart: Merge 3"/>
          <p:cNvSpPr/>
          <p:nvPr/>
        </p:nvSpPr>
        <p:spPr>
          <a:xfrm>
            <a:off x="2731993" y="2321859"/>
            <a:ext cx="3733800" cy="26670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flipH="1">
            <a:off x="609598" y="762000"/>
            <a:ext cx="8077201" cy="830997"/>
          </a:xfrm>
          <a:prstGeom prst="rect">
            <a:avLst/>
          </a:prstGeom>
          <a:noFill/>
        </p:spPr>
        <p:txBody>
          <a:bodyPr wrap="square" rtlCol="0">
            <a:spAutoFit/>
          </a:bodyPr>
          <a:lstStyle/>
          <a:p>
            <a:r>
              <a:rPr lang="en-US" sz="2400" dirty="0" smtClean="0"/>
              <a:t>Topics are broad, but will allow you to examine and select a sub-topic for your research.  </a:t>
            </a:r>
            <a:endParaRPr lang="en-US" sz="2400" dirty="0"/>
          </a:p>
        </p:txBody>
      </p:sp>
    </p:spTree>
    <p:extLst>
      <p:ext uri="{BB962C8B-B14F-4D97-AF65-F5344CB8AC3E}">
        <p14:creationId xmlns:p14="http://schemas.microsoft.com/office/powerpoint/2010/main" val="180524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3733800"/>
          </a:xfrm>
        </p:spPr>
        <p:txBody>
          <a:bodyPr>
            <a:normAutofit lnSpcReduction="10000"/>
          </a:bodyPr>
          <a:lstStyle/>
          <a:p>
            <a:pPr marL="457200" indent="-439738">
              <a:buFont typeface="Wingdings" panose="05000000000000000000" pitchFamily="2" charset="2"/>
              <a:buChar char="Ø"/>
            </a:pPr>
            <a:r>
              <a:rPr lang="en-US" dirty="0" smtClean="0"/>
              <a:t>Academic Search Premier</a:t>
            </a:r>
          </a:p>
          <a:p>
            <a:pPr marL="457200" indent="-439738">
              <a:buFont typeface="Wingdings" panose="05000000000000000000" pitchFamily="2" charset="2"/>
              <a:buChar char="Ø"/>
            </a:pPr>
            <a:r>
              <a:rPr lang="en-US" dirty="0" smtClean="0"/>
              <a:t>Dissertations and </a:t>
            </a:r>
            <a:r>
              <a:rPr lang="en-US" dirty="0" smtClean="0"/>
              <a:t>Thesis</a:t>
            </a:r>
            <a:endParaRPr lang="en-US" dirty="0" smtClean="0"/>
          </a:p>
          <a:p>
            <a:pPr marL="457200" indent="-439738">
              <a:buFont typeface="Wingdings" panose="05000000000000000000" pitchFamily="2" charset="2"/>
              <a:buChar char="Ø"/>
            </a:pPr>
            <a:r>
              <a:rPr lang="en-US" dirty="0" smtClean="0"/>
              <a:t>EbscoHost</a:t>
            </a:r>
            <a:endParaRPr lang="en-US" dirty="0" smtClean="0"/>
          </a:p>
          <a:p>
            <a:pPr marL="457200" indent="-439738">
              <a:buFont typeface="Wingdings" panose="05000000000000000000" pitchFamily="2" charset="2"/>
              <a:buChar char="Ø"/>
            </a:pPr>
            <a:r>
              <a:rPr lang="en-US" dirty="0" smtClean="0"/>
              <a:t>Education Source</a:t>
            </a:r>
          </a:p>
          <a:p>
            <a:pPr marL="457200" indent="-439738">
              <a:buFont typeface="Wingdings" panose="05000000000000000000" pitchFamily="2" charset="2"/>
              <a:buChar char="Ø"/>
            </a:pPr>
            <a:r>
              <a:rPr lang="en-US" dirty="0" smtClean="0"/>
              <a:t>ERIC</a:t>
            </a:r>
          </a:p>
          <a:p>
            <a:pPr marL="457200" indent="-439738">
              <a:buFont typeface="Wingdings" panose="05000000000000000000" pitchFamily="2" charset="2"/>
              <a:buChar char="Ø"/>
            </a:pPr>
            <a:r>
              <a:rPr lang="en-US" dirty="0" smtClean="0"/>
              <a:t>Google Scholar</a:t>
            </a:r>
          </a:p>
          <a:p>
            <a:pPr marL="457200" indent="-439738">
              <a:buFont typeface="Wingdings" panose="05000000000000000000" pitchFamily="2" charset="2"/>
              <a:buChar char="Ø"/>
            </a:pPr>
            <a:r>
              <a:rPr lang="en-US" dirty="0" smtClean="0"/>
              <a:t>Lexis Nexis Academic</a:t>
            </a:r>
          </a:p>
          <a:p>
            <a:pPr marL="457200" indent="-439738">
              <a:buFont typeface="Wingdings" panose="05000000000000000000" pitchFamily="2" charset="2"/>
              <a:buChar char="Ø"/>
            </a:pPr>
            <a:r>
              <a:rPr lang="en-US" dirty="0" smtClean="0"/>
              <a:t>NIH.gov</a:t>
            </a:r>
          </a:p>
          <a:p>
            <a:pPr marL="457200" indent="-439738">
              <a:buFont typeface="Wingdings" panose="05000000000000000000" pitchFamily="2" charset="2"/>
              <a:buChar char="Ø"/>
            </a:pPr>
            <a:r>
              <a:rPr lang="en-US" dirty="0" smtClean="0"/>
              <a:t>Psych Info</a:t>
            </a:r>
            <a:endParaRPr lang="en-US" dirty="0" smtClean="0"/>
          </a:p>
          <a:p>
            <a:pPr marL="457200" indent="-439738">
              <a:buFont typeface="Wingdings" panose="05000000000000000000" pitchFamily="2" charset="2"/>
              <a:buChar char="Ø"/>
            </a:pPr>
            <a:r>
              <a:rPr lang="en-US" dirty="0" smtClean="0"/>
              <a:t>West Law</a:t>
            </a:r>
          </a:p>
          <a:p>
            <a:pPr marL="457200" indent="-439738">
              <a:buFont typeface="Wingdings" panose="05000000000000000000" pitchFamily="2" charset="2"/>
              <a:buChar char="Ø"/>
            </a:pPr>
            <a:endParaRPr lang="en-US" dirty="0" smtClean="0"/>
          </a:p>
          <a:p>
            <a:pPr marL="457200" indent="-439738">
              <a:buFont typeface="Wingdings" panose="05000000000000000000" pitchFamily="2" charset="2"/>
              <a:buChar char="Ø"/>
            </a:pPr>
            <a:endParaRPr lang="en-US" dirty="0"/>
          </a:p>
        </p:txBody>
      </p:sp>
      <p:sp>
        <p:nvSpPr>
          <p:cNvPr id="3" name="Title 2"/>
          <p:cNvSpPr>
            <a:spLocks noGrp="1"/>
          </p:cNvSpPr>
          <p:nvPr>
            <p:ph type="title"/>
          </p:nvPr>
        </p:nvSpPr>
        <p:spPr>
          <a:xfrm>
            <a:off x="762000" y="5257800"/>
            <a:ext cx="7543800" cy="914400"/>
          </a:xfrm>
        </p:spPr>
        <p:txBody>
          <a:bodyPr/>
          <a:lstStyle/>
          <a:p>
            <a:pPr algn="ctr"/>
            <a:r>
              <a:rPr lang="en-US" sz="3600" dirty="0" smtClean="0"/>
              <a:t>Beginning your Literature Review</a:t>
            </a:r>
            <a:endParaRPr lang="en-US" sz="3600" dirty="0"/>
          </a:p>
        </p:txBody>
      </p:sp>
      <p:sp>
        <p:nvSpPr>
          <p:cNvPr id="4" name="TextBox 3"/>
          <p:cNvSpPr txBox="1"/>
          <p:nvPr/>
        </p:nvSpPr>
        <p:spPr>
          <a:xfrm>
            <a:off x="381000" y="381000"/>
            <a:ext cx="8382000" cy="523220"/>
          </a:xfrm>
          <a:prstGeom prst="rect">
            <a:avLst/>
          </a:prstGeom>
          <a:noFill/>
        </p:spPr>
        <p:txBody>
          <a:bodyPr wrap="square" rtlCol="0">
            <a:spAutoFit/>
          </a:bodyPr>
          <a:lstStyle/>
          <a:p>
            <a:pPr algn="ctr"/>
            <a:r>
              <a:rPr lang="en-US" sz="2800" dirty="0" smtClean="0"/>
              <a:t>Helpful Internet-based Tools for Research</a:t>
            </a:r>
            <a:endParaRPr lang="en-US" sz="2800" dirty="0"/>
          </a:p>
        </p:txBody>
      </p:sp>
    </p:spTree>
    <p:extLst>
      <p:ext uri="{BB962C8B-B14F-4D97-AF65-F5344CB8AC3E}">
        <p14:creationId xmlns:p14="http://schemas.microsoft.com/office/powerpoint/2010/main" val="24631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4953000"/>
            <a:ext cx="8686800" cy="990600"/>
          </a:xfrm>
        </p:spPr>
        <p:txBody>
          <a:bodyPr/>
          <a:lstStyle/>
          <a:p>
            <a:pPr algn="ctr"/>
            <a:r>
              <a:rPr lang="en-US" sz="3600" dirty="0" smtClean="0"/>
              <a:t>Conceptual Framework</a:t>
            </a:r>
            <a:endParaRPr lang="en-US" sz="3600" dirty="0"/>
          </a:p>
        </p:txBody>
      </p:sp>
      <p:pic>
        <p:nvPicPr>
          <p:cNvPr id="1026" name="Picture 2" descr="http://www.tcrecord.org/Html/39_16649.htm_g/00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
            <a:ext cx="6762268" cy="4663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74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533401"/>
            <a:ext cx="6781800" cy="4419600"/>
          </a:xfrm>
        </p:spPr>
        <p:txBody>
          <a:bodyPr/>
          <a:lstStyle/>
          <a:p>
            <a:pPr marL="457200" indent="-439738">
              <a:buFont typeface="Wingdings" panose="05000000000000000000" pitchFamily="2" charset="2"/>
              <a:buChar char="Ø"/>
            </a:pPr>
            <a:r>
              <a:rPr lang="en-US" b="1" u="sng" dirty="0" smtClean="0"/>
              <a:t>Do</a:t>
            </a:r>
            <a:r>
              <a:rPr lang="en-US" dirty="0" smtClean="0"/>
              <a:t> allow your research question to emerge from the literature.</a:t>
            </a:r>
          </a:p>
          <a:p>
            <a:pPr marL="457200" indent="-439738">
              <a:buFont typeface="Wingdings" panose="05000000000000000000" pitchFamily="2" charset="2"/>
              <a:buChar char="Ø"/>
            </a:pPr>
            <a:r>
              <a:rPr lang="en-US" b="1" u="sng" dirty="0" smtClean="0"/>
              <a:t>Do not</a:t>
            </a:r>
            <a:r>
              <a:rPr lang="en-US" dirty="0" smtClean="0"/>
              <a:t> create a question that you can answer with ‘yes’ or ‘no’</a:t>
            </a:r>
          </a:p>
          <a:p>
            <a:pPr marL="457200" indent="-439738">
              <a:buFont typeface="Wingdings" panose="05000000000000000000" pitchFamily="2" charset="2"/>
              <a:buChar char="Ø"/>
            </a:pPr>
            <a:r>
              <a:rPr lang="en-US" b="1" u="sng" dirty="0" smtClean="0"/>
              <a:t>Do not</a:t>
            </a:r>
            <a:r>
              <a:rPr lang="en-US" dirty="0" smtClean="0"/>
              <a:t> select a research methodology before you have a research question.</a:t>
            </a:r>
          </a:p>
          <a:p>
            <a:pPr marL="457200" indent="-439738">
              <a:buFont typeface="Wingdings" panose="05000000000000000000" pitchFamily="2" charset="2"/>
              <a:buChar char="Ø"/>
            </a:pPr>
            <a:r>
              <a:rPr lang="en-US" b="1" u="sng" dirty="0" smtClean="0"/>
              <a:t>Do</a:t>
            </a:r>
            <a:r>
              <a:rPr lang="en-US" dirty="0" smtClean="0"/>
              <a:t> select a question that you can answer during the time you have and the resources at your disposal.</a:t>
            </a:r>
            <a:endParaRPr lang="en-US" b="1" u="sng" dirty="0" smtClean="0"/>
          </a:p>
          <a:p>
            <a:pPr marL="457200" indent="-439738">
              <a:buFont typeface="Wingdings" panose="05000000000000000000" pitchFamily="2" charset="2"/>
              <a:buChar char="Ø"/>
            </a:pPr>
            <a:endParaRPr lang="en-US" dirty="0"/>
          </a:p>
        </p:txBody>
      </p:sp>
      <p:sp>
        <p:nvSpPr>
          <p:cNvPr id="3" name="Title 2"/>
          <p:cNvSpPr>
            <a:spLocks noGrp="1"/>
          </p:cNvSpPr>
          <p:nvPr>
            <p:ph type="title"/>
          </p:nvPr>
        </p:nvSpPr>
        <p:spPr/>
        <p:txBody>
          <a:bodyPr/>
          <a:lstStyle/>
          <a:p>
            <a:pPr algn="ctr"/>
            <a:r>
              <a:rPr lang="en-US" sz="4000" dirty="0" smtClean="0"/>
              <a:t>Structuring a Question</a:t>
            </a:r>
            <a:endParaRPr lang="en-US" sz="4000" dirty="0"/>
          </a:p>
        </p:txBody>
      </p:sp>
    </p:spTree>
    <p:extLst>
      <p:ext uri="{BB962C8B-B14F-4D97-AF65-F5344CB8AC3E}">
        <p14:creationId xmlns:p14="http://schemas.microsoft.com/office/powerpoint/2010/main" val="12946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000" dirty="0" smtClean="0"/>
              <a:t>Four Elements of Research</a:t>
            </a:r>
            <a:endParaRPr lang="en-US" sz="4000" dirty="0"/>
          </a:p>
        </p:txBody>
      </p:sp>
      <p:sp>
        <p:nvSpPr>
          <p:cNvPr id="4" name="Down Arrow Callout 3"/>
          <p:cNvSpPr/>
          <p:nvPr/>
        </p:nvSpPr>
        <p:spPr>
          <a:xfrm>
            <a:off x="3091703" y="1292739"/>
            <a:ext cx="2731994" cy="89819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e</a:t>
            </a:r>
            <a:r>
              <a:rPr lang="en-US" sz="2400" b="1" dirty="0" smtClean="0">
                <a:effectLst>
                  <a:outerShdw blurRad="38100" dist="38100" dir="2700000" algn="tl">
                    <a:srgbClr val="000000">
                      <a:alpha val="43137"/>
                    </a:srgbClr>
                  </a:outerShdw>
                </a:effectLst>
              </a:rPr>
              <a:t>pistemology</a:t>
            </a:r>
            <a:endParaRPr lang="en-US" sz="1200" b="1" dirty="0">
              <a:effectLst>
                <a:outerShdw blurRad="38100" dist="38100" dir="2700000" algn="tl">
                  <a:srgbClr val="000000">
                    <a:alpha val="43137"/>
                  </a:srgbClr>
                </a:outerShdw>
              </a:effectLst>
            </a:endParaRPr>
          </a:p>
        </p:txBody>
      </p:sp>
      <p:sp>
        <p:nvSpPr>
          <p:cNvPr id="5" name="Down Arrow Callout 4"/>
          <p:cNvSpPr/>
          <p:nvPr/>
        </p:nvSpPr>
        <p:spPr>
          <a:xfrm>
            <a:off x="2667001" y="2201091"/>
            <a:ext cx="3581398" cy="846909"/>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t</a:t>
            </a:r>
            <a:r>
              <a:rPr lang="en-US" sz="2400" b="1" dirty="0" smtClean="0">
                <a:effectLst>
                  <a:outerShdw blurRad="38100" dist="38100" dir="2700000" algn="tl">
                    <a:srgbClr val="000000">
                      <a:alpha val="43137"/>
                    </a:srgbClr>
                  </a:outerShdw>
                </a:effectLst>
              </a:rPr>
              <a:t>heoretical </a:t>
            </a:r>
            <a:r>
              <a:rPr lang="en-US" sz="2400" b="1" dirty="0">
                <a:effectLst>
                  <a:outerShdw blurRad="38100" dist="38100" dir="2700000" algn="tl">
                    <a:srgbClr val="000000">
                      <a:alpha val="43137"/>
                    </a:srgbClr>
                  </a:outerShdw>
                </a:effectLst>
              </a:rPr>
              <a:t>p</a:t>
            </a:r>
            <a:r>
              <a:rPr lang="en-US" sz="2400" b="1" dirty="0" smtClean="0">
                <a:effectLst>
                  <a:outerShdw blurRad="38100" dist="38100" dir="2700000" algn="tl">
                    <a:srgbClr val="000000">
                      <a:alpha val="43137"/>
                    </a:srgbClr>
                  </a:outerShdw>
                </a:effectLst>
              </a:rPr>
              <a:t>erspective</a:t>
            </a:r>
            <a:endParaRPr lang="en-US" sz="2400" b="1" dirty="0">
              <a:effectLst>
                <a:outerShdw blurRad="38100" dist="38100" dir="2700000" algn="tl">
                  <a:srgbClr val="000000">
                    <a:alpha val="43137"/>
                  </a:srgbClr>
                </a:outerShdw>
              </a:effectLst>
            </a:endParaRPr>
          </a:p>
        </p:txBody>
      </p:sp>
      <p:sp>
        <p:nvSpPr>
          <p:cNvPr id="6" name="Down Arrow Callout 5"/>
          <p:cNvSpPr/>
          <p:nvPr/>
        </p:nvSpPr>
        <p:spPr>
          <a:xfrm>
            <a:off x="2514600" y="3048000"/>
            <a:ext cx="3886200" cy="812074"/>
          </a:xfrm>
          <a:prstGeom prst="downArrowCallout">
            <a:avLst>
              <a:gd name="adj1" fmla="val 25000"/>
              <a:gd name="adj2" fmla="val 25000"/>
              <a:gd name="adj3" fmla="val 25000"/>
              <a:gd name="adj4" fmla="val 664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m</a:t>
            </a:r>
            <a:r>
              <a:rPr lang="en-US" sz="3200" dirty="0" smtClean="0"/>
              <a:t>ethodology</a:t>
            </a:r>
            <a:endParaRPr lang="en-US" dirty="0"/>
          </a:p>
        </p:txBody>
      </p:sp>
      <p:sp>
        <p:nvSpPr>
          <p:cNvPr id="8" name="Flowchart: Process 7"/>
          <p:cNvSpPr/>
          <p:nvPr/>
        </p:nvSpPr>
        <p:spPr>
          <a:xfrm>
            <a:off x="2286001" y="3829453"/>
            <a:ext cx="4229098" cy="5901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methods</a:t>
            </a:r>
            <a:endParaRPr lang="en-US" dirty="0"/>
          </a:p>
        </p:txBody>
      </p:sp>
    </p:spTree>
    <p:extLst>
      <p:ext uri="{BB962C8B-B14F-4D97-AF65-F5344CB8AC3E}">
        <p14:creationId xmlns:p14="http://schemas.microsoft.com/office/powerpoint/2010/main" val="138796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7696200" cy="3962400"/>
          </a:xfrm>
        </p:spPr>
        <p:txBody>
          <a:bodyPr>
            <a:noAutofit/>
          </a:bodyPr>
          <a:lstStyle/>
          <a:p>
            <a:pPr marL="457200" indent="-439738">
              <a:buFont typeface="Wingdings" panose="05000000000000000000" pitchFamily="2" charset="2"/>
              <a:buChar char="Ø"/>
            </a:pPr>
            <a:r>
              <a:rPr lang="en-US" sz="2400" dirty="0" smtClean="0"/>
              <a:t>What data do you need</a:t>
            </a:r>
          </a:p>
          <a:p>
            <a:pPr marL="457200" indent="-439738">
              <a:buFont typeface="Wingdings" panose="05000000000000000000" pitchFamily="2" charset="2"/>
              <a:buChar char="Ø"/>
            </a:pPr>
            <a:r>
              <a:rPr lang="en-US" sz="2400" dirty="0" smtClean="0"/>
              <a:t>Where or who will you get your data from</a:t>
            </a:r>
          </a:p>
          <a:p>
            <a:pPr marL="457200" indent="-439738">
              <a:buFont typeface="Wingdings" panose="05000000000000000000" pitchFamily="2" charset="2"/>
              <a:buChar char="Ø"/>
            </a:pPr>
            <a:r>
              <a:rPr lang="en-US" sz="2400" dirty="0" smtClean="0"/>
              <a:t>How will you collect your data</a:t>
            </a:r>
          </a:p>
          <a:p>
            <a:pPr marL="457200" indent="-439738">
              <a:buFont typeface="Wingdings" panose="05000000000000000000" pitchFamily="2" charset="2"/>
              <a:buChar char="Ø"/>
            </a:pPr>
            <a:r>
              <a:rPr lang="en-US" sz="2400" dirty="0" smtClean="0"/>
              <a:t>What statistical processes or methods can you use on the data</a:t>
            </a:r>
          </a:p>
          <a:p>
            <a:pPr marL="457200" indent="-439738">
              <a:buFont typeface="Wingdings" panose="05000000000000000000" pitchFamily="2" charset="2"/>
              <a:buChar char="Ø"/>
            </a:pPr>
            <a:r>
              <a:rPr lang="en-US" sz="2400" dirty="0" smtClean="0"/>
              <a:t>Decide how to present raw and processed data</a:t>
            </a:r>
          </a:p>
          <a:p>
            <a:pPr marL="457200" indent="-439738">
              <a:buFont typeface="Wingdings" panose="05000000000000000000" pitchFamily="2" charset="2"/>
              <a:buChar char="Ø"/>
            </a:pPr>
            <a:r>
              <a:rPr lang="en-US" sz="2400" dirty="0" smtClean="0"/>
              <a:t>Check that the collected data makes sense with what you intend to do</a:t>
            </a:r>
          </a:p>
        </p:txBody>
      </p:sp>
      <p:sp>
        <p:nvSpPr>
          <p:cNvPr id="3" name="Title 2"/>
          <p:cNvSpPr>
            <a:spLocks noGrp="1"/>
          </p:cNvSpPr>
          <p:nvPr>
            <p:ph type="title"/>
          </p:nvPr>
        </p:nvSpPr>
        <p:spPr>
          <a:xfrm>
            <a:off x="76200" y="5486400"/>
            <a:ext cx="8915400" cy="1054250"/>
          </a:xfrm>
        </p:spPr>
        <p:txBody>
          <a:bodyPr/>
          <a:lstStyle/>
          <a:p>
            <a:pPr algn="ctr"/>
            <a:r>
              <a:rPr lang="en-US" sz="4000" dirty="0" smtClean="0"/>
              <a:t>What is the Research Design?</a:t>
            </a:r>
            <a:endParaRPr lang="en-US" sz="4000" dirty="0"/>
          </a:p>
        </p:txBody>
      </p:sp>
    </p:spTree>
    <p:extLst>
      <p:ext uri="{BB962C8B-B14F-4D97-AF65-F5344CB8AC3E}">
        <p14:creationId xmlns:p14="http://schemas.microsoft.com/office/powerpoint/2010/main" val="37077522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281</TotalTime>
  <Words>714</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Elemental</vt:lpstr>
      <vt:lpstr>Demystifying the Dissertation Proposal </vt:lpstr>
      <vt:lpstr>Workshop Agenda</vt:lpstr>
      <vt:lpstr>C. Wright Mills (1959)</vt:lpstr>
      <vt:lpstr>Choosing a Topic</vt:lpstr>
      <vt:lpstr>Beginning your Literature Review</vt:lpstr>
      <vt:lpstr>Conceptual Framework</vt:lpstr>
      <vt:lpstr>Structuring a Question</vt:lpstr>
      <vt:lpstr>Four Elements of Research</vt:lpstr>
      <vt:lpstr>What is the Research Design?</vt:lpstr>
      <vt:lpstr>PowerPoint Presentation</vt:lpstr>
      <vt:lpstr>Qualitative Research Methods</vt:lpstr>
      <vt:lpstr>Quantitative Research Methods</vt:lpstr>
      <vt:lpstr>Mixed Methods Research</vt:lpstr>
      <vt:lpstr>Variables—independent, dependent, controls, and constants</vt:lpstr>
      <vt:lpstr>Scientific Method</vt:lpstr>
      <vt:lpstr>Identify the Controls and Variables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Dissertation Proposal</dc:title>
  <dc:creator>Clay118Dean</dc:creator>
  <cp:lastModifiedBy>Makonnen, Sosiak</cp:lastModifiedBy>
  <cp:revision>18</cp:revision>
  <dcterms:created xsi:type="dcterms:W3CDTF">2016-02-05T14:11:05Z</dcterms:created>
  <dcterms:modified xsi:type="dcterms:W3CDTF">2016-02-26T21:37:12Z</dcterms:modified>
</cp:coreProperties>
</file>