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21"/>
  </p:notesMasterIdLst>
  <p:handoutMasterIdLst>
    <p:handoutMasterId r:id="rId22"/>
  </p:handoutMasterIdLst>
  <p:sldIdLst>
    <p:sldId id="1194" r:id="rId2"/>
    <p:sldId id="1139" r:id="rId3"/>
    <p:sldId id="1210" r:id="rId4"/>
    <p:sldId id="1195" r:id="rId5"/>
    <p:sldId id="1196" r:id="rId6"/>
    <p:sldId id="1198" r:id="rId7"/>
    <p:sldId id="1199" r:id="rId8"/>
    <p:sldId id="1200" r:id="rId9"/>
    <p:sldId id="1201" r:id="rId10"/>
    <p:sldId id="1213" r:id="rId11"/>
    <p:sldId id="1211" r:id="rId12"/>
    <p:sldId id="1203" r:id="rId13"/>
    <p:sldId id="1204" r:id="rId14"/>
    <p:sldId id="1205" r:id="rId15"/>
    <p:sldId id="1206" r:id="rId16"/>
    <p:sldId id="1212" r:id="rId17"/>
    <p:sldId id="1207" r:id="rId18"/>
    <p:sldId id="1208" r:id="rId19"/>
    <p:sldId id="1209" r:id="rId20"/>
  </p:sldIdLst>
  <p:sldSz cx="9144000" cy="6858000" type="screen4x3"/>
  <p:notesSz cx="6858000" cy="9144000"/>
  <p:embeddedFontLst>
    <p:embeddedFont>
      <p:font typeface="幼圆" pitchFamily="49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Franklin Gothic Book" pitchFamily="34" charset="0"/>
      <p:regular r:id="rId28"/>
      <p:italic r:id="rId29"/>
    </p:embeddedFont>
    <p:embeddedFont>
      <p:font typeface="微软雅黑" pitchFamily="34" charset="-122"/>
      <p:regular r:id="rId30"/>
      <p:bold r:id="rId31"/>
    </p:embeddedFont>
    <p:embeddedFont>
      <p:font typeface="Century Gothic" pitchFamily="34" charset="0"/>
      <p:regular r:id="rId32"/>
      <p:bold r:id="rId33"/>
      <p:italic r:id="rId34"/>
      <p:boldItalic r:id="rId35"/>
    </p:embeddedFont>
    <p:embeddedFont>
      <p:font typeface="Book Antiqua" pitchFamily="18" charset="0"/>
      <p:regular r:id="rId36"/>
      <p:bold r:id="rId37"/>
      <p:italic r:id="rId38"/>
      <p:boldItalic r:id="rId39"/>
    </p:embeddedFont>
    <p:embeddedFont>
      <p:font typeface="Malgun Gothic" pitchFamily="34" charset="-127"/>
      <p:regular r:id="rId40"/>
      <p:bold r:id="rId41"/>
    </p:embeddedFont>
    <p:embeddedFont>
      <p:font typeface="Franklin Gothic Medium" pitchFamily="34" charset="0"/>
      <p:regular r:id="rId42"/>
      <p:italic r:id="rId43"/>
    </p:embeddedFont>
    <p:embeddedFont>
      <p:font typeface="Cambria Math" pitchFamily="18" charset="0"/>
      <p:regular r:id="rId44"/>
    </p:embeddedFont>
    <p:embeddedFont>
      <p:font typeface="Arial Unicode MS" pitchFamily="34" charset="-122"/>
      <p:regular r:id="rId45"/>
    </p:embeddedFont>
  </p:embeddedFontLst>
  <p:custDataLst>
    <p:tags r:id="rId4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FE"/>
    <a:srgbClr val="4BD0FF"/>
    <a:srgbClr val="8FE2FF"/>
    <a:srgbClr val="25C6FF"/>
    <a:srgbClr val="B7ECFF"/>
    <a:srgbClr val="CDEAFF"/>
    <a:srgbClr val="E1F7FF"/>
    <a:srgbClr val="D1F3FF"/>
    <a:srgbClr val="71DA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450" autoAdjust="0"/>
  </p:normalViewPr>
  <p:slideViewPr>
    <p:cSldViewPr>
      <p:cViewPr varScale="1">
        <p:scale>
          <a:sx n="107" d="100"/>
          <a:sy n="107" d="100"/>
        </p:scale>
        <p:origin x="-17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AB2C5A4-BB50-4D3D-A016-AFB65EC884E6}" type="datetimeFigureOut">
              <a:rPr lang="zh-CN" altLang="en-US"/>
              <a:pPr>
                <a:defRPr/>
              </a:pPr>
              <a:t>2015/4/17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67726FE-C029-4819-8346-E6C259D7D7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97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A5D9CC-4BE5-43B5-B0E7-A1C08E12D3F1}" type="datetimeFigureOut">
              <a:rPr lang="zh-CN" altLang="en-US"/>
              <a:pPr>
                <a:defRPr/>
              </a:pPr>
              <a:t>2015/4/17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9FED58-EBE0-46C8-A843-43872FBB8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2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8DE04-41E1-4D15-87F6-D3035547D87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8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FED58-EBE0-46C8-A843-43872FBB88D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71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FED58-EBE0-46C8-A843-43872FBB88D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9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0" y="548680"/>
            <a:ext cx="9144000" cy="432048"/>
          </a:xfrm>
          <a:prstGeom prst="rect">
            <a:avLst/>
          </a:prstGeom>
          <a:pattFill prst="pct10">
            <a:fgClr>
              <a:srgbClr val="00B0F0"/>
            </a:fgClr>
            <a:bgClr>
              <a:schemeClr val="bg1"/>
            </a:bgClr>
          </a:pattFill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8464" y="183555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8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8464" y="44624"/>
            <a:ext cx="395536" cy="28803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0" y="548680"/>
            <a:ext cx="9144000" cy="432048"/>
          </a:xfrm>
          <a:prstGeom prst="rect">
            <a:avLst/>
          </a:prstGeom>
          <a:pattFill prst="pct10">
            <a:fgClr>
              <a:srgbClr val="00B0F0"/>
            </a:fgClr>
            <a:bgClr>
              <a:schemeClr val="bg1"/>
            </a:bgClr>
          </a:pattFill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98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915025" y="6750050"/>
            <a:ext cx="3240088" cy="107950"/>
          </a:xfrm>
          <a:prstGeom prst="rect">
            <a:avLst/>
          </a:prstGeom>
          <a:solidFill>
            <a:srgbClr val="1B97D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zh-CN" sz="2800">
              <a:solidFill>
                <a:srgbClr val="FF6001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0" y="6750050"/>
            <a:ext cx="2957513" cy="107950"/>
          </a:xfrm>
          <a:prstGeom prst="rect">
            <a:avLst/>
          </a:prstGeom>
          <a:solidFill>
            <a:srgbClr val="1B97D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zh-CN" sz="2800">
              <a:solidFill>
                <a:srgbClr val="FF6001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8" name="矩形 26"/>
          <p:cNvSpPr>
            <a:spLocks noChangeArrowheads="1"/>
          </p:cNvSpPr>
          <p:nvPr/>
        </p:nvSpPr>
        <p:spPr bwMode="auto">
          <a:xfrm>
            <a:off x="2957513" y="6750050"/>
            <a:ext cx="2957512" cy="1079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zh-CN" smtClean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30" name="图片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624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11560" y="26040"/>
            <a:ext cx="2965042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zh-CN" sz="1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Nanjing University</a:t>
            </a:r>
            <a:r>
              <a:rPr lang="en-US" altLang="zh-CN" sz="1400" b="1" i="1" cap="non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</a:p>
          <a:p>
            <a:pPr algn="l"/>
            <a:r>
              <a:rPr lang="en-US" altLang="zh-CN" sz="1400" b="1" i="1" cap="none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Information Science &amp; Technology</a:t>
            </a:r>
            <a:endParaRPr lang="zh-CN" altLang="en-US" sz="1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60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61.png"/><Relationship Id="rId11" Type="http://schemas.openxmlformats.org/officeDocument/2006/relationships/image" Target="../media/image56.png"/><Relationship Id="rId5" Type="http://schemas.openxmlformats.org/officeDocument/2006/relationships/image" Target="../media/image47.png"/><Relationship Id="rId10" Type="http://schemas.openxmlformats.org/officeDocument/2006/relationships/image" Target="../media/image550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47.png"/><Relationship Id="rId10" Type="http://schemas.openxmlformats.org/officeDocument/2006/relationships/image" Target="../media/image6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7" Type="http://schemas.openxmlformats.org/officeDocument/2006/relationships/image" Target="../media/image60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png"/><Relationship Id="rId20" Type="http://schemas.openxmlformats.org/officeDocument/2006/relationships/image" Target="../media/image67.png"/><Relationship Id="rId1" Type="http://schemas.openxmlformats.org/officeDocument/2006/relationships/tags" Target="../tags/tag13.xml"/><Relationship Id="rId6" Type="http://schemas.openxmlformats.org/officeDocument/2006/relationships/image" Target="../media/image59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4.png"/><Relationship Id="rId1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png"/><Relationship Id="rId1" Type="http://schemas.openxmlformats.org/officeDocument/2006/relationships/tags" Target="../tags/tag14.xml"/><Relationship Id="rId6" Type="http://schemas.openxmlformats.org/officeDocument/2006/relationships/image" Target="../media/image82.png"/><Relationship Id="rId11" Type="http://schemas.openxmlformats.org/officeDocument/2006/relationships/image" Target="../media/image720.png"/><Relationship Id="rId5" Type="http://schemas.openxmlformats.org/officeDocument/2006/relationships/image" Target="../media/image81.png"/><Relationship Id="rId15" Type="http://schemas.openxmlformats.org/officeDocument/2006/relationships/image" Target="../media/image87.png"/><Relationship Id="rId4" Type="http://schemas.microsoft.com/office/2007/relationships/hdphoto" Target="../media/hdphoto1.wdp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00.png"/><Relationship Id="rId7" Type="http://schemas.openxmlformats.org/officeDocument/2006/relationships/image" Target="../media/image4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11" Type="http://schemas.openxmlformats.org/officeDocument/2006/relationships/image" Target="../media/image1.gif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61.png"/><Relationship Id="rId5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951370"/>
            <a:ext cx="9169479" cy="3975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7461" y="4539936"/>
            <a:ext cx="9169479" cy="1987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2"/>
          <p:cNvSpPr txBox="1"/>
          <p:nvPr/>
        </p:nvSpPr>
        <p:spPr>
          <a:xfrm>
            <a:off x="6494554" y="4077072"/>
            <a:ext cx="2401888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Guang</a:t>
            </a:r>
            <a:r>
              <a:rPr lang="en-US" altLang="zh-CN" sz="2000" dirty="0" err="1" smtClean="0">
                <a:solidFill>
                  <a:srgbClr val="7030A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Liu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" y="5013176"/>
            <a:ext cx="214297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2"/>
          <p:cNvSpPr txBox="1"/>
          <p:nvPr/>
        </p:nvSpPr>
        <p:spPr>
          <a:xfrm>
            <a:off x="179512" y="2931299"/>
            <a:ext cx="8712968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Robust Subspace Clustering in High Dimension: </a:t>
            </a:r>
          </a:p>
          <a:p>
            <a:pPr algn="r">
              <a:defRPr/>
            </a:pP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 Deterministic Result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980728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altLang="zh-CN" sz="28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altLang="zh-CN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Annual Workshop on Data Science @</a:t>
            </a:r>
          </a:p>
        </p:txBody>
      </p:sp>
      <p:sp>
        <p:nvSpPr>
          <p:cNvPr id="4" name="矩形 3"/>
          <p:cNvSpPr/>
          <p:nvPr/>
        </p:nvSpPr>
        <p:spPr>
          <a:xfrm>
            <a:off x="5326042" y="1503948"/>
            <a:ext cx="3570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altLang="zh-CN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Tennessee </a:t>
            </a:r>
            <a:r>
              <a:rPr lang="en-US" altLang="zh-CN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State University</a:t>
            </a:r>
            <a:endParaRPr lang="zh-CN" altLang="en-US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8464" y="44624"/>
            <a:ext cx="395536" cy="288031"/>
          </a:xfrm>
        </p:spPr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grpSp>
        <p:nvGrpSpPr>
          <p:cNvPr id="13" name="Group 7"/>
          <p:cNvGrpSpPr/>
          <p:nvPr/>
        </p:nvGrpSpPr>
        <p:grpSpPr>
          <a:xfrm>
            <a:off x="2306760" y="5031428"/>
            <a:ext cx="6589681" cy="1349900"/>
            <a:chOff x="1259632" y="2420888"/>
            <a:chExt cx="6585258" cy="12241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2"/>
            <a:stretch/>
          </p:blipFill>
          <p:spPr bwMode="auto">
            <a:xfrm>
              <a:off x="6228184" y="2420888"/>
              <a:ext cx="161670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785968"/>
              <a:ext cx="2016224" cy="49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3" y="2420888"/>
              <a:ext cx="1800200" cy="1212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6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Our Method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(the SIM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) using a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Times New Roman" pitchFamily="18" charset="0"/>
                    <a:ea typeface="微软雅黑" pitchFamily="34" charset="-122"/>
                  </a:rPr>
                  <a:t>single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convex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procedure.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>
                    <a:latin typeface="微软雅黑" pitchFamily="34" charset="-122"/>
                    <a:ea typeface="微软雅黑" pitchFamily="34" charset="-122"/>
                  </a:rPr>
                  <a:t>A Basic Theory</a:t>
                </a:r>
                <a:r>
                  <a:rPr lang="en-US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[Liu et al., TPAMI’13]: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 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blipFill rotWithShape="1">
                <a:blip r:embed="rId6"/>
                <a:stretch>
                  <a:fillRect l="-967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79512" y="2564904"/>
            <a:ext cx="8815388" cy="3960440"/>
            <a:chOff x="179512" y="2636912"/>
            <a:chExt cx="8815388" cy="3960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79512" y="2636912"/>
                  <a:ext cx="8815388" cy="39604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lIns="36000" tIns="36000" rIns="36000" bIns="36000" anchor="t" anchorCtr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:r>
                    <a:rPr lang="en-US" altLang="zh-CN" sz="1600" b="1" dirty="0" smtClean="0">
                      <a:latin typeface="微软雅黑" pitchFamily="34" charset="-122"/>
                      <a:ea typeface="微软雅黑" pitchFamily="34" charset="-122"/>
                    </a:rPr>
                    <a:t>To recover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1600" b="1" i="1">
                              <a:latin typeface="Cambria Math"/>
                              <a:ea typeface="微软雅黑" pitchFamily="34" charset="-122"/>
                            </a:rPr>
                            <m:t>𝑻</m:t>
                          </m:r>
                        </m:sup>
                      </m:sSubSup>
                      <m:r>
                        <a:rPr lang="en-US" altLang="zh-CN" sz="1600" b="1" i="1">
                          <a:latin typeface="Cambria Math"/>
                          <a:ea typeface="微软雅黑" pitchFamily="34" charset="-122"/>
                        </a:rPr>
                        <m:t> </m:t>
                      </m:r>
                    </m:oMath>
                  </a14:m>
                  <a:r>
                    <a:rPr lang="en-US" altLang="zh-CN" sz="1600" b="1" dirty="0" smtClean="0">
                      <a:latin typeface="微软雅黑" pitchFamily="34" charset="-122"/>
                      <a:ea typeface="微软雅黑" pitchFamily="34" charset="-122"/>
                    </a:rPr>
                    <a:t>, one may try:</a:t>
                  </a:r>
                </a:p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/>
                                    <a:ea typeface="微软雅黑" pitchFamily="34" charset="-12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𝑍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,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  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𝑠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𝑡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., 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𝑍</m:t>
                        </m:r>
                      </m:oMath>
                    </m:oMathPara>
                  </a14:m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1028700" lvl="1">
                    <a:lnSpc>
                      <a:spcPct val="120000"/>
                    </a:lnSpc>
                    <a:buSzPct val="50000"/>
                    <a:buFont typeface="Wingdings" pitchFamily="2" charset="2"/>
                    <a:buChar char="l"/>
                    <a:defRPr/>
                  </a:pPr>
                  <a:r>
                    <a:rPr lang="en-US" altLang="zh-CN" sz="16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n</a:t>
                  </a:r>
                  <a:r>
                    <a:rPr lang="en-US" altLang="zh-CN" sz="1600" dirty="0" smtClean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ot convex !</a:t>
                  </a:r>
                </a:p>
                <a:p>
                  <a:pPr marL="1028700" lvl="1">
                    <a:lnSpc>
                      <a:spcPct val="120000"/>
                    </a:lnSpc>
                    <a:buSzPct val="50000"/>
                    <a:buFont typeface="Wingdings" pitchFamily="2" charset="2"/>
                    <a:buChar char="l"/>
                    <a:defRPr/>
                  </a:pP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Paolo, Rene, and </a:t>
                  </a:r>
                  <a:r>
                    <a:rPr lang="en-US" altLang="zh-CN" sz="1600" dirty="0" err="1" smtClean="0">
                      <a:latin typeface="微软雅黑" pitchFamily="34" charset="-122"/>
                      <a:ea typeface="微软雅黑" pitchFamily="34" charset="-122"/>
                    </a:rPr>
                    <a:t>Avinash</a:t>
                  </a: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, “</a:t>
                  </a:r>
                  <a:r>
                    <a:rPr lang="en-US" altLang="zh-CN" sz="1600" i="1" dirty="0" smtClean="0">
                      <a:latin typeface="微软雅黑" pitchFamily="34" charset="-122"/>
                      <a:ea typeface="微软雅黑" pitchFamily="34" charset="-122"/>
                    </a:rPr>
                    <a:t>A </a:t>
                  </a:r>
                  <a:r>
                    <a:rPr lang="en-US" altLang="zh-CN" sz="1600" i="1" dirty="0">
                      <a:latin typeface="微软雅黑" pitchFamily="34" charset="-122"/>
                      <a:ea typeface="微软雅黑" pitchFamily="34" charset="-122"/>
                    </a:rPr>
                    <a:t>Closed Form Solution to Robust Subspace Estimation and </a:t>
                  </a:r>
                  <a:r>
                    <a:rPr lang="en-US" altLang="zh-CN" sz="1600" i="1" dirty="0" smtClean="0">
                      <a:latin typeface="微软雅黑" pitchFamily="34" charset="-122"/>
                      <a:ea typeface="微软雅黑" pitchFamily="34" charset="-122"/>
                    </a:rPr>
                    <a:t>Clustering</a:t>
                  </a: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”, </a:t>
                  </a:r>
                  <a:r>
                    <a:rPr lang="en-US" altLang="zh-CN" sz="1600" dirty="0" smtClean="0">
                      <a:solidFill>
                        <a:srgbClr val="00B0F0"/>
                      </a:solidFill>
                      <a:latin typeface="微软雅黑" pitchFamily="34" charset="-122"/>
                      <a:ea typeface="微软雅黑" pitchFamily="34" charset="-122"/>
                    </a:rPr>
                    <a:t>CVPR’11</a:t>
                  </a: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:</a:t>
                  </a:r>
                </a:p>
                <a:p>
                  <a:pPr lvl="1" indent="0">
                    <a:lnSpc>
                      <a:spcPct val="120000"/>
                    </a:lnSpc>
                    <a:buSzPct val="50000"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/>
                                    <a:ea typeface="微软雅黑" pitchFamily="34" charset="-12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𝑍</m:t>
                                </m:r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,</m:t>
                                </m:r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  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𝑠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.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𝑡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., 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𝑍</m:t>
                        </m:r>
                      </m:oMath>
                    </m:oMathPara>
                  </a14:m>
                  <a:endParaRPr lang="en-US" altLang="zh-CN" sz="1600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lvl="1" indent="0"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just">
                    <a:lnSpc>
                      <a:spcPct val="120000"/>
                    </a:lnSpc>
                    <a:buSzPct val="50000"/>
                    <a:defRPr/>
                  </a:pP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  </a:t>
                  </a:r>
                  <a:endParaRPr lang="en-US" altLang="zh-CN" sz="1600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just"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just">
                    <a:lnSpc>
                      <a:spcPct val="120000"/>
                    </a:lnSpc>
                    <a:buSzPct val="50000"/>
                    <a:defRPr/>
                  </a:pP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636912"/>
                  <a:ext cx="8815388" cy="396044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97"/>
                  </a:stretch>
                </a:blip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5210416"/>
              <a:ext cx="1400944" cy="1386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203158" y="4871862"/>
                  <a:ext cx="5027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3158" y="4871862"/>
                  <a:ext cx="50276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5611420" y="5756197"/>
              <a:ext cx="1120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randomly</a:t>
              </a:r>
            </a:p>
            <a:p>
              <a:pPr eaLnBrk="1" hangingPunct="1"/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sparse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95936" y="3356992"/>
            <a:ext cx="3672408" cy="989247"/>
            <a:chOff x="3995936" y="3356992"/>
            <a:chExt cx="1872208" cy="989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067944" y="3501008"/>
                  <a:ext cx="1800200" cy="845231"/>
                </a:xfrm>
                <a:prstGeom prst="rect">
                  <a:avLst/>
                </a:prstGeom>
                <a:noFill/>
                <a:ln w="19050">
                  <a:solidFill>
                    <a:srgbClr val="002060"/>
                  </a:solidFill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eaLnBrk="1" hangingPunct="1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altLang="zh-CN" sz="160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: white noise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: randomly sparse errors</a:t>
                  </a: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微软雅黑" pitchFamily="34" charset="-122"/>
                            </a:rPr>
                            <m:t>2,1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: column-wisely sparse errors</a:t>
                  </a:r>
                  <a:endParaRPr lang="zh-CN" altLang="en-US" sz="1600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501008"/>
                  <a:ext cx="1800200" cy="8452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04" b="-4930"/>
                  </a:stretch>
                </a:blipFill>
                <a:ln w="19050">
                  <a:solidFill>
                    <a:srgbClr val="002060"/>
                  </a:solidFill>
                  <a:prstDash val="dashDot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箭头连接符 11"/>
            <p:cNvCxnSpPr/>
            <p:nvPr/>
          </p:nvCxnSpPr>
          <p:spPr>
            <a:xfrm flipH="1" flipV="1">
              <a:off x="3995936" y="3356992"/>
              <a:ext cx="72008" cy="144016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903130" y="2334362"/>
            <a:ext cx="2054985" cy="662590"/>
            <a:chOff x="4903130" y="2204864"/>
            <a:chExt cx="2054985" cy="662590"/>
          </a:xfrm>
        </p:grpSpPr>
        <p:cxnSp>
          <p:nvCxnSpPr>
            <p:cNvPr id="14" name="直接箭头连接符 13"/>
            <p:cNvCxnSpPr/>
            <p:nvPr/>
          </p:nvCxnSpPr>
          <p:spPr>
            <a:xfrm>
              <a:off x="5796136" y="2204864"/>
              <a:ext cx="0" cy="21602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03130" y="2348880"/>
                  <a:ext cx="20549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𝑋</m:t>
                        </m:r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160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𝑍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30" y="2348880"/>
                  <a:ext cx="2054985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接箭头连接符 16"/>
            <p:cNvCxnSpPr/>
            <p:nvPr/>
          </p:nvCxnSpPr>
          <p:spPr>
            <a:xfrm>
              <a:off x="5804031" y="2651430"/>
              <a:ext cx="0" cy="21602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2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Our Method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(the SIM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) using a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Times New Roman" pitchFamily="18" charset="0"/>
                    <a:ea typeface="微软雅黑" pitchFamily="34" charset="-122"/>
                  </a:rPr>
                  <a:t>single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convex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procedure.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>
                    <a:latin typeface="微软雅黑" pitchFamily="34" charset="-122"/>
                    <a:ea typeface="微软雅黑" pitchFamily="34" charset="-122"/>
                  </a:rPr>
                  <a:t>A Basic Theory</a:t>
                </a:r>
                <a:r>
                  <a:rPr lang="en-US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[Liu et al., TPAMI’13]: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 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blipFill rotWithShape="1">
                <a:blip r:embed="rId6"/>
                <a:stretch>
                  <a:fillRect l="-967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79512" y="2564904"/>
                <a:ext cx="8815388" cy="41044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 smtClean="0">
                    <a:latin typeface="微软雅黑" pitchFamily="34" charset="-122"/>
                    <a:ea typeface="微软雅黑" pitchFamily="34" charset="-122"/>
                  </a:rPr>
                  <a:t>A Convex Approximation Scheme:</a:t>
                </a:r>
                <a:endParaRPr lang="en-US" altLang="zh-CN" sz="1600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An observation: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𝑇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≈0</m:t>
                    </m:r>
                  </m:oMath>
                </a14:m>
                <a:endParaRPr lang="en-US" altLang="zh-CN" sz="16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lvl="1" indent="0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We remove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𝐸𝑍</m:t>
                    </m:r>
                  </m:oMath>
                </a14:m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𝑋</m:t>
                    </m:r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−</m:t>
                    </m:r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𝐸</m:t>
                    </m:r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𝑋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/>
                            <a:ea typeface="微软雅黑" pitchFamily="34" charset="-122"/>
                          </a:rPr>
                          <m:t>𝐸</m:t>
                        </m:r>
                      </m:e>
                    </m:d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𝑍</m:t>
                    </m:r>
                  </m:oMath>
                </a14:m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: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𝑋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𝑋𝑍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+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𝐸</m:t>
                      </m:r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/>
                          <a:ea typeface="微软雅黑" pitchFamily="34" charset="-122"/>
                        </a:rPr>
                        <m:t>−</m:t>
                      </m:r>
                      <m:r>
                        <a:rPr lang="en-US" altLang="zh-CN" sz="1600" b="0" i="1" smtClean="0">
                          <a:solidFill>
                            <a:schemeClr val="accent2"/>
                          </a:solidFill>
                          <a:latin typeface="Cambria Math"/>
                          <a:ea typeface="微软雅黑" pitchFamily="34" charset="-122"/>
                        </a:rPr>
                        <m:t>𝐸𝑍</m:t>
                      </m:r>
                    </m:oMath>
                  </m:oMathPara>
                </a14:m>
                <a:endParaRPr lang="en-US" altLang="zh-CN" sz="1600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028700" lvl="1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Convex formulation: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limLowPr>
                          <m:e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𝒎𝒊𝒏</m:t>
                            </m:r>
                          </m:e>
                          <m:lim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𝒁</m:t>
                            </m:r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,</m:t>
                            </m:r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𝒁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+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𝝀</m:t>
                        </m:r>
                        <m:sSub>
                          <m:sSub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𝑬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ℓ</m:t>
                            </m:r>
                          </m:sub>
                        </m:sSub>
                      </m:e>
                    </m:func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𝒔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.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𝒕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., 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sz="1600" b="1" i="1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𝑿𝒁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+</m:t>
                    </m:r>
                    <m:r>
                      <a:rPr lang="en-US" altLang="zh-CN" sz="1600" b="1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𝑬</m:t>
                    </m:r>
                  </m:oMath>
                </a14:m>
                <a:endParaRPr lang="en-US" altLang="zh-CN" sz="16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64904"/>
                <a:ext cx="8815388" cy="4104456"/>
              </a:xfrm>
              <a:prstGeom prst="rect">
                <a:avLst/>
              </a:prstGeom>
              <a:blipFill rotWithShape="1">
                <a:blip r:embed="rId7"/>
                <a:stretch>
                  <a:fillRect l="-897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5558" r="12153" b="9159"/>
          <a:stretch/>
        </p:blipFill>
        <p:spPr>
          <a:xfrm>
            <a:off x="1907704" y="3390007"/>
            <a:ext cx="1556615" cy="15454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5559" r="12013" b="9318"/>
          <a:stretch/>
        </p:blipFill>
        <p:spPr>
          <a:xfrm>
            <a:off x="4884881" y="3380519"/>
            <a:ext cx="1597174" cy="1557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25623" y="3068960"/>
                <a:ext cx="478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CN" altLang="en-US" sz="16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623" y="3068960"/>
                <a:ext cx="47852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20072" y="2996952"/>
                <a:ext cx="944425" cy="354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zh-CN" altLang="en-US" sz="16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996952"/>
                <a:ext cx="944425" cy="3544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80670" y="6271085"/>
            <a:ext cx="882871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Question: </a:t>
            </a:r>
            <a:r>
              <a: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What is lost ?</a:t>
            </a:r>
            <a:endParaRPr lang="zh-CN" altLang="en-US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7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Our Method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(the SIM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) using a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Times New Roman" pitchFamily="18" charset="0"/>
                    <a:ea typeface="微软雅黑" pitchFamily="34" charset="-122"/>
                  </a:rPr>
                  <a:t>single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convex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procedure.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>
                    <a:latin typeface="微软雅黑" pitchFamily="34" charset="-122"/>
                    <a:ea typeface="微软雅黑" pitchFamily="34" charset="-122"/>
                  </a:rPr>
                  <a:t>A Basic Theory</a:t>
                </a:r>
                <a:r>
                  <a:rPr lang="en-US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[Liu et al., TPAMI’13]: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 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blipFill rotWithShape="1">
                <a:blip r:embed="rId6"/>
                <a:stretch>
                  <a:fillRect l="-967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179512" y="2564904"/>
            <a:ext cx="8815388" cy="3960440"/>
            <a:chOff x="179512" y="2564904"/>
            <a:chExt cx="8815388" cy="3960440"/>
          </a:xfrm>
        </p:grpSpPr>
        <p:grpSp>
          <p:nvGrpSpPr>
            <p:cNvPr id="9" name="组合 8"/>
            <p:cNvGrpSpPr/>
            <p:nvPr/>
          </p:nvGrpSpPr>
          <p:grpSpPr>
            <a:xfrm>
              <a:off x="179512" y="2564904"/>
              <a:ext cx="8815388" cy="3960440"/>
              <a:chOff x="179512" y="2636912"/>
              <a:chExt cx="8815388" cy="39604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矩形 5"/>
                  <p:cNvSpPr/>
                  <p:nvPr/>
                </p:nvSpPr>
                <p:spPr>
                  <a:xfrm>
                    <a:off x="179512" y="2636912"/>
                    <a:ext cx="8815388" cy="396044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 lIns="36000" tIns="36000" rIns="36000" bIns="36000" anchor="t" anchorCtr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b="1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ctr">
                      <a:lnSpc>
                        <a:spcPct val="150000"/>
                      </a:lnSpc>
                      <a:buSzPct val="50000"/>
                      <a:defRPr/>
                    </a:pPr>
                    <a:r>
                      <a:rPr lang="en-US" altLang="zh-CN" sz="1600" b="1" dirty="0" smtClean="0">
                        <a:latin typeface="微软雅黑" pitchFamily="34" charset="-122"/>
                        <a:ea typeface="微软雅黑" pitchFamily="34" charset="-122"/>
                      </a:rPr>
                      <a:t>under </a:t>
                    </a:r>
                    <a:r>
                      <a:rPr lang="en-US" altLang="zh-CN" sz="1600" b="1" dirty="0">
                        <a:latin typeface="微软雅黑" pitchFamily="34" charset="-122"/>
                        <a:ea typeface="微软雅黑" pitchFamily="34" charset="-122"/>
                      </a:rPr>
                      <a:t>certain conditions, </a:t>
                    </a:r>
                    <a:r>
                      <a:rPr lang="en-US" altLang="zh-CN" sz="1600" b="1" dirty="0" smtClean="0">
                        <a:latin typeface="微软雅黑" pitchFamily="34" charset="-122"/>
                        <a:ea typeface="微软雅黑" pitchFamily="34" charset="-122"/>
                      </a:rPr>
                      <a:t>the convex procedure below can </a:t>
                    </a:r>
                    <a:r>
                      <a:rPr lang="en-US" altLang="zh-CN" sz="16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EXACTLY</a:t>
                    </a:r>
                    <a:r>
                      <a:rPr lang="en-US" altLang="zh-CN" sz="1600" b="1" dirty="0">
                        <a:latin typeface="微软雅黑" pitchFamily="34" charset="-122"/>
                        <a:ea typeface="微软雅黑" pitchFamily="34" charset="-122"/>
                      </a:rPr>
                      <a:t> recover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  <m:t>𝟎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SupPr>
                          <m:e>
                            <m: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600" b="1" i="1">
                                <a:latin typeface="Cambria Math"/>
                                <a:ea typeface="微软雅黑" pitchFamily="34" charset="-122"/>
                              </a:rPr>
                              <m:t>𝑻</m:t>
                            </m:r>
                          </m:sup>
                        </m:sSubSup>
                      </m:oMath>
                    </a14:m>
                    <a:endParaRPr lang="en-US" altLang="zh-CN" sz="1600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457200" lvl="1" indent="0" algn="ctr">
                      <a:lnSpc>
                        <a:spcPct val="150000"/>
                      </a:lnSpc>
                      <a:buSzPct val="50000"/>
                      <a:defRPr/>
                    </a:pPr>
                    <a:r>
                      <a:rPr lang="en-US" altLang="zh-CN" sz="16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limLowPr>
                              <m:e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𝒎𝒊𝒏</m:t>
                                </m:r>
                              </m:e>
                              <m:lim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𝒁</m:t>
                                </m:r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,</m:t>
                                </m:r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𝑺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𝒁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𝝀</m:t>
                            </m:r>
                            <m:sSub>
                              <m:sSubPr>
                                <m:ctrlP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𝑬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ℓ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  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𝒔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.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𝒕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., 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𝑿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𝑿𝒁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+</m:t>
                        </m:r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oMath>
                    </a14:m>
                    <a:endParaRPr lang="en-US" altLang="zh-CN" sz="160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lvl="1">
                      <a:lnSpc>
                        <a:spcPct val="15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r>
                      <a:rPr lang="en-US" altLang="zh-CN" sz="1600" b="1" dirty="0" smtClean="0">
                        <a:latin typeface="微软雅黑" pitchFamily="34" charset="-122"/>
                        <a:ea typeface="微软雅黑" pitchFamily="34" charset="-122"/>
                      </a:rPr>
                      <a:t>Setting: </a:t>
                    </a:r>
                    <a:r>
                      <a:rPr lang="en-US" altLang="zh-CN" sz="1600" dirty="0" smtClean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sample-specific</a:t>
                    </a:r>
                    <a:r>
                      <a:rPr lang="en-US" altLang="zh-CN" sz="1600" dirty="0" smtClean="0">
                        <a:latin typeface="微软雅黑" pitchFamily="34" charset="-122"/>
                        <a:ea typeface="微软雅黑" pitchFamily="34" charset="-122"/>
                      </a:rPr>
                      <a:t> errors</a:t>
                    </a:r>
                  </a:p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b="1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b="1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b="1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indent="-228600" algn="ctr"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b="1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indent="-228600" algn="ctr">
                      <a:lnSpc>
                        <a:spcPct val="150000"/>
                      </a:lnSpc>
                      <a:buSzPct val="50000"/>
                      <a:defRPr/>
                    </a:pPr>
                    <a:r>
                      <a:rPr lang="en-US" altLang="zh-CN" sz="1600" dirty="0" smtClean="0">
                        <a:latin typeface="微软雅黑" pitchFamily="34" charset="-122"/>
                        <a:ea typeface="微软雅黑" pitchFamily="34" charset="-122"/>
                      </a:rPr>
                      <a:t>Low-Rank Representation (LRR) </a:t>
                    </a:r>
                    <a:r>
                      <a:rPr lang="en-US" altLang="zh-CN" sz="1200" dirty="0" smtClean="0">
                        <a:solidFill>
                          <a:srgbClr val="0070C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[Liu et al., ICML’10, TPAMI’13]</a:t>
                    </a:r>
                  </a:p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dirty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just"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dirty="0" smtClean="0"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algn="just">
                      <a:lnSpc>
                        <a:spcPct val="150000"/>
                      </a:lnSpc>
                      <a:buSzPct val="50000"/>
                      <a:defRPr/>
                    </a:pPr>
                    <a:endParaRPr lang="en-US" altLang="zh-CN" sz="1600" dirty="0" smtClean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6" name="矩形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2636912"/>
                    <a:ext cx="8815388" cy="396044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784068" y="4719818"/>
                    <a:ext cx="5027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 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b="1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4068" y="4719818"/>
                    <a:ext cx="502766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7018630" y="4596707"/>
                <a:ext cx="17304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c</a:t>
                </a: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olumn-wisely </a:t>
                </a:r>
              </a:p>
              <a:p>
                <a:pPr algn="ctr" eaLnBrk="1" hangingPunct="1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Sparse</a:t>
                </a:r>
              </a:p>
              <a:p>
                <a:pPr algn="ctr" eaLnBrk="1" hangingPunct="1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(</a:t>
                </a:r>
                <a:r>
                  <a:rPr lang="en-US" altLang="zh-CN" sz="1600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group </a:t>
                </a:r>
                <a:r>
                  <a:rPr lang="en-US" altLang="zh-CN" sz="1600" dirty="0" err="1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sparsity</a:t>
                </a: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)</a:t>
                </a: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508" y="4293096"/>
              <a:ext cx="2150380" cy="1335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789" y="4089912"/>
              <a:ext cx="1685307" cy="15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1621881" y="6093623"/>
                <a:ext cx="6324375" cy="43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ko-KR" sz="1600" b="1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(LRR)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a:rPr lang="en-US" altLang="ko-KR" sz="1600" b="1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𝐦𝐢𝐧</m:t>
                            </m:r>
                          </m:e>
                          <m:lim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𝒁</m:t>
                            </m:r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,</m:t>
                            </m:r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𝑺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anose="020B0503020204020204" pitchFamily="34" charset="-122"/>
                                  </a:rPr>
                                  <m:t>𝒁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∗</m:t>
                            </m:r>
                          </m:sub>
                        </m:sSub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ko-KR" sz="16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𝝀</m:t>
                        </m:r>
                        <m:sSub>
                          <m:sSubPr>
                            <m:ctrlP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anose="020B0503020204020204" pitchFamily="34" charset="-122"/>
                                  </a:rPr>
                                  <m:t>𝑬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𝟐</m:t>
                            </m:r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,</m:t>
                            </m:r>
                            <m:r>
                              <a:rPr lang="en-US" altLang="ko-KR" sz="16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𝟏</m:t>
                            </m:r>
                          </m:sub>
                        </m:sSub>
                      </m:e>
                    </m:func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  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𝒔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𝒕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.  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𝑿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𝑿𝒁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ko-KR" sz="1600" b="1" i="1" dirty="0" smtClean="0">
                        <a:solidFill>
                          <a:srgbClr val="FF0000"/>
                        </a:solidFill>
                        <a:latin typeface="Cambria Math"/>
                        <a:ea typeface="微软雅黑" panose="020B0503020204020204" pitchFamily="34" charset="-122"/>
                      </a:rPr>
                      <m:t>𝑬</m:t>
                    </m:r>
                  </m:oMath>
                </a14:m>
                <a:endParaRPr lang="en-US" altLang="ko-KR" sz="16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881" y="6093623"/>
                <a:ext cx="6324375" cy="431721"/>
              </a:xfrm>
              <a:prstGeom prst="rect">
                <a:avLst/>
              </a:prstGeom>
              <a:blipFill rotWithShape="1">
                <a:blip r:embed="rId11"/>
                <a:stretch>
                  <a:fillRect t="-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2228" y="2637293"/>
            <a:ext cx="841824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Rather surprisingly, in some cases, nothing is lost!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1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Our Method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(the SIM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) using a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Times New Roman" pitchFamily="18" charset="0"/>
                    <a:ea typeface="微软雅黑" pitchFamily="34" charset="-122"/>
                  </a:rPr>
                  <a:t>single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convex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procedure.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87325" y="1628800"/>
            <a:ext cx="881538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LRR:</a:t>
            </a:r>
          </a:p>
          <a:p>
            <a:pPr algn="just">
              <a:lnSpc>
                <a:spcPct val="120000"/>
              </a:lnSpc>
              <a:buSzPct val="50000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buSzPct val="50000"/>
              <a:defRPr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20000"/>
              </a:lnSpc>
              <a:buSzPct val="50000"/>
              <a:defRPr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7325" y="2420888"/>
                <a:ext cx="8815388" cy="424847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微软雅黑" pitchFamily="34" charset="-122"/>
                    <a:ea typeface="微软雅黑" pitchFamily="34" charset="-122"/>
                  </a:rPr>
                  <a:t>A Deterministic Result</a:t>
                </a:r>
              </a:p>
              <a:p>
                <a:pPr marL="0" lvl="1" indent="0">
                  <a:lnSpc>
                    <a:spcPct val="120000"/>
                  </a:lnSpc>
                  <a:buSzPct val="50000"/>
                  <a:defRPr/>
                </a:pPr>
                <a:r>
                  <a: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Assumption:  </a:t>
                </a:r>
                <a:endParaRPr lang="en-US" altLang="zh-CN" i="1" dirty="0" smtClean="0">
                  <a:latin typeface="Cambria Math"/>
                  <a:ea typeface="微软雅黑" pitchFamily="34" charset="-122"/>
                </a:endParaRPr>
              </a:p>
              <a:p>
                <a:pPr marL="0" lvl="1" indent="0" algn="ctr">
                  <a:lnSpc>
                    <a:spcPct val="120000"/>
                  </a:lnSpc>
                  <a:buSzPct val="50000"/>
                  <a:defRPr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微软雅黑" pitchFamily="34" charset="-122"/>
                      </a:rPr>
                      <m:t>𝑠𝑝𝑎𝑛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  <a:ea typeface="微软雅黑" pitchFamily="34" charset="-122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  <a:ea typeface="微软雅黑" pitchFamily="34" charset="-122"/>
                      </a:rPr>
                      <m:t>∩</m:t>
                    </m:r>
                    <m:r>
                      <a:rPr lang="en-US" altLang="zh-CN" i="1">
                        <a:latin typeface="Cambria Math"/>
                        <a:ea typeface="微软雅黑" pitchFamily="34" charset="-122"/>
                      </a:rPr>
                      <m:t>𝑠𝑝𝑎𝑛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/>
                        <a:ea typeface="微软雅黑" pitchFamily="34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dirty="0" smtClean="0">
                    <a:latin typeface="Cambria Math"/>
                    <a:ea typeface="微软雅黑" pitchFamily="34" charset="-122"/>
                  </a:rPr>
                  <a:t>  (avoid </a:t>
                </a:r>
                <a:r>
                  <a:rPr lang="en-US" altLang="zh-CN" dirty="0" err="1">
                    <a:latin typeface="Cambria Math"/>
                    <a:ea typeface="微软雅黑" pitchFamily="34" charset="-122"/>
                  </a:rPr>
                  <a:t>u</a:t>
                </a:r>
                <a:r>
                  <a:rPr lang="en-US" altLang="zh-CN" dirty="0" err="1" smtClean="0">
                    <a:latin typeface="Cambria Math"/>
                    <a:ea typeface="微软雅黑" pitchFamily="34" charset="-122"/>
                  </a:rPr>
                  <a:t>nidentifiability</a:t>
                </a:r>
                <a:r>
                  <a:rPr lang="en-US" altLang="zh-CN" dirty="0" smtClean="0">
                    <a:latin typeface="Cambria Math"/>
                    <a:ea typeface="微软雅黑" pitchFamily="34" charset="-122"/>
                  </a:rPr>
                  <a:t>)</a:t>
                </a:r>
                <a:endParaRPr lang="zh-CN" altLang="en-US" dirty="0">
                  <a:latin typeface="Cambria Math"/>
                  <a:ea typeface="微软雅黑" pitchFamily="34" charset="-122"/>
                </a:endParaRPr>
              </a:p>
              <a:p>
                <a:pPr marL="0" lvl="1" indent="0">
                  <a:lnSpc>
                    <a:spcPct val="120000"/>
                  </a:lnSpc>
                  <a:buSzPct val="50000"/>
                  <a:defRPr/>
                </a:pPr>
                <a:r>
                  <a:rPr lang="en-US" altLang="zh-CN" dirty="0" smtClean="0">
                    <a:latin typeface="Cambria Math"/>
                    <a:ea typeface="微软雅黑" pitchFamily="34" charset="-122"/>
                  </a:rPr>
                  <a:t> </a:t>
                </a:r>
                <a:endParaRPr lang="en-US" altLang="zh-CN" dirty="0">
                  <a:latin typeface="Cambria Math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b="1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endParaRPr lang="en-US" altLang="zh-CN" b="1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2420888"/>
                <a:ext cx="8815388" cy="4248471"/>
              </a:xfrm>
              <a:prstGeom prst="rect">
                <a:avLst/>
              </a:prstGeom>
              <a:blipFill rotWithShape="1">
                <a:blip r:embed="rId6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1266536" y="1836948"/>
                <a:ext cx="6324375" cy="43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𝒂𝒓𝒈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 </m:t>
                      </m:r>
                      <m:func>
                        <m:funcPr>
                          <m:ctrlP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a:rPr lang="en-US" altLang="ko-KR" sz="1600" b="1" i="0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𝒁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  <m:t>𝑬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𝟐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  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𝒔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.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𝒕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.  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𝑿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𝑿𝒁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𝑬</m:t>
                      </m:r>
                    </m:oMath>
                  </m:oMathPara>
                </a14:m>
                <a:endParaRPr lang="en-US" altLang="ko-KR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536" y="1836948"/>
                <a:ext cx="6324375" cy="4317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 Same Side Corner Rectangle 4"/>
              <p:cNvSpPr/>
              <p:nvPr/>
            </p:nvSpPr>
            <p:spPr>
              <a:xfrm>
                <a:off x="323528" y="3573016"/>
                <a:ext cx="8088547" cy="3096344"/>
              </a:xfrm>
              <a:prstGeom prst="round2Same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0800" rIns="18000" bIns="10800" rtlCol="0" anchor="t" anchorCtr="0"/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Theorem</a:t>
                </a:r>
                <a:r>
                  <a:rPr lang="en-US" altLang="zh-CN" sz="1400" b="1" dirty="0" smtClean="0">
                    <a:solidFill>
                      <a:srgbClr val="0091FE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endParaRPr lang="en-US" altLang="zh-CN" sz="1400" b="1" dirty="0">
                  <a:solidFill>
                    <a:srgbClr val="0091FE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T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, such that LRR with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7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strictly succeeds as 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long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as</a:t>
                </a:r>
                <a:r>
                  <a:rPr lang="en-US" altLang="zh-CN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is the fraction of nonzero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):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and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w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is the left singular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is the column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--- right singular vectors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rPr>
                  <a:t> --- column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5" name="Round Same Sid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8088547" cy="3096344"/>
              </a:xfrm>
              <a:prstGeom prst="round2SameRect">
                <a:avLst/>
              </a:prstGeom>
              <a:blipFill rotWithShape="1">
                <a:blip r:embed="rId8"/>
                <a:stretch>
                  <a:fillRect b="-784"/>
                </a:stretch>
              </a:blipFill>
              <a:ln w="127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t="5904" r="8300" b="10051"/>
          <a:stretch/>
        </p:blipFill>
        <p:spPr>
          <a:xfrm>
            <a:off x="7164288" y="1628801"/>
            <a:ext cx="1838426" cy="194421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164873" y="2841817"/>
            <a:ext cx="4581082" cy="3816981"/>
            <a:chOff x="1619672" y="4072391"/>
            <a:chExt cx="6426200" cy="3681401"/>
          </a:xfrm>
        </p:grpSpPr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1619672" y="4072391"/>
              <a:ext cx="6426200" cy="3681401"/>
              <a:chOff x="2034676" y="692696"/>
              <a:chExt cx="6425756" cy="444050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74483" y="1053090"/>
                <a:ext cx="184137" cy="40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모서리가 둥근 직사각형 42"/>
              <p:cNvSpPr/>
              <p:nvPr/>
            </p:nvSpPr>
            <p:spPr bwMode="auto">
              <a:xfrm>
                <a:off x="2060767" y="1124748"/>
                <a:ext cx="6399665" cy="4008456"/>
              </a:xfrm>
              <a:prstGeom prst="roundRect">
                <a:avLst>
                  <a:gd name="adj" fmla="val 436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58000">
                    <a:srgbClr val="EEEEEE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dirty="0" smtClean="0"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grpSp>
            <p:nvGrpSpPr>
              <p:cNvPr id="19" name="그룹 116"/>
              <p:cNvGrpSpPr>
                <a:grpSpLocks/>
              </p:cNvGrpSpPr>
              <p:nvPr/>
            </p:nvGrpSpPr>
            <p:grpSpPr bwMode="auto">
              <a:xfrm>
                <a:off x="2034676" y="692696"/>
                <a:ext cx="6425756" cy="1226499"/>
                <a:chOff x="3478315" y="1657374"/>
                <a:chExt cx="2253800" cy="1078189"/>
              </a:xfrm>
            </p:grpSpPr>
            <p:sp>
              <p:nvSpPr>
                <p:cNvPr id="26" name="자유형 85"/>
                <p:cNvSpPr/>
                <p:nvPr/>
              </p:nvSpPr>
              <p:spPr>
                <a:xfrm>
                  <a:off x="3478315" y="16894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35D77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27" name="자유형 86"/>
                <p:cNvSpPr/>
                <p:nvPr/>
              </p:nvSpPr>
              <p:spPr>
                <a:xfrm>
                  <a:off x="3478315" y="16573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B84A9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</p:grpSp>
          <p:sp>
            <p:nvSpPr>
              <p:cNvPr id="20" name="타원 65"/>
              <p:cNvSpPr/>
              <p:nvPr/>
            </p:nvSpPr>
            <p:spPr bwMode="auto">
              <a:xfrm>
                <a:off x="2104521" y="699047"/>
                <a:ext cx="4800268" cy="1111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sp>
            <p:nvSpPr>
              <p:cNvPr id="21" name="자유형 66"/>
              <p:cNvSpPr/>
              <p:nvPr/>
            </p:nvSpPr>
            <p:spPr bwMode="auto">
              <a:xfrm>
                <a:off x="2077535" y="699047"/>
                <a:ext cx="6382897" cy="1328857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50"/>
              </a:p>
            </p:txBody>
          </p:sp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136495" y="803745"/>
                <a:ext cx="6037618" cy="567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ko-KR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Notes</a:t>
                </a:r>
                <a:endParaRPr lang="ko-KR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53960" y="5056137"/>
                  <a:ext cx="5905573" cy="2605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eaLnBrk="1" hangingPunct="1">
                    <a:buSzPct val="50000"/>
                    <a:buFont typeface="Wingdings" pitchFamily="2" charset="2"/>
                    <a:buChar char="l"/>
                  </a:pPr>
                  <a:r>
                    <a:rPr lang="en-US" altLang="zh-CN" sz="1600" b="0" dirty="0" smtClean="0">
                      <a:latin typeface="微软雅黑" pitchFamily="34" charset="-122"/>
                      <a:ea typeface="微软雅黑" pitchFamily="34" charset="-122"/>
                    </a:rPr>
                    <a:t>LRR also depends on the </a:t>
                  </a:r>
                  <a:r>
                    <a:rPr lang="en-US" altLang="zh-CN" sz="1600" b="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incoherent condition</a:t>
                  </a:r>
                </a:p>
                <a:p>
                  <a:pPr marL="285750" indent="-285750" eaLnBrk="1" hangingPunct="1">
                    <a:buSzPct val="50000"/>
                    <a:buFont typeface="Wingdings" pitchFamily="2" charset="2"/>
                    <a:buChar char="l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∗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≠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</m:oMath>
                  </a14:m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dirty="0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pPr>
                        <m:e>
                          <m:r>
                            <a:rPr lang="en-US" altLang="zh-CN" sz="1600" b="0" i="1" dirty="0" smtClean="0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  <m:sup>
                          <m:r>
                            <a:rPr lang="en-US" altLang="zh-CN" sz="1600" b="0" i="1" dirty="0" smtClean="0">
                              <a:latin typeface="Cambria Math"/>
                              <a:ea typeface="微软雅黑" pitchFamily="34" charset="-122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 is asymmetric)</a:t>
                  </a:r>
                  <a:endParaRPr lang="en-US" altLang="zh-CN" sz="1600" b="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285750" indent="-285750" eaLnBrk="1" hangingPunct="1">
                    <a:buSzPct val="50000"/>
                    <a:buFont typeface="Wingdings" pitchFamily="2" charset="2"/>
                    <a:buChar char="l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 regularization:  </a:t>
                  </a:r>
                </a:p>
                <a:p>
                  <a:pPr eaLnBrk="1" hangingPunct="1">
                    <a:buSzPct val="5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/>
                                <a:ea typeface="微软雅黑" pitchFamily="34" charset="-122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, 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𝑠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.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𝑡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.   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𝑋𝑍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e>
                        </m:func>
                      </m:oMath>
                    </m:oMathPara>
                  </a14:m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742950" lvl="1" indent="-285750">
                    <a:buSzPct val="50000"/>
                    <a:buFont typeface="Arial" pitchFamily="34" charset="0"/>
                    <a:buChar char="•"/>
                  </a:pP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near recovery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</m:oMath>
                  </a14:m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, but not exact. </a:t>
                  </a:r>
                </a:p>
                <a:p>
                  <a:pPr marL="285750" indent="-285750" eaLnBrk="1" hangingPunct="1">
                    <a:buSzPct val="50000"/>
                    <a:buFont typeface="Wingdings" pitchFamily="2" charset="2"/>
                    <a:buChar char="l"/>
                  </a:pPr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Provided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/>
                                          <a:ea typeface="微软雅黑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/>
                                          <a:ea typeface="微软雅黑" pitchFamily="34" charset="-12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/>
                                          <a:ea typeface="微软雅黑" pitchFamily="34" charset="-122"/>
                                        </a:rPr>
                                        <m:t>:,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/>
                                          <a:ea typeface="微软雅黑" pitchFamily="34" charset="-12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=1, ∀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𝑖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=1,⋯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𝑛</m:t>
                      </m:r>
                    </m:oMath>
                  </a14:m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, </a:t>
                  </a: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𝜆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微软雅黑" pitchFamily="34" charset="-122"/>
                                  </a:rPr>
                                  <m:t> 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altLang="zh-CN" sz="16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60" y="5056137"/>
                  <a:ext cx="5905573" cy="260586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6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4476" y="3068960"/>
                <a:ext cx="1787244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≫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𝑫𝒊𝒎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𝑺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altLang="zh-CN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6" y="3068960"/>
                <a:ext cx="1787244" cy="424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77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5001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Results on Randomly Generated Data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7325" y="1052735"/>
                <a:ext cx="8815388" cy="13079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 smtClean="0">
                    <a:latin typeface="Times New Roman" pitchFamily="18" charset="0"/>
                    <a:ea typeface="微软雅黑" pitchFamily="34" charset="-122"/>
                  </a:rPr>
                  <a:t>Experimental Settings</a:t>
                </a: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ambient dimension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𝑚</m:t>
                    </m:r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=300</m:t>
                    </m:r>
                  </m:oMath>
                </a14:m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		#subspace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𝑘</m:t>
                    </m:r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=5</m:t>
                    </m:r>
                  </m:oMath>
                </a14:m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		#data points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𝑛</m:t>
                    </m:r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=300</m:t>
                    </m:r>
                  </m:oMath>
                </a14:m>
                <a:endParaRPr lang="en-US" altLang="zh-CN" sz="1600" dirty="0" smtClean="0">
                  <a:latin typeface="Times New Roman" pitchFamily="18" charset="0"/>
                  <a:ea typeface="微软雅黑" pitchFamily="34" charset="-122"/>
                </a:endParaRPr>
              </a:p>
              <a:p>
                <a:pPr>
                  <a:lnSpc>
                    <a:spcPct val="120000"/>
                  </a:lnSpc>
                  <a:buSzPct val="5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1600" i="1">
                        <a:latin typeface="Cambria Math"/>
                        <a:ea typeface="微软雅黑" pitchFamily="34" charset="-122"/>
                      </a:rPr>
                      <m:t>≜</m:t>
                    </m:r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𝑟𝑎𝑛𝑘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=5,10,…,150</m:t>
                    </m:r>
                  </m:oMath>
                </a14:m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𝛾</m:t>
                    </m:r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=1.7%,3.4%,…,50%</m:t>
                    </m:r>
                  </m:oMath>
                </a14:m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	#trials = 100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𝜆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𝑛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altLang="zh-CN" sz="1600" dirty="0" smtClean="0">
                    <a:latin typeface="Times New Roman" pitchFamily="18" charset="0"/>
                    <a:ea typeface="微软雅黑" pitchFamily="34" charset="-122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5"/>
                <a:ext cx="8815388" cy="1307909"/>
              </a:xfrm>
              <a:prstGeom prst="rect">
                <a:avLst/>
              </a:prstGeom>
              <a:blipFill rotWithShape="1">
                <a:blip r:embed="rId5"/>
                <a:stretch>
                  <a:fillRect l="-967" b="-463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335142" y="2637194"/>
            <a:ext cx="8434667" cy="3816142"/>
            <a:chOff x="335142" y="2360645"/>
            <a:chExt cx="8434667" cy="381614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14" y="2699199"/>
              <a:ext cx="3529186" cy="3128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98" y="2737617"/>
              <a:ext cx="3592143" cy="3094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14348" y="2395627"/>
                  <a:ext cx="2143407" cy="3872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Recovering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𝑽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𝑻</m:t>
                          </m:r>
                        </m:sup>
                      </m:sSubSup>
                    </m:oMath>
                  </a14:m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 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48" y="2395627"/>
                  <a:ext cx="2143407" cy="38722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73" t="-3125" b="-234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553929" y="2360645"/>
                  <a:ext cx="321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Recovering </a:t>
                  </a:r>
                  <a:r>
                    <a:rPr lang="en-US" altLang="zh-CN" b="1" dirty="0" err="1" smtClean="0">
                      <a:latin typeface="微软雅黑" pitchFamily="34" charset="-122"/>
                      <a:ea typeface="微软雅黑" pitchFamily="34" charset="-122"/>
                    </a:rPr>
                    <a:t>colu_supp</a:t>
                  </a:r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𝑬</m:t>
                          </m:r>
                        </m:e>
                        <m:sub>
                          <m:r>
                            <a:rPr lang="en-US" altLang="zh-CN" b="1" i="0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)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3929" y="2360645"/>
                  <a:ext cx="32158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515" t="-8333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70814" y="5807455"/>
                  <a:ext cx="28376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>
                      <a:ea typeface="微软雅黑" pitchFamily="34" charset="-122"/>
                    </a:rPr>
                    <a:t>c</a:t>
                  </a:r>
                  <a:r>
                    <a:rPr lang="en-US" altLang="zh-CN" b="1" dirty="0" smtClean="0">
                      <a:ea typeface="微软雅黑" pitchFamily="34" charset="-122"/>
                    </a:rPr>
                    <a:t>orruption percentage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/>
                          <a:ea typeface="微软雅黑" pitchFamily="34" charset="-122"/>
                        </a:rPr>
                        <m:t>𝜸</m:t>
                      </m:r>
                    </m:oMath>
                  </a14:m>
                  <a:endParaRPr lang="zh-CN" altLang="en-US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814" y="5807455"/>
                  <a:ext cx="283763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35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35142" y="3789040"/>
                  <a:ext cx="492443" cy="792268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/</m:t>
                        </m:r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𝒎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142" y="3789040"/>
                  <a:ext cx="492443" cy="79226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727630" y="3833428"/>
                  <a:ext cx="492443" cy="792268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/</m:t>
                        </m:r>
                        <m: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微软雅黑" pitchFamily="34" charset="-122"/>
                          </a:rPr>
                          <m:t>𝒎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7630" y="3833428"/>
                  <a:ext cx="492443" cy="79226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743051" y="5790915"/>
                  <a:ext cx="28376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>
                      <a:ea typeface="微软雅黑" pitchFamily="34" charset="-122"/>
                    </a:rPr>
                    <a:t>c</a:t>
                  </a:r>
                  <a:r>
                    <a:rPr lang="en-US" altLang="zh-CN" b="1" dirty="0" smtClean="0">
                      <a:ea typeface="微软雅黑" pitchFamily="34" charset="-122"/>
                    </a:rPr>
                    <a:t>orruption percentage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/>
                          <a:ea typeface="微软雅黑" pitchFamily="34" charset="-122"/>
                        </a:rPr>
                        <m:t>𝜸</m:t>
                      </m:r>
                    </m:oMath>
                  </a14:m>
                  <a:endParaRPr lang="zh-CN" altLang="en-US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051" y="5790915"/>
                  <a:ext cx="283763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717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3" name="组合 2052"/>
          <p:cNvGrpSpPr/>
          <p:nvPr/>
        </p:nvGrpSpPr>
        <p:grpSpPr>
          <a:xfrm>
            <a:off x="335142" y="1627558"/>
            <a:ext cx="7890673" cy="4977653"/>
            <a:chOff x="187325" y="1696561"/>
            <a:chExt cx="7890673" cy="4977653"/>
          </a:xfrm>
        </p:grpSpPr>
        <p:grpSp>
          <p:nvGrpSpPr>
            <p:cNvPr id="15" name="组合 14"/>
            <p:cNvGrpSpPr>
              <a:grpSpLocks/>
            </p:cNvGrpSpPr>
            <p:nvPr/>
          </p:nvGrpSpPr>
          <p:grpSpPr bwMode="auto">
            <a:xfrm>
              <a:off x="187325" y="1696561"/>
              <a:ext cx="7890673" cy="4977653"/>
              <a:chOff x="2034676" y="692696"/>
              <a:chExt cx="6425756" cy="60153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274483" y="1053090"/>
                <a:ext cx="184137" cy="40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모서리가 둥근 직사각형 42"/>
              <p:cNvSpPr/>
              <p:nvPr/>
            </p:nvSpPr>
            <p:spPr bwMode="auto">
              <a:xfrm>
                <a:off x="2060767" y="1124744"/>
                <a:ext cx="6399665" cy="5583336"/>
              </a:xfrm>
              <a:prstGeom prst="roundRect">
                <a:avLst>
                  <a:gd name="adj" fmla="val 436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58000">
                    <a:srgbClr val="EEEEEE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dirty="0" smtClean="0"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grpSp>
            <p:nvGrpSpPr>
              <p:cNvPr id="19" name="그룹 116"/>
              <p:cNvGrpSpPr>
                <a:grpSpLocks/>
              </p:cNvGrpSpPr>
              <p:nvPr/>
            </p:nvGrpSpPr>
            <p:grpSpPr bwMode="auto">
              <a:xfrm>
                <a:off x="2034676" y="692696"/>
                <a:ext cx="6425756" cy="1226499"/>
                <a:chOff x="3478315" y="1657374"/>
                <a:chExt cx="2253800" cy="1078189"/>
              </a:xfrm>
            </p:grpSpPr>
            <p:sp>
              <p:nvSpPr>
                <p:cNvPr id="23" name="자유형 85"/>
                <p:cNvSpPr/>
                <p:nvPr/>
              </p:nvSpPr>
              <p:spPr>
                <a:xfrm>
                  <a:off x="3478315" y="16894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35D77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24" name="자유형 86"/>
                <p:cNvSpPr/>
                <p:nvPr/>
              </p:nvSpPr>
              <p:spPr>
                <a:xfrm>
                  <a:off x="3478315" y="16573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B84A9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</p:grpSp>
          <p:sp>
            <p:nvSpPr>
              <p:cNvPr id="20" name="타원 65"/>
              <p:cNvSpPr/>
              <p:nvPr/>
            </p:nvSpPr>
            <p:spPr bwMode="auto">
              <a:xfrm>
                <a:off x="2104521" y="699047"/>
                <a:ext cx="4800268" cy="1111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sp>
            <p:nvSpPr>
              <p:cNvPr id="21" name="자유형 66"/>
              <p:cNvSpPr/>
              <p:nvPr/>
            </p:nvSpPr>
            <p:spPr bwMode="auto">
              <a:xfrm>
                <a:off x="2077535" y="699047"/>
                <a:ext cx="6382897" cy="1328857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50"/>
              </a:p>
            </p:txBody>
          </p:sp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136494" y="765539"/>
                <a:ext cx="6037619" cy="4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ko-KR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Comparison</a:t>
                </a:r>
                <a:endParaRPr lang="ko-KR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52" name="组合 2051"/>
            <p:cNvGrpSpPr/>
            <p:nvPr/>
          </p:nvGrpSpPr>
          <p:grpSpPr>
            <a:xfrm>
              <a:off x="371788" y="2681877"/>
              <a:ext cx="7600305" cy="3968776"/>
              <a:chOff x="371788" y="2681877"/>
              <a:chExt cx="7600305" cy="3968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矩形 24"/>
                  <p:cNvSpPr/>
                  <p:nvPr/>
                </p:nvSpPr>
                <p:spPr>
                  <a:xfrm>
                    <a:off x="4447203" y="2681877"/>
                    <a:ext cx="3524890" cy="768303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 lIns="36000" tIns="36000" rIns="36000" bIns="36000" anchor="t" anchorCtr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  <a:buSzPct val="50000"/>
                      <a:defRPr/>
                    </a:pPr>
                    <a:r>
                      <a:rPr lang="en-US" altLang="zh-CN" sz="1600" b="1" dirty="0" smtClean="0">
                        <a:latin typeface="Times New Roman" pitchFamily="18" charset="0"/>
                        <a:ea typeface="微软雅黑" pitchFamily="34" charset="-122"/>
                      </a:rPr>
                      <a:t>Outlier Pursuit (OP):</a:t>
                    </a:r>
                  </a:p>
                  <a:p>
                    <a:pPr>
                      <a:lnSpc>
                        <a:spcPct val="120000"/>
                      </a:lnSpc>
                      <a:buSzPct val="50000"/>
                      <a:defRPr/>
                    </a:pPr>
                    <a:r>
                      <a:rPr lang="en-US" altLang="zh-CN" sz="1600" b="0" dirty="0" smtClean="0">
                        <a:ea typeface="微软雅黑" pitchFamily="34" charset="-122"/>
                      </a:rPr>
                      <a:t>   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/>
                                    <a:ea typeface="微软雅黑" pitchFamily="34" charset="-12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𝐿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,</m:t>
                                </m:r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𝐿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/>
                                    <a:ea typeface="微软雅黑" pitchFamily="34" charset="-122"/>
                                  </a:rPr>
                                  <m:t>2,1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  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𝑠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𝑡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.   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𝑋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𝐿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+</m:t>
                        </m:r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𝐸</m:t>
                        </m:r>
                      </m:oMath>
                    </a14:m>
                    <a:endParaRPr lang="en-US" altLang="zh-CN" sz="1600" dirty="0" smtClean="0">
                      <a:latin typeface="Times New Roman" pitchFamily="18" charset="0"/>
                      <a:ea typeface="微软雅黑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5" name="矩形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7203" y="2681877"/>
                    <a:ext cx="3524890" cy="76830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组合 30"/>
              <p:cNvGrpSpPr/>
              <p:nvPr/>
            </p:nvGrpSpPr>
            <p:grpSpPr>
              <a:xfrm>
                <a:off x="371788" y="2681877"/>
                <a:ext cx="7214736" cy="3968776"/>
                <a:chOff x="371788" y="2681877"/>
                <a:chExt cx="7214736" cy="3968776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371788" y="3494947"/>
                  <a:ext cx="7214736" cy="3155706"/>
                  <a:chOff x="3926752" y="3467399"/>
                  <a:chExt cx="7214736" cy="3155706"/>
                </a:xfrm>
              </p:grpSpPr>
              <p:pic>
                <p:nvPicPr>
                  <p:cNvPr id="2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7984" y="3467399"/>
                    <a:ext cx="3296820" cy="2840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4779885" y="6253773"/>
                        <a:ext cx="283763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zh-CN" b="1" dirty="0">
                            <a:ea typeface="微软雅黑" pitchFamily="34" charset="-122"/>
                          </a:rPr>
                          <a:t>c</a:t>
                        </a:r>
                        <a:r>
                          <a:rPr lang="en-US" altLang="zh-CN" b="1" dirty="0" smtClean="0">
                            <a:ea typeface="微软雅黑" pitchFamily="34" charset="-122"/>
                          </a:rPr>
                          <a:t>orruption percentage </a:t>
                        </a:r>
                        <a14:m>
                          <m:oMath xmlns:m="http://schemas.openxmlformats.org/officeDocument/2006/math">
                            <m:r>
                              <a:rPr lang="en-US" altLang="zh-CN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𝜸</m:t>
                            </m:r>
                          </m:oMath>
                        </a14:m>
                        <a:endParaRPr lang="zh-CN" altLang="en-US" b="1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79885" y="6253773"/>
                        <a:ext cx="2837636" cy="369332"/>
                      </a:xfrm>
                      <a:prstGeom prst="rect">
                        <a:avLst/>
                      </a:prstGeom>
                      <a:blipFill rotWithShape="1">
                        <a:blip r:embed="rId15"/>
                        <a:stretch>
                          <a:fillRect l="-1717" t="-8197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3926752" y="4295717"/>
                        <a:ext cx="492443" cy="792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eaVert" wrap="none" rtlCol="0">
                        <a:spAutoFit/>
                      </a:bodyPr>
                      <a:lstStyle/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/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𝒎</m:t>
                              </m:r>
                            </m:oMath>
                          </m:oMathPara>
                        </a14:m>
                        <a:endParaRPr lang="zh-CN" altLang="en-US" sz="2000" b="1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0" name="TextBox 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26752" y="4295717"/>
                        <a:ext cx="492443" cy="792268"/>
                      </a:xfrm>
                      <a:prstGeom prst="rect">
                        <a:avLst/>
                      </a:prstGeom>
                      <a:blipFill rotWithShape="1"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724805" y="4336596"/>
                        <a:ext cx="492443" cy="79226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eaVert" wrap="none" rtlCol="0">
                        <a:spAutoFit/>
                      </a:bodyPr>
                      <a:lstStyle/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20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altLang="zh-CN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/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𝒎</m:t>
                              </m:r>
                            </m:oMath>
                          </m:oMathPara>
                        </a14:m>
                        <a:endParaRPr lang="zh-CN" altLang="en-US" sz="2000" b="1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24805" y="4336596"/>
                        <a:ext cx="492443" cy="792268"/>
                      </a:xfrm>
                      <a:prstGeom prst="rect">
                        <a:avLst/>
                      </a:prstGeom>
                      <a:blipFill rotWithShape="1"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8303852" y="6210186"/>
                        <a:ext cx="283763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eaLnBrk="1" hangingPunct="1"/>
                        <a:r>
                          <a:rPr lang="en-US" altLang="zh-CN" b="1" dirty="0">
                            <a:ea typeface="微软雅黑" pitchFamily="34" charset="-122"/>
                          </a:rPr>
                          <a:t>c</a:t>
                        </a:r>
                        <a:r>
                          <a:rPr lang="en-US" altLang="zh-CN" b="1" dirty="0" smtClean="0">
                            <a:ea typeface="微软雅黑" pitchFamily="34" charset="-122"/>
                          </a:rPr>
                          <a:t>orruption percentage </a:t>
                        </a:r>
                        <a14:m>
                          <m:oMath xmlns:m="http://schemas.openxmlformats.org/officeDocument/2006/math">
                            <m:r>
                              <a:rPr lang="en-US" altLang="zh-CN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𝜸</m:t>
                            </m:r>
                          </m:oMath>
                        </a14:m>
                        <a:endParaRPr lang="zh-CN" altLang="en-US" b="1" dirty="0">
                          <a:solidFill>
                            <a:srgbClr val="7030A0"/>
                          </a:solidFill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" name="Text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03852" y="6210186"/>
                        <a:ext cx="2837636" cy="369332"/>
                      </a:xfrm>
                      <a:prstGeom prst="rect">
                        <a:avLst/>
                      </a:prstGeom>
                      <a:blipFill rotWithShape="1">
                        <a:blip r:embed="rId18"/>
                        <a:stretch>
                          <a:fillRect l="-1717" t="-8197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873021" y="2681877"/>
                      <a:ext cx="3312594" cy="768304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dash"/>
                    </a:ln>
                    <a:effectLst/>
                  </p:spPr>
                  <p:txBody>
                    <a:bodyPr lIns="36000" tIns="36000" rIns="36000" bIns="36000" anchor="t" anchorCtr="0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buSzPct val="50000"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ea typeface="微软雅黑" pitchFamily="34" charset="-122"/>
                        </a:rPr>
                        <a:t>LRR</a:t>
                      </a:r>
                    </a:p>
                    <a:p>
                      <a:pPr algn="ctr">
                        <a:lnSpc>
                          <a:spcPct val="120000"/>
                        </a:lnSpc>
                        <a:buSzPct val="50000"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/>
                                        <a:ea typeface="微软雅黑" pitchFamily="34" charset="-122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altLang="zh-CN" sz="1600" b="0" i="1" smtClean="0">
                                        <a:latin typeface="Cambria Math"/>
                                        <a:ea typeface="微软雅黑" pitchFamily="34" charset="-122"/>
                                      </a:rPr>
                                      <m:t>𝑍</m:t>
                                    </m:r>
                                    <m: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  <m:t>𝑆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1600" i="1"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+</m:t>
                                </m:r>
                                <m:r>
                                  <a:rPr lang="en-US" altLang="zh-CN" sz="1600" i="1">
                                    <a:latin typeface="Cambria Math"/>
                                    <a:ea typeface="微软雅黑" pitchFamily="34" charset="-122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1600" i="1"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i="1"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/>
                                        <a:ea typeface="微软雅黑" pitchFamily="34" charset="-122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  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𝑠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.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𝑡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.   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𝑋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=</m:t>
                            </m:r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𝑋𝑍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/>
                                <a:ea typeface="微软雅黑" pitchFamily="34" charset="-122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altLang="zh-CN" sz="1600" dirty="0">
                        <a:latin typeface="Times New Roman" pitchFamily="18" charset="0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SzPct val="50000"/>
                        <a:defRPr/>
                      </a:pPr>
                      <a:endParaRPr lang="en-US" altLang="zh-CN" sz="1600" dirty="0" smtClean="0">
                        <a:latin typeface="Times New Roman" pitchFamily="18" charset="0"/>
                        <a:ea typeface="微软雅黑" pitchFamily="34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矩形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3021" y="2681877"/>
                      <a:ext cx="3312594" cy="768304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dash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049" name="图片 2048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1" t="6644" r="7973" b="4437"/>
              <a:stretch/>
            </p:blipFill>
            <p:spPr>
              <a:xfrm>
                <a:off x="4595019" y="3529972"/>
                <a:ext cx="2918607" cy="268855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00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398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Results on Motion Sequences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325" y="1052736"/>
            <a:ext cx="88153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buSzPct val="50000"/>
              <a:defRPr/>
            </a:pP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Experimental Settings</a:t>
            </a:r>
          </a:p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1600" dirty="0" smtClean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Dataset:  </a:t>
            </a: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Hopkins155  (+ synthetic corruptions)</a:t>
            </a:r>
          </a:p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1600" dirty="0" smtClean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Baseline: </a:t>
            </a: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Outlier Pursuit (OP) + SIM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3419" r="6517" b="1951"/>
          <a:stretch/>
        </p:blipFill>
        <p:spPr>
          <a:xfrm>
            <a:off x="1942429" y="2204864"/>
            <a:ext cx="5220214" cy="44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3168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Results on Face Images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91680" y="1122026"/>
            <a:ext cx="6930608" cy="1802918"/>
            <a:chOff x="1691680" y="1122026"/>
            <a:chExt cx="6930608" cy="18029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4000" contras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401" y="1252537"/>
              <a:ext cx="1257300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252537"/>
              <a:ext cx="1296144" cy="143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43013"/>
              <a:ext cx="1268953" cy="1447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798" y="1252538"/>
              <a:ext cx="1224136" cy="1456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组合 10"/>
            <p:cNvGrpSpPr/>
            <p:nvPr/>
          </p:nvGrpSpPr>
          <p:grpSpPr>
            <a:xfrm>
              <a:off x="1691680" y="1124744"/>
              <a:ext cx="265721" cy="1800200"/>
              <a:chOff x="1691680" y="1124744"/>
              <a:chExt cx="265721" cy="180020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691680" y="1124744"/>
                <a:ext cx="2657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691680" y="1124744"/>
                <a:ext cx="0" cy="1800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691680" y="2924944"/>
                <a:ext cx="26572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8388424" y="1122026"/>
              <a:ext cx="233864" cy="1802918"/>
              <a:chOff x="1457816" y="1124744"/>
              <a:chExt cx="233864" cy="1802918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1457816" y="1124744"/>
                <a:ext cx="233864" cy="27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691680" y="1124744"/>
                <a:ext cx="0" cy="1800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457816" y="2924944"/>
                <a:ext cx="233864" cy="27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6444208" y="1745104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······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9209" y="1844824"/>
                <a:ext cx="558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sz="2000" b="1" dirty="0" smtClean="0">
                    <a:latin typeface="微软雅黑" pitchFamily="34" charset="-122"/>
                    <a:ea typeface="微软雅黑" pitchFamily="34" charset="-122"/>
                  </a:rPr>
                  <a:t>=</a:t>
                </a:r>
                <a:endParaRPr lang="zh-CN" altLang="en-US" sz="20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9" y="1844824"/>
                <a:ext cx="558166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10989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4482" y="1575827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input</a:t>
            </a:r>
            <a:endParaRPr lang="zh-CN" altLang="en-US" sz="1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2458" y="4418456"/>
            <a:ext cx="8074408" cy="1818856"/>
            <a:chOff x="612458" y="4418456"/>
            <a:chExt cx="8074408" cy="1818856"/>
          </a:xfrm>
        </p:grpSpPr>
        <p:grpSp>
          <p:nvGrpSpPr>
            <p:cNvPr id="17" name="组合 16"/>
            <p:cNvGrpSpPr/>
            <p:nvPr/>
          </p:nvGrpSpPr>
          <p:grpSpPr>
            <a:xfrm>
              <a:off x="1691679" y="4418456"/>
              <a:ext cx="6995187" cy="1818856"/>
              <a:chOff x="1691679" y="3951217"/>
              <a:chExt cx="6995187" cy="1818856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79" y="4133538"/>
                <a:ext cx="1254311" cy="1438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1773" y="4168131"/>
                <a:ext cx="1262485" cy="1403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5798" y="4168130"/>
                <a:ext cx="1244935" cy="1403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000" contrast="-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01" y="4133539"/>
                <a:ext cx="1257300" cy="1438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组合 20"/>
              <p:cNvGrpSpPr/>
              <p:nvPr/>
            </p:nvGrpSpPr>
            <p:grpSpPr>
              <a:xfrm>
                <a:off x="1691679" y="3969873"/>
                <a:ext cx="265721" cy="1800200"/>
                <a:chOff x="1691680" y="1124744"/>
                <a:chExt cx="265721" cy="1800200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1691680" y="1124744"/>
                  <a:ext cx="2657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691680" y="1124744"/>
                  <a:ext cx="0" cy="1800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691680" y="2924944"/>
                  <a:ext cx="265721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30"/>
              <p:cNvGrpSpPr/>
              <p:nvPr/>
            </p:nvGrpSpPr>
            <p:grpSpPr>
              <a:xfrm>
                <a:off x="8453002" y="3951217"/>
                <a:ext cx="233864" cy="1802918"/>
                <a:chOff x="1457816" y="1124744"/>
                <a:chExt cx="233864" cy="1802918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1457816" y="1124744"/>
                  <a:ext cx="233864" cy="271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1691680" y="1124744"/>
                  <a:ext cx="0" cy="1800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1457816" y="2924944"/>
                  <a:ext cx="233864" cy="271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/>
              <p:cNvSpPr txBox="1"/>
              <p:nvPr/>
            </p:nvSpPr>
            <p:spPr>
              <a:xfrm>
                <a:off x="6372200" y="4700696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altLang="zh-CN" sz="1600" b="1" dirty="0" smtClean="0">
                    <a:latin typeface="微软雅黑" pitchFamily="34" charset="-122"/>
                    <a:ea typeface="微软雅黑" pitchFamily="34" charset="-122"/>
                  </a:rPr>
                  <a:t>······</a:t>
                </a:r>
                <a:endParaRPr lang="zh-CN" altLang="en-US" sz="16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83568" y="5106379"/>
                  <a:ext cx="8204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/>
                          <a:ea typeface="微软雅黑" pitchFamily="34" charset="-122"/>
                        </a:rPr>
                        <m:t>𝑿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/>
                              <a:ea typeface="微软雅黑" pitchFamily="34" charset="-122"/>
                            </a:rPr>
                            <m:t>𝒁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/>
                              <a:ea typeface="微软雅黑" pitchFamily="34" charset="-122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altLang="zh-CN" sz="2000" b="1" dirty="0" smtClean="0">
                      <a:latin typeface="微软雅黑" pitchFamily="34" charset="-122"/>
                      <a:ea typeface="微软雅黑" pitchFamily="34" charset="-122"/>
                    </a:rPr>
                    <a:t>=</a:t>
                  </a:r>
                  <a:endParaRPr lang="zh-CN" altLang="en-US" sz="2000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5106379"/>
                  <a:ext cx="820481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7692" r="-7407" b="-2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612458" y="4855280"/>
              <a:ext cx="8915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output</a:t>
              </a:r>
              <a:endParaRPr lang="zh-CN" altLang="en-US" sz="1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1769852" y="3501335"/>
                <a:ext cx="6324375" cy="431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𝒂𝒓𝒈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 </m:t>
                      </m:r>
                      <m:func>
                        <m:funcPr>
                          <m:ctrlP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a:rPr lang="en-US" altLang="ko-KR" sz="1600" b="1" i="0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𝒁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ko-KR" sz="1600" b="1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1" i="1" dirty="0" smtClean="0">
                                      <a:latin typeface="Cambria Math"/>
                                      <a:ea typeface="微软雅黑" panose="020B0503020204020204" pitchFamily="34" charset="-122"/>
                                    </a:rPr>
                                    <m:t>𝑬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𝟐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ko-KR" sz="1600" b="1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𝟏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  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𝒔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.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𝒕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.  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𝑿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𝑿𝒁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ko-KR" sz="1600" b="1" i="1" dirty="0" smtClean="0">
                          <a:latin typeface="Cambria Math"/>
                          <a:ea typeface="微软雅黑" panose="020B0503020204020204" pitchFamily="34" charset="-122"/>
                        </a:rPr>
                        <m:t>𝑬</m:t>
                      </m:r>
                    </m:oMath>
                  </m:oMathPara>
                </a14:m>
                <a:endParaRPr lang="en-US" altLang="ko-KR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9852" y="3501335"/>
                <a:ext cx="6324375" cy="43172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4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Some Comments for LRR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325" y="1052736"/>
            <a:ext cx="8815388" cy="5544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Positive:</a:t>
            </a: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Subspace clustering + error correction </a:t>
            </a: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Computationally stable (convex) </a:t>
            </a: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n"/>
              <a:defRPr/>
            </a:pP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The model is </a:t>
            </a:r>
            <a:r>
              <a:rPr lang="en-US" altLang="zh-CN" sz="1600" dirty="0">
                <a:latin typeface="Times New Roman" pitchFamily="18" charset="0"/>
                <a:ea typeface="微软雅黑" pitchFamily="34" charset="-122"/>
              </a:rPr>
              <a:t>f</a:t>
            </a:r>
            <a:r>
              <a:rPr lang="en-US" altLang="zh-CN" sz="1600" dirty="0" smtClean="0">
                <a:latin typeface="Times New Roman" pitchFamily="18" charset="0"/>
                <a:ea typeface="微软雅黑" pitchFamily="34" charset="-122"/>
              </a:rPr>
              <a:t>lexible and can easily adapt to various problems:</a:t>
            </a: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>
              <a:latin typeface="Times New Roman" pitchFamily="18" charset="0"/>
              <a:ea typeface="微软雅黑" pitchFamily="34" charset="-122"/>
            </a:endParaRP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l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 marL="457200" lvl="1" indent="0">
              <a:lnSpc>
                <a:spcPct val="120000"/>
              </a:lnSpc>
              <a:buSzPct val="50000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SzPct val="50000"/>
              <a:defRPr/>
            </a:pP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Negative:</a:t>
            </a:r>
          </a:p>
          <a:p>
            <a:pPr lvl="1">
              <a:lnSpc>
                <a:spcPct val="120000"/>
              </a:lnSpc>
              <a:buSzPct val="50000"/>
              <a:buFont typeface="Wingdings" pitchFamily="2" charset="2"/>
              <a:buChar char="n"/>
              <a:defRPr/>
            </a:pP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LRR still partially depends on the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incoherent condition !</a:t>
            </a:r>
          </a:p>
          <a:p>
            <a:pPr marL="1200150" lvl="2" indent="-285750">
              <a:lnSpc>
                <a:spcPct val="120000"/>
              </a:lnSpc>
              <a:buSzPct val="50000"/>
              <a:buFont typeface="Arial" pitchFamily="34" charset="0"/>
              <a:buChar char="•"/>
              <a:defRPr/>
            </a:pP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LRR has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NOT</a:t>
            </a:r>
            <a:r>
              <a:rPr lang="en-US" altLang="zh-CN" sz="1600" b="1" dirty="0" smtClean="0">
                <a:latin typeface="Times New Roman" pitchFamily="18" charset="0"/>
                <a:ea typeface="微软雅黑" pitchFamily="34" charset="-122"/>
              </a:rPr>
              <a:t> fully captured the structure of multiple subspaces</a:t>
            </a:r>
            <a:endParaRPr lang="en-US" altLang="zh-CN" sz="1600" b="1" dirty="0">
              <a:latin typeface="Times New Roman" pitchFamily="18" charset="0"/>
              <a:ea typeface="微软雅黑" pitchFamily="34" charset="-122"/>
            </a:endParaRPr>
          </a:p>
          <a:p>
            <a:pPr indent="-285750">
              <a:lnSpc>
                <a:spcPct val="120000"/>
              </a:lnSpc>
              <a:buSzPct val="50000"/>
              <a:defRPr/>
            </a:pP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  <a:p>
            <a:pPr>
              <a:lnSpc>
                <a:spcPct val="120000"/>
              </a:lnSpc>
              <a:buSzPct val="50000"/>
              <a:defRPr/>
            </a:pPr>
            <a:r>
              <a:rPr lang="en-US" altLang="zh-CN" sz="1600" dirty="0" smtClean="0"/>
              <a:t>     </a:t>
            </a:r>
            <a:endParaRPr lang="en-US" altLang="zh-CN" sz="1600" dirty="0" smtClean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7"/>
          <a:stretch/>
        </p:blipFill>
        <p:spPr bwMode="auto">
          <a:xfrm>
            <a:off x="304244" y="2697886"/>
            <a:ext cx="4494579" cy="2027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244" y="2420888"/>
            <a:ext cx="4494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7030A0"/>
                </a:solidFill>
              </a:rPr>
              <a:t>Image </a:t>
            </a:r>
            <a:r>
              <a:rPr lang="en-US" altLang="zh-CN" sz="1200" b="1" dirty="0">
                <a:solidFill>
                  <a:srgbClr val="7030A0"/>
                </a:solidFill>
              </a:rPr>
              <a:t>segmentation</a:t>
            </a:r>
            <a:r>
              <a:rPr lang="en-US" altLang="zh-CN" sz="1200" b="1" dirty="0"/>
              <a:t>, </a:t>
            </a:r>
            <a:r>
              <a:rPr lang="en-US" altLang="zh-CN" sz="1200" b="1" dirty="0" smtClean="0"/>
              <a:t>ICCV’11</a:t>
            </a:r>
            <a:endParaRPr lang="en-US" altLang="zh-CN" sz="1200" b="1" dirty="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39" y="2412670"/>
            <a:ext cx="368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7030A0"/>
                </a:solidFill>
              </a:rPr>
              <a:t>Saliency Detection</a:t>
            </a:r>
            <a:r>
              <a:rPr lang="en-US" altLang="zh-CN" sz="1200" b="1" dirty="0" smtClean="0"/>
              <a:t>, TIP’11</a:t>
            </a:r>
            <a:endParaRPr lang="en-US" altLang="zh-CN" sz="1200" b="1" dirty="0"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9068" r="18434" b="17495"/>
          <a:stretch/>
        </p:blipFill>
        <p:spPr bwMode="auto">
          <a:xfrm>
            <a:off x="4932040" y="2682521"/>
            <a:ext cx="3688177" cy="2057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576559" y="5909093"/>
            <a:ext cx="6252367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lvl="1" indent="0" algn="just">
              <a:lnSpc>
                <a:spcPct val="120000"/>
              </a:lnSpc>
              <a:buSzPct val="50000"/>
              <a:defRPr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Overall </a:t>
            </a:r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Grade: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D+  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</a:rPr>
              <a:t>(grading system A-F</a:t>
            </a:r>
            <a:r>
              <a:rPr lang="en-US" altLang="zh-CN" sz="1600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</a:rPr>
              <a:t>)</a:t>
            </a:r>
            <a:endParaRPr lang="en-US" altLang="zh-CN" sz="1600" b="1" dirty="0">
              <a:solidFill>
                <a:srgbClr val="00206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8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36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Conclusion &amp; Future Work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9331" y="1052736"/>
            <a:ext cx="8784976" cy="21708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/>
          <a:p>
            <a:pPr algn="ctr" eaLnBrk="0" hangingPunct="0">
              <a:lnSpc>
                <a:spcPct val="150000"/>
              </a:lnSpc>
              <a:buSzPct val="50000"/>
            </a:pPr>
            <a:r>
              <a:rPr lang="en-US" altLang="zh-CN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Conclusion</a:t>
            </a:r>
          </a:p>
          <a:p>
            <a:pPr marL="285750" indent="-285750" eaLnBrk="0" hangingPunct="0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Figuring out a significant and “easy” case  </a:t>
            </a:r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 robust subspace clustering </a:t>
            </a:r>
            <a:r>
              <a: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problem 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(blessing of dimensionality)</a:t>
            </a:r>
          </a:p>
          <a:p>
            <a:pPr marL="285750" indent="-285750" eaLnBrk="0" hangingPunct="0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Suggesting a convex formula termed LRR to resolve the problem under certain conditions </a:t>
            </a:r>
          </a:p>
          <a:p>
            <a:pPr marL="285750" indent="-285750" algn="ctr" eaLnBrk="0" hangingPunct="0">
              <a:lnSpc>
                <a:spcPct val="150000"/>
              </a:lnSpc>
              <a:buSzPct val="50000"/>
              <a:buFont typeface="Wingdings" pitchFamily="2" charset="2"/>
              <a:buChar char="l"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1441" y="3356992"/>
            <a:ext cx="8784976" cy="14401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/>
          <a:p>
            <a:pPr algn="ctr" eaLnBrk="0" hangingPunct="0">
              <a:lnSpc>
                <a:spcPct val="150000"/>
              </a:lnSpc>
              <a:buSzPct val="50000"/>
            </a:pPr>
            <a:r>
              <a:rPr lang="en-US" altLang="zh-CN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Future Work</a:t>
            </a:r>
          </a:p>
          <a:p>
            <a:pPr marL="285750" indent="-285750" eaLnBrk="0" hangingPunct="0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Fast algorithms 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(curse </a:t>
            </a:r>
            <a:r>
              <a:rPr lang="en-US" altLang="zh-CN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of dimensionality</a:t>
            </a: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0" hangingPunct="0">
              <a:lnSpc>
                <a:spcPct val="150000"/>
              </a:lnSpc>
              <a:buSzPct val="50000"/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Completely 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removing the dependence on the incoherent 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condition</a:t>
            </a:r>
          </a:p>
        </p:txBody>
      </p:sp>
      <p:sp>
        <p:nvSpPr>
          <p:cNvPr id="6" name="矩形 5"/>
          <p:cNvSpPr/>
          <p:nvPr/>
        </p:nvSpPr>
        <p:spPr>
          <a:xfrm>
            <a:off x="119331" y="4941168"/>
            <a:ext cx="8815388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buSzPct val="50000"/>
              <a:defRPr/>
            </a:pPr>
            <a:r>
              <a:rPr lang="en-US" altLang="zh-CN" sz="1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References</a:t>
            </a:r>
            <a:endParaRPr lang="en-US" altLang="zh-CN" sz="16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[1] Liu et al. Robust Subspace Segmentation by Low-Rank Representation , ICML’10.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[2] Liu et al. Robust Recovery of Subspaces Structures by Low-Rank Representation, TPAMI’13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[3] Liu et al. Recovery of Coherent Data via Low-Rank Dictionary Pursuit, NIPS’14</a:t>
            </a:r>
          </a:p>
          <a:p>
            <a:pPr>
              <a:lnSpc>
                <a:spcPct val="150000"/>
              </a:lnSpc>
              <a:buSzPct val="50000"/>
              <a:defRPr/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[4] Liu et al. A Deterministic Analysis for LRR, TPAMI (under revision)</a:t>
            </a:r>
          </a:p>
        </p:txBody>
      </p:sp>
    </p:spTree>
    <p:extLst>
      <p:ext uri="{BB962C8B-B14F-4D97-AF65-F5344CB8AC3E}">
        <p14:creationId xmlns:p14="http://schemas.microsoft.com/office/powerpoint/2010/main" val="3764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Questions ?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1383959" y="2409451"/>
            <a:ext cx="6408712" cy="1212590"/>
            <a:chOff x="1259632" y="2420888"/>
            <a:chExt cx="6585258" cy="12241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2"/>
            <a:stretch/>
          </p:blipFill>
          <p:spPr bwMode="auto">
            <a:xfrm>
              <a:off x="6228184" y="2420888"/>
              <a:ext cx="161670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785968"/>
              <a:ext cx="2016224" cy="49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3" y="2420888"/>
              <a:ext cx="1800200" cy="1212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59832" y="4005064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Welcome to email me:</a:t>
            </a:r>
          </a:p>
          <a:p>
            <a:pPr eaLnBrk="1" hangingPunct="1"/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gcliu@nuist.edu.cn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9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46" y="538227"/>
            <a:ext cx="911144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Problem Definition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Robust Subspace Clustering)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5400000">
            <a:off x="807834" y="1531522"/>
            <a:ext cx="650241" cy="412750"/>
          </a:xfrm>
          <a:prstGeom prst="rightArrow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1266528" y="1601423"/>
            <a:ext cx="100121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input</a:t>
            </a:r>
            <a:endParaRPr lang="zh-CN" altLang="en-US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00156" y="2578416"/>
            <a:ext cx="1001216" cy="1030502"/>
            <a:chOff x="5595459" y="1253371"/>
            <a:chExt cx="1001216" cy="1030502"/>
          </a:xfrm>
        </p:grpSpPr>
        <p:sp>
          <p:nvSpPr>
            <p:cNvPr id="12" name="右箭头 11"/>
            <p:cNvSpPr/>
            <p:nvPr/>
          </p:nvSpPr>
          <p:spPr bwMode="auto">
            <a:xfrm>
              <a:off x="5744053" y="1871123"/>
              <a:ext cx="704028" cy="412750"/>
            </a:xfrm>
            <a:prstGeom prst="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8001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TextBox 2"/>
            <p:cNvSpPr txBox="1"/>
            <p:nvPr/>
          </p:nvSpPr>
          <p:spPr>
            <a:xfrm>
              <a:off x="5595459" y="1253371"/>
              <a:ext cx="1001216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altLang="zh-CN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output</a:t>
              </a:r>
              <a:endParaRPr lang="zh-CN" altLang="en-US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圆角矩形 39"/>
          <p:cNvSpPr/>
          <p:nvPr/>
        </p:nvSpPr>
        <p:spPr bwMode="auto">
          <a:xfrm>
            <a:off x="107504" y="4811001"/>
            <a:ext cx="2736303" cy="1786351"/>
          </a:xfrm>
          <a:prstGeom prst="roundRect">
            <a:avLst>
              <a:gd name="adj" fmla="val 10572"/>
            </a:avLst>
          </a:prstGeom>
          <a:noFill/>
          <a:ln w="41275">
            <a:solidFill>
              <a:srgbClr val="00B0F0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white noise</a:t>
            </a:r>
          </a:p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outliers</a:t>
            </a:r>
          </a:p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issing entries</a:t>
            </a:r>
          </a:p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orruptions</a:t>
            </a:r>
          </a:p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 …</a:t>
            </a:r>
          </a:p>
          <a:p>
            <a:pPr algn="ctr" defTabSz="8001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8464" y="44624"/>
            <a:ext cx="395536" cy="288031"/>
          </a:xfrm>
        </p:spPr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13860" r="16938" b="9940"/>
          <a:stretch/>
        </p:blipFill>
        <p:spPr>
          <a:xfrm>
            <a:off x="182967" y="2067238"/>
            <a:ext cx="2585376" cy="2476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174" y="2204864"/>
                <a:ext cx="578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𝑹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4" y="2204864"/>
                <a:ext cx="57894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11641" r="14097" b="10236"/>
          <a:stretch/>
        </p:blipFill>
        <p:spPr>
          <a:xfrm>
            <a:off x="6043729" y="938338"/>
            <a:ext cx="2017304" cy="171738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16396" r="15559" b="10679"/>
          <a:stretch/>
        </p:blipFill>
        <p:spPr>
          <a:xfrm>
            <a:off x="6043731" y="2729446"/>
            <a:ext cx="2017302" cy="181432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16396" r="17554" b="9347"/>
          <a:stretch/>
        </p:blipFill>
        <p:spPr>
          <a:xfrm>
            <a:off x="6048600" y="4653136"/>
            <a:ext cx="2035446" cy="192375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673718" y="4543774"/>
            <a:ext cx="1522018" cy="357980"/>
          </a:xfrm>
          <a:prstGeom prst="rect">
            <a:avLst/>
          </a:prstGeom>
          <a:solidFill>
            <a:srgbClr val="C5F0FF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0000" tIns="46800" rIns="90000" bIns="46800" anchor="ctr"/>
          <a:lstStyle/>
          <a:p>
            <a:pPr marL="185738" algn="ctr" fontAlgn="t">
              <a:spcAft>
                <a:spcPts val="0"/>
              </a:spcAft>
            </a:pPr>
            <a:r>
              <a:rPr lang="en-US" altLang="zh-CN" b="1" kern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Errors</a:t>
            </a:r>
            <a:endParaRPr lang="ko-KR" altLang="en-US" b="1" kern="0" dirty="0">
              <a:solidFill>
                <a:srgbClr val="002060"/>
              </a:solidFill>
              <a:latin typeface="微软雅黑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583009" y="892060"/>
            <a:ext cx="6426200" cy="5787254"/>
            <a:chOff x="2421159" y="970184"/>
            <a:chExt cx="6426200" cy="5787254"/>
          </a:xfrm>
        </p:grpSpPr>
        <p:grpSp>
          <p:nvGrpSpPr>
            <p:cNvPr id="34" name="组合 33"/>
            <p:cNvGrpSpPr>
              <a:grpSpLocks/>
            </p:cNvGrpSpPr>
            <p:nvPr/>
          </p:nvGrpSpPr>
          <p:grpSpPr bwMode="auto">
            <a:xfrm>
              <a:off x="2421159" y="970184"/>
              <a:ext cx="6426200" cy="5787254"/>
              <a:chOff x="2034676" y="692696"/>
              <a:chExt cx="6425756" cy="5787778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4274483" y="1053090"/>
                <a:ext cx="184137" cy="40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모서리가 둥근 직사각형 42"/>
              <p:cNvSpPr/>
              <p:nvPr/>
            </p:nvSpPr>
            <p:spPr bwMode="auto">
              <a:xfrm>
                <a:off x="2060767" y="991299"/>
                <a:ext cx="6399664" cy="5483240"/>
              </a:xfrm>
              <a:prstGeom prst="roundRect">
                <a:avLst>
                  <a:gd name="adj" fmla="val 436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58000">
                    <a:srgbClr val="EEEEEE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grpSp>
            <p:nvGrpSpPr>
              <p:cNvPr id="38" name="그룹 116"/>
              <p:cNvGrpSpPr>
                <a:grpSpLocks/>
              </p:cNvGrpSpPr>
              <p:nvPr/>
            </p:nvGrpSpPr>
            <p:grpSpPr bwMode="auto">
              <a:xfrm>
                <a:off x="2034676" y="692696"/>
                <a:ext cx="6425756" cy="1226499"/>
                <a:chOff x="3478315" y="1657374"/>
                <a:chExt cx="2253800" cy="1078189"/>
              </a:xfrm>
            </p:grpSpPr>
            <p:sp>
              <p:nvSpPr>
                <p:cNvPr id="45" name="자유형 85"/>
                <p:cNvSpPr/>
                <p:nvPr/>
              </p:nvSpPr>
              <p:spPr>
                <a:xfrm>
                  <a:off x="3478315" y="16894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35D77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46" name="자유형 86"/>
                <p:cNvSpPr/>
                <p:nvPr/>
              </p:nvSpPr>
              <p:spPr>
                <a:xfrm>
                  <a:off x="3478315" y="16573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B84A9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</p:grpSp>
          <p:sp>
            <p:nvSpPr>
              <p:cNvPr id="39" name="타원 65"/>
              <p:cNvSpPr/>
              <p:nvPr/>
            </p:nvSpPr>
            <p:spPr bwMode="auto">
              <a:xfrm>
                <a:off x="2104521" y="699047"/>
                <a:ext cx="4800268" cy="1111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sp>
            <p:nvSpPr>
              <p:cNvPr id="41" name="자유형 66"/>
              <p:cNvSpPr/>
              <p:nvPr/>
            </p:nvSpPr>
            <p:spPr bwMode="auto">
              <a:xfrm>
                <a:off x="2077535" y="699047"/>
                <a:ext cx="6382897" cy="1328857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50"/>
              </a:p>
            </p:txBody>
          </p:sp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2136494" y="803746"/>
                <a:ext cx="3607542" cy="40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ko-KR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Survey</a:t>
                </a:r>
                <a:endParaRPr lang="ko-KR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19"/>
              <p:cNvSpPr txBox="1">
                <a:spLocks noChangeArrowheads="1"/>
              </p:cNvSpPr>
              <p:nvPr/>
            </p:nvSpPr>
            <p:spPr bwMode="auto">
              <a:xfrm>
                <a:off x="5553674" y="1863408"/>
                <a:ext cx="2807870" cy="4617066"/>
              </a:xfrm>
              <a:prstGeom prst="rect">
                <a:avLst/>
              </a:prstGeom>
              <a:noFill/>
              <a:ln w="9525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Rene Vidal</a:t>
                </a:r>
              </a:p>
              <a:p>
                <a:pPr algn="ctr" eaLnBrk="1" hangingPunct="1"/>
                <a:r>
                  <a:rPr lang="en-US" altLang="zh-CN" sz="1400" dirty="0" smtClean="0"/>
                  <a:t>Takeo </a:t>
                </a:r>
                <a:r>
                  <a:rPr lang="en-US" altLang="zh-CN" sz="1400" dirty="0" err="1"/>
                  <a:t>Kanade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Ali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Skemen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Gilad</a:t>
                </a:r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Lerman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zh-CN" sz="1400" dirty="0"/>
                  <a:t>David </a:t>
                </a:r>
                <a:r>
                  <a:rPr lang="en-US" altLang="zh-CN" sz="1400" dirty="0" err="1" smtClean="0"/>
                  <a:t>Donoho</a:t>
                </a:r>
                <a:endParaRPr lang="en-US" altLang="ko-KR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Emmaunuel</a:t>
                </a:r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Candes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Anna Little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Laura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Balzano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Jerome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Baudry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Robert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Nowark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Alexander 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Powell</a:t>
                </a: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Elad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Admir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Ehsan</a:t>
                </a:r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ko-KR" sz="14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Elhamifar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Don Hong</a:t>
                </a:r>
              </a:p>
              <a:p>
                <a:pPr algn="ctr" eaLnBrk="1" hangingPunct="1"/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Yi 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</a:t>
                </a: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Teng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Zhang</a:t>
                </a:r>
                <a:endParaRPr lang="en-US" altLang="ko-KR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Shuicheng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Yan</a:t>
                </a: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Huan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Xu</a:t>
                </a:r>
                <a:endParaRPr lang="en-US" altLang="ko-KR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Zhouchen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Lin</a:t>
                </a:r>
              </a:p>
              <a:p>
                <a:pPr algn="ctr" eaLnBrk="1" hangingPunct="1"/>
                <a:r>
                  <a:rPr lang="en-US" altLang="ko-KR" sz="14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Guangcan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Liu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 …</a:t>
                </a:r>
              </a:p>
            </p:txBody>
          </p:sp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2204255" y="3365716"/>
                <a:ext cx="2845149" cy="3108824"/>
              </a:xfrm>
              <a:prstGeom prst="rect">
                <a:avLst/>
              </a:prstGeom>
              <a:noFill/>
              <a:ln w="9525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RANSAC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1981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 -- </a:t>
                </a:r>
                <a:r>
                  <a:rPr lang="en-US" altLang="ko-KR" sz="140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SIM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1998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MSL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2004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LSA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2006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LLMC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2007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ALC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2007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GPCA (</a:t>
                </a:r>
                <a:r>
                  <a:rPr lang="en-US" altLang="ko-KR" sz="14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2008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2009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2009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SCC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2009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LRR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LBF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--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SLBF (</a:t>
                </a:r>
                <a:r>
                  <a:rPr lang="en-US" altLang="ko-KR" sz="1400" dirty="0" smtClean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– </a:t>
                </a:r>
                <a:r>
                  <a:rPr lang="en-US" altLang="ko-KR" sz="14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HD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 …</a:t>
                </a:r>
                <a:endParaRPr lang="en-US" altLang="ko-KR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TextBox 19"/>
              <p:cNvSpPr txBox="1">
                <a:spLocks noChangeArrowheads="1"/>
              </p:cNvSpPr>
              <p:nvPr/>
            </p:nvSpPr>
            <p:spPr bwMode="auto">
              <a:xfrm>
                <a:off x="2204255" y="1566929"/>
                <a:ext cx="2880120" cy="1385120"/>
              </a:xfrm>
              <a:prstGeom prst="rect">
                <a:avLst/>
              </a:prstGeom>
              <a:noFill/>
              <a:ln w="15875">
                <a:solidFill>
                  <a:srgbClr val="002060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Computer Vision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Image Processing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Biometric</a:t>
                </a:r>
              </a:p>
              <a:p>
                <a:pPr algn="ctr" eaLnBrk="1" hangingPunct="1"/>
                <a:r>
                  <a:rPr lang="en-US" altLang="ko-KR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</a:t>
                </a:r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hysics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System theory</a:t>
                </a:r>
              </a:p>
              <a:p>
                <a:pPr algn="ctr" eaLnBrk="1" hangingPunct="1"/>
                <a:r>
                  <a:rPr lang="en-US" altLang="ko-KR" sz="14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 …</a:t>
                </a:r>
              </a:p>
            </p:txBody>
          </p:sp>
        </p:grpSp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2590750" y="1478523"/>
              <a:ext cx="2880319" cy="377183"/>
            </a:xfrm>
            <a:prstGeom prst="rect">
              <a:avLst/>
            </a:prstGeom>
            <a:solidFill>
              <a:srgbClr val="C5F0FF"/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marL="185738" algn="ctr" fontAlgn="t">
                <a:spcAft>
                  <a:spcPts val="0"/>
                </a:spcAft>
              </a:pPr>
              <a:r>
                <a:rPr lang="en-US" altLang="ko-KR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Applications</a:t>
              </a:r>
              <a:endParaRPr lang="en-US" altLang="ko-KR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2590749" y="3258350"/>
              <a:ext cx="2880319" cy="357980"/>
            </a:xfrm>
            <a:prstGeom prst="rect">
              <a:avLst/>
            </a:prstGeom>
            <a:solidFill>
              <a:srgbClr val="C5F0FF"/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marL="185738" algn="ctr" fontAlgn="t">
                <a:spcAft>
                  <a:spcPts val="0"/>
                </a:spcAft>
              </a:pPr>
              <a:r>
                <a:rPr lang="en-US" altLang="ko-KR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Methods</a:t>
              </a:r>
              <a:endParaRPr lang="en-US" altLang="ko-KR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5940400" y="1717165"/>
              <a:ext cx="2880319" cy="377183"/>
            </a:xfrm>
            <a:prstGeom prst="rect">
              <a:avLst/>
            </a:prstGeom>
            <a:solidFill>
              <a:srgbClr val="C5F0FF"/>
            </a:solidFill>
            <a:ln w="12700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0000" tIns="46800" rIns="90000" bIns="46800" anchor="ctr"/>
            <a:lstStyle/>
            <a:p>
              <a:pPr marL="185738" algn="ctr" fontAlgn="t">
                <a:spcAft>
                  <a:spcPts val="0"/>
                </a:spcAft>
              </a:pPr>
              <a:r>
                <a:rPr lang="en-US" altLang="ko-KR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rPr>
                <a:t>People </a:t>
              </a:r>
              <a:endParaRPr lang="en-US" altLang="ko-KR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4650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-2946" y="538227"/>
            <a:ext cx="911144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In general case, the problem is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ill-posed 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871" y="5588069"/>
            <a:ext cx="8828713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Question: </a:t>
            </a:r>
            <a:r>
              <a: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Under which conditions, it is possible to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EXACTLY</a:t>
            </a:r>
            <a:r>
              <a: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solve the robust subspace clustering problem</a:t>
            </a:r>
            <a:endParaRPr lang="zh-CN" altLang="en-US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504" y="1124744"/>
            <a:ext cx="9111449" cy="4128021"/>
            <a:chOff x="107504" y="1140133"/>
            <a:chExt cx="9111449" cy="4128021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1140133"/>
              <a:ext cx="9111449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zh-CN" b="1" dirty="0" err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U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nidentifiability</a:t>
              </a:r>
              <a:endPara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6" t="6408" r="7633" b="9632"/>
            <a:stretch/>
          </p:blipFill>
          <p:spPr>
            <a:xfrm>
              <a:off x="683567" y="2057286"/>
              <a:ext cx="3566233" cy="32108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2912" y="2143615"/>
              <a:ext cx="511519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2D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7048" y="1700808"/>
              <a:ext cx="3466976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Example 1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40051" y="1718143"/>
              <a:ext cx="3371619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Example 2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1" t="5904" r="8300" b="10051"/>
            <a:stretch/>
          </p:blipFill>
          <p:spPr>
            <a:xfrm>
              <a:off x="5004048" y="2057286"/>
              <a:ext cx="3443627" cy="32108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08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-2946" y="538227"/>
            <a:ext cx="911144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 Special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Case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7325" y="1052736"/>
                <a:ext cx="8815388" cy="1656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…+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be the sum of 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𝑘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subspaces. </a:t>
                </a:r>
                <a:endParaRPr lang="en-US" altLang="zh-CN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b="1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High Dimension Assumption:</a:t>
                </a:r>
              </a:p>
              <a:p>
                <a:pPr marL="800100" lvl="1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n"/>
                  <a:defRPr/>
                </a:pP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he </a:t>
                </a: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ambient 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data dimension </a:t>
                </a:r>
                <a:r>
                  <a:rPr lang="en-US" altLang="zh-CN" i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 is so high such that</a:t>
                </a:r>
              </a:p>
              <a:p>
                <a:pPr marL="457200" lvl="1" indent="0" algn="just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≫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𝑫𝒊𝒎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1656184"/>
              </a:xfrm>
              <a:prstGeom prst="rect">
                <a:avLst/>
              </a:prstGeom>
              <a:blipFill rotWithShape="1">
                <a:blip r:embed="rId5"/>
                <a:stretch>
                  <a:fillRect l="-276" t="-366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187325" y="2852936"/>
            <a:ext cx="8815388" cy="3816424"/>
            <a:chOff x="187325" y="2780928"/>
            <a:chExt cx="8815388" cy="3816424"/>
          </a:xfrm>
        </p:grpSpPr>
        <p:grpSp>
          <p:nvGrpSpPr>
            <p:cNvPr id="10" name="组合 9"/>
            <p:cNvGrpSpPr/>
            <p:nvPr/>
          </p:nvGrpSpPr>
          <p:grpSpPr>
            <a:xfrm>
              <a:off x="187325" y="2780928"/>
              <a:ext cx="8815388" cy="3816424"/>
              <a:chOff x="187325" y="2780928"/>
              <a:chExt cx="8815388" cy="38164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矩形 5"/>
                  <p:cNvSpPr/>
                  <p:nvPr/>
                </p:nvSpPr>
                <p:spPr>
                  <a:xfrm>
                    <a:off x="187325" y="2780928"/>
                    <a:ext cx="8815388" cy="381642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 lIns="36000" tIns="36000" rIns="36000" bIns="36000" anchor="t" anchorCtr="0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</a:defRPr>
                    </a:lvl9pPr>
                  </a:lstStyle>
                  <a:p>
                    <a:pPr algn="just">
                      <a:lnSpc>
                        <a:spcPct val="120000"/>
                      </a:lnSpc>
                      <a:defRPr/>
                    </a:pPr>
                    <a:r>
                      <a:rPr lang="en-US" altLang="zh-CN" b="1" dirty="0" smtClean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Hopkins155</a:t>
                    </a:r>
                    <a:r>
                      <a:rPr lang="en-US" altLang="zh-CN" dirty="0" smtClean="0">
                        <a:solidFill>
                          <a:srgbClr val="7030A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(widely used in research):</a:t>
                    </a: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Ambient data dimension, </a:t>
                    </a:r>
                    <a:r>
                      <a:rPr lang="en-US" altLang="zh-CN" i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m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 =100±20</m:t>
                        </m:r>
                      </m:oMath>
                    </a14:m>
                    <a:endParaRPr lang="en-US" altLang="zh-CN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Number of subspaces, 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=2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or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 3</m:t>
                        </m:r>
                      </m:oMath>
                    </a14:m>
                    <a:endParaRPr lang="en-US" altLang="zh-CN" b="0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Dimension of each subspace </a:t>
                    </a:r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itchFamily="34" charset="-122"/>
                          </a:rPr>
                          <m:t>≤4</m:t>
                        </m:r>
                      </m:oMath>
                    </a14:m>
                    <a:endParaRPr lang="en-US" altLang="zh-CN" b="0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endParaRPr lang="en-US" altLang="zh-CN" dirty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endParaRPr lang="en-US" altLang="zh-CN" b="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800100" lvl="1" indent="-342900" algn="just">
                      <a:lnSpc>
                        <a:spcPct val="120000"/>
                      </a:lnSpc>
                      <a:buSzPct val="50000"/>
                      <a:buFont typeface="Wingdings" pitchFamily="2" charset="2"/>
                      <a:buChar char="l"/>
                      <a:defRPr/>
                    </a:pPr>
                    <a:endParaRPr lang="en-US" altLang="zh-CN" dirty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457200" lvl="1" indent="0" algn="just">
                      <a:lnSpc>
                        <a:spcPct val="120000"/>
                      </a:lnSpc>
                      <a:buSzPct val="50000"/>
                      <a:defRPr/>
                    </a:pPr>
                    <a:endParaRPr lang="en-US" altLang="zh-CN" dirty="0">
                      <a:solidFill>
                        <a:srgbClr val="00206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457200" lvl="1" indent="0" algn="just">
                      <a:lnSpc>
                        <a:spcPct val="120000"/>
                      </a:lnSpc>
                      <a:buSzPct val="50000"/>
                      <a:defRPr/>
                    </a:pPr>
                    <a:endParaRPr lang="en-US" altLang="zh-CN" b="0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marL="457200" lvl="1" indent="0" algn="just">
                      <a:lnSpc>
                        <a:spcPct val="120000"/>
                      </a:lnSpc>
                      <a:buSzPct val="50000"/>
                      <a:defRPr/>
                    </a:pPr>
                    <a:endParaRPr lang="en-US" altLang="zh-CN" b="0" i="1" dirty="0" smtClean="0">
                      <a:solidFill>
                        <a:srgbClr val="FF0000"/>
                      </a:solidFill>
                      <a:latin typeface="Cambria Math"/>
                      <a:ea typeface="微软雅黑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6" name="矩形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325" y="2780928"/>
                    <a:ext cx="8815388" cy="381642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174" t="-159"/>
                    </a:stretch>
                  </a:blipFill>
                  <a:ln w="12700" cap="flat" cmpd="sng" algn="ctr">
                    <a:solidFill>
                      <a:srgbClr val="4BACC6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419872" y="4153980"/>
                    <a:ext cx="3816424" cy="17854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</m:t>
                                            </m:r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⋯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𝐹𝑛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𝐹𝑛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微软雅黑" pitchFamily="34" charset="-122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1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微软雅黑" pitchFamily="34" charset="-122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31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⋯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微软雅黑" pitchFamily="34" charset="-122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altLang="zh-CN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微软雅黑" pitchFamily="34" charset="-122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altLang="zh-CN" sz="1600" b="1" dirty="0" smtClean="0">
                      <a:solidFill>
                        <a:srgbClr val="00206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  <a:p>
                    <a:pPr eaLnBrk="1" hangingPunct="1"/>
                    <a:r>
                      <a:rPr lang="en-US" altLang="zh-CN" sz="1600" b="1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</a:t>
                    </a:r>
                    <a:r>
                      <a:rPr lang="en-US" altLang="zh-CN" sz="1600" b="1" dirty="0" smtClean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</a:t>
                    </a:r>
                  </a:p>
                  <a:p>
                    <a:pPr eaLnBrk="1" hangingPunct="1"/>
                    <a:r>
                      <a:rPr lang="en-US" altLang="zh-CN" sz="1600" b="1" dirty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</a:t>
                    </a:r>
                    <a:r>
                      <a:rPr lang="en-US" altLang="zh-CN" sz="1600" b="1" dirty="0" smtClean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𝟐</m:t>
                            </m:r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𝑭</m:t>
                            </m:r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×</m:t>
                            </m:r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𝒏</m:t>
                            </m:r>
                          </m:sup>
                        </m:sSup>
                      </m:oMath>
                    </a14:m>
                    <a:r>
                      <a:rPr lang="en-US" altLang="zh-CN" sz="1600" b="1" dirty="0" smtClean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 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𝟐</m:t>
                            </m:r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𝑭</m:t>
                            </m:r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×</m:t>
                            </m:r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𝟒</m:t>
                            </m:r>
                          </m:sup>
                        </m:sSup>
                      </m:oMath>
                    </a14:m>
                    <a:r>
                      <a:rPr lang="en-US" altLang="zh-CN" sz="1600" b="1" dirty="0" smtClean="0">
                        <a:solidFill>
                          <a:srgbClr val="00206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𝟒</m:t>
                            </m:r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×</m:t>
                            </m:r>
                            <m:r>
                              <a:rPr lang="en-US" altLang="zh-CN" sz="16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微软雅黑" pitchFamily="34" charset="-122"/>
                              </a:rPr>
                              <m:t>𝒏</m:t>
                            </m:r>
                          </m:sup>
                        </m:sSup>
                      </m:oMath>
                    </a14:m>
                    <a:endParaRPr lang="en-US" altLang="zh-CN" sz="1600" b="1" dirty="0" smtClean="0">
                      <a:solidFill>
                        <a:srgbClr val="00206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9872" y="4153980"/>
                    <a:ext cx="3816424" cy="178542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右大括号 11"/>
            <p:cNvSpPr/>
            <p:nvPr/>
          </p:nvSpPr>
          <p:spPr>
            <a:xfrm rot="5400000">
              <a:off x="4197060" y="4922500"/>
              <a:ext cx="180020" cy="115833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大括号 12"/>
            <p:cNvSpPr/>
            <p:nvPr/>
          </p:nvSpPr>
          <p:spPr>
            <a:xfrm rot="5400000">
              <a:off x="5346084" y="5213638"/>
              <a:ext cx="360041" cy="39604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大括号 13"/>
            <p:cNvSpPr/>
            <p:nvPr/>
          </p:nvSpPr>
          <p:spPr>
            <a:xfrm rot="5400000">
              <a:off x="6278606" y="4823638"/>
              <a:ext cx="331203" cy="115212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4397" y="5805264"/>
                <a:ext cx="4527009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𝐷𝑖𝑚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𝑘</m:t>
                          </m:r>
                        </m:sup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𝐷𝑖𝑚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微软雅黑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≤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3×4=12≪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𝑚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397" y="5805264"/>
                <a:ext cx="4527009" cy="8769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411760" y="2339588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This special case is indeed significant 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5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-2946" y="538227"/>
            <a:ext cx="911144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Special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Case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7325" y="2852936"/>
            <a:ext cx="8815388" cy="3816424"/>
            <a:chOff x="187325" y="2852936"/>
            <a:chExt cx="8815388" cy="3816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87325" y="2852936"/>
                  <a:ext cx="8815388" cy="381642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lIns="36000" tIns="36000" rIns="36000" bIns="36000" anchor="t" anchorCtr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defRPr/>
                  </a:pPr>
                  <a:r>
                    <a:rPr lang="en-US" altLang="zh-CN" b="1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Face Images</a:t>
                  </a:r>
                  <a:r>
                    <a:rPr lang="en-US" altLang="zh-CN" dirty="0" smtClean="0">
                      <a:solidFill>
                        <a:srgbClr val="7030A0"/>
                      </a:solidFill>
                      <a:latin typeface="微软雅黑" pitchFamily="34" charset="-122"/>
                      <a:ea typeface="微软雅黑" pitchFamily="34" charset="-122"/>
                    </a:rPr>
                    <a:t>:</a:t>
                  </a: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r>
                    <a:rPr lang="en-US" altLang="zh-CN" dirty="0">
                      <a:latin typeface="微软雅黑" pitchFamily="34" charset="-122"/>
                      <a:ea typeface="微软雅黑" pitchFamily="34" charset="-122"/>
                    </a:rPr>
                    <a:t>Consider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微软雅黑" pitchFamily="34" charset="-122"/>
                        </a:rPr>
                        <m:t>𝑘</m:t>
                      </m:r>
                      <m:r>
                        <a:rPr lang="en-US" altLang="zh-CN" i="1">
                          <a:latin typeface="Cambria Math"/>
                          <a:ea typeface="微软雅黑" pitchFamily="34" charset="-122"/>
                        </a:rPr>
                        <m:t>=10,000</m:t>
                      </m:r>
                    </m:oMath>
                  </a14:m>
                  <a:endPara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r>
                    <a:rPr lang="en-US" altLang="zh-CN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The dimension of each (front) face subspace is about 5</a:t>
                  </a: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endParaRPr lang="en-US" altLang="zh-CN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endParaRPr lang="en-US" altLang="zh-CN" dirty="0" smtClean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11430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10×10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 face images (</a:t>
                  </a:r>
                  <a14:m>
                    <m:oMath xmlns:m="http://schemas.openxmlformats.org/officeDocument/2006/math">
                      <m:r>
                        <a:rPr lang="en-US" altLang="zh-CN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m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=100)</m:t>
                      </m:r>
                    </m:oMath>
                  </a14:m>
                  <a:endPara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1314450" lvl="1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𝐷𝑖𝑚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≤5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𝑘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=50,000&gt;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𝑚</m:t>
                      </m:r>
                    </m:oMath>
                  </a14:m>
                  <a:endPara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11430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100×100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 face images (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m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=10,000</m:t>
                      </m:r>
                    </m:oMath>
                  </a14:m>
                  <a:r>
                    <a:rPr lang="en-US" altLang="zh-CN" dirty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)</a:t>
                  </a:r>
                </a:p>
                <a:p>
                  <a:pPr marL="1314450" lvl="1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𝐷𝑖𝑚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≤5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𝑘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=50,000&gt;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  <a:ea typeface="微软雅黑" pitchFamily="34" charset="-122"/>
                        </a:rPr>
                        <m:t>𝑚</m:t>
                      </m:r>
                    </m:oMath>
                  </a14:m>
                  <a:endParaRPr lang="en-US" altLang="zh-CN" dirty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11430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  <a:ea typeface="微软雅黑" pitchFamily="34" charset="-122"/>
                        </a:rPr>
                        <m:t>1000×1000</m:t>
                      </m:r>
                    </m:oMath>
                  </a14:m>
                  <a:r>
                    <a:rPr lang="en-US" altLang="zh-CN" dirty="0">
                      <a:latin typeface="微软雅黑" pitchFamily="34" charset="-122"/>
                      <a:ea typeface="微软雅黑" pitchFamily="34" charset="-122"/>
                    </a:rPr>
                    <a:t> face images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  <a:ea typeface="微软雅黑" pitchFamily="34" charset="-122"/>
                        </a:rPr>
                        <m:t>m</m:t>
                      </m:r>
                      <m:r>
                        <a:rPr lang="en-US" altLang="zh-CN">
                          <a:latin typeface="Cambria Math"/>
                          <a:ea typeface="微软雅黑" pitchFamily="34" charset="-122"/>
                        </a:rPr>
                        <m:t>=1,000</m:t>
                      </m:r>
                    </m:oMath>
                  </a14:m>
                  <a:r>
                    <a:rPr lang="en-US" altLang="zh-CN" dirty="0">
                      <a:latin typeface="Cambria Math"/>
                      <a:ea typeface="微软雅黑" pitchFamily="34" charset="-122"/>
                    </a:rPr>
                    <a:t>,000</a:t>
                  </a:r>
                  <a:r>
                    <a:rPr lang="en-US" altLang="zh-CN" dirty="0">
                      <a:latin typeface="微软雅黑" pitchFamily="34" charset="-122"/>
                      <a:ea typeface="微软雅黑" pitchFamily="34" charset="-122"/>
                    </a:rPr>
                    <a:t>)</a:t>
                  </a:r>
                </a:p>
                <a:p>
                  <a:pPr marL="1314450" lvl="1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𝐷𝑖𝑚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≤5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𝑘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=50,000≪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𝑚</m:t>
                      </m:r>
                    </m:oMath>
                  </a14:m>
                  <a:endParaRPr lang="en-US" altLang="zh-CN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285750" algn="just">
                    <a:lnSpc>
                      <a:spcPct val="120000"/>
                    </a:lnSpc>
                    <a:buSzPct val="50000"/>
                    <a:defRPr/>
                  </a:pPr>
                  <a:r>
                    <a:rPr lang="en-US" altLang="zh-CN" dirty="0" smtClean="0">
                      <a:solidFill>
                        <a:schemeClr val="tx1"/>
                      </a:solidFill>
                      <a:latin typeface="微软雅黑" pitchFamily="34" charset="-122"/>
                      <a:ea typeface="微软雅黑" pitchFamily="34" charset="-122"/>
                    </a:rPr>
                    <a:t>           </a:t>
                  </a: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endParaRPr lang="en-US" altLang="zh-CN" dirty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285750" algn="just">
                    <a:lnSpc>
                      <a:spcPct val="120000"/>
                    </a:lnSpc>
                    <a:buSzPct val="50000"/>
                    <a:defRPr/>
                  </a:pPr>
                  <a:endPara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l"/>
                    <a:defRPr/>
                  </a:pPr>
                  <a:endPara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marL="571500" indent="-28575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l"/>
                    <a:defRPr/>
                  </a:pPr>
                  <a:endPara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just">
                    <a:lnSpc>
                      <a:spcPct val="120000"/>
                    </a:lnSpc>
                    <a:defRPr/>
                  </a:pPr>
                  <a:endPara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25" y="2852936"/>
                  <a:ext cx="8815388" cy="38164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74" t="-159"/>
                  </a:stretch>
                </a:blip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" t="9096" r="3243" b="15035"/>
            <a:stretch/>
          </p:blipFill>
          <p:spPr>
            <a:xfrm>
              <a:off x="6438843" y="3933056"/>
              <a:ext cx="2520280" cy="14371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87325" y="1052736"/>
                <a:ext cx="8815388" cy="16561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…+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be the sum of 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𝑘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subspaces. </a:t>
                </a:r>
                <a:endParaRPr lang="en-US" altLang="zh-CN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b="1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High Dimension Assumption:</a:t>
                </a:r>
              </a:p>
              <a:p>
                <a:pPr marL="800100" lvl="1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n"/>
                  <a:defRPr/>
                </a:pP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The ambient data dimension </a:t>
                </a:r>
                <a:r>
                  <a:rPr lang="en-US" altLang="zh-CN" i="1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 is so high such that</a:t>
                </a:r>
              </a:p>
              <a:p>
                <a:pPr marL="457200" lvl="1" indent="0" algn="just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≫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/>
                          <a:ea typeface="微软雅黑" pitchFamily="34" charset="-122"/>
                        </a:rPr>
                        <m:t>𝑫𝒊𝒎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1656184"/>
              </a:xfrm>
              <a:prstGeom prst="rect">
                <a:avLst/>
              </a:prstGeom>
              <a:blipFill rotWithShape="1">
                <a:blip r:embed="rId7"/>
                <a:stretch>
                  <a:fillRect l="-276" t="-366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4151522"/>
            <a:ext cx="38468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285750" algn="just">
              <a:lnSpc>
                <a:spcPct val="120000"/>
              </a:lnSpc>
              <a:buSzPct val="50000"/>
              <a:buFont typeface="Wingdings" pitchFamily="2" charset="2"/>
              <a:buChar char="p"/>
              <a:defRPr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Blessing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Dimensionality</a:t>
            </a:r>
            <a:endParaRPr lang="en-US" altLang="zh-CN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加号 10"/>
          <p:cNvSpPr/>
          <p:nvPr/>
        </p:nvSpPr>
        <p:spPr bwMode="auto">
          <a:xfrm rot="2437616">
            <a:off x="4979613" y="4668664"/>
            <a:ext cx="478242" cy="525153"/>
          </a:xfrm>
          <a:prstGeom prst="mathPlu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加号 12"/>
          <p:cNvSpPr/>
          <p:nvPr/>
        </p:nvSpPr>
        <p:spPr bwMode="auto">
          <a:xfrm rot="2437616">
            <a:off x="5157741" y="5428940"/>
            <a:ext cx="521331" cy="525153"/>
          </a:xfrm>
          <a:prstGeom prst="mathPlus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直角上箭头 13"/>
          <p:cNvSpPr/>
          <p:nvPr/>
        </p:nvSpPr>
        <p:spPr bwMode="auto">
          <a:xfrm rot="2991404">
            <a:off x="5372756" y="6012275"/>
            <a:ext cx="266186" cy="511652"/>
          </a:xfrm>
          <a:prstGeom prst="bentUp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2339588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This special case is indeed significant !  </a:t>
            </a:r>
          </a:p>
        </p:txBody>
      </p:sp>
      <p:pic>
        <p:nvPicPr>
          <p:cNvPr id="1025" name="Picture 1" descr="C:\Users\hp\AppData\Roaming\Tencent\Users\1256247053\QQ\WinTemp\RichOle\{]IMIL56@W9LSX}(A42LP0Q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32" y="349117"/>
            <a:ext cx="6094091" cy="628497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9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-2946" y="538227"/>
            <a:ext cx="911144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Problem Formulation (Robust Subspace Clustering)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4"/>
                <a:ext cx="8815388" cy="55349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b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Input: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]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,  a given data matrix each column in which is an </a:t>
                </a:r>
                <a:r>
                  <a:rPr lang="en-US" altLang="zh-CN" i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m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-dimensional data point approximately drawn from some subspace.</a:t>
                </a:r>
              </a:p>
              <a:p>
                <a:pPr marL="800100" lvl="1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endPara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endParaRPr lang="en-US" altLang="zh-CN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endPara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endParaRPr lang="en-US" altLang="zh-CN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endPara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57150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b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Output:</a:t>
                </a:r>
              </a:p>
              <a:p>
                <a:pPr marL="800100" lvl="1" indent="-342900" algn="just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Correct subspace membership </a:t>
                </a:r>
              </a:p>
              <a:p>
                <a:pPr indent="-285750" algn="just">
                  <a:lnSpc>
                    <a:spcPct val="120000"/>
                  </a:lnSpc>
                  <a:buSzPct val="50000"/>
                  <a:buFont typeface="Wingdings" pitchFamily="2" charset="2"/>
                  <a:buChar char="p"/>
                  <a:defRPr/>
                </a:pPr>
                <a:r>
                  <a:rPr lang="en-US" altLang="zh-CN" b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Low-Rankness Assumption:</a:t>
                </a:r>
              </a:p>
              <a:p>
                <a:pPr lvl="1" algn="just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𝑆</m:t>
                    </m:r>
                    <m:r>
                      <a:rPr lang="en-US" altLang="zh-CN" i="1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…+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. </a:t>
                </a:r>
              </a:p>
              <a:p>
                <a:pPr marL="457200" lvl="1" indent="0" algn="just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≜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𝑟𝑎𝑛𝑘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𝐷𝑖𝑚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𝑆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min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⁡(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𝑚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max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⁡(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altLang="zh-CN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200150" lvl="2" indent="-342900" algn="just">
                  <a:lnSpc>
                    <a:spcPct val="120000"/>
                  </a:lnSpc>
                  <a:buSzPct val="50000"/>
                  <a:buFont typeface="Arial" pitchFamily="34" charset="0"/>
                  <a:buChar char="•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i.e., High Dimension Assumption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+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is also sufficiently 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large</a:t>
                </a:r>
              </a:p>
              <a:p>
                <a:pPr marL="1200150" lvl="2" indent="-342900" algn="just">
                  <a:lnSpc>
                    <a:spcPct val="120000"/>
                  </a:lnSpc>
                  <a:buSzPct val="50000"/>
                  <a:buFont typeface="Arial" pitchFamily="34" charset="0"/>
                  <a:buChar char="•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i.e., the sum of multiple subspaces together is a subspace </a:t>
                </a:r>
                <a:endParaRPr lang="zh-CN" altLang="en-US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4"/>
                <a:ext cx="8815388" cy="5534903"/>
              </a:xfrm>
              <a:prstGeom prst="rect">
                <a:avLst/>
              </a:prstGeom>
              <a:blipFill rotWithShape="1">
                <a:blip r:embed="rId5"/>
                <a:stretch>
                  <a:fillRect l="-552" t="-110" r="-1105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13860" r="16938" b="9940"/>
          <a:stretch/>
        </p:blipFill>
        <p:spPr>
          <a:xfrm>
            <a:off x="2267744" y="2317404"/>
            <a:ext cx="1846520" cy="176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73170" y="2317404"/>
                <a:ext cx="382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𝑹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/>
                              <a:ea typeface="微软雅黑" pitchFamily="34" charset="-122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70" y="2317404"/>
                <a:ext cx="382779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8" t="11364" r="10965" b="9870"/>
          <a:stretch/>
        </p:blipFill>
        <p:spPr>
          <a:xfrm>
            <a:off x="4552778" y="2317404"/>
            <a:ext cx="1811857" cy="17491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2855" r="14526" b="10036"/>
          <a:stretch/>
        </p:blipFill>
        <p:spPr>
          <a:xfrm>
            <a:off x="6660232" y="2325530"/>
            <a:ext cx="1811856" cy="1760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09994" y="2972153"/>
                <a:ext cx="382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</m:oMath>
                  </m:oMathPara>
                </a14:m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94" y="2972153"/>
                <a:ext cx="38277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81791" y="3021193"/>
                <a:ext cx="382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/>
                          <a:ea typeface="微软雅黑" pitchFamily="34" charset="-122"/>
                        </a:rPr>
                        <m:t>+</m:t>
                      </m:r>
                    </m:oMath>
                  </m:oMathPara>
                </a14:m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91" y="3021193"/>
                <a:ext cx="38277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67743" y="1916749"/>
                <a:ext cx="1822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latin typeface="微软雅黑" pitchFamily="34" charset="-122"/>
                    <a:ea typeface="微软雅黑" pitchFamily="34" charset="-122"/>
                  </a:rPr>
                  <a:t>(observed)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1916749"/>
                <a:ext cx="182238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52778" y="1893909"/>
                <a:ext cx="1811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latin typeface="微软雅黑" pitchFamily="34" charset="-122"/>
                    <a:ea typeface="微软雅黑" pitchFamily="34" charset="-122"/>
                  </a:rPr>
                  <a:t>(authentic)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78" y="1893909"/>
                <a:ext cx="181185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33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84648" y="1893909"/>
                <a:ext cx="1787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latin typeface="微软雅黑" pitchFamily="34" charset="-122"/>
                    <a:ea typeface="微软雅黑" pitchFamily="34" charset="-122"/>
                  </a:rPr>
                  <a:t>(errors)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648" y="1893909"/>
                <a:ext cx="178744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608238" y="754953"/>
            <a:ext cx="6426200" cy="5635625"/>
            <a:chOff x="2034676" y="692696"/>
            <a:chExt cx="6425756" cy="5636133"/>
          </a:xfrm>
        </p:grpSpPr>
        <p:sp>
          <p:nvSpPr>
            <p:cNvPr id="10" name="矩形 9"/>
            <p:cNvSpPr/>
            <p:nvPr/>
          </p:nvSpPr>
          <p:spPr>
            <a:xfrm>
              <a:off x="4274483" y="1053090"/>
              <a:ext cx="184137" cy="4000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모서리가 둥근 직사각형 42"/>
            <p:cNvSpPr/>
            <p:nvPr/>
          </p:nvSpPr>
          <p:spPr bwMode="auto">
            <a:xfrm>
              <a:off x="2060767" y="1124744"/>
              <a:ext cx="6399665" cy="5204085"/>
            </a:xfrm>
            <a:prstGeom prst="roundRect">
              <a:avLst>
                <a:gd name="adj" fmla="val 4362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5000">
                  <a:schemeClr val="bg1">
                    <a:lumMod val="95000"/>
                  </a:schemeClr>
                </a:gs>
                <a:gs pos="58000">
                  <a:srgbClr val="EEEEEE"/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ko-KR" altLang="en-US" smtClean="0">
                <a:solidFill>
                  <a:srgbClr val="FFFFFF"/>
                </a:solidFill>
                <a:latin typeface="Franklin Gothic Book" pitchFamily="34" charset="0"/>
                <a:ea typeface="Malgun Gothic" pitchFamily="34" charset="-127"/>
              </a:endParaRPr>
            </a:p>
          </p:txBody>
        </p:sp>
        <p:grpSp>
          <p:nvGrpSpPr>
            <p:cNvPr id="12" name="그룹 116"/>
            <p:cNvGrpSpPr>
              <a:grpSpLocks/>
            </p:cNvGrpSpPr>
            <p:nvPr/>
          </p:nvGrpSpPr>
          <p:grpSpPr bwMode="auto">
            <a:xfrm>
              <a:off x="2034676" y="692696"/>
              <a:ext cx="6425756" cy="1226499"/>
              <a:chOff x="3478315" y="1657374"/>
              <a:chExt cx="2253800" cy="1078189"/>
            </a:xfrm>
          </p:grpSpPr>
          <p:sp>
            <p:nvSpPr>
              <p:cNvPr id="18" name="자유형 85"/>
              <p:cNvSpPr/>
              <p:nvPr/>
            </p:nvSpPr>
            <p:spPr>
              <a:xfrm>
                <a:off x="3478315" y="1689474"/>
                <a:ext cx="2253800" cy="1046748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solidFill>
                <a:srgbClr val="135D77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600"/>
              </a:p>
            </p:txBody>
          </p:sp>
          <p:sp>
            <p:nvSpPr>
              <p:cNvPr id="19" name="자유형 86"/>
              <p:cNvSpPr/>
              <p:nvPr/>
            </p:nvSpPr>
            <p:spPr>
              <a:xfrm>
                <a:off x="3478315" y="1657374"/>
                <a:ext cx="2253800" cy="1046748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solidFill>
                <a:srgbClr val="1B84A9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600"/>
              </a:p>
            </p:txBody>
          </p:sp>
        </p:grpSp>
        <p:sp>
          <p:nvSpPr>
            <p:cNvPr id="13" name="타원 65"/>
            <p:cNvSpPr/>
            <p:nvPr/>
          </p:nvSpPr>
          <p:spPr bwMode="auto">
            <a:xfrm>
              <a:off x="2104521" y="699047"/>
              <a:ext cx="4800268" cy="1111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ko-KR" altLang="en-US" smtClean="0">
                <a:solidFill>
                  <a:srgbClr val="FFFFFF"/>
                </a:solidFill>
                <a:latin typeface="Franklin Gothic Book" pitchFamily="34" charset="0"/>
                <a:ea typeface="Malgun Gothic" pitchFamily="34" charset="-127"/>
              </a:endParaRPr>
            </a:p>
          </p:txBody>
        </p:sp>
        <p:sp>
          <p:nvSpPr>
            <p:cNvPr id="14" name="자유형 66"/>
            <p:cNvSpPr/>
            <p:nvPr/>
          </p:nvSpPr>
          <p:spPr bwMode="auto">
            <a:xfrm>
              <a:off x="2077535" y="699047"/>
              <a:ext cx="6382897" cy="1328857"/>
            </a:xfrm>
            <a:custGeom>
              <a:avLst/>
              <a:gdLst>
                <a:gd name="connsiteX0" fmla="*/ 0 w 3600400"/>
                <a:gd name="connsiteY0" fmla="*/ 94230 h 2160240"/>
                <a:gd name="connsiteX1" fmla="*/ 27599 w 3600400"/>
                <a:gd name="connsiteY1" fmla="*/ 27599 h 2160240"/>
                <a:gd name="connsiteX2" fmla="*/ 94230 w 3600400"/>
                <a:gd name="connsiteY2" fmla="*/ 0 h 2160240"/>
                <a:gd name="connsiteX3" fmla="*/ 3506170 w 3600400"/>
                <a:gd name="connsiteY3" fmla="*/ 0 h 2160240"/>
                <a:gd name="connsiteX4" fmla="*/ 3572801 w 3600400"/>
                <a:gd name="connsiteY4" fmla="*/ 27599 h 2160240"/>
                <a:gd name="connsiteX5" fmla="*/ 3600400 w 3600400"/>
                <a:gd name="connsiteY5" fmla="*/ 94230 h 2160240"/>
                <a:gd name="connsiteX6" fmla="*/ 3600400 w 3600400"/>
                <a:gd name="connsiteY6" fmla="*/ 2066010 h 2160240"/>
                <a:gd name="connsiteX7" fmla="*/ 3572801 w 3600400"/>
                <a:gd name="connsiteY7" fmla="*/ 2132641 h 2160240"/>
                <a:gd name="connsiteX8" fmla="*/ 3506170 w 3600400"/>
                <a:gd name="connsiteY8" fmla="*/ 2160240 h 2160240"/>
                <a:gd name="connsiteX9" fmla="*/ 94230 w 3600400"/>
                <a:gd name="connsiteY9" fmla="*/ 2160240 h 2160240"/>
                <a:gd name="connsiteX10" fmla="*/ 27599 w 3600400"/>
                <a:gd name="connsiteY10" fmla="*/ 2132641 h 2160240"/>
                <a:gd name="connsiteX11" fmla="*/ 0 w 3600400"/>
                <a:gd name="connsiteY11" fmla="*/ 2066010 h 2160240"/>
                <a:gd name="connsiteX12" fmla="*/ 0 w 3600400"/>
                <a:gd name="connsiteY12" fmla="*/ 94230 h 2160240"/>
                <a:gd name="connsiteX0" fmla="*/ 0 w 3600400"/>
                <a:gd name="connsiteY0" fmla="*/ 94230 h 2160240"/>
                <a:gd name="connsiteX1" fmla="*/ 27599 w 3600400"/>
                <a:gd name="connsiteY1" fmla="*/ 27599 h 2160240"/>
                <a:gd name="connsiteX2" fmla="*/ 94230 w 3600400"/>
                <a:gd name="connsiteY2" fmla="*/ 0 h 2160240"/>
                <a:gd name="connsiteX3" fmla="*/ 3506170 w 3600400"/>
                <a:gd name="connsiteY3" fmla="*/ 0 h 2160240"/>
                <a:gd name="connsiteX4" fmla="*/ 3572801 w 3600400"/>
                <a:gd name="connsiteY4" fmla="*/ 27599 h 2160240"/>
                <a:gd name="connsiteX5" fmla="*/ 3600400 w 3600400"/>
                <a:gd name="connsiteY5" fmla="*/ 94230 h 2160240"/>
                <a:gd name="connsiteX6" fmla="*/ 3600400 w 3600400"/>
                <a:gd name="connsiteY6" fmla="*/ 2066010 h 2160240"/>
                <a:gd name="connsiteX7" fmla="*/ 3572801 w 3600400"/>
                <a:gd name="connsiteY7" fmla="*/ 2132641 h 2160240"/>
                <a:gd name="connsiteX8" fmla="*/ 3506170 w 3600400"/>
                <a:gd name="connsiteY8" fmla="*/ 2160240 h 2160240"/>
                <a:gd name="connsiteX9" fmla="*/ 94230 w 3600400"/>
                <a:gd name="connsiteY9" fmla="*/ 2160240 h 2160240"/>
                <a:gd name="connsiteX10" fmla="*/ 27599 w 3600400"/>
                <a:gd name="connsiteY10" fmla="*/ 2132641 h 2160240"/>
                <a:gd name="connsiteX11" fmla="*/ 0 w 3600400"/>
                <a:gd name="connsiteY11" fmla="*/ 2066010 h 2160240"/>
                <a:gd name="connsiteX12" fmla="*/ 0 w 3600400"/>
                <a:gd name="connsiteY12" fmla="*/ 94230 h 2160240"/>
                <a:gd name="connsiteX0" fmla="*/ 0 w 3600400"/>
                <a:gd name="connsiteY0" fmla="*/ 785972 h 2851982"/>
                <a:gd name="connsiteX1" fmla="*/ 27599 w 3600400"/>
                <a:gd name="connsiteY1" fmla="*/ 719341 h 2851982"/>
                <a:gd name="connsiteX2" fmla="*/ 94230 w 3600400"/>
                <a:gd name="connsiteY2" fmla="*/ 691742 h 2851982"/>
                <a:gd name="connsiteX3" fmla="*/ 3506170 w 3600400"/>
                <a:gd name="connsiteY3" fmla="*/ 691742 h 2851982"/>
                <a:gd name="connsiteX4" fmla="*/ 3572801 w 3600400"/>
                <a:gd name="connsiteY4" fmla="*/ 719341 h 2851982"/>
                <a:gd name="connsiteX5" fmla="*/ 3600400 w 3600400"/>
                <a:gd name="connsiteY5" fmla="*/ 785972 h 2851982"/>
                <a:gd name="connsiteX6" fmla="*/ 3600400 w 3600400"/>
                <a:gd name="connsiteY6" fmla="*/ 2757752 h 2851982"/>
                <a:gd name="connsiteX7" fmla="*/ 3572801 w 3600400"/>
                <a:gd name="connsiteY7" fmla="*/ 2824383 h 2851982"/>
                <a:gd name="connsiteX8" fmla="*/ 3506170 w 3600400"/>
                <a:gd name="connsiteY8" fmla="*/ 2851982 h 2851982"/>
                <a:gd name="connsiteX9" fmla="*/ 94230 w 3600400"/>
                <a:gd name="connsiteY9" fmla="*/ 2851982 h 2851982"/>
                <a:gd name="connsiteX10" fmla="*/ 27599 w 3600400"/>
                <a:gd name="connsiteY10" fmla="*/ 2824383 h 2851982"/>
                <a:gd name="connsiteX11" fmla="*/ 0 w 3600400"/>
                <a:gd name="connsiteY11" fmla="*/ 2757752 h 2851982"/>
                <a:gd name="connsiteX12" fmla="*/ 0 w 3600400"/>
                <a:gd name="connsiteY12" fmla="*/ 785972 h 2851982"/>
                <a:gd name="connsiteX0" fmla="*/ 0 w 3600400"/>
                <a:gd name="connsiteY0" fmla="*/ 785972 h 3004403"/>
                <a:gd name="connsiteX1" fmla="*/ 27599 w 3600400"/>
                <a:gd name="connsiteY1" fmla="*/ 719341 h 3004403"/>
                <a:gd name="connsiteX2" fmla="*/ 94230 w 3600400"/>
                <a:gd name="connsiteY2" fmla="*/ 691742 h 3004403"/>
                <a:gd name="connsiteX3" fmla="*/ 3506170 w 3600400"/>
                <a:gd name="connsiteY3" fmla="*/ 691742 h 3004403"/>
                <a:gd name="connsiteX4" fmla="*/ 3572801 w 3600400"/>
                <a:gd name="connsiteY4" fmla="*/ 719341 h 3004403"/>
                <a:gd name="connsiteX5" fmla="*/ 3600400 w 3600400"/>
                <a:gd name="connsiteY5" fmla="*/ 785972 h 3004403"/>
                <a:gd name="connsiteX6" fmla="*/ 3600400 w 3600400"/>
                <a:gd name="connsiteY6" fmla="*/ 1771863 h 3004403"/>
                <a:gd name="connsiteX7" fmla="*/ 3572801 w 3600400"/>
                <a:gd name="connsiteY7" fmla="*/ 2824383 h 3004403"/>
                <a:gd name="connsiteX8" fmla="*/ 3506170 w 3600400"/>
                <a:gd name="connsiteY8" fmla="*/ 2851982 h 3004403"/>
                <a:gd name="connsiteX9" fmla="*/ 94230 w 3600400"/>
                <a:gd name="connsiteY9" fmla="*/ 2851982 h 3004403"/>
                <a:gd name="connsiteX10" fmla="*/ 27599 w 3600400"/>
                <a:gd name="connsiteY10" fmla="*/ 2824383 h 3004403"/>
                <a:gd name="connsiteX11" fmla="*/ 0 w 3600400"/>
                <a:gd name="connsiteY11" fmla="*/ 2757752 h 3004403"/>
                <a:gd name="connsiteX12" fmla="*/ 0 w 3600400"/>
                <a:gd name="connsiteY12" fmla="*/ 785972 h 3004403"/>
                <a:gd name="connsiteX0" fmla="*/ 0 w 3600400"/>
                <a:gd name="connsiteY0" fmla="*/ 1650067 h 3724481"/>
                <a:gd name="connsiteX1" fmla="*/ 27599 w 3600400"/>
                <a:gd name="connsiteY1" fmla="*/ 1583436 h 3724481"/>
                <a:gd name="connsiteX2" fmla="*/ 94230 w 3600400"/>
                <a:gd name="connsiteY2" fmla="*/ 1555837 h 3724481"/>
                <a:gd name="connsiteX3" fmla="*/ 3506170 w 3600400"/>
                <a:gd name="connsiteY3" fmla="*/ 1555837 h 3724481"/>
                <a:gd name="connsiteX4" fmla="*/ 3572801 w 3600400"/>
                <a:gd name="connsiteY4" fmla="*/ 1583436 h 3724481"/>
                <a:gd name="connsiteX5" fmla="*/ 3600400 w 3600400"/>
                <a:gd name="connsiteY5" fmla="*/ 1650067 h 3724481"/>
                <a:gd name="connsiteX6" fmla="*/ 3600400 w 3600400"/>
                <a:gd name="connsiteY6" fmla="*/ 2635958 h 3724481"/>
                <a:gd name="connsiteX7" fmla="*/ 3572801 w 3600400"/>
                <a:gd name="connsiteY7" fmla="*/ 3688478 h 3724481"/>
                <a:gd name="connsiteX8" fmla="*/ 3528392 w 3600400"/>
                <a:gd name="connsiteY8" fmla="*/ 2851982 h 3724481"/>
                <a:gd name="connsiteX9" fmla="*/ 94230 w 3600400"/>
                <a:gd name="connsiteY9" fmla="*/ 3716077 h 3724481"/>
                <a:gd name="connsiteX10" fmla="*/ 27599 w 3600400"/>
                <a:gd name="connsiteY10" fmla="*/ 3688478 h 3724481"/>
                <a:gd name="connsiteX11" fmla="*/ 0 w 3600400"/>
                <a:gd name="connsiteY11" fmla="*/ 3621847 h 3724481"/>
                <a:gd name="connsiteX12" fmla="*/ 0 w 3600400"/>
                <a:gd name="connsiteY12" fmla="*/ 1650067 h 3724481"/>
                <a:gd name="connsiteX0" fmla="*/ 0 w 3600400"/>
                <a:gd name="connsiteY0" fmla="*/ 485971 h 2560386"/>
                <a:gd name="connsiteX1" fmla="*/ 27599 w 3600400"/>
                <a:gd name="connsiteY1" fmla="*/ 419340 h 2560386"/>
                <a:gd name="connsiteX2" fmla="*/ 94230 w 3600400"/>
                <a:gd name="connsiteY2" fmla="*/ 391741 h 2560386"/>
                <a:gd name="connsiteX3" fmla="*/ 3506170 w 3600400"/>
                <a:gd name="connsiteY3" fmla="*/ 391741 h 2560386"/>
                <a:gd name="connsiteX4" fmla="*/ 3572801 w 3600400"/>
                <a:gd name="connsiteY4" fmla="*/ 419340 h 2560386"/>
                <a:gd name="connsiteX5" fmla="*/ 3600400 w 3600400"/>
                <a:gd name="connsiteY5" fmla="*/ 485971 h 2560386"/>
                <a:gd name="connsiteX6" fmla="*/ 3600400 w 3600400"/>
                <a:gd name="connsiteY6" fmla="*/ 1471862 h 2560386"/>
                <a:gd name="connsiteX7" fmla="*/ 3572801 w 3600400"/>
                <a:gd name="connsiteY7" fmla="*/ 2524382 h 2560386"/>
                <a:gd name="connsiteX8" fmla="*/ 3528392 w 3600400"/>
                <a:gd name="connsiteY8" fmla="*/ 1687886 h 2560386"/>
                <a:gd name="connsiteX9" fmla="*/ 94230 w 3600400"/>
                <a:gd name="connsiteY9" fmla="*/ 2551981 h 2560386"/>
                <a:gd name="connsiteX10" fmla="*/ 27599 w 3600400"/>
                <a:gd name="connsiteY10" fmla="*/ 2524382 h 2560386"/>
                <a:gd name="connsiteX11" fmla="*/ 0 w 3600400"/>
                <a:gd name="connsiteY11" fmla="*/ 2457751 h 2560386"/>
                <a:gd name="connsiteX12" fmla="*/ 0 w 3600400"/>
                <a:gd name="connsiteY12" fmla="*/ 485971 h 2560386"/>
                <a:gd name="connsiteX0" fmla="*/ 0 w 4112754"/>
                <a:gd name="connsiteY0" fmla="*/ 485971 h 2551982"/>
                <a:gd name="connsiteX1" fmla="*/ 27599 w 4112754"/>
                <a:gd name="connsiteY1" fmla="*/ 419340 h 2551982"/>
                <a:gd name="connsiteX2" fmla="*/ 94230 w 4112754"/>
                <a:gd name="connsiteY2" fmla="*/ 391741 h 2551982"/>
                <a:gd name="connsiteX3" fmla="*/ 3506170 w 4112754"/>
                <a:gd name="connsiteY3" fmla="*/ 391741 h 2551982"/>
                <a:gd name="connsiteX4" fmla="*/ 3572801 w 4112754"/>
                <a:gd name="connsiteY4" fmla="*/ 419340 h 2551982"/>
                <a:gd name="connsiteX5" fmla="*/ 3600400 w 4112754"/>
                <a:gd name="connsiteY5" fmla="*/ 485971 h 2551982"/>
                <a:gd name="connsiteX6" fmla="*/ 3600400 w 4112754"/>
                <a:gd name="connsiteY6" fmla="*/ 1471862 h 2551982"/>
                <a:gd name="connsiteX7" fmla="*/ 3528392 w 4112754"/>
                <a:gd name="connsiteY7" fmla="*/ 1687886 h 2551982"/>
                <a:gd name="connsiteX8" fmla="*/ 94230 w 4112754"/>
                <a:gd name="connsiteY8" fmla="*/ 2551981 h 2551982"/>
                <a:gd name="connsiteX9" fmla="*/ 27599 w 4112754"/>
                <a:gd name="connsiteY9" fmla="*/ 2524382 h 2551982"/>
                <a:gd name="connsiteX10" fmla="*/ 0 w 4112754"/>
                <a:gd name="connsiteY10" fmla="*/ 2457751 h 2551982"/>
                <a:gd name="connsiteX11" fmla="*/ 0 w 4112754"/>
                <a:gd name="connsiteY11" fmla="*/ 485971 h 2551982"/>
                <a:gd name="connsiteX0" fmla="*/ 0 w 3600400"/>
                <a:gd name="connsiteY0" fmla="*/ 485971 h 2551980"/>
                <a:gd name="connsiteX1" fmla="*/ 27599 w 3600400"/>
                <a:gd name="connsiteY1" fmla="*/ 419340 h 2551980"/>
                <a:gd name="connsiteX2" fmla="*/ 94230 w 3600400"/>
                <a:gd name="connsiteY2" fmla="*/ 391741 h 2551980"/>
                <a:gd name="connsiteX3" fmla="*/ 3506170 w 3600400"/>
                <a:gd name="connsiteY3" fmla="*/ 391741 h 2551980"/>
                <a:gd name="connsiteX4" fmla="*/ 3572801 w 3600400"/>
                <a:gd name="connsiteY4" fmla="*/ 419340 h 2551980"/>
                <a:gd name="connsiteX5" fmla="*/ 3600400 w 3600400"/>
                <a:gd name="connsiteY5" fmla="*/ 485971 h 2551980"/>
                <a:gd name="connsiteX6" fmla="*/ 3528392 w 3600400"/>
                <a:gd name="connsiteY6" fmla="*/ 1687886 h 2551980"/>
                <a:gd name="connsiteX7" fmla="*/ 94230 w 3600400"/>
                <a:gd name="connsiteY7" fmla="*/ 2551981 h 2551980"/>
                <a:gd name="connsiteX8" fmla="*/ 27599 w 3600400"/>
                <a:gd name="connsiteY8" fmla="*/ 2524382 h 2551980"/>
                <a:gd name="connsiteX9" fmla="*/ 0 w 3600400"/>
                <a:gd name="connsiteY9" fmla="*/ 2457751 h 2551980"/>
                <a:gd name="connsiteX10" fmla="*/ 0 w 3600400"/>
                <a:gd name="connsiteY10" fmla="*/ 485971 h 2551980"/>
                <a:gd name="connsiteX0" fmla="*/ 0 w 3600400"/>
                <a:gd name="connsiteY0" fmla="*/ 503404 h 2569415"/>
                <a:gd name="connsiteX1" fmla="*/ 27599 w 3600400"/>
                <a:gd name="connsiteY1" fmla="*/ 436773 h 2569415"/>
                <a:gd name="connsiteX2" fmla="*/ 94230 w 3600400"/>
                <a:gd name="connsiteY2" fmla="*/ 409174 h 2569415"/>
                <a:gd name="connsiteX3" fmla="*/ 3506170 w 3600400"/>
                <a:gd name="connsiteY3" fmla="*/ 409174 h 2569415"/>
                <a:gd name="connsiteX4" fmla="*/ 3572801 w 3600400"/>
                <a:gd name="connsiteY4" fmla="*/ 436773 h 2569415"/>
                <a:gd name="connsiteX5" fmla="*/ 3600400 w 3600400"/>
                <a:gd name="connsiteY5" fmla="*/ 503404 h 2569415"/>
                <a:gd name="connsiteX6" fmla="*/ 3595560 w 3600400"/>
                <a:gd name="connsiteY6" fmla="*/ 1687886 h 2569415"/>
                <a:gd name="connsiteX7" fmla="*/ 94230 w 3600400"/>
                <a:gd name="connsiteY7" fmla="*/ 2569414 h 2569415"/>
                <a:gd name="connsiteX8" fmla="*/ 27599 w 3600400"/>
                <a:gd name="connsiteY8" fmla="*/ 2541815 h 2569415"/>
                <a:gd name="connsiteX9" fmla="*/ 0 w 3600400"/>
                <a:gd name="connsiteY9" fmla="*/ 2475184 h 2569415"/>
                <a:gd name="connsiteX10" fmla="*/ 0 w 3600400"/>
                <a:gd name="connsiteY10" fmla="*/ 503404 h 2569415"/>
                <a:gd name="connsiteX0" fmla="*/ 0 w 3600400"/>
                <a:gd name="connsiteY0" fmla="*/ 94229 h 2160240"/>
                <a:gd name="connsiteX1" fmla="*/ 27599 w 3600400"/>
                <a:gd name="connsiteY1" fmla="*/ 27598 h 2160240"/>
                <a:gd name="connsiteX2" fmla="*/ 94230 w 3600400"/>
                <a:gd name="connsiteY2" fmla="*/ -1 h 2160240"/>
                <a:gd name="connsiteX3" fmla="*/ 3506170 w 3600400"/>
                <a:gd name="connsiteY3" fmla="*/ -1 h 2160240"/>
                <a:gd name="connsiteX4" fmla="*/ 3572801 w 3600400"/>
                <a:gd name="connsiteY4" fmla="*/ 27598 h 2160240"/>
                <a:gd name="connsiteX5" fmla="*/ 3600400 w 3600400"/>
                <a:gd name="connsiteY5" fmla="*/ 94229 h 2160240"/>
                <a:gd name="connsiteX6" fmla="*/ 3595560 w 3600400"/>
                <a:gd name="connsiteY6" fmla="*/ 1278711 h 2160240"/>
                <a:gd name="connsiteX7" fmla="*/ 94230 w 3600400"/>
                <a:gd name="connsiteY7" fmla="*/ 2160239 h 2160240"/>
                <a:gd name="connsiteX8" fmla="*/ 27599 w 3600400"/>
                <a:gd name="connsiteY8" fmla="*/ 2132640 h 2160240"/>
                <a:gd name="connsiteX9" fmla="*/ 0 w 3600400"/>
                <a:gd name="connsiteY9" fmla="*/ 2066009 h 2160240"/>
                <a:gd name="connsiteX10" fmla="*/ 0 w 3600400"/>
                <a:gd name="connsiteY10" fmla="*/ 94229 h 2160240"/>
                <a:gd name="connsiteX0" fmla="*/ 0 w 3600400"/>
                <a:gd name="connsiteY0" fmla="*/ 94229 h 2507937"/>
                <a:gd name="connsiteX1" fmla="*/ 27599 w 3600400"/>
                <a:gd name="connsiteY1" fmla="*/ 27598 h 2507937"/>
                <a:gd name="connsiteX2" fmla="*/ 94230 w 3600400"/>
                <a:gd name="connsiteY2" fmla="*/ -1 h 2507937"/>
                <a:gd name="connsiteX3" fmla="*/ 3506170 w 3600400"/>
                <a:gd name="connsiteY3" fmla="*/ -1 h 2507937"/>
                <a:gd name="connsiteX4" fmla="*/ 3572801 w 3600400"/>
                <a:gd name="connsiteY4" fmla="*/ 27598 h 2507937"/>
                <a:gd name="connsiteX5" fmla="*/ 3600400 w 3600400"/>
                <a:gd name="connsiteY5" fmla="*/ 94229 h 2507937"/>
                <a:gd name="connsiteX6" fmla="*/ 3595560 w 3600400"/>
                <a:gd name="connsiteY6" fmla="*/ 1278711 h 2507937"/>
                <a:gd name="connsiteX7" fmla="*/ 94230 w 3600400"/>
                <a:gd name="connsiteY7" fmla="*/ 2160239 h 2507937"/>
                <a:gd name="connsiteX8" fmla="*/ 27599 w 3600400"/>
                <a:gd name="connsiteY8" fmla="*/ 2132640 h 2507937"/>
                <a:gd name="connsiteX9" fmla="*/ 0 w 3600400"/>
                <a:gd name="connsiteY9" fmla="*/ 2066009 h 2507937"/>
                <a:gd name="connsiteX10" fmla="*/ 0 w 3600400"/>
                <a:gd name="connsiteY10" fmla="*/ 94229 h 2507937"/>
                <a:gd name="connsiteX0" fmla="*/ 0 w 3600400"/>
                <a:gd name="connsiteY0" fmla="*/ 372988 h 2786696"/>
                <a:gd name="connsiteX1" fmla="*/ 27599 w 3600400"/>
                <a:gd name="connsiteY1" fmla="*/ 306357 h 2786696"/>
                <a:gd name="connsiteX2" fmla="*/ 94230 w 3600400"/>
                <a:gd name="connsiteY2" fmla="*/ 278758 h 2786696"/>
                <a:gd name="connsiteX3" fmla="*/ 3506170 w 3600400"/>
                <a:gd name="connsiteY3" fmla="*/ 278758 h 2786696"/>
                <a:gd name="connsiteX4" fmla="*/ 3572801 w 3600400"/>
                <a:gd name="connsiteY4" fmla="*/ 306357 h 2786696"/>
                <a:gd name="connsiteX5" fmla="*/ 3600400 w 3600400"/>
                <a:gd name="connsiteY5" fmla="*/ 372988 h 2786696"/>
                <a:gd name="connsiteX6" fmla="*/ 3595560 w 3600400"/>
                <a:gd name="connsiteY6" fmla="*/ 1557470 h 2786696"/>
                <a:gd name="connsiteX7" fmla="*/ 94230 w 3600400"/>
                <a:gd name="connsiteY7" fmla="*/ 2438998 h 2786696"/>
                <a:gd name="connsiteX8" fmla="*/ 27599 w 3600400"/>
                <a:gd name="connsiteY8" fmla="*/ 2411399 h 2786696"/>
                <a:gd name="connsiteX9" fmla="*/ 0 w 3600400"/>
                <a:gd name="connsiteY9" fmla="*/ 2344768 h 2786696"/>
                <a:gd name="connsiteX10" fmla="*/ 0 w 3600400"/>
                <a:gd name="connsiteY10" fmla="*/ 372988 h 2786696"/>
                <a:gd name="connsiteX0" fmla="*/ 0 w 3600400"/>
                <a:gd name="connsiteY0" fmla="*/ 312801 h 2726509"/>
                <a:gd name="connsiteX1" fmla="*/ 27599 w 3600400"/>
                <a:gd name="connsiteY1" fmla="*/ 246170 h 2726509"/>
                <a:gd name="connsiteX2" fmla="*/ 94230 w 3600400"/>
                <a:gd name="connsiteY2" fmla="*/ 218571 h 2726509"/>
                <a:gd name="connsiteX3" fmla="*/ 3506170 w 3600400"/>
                <a:gd name="connsiteY3" fmla="*/ 218571 h 2726509"/>
                <a:gd name="connsiteX4" fmla="*/ 3572801 w 3600400"/>
                <a:gd name="connsiteY4" fmla="*/ 246170 h 2726509"/>
                <a:gd name="connsiteX5" fmla="*/ 3600400 w 3600400"/>
                <a:gd name="connsiteY5" fmla="*/ 312801 h 2726509"/>
                <a:gd name="connsiteX6" fmla="*/ 3595560 w 3600400"/>
                <a:gd name="connsiteY6" fmla="*/ 1497283 h 2726509"/>
                <a:gd name="connsiteX7" fmla="*/ 94230 w 3600400"/>
                <a:gd name="connsiteY7" fmla="*/ 2378811 h 2726509"/>
                <a:gd name="connsiteX8" fmla="*/ 27599 w 3600400"/>
                <a:gd name="connsiteY8" fmla="*/ 2351212 h 2726509"/>
                <a:gd name="connsiteX9" fmla="*/ 0 w 3600400"/>
                <a:gd name="connsiteY9" fmla="*/ 2284581 h 2726509"/>
                <a:gd name="connsiteX10" fmla="*/ 0 w 3600400"/>
                <a:gd name="connsiteY10" fmla="*/ 312801 h 2726509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103898 h 2517606"/>
                <a:gd name="connsiteX1" fmla="*/ 27599 w 3600400"/>
                <a:gd name="connsiteY1" fmla="*/ 37267 h 2517606"/>
                <a:gd name="connsiteX2" fmla="*/ 94230 w 3600400"/>
                <a:gd name="connsiteY2" fmla="*/ 9668 h 2517606"/>
                <a:gd name="connsiteX3" fmla="*/ 3506170 w 3600400"/>
                <a:gd name="connsiteY3" fmla="*/ 9668 h 2517606"/>
                <a:gd name="connsiteX4" fmla="*/ 3572801 w 3600400"/>
                <a:gd name="connsiteY4" fmla="*/ 37267 h 2517606"/>
                <a:gd name="connsiteX5" fmla="*/ 3600400 w 3600400"/>
                <a:gd name="connsiteY5" fmla="*/ 103898 h 2517606"/>
                <a:gd name="connsiteX6" fmla="*/ 3595560 w 3600400"/>
                <a:gd name="connsiteY6" fmla="*/ 1288380 h 2517606"/>
                <a:gd name="connsiteX7" fmla="*/ 94230 w 3600400"/>
                <a:gd name="connsiteY7" fmla="*/ 2169908 h 2517606"/>
                <a:gd name="connsiteX8" fmla="*/ 27599 w 3600400"/>
                <a:gd name="connsiteY8" fmla="*/ 2142309 h 2517606"/>
                <a:gd name="connsiteX9" fmla="*/ 0 w 3600400"/>
                <a:gd name="connsiteY9" fmla="*/ 2075678 h 2517606"/>
                <a:gd name="connsiteX10" fmla="*/ 0 w 3600400"/>
                <a:gd name="connsiteY10" fmla="*/ 103898 h 2517606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94231 h 2507939"/>
                <a:gd name="connsiteX1" fmla="*/ 27599 w 3600400"/>
                <a:gd name="connsiteY1" fmla="*/ 27600 h 2507939"/>
                <a:gd name="connsiteX2" fmla="*/ 94230 w 3600400"/>
                <a:gd name="connsiteY2" fmla="*/ 1 h 2507939"/>
                <a:gd name="connsiteX3" fmla="*/ 3506170 w 3600400"/>
                <a:gd name="connsiteY3" fmla="*/ 1 h 2507939"/>
                <a:gd name="connsiteX4" fmla="*/ 3572801 w 3600400"/>
                <a:gd name="connsiteY4" fmla="*/ 27600 h 2507939"/>
                <a:gd name="connsiteX5" fmla="*/ 3600400 w 3600400"/>
                <a:gd name="connsiteY5" fmla="*/ 94231 h 2507939"/>
                <a:gd name="connsiteX6" fmla="*/ 3595560 w 3600400"/>
                <a:gd name="connsiteY6" fmla="*/ 1278713 h 2507939"/>
                <a:gd name="connsiteX7" fmla="*/ 94230 w 3600400"/>
                <a:gd name="connsiteY7" fmla="*/ 2160241 h 2507939"/>
                <a:gd name="connsiteX8" fmla="*/ 27599 w 3600400"/>
                <a:gd name="connsiteY8" fmla="*/ 2132642 h 2507939"/>
                <a:gd name="connsiteX9" fmla="*/ 0 w 3600400"/>
                <a:gd name="connsiteY9" fmla="*/ 2066011 h 2507939"/>
                <a:gd name="connsiteX10" fmla="*/ 0 w 3600400"/>
                <a:gd name="connsiteY10" fmla="*/ 94231 h 2507939"/>
                <a:gd name="connsiteX0" fmla="*/ 0 w 3600400"/>
                <a:gd name="connsiteY0" fmla="*/ 139728 h 2553436"/>
                <a:gd name="connsiteX1" fmla="*/ 27599 w 3600400"/>
                <a:gd name="connsiteY1" fmla="*/ 73097 h 2553436"/>
                <a:gd name="connsiteX2" fmla="*/ 94230 w 3600400"/>
                <a:gd name="connsiteY2" fmla="*/ 45498 h 2553436"/>
                <a:gd name="connsiteX3" fmla="*/ 3506170 w 3600400"/>
                <a:gd name="connsiteY3" fmla="*/ 45498 h 2553436"/>
                <a:gd name="connsiteX4" fmla="*/ 3572801 w 3600400"/>
                <a:gd name="connsiteY4" fmla="*/ 73097 h 2553436"/>
                <a:gd name="connsiteX5" fmla="*/ 3600400 w 3600400"/>
                <a:gd name="connsiteY5" fmla="*/ 139728 h 2553436"/>
                <a:gd name="connsiteX6" fmla="*/ 3595560 w 3600400"/>
                <a:gd name="connsiteY6" fmla="*/ 1324210 h 2553436"/>
                <a:gd name="connsiteX7" fmla="*/ 94230 w 3600400"/>
                <a:gd name="connsiteY7" fmla="*/ 2205738 h 2553436"/>
                <a:gd name="connsiteX8" fmla="*/ 27599 w 3600400"/>
                <a:gd name="connsiteY8" fmla="*/ 2178139 h 2553436"/>
                <a:gd name="connsiteX9" fmla="*/ 0 w 3600400"/>
                <a:gd name="connsiteY9" fmla="*/ 2111508 h 2553436"/>
                <a:gd name="connsiteX10" fmla="*/ 0 w 3600400"/>
                <a:gd name="connsiteY10" fmla="*/ 139728 h 2553436"/>
                <a:gd name="connsiteX0" fmla="*/ 0 w 3600400"/>
                <a:gd name="connsiteY0" fmla="*/ 94229 h 2507937"/>
                <a:gd name="connsiteX1" fmla="*/ 27599 w 3600400"/>
                <a:gd name="connsiteY1" fmla="*/ 27598 h 2507937"/>
                <a:gd name="connsiteX2" fmla="*/ 94230 w 3600400"/>
                <a:gd name="connsiteY2" fmla="*/ -1 h 2507937"/>
                <a:gd name="connsiteX3" fmla="*/ 3506170 w 3600400"/>
                <a:gd name="connsiteY3" fmla="*/ -1 h 2507937"/>
                <a:gd name="connsiteX4" fmla="*/ 3572801 w 3600400"/>
                <a:gd name="connsiteY4" fmla="*/ 27598 h 2507937"/>
                <a:gd name="connsiteX5" fmla="*/ 3600400 w 3600400"/>
                <a:gd name="connsiteY5" fmla="*/ 94229 h 2507937"/>
                <a:gd name="connsiteX6" fmla="*/ 3595560 w 3600400"/>
                <a:gd name="connsiteY6" fmla="*/ 1278711 h 2507937"/>
                <a:gd name="connsiteX7" fmla="*/ 94230 w 3600400"/>
                <a:gd name="connsiteY7" fmla="*/ 2160239 h 2507937"/>
                <a:gd name="connsiteX8" fmla="*/ 27599 w 3600400"/>
                <a:gd name="connsiteY8" fmla="*/ 2132640 h 2507937"/>
                <a:gd name="connsiteX9" fmla="*/ 0 w 3600400"/>
                <a:gd name="connsiteY9" fmla="*/ 2066009 h 2507937"/>
                <a:gd name="connsiteX10" fmla="*/ 0 w 3600400"/>
                <a:gd name="connsiteY10" fmla="*/ 94229 h 250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0400" h="2507937">
                  <a:moveTo>
                    <a:pt x="0" y="94229"/>
                  </a:moveTo>
                  <a:cubicBezTo>
                    <a:pt x="0" y="69238"/>
                    <a:pt x="9928" y="45270"/>
                    <a:pt x="27599" y="27598"/>
                  </a:cubicBezTo>
                  <a:cubicBezTo>
                    <a:pt x="45271" y="9926"/>
                    <a:pt x="69238" y="-1"/>
                    <a:pt x="94230" y="-1"/>
                  </a:cubicBezTo>
                  <a:lnTo>
                    <a:pt x="3506170" y="-1"/>
                  </a:lnTo>
                  <a:cubicBezTo>
                    <a:pt x="3531161" y="-1"/>
                    <a:pt x="3555129" y="9927"/>
                    <a:pt x="3572801" y="27598"/>
                  </a:cubicBezTo>
                  <a:cubicBezTo>
                    <a:pt x="3590473" y="45270"/>
                    <a:pt x="3600400" y="69237"/>
                    <a:pt x="3600400" y="94229"/>
                  </a:cubicBezTo>
                  <a:cubicBezTo>
                    <a:pt x="3598787" y="489056"/>
                    <a:pt x="3597173" y="883884"/>
                    <a:pt x="3595560" y="1278711"/>
                  </a:cubicBezTo>
                  <a:cubicBezTo>
                    <a:pt x="2274962" y="34770"/>
                    <a:pt x="1738353" y="2507937"/>
                    <a:pt x="94230" y="2160239"/>
                  </a:cubicBezTo>
                  <a:cubicBezTo>
                    <a:pt x="69239" y="2160239"/>
                    <a:pt x="45271" y="2150311"/>
                    <a:pt x="27599" y="2132640"/>
                  </a:cubicBezTo>
                  <a:cubicBezTo>
                    <a:pt x="9927" y="2114968"/>
                    <a:pt x="0" y="2091001"/>
                    <a:pt x="0" y="2066009"/>
                  </a:cubicBezTo>
                  <a:lnTo>
                    <a:pt x="0" y="942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alpha val="20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/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2136494" y="803746"/>
              <a:ext cx="6251935" cy="36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ko-KR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What is the difference with PCA ?</a:t>
              </a:r>
              <a:endParaRPr lang="ko-KR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10063" y="1945578"/>
            <a:ext cx="6252367" cy="4228976"/>
            <a:chOff x="1559993" y="2224360"/>
            <a:chExt cx="6252367" cy="4228976"/>
          </a:xfrm>
        </p:grpSpPr>
        <p:sp>
          <p:nvSpPr>
            <p:cNvPr id="20" name="矩形 19"/>
            <p:cNvSpPr/>
            <p:nvPr/>
          </p:nvSpPr>
          <p:spPr>
            <a:xfrm>
              <a:off x="1559993" y="2224360"/>
              <a:ext cx="6252367" cy="4228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lIns="36000" tIns="36000" rIns="36000" bIns="36000" anchor="t" anchorCtr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57150" indent="-342900" algn="just">
                <a:lnSpc>
                  <a:spcPct val="120000"/>
                </a:lnSpc>
                <a:buSzPct val="50000"/>
                <a:buFont typeface="Wingdings" pitchFamily="2" charset="2"/>
                <a:buChar char="p"/>
                <a:defRPr/>
              </a:pPr>
              <a:r>
                <a: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PCA</a:t>
              </a:r>
            </a:p>
            <a:p>
              <a:pPr marL="57150" indent="-342900" algn="just">
                <a:lnSpc>
                  <a:spcPct val="120000"/>
                </a:lnSpc>
                <a:buSzPct val="50000"/>
                <a:buFont typeface="Wingdings" pitchFamily="2" charset="2"/>
                <a:buChar char="p"/>
                <a:defRPr/>
              </a:pP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20000"/>
                </a:lnSpc>
                <a:buSzPct val="50000"/>
                <a:defRPr/>
              </a:pPr>
              <a:endPara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20000"/>
                </a:lnSpc>
                <a:buSzPct val="50000"/>
                <a:defRPr/>
              </a:pP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20000"/>
                </a:lnSpc>
                <a:buSzPct val="50000"/>
                <a:defRPr/>
              </a:pPr>
              <a:endPara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20000"/>
                </a:lnSpc>
                <a:buSzPct val="50000"/>
                <a:defRPr/>
              </a:pPr>
              <a:endParaRPr lang="en-US" altLang="zh-CN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ct val="120000"/>
                </a:lnSpc>
                <a:buSzPct val="50000"/>
                <a:defRPr/>
              </a:pPr>
              <a:endParaRPr lang="en-US" altLang="zh-CN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57150" indent="-342900" algn="just">
                <a:lnSpc>
                  <a:spcPct val="120000"/>
                </a:lnSpc>
                <a:buSzPct val="50000"/>
                <a:buFont typeface="Wingdings" pitchFamily="2" charset="2"/>
                <a:buChar char="p"/>
                <a:defRPr/>
              </a:pPr>
              <a:r>
                <a: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Robust subspace clustering (</a:t>
              </a:r>
              <a:r>
                <a:rPr lang="en-US" altLang="zh-CN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High Dimension</a:t>
              </a:r>
              <a:r>
                <a:rPr lang="en-US" altLang="zh-CN" b="1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133600" y="2636912"/>
              <a:ext cx="1430288" cy="1430640"/>
              <a:chOff x="2133600" y="2895600"/>
              <a:chExt cx="2743200" cy="2667000"/>
            </a:xfrm>
          </p:grpSpPr>
          <p:cxnSp>
            <p:nvCxnSpPr>
              <p:cNvPr id="22" name="Straight Arrow Connector 8"/>
              <p:cNvCxnSpPr/>
              <p:nvPr/>
            </p:nvCxnSpPr>
            <p:spPr>
              <a:xfrm>
                <a:off x="2819400" y="5105400"/>
                <a:ext cx="20574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10"/>
              <p:cNvCxnSpPr/>
              <p:nvPr/>
            </p:nvCxnSpPr>
            <p:spPr>
              <a:xfrm flipV="1">
                <a:off x="2819400" y="2895600"/>
                <a:ext cx="0" cy="22098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4"/>
              <p:cNvSpPr/>
              <p:nvPr/>
            </p:nvSpPr>
            <p:spPr>
              <a:xfrm rot="2936829">
                <a:off x="2404035" y="3806977"/>
                <a:ext cx="1985986" cy="982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12"/>
              <p:cNvCxnSpPr/>
              <p:nvPr/>
            </p:nvCxnSpPr>
            <p:spPr>
              <a:xfrm flipH="1">
                <a:off x="2133600" y="5105400"/>
                <a:ext cx="685800" cy="4572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34328" y="4861730"/>
              <a:ext cx="1663802" cy="1367193"/>
              <a:chOff x="2133600" y="2895600"/>
              <a:chExt cx="2743200" cy="2667000"/>
            </a:xfrm>
          </p:grpSpPr>
          <p:cxnSp>
            <p:nvCxnSpPr>
              <p:cNvPr id="28" name="Straight Arrow Connector 8"/>
              <p:cNvCxnSpPr/>
              <p:nvPr/>
            </p:nvCxnSpPr>
            <p:spPr>
              <a:xfrm>
                <a:off x="2819400" y="5105400"/>
                <a:ext cx="205740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10"/>
              <p:cNvCxnSpPr/>
              <p:nvPr/>
            </p:nvCxnSpPr>
            <p:spPr>
              <a:xfrm flipV="1">
                <a:off x="2819400" y="2895600"/>
                <a:ext cx="0" cy="22098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4"/>
              <p:cNvSpPr/>
              <p:nvPr/>
            </p:nvSpPr>
            <p:spPr>
              <a:xfrm rot="2936829">
                <a:off x="2404035" y="3806977"/>
                <a:ext cx="1985986" cy="9824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12"/>
              <p:cNvCxnSpPr/>
              <p:nvPr/>
            </p:nvCxnSpPr>
            <p:spPr>
              <a:xfrm flipH="1">
                <a:off x="2133600" y="5105400"/>
                <a:ext cx="685800" cy="45720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6"/>
              <p:cNvCxnSpPr/>
              <p:nvPr/>
            </p:nvCxnSpPr>
            <p:spPr>
              <a:xfrm>
                <a:off x="2732194" y="3890607"/>
                <a:ext cx="1328137" cy="609600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"/>
              <p:cNvCxnSpPr/>
              <p:nvPr/>
            </p:nvCxnSpPr>
            <p:spPr>
              <a:xfrm>
                <a:off x="3016028" y="3429000"/>
                <a:ext cx="762000" cy="1676400"/>
              </a:xfrm>
              <a:prstGeom prst="line">
                <a:avLst/>
              </a:prstGeom>
              <a:ln w="2222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788024" y="3060328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l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inear</a:t>
              </a:r>
              <a:endPara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55976" y="5253751"/>
              <a:ext cx="2061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altLang="zh-CN" sz="16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n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onlinear in linear</a:t>
              </a:r>
              <a:endPara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38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 bwMode="gray">
              <a:xfrm>
                <a:off x="3235556" y="637909"/>
                <a:ext cx="5688633" cy="35389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008AF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1" latinLnBrk="1">
                  <a:lnSpc>
                    <a:spcPct val="120000"/>
                  </a:lnSpc>
                  <a:buSzPct val="50000"/>
                </a:pPr>
                <a:r>
                  <a:rPr lang="en-US" altLang="zh-CN" sz="1600" b="1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white noise:</a:t>
                </a:r>
              </a:p>
              <a:p>
                <a:pPr marL="742950" lvl="1" indent="-285750" latinLnBrk="1">
                  <a:lnSpc>
                    <a:spcPct val="120000"/>
                  </a:lnSpc>
                  <a:buSzPct val="100000"/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PCA (</a:t>
                </a:r>
                <a:r>
                  <a:rPr lang="en-US" altLang="zh-CN" sz="1600" dirty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rincipal </a:t>
                </a:r>
                <a:r>
                  <a:rPr lang="en-US" altLang="zh-CN" sz="1600" dirty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omponent analysis) </a:t>
                </a:r>
              </a:p>
              <a:p>
                <a:pPr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b="0" i="1" dirty="0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𝑎𝑟𝑔</m:t>
                          </m:r>
                          <m:r>
                            <a:rPr lang="en-US" altLang="zh-CN" sz="1600" b="0" i="1" dirty="0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b="0" i="1" dirty="0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b="0" i="1" dirty="0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altLang="zh-CN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lvl="1" latinLnBrk="1">
                  <a:lnSpc>
                    <a:spcPct val="120000"/>
                  </a:lnSpc>
                  <a:buSzPct val="50000"/>
                </a:pPr>
                <a:r>
                  <a:rPr lang="en-US" altLang="zh-CN" sz="1600" b="1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spare corruptions:</a:t>
                </a:r>
              </a:p>
              <a:p>
                <a:pPr marL="742950" lvl="1" indent="-285750" latinLnBrk="1">
                  <a:lnSpc>
                    <a:spcPct val="120000"/>
                  </a:lnSpc>
                  <a:buSzPct val="100000"/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PCP (principal component pursuit) </a:t>
                </a:r>
                <a:endParaRPr lang="en-US" altLang="zh-CN" sz="1000" dirty="0" smtClean="0">
                  <a:solidFill>
                    <a:srgbClr val="00B0F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lvl="1" latinLnBrk="1">
                  <a:lnSpc>
                    <a:spcPct val="120000"/>
                  </a:lnSpc>
                  <a:buSzPct val="100000"/>
                </a:pPr>
                <a:r>
                  <a:rPr lang="en-US" altLang="zh-CN" sz="1000" dirty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               [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Wright et al., NIPS’09; </a:t>
                </a:r>
                <a:r>
                  <a:rPr lang="en-US" altLang="zh-CN" sz="1000" dirty="0" err="1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Candes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et al., JACM’11]</a:t>
                </a:r>
                <a:endParaRPr lang="en-US" altLang="zh-CN" sz="1000" i="1" dirty="0" smtClean="0">
                  <a:solidFill>
                    <a:srgbClr val="00B0F0"/>
                  </a:solidFill>
                  <a:effectLst/>
                  <a:latin typeface="Cambria Math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𝑎𝑟𝑔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 latinLnBrk="1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OP (outlier pursuit) 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000" dirty="0" err="1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Xu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et al., NIPS’10]</a:t>
                </a:r>
              </a:p>
              <a:p>
                <a:pPr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𝑎𝑟𝑔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2,1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CN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457200" lvl="2" latinLnBrk="1">
                  <a:lnSpc>
                    <a:spcPct val="120000"/>
                  </a:lnSpc>
                </a:pPr>
                <a:r>
                  <a:rPr lang="en-US" altLang="zh-CN" sz="1600" b="1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missing entries:</a:t>
                </a:r>
              </a:p>
              <a:p>
                <a:pPr marL="742950" lvl="2" indent="-285750" latinLnBrk="1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1600" dirty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atrix completion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000" dirty="0" err="1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Candes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dirty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et al., 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Fund. Math. Comp.’09]</a:t>
                </a:r>
                <a:endParaRPr lang="en-US" altLang="zh-CN" sz="1000" dirty="0">
                  <a:solidFill>
                    <a:srgbClr val="00B0F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457200" lvl="2"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𝑎𝑟𝑔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b="0" i="0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  <m:t>Ω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1600" b="0" i="1" smtClean="0">
                                          <a:effectLst/>
                                          <a:latin typeface="Cambria Math"/>
                                          <a:ea typeface="微软雅黑" pitchFamily="34" charset="-122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altLang="zh-CN" sz="1600" b="1" dirty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latinLnBrk="1">
                  <a:lnSpc>
                    <a:spcPct val="120000"/>
                  </a:lnSpc>
                </a:pPr>
                <a:endParaRPr lang="zh-CN" altLang="en-US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35556" y="637909"/>
                <a:ext cx="5688633" cy="3538902"/>
              </a:xfrm>
              <a:prstGeom prst="rect">
                <a:avLst/>
              </a:prstGeom>
              <a:blipFill rotWithShape="1">
                <a:blip r:embed="rId6"/>
                <a:stretch>
                  <a:fillRect t="-172"/>
                </a:stretch>
              </a:blipFill>
              <a:ln w="3175">
                <a:solidFill>
                  <a:srgbClr val="008A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 Baseline Idea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4654" y="1700808"/>
            <a:ext cx="3159212" cy="1440160"/>
            <a:chOff x="188652" y="1124744"/>
            <a:chExt cx="2655156" cy="1440160"/>
          </a:xfrm>
        </p:grpSpPr>
        <p:sp>
          <p:nvSpPr>
            <p:cNvPr id="5" name="矩形 4"/>
            <p:cNvSpPr/>
            <p:nvPr/>
          </p:nvSpPr>
          <p:spPr bwMode="auto">
            <a:xfrm>
              <a:off x="188652" y="1124744"/>
              <a:ext cx="2655156" cy="144016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200" b="1" kern="3300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600" b="1" kern="3300" dirty="0" smtClean="0">
                  <a:latin typeface="微软雅黑" pitchFamily="34" charset="-122"/>
                  <a:ea typeface="微软雅黑" pitchFamily="34" charset="-122"/>
                </a:rPr>
                <a:t>Error Correction</a:t>
              </a:r>
              <a:endParaRPr lang="zh-CN" altLang="zh-CN" sz="1600" b="1" kern="33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6" t="12577" r="9606" b="21920"/>
            <a:stretch/>
          </p:blipFill>
          <p:spPr>
            <a:xfrm>
              <a:off x="233916" y="1598463"/>
              <a:ext cx="980836" cy="9292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6" t="25175" r="8875" b="24649"/>
            <a:stretch/>
          </p:blipFill>
          <p:spPr>
            <a:xfrm>
              <a:off x="1619672" y="1598464"/>
              <a:ext cx="1152128" cy="9292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右箭头 11"/>
            <p:cNvSpPr/>
            <p:nvPr/>
          </p:nvSpPr>
          <p:spPr bwMode="auto">
            <a:xfrm>
              <a:off x="1259632" y="1916832"/>
              <a:ext cx="326778" cy="259121"/>
            </a:xfrm>
            <a:prstGeom prst="right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8001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504" y="1437040"/>
            <a:ext cx="529497" cy="519351"/>
            <a:chOff x="854102" y="1914668"/>
            <a:chExt cx="720000" cy="692482"/>
          </a:xfrm>
        </p:grpSpPr>
        <p:sp>
          <p:nvSpPr>
            <p:cNvPr id="26" name="文本框 39"/>
            <p:cNvSpPr txBox="1"/>
            <p:nvPr/>
          </p:nvSpPr>
          <p:spPr>
            <a:xfrm>
              <a:off x="854102" y="1914668"/>
              <a:ext cx="720000" cy="69248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40"/>
            <p:cNvSpPr txBox="1"/>
            <p:nvPr/>
          </p:nvSpPr>
          <p:spPr>
            <a:xfrm>
              <a:off x="1015338" y="2061951"/>
              <a:ext cx="524170" cy="49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1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 bwMode="gray">
              <a:xfrm>
                <a:off x="3235674" y="4307914"/>
                <a:ext cx="5688633" cy="24334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008AF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1" latinLnBrk="1">
                  <a:lnSpc>
                    <a:spcPct val="120000"/>
                  </a:lnSpc>
                  <a:buSzPct val="50000"/>
                </a:pPr>
                <a:r>
                  <a:rPr lang="en-US" altLang="zh-CN" sz="1200" b="1" dirty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200" b="1" dirty="0" smtClean="0">
                    <a:solidFill>
                      <a:srgbClr val="7030A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tep </a:t>
                </a:r>
                <a:r>
                  <a:rPr lang="en-US" altLang="zh-CN" sz="1200" b="1" dirty="0" smtClean="0">
                    <a:solidFill>
                      <a:srgbClr val="7030A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1: </a:t>
                </a:r>
                <a:r>
                  <a:rPr lang="en-US" altLang="zh-CN" sz="1600" b="1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compute an affinity matrix</a:t>
                </a:r>
              </a:p>
              <a:p>
                <a:pPr marL="742950" lvl="1" indent="-285750" latinLnBrk="1">
                  <a:lnSpc>
                    <a:spcPct val="120000"/>
                  </a:lnSpc>
                  <a:buSzPct val="100000"/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SIM(shape interaction </a:t>
                </a:r>
                <a:r>
                  <a:rPr lang="en-US" altLang="zh-CN" sz="1600" dirty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matrix)</a:t>
                </a:r>
                <a:r>
                  <a:rPr lang="en-US" altLang="zh-CN" sz="1000" dirty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000" dirty="0" err="1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Costeira</a:t>
                </a:r>
                <a:r>
                  <a:rPr lang="en-US" altLang="zh-CN" sz="1000" dirty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et al., IJCV’98] </a:t>
                </a:r>
                <a:endParaRPr lang="en-US" altLang="zh-CN" sz="1000" dirty="0" smtClean="0">
                  <a:solidFill>
                    <a:srgbClr val="00B0F0"/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1257300" lvl="2" indent="-342900" latinLnBrk="1">
                  <a:lnSpc>
                    <a:spcPct val="120000"/>
                  </a:lnSpc>
                  <a:buSzPct val="50000"/>
                  <a:buFont typeface="+mj-ea"/>
                  <a:buAutoNum type="circleNumDbPlain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Perform SVD: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b="0" i="1" smtClean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 smtClean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b="1" i="1" dirty="0" smtClean="0">
                        <a:effectLst/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zh-CN" sz="1600" b="1" i="1" dirty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1" i="0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</m:acc>
                    <m:sSup>
                      <m:sSupPr>
                        <m:ctrlP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600" b="1" i="1" dirty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 dirty="0" smtClean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altLang="zh-CN" sz="1600" b="1" i="0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𝐓</m:t>
                        </m:r>
                      </m:sup>
                    </m:sSup>
                  </m:oMath>
                </a14:m>
                <a:endParaRPr lang="en-US" altLang="zh-CN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1257300" lvl="2" indent="-342900" latinLnBrk="1">
                  <a:lnSpc>
                    <a:spcPct val="120000"/>
                  </a:lnSpc>
                  <a:buSzPct val="50000"/>
                  <a:buFont typeface="+mj-ea"/>
                  <a:buAutoNum type="circleNumDbPlain"/>
                </a:pPr>
                <a:r>
                  <a:rPr lang="en-US" altLang="zh-CN" sz="1600" b="0" dirty="0" smtClean="0">
                    <a:effectLst/>
                    <a:ea typeface="微软雅黑" pitchFamily="34" charset="-122"/>
                    <a:cs typeface="Times New Roman" panose="02020603050405020304" pitchFamily="18" charset="0"/>
                  </a:rPr>
                  <a:t>Form an affinity matrix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</m:acc>
                    <m:r>
                      <a:rPr lang="en-US" altLang="zh-CN" sz="1600" b="1" i="1" dirty="0" smtClean="0">
                        <a:effectLst/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effectLst/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altLang="zh-CN" sz="1600" b="1" i="1" dirty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  <m:sSup>
                      <m:sSupPr>
                        <m:ctrlPr>
                          <a:rPr lang="en-US" altLang="zh-CN" sz="1600" b="0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sz="1600" b="1" i="1" dirty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 i="1" dirty="0">
                                <a:effectLst/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dirty="0" smtClean="0">
                            <a:effectLst/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1600" b="0" i="1" smtClean="0">
                        <a:effectLst/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742950" lvl="1" indent="-285750" latinLnBrk="1">
                  <a:lnSpc>
                    <a:spcPct val="120000"/>
                  </a:lnSpc>
                  <a:buSzPct val="100000"/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SSC (sparse subspace clustering)</a:t>
                </a:r>
                <a:r>
                  <a:rPr lang="en-US" altLang="zh-CN" sz="1000" dirty="0" smtClean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[Rene </a:t>
                </a:r>
                <a:r>
                  <a:rPr lang="en-US" altLang="zh-CN" sz="1000" dirty="0">
                    <a:solidFill>
                      <a:srgbClr val="00B0F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et al., CVPR’09]</a:t>
                </a:r>
              </a:p>
              <a:p>
                <a:pPr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600" i="1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𝑎𝑟𝑔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i="1" dirty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 dirty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altLang="zh-CN" sz="1600" i="1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effectLst/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effectLst/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effectLst/>
                              <a:latin typeface="Cambria Math"/>
                              <a:ea typeface="微软雅黑" pitchFamily="34" charset="-122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altLang="zh-CN" sz="1600" dirty="0" smtClean="0">
                  <a:effectLst/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 latinLnBrk="1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zh-CN" sz="1600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… …</a:t>
                </a:r>
              </a:p>
              <a:p>
                <a:pPr marL="457200" lvl="2" latinLnBrk="1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7030A0"/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Step 2: </a:t>
                </a:r>
                <a:r>
                  <a:rPr lang="en-US" altLang="zh-CN" sz="1600" b="1" dirty="0" smtClean="0">
                    <a:effectLst/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spectral clustering</a:t>
                </a: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35674" y="4307914"/>
                <a:ext cx="5688633" cy="2433454"/>
              </a:xfrm>
              <a:prstGeom prst="rect">
                <a:avLst/>
              </a:prstGeom>
              <a:blipFill rotWithShape="1">
                <a:blip r:embed="rId9"/>
                <a:stretch>
                  <a:fillRect t="-250" b="-2500"/>
                </a:stretch>
              </a:blipFill>
              <a:ln w="3175">
                <a:solidFill>
                  <a:srgbClr val="008A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23528" y="4221088"/>
            <a:ext cx="3159212" cy="1440160"/>
            <a:chOff x="323528" y="4005064"/>
            <a:chExt cx="3159212" cy="1440160"/>
          </a:xfrm>
        </p:grpSpPr>
        <p:grpSp>
          <p:nvGrpSpPr>
            <p:cNvPr id="14" name="组合 13"/>
            <p:cNvGrpSpPr/>
            <p:nvPr/>
          </p:nvGrpSpPr>
          <p:grpSpPr>
            <a:xfrm>
              <a:off x="323528" y="4005064"/>
              <a:ext cx="3159212" cy="1440160"/>
              <a:chOff x="188652" y="1124744"/>
              <a:chExt cx="2655156" cy="1440160"/>
            </a:xfrm>
          </p:grpSpPr>
          <p:sp>
            <p:nvSpPr>
              <p:cNvPr id="15" name="矩形 14"/>
              <p:cNvSpPr/>
              <p:nvPr/>
            </p:nvSpPr>
            <p:spPr bwMode="auto">
              <a:xfrm>
                <a:off x="188652" y="1124744"/>
                <a:ext cx="2655156" cy="144016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zh-CN" sz="1200" b="1" kern="3300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   Standard </a:t>
                </a:r>
                <a:r>
                  <a:rPr lang="en-US" altLang="zh-CN" sz="1600" b="1" kern="3300" dirty="0" smtClean="0">
                    <a:latin typeface="微软雅黑" pitchFamily="34" charset="-122"/>
                    <a:ea typeface="微软雅黑" pitchFamily="34" charset="-122"/>
                  </a:rPr>
                  <a:t>Subspace Clustering</a:t>
                </a:r>
                <a:endParaRPr lang="zh-CN" altLang="zh-CN" sz="1600" b="1" kern="33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86" t="25175" r="8875" b="24649"/>
              <a:stretch/>
            </p:blipFill>
            <p:spPr>
              <a:xfrm>
                <a:off x="206407" y="1581786"/>
                <a:ext cx="1026099" cy="929212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8" name="右箭头 17"/>
              <p:cNvSpPr/>
              <p:nvPr/>
            </p:nvSpPr>
            <p:spPr bwMode="auto">
              <a:xfrm>
                <a:off x="1314331" y="1916832"/>
                <a:ext cx="326778" cy="259121"/>
              </a:xfrm>
              <a:prstGeom prst="rightArrow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ln/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8001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95736" y="4481397"/>
              <a:ext cx="1204904" cy="829205"/>
              <a:chOff x="6779287" y="3573016"/>
              <a:chExt cx="2127404" cy="2125023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17" t="38197" r="9628" b="40399"/>
              <a:stretch/>
            </p:blipFill>
            <p:spPr>
              <a:xfrm>
                <a:off x="6779287" y="3573016"/>
                <a:ext cx="2121777" cy="600011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1" t="27145" r="19233" b="30175"/>
              <a:stretch/>
            </p:blipFill>
            <p:spPr>
              <a:xfrm>
                <a:off x="6779287" y="4402221"/>
                <a:ext cx="2127404" cy="538947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7" t="31682" r="17466" b="32627"/>
              <a:stretch/>
            </p:blipFill>
            <p:spPr>
              <a:xfrm>
                <a:off x="6779287" y="5172233"/>
                <a:ext cx="2127404" cy="525806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35496" y="3945207"/>
            <a:ext cx="529497" cy="551799"/>
            <a:chOff x="854102" y="1914668"/>
            <a:chExt cx="720000" cy="735747"/>
          </a:xfrm>
        </p:grpSpPr>
        <p:sp>
          <p:nvSpPr>
            <p:cNvPr id="29" name="文本框 39"/>
            <p:cNvSpPr txBox="1"/>
            <p:nvPr/>
          </p:nvSpPr>
          <p:spPr>
            <a:xfrm>
              <a:off x="854102" y="1914668"/>
              <a:ext cx="720000" cy="73574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40"/>
            <p:cNvSpPr txBox="1"/>
            <p:nvPr/>
          </p:nvSpPr>
          <p:spPr>
            <a:xfrm>
              <a:off x="1049932" y="2078103"/>
              <a:ext cx="391660" cy="49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</a:rPr>
                <a:t>2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6847" y="1956391"/>
            <a:ext cx="38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X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540863" y="1954916"/>
                <a:ext cx="383800" cy="3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600" b="1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 smtClean="0">
                                  <a:latin typeface="Cambria Math"/>
                                  <a:ea typeface="微软雅黑" pitchFamily="34" charset="-122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CN" altLang="en-US" sz="16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63" y="1954916"/>
                <a:ext cx="383800" cy="34522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组合 60"/>
          <p:cNvGrpSpPr/>
          <p:nvPr/>
        </p:nvGrpSpPr>
        <p:grpSpPr>
          <a:xfrm>
            <a:off x="2540863" y="495714"/>
            <a:ext cx="6426200" cy="6052775"/>
            <a:chOff x="1474734" y="961727"/>
            <a:chExt cx="6426200" cy="6052775"/>
          </a:xfrm>
        </p:grpSpPr>
        <p:grpSp>
          <p:nvGrpSpPr>
            <p:cNvPr id="34" name="组合 33"/>
            <p:cNvGrpSpPr>
              <a:grpSpLocks/>
            </p:cNvGrpSpPr>
            <p:nvPr/>
          </p:nvGrpSpPr>
          <p:grpSpPr bwMode="auto">
            <a:xfrm>
              <a:off x="1474734" y="961727"/>
              <a:ext cx="6426200" cy="6052775"/>
              <a:chOff x="2034676" y="692696"/>
              <a:chExt cx="6425756" cy="6053321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4274483" y="1053090"/>
                <a:ext cx="184137" cy="40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모서리가 둥근 직사각형 42"/>
              <p:cNvSpPr/>
              <p:nvPr/>
            </p:nvSpPr>
            <p:spPr bwMode="auto">
              <a:xfrm>
                <a:off x="2060767" y="1124743"/>
                <a:ext cx="6399665" cy="5621274"/>
              </a:xfrm>
              <a:prstGeom prst="roundRect">
                <a:avLst>
                  <a:gd name="adj" fmla="val 436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58000">
                    <a:srgbClr val="EEEEEE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grpSp>
            <p:nvGrpSpPr>
              <p:cNvPr id="53" name="그룹 116"/>
              <p:cNvGrpSpPr>
                <a:grpSpLocks/>
              </p:cNvGrpSpPr>
              <p:nvPr/>
            </p:nvGrpSpPr>
            <p:grpSpPr bwMode="auto">
              <a:xfrm>
                <a:off x="2034676" y="692696"/>
                <a:ext cx="6425756" cy="1226499"/>
                <a:chOff x="3478315" y="1657374"/>
                <a:chExt cx="2253800" cy="1078189"/>
              </a:xfrm>
            </p:grpSpPr>
            <p:sp>
              <p:nvSpPr>
                <p:cNvPr id="57" name="자유형 85"/>
                <p:cNvSpPr/>
                <p:nvPr/>
              </p:nvSpPr>
              <p:spPr>
                <a:xfrm>
                  <a:off x="3478315" y="16894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35D77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58" name="자유형 86"/>
                <p:cNvSpPr/>
                <p:nvPr/>
              </p:nvSpPr>
              <p:spPr>
                <a:xfrm>
                  <a:off x="3478315" y="16573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B84A9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</p:grpSp>
          <p:sp>
            <p:nvSpPr>
              <p:cNvPr id="54" name="타원 65"/>
              <p:cNvSpPr/>
              <p:nvPr/>
            </p:nvSpPr>
            <p:spPr bwMode="auto">
              <a:xfrm>
                <a:off x="2104521" y="699047"/>
                <a:ext cx="4800268" cy="1111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sp>
            <p:nvSpPr>
              <p:cNvPr id="55" name="자유형 66"/>
              <p:cNvSpPr/>
              <p:nvPr/>
            </p:nvSpPr>
            <p:spPr bwMode="auto">
              <a:xfrm>
                <a:off x="2077535" y="699046"/>
                <a:ext cx="6382897" cy="1328857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50"/>
              </a:p>
            </p:txBody>
          </p:sp>
          <p:sp>
            <p:nvSpPr>
              <p:cNvPr id="56" name="TextBox 19"/>
              <p:cNvSpPr txBox="1">
                <a:spLocks noChangeArrowheads="1"/>
              </p:cNvSpPr>
              <p:nvPr/>
            </p:nvSpPr>
            <p:spPr bwMode="auto">
              <a:xfrm>
                <a:off x="2136494" y="803746"/>
                <a:ext cx="2322127" cy="400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ko-KR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Comments</a:t>
                </a:r>
                <a:endParaRPr lang="ko-KR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1576559" y="2152352"/>
                  <a:ext cx="6252367" cy="407006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 lIns="36000" tIns="36000" rIns="36000" bIns="36000" anchor="t" anchorCtr="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marL="57150" indent="-34290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r>
                    <a:rPr lang="en-US" altLang="zh-CN" sz="1600" b="1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Positive</a:t>
                  </a:r>
                </a:p>
                <a:p>
                  <a:pPr marL="800100" lvl="1" indent="-34290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Provided that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 is low-rank, it is possible for (robust) PCA  methods to recover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2060"/>
                          </a:solidFill>
                          <a:latin typeface="Cambria Math"/>
                          <a:ea typeface="微软雅黑" pitchFamily="34" charset="-122"/>
                        </a:rPr>
                        <m:t>𝑋</m:t>
                      </m:r>
                    </m:oMath>
                  </a14:m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 without considering multiple subspaces. </a:t>
                  </a:r>
                </a:p>
                <a:p>
                  <a:pPr marL="1200150" lvl="2" indent="-342900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:r>
                    <a:rPr lang="en-US" altLang="zh-CN" sz="1200" dirty="0" err="1" smtClean="0">
                      <a:latin typeface="Times New Roman" pitchFamily="18" charset="0"/>
                      <a:ea typeface="微软雅黑" pitchFamily="34" charset="-122"/>
                    </a:rPr>
                    <a:t>Candes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 et al. </a:t>
                  </a:r>
                  <a:r>
                    <a:rPr lang="en-US" altLang="zh-CN" sz="1200" i="1" dirty="0" smtClean="0">
                      <a:latin typeface="Times New Roman" pitchFamily="18" charset="0"/>
                      <a:ea typeface="微软雅黑" pitchFamily="34" charset="-122"/>
                    </a:rPr>
                    <a:t>Robust Principal Component Analysis ? </a:t>
                  </a:r>
                  <a:r>
                    <a:rPr lang="en-US" altLang="zh-CN" sz="1200" dirty="0" smtClean="0">
                      <a:solidFill>
                        <a:srgbClr val="00B0F0"/>
                      </a:solidFill>
                      <a:latin typeface="Times New Roman" pitchFamily="18" charset="0"/>
                      <a:ea typeface="微软雅黑" pitchFamily="34" charset="-122"/>
                    </a:rPr>
                    <a:t>JACM’11.</a:t>
                  </a:r>
                </a:p>
                <a:p>
                  <a:pPr marL="1200150" lvl="2" indent="-342900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:r>
                    <a:rPr lang="en-US" altLang="zh-CN" sz="1200" dirty="0" err="1" smtClean="0">
                      <a:latin typeface="Times New Roman" pitchFamily="18" charset="0"/>
                      <a:ea typeface="微软雅黑" pitchFamily="34" charset="-122"/>
                    </a:rPr>
                    <a:t>Candes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 and </a:t>
                  </a:r>
                  <a:r>
                    <a:rPr lang="en-US" altLang="zh-CN" sz="1200" dirty="0" err="1" smtClean="0">
                      <a:latin typeface="Times New Roman" pitchFamily="18" charset="0"/>
                      <a:ea typeface="微软雅黑" pitchFamily="34" charset="-122"/>
                    </a:rPr>
                    <a:t>Recht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. </a:t>
                  </a:r>
                  <a:r>
                    <a:rPr lang="en-US" altLang="zh-CN" sz="1200" i="1" dirty="0" smtClean="0">
                      <a:latin typeface="Times New Roman" pitchFamily="18" charset="0"/>
                      <a:ea typeface="微软雅黑" pitchFamily="34" charset="-122"/>
                    </a:rPr>
                    <a:t>Exact Matrix Completion via Convex Optimization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. </a:t>
                  </a:r>
                  <a:r>
                    <a:rPr lang="en-US" altLang="zh-CN" sz="1200" dirty="0" smtClean="0">
                      <a:solidFill>
                        <a:srgbClr val="00B0F0"/>
                      </a:solidFill>
                      <a:latin typeface="Times New Roman" pitchFamily="18" charset="0"/>
                      <a:ea typeface="微软雅黑" pitchFamily="34" charset="-122"/>
                    </a:rPr>
                    <a:t>FMC’09.</a:t>
                  </a:r>
                </a:p>
                <a:p>
                  <a:pPr marL="57150" indent="-34290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p"/>
                    <a:defRPr/>
                  </a:pPr>
                  <a:r>
                    <a:rPr lang="en-US" altLang="zh-CN" sz="1600" b="1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Negative</a:t>
                  </a:r>
                </a:p>
                <a:p>
                  <a:pPr marL="800100" lvl="1" indent="-34290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In the case of multiple subspaces, the success condition for recovering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 is actually very </a:t>
                  </a:r>
                  <a:r>
                    <a:rPr lang="en-US" altLang="zh-CN" sz="1600" dirty="0" smtClean="0">
                      <a:solidFill>
                        <a:srgbClr val="C00000"/>
                      </a:solidFill>
                      <a:latin typeface="Times New Roman" pitchFamily="18" charset="0"/>
                      <a:ea typeface="微软雅黑" pitchFamily="34" charset="-122"/>
                    </a:rPr>
                    <a:t>restrictive</a:t>
                  </a: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:</a:t>
                  </a:r>
                </a:p>
                <a:p>
                  <a:pPr marL="1200150" lvl="2" indent="-342900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The </a:t>
                  </a:r>
                  <a:r>
                    <a:rPr lang="en-US" altLang="zh-CN" sz="1600" b="1" dirty="0" smtClean="0">
                      <a:solidFill>
                        <a:srgbClr val="7030A0"/>
                      </a:solidFill>
                      <a:latin typeface="Times New Roman" pitchFamily="18" charset="0"/>
                      <a:ea typeface="微软雅黑" pitchFamily="34" charset="-122"/>
                    </a:rPr>
                    <a:t>incoherent condition </a:t>
                  </a:r>
                  <a:r>
                    <a:rPr lang="en-US" altLang="zh-CN" sz="1600" dirty="0" err="1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requried</a:t>
                  </a: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 </a:t>
                  </a:r>
                  <a:r>
                    <a:rPr lang="en-US" altLang="zh-CN" sz="1600" dirty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by (robust) PCA methods is inc</a:t>
                  </a: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onsistent with multiple </a:t>
                  </a:r>
                  <a:r>
                    <a:rPr lang="en-US" altLang="zh-CN" sz="1600" dirty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subspaces</a:t>
                  </a: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.</a:t>
                  </a:r>
                </a:p>
                <a:p>
                  <a:pPr marL="1200150" lvl="2" indent="-342900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:r>
                    <a:rPr lang="en-US" altLang="zh-CN" sz="1200" dirty="0" err="1">
                      <a:latin typeface="Times New Roman" pitchFamily="18" charset="0"/>
                      <a:ea typeface="微软雅黑" pitchFamily="34" charset="-122"/>
                    </a:rPr>
                    <a:t>Guangcan</a:t>
                  </a:r>
                  <a:r>
                    <a:rPr lang="en-US" altLang="zh-CN" sz="1200" dirty="0">
                      <a:latin typeface="Times New Roman" pitchFamily="18" charset="0"/>
                      <a:ea typeface="微软雅黑" pitchFamily="34" charset="-122"/>
                    </a:rPr>
                    <a:t> Liu and Ping 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Li. </a:t>
                  </a:r>
                  <a:r>
                    <a:rPr lang="en-US" altLang="zh-CN" sz="1200" i="1" dirty="0" smtClean="0">
                      <a:latin typeface="Times New Roman" pitchFamily="18" charset="0"/>
                      <a:ea typeface="微软雅黑" pitchFamily="34" charset="-122"/>
                    </a:rPr>
                    <a:t>Recovery of coherent data via low-rank dictionary pursuit</a:t>
                  </a:r>
                  <a:r>
                    <a:rPr lang="en-US" altLang="zh-CN" sz="1200" dirty="0" smtClean="0">
                      <a:latin typeface="Times New Roman" pitchFamily="18" charset="0"/>
                      <a:ea typeface="微软雅黑" pitchFamily="34" charset="-122"/>
                    </a:rPr>
                    <a:t>, </a:t>
                  </a:r>
                  <a:r>
                    <a:rPr lang="en-US" altLang="zh-CN" sz="1200" dirty="0" smtClean="0">
                      <a:solidFill>
                        <a:srgbClr val="00B0F0"/>
                      </a:solidFill>
                      <a:latin typeface="Times New Roman" pitchFamily="18" charset="0"/>
                      <a:ea typeface="微软雅黑" pitchFamily="34" charset="-122"/>
                    </a:rPr>
                    <a:t>NIPS’14</a:t>
                  </a:r>
                </a:p>
                <a:p>
                  <a:pPr marL="800100" lvl="1" indent="-342900" algn="just">
                    <a:lnSpc>
                      <a:spcPct val="120000"/>
                    </a:lnSpc>
                    <a:buSzPct val="50000"/>
                    <a:buFont typeface="Wingdings" pitchFamily="2" charset="2"/>
                    <a:buChar char="n"/>
                    <a:defRPr/>
                  </a:pP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The style of </a:t>
                  </a:r>
                  <a:r>
                    <a:rPr lang="en-US" altLang="zh-CN" sz="1600" dirty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two </a:t>
                  </a:r>
                  <a:r>
                    <a:rPr lang="en-US" altLang="zh-CN" sz="1600" dirty="0" smtClean="0">
                      <a:solidFill>
                        <a:srgbClr val="002060"/>
                      </a:solidFill>
                      <a:latin typeface="Times New Roman" pitchFamily="18" charset="0"/>
                      <a:ea typeface="微软雅黑" pitchFamily="34" charset="-122"/>
                    </a:rPr>
                    <a:t>steps is not easy to use in practice. </a:t>
                  </a:r>
                  <a:endParaRPr lang="en-US" altLang="zh-CN" sz="1600" dirty="0">
                    <a:solidFill>
                      <a:srgbClr val="002060"/>
                    </a:solidFill>
                    <a:latin typeface="Times New Roman" pitchFamily="18" charset="0"/>
                    <a:ea typeface="微软雅黑" pitchFamily="34" charset="-122"/>
                  </a:endParaRPr>
                </a:p>
                <a:p>
                  <a:pPr marL="1200150" lvl="2" indent="-342900" algn="just">
                    <a:lnSpc>
                      <a:spcPct val="120000"/>
                    </a:lnSpc>
                    <a:buSzPct val="50000"/>
                    <a:buFont typeface="Arial" pitchFamily="34" charset="0"/>
                    <a:buChar char="•"/>
                    <a:defRPr/>
                  </a:pPr>
                  <a:endParaRPr lang="en-US" altLang="zh-CN" sz="1200" dirty="0" smtClean="0">
                    <a:latin typeface="Times New Roman" pitchFamily="18" charset="0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559" y="2152352"/>
                  <a:ext cx="6252367" cy="40700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92" r="-1363"/>
                  </a:stretch>
                </a:blipFill>
                <a:ln w="12700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15898" y="4469247"/>
                <a:ext cx="383800" cy="3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600" b="1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600" b="1" i="1" smtClean="0">
                                  <a:latin typeface="Cambria Math"/>
                                  <a:ea typeface="微软雅黑" pitchFamily="34" charset="-122"/>
                                </a:rPr>
                                <m:t>𝑳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b="1" i="1" smtClean="0">
                              <a:latin typeface="Cambria Math"/>
                              <a:ea typeface="微软雅黑" pitchFamily="34" charset="-122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CN" altLang="en-US" sz="1600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98" y="4469247"/>
                <a:ext cx="383800" cy="34522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>
          <a:xfrm>
            <a:off x="2644740" y="5949280"/>
            <a:ext cx="6252367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/>
        </p:spPr>
        <p:txBody>
          <a:bodyPr lIns="36000" tIns="36000" rIns="36000" bIns="36000" anchor="t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lvl="1" indent="0" algn="just">
              <a:lnSpc>
                <a:spcPct val="120000"/>
              </a:lnSpc>
              <a:buSzPct val="50000"/>
              <a:defRPr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Overall </a:t>
            </a:r>
            <a:r>
              <a:rPr lang="en-US" altLang="zh-CN" sz="1600" b="1" dirty="0">
                <a:solidFill>
                  <a:srgbClr val="7030A0"/>
                </a:solidFill>
                <a:latin typeface="Times New Roman" pitchFamily="18" charset="0"/>
                <a:ea typeface="微软雅黑" pitchFamily="34" charset="-122"/>
              </a:rPr>
              <a:t>Grade: 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D  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</a:rPr>
              <a:t>(grading system A-F</a:t>
            </a:r>
            <a:r>
              <a:rPr lang="en-US" altLang="zh-CN" sz="1600" b="1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</a:rPr>
              <a:t>)</a:t>
            </a:r>
            <a:endParaRPr lang="en-US" altLang="zh-CN" sz="1600" b="1" dirty="0">
              <a:solidFill>
                <a:srgbClr val="00206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5888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Preliminary : Shape Interaction Matrix (SIM)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9866" y="978443"/>
                <a:ext cx="8956630" cy="14424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buSzPct val="50000"/>
                  <a:defRPr/>
                </a:pPr>
                <a:r>
                  <a:rPr lang="en-US" altLang="zh-CN" b="1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Definition</a:t>
                </a:r>
                <a:endParaRPr lang="en-US" altLang="zh-CN" b="1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buSzPct val="50000"/>
                  <a:defRPr/>
                </a:pP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For a data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𝑀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each column in which is a data point, its </a:t>
                </a: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s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hape </a:t>
                </a: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i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nteraction matrix (SIM) is</a:t>
                </a:r>
              </a:p>
              <a:p>
                <a:pPr algn="ctr">
                  <a:buSzPct val="50000"/>
                  <a:defRPr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𝑉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,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(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row projector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)</a:t>
                </a:r>
              </a:p>
              <a:p>
                <a:pPr>
                  <a:buSzPct val="50000"/>
                  <a:defRPr/>
                </a:pPr>
                <a:r>
                  <a:rPr lang="en-US" altLang="zh-CN" dirty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w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𝑈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Σ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  <a:ea typeface="微软雅黑" pitchFamily="34" charset="-122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 is the </a:t>
                </a:r>
                <a:r>
                  <a:rPr lang="en-US" altLang="zh-CN" dirty="0" smtClean="0">
                    <a:solidFill>
                      <a:srgbClr val="7030A0"/>
                    </a:solidFill>
                    <a:latin typeface="微软雅黑" pitchFamily="34" charset="-122"/>
                    <a:ea typeface="微软雅黑" pitchFamily="34" charset="-122"/>
                  </a:rPr>
                  <a:t>skinny SVD 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2060"/>
                        </a:solidFill>
                        <a:latin typeface="Cambria Math"/>
                        <a:ea typeface="微软雅黑" pitchFamily="34" charset="-122"/>
                      </a:rPr>
                      <m:t>𝑀</m:t>
                    </m:r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  <a:latin typeface="微软雅黑" pitchFamily="34" charset="-122"/>
                    <a:ea typeface="微软雅黑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" y="978443"/>
                <a:ext cx="8956630" cy="14424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-36512" y="2559467"/>
            <a:ext cx="9180512" cy="4032448"/>
            <a:chOff x="0" y="2792416"/>
            <a:chExt cx="9180512" cy="4032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2792416"/>
              <a:ext cx="9180512" cy="4032448"/>
              <a:chOff x="0" y="2792416"/>
              <a:chExt cx="9180512" cy="4032448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0" y="2792416"/>
                <a:ext cx="9180512" cy="4032448"/>
                <a:chOff x="0" y="2492896"/>
                <a:chExt cx="9180512" cy="4176464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44026" y="2492896"/>
                  <a:ext cx="9136486" cy="4176464"/>
                </a:xfrm>
                <a:prstGeom prst="rect">
                  <a:avLst/>
                </a:prstGeom>
                <a:solidFill>
                  <a:srgbClr val="B7ECFF"/>
                </a:solidFill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5">
                    <a:hueOff val="-4317079"/>
                    <a:satOff val="21903"/>
                    <a:lumOff val="-2562"/>
                    <a:alphaOff val="0"/>
                  </a:schemeClr>
                </a:fillRef>
                <a:effectRef idx="1">
                  <a:schemeClr val="accent5">
                    <a:hueOff val="-4317079"/>
                    <a:satOff val="21903"/>
                    <a:lumOff val="-2562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lIns="0" tIns="50149" rIns="0" bIns="50149" spcCol="1270" anchor="ctr"/>
                <a:lstStyle/>
                <a:p>
                  <a:pPr algn="ctr" defTabSz="666750"/>
                  <a:endParaRPr lang="zh-CN" altLang="en-US" b="1" spc="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0" y="2592768"/>
                      <a:ext cx="8820472" cy="4122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18000" rIns="18000" rtlCol="0">
                      <a:spAutoFit/>
                    </a:bodyPr>
                    <a:lstStyle/>
                    <a:p>
                      <a:pPr algn="ctr" eaLnBrk="1" hangingPunct="1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The SIM of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</m:sSub>
                        </m:oMath>
                      </a14:m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𝑻</m:t>
                              </m:r>
                            </m:sup>
                          </m:sSub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微软雅黑" pitchFamily="34" charset="-122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×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𝒏</m:t>
                              </m:r>
                            </m:sup>
                          </m:sSup>
                        </m:oMath>
                      </a14:m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,</a:t>
                      </a:r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identifies the true subspace membership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2592768"/>
                      <a:ext cx="8820472" cy="41227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3077" b="-2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912" t="8624" r="19218" b="16471"/>
                <a:stretch/>
              </p:blipFill>
              <p:spPr>
                <a:xfrm>
                  <a:off x="5652120" y="3717032"/>
                  <a:ext cx="2405849" cy="2460295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33" t="8646" r="19472" b="16725"/>
                <a:stretch/>
              </p:blipFill>
              <p:spPr>
                <a:xfrm>
                  <a:off x="3059832" y="3717032"/>
                  <a:ext cx="2487732" cy="2460295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485161" y="6180068"/>
                  <a:ext cx="1731564" cy="382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>
                      <a:latin typeface="微软雅黑" pitchFamily="34" charset="-122"/>
                      <a:ea typeface="微软雅黑" pitchFamily="34" charset="-122"/>
                    </a:rPr>
                    <a:t>i</a:t>
                  </a:r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ndependent 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149402" y="6143281"/>
                  <a:ext cx="1565172" cy="382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altLang="zh-CN" b="1" dirty="0" smtClean="0">
                      <a:latin typeface="微软雅黑" pitchFamily="34" charset="-122"/>
                      <a:ea typeface="微软雅黑" pitchFamily="34" charset="-122"/>
                    </a:rPr>
                    <a:t>intersection</a:t>
                  </a: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矩形 11"/>
                  <p:cNvSpPr/>
                  <p:nvPr/>
                </p:nvSpPr>
                <p:spPr>
                  <a:xfrm>
                    <a:off x="3917278" y="3557729"/>
                    <a:ext cx="772839" cy="3872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𝑻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矩形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7278" y="3557729"/>
                    <a:ext cx="772839" cy="38722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15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矩形 26"/>
                  <p:cNvSpPr/>
                  <p:nvPr/>
                </p:nvSpPr>
                <p:spPr>
                  <a:xfrm>
                    <a:off x="6545568" y="3557729"/>
                    <a:ext cx="772839" cy="3872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CN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微软雅黑" pitchFamily="34" charset="-122"/>
                                </a:rPr>
                                <m:t>𝑻</m:t>
                              </m:r>
                            </m:sup>
                          </m:sSubSup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矩形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568" y="3557729"/>
                    <a:ext cx="772839" cy="38722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5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4016" y="3404643"/>
                  <a:ext cx="2864108" cy="3340915"/>
                </a:xfrm>
                <a:prstGeom prst="rect">
                  <a:avLst/>
                </a:prstGeom>
                <a:noFill/>
                <a:ln w="19050">
                  <a:solidFill>
                    <a:srgbClr val="FFC000"/>
                  </a:solidFill>
                  <a:prstDash val="sysDash"/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>
                    <a:buSzPct val="50000"/>
                  </a:pPr>
                  <a:r>
                    <a:rPr lang="en-US" altLang="zh-CN" dirty="0" smtClean="0">
                      <a:solidFill>
                        <a:srgbClr val="7030A0"/>
                      </a:solidFill>
                      <a:latin typeface="Book Antiqua" pitchFamily="18" charset="0"/>
                    </a:rPr>
                    <a:t>The following had been proved 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Book Antiqua" pitchFamily="18" charset="0"/>
                    </a:rPr>
                    <a:t>(</a:t>
                  </a:r>
                  <a:r>
                    <a:rPr lang="en-US" altLang="zh-CN" sz="1200" dirty="0" err="1" smtClean="0">
                      <a:solidFill>
                        <a:srgbClr val="0070C0"/>
                      </a:solidFill>
                    </a:rPr>
                    <a:t>Kanatani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</a:rPr>
                    <a:t>, ECCV’11; Vidal et al., IJCV’08; Liu et al., TPMAI’13; </a:t>
                  </a:r>
                  <a:r>
                    <a:rPr lang="en-US" altLang="zh-CN" sz="1200" dirty="0" err="1" smtClean="0">
                      <a:solidFill>
                        <a:srgbClr val="0070C0"/>
                      </a:solidFill>
                    </a:rPr>
                    <a:t>Xu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</a:rPr>
                    <a:t> et al., ICML’13</a:t>
                  </a:r>
                  <a:r>
                    <a:rPr lang="en-US" altLang="zh-CN" sz="1200" dirty="0" smtClean="0">
                      <a:solidFill>
                        <a:srgbClr val="0070C0"/>
                      </a:solidFill>
                      <a:latin typeface="Book Antiqua" pitchFamily="18" charset="0"/>
                    </a:rPr>
                    <a:t>): </a:t>
                  </a:r>
                </a:p>
                <a:p>
                  <a:pPr marL="285750" lvl="1" indent="-285750">
                    <a:buSzPct val="50000"/>
                    <a:buFont typeface="Wingdings" pitchFamily="2" charset="2"/>
                    <a:buChar char="l"/>
                  </a:pPr>
                  <a:r>
                    <a:rPr lang="en-US" altLang="zh-CN" dirty="0" smtClean="0">
                      <a:latin typeface="Book Antiqua" pitchFamily="18" charset="0"/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Book Antiqua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Book Antiqua" pitchFamily="18" charset="0"/>
                    </a:rPr>
                    <a:t> from different subspaces,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=0</m:t>
                      </m:r>
                    </m:oMath>
                  </a14:m>
                  <a:endParaRPr lang="en-US" altLang="zh-CN" dirty="0" smtClean="0">
                    <a:latin typeface="Book Antiqua" pitchFamily="18" charset="0"/>
                  </a:endParaRPr>
                </a:p>
                <a:p>
                  <a:pPr marL="285750" lvl="1" indent="-285750">
                    <a:buSzPct val="50000"/>
                    <a:buFont typeface="Wingdings" pitchFamily="2" charset="2"/>
                    <a:buChar char="l"/>
                  </a:pPr>
                  <a:r>
                    <a:rPr lang="en-US" altLang="zh-CN" dirty="0">
                      <a:latin typeface="Book Antiqua" pitchFamily="18" charset="0"/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Book Antiqua" pitchFamily="18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Book Antiqua" pitchFamily="18" charset="0"/>
                    </a:rPr>
                    <a:t> from </a:t>
                  </a:r>
                  <a:r>
                    <a:rPr lang="en-US" altLang="zh-CN" dirty="0" smtClean="0">
                      <a:latin typeface="Book Antiqua" pitchFamily="18" charset="0"/>
                    </a:rPr>
                    <a:t>the same subspace,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≠</m:t>
                      </m:r>
                      <m:r>
                        <a:rPr lang="en-US" altLang="zh-CN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altLang="zh-CN" dirty="0" smtClean="0">
                      <a:latin typeface="Book Antiqua" pitchFamily="18" charset="0"/>
                    </a:rPr>
                    <a:t> with high probability </a:t>
                  </a:r>
                  <a:endParaRPr lang="en-US" altLang="zh-CN" dirty="0">
                    <a:latin typeface="Book Antiqua" pitchFamily="18" charset="0"/>
                  </a:endParaRPr>
                </a:p>
                <a:p>
                  <a:pPr marL="171450" indent="-171450" eaLnBrk="1" hangingPunct="1">
                    <a:buBlip>
                      <a:blip r:embed="rId11"/>
                    </a:buBlip>
                  </a:pPr>
                  <a:endParaRPr lang="zh-CN" altLang="en-US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16" y="3404643"/>
                  <a:ext cx="2864108" cy="334091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695" t="-544"/>
                  </a:stretch>
                </a:blipFill>
                <a:ln w="19050">
                  <a:solidFill>
                    <a:srgbClr val="FFC000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/>
          <p:cNvGrpSpPr/>
          <p:nvPr/>
        </p:nvGrpSpPr>
        <p:grpSpPr>
          <a:xfrm>
            <a:off x="4163417" y="2641110"/>
            <a:ext cx="4923037" cy="3931068"/>
            <a:chOff x="1672499" y="988614"/>
            <a:chExt cx="6426200" cy="4741228"/>
          </a:xfrm>
        </p:grpSpPr>
        <p:grpSp>
          <p:nvGrpSpPr>
            <p:cNvPr id="13" name="组合 12"/>
            <p:cNvGrpSpPr>
              <a:grpSpLocks/>
            </p:cNvGrpSpPr>
            <p:nvPr/>
          </p:nvGrpSpPr>
          <p:grpSpPr bwMode="auto">
            <a:xfrm>
              <a:off x="1672499" y="988614"/>
              <a:ext cx="6426200" cy="4741228"/>
              <a:chOff x="2034676" y="692696"/>
              <a:chExt cx="6425756" cy="474165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274483" y="1053090"/>
                <a:ext cx="184137" cy="400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모서리가 둥근 직사각형 42"/>
              <p:cNvSpPr/>
              <p:nvPr/>
            </p:nvSpPr>
            <p:spPr bwMode="auto">
              <a:xfrm>
                <a:off x="2060767" y="1124744"/>
                <a:ext cx="6399665" cy="4304583"/>
              </a:xfrm>
              <a:prstGeom prst="roundRect">
                <a:avLst>
                  <a:gd name="adj" fmla="val 4362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58000">
                    <a:srgbClr val="EEEEEE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54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grpSp>
            <p:nvGrpSpPr>
              <p:cNvPr id="32" name="그룹 116"/>
              <p:cNvGrpSpPr>
                <a:grpSpLocks/>
              </p:cNvGrpSpPr>
              <p:nvPr/>
            </p:nvGrpSpPr>
            <p:grpSpPr bwMode="auto">
              <a:xfrm>
                <a:off x="2034676" y="692696"/>
                <a:ext cx="6425756" cy="1227250"/>
                <a:chOff x="3478315" y="1657373"/>
                <a:chExt cx="2253800" cy="1078849"/>
              </a:xfrm>
            </p:grpSpPr>
            <p:sp>
              <p:nvSpPr>
                <p:cNvPr id="36" name="자유형 85"/>
                <p:cNvSpPr/>
                <p:nvPr/>
              </p:nvSpPr>
              <p:spPr>
                <a:xfrm>
                  <a:off x="3478315" y="1689474"/>
                  <a:ext cx="2253800" cy="1046748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35D77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37" name="자유형 86"/>
                <p:cNvSpPr/>
                <p:nvPr/>
              </p:nvSpPr>
              <p:spPr>
                <a:xfrm>
                  <a:off x="3478315" y="1657373"/>
                  <a:ext cx="2253800" cy="1046747"/>
                </a:xfrm>
                <a:custGeom>
                  <a:avLst/>
                  <a:gdLst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94230 h 2160240"/>
                    <a:gd name="connsiteX1" fmla="*/ 27599 w 3600400"/>
                    <a:gd name="connsiteY1" fmla="*/ 27599 h 2160240"/>
                    <a:gd name="connsiteX2" fmla="*/ 94230 w 3600400"/>
                    <a:gd name="connsiteY2" fmla="*/ 0 h 2160240"/>
                    <a:gd name="connsiteX3" fmla="*/ 3506170 w 3600400"/>
                    <a:gd name="connsiteY3" fmla="*/ 0 h 2160240"/>
                    <a:gd name="connsiteX4" fmla="*/ 3572801 w 3600400"/>
                    <a:gd name="connsiteY4" fmla="*/ 27599 h 2160240"/>
                    <a:gd name="connsiteX5" fmla="*/ 3600400 w 3600400"/>
                    <a:gd name="connsiteY5" fmla="*/ 94230 h 2160240"/>
                    <a:gd name="connsiteX6" fmla="*/ 3600400 w 3600400"/>
                    <a:gd name="connsiteY6" fmla="*/ 2066010 h 2160240"/>
                    <a:gd name="connsiteX7" fmla="*/ 3572801 w 3600400"/>
                    <a:gd name="connsiteY7" fmla="*/ 2132641 h 2160240"/>
                    <a:gd name="connsiteX8" fmla="*/ 3506170 w 3600400"/>
                    <a:gd name="connsiteY8" fmla="*/ 2160240 h 2160240"/>
                    <a:gd name="connsiteX9" fmla="*/ 94230 w 3600400"/>
                    <a:gd name="connsiteY9" fmla="*/ 2160240 h 2160240"/>
                    <a:gd name="connsiteX10" fmla="*/ 27599 w 3600400"/>
                    <a:gd name="connsiteY10" fmla="*/ 2132641 h 2160240"/>
                    <a:gd name="connsiteX11" fmla="*/ 0 w 3600400"/>
                    <a:gd name="connsiteY11" fmla="*/ 2066010 h 2160240"/>
                    <a:gd name="connsiteX12" fmla="*/ 0 w 3600400"/>
                    <a:gd name="connsiteY12" fmla="*/ 94230 h 2160240"/>
                    <a:gd name="connsiteX0" fmla="*/ 0 w 3600400"/>
                    <a:gd name="connsiteY0" fmla="*/ 785972 h 2851982"/>
                    <a:gd name="connsiteX1" fmla="*/ 27599 w 3600400"/>
                    <a:gd name="connsiteY1" fmla="*/ 719341 h 2851982"/>
                    <a:gd name="connsiteX2" fmla="*/ 94230 w 3600400"/>
                    <a:gd name="connsiteY2" fmla="*/ 691742 h 2851982"/>
                    <a:gd name="connsiteX3" fmla="*/ 3506170 w 3600400"/>
                    <a:gd name="connsiteY3" fmla="*/ 691742 h 2851982"/>
                    <a:gd name="connsiteX4" fmla="*/ 3572801 w 3600400"/>
                    <a:gd name="connsiteY4" fmla="*/ 719341 h 2851982"/>
                    <a:gd name="connsiteX5" fmla="*/ 3600400 w 3600400"/>
                    <a:gd name="connsiteY5" fmla="*/ 785972 h 2851982"/>
                    <a:gd name="connsiteX6" fmla="*/ 3600400 w 3600400"/>
                    <a:gd name="connsiteY6" fmla="*/ 2757752 h 2851982"/>
                    <a:gd name="connsiteX7" fmla="*/ 3572801 w 3600400"/>
                    <a:gd name="connsiteY7" fmla="*/ 2824383 h 2851982"/>
                    <a:gd name="connsiteX8" fmla="*/ 3506170 w 3600400"/>
                    <a:gd name="connsiteY8" fmla="*/ 2851982 h 2851982"/>
                    <a:gd name="connsiteX9" fmla="*/ 94230 w 3600400"/>
                    <a:gd name="connsiteY9" fmla="*/ 2851982 h 2851982"/>
                    <a:gd name="connsiteX10" fmla="*/ 27599 w 3600400"/>
                    <a:gd name="connsiteY10" fmla="*/ 2824383 h 2851982"/>
                    <a:gd name="connsiteX11" fmla="*/ 0 w 3600400"/>
                    <a:gd name="connsiteY11" fmla="*/ 2757752 h 2851982"/>
                    <a:gd name="connsiteX12" fmla="*/ 0 w 3600400"/>
                    <a:gd name="connsiteY12" fmla="*/ 785972 h 2851982"/>
                    <a:gd name="connsiteX0" fmla="*/ 0 w 3600400"/>
                    <a:gd name="connsiteY0" fmla="*/ 785972 h 3004403"/>
                    <a:gd name="connsiteX1" fmla="*/ 27599 w 3600400"/>
                    <a:gd name="connsiteY1" fmla="*/ 719341 h 3004403"/>
                    <a:gd name="connsiteX2" fmla="*/ 94230 w 3600400"/>
                    <a:gd name="connsiteY2" fmla="*/ 691742 h 3004403"/>
                    <a:gd name="connsiteX3" fmla="*/ 3506170 w 3600400"/>
                    <a:gd name="connsiteY3" fmla="*/ 691742 h 3004403"/>
                    <a:gd name="connsiteX4" fmla="*/ 3572801 w 3600400"/>
                    <a:gd name="connsiteY4" fmla="*/ 719341 h 3004403"/>
                    <a:gd name="connsiteX5" fmla="*/ 3600400 w 3600400"/>
                    <a:gd name="connsiteY5" fmla="*/ 785972 h 3004403"/>
                    <a:gd name="connsiteX6" fmla="*/ 3600400 w 3600400"/>
                    <a:gd name="connsiteY6" fmla="*/ 1771863 h 3004403"/>
                    <a:gd name="connsiteX7" fmla="*/ 3572801 w 3600400"/>
                    <a:gd name="connsiteY7" fmla="*/ 2824383 h 3004403"/>
                    <a:gd name="connsiteX8" fmla="*/ 3506170 w 3600400"/>
                    <a:gd name="connsiteY8" fmla="*/ 2851982 h 3004403"/>
                    <a:gd name="connsiteX9" fmla="*/ 94230 w 3600400"/>
                    <a:gd name="connsiteY9" fmla="*/ 2851982 h 3004403"/>
                    <a:gd name="connsiteX10" fmla="*/ 27599 w 3600400"/>
                    <a:gd name="connsiteY10" fmla="*/ 2824383 h 3004403"/>
                    <a:gd name="connsiteX11" fmla="*/ 0 w 3600400"/>
                    <a:gd name="connsiteY11" fmla="*/ 2757752 h 3004403"/>
                    <a:gd name="connsiteX12" fmla="*/ 0 w 3600400"/>
                    <a:gd name="connsiteY12" fmla="*/ 785972 h 3004403"/>
                    <a:gd name="connsiteX0" fmla="*/ 0 w 3600400"/>
                    <a:gd name="connsiteY0" fmla="*/ 1650067 h 3724481"/>
                    <a:gd name="connsiteX1" fmla="*/ 27599 w 3600400"/>
                    <a:gd name="connsiteY1" fmla="*/ 1583436 h 3724481"/>
                    <a:gd name="connsiteX2" fmla="*/ 94230 w 3600400"/>
                    <a:gd name="connsiteY2" fmla="*/ 1555837 h 3724481"/>
                    <a:gd name="connsiteX3" fmla="*/ 3506170 w 3600400"/>
                    <a:gd name="connsiteY3" fmla="*/ 1555837 h 3724481"/>
                    <a:gd name="connsiteX4" fmla="*/ 3572801 w 3600400"/>
                    <a:gd name="connsiteY4" fmla="*/ 1583436 h 3724481"/>
                    <a:gd name="connsiteX5" fmla="*/ 3600400 w 3600400"/>
                    <a:gd name="connsiteY5" fmla="*/ 1650067 h 3724481"/>
                    <a:gd name="connsiteX6" fmla="*/ 3600400 w 3600400"/>
                    <a:gd name="connsiteY6" fmla="*/ 2635958 h 3724481"/>
                    <a:gd name="connsiteX7" fmla="*/ 3572801 w 3600400"/>
                    <a:gd name="connsiteY7" fmla="*/ 3688478 h 3724481"/>
                    <a:gd name="connsiteX8" fmla="*/ 3528392 w 3600400"/>
                    <a:gd name="connsiteY8" fmla="*/ 2851982 h 3724481"/>
                    <a:gd name="connsiteX9" fmla="*/ 94230 w 3600400"/>
                    <a:gd name="connsiteY9" fmla="*/ 3716077 h 3724481"/>
                    <a:gd name="connsiteX10" fmla="*/ 27599 w 3600400"/>
                    <a:gd name="connsiteY10" fmla="*/ 3688478 h 3724481"/>
                    <a:gd name="connsiteX11" fmla="*/ 0 w 3600400"/>
                    <a:gd name="connsiteY11" fmla="*/ 3621847 h 3724481"/>
                    <a:gd name="connsiteX12" fmla="*/ 0 w 3600400"/>
                    <a:gd name="connsiteY12" fmla="*/ 1650067 h 3724481"/>
                    <a:gd name="connsiteX0" fmla="*/ 0 w 3600400"/>
                    <a:gd name="connsiteY0" fmla="*/ 485971 h 2560386"/>
                    <a:gd name="connsiteX1" fmla="*/ 27599 w 3600400"/>
                    <a:gd name="connsiteY1" fmla="*/ 419340 h 2560386"/>
                    <a:gd name="connsiteX2" fmla="*/ 94230 w 3600400"/>
                    <a:gd name="connsiteY2" fmla="*/ 391741 h 2560386"/>
                    <a:gd name="connsiteX3" fmla="*/ 3506170 w 3600400"/>
                    <a:gd name="connsiteY3" fmla="*/ 391741 h 2560386"/>
                    <a:gd name="connsiteX4" fmla="*/ 3572801 w 3600400"/>
                    <a:gd name="connsiteY4" fmla="*/ 419340 h 2560386"/>
                    <a:gd name="connsiteX5" fmla="*/ 3600400 w 3600400"/>
                    <a:gd name="connsiteY5" fmla="*/ 485971 h 2560386"/>
                    <a:gd name="connsiteX6" fmla="*/ 3600400 w 3600400"/>
                    <a:gd name="connsiteY6" fmla="*/ 1471862 h 2560386"/>
                    <a:gd name="connsiteX7" fmla="*/ 3572801 w 3600400"/>
                    <a:gd name="connsiteY7" fmla="*/ 2524382 h 2560386"/>
                    <a:gd name="connsiteX8" fmla="*/ 3528392 w 3600400"/>
                    <a:gd name="connsiteY8" fmla="*/ 1687886 h 2560386"/>
                    <a:gd name="connsiteX9" fmla="*/ 94230 w 3600400"/>
                    <a:gd name="connsiteY9" fmla="*/ 2551981 h 2560386"/>
                    <a:gd name="connsiteX10" fmla="*/ 27599 w 3600400"/>
                    <a:gd name="connsiteY10" fmla="*/ 2524382 h 2560386"/>
                    <a:gd name="connsiteX11" fmla="*/ 0 w 3600400"/>
                    <a:gd name="connsiteY11" fmla="*/ 2457751 h 2560386"/>
                    <a:gd name="connsiteX12" fmla="*/ 0 w 3600400"/>
                    <a:gd name="connsiteY12" fmla="*/ 485971 h 2560386"/>
                    <a:gd name="connsiteX0" fmla="*/ 0 w 4112754"/>
                    <a:gd name="connsiteY0" fmla="*/ 485971 h 2551982"/>
                    <a:gd name="connsiteX1" fmla="*/ 27599 w 4112754"/>
                    <a:gd name="connsiteY1" fmla="*/ 419340 h 2551982"/>
                    <a:gd name="connsiteX2" fmla="*/ 94230 w 4112754"/>
                    <a:gd name="connsiteY2" fmla="*/ 391741 h 2551982"/>
                    <a:gd name="connsiteX3" fmla="*/ 3506170 w 4112754"/>
                    <a:gd name="connsiteY3" fmla="*/ 391741 h 2551982"/>
                    <a:gd name="connsiteX4" fmla="*/ 3572801 w 4112754"/>
                    <a:gd name="connsiteY4" fmla="*/ 419340 h 2551982"/>
                    <a:gd name="connsiteX5" fmla="*/ 3600400 w 4112754"/>
                    <a:gd name="connsiteY5" fmla="*/ 485971 h 2551982"/>
                    <a:gd name="connsiteX6" fmla="*/ 3600400 w 4112754"/>
                    <a:gd name="connsiteY6" fmla="*/ 1471862 h 2551982"/>
                    <a:gd name="connsiteX7" fmla="*/ 3528392 w 4112754"/>
                    <a:gd name="connsiteY7" fmla="*/ 1687886 h 2551982"/>
                    <a:gd name="connsiteX8" fmla="*/ 94230 w 4112754"/>
                    <a:gd name="connsiteY8" fmla="*/ 2551981 h 2551982"/>
                    <a:gd name="connsiteX9" fmla="*/ 27599 w 4112754"/>
                    <a:gd name="connsiteY9" fmla="*/ 2524382 h 2551982"/>
                    <a:gd name="connsiteX10" fmla="*/ 0 w 4112754"/>
                    <a:gd name="connsiteY10" fmla="*/ 2457751 h 2551982"/>
                    <a:gd name="connsiteX11" fmla="*/ 0 w 4112754"/>
                    <a:gd name="connsiteY11" fmla="*/ 485971 h 2551982"/>
                    <a:gd name="connsiteX0" fmla="*/ 0 w 3600400"/>
                    <a:gd name="connsiteY0" fmla="*/ 485971 h 2551980"/>
                    <a:gd name="connsiteX1" fmla="*/ 27599 w 3600400"/>
                    <a:gd name="connsiteY1" fmla="*/ 419340 h 2551980"/>
                    <a:gd name="connsiteX2" fmla="*/ 94230 w 3600400"/>
                    <a:gd name="connsiteY2" fmla="*/ 391741 h 2551980"/>
                    <a:gd name="connsiteX3" fmla="*/ 3506170 w 3600400"/>
                    <a:gd name="connsiteY3" fmla="*/ 391741 h 2551980"/>
                    <a:gd name="connsiteX4" fmla="*/ 3572801 w 3600400"/>
                    <a:gd name="connsiteY4" fmla="*/ 419340 h 2551980"/>
                    <a:gd name="connsiteX5" fmla="*/ 3600400 w 3600400"/>
                    <a:gd name="connsiteY5" fmla="*/ 485971 h 2551980"/>
                    <a:gd name="connsiteX6" fmla="*/ 3528392 w 3600400"/>
                    <a:gd name="connsiteY6" fmla="*/ 1687886 h 2551980"/>
                    <a:gd name="connsiteX7" fmla="*/ 94230 w 3600400"/>
                    <a:gd name="connsiteY7" fmla="*/ 2551981 h 2551980"/>
                    <a:gd name="connsiteX8" fmla="*/ 27599 w 3600400"/>
                    <a:gd name="connsiteY8" fmla="*/ 2524382 h 2551980"/>
                    <a:gd name="connsiteX9" fmla="*/ 0 w 3600400"/>
                    <a:gd name="connsiteY9" fmla="*/ 2457751 h 2551980"/>
                    <a:gd name="connsiteX10" fmla="*/ 0 w 3600400"/>
                    <a:gd name="connsiteY10" fmla="*/ 485971 h 2551980"/>
                    <a:gd name="connsiteX0" fmla="*/ 0 w 3600400"/>
                    <a:gd name="connsiteY0" fmla="*/ 503404 h 2569415"/>
                    <a:gd name="connsiteX1" fmla="*/ 27599 w 3600400"/>
                    <a:gd name="connsiteY1" fmla="*/ 436773 h 2569415"/>
                    <a:gd name="connsiteX2" fmla="*/ 94230 w 3600400"/>
                    <a:gd name="connsiteY2" fmla="*/ 409174 h 2569415"/>
                    <a:gd name="connsiteX3" fmla="*/ 3506170 w 3600400"/>
                    <a:gd name="connsiteY3" fmla="*/ 409174 h 2569415"/>
                    <a:gd name="connsiteX4" fmla="*/ 3572801 w 3600400"/>
                    <a:gd name="connsiteY4" fmla="*/ 436773 h 2569415"/>
                    <a:gd name="connsiteX5" fmla="*/ 3600400 w 3600400"/>
                    <a:gd name="connsiteY5" fmla="*/ 503404 h 2569415"/>
                    <a:gd name="connsiteX6" fmla="*/ 3595560 w 3600400"/>
                    <a:gd name="connsiteY6" fmla="*/ 1687886 h 2569415"/>
                    <a:gd name="connsiteX7" fmla="*/ 94230 w 3600400"/>
                    <a:gd name="connsiteY7" fmla="*/ 2569414 h 2569415"/>
                    <a:gd name="connsiteX8" fmla="*/ 27599 w 3600400"/>
                    <a:gd name="connsiteY8" fmla="*/ 2541815 h 2569415"/>
                    <a:gd name="connsiteX9" fmla="*/ 0 w 3600400"/>
                    <a:gd name="connsiteY9" fmla="*/ 2475184 h 2569415"/>
                    <a:gd name="connsiteX10" fmla="*/ 0 w 3600400"/>
                    <a:gd name="connsiteY10" fmla="*/ 503404 h 2569415"/>
                    <a:gd name="connsiteX0" fmla="*/ 0 w 3600400"/>
                    <a:gd name="connsiteY0" fmla="*/ 94229 h 2160240"/>
                    <a:gd name="connsiteX1" fmla="*/ 27599 w 3600400"/>
                    <a:gd name="connsiteY1" fmla="*/ 27598 h 2160240"/>
                    <a:gd name="connsiteX2" fmla="*/ 94230 w 3600400"/>
                    <a:gd name="connsiteY2" fmla="*/ -1 h 2160240"/>
                    <a:gd name="connsiteX3" fmla="*/ 3506170 w 3600400"/>
                    <a:gd name="connsiteY3" fmla="*/ -1 h 2160240"/>
                    <a:gd name="connsiteX4" fmla="*/ 3572801 w 3600400"/>
                    <a:gd name="connsiteY4" fmla="*/ 27598 h 2160240"/>
                    <a:gd name="connsiteX5" fmla="*/ 3600400 w 3600400"/>
                    <a:gd name="connsiteY5" fmla="*/ 94229 h 2160240"/>
                    <a:gd name="connsiteX6" fmla="*/ 3595560 w 3600400"/>
                    <a:gd name="connsiteY6" fmla="*/ 1278711 h 2160240"/>
                    <a:gd name="connsiteX7" fmla="*/ 94230 w 3600400"/>
                    <a:gd name="connsiteY7" fmla="*/ 2160239 h 2160240"/>
                    <a:gd name="connsiteX8" fmla="*/ 27599 w 3600400"/>
                    <a:gd name="connsiteY8" fmla="*/ 2132640 h 2160240"/>
                    <a:gd name="connsiteX9" fmla="*/ 0 w 3600400"/>
                    <a:gd name="connsiteY9" fmla="*/ 2066009 h 2160240"/>
                    <a:gd name="connsiteX10" fmla="*/ 0 w 3600400"/>
                    <a:gd name="connsiteY10" fmla="*/ 94229 h 2160240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  <a:gd name="connsiteX0" fmla="*/ 0 w 3600400"/>
                    <a:gd name="connsiteY0" fmla="*/ 372988 h 2786696"/>
                    <a:gd name="connsiteX1" fmla="*/ 27599 w 3600400"/>
                    <a:gd name="connsiteY1" fmla="*/ 306357 h 2786696"/>
                    <a:gd name="connsiteX2" fmla="*/ 94230 w 3600400"/>
                    <a:gd name="connsiteY2" fmla="*/ 278758 h 2786696"/>
                    <a:gd name="connsiteX3" fmla="*/ 3506170 w 3600400"/>
                    <a:gd name="connsiteY3" fmla="*/ 278758 h 2786696"/>
                    <a:gd name="connsiteX4" fmla="*/ 3572801 w 3600400"/>
                    <a:gd name="connsiteY4" fmla="*/ 306357 h 2786696"/>
                    <a:gd name="connsiteX5" fmla="*/ 3600400 w 3600400"/>
                    <a:gd name="connsiteY5" fmla="*/ 372988 h 2786696"/>
                    <a:gd name="connsiteX6" fmla="*/ 3595560 w 3600400"/>
                    <a:gd name="connsiteY6" fmla="*/ 1557470 h 2786696"/>
                    <a:gd name="connsiteX7" fmla="*/ 94230 w 3600400"/>
                    <a:gd name="connsiteY7" fmla="*/ 2438998 h 2786696"/>
                    <a:gd name="connsiteX8" fmla="*/ 27599 w 3600400"/>
                    <a:gd name="connsiteY8" fmla="*/ 2411399 h 2786696"/>
                    <a:gd name="connsiteX9" fmla="*/ 0 w 3600400"/>
                    <a:gd name="connsiteY9" fmla="*/ 2344768 h 2786696"/>
                    <a:gd name="connsiteX10" fmla="*/ 0 w 3600400"/>
                    <a:gd name="connsiteY10" fmla="*/ 372988 h 2786696"/>
                    <a:gd name="connsiteX0" fmla="*/ 0 w 3600400"/>
                    <a:gd name="connsiteY0" fmla="*/ 312801 h 2726509"/>
                    <a:gd name="connsiteX1" fmla="*/ 27599 w 3600400"/>
                    <a:gd name="connsiteY1" fmla="*/ 246170 h 2726509"/>
                    <a:gd name="connsiteX2" fmla="*/ 94230 w 3600400"/>
                    <a:gd name="connsiteY2" fmla="*/ 218571 h 2726509"/>
                    <a:gd name="connsiteX3" fmla="*/ 3506170 w 3600400"/>
                    <a:gd name="connsiteY3" fmla="*/ 218571 h 2726509"/>
                    <a:gd name="connsiteX4" fmla="*/ 3572801 w 3600400"/>
                    <a:gd name="connsiteY4" fmla="*/ 246170 h 2726509"/>
                    <a:gd name="connsiteX5" fmla="*/ 3600400 w 3600400"/>
                    <a:gd name="connsiteY5" fmla="*/ 312801 h 2726509"/>
                    <a:gd name="connsiteX6" fmla="*/ 3595560 w 3600400"/>
                    <a:gd name="connsiteY6" fmla="*/ 1497283 h 2726509"/>
                    <a:gd name="connsiteX7" fmla="*/ 94230 w 3600400"/>
                    <a:gd name="connsiteY7" fmla="*/ 2378811 h 2726509"/>
                    <a:gd name="connsiteX8" fmla="*/ 27599 w 3600400"/>
                    <a:gd name="connsiteY8" fmla="*/ 2351212 h 2726509"/>
                    <a:gd name="connsiteX9" fmla="*/ 0 w 3600400"/>
                    <a:gd name="connsiteY9" fmla="*/ 2284581 h 2726509"/>
                    <a:gd name="connsiteX10" fmla="*/ 0 w 3600400"/>
                    <a:gd name="connsiteY10" fmla="*/ 312801 h 272650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03898 h 2517606"/>
                    <a:gd name="connsiteX1" fmla="*/ 27599 w 3600400"/>
                    <a:gd name="connsiteY1" fmla="*/ 37267 h 2517606"/>
                    <a:gd name="connsiteX2" fmla="*/ 94230 w 3600400"/>
                    <a:gd name="connsiteY2" fmla="*/ 9668 h 2517606"/>
                    <a:gd name="connsiteX3" fmla="*/ 3506170 w 3600400"/>
                    <a:gd name="connsiteY3" fmla="*/ 9668 h 2517606"/>
                    <a:gd name="connsiteX4" fmla="*/ 3572801 w 3600400"/>
                    <a:gd name="connsiteY4" fmla="*/ 37267 h 2517606"/>
                    <a:gd name="connsiteX5" fmla="*/ 3600400 w 3600400"/>
                    <a:gd name="connsiteY5" fmla="*/ 103898 h 2517606"/>
                    <a:gd name="connsiteX6" fmla="*/ 3595560 w 3600400"/>
                    <a:gd name="connsiteY6" fmla="*/ 1288380 h 2517606"/>
                    <a:gd name="connsiteX7" fmla="*/ 94230 w 3600400"/>
                    <a:gd name="connsiteY7" fmla="*/ 2169908 h 2517606"/>
                    <a:gd name="connsiteX8" fmla="*/ 27599 w 3600400"/>
                    <a:gd name="connsiteY8" fmla="*/ 2142309 h 2517606"/>
                    <a:gd name="connsiteX9" fmla="*/ 0 w 3600400"/>
                    <a:gd name="connsiteY9" fmla="*/ 2075678 h 2517606"/>
                    <a:gd name="connsiteX10" fmla="*/ 0 w 3600400"/>
                    <a:gd name="connsiteY10" fmla="*/ 103898 h 2517606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94231 h 2507939"/>
                    <a:gd name="connsiteX1" fmla="*/ 27599 w 3600400"/>
                    <a:gd name="connsiteY1" fmla="*/ 27600 h 2507939"/>
                    <a:gd name="connsiteX2" fmla="*/ 94230 w 3600400"/>
                    <a:gd name="connsiteY2" fmla="*/ 1 h 2507939"/>
                    <a:gd name="connsiteX3" fmla="*/ 3506170 w 3600400"/>
                    <a:gd name="connsiteY3" fmla="*/ 1 h 2507939"/>
                    <a:gd name="connsiteX4" fmla="*/ 3572801 w 3600400"/>
                    <a:gd name="connsiteY4" fmla="*/ 27600 h 2507939"/>
                    <a:gd name="connsiteX5" fmla="*/ 3600400 w 3600400"/>
                    <a:gd name="connsiteY5" fmla="*/ 94231 h 2507939"/>
                    <a:gd name="connsiteX6" fmla="*/ 3595560 w 3600400"/>
                    <a:gd name="connsiteY6" fmla="*/ 1278713 h 2507939"/>
                    <a:gd name="connsiteX7" fmla="*/ 94230 w 3600400"/>
                    <a:gd name="connsiteY7" fmla="*/ 2160241 h 2507939"/>
                    <a:gd name="connsiteX8" fmla="*/ 27599 w 3600400"/>
                    <a:gd name="connsiteY8" fmla="*/ 2132642 h 2507939"/>
                    <a:gd name="connsiteX9" fmla="*/ 0 w 3600400"/>
                    <a:gd name="connsiteY9" fmla="*/ 2066011 h 2507939"/>
                    <a:gd name="connsiteX10" fmla="*/ 0 w 3600400"/>
                    <a:gd name="connsiteY10" fmla="*/ 94231 h 2507939"/>
                    <a:gd name="connsiteX0" fmla="*/ 0 w 3600400"/>
                    <a:gd name="connsiteY0" fmla="*/ 139728 h 2553436"/>
                    <a:gd name="connsiteX1" fmla="*/ 27599 w 3600400"/>
                    <a:gd name="connsiteY1" fmla="*/ 73097 h 2553436"/>
                    <a:gd name="connsiteX2" fmla="*/ 94230 w 3600400"/>
                    <a:gd name="connsiteY2" fmla="*/ 45498 h 2553436"/>
                    <a:gd name="connsiteX3" fmla="*/ 3506170 w 3600400"/>
                    <a:gd name="connsiteY3" fmla="*/ 45498 h 2553436"/>
                    <a:gd name="connsiteX4" fmla="*/ 3572801 w 3600400"/>
                    <a:gd name="connsiteY4" fmla="*/ 73097 h 2553436"/>
                    <a:gd name="connsiteX5" fmla="*/ 3600400 w 3600400"/>
                    <a:gd name="connsiteY5" fmla="*/ 139728 h 2553436"/>
                    <a:gd name="connsiteX6" fmla="*/ 3595560 w 3600400"/>
                    <a:gd name="connsiteY6" fmla="*/ 1324210 h 2553436"/>
                    <a:gd name="connsiteX7" fmla="*/ 94230 w 3600400"/>
                    <a:gd name="connsiteY7" fmla="*/ 2205738 h 2553436"/>
                    <a:gd name="connsiteX8" fmla="*/ 27599 w 3600400"/>
                    <a:gd name="connsiteY8" fmla="*/ 2178139 h 2553436"/>
                    <a:gd name="connsiteX9" fmla="*/ 0 w 3600400"/>
                    <a:gd name="connsiteY9" fmla="*/ 2111508 h 2553436"/>
                    <a:gd name="connsiteX10" fmla="*/ 0 w 3600400"/>
                    <a:gd name="connsiteY10" fmla="*/ 139728 h 2553436"/>
                    <a:gd name="connsiteX0" fmla="*/ 0 w 3600400"/>
                    <a:gd name="connsiteY0" fmla="*/ 94229 h 2507937"/>
                    <a:gd name="connsiteX1" fmla="*/ 27599 w 3600400"/>
                    <a:gd name="connsiteY1" fmla="*/ 27598 h 2507937"/>
                    <a:gd name="connsiteX2" fmla="*/ 94230 w 3600400"/>
                    <a:gd name="connsiteY2" fmla="*/ -1 h 2507937"/>
                    <a:gd name="connsiteX3" fmla="*/ 3506170 w 3600400"/>
                    <a:gd name="connsiteY3" fmla="*/ -1 h 2507937"/>
                    <a:gd name="connsiteX4" fmla="*/ 3572801 w 3600400"/>
                    <a:gd name="connsiteY4" fmla="*/ 27598 h 2507937"/>
                    <a:gd name="connsiteX5" fmla="*/ 3600400 w 3600400"/>
                    <a:gd name="connsiteY5" fmla="*/ 94229 h 2507937"/>
                    <a:gd name="connsiteX6" fmla="*/ 3595560 w 3600400"/>
                    <a:gd name="connsiteY6" fmla="*/ 1278711 h 2507937"/>
                    <a:gd name="connsiteX7" fmla="*/ 94230 w 3600400"/>
                    <a:gd name="connsiteY7" fmla="*/ 2160239 h 2507937"/>
                    <a:gd name="connsiteX8" fmla="*/ 27599 w 3600400"/>
                    <a:gd name="connsiteY8" fmla="*/ 2132640 h 2507937"/>
                    <a:gd name="connsiteX9" fmla="*/ 0 w 3600400"/>
                    <a:gd name="connsiteY9" fmla="*/ 2066009 h 2507937"/>
                    <a:gd name="connsiteX10" fmla="*/ 0 w 3600400"/>
                    <a:gd name="connsiteY10" fmla="*/ 94229 h 250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400" h="2507937">
                      <a:moveTo>
                        <a:pt x="0" y="94229"/>
                      </a:moveTo>
                      <a:cubicBezTo>
                        <a:pt x="0" y="69238"/>
                        <a:pt x="9928" y="45270"/>
                        <a:pt x="27599" y="27598"/>
                      </a:cubicBezTo>
                      <a:cubicBezTo>
                        <a:pt x="45271" y="9926"/>
                        <a:pt x="69238" y="-1"/>
                        <a:pt x="94230" y="-1"/>
                      </a:cubicBezTo>
                      <a:lnTo>
                        <a:pt x="3506170" y="-1"/>
                      </a:lnTo>
                      <a:cubicBezTo>
                        <a:pt x="3531161" y="-1"/>
                        <a:pt x="3555129" y="9927"/>
                        <a:pt x="3572801" y="27598"/>
                      </a:cubicBezTo>
                      <a:cubicBezTo>
                        <a:pt x="3590473" y="45270"/>
                        <a:pt x="3600400" y="69237"/>
                        <a:pt x="3600400" y="94229"/>
                      </a:cubicBezTo>
                      <a:cubicBezTo>
                        <a:pt x="3598787" y="489056"/>
                        <a:pt x="3597173" y="883884"/>
                        <a:pt x="3595560" y="1278711"/>
                      </a:cubicBezTo>
                      <a:cubicBezTo>
                        <a:pt x="2274962" y="34770"/>
                        <a:pt x="1738353" y="2507937"/>
                        <a:pt x="94230" y="2160239"/>
                      </a:cubicBezTo>
                      <a:cubicBezTo>
                        <a:pt x="69239" y="2160239"/>
                        <a:pt x="45271" y="2150311"/>
                        <a:pt x="27599" y="2132640"/>
                      </a:cubicBezTo>
                      <a:cubicBezTo>
                        <a:pt x="9927" y="2114968"/>
                        <a:pt x="0" y="2091001"/>
                        <a:pt x="0" y="2066009"/>
                      </a:cubicBezTo>
                      <a:lnTo>
                        <a:pt x="0" y="94229"/>
                      </a:lnTo>
                      <a:close/>
                    </a:path>
                  </a:pathLst>
                </a:custGeom>
                <a:solidFill>
                  <a:srgbClr val="1B84A9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</p:grpSp>
          <p:sp>
            <p:nvSpPr>
              <p:cNvPr id="33" name="타원 65"/>
              <p:cNvSpPr/>
              <p:nvPr/>
            </p:nvSpPr>
            <p:spPr bwMode="auto">
              <a:xfrm>
                <a:off x="2104521" y="699047"/>
                <a:ext cx="4800268" cy="1111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mtClean="0">
                  <a:solidFill>
                    <a:srgbClr val="FFFFFF"/>
                  </a:solidFill>
                  <a:latin typeface="Franklin Gothic Book" pitchFamily="34" charset="0"/>
                  <a:ea typeface="Malgun Gothic" pitchFamily="34" charset="-127"/>
                </a:endParaRPr>
              </a:p>
            </p:txBody>
          </p:sp>
          <p:sp>
            <p:nvSpPr>
              <p:cNvPr id="34" name="자유형 66"/>
              <p:cNvSpPr/>
              <p:nvPr/>
            </p:nvSpPr>
            <p:spPr bwMode="auto">
              <a:xfrm>
                <a:off x="2077535" y="699047"/>
                <a:ext cx="6382897" cy="1328857"/>
              </a:xfrm>
              <a:custGeom>
                <a:avLst/>
                <a:gdLst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94230 h 2160240"/>
                  <a:gd name="connsiteX1" fmla="*/ 27599 w 3600400"/>
                  <a:gd name="connsiteY1" fmla="*/ 27599 h 2160240"/>
                  <a:gd name="connsiteX2" fmla="*/ 94230 w 3600400"/>
                  <a:gd name="connsiteY2" fmla="*/ 0 h 2160240"/>
                  <a:gd name="connsiteX3" fmla="*/ 3506170 w 3600400"/>
                  <a:gd name="connsiteY3" fmla="*/ 0 h 2160240"/>
                  <a:gd name="connsiteX4" fmla="*/ 3572801 w 3600400"/>
                  <a:gd name="connsiteY4" fmla="*/ 27599 h 2160240"/>
                  <a:gd name="connsiteX5" fmla="*/ 3600400 w 3600400"/>
                  <a:gd name="connsiteY5" fmla="*/ 94230 h 2160240"/>
                  <a:gd name="connsiteX6" fmla="*/ 3600400 w 3600400"/>
                  <a:gd name="connsiteY6" fmla="*/ 2066010 h 2160240"/>
                  <a:gd name="connsiteX7" fmla="*/ 3572801 w 3600400"/>
                  <a:gd name="connsiteY7" fmla="*/ 2132641 h 2160240"/>
                  <a:gd name="connsiteX8" fmla="*/ 3506170 w 3600400"/>
                  <a:gd name="connsiteY8" fmla="*/ 2160240 h 2160240"/>
                  <a:gd name="connsiteX9" fmla="*/ 94230 w 3600400"/>
                  <a:gd name="connsiteY9" fmla="*/ 2160240 h 2160240"/>
                  <a:gd name="connsiteX10" fmla="*/ 27599 w 3600400"/>
                  <a:gd name="connsiteY10" fmla="*/ 2132641 h 2160240"/>
                  <a:gd name="connsiteX11" fmla="*/ 0 w 3600400"/>
                  <a:gd name="connsiteY11" fmla="*/ 2066010 h 2160240"/>
                  <a:gd name="connsiteX12" fmla="*/ 0 w 3600400"/>
                  <a:gd name="connsiteY12" fmla="*/ 94230 h 2160240"/>
                  <a:gd name="connsiteX0" fmla="*/ 0 w 3600400"/>
                  <a:gd name="connsiteY0" fmla="*/ 785972 h 2851982"/>
                  <a:gd name="connsiteX1" fmla="*/ 27599 w 3600400"/>
                  <a:gd name="connsiteY1" fmla="*/ 719341 h 2851982"/>
                  <a:gd name="connsiteX2" fmla="*/ 94230 w 3600400"/>
                  <a:gd name="connsiteY2" fmla="*/ 691742 h 2851982"/>
                  <a:gd name="connsiteX3" fmla="*/ 3506170 w 3600400"/>
                  <a:gd name="connsiteY3" fmla="*/ 691742 h 2851982"/>
                  <a:gd name="connsiteX4" fmla="*/ 3572801 w 3600400"/>
                  <a:gd name="connsiteY4" fmla="*/ 719341 h 2851982"/>
                  <a:gd name="connsiteX5" fmla="*/ 3600400 w 3600400"/>
                  <a:gd name="connsiteY5" fmla="*/ 785972 h 2851982"/>
                  <a:gd name="connsiteX6" fmla="*/ 3600400 w 3600400"/>
                  <a:gd name="connsiteY6" fmla="*/ 2757752 h 2851982"/>
                  <a:gd name="connsiteX7" fmla="*/ 3572801 w 3600400"/>
                  <a:gd name="connsiteY7" fmla="*/ 2824383 h 2851982"/>
                  <a:gd name="connsiteX8" fmla="*/ 3506170 w 3600400"/>
                  <a:gd name="connsiteY8" fmla="*/ 2851982 h 2851982"/>
                  <a:gd name="connsiteX9" fmla="*/ 94230 w 3600400"/>
                  <a:gd name="connsiteY9" fmla="*/ 2851982 h 2851982"/>
                  <a:gd name="connsiteX10" fmla="*/ 27599 w 3600400"/>
                  <a:gd name="connsiteY10" fmla="*/ 2824383 h 2851982"/>
                  <a:gd name="connsiteX11" fmla="*/ 0 w 3600400"/>
                  <a:gd name="connsiteY11" fmla="*/ 2757752 h 2851982"/>
                  <a:gd name="connsiteX12" fmla="*/ 0 w 3600400"/>
                  <a:gd name="connsiteY12" fmla="*/ 785972 h 2851982"/>
                  <a:gd name="connsiteX0" fmla="*/ 0 w 3600400"/>
                  <a:gd name="connsiteY0" fmla="*/ 785972 h 3004403"/>
                  <a:gd name="connsiteX1" fmla="*/ 27599 w 3600400"/>
                  <a:gd name="connsiteY1" fmla="*/ 719341 h 3004403"/>
                  <a:gd name="connsiteX2" fmla="*/ 94230 w 3600400"/>
                  <a:gd name="connsiteY2" fmla="*/ 691742 h 3004403"/>
                  <a:gd name="connsiteX3" fmla="*/ 3506170 w 3600400"/>
                  <a:gd name="connsiteY3" fmla="*/ 691742 h 3004403"/>
                  <a:gd name="connsiteX4" fmla="*/ 3572801 w 3600400"/>
                  <a:gd name="connsiteY4" fmla="*/ 719341 h 3004403"/>
                  <a:gd name="connsiteX5" fmla="*/ 3600400 w 3600400"/>
                  <a:gd name="connsiteY5" fmla="*/ 785972 h 3004403"/>
                  <a:gd name="connsiteX6" fmla="*/ 3600400 w 3600400"/>
                  <a:gd name="connsiteY6" fmla="*/ 1771863 h 3004403"/>
                  <a:gd name="connsiteX7" fmla="*/ 3572801 w 3600400"/>
                  <a:gd name="connsiteY7" fmla="*/ 2824383 h 3004403"/>
                  <a:gd name="connsiteX8" fmla="*/ 3506170 w 3600400"/>
                  <a:gd name="connsiteY8" fmla="*/ 2851982 h 3004403"/>
                  <a:gd name="connsiteX9" fmla="*/ 94230 w 3600400"/>
                  <a:gd name="connsiteY9" fmla="*/ 2851982 h 3004403"/>
                  <a:gd name="connsiteX10" fmla="*/ 27599 w 3600400"/>
                  <a:gd name="connsiteY10" fmla="*/ 2824383 h 3004403"/>
                  <a:gd name="connsiteX11" fmla="*/ 0 w 3600400"/>
                  <a:gd name="connsiteY11" fmla="*/ 2757752 h 3004403"/>
                  <a:gd name="connsiteX12" fmla="*/ 0 w 3600400"/>
                  <a:gd name="connsiteY12" fmla="*/ 785972 h 3004403"/>
                  <a:gd name="connsiteX0" fmla="*/ 0 w 3600400"/>
                  <a:gd name="connsiteY0" fmla="*/ 1650067 h 3724481"/>
                  <a:gd name="connsiteX1" fmla="*/ 27599 w 3600400"/>
                  <a:gd name="connsiteY1" fmla="*/ 1583436 h 3724481"/>
                  <a:gd name="connsiteX2" fmla="*/ 94230 w 3600400"/>
                  <a:gd name="connsiteY2" fmla="*/ 1555837 h 3724481"/>
                  <a:gd name="connsiteX3" fmla="*/ 3506170 w 3600400"/>
                  <a:gd name="connsiteY3" fmla="*/ 1555837 h 3724481"/>
                  <a:gd name="connsiteX4" fmla="*/ 3572801 w 3600400"/>
                  <a:gd name="connsiteY4" fmla="*/ 1583436 h 3724481"/>
                  <a:gd name="connsiteX5" fmla="*/ 3600400 w 3600400"/>
                  <a:gd name="connsiteY5" fmla="*/ 1650067 h 3724481"/>
                  <a:gd name="connsiteX6" fmla="*/ 3600400 w 3600400"/>
                  <a:gd name="connsiteY6" fmla="*/ 2635958 h 3724481"/>
                  <a:gd name="connsiteX7" fmla="*/ 3572801 w 3600400"/>
                  <a:gd name="connsiteY7" fmla="*/ 3688478 h 3724481"/>
                  <a:gd name="connsiteX8" fmla="*/ 3528392 w 3600400"/>
                  <a:gd name="connsiteY8" fmla="*/ 2851982 h 3724481"/>
                  <a:gd name="connsiteX9" fmla="*/ 94230 w 3600400"/>
                  <a:gd name="connsiteY9" fmla="*/ 3716077 h 3724481"/>
                  <a:gd name="connsiteX10" fmla="*/ 27599 w 3600400"/>
                  <a:gd name="connsiteY10" fmla="*/ 3688478 h 3724481"/>
                  <a:gd name="connsiteX11" fmla="*/ 0 w 3600400"/>
                  <a:gd name="connsiteY11" fmla="*/ 3621847 h 3724481"/>
                  <a:gd name="connsiteX12" fmla="*/ 0 w 3600400"/>
                  <a:gd name="connsiteY12" fmla="*/ 1650067 h 3724481"/>
                  <a:gd name="connsiteX0" fmla="*/ 0 w 3600400"/>
                  <a:gd name="connsiteY0" fmla="*/ 485971 h 2560386"/>
                  <a:gd name="connsiteX1" fmla="*/ 27599 w 3600400"/>
                  <a:gd name="connsiteY1" fmla="*/ 419340 h 2560386"/>
                  <a:gd name="connsiteX2" fmla="*/ 94230 w 3600400"/>
                  <a:gd name="connsiteY2" fmla="*/ 391741 h 2560386"/>
                  <a:gd name="connsiteX3" fmla="*/ 3506170 w 3600400"/>
                  <a:gd name="connsiteY3" fmla="*/ 391741 h 2560386"/>
                  <a:gd name="connsiteX4" fmla="*/ 3572801 w 3600400"/>
                  <a:gd name="connsiteY4" fmla="*/ 419340 h 2560386"/>
                  <a:gd name="connsiteX5" fmla="*/ 3600400 w 3600400"/>
                  <a:gd name="connsiteY5" fmla="*/ 485971 h 2560386"/>
                  <a:gd name="connsiteX6" fmla="*/ 3600400 w 3600400"/>
                  <a:gd name="connsiteY6" fmla="*/ 1471862 h 2560386"/>
                  <a:gd name="connsiteX7" fmla="*/ 3572801 w 3600400"/>
                  <a:gd name="connsiteY7" fmla="*/ 2524382 h 2560386"/>
                  <a:gd name="connsiteX8" fmla="*/ 3528392 w 3600400"/>
                  <a:gd name="connsiteY8" fmla="*/ 1687886 h 2560386"/>
                  <a:gd name="connsiteX9" fmla="*/ 94230 w 3600400"/>
                  <a:gd name="connsiteY9" fmla="*/ 2551981 h 2560386"/>
                  <a:gd name="connsiteX10" fmla="*/ 27599 w 3600400"/>
                  <a:gd name="connsiteY10" fmla="*/ 2524382 h 2560386"/>
                  <a:gd name="connsiteX11" fmla="*/ 0 w 3600400"/>
                  <a:gd name="connsiteY11" fmla="*/ 2457751 h 2560386"/>
                  <a:gd name="connsiteX12" fmla="*/ 0 w 3600400"/>
                  <a:gd name="connsiteY12" fmla="*/ 485971 h 2560386"/>
                  <a:gd name="connsiteX0" fmla="*/ 0 w 4112754"/>
                  <a:gd name="connsiteY0" fmla="*/ 485971 h 2551982"/>
                  <a:gd name="connsiteX1" fmla="*/ 27599 w 4112754"/>
                  <a:gd name="connsiteY1" fmla="*/ 419340 h 2551982"/>
                  <a:gd name="connsiteX2" fmla="*/ 94230 w 4112754"/>
                  <a:gd name="connsiteY2" fmla="*/ 391741 h 2551982"/>
                  <a:gd name="connsiteX3" fmla="*/ 3506170 w 4112754"/>
                  <a:gd name="connsiteY3" fmla="*/ 391741 h 2551982"/>
                  <a:gd name="connsiteX4" fmla="*/ 3572801 w 4112754"/>
                  <a:gd name="connsiteY4" fmla="*/ 419340 h 2551982"/>
                  <a:gd name="connsiteX5" fmla="*/ 3600400 w 4112754"/>
                  <a:gd name="connsiteY5" fmla="*/ 485971 h 2551982"/>
                  <a:gd name="connsiteX6" fmla="*/ 3600400 w 4112754"/>
                  <a:gd name="connsiteY6" fmla="*/ 1471862 h 2551982"/>
                  <a:gd name="connsiteX7" fmla="*/ 3528392 w 4112754"/>
                  <a:gd name="connsiteY7" fmla="*/ 1687886 h 2551982"/>
                  <a:gd name="connsiteX8" fmla="*/ 94230 w 4112754"/>
                  <a:gd name="connsiteY8" fmla="*/ 2551981 h 2551982"/>
                  <a:gd name="connsiteX9" fmla="*/ 27599 w 4112754"/>
                  <a:gd name="connsiteY9" fmla="*/ 2524382 h 2551982"/>
                  <a:gd name="connsiteX10" fmla="*/ 0 w 4112754"/>
                  <a:gd name="connsiteY10" fmla="*/ 2457751 h 2551982"/>
                  <a:gd name="connsiteX11" fmla="*/ 0 w 4112754"/>
                  <a:gd name="connsiteY11" fmla="*/ 485971 h 2551982"/>
                  <a:gd name="connsiteX0" fmla="*/ 0 w 3600400"/>
                  <a:gd name="connsiteY0" fmla="*/ 485971 h 2551980"/>
                  <a:gd name="connsiteX1" fmla="*/ 27599 w 3600400"/>
                  <a:gd name="connsiteY1" fmla="*/ 419340 h 2551980"/>
                  <a:gd name="connsiteX2" fmla="*/ 94230 w 3600400"/>
                  <a:gd name="connsiteY2" fmla="*/ 391741 h 2551980"/>
                  <a:gd name="connsiteX3" fmla="*/ 3506170 w 3600400"/>
                  <a:gd name="connsiteY3" fmla="*/ 391741 h 2551980"/>
                  <a:gd name="connsiteX4" fmla="*/ 3572801 w 3600400"/>
                  <a:gd name="connsiteY4" fmla="*/ 419340 h 2551980"/>
                  <a:gd name="connsiteX5" fmla="*/ 3600400 w 3600400"/>
                  <a:gd name="connsiteY5" fmla="*/ 485971 h 2551980"/>
                  <a:gd name="connsiteX6" fmla="*/ 3528392 w 3600400"/>
                  <a:gd name="connsiteY6" fmla="*/ 1687886 h 2551980"/>
                  <a:gd name="connsiteX7" fmla="*/ 94230 w 3600400"/>
                  <a:gd name="connsiteY7" fmla="*/ 2551981 h 2551980"/>
                  <a:gd name="connsiteX8" fmla="*/ 27599 w 3600400"/>
                  <a:gd name="connsiteY8" fmla="*/ 2524382 h 2551980"/>
                  <a:gd name="connsiteX9" fmla="*/ 0 w 3600400"/>
                  <a:gd name="connsiteY9" fmla="*/ 2457751 h 2551980"/>
                  <a:gd name="connsiteX10" fmla="*/ 0 w 3600400"/>
                  <a:gd name="connsiteY10" fmla="*/ 485971 h 2551980"/>
                  <a:gd name="connsiteX0" fmla="*/ 0 w 3600400"/>
                  <a:gd name="connsiteY0" fmla="*/ 503404 h 2569415"/>
                  <a:gd name="connsiteX1" fmla="*/ 27599 w 3600400"/>
                  <a:gd name="connsiteY1" fmla="*/ 436773 h 2569415"/>
                  <a:gd name="connsiteX2" fmla="*/ 94230 w 3600400"/>
                  <a:gd name="connsiteY2" fmla="*/ 409174 h 2569415"/>
                  <a:gd name="connsiteX3" fmla="*/ 3506170 w 3600400"/>
                  <a:gd name="connsiteY3" fmla="*/ 409174 h 2569415"/>
                  <a:gd name="connsiteX4" fmla="*/ 3572801 w 3600400"/>
                  <a:gd name="connsiteY4" fmla="*/ 436773 h 2569415"/>
                  <a:gd name="connsiteX5" fmla="*/ 3600400 w 3600400"/>
                  <a:gd name="connsiteY5" fmla="*/ 503404 h 2569415"/>
                  <a:gd name="connsiteX6" fmla="*/ 3595560 w 3600400"/>
                  <a:gd name="connsiteY6" fmla="*/ 1687886 h 2569415"/>
                  <a:gd name="connsiteX7" fmla="*/ 94230 w 3600400"/>
                  <a:gd name="connsiteY7" fmla="*/ 2569414 h 2569415"/>
                  <a:gd name="connsiteX8" fmla="*/ 27599 w 3600400"/>
                  <a:gd name="connsiteY8" fmla="*/ 2541815 h 2569415"/>
                  <a:gd name="connsiteX9" fmla="*/ 0 w 3600400"/>
                  <a:gd name="connsiteY9" fmla="*/ 2475184 h 2569415"/>
                  <a:gd name="connsiteX10" fmla="*/ 0 w 3600400"/>
                  <a:gd name="connsiteY10" fmla="*/ 503404 h 2569415"/>
                  <a:gd name="connsiteX0" fmla="*/ 0 w 3600400"/>
                  <a:gd name="connsiteY0" fmla="*/ 94229 h 2160240"/>
                  <a:gd name="connsiteX1" fmla="*/ 27599 w 3600400"/>
                  <a:gd name="connsiteY1" fmla="*/ 27598 h 2160240"/>
                  <a:gd name="connsiteX2" fmla="*/ 94230 w 3600400"/>
                  <a:gd name="connsiteY2" fmla="*/ -1 h 2160240"/>
                  <a:gd name="connsiteX3" fmla="*/ 3506170 w 3600400"/>
                  <a:gd name="connsiteY3" fmla="*/ -1 h 2160240"/>
                  <a:gd name="connsiteX4" fmla="*/ 3572801 w 3600400"/>
                  <a:gd name="connsiteY4" fmla="*/ 27598 h 2160240"/>
                  <a:gd name="connsiteX5" fmla="*/ 3600400 w 3600400"/>
                  <a:gd name="connsiteY5" fmla="*/ 94229 h 2160240"/>
                  <a:gd name="connsiteX6" fmla="*/ 3595560 w 3600400"/>
                  <a:gd name="connsiteY6" fmla="*/ 1278711 h 2160240"/>
                  <a:gd name="connsiteX7" fmla="*/ 94230 w 3600400"/>
                  <a:gd name="connsiteY7" fmla="*/ 2160239 h 2160240"/>
                  <a:gd name="connsiteX8" fmla="*/ 27599 w 3600400"/>
                  <a:gd name="connsiteY8" fmla="*/ 2132640 h 2160240"/>
                  <a:gd name="connsiteX9" fmla="*/ 0 w 3600400"/>
                  <a:gd name="connsiteY9" fmla="*/ 2066009 h 2160240"/>
                  <a:gd name="connsiteX10" fmla="*/ 0 w 3600400"/>
                  <a:gd name="connsiteY10" fmla="*/ 94229 h 2160240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  <a:gd name="connsiteX0" fmla="*/ 0 w 3600400"/>
                  <a:gd name="connsiteY0" fmla="*/ 372988 h 2786696"/>
                  <a:gd name="connsiteX1" fmla="*/ 27599 w 3600400"/>
                  <a:gd name="connsiteY1" fmla="*/ 306357 h 2786696"/>
                  <a:gd name="connsiteX2" fmla="*/ 94230 w 3600400"/>
                  <a:gd name="connsiteY2" fmla="*/ 278758 h 2786696"/>
                  <a:gd name="connsiteX3" fmla="*/ 3506170 w 3600400"/>
                  <a:gd name="connsiteY3" fmla="*/ 278758 h 2786696"/>
                  <a:gd name="connsiteX4" fmla="*/ 3572801 w 3600400"/>
                  <a:gd name="connsiteY4" fmla="*/ 306357 h 2786696"/>
                  <a:gd name="connsiteX5" fmla="*/ 3600400 w 3600400"/>
                  <a:gd name="connsiteY5" fmla="*/ 372988 h 2786696"/>
                  <a:gd name="connsiteX6" fmla="*/ 3595560 w 3600400"/>
                  <a:gd name="connsiteY6" fmla="*/ 1557470 h 2786696"/>
                  <a:gd name="connsiteX7" fmla="*/ 94230 w 3600400"/>
                  <a:gd name="connsiteY7" fmla="*/ 2438998 h 2786696"/>
                  <a:gd name="connsiteX8" fmla="*/ 27599 w 3600400"/>
                  <a:gd name="connsiteY8" fmla="*/ 2411399 h 2786696"/>
                  <a:gd name="connsiteX9" fmla="*/ 0 w 3600400"/>
                  <a:gd name="connsiteY9" fmla="*/ 2344768 h 2786696"/>
                  <a:gd name="connsiteX10" fmla="*/ 0 w 3600400"/>
                  <a:gd name="connsiteY10" fmla="*/ 372988 h 2786696"/>
                  <a:gd name="connsiteX0" fmla="*/ 0 w 3600400"/>
                  <a:gd name="connsiteY0" fmla="*/ 312801 h 2726509"/>
                  <a:gd name="connsiteX1" fmla="*/ 27599 w 3600400"/>
                  <a:gd name="connsiteY1" fmla="*/ 246170 h 2726509"/>
                  <a:gd name="connsiteX2" fmla="*/ 94230 w 3600400"/>
                  <a:gd name="connsiteY2" fmla="*/ 218571 h 2726509"/>
                  <a:gd name="connsiteX3" fmla="*/ 3506170 w 3600400"/>
                  <a:gd name="connsiteY3" fmla="*/ 218571 h 2726509"/>
                  <a:gd name="connsiteX4" fmla="*/ 3572801 w 3600400"/>
                  <a:gd name="connsiteY4" fmla="*/ 246170 h 2726509"/>
                  <a:gd name="connsiteX5" fmla="*/ 3600400 w 3600400"/>
                  <a:gd name="connsiteY5" fmla="*/ 312801 h 2726509"/>
                  <a:gd name="connsiteX6" fmla="*/ 3595560 w 3600400"/>
                  <a:gd name="connsiteY6" fmla="*/ 1497283 h 2726509"/>
                  <a:gd name="connsiteX7" fmla="*/ 94230 w 3600400"/>
                  <a:gd name="connsiteY7" fmla="*/ 2378811 h 2726509"/>
                  <a:gd name="connsiteX8" fmla="*/ 27599 w 3600400"/>
                  <a:gd name="connsiteY8" fmla="*/ 2351212 h 2726509"/>
                  <a:gd name="connsiteX9" fmla="*/ 0 w 3600400"/>
                  <a:gd name="connsiteY9" fmla="*/ 2284581 h 2726509"/>
                  <a:gd name="connsiteX10" fmla="*/ 0 w 3600400"/>
                  <a:gd name="connsiteY10" fmla="*/ 312801 h 272650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03898 h 2517606"/>
                  <a:gd name="connsiteX1" fmla="*/ 27599 w 3600400"/>
                  <a:gd name="connsiteY1" fmla="*/ 37267 h 2517606"/>
                  <a:gd name="connsiteX2" fmla="*/ 94230 w 3600400"/>
                  <a:gd name="connsiteY2" fmla="*/ 9668 h 2517606"/>
                  <a:gd name="connsiteX3" fmla="*/ 3506170 w 3600400"/>
                  <a:gd name="connsiteY3" fmla="*/ 9668 h 2517606"/>
                  <a:gd name="connsiteX4" fmla="*/ 3572801 w 3600400"/>
                  <a:gd name="connsiteY4" fmla="*/ 37267 h 2517606"/>
                  <a:gd name="connsiteX5" fmla="*/ 3600400 w 3600400"/>
                  <a:gd name="connsiteY5" fmla="*/ 103898 h 2517606"/>
                  <a:gd name="connsiteX6" fmla="*/ 3595560 w 3600400"/>
                  <a:gd name="connsiteY6" fmla="*/ 1288380 h 2517606"/>
                  <a:gd name="connsiteX7" fmla="*/ 94230 w 3600400"/>
                  <a:gd name="connsiteY7" fmla="*/ 2169908 h 2517606"/>
                  <a:gd name="connsiteX8" fmla="*/ 27599 w 3600400"/>
                  <a:gd name="connsiteY8" fmla="*/ 2142309 h 2517606"/>
                  <a:gd name="connsiteX9" fmla="*/ 0 w 3600400"/>
                  <a:gd name="connsiteY9" fmla="*/ 2075678 h 2517606"/>
                  <a:gd name="connsiteX10" fmla="*/ 0 w 3600400"/>
                  <a:gd name="connsiteY10" fmla="*/ 103898 h 2517606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94231 h 2507939"/>
                  <a:gd name="connsiteX1" fmla="*/ 27599 w 3600400"/>
                  <a:gd name="connsiteY1" fmla="*/ 27600 h 2507939"/>
                  <a:gd name="connsiteX2" fmla="*/ 94230 w 3600400"/>
                  <a:gd name="connsiteY2" fmla="*/ 1 h 2507939"/>
                  <a:gd name="connsiteX3" fmla="*/ 3506170 w 3600400"/>
                  <a:gd name="connsiteY3" fmla="*/ 1 h 2507939"/>
                  <a:gd name="connsiteX4" fmla="*/ 3572801 w 3600400"/>
                  <a:gd name="connsiteY4" fmla="*/ 27600 h 2507939"/>
                  <a:gd name="connsiteX5" fmla="*/ 3600400 w 3600400"/>
                  <a:gd name="connsiteY5" fmla="*/ 94231 h 2507939"/>
                  <a:gd name="connsiteX6" fmla="*/ 3595560 w 3600400"/>
                  <a:gd name="connsiteY6" fmla="*/ 1278713 h 2507939"/>
                  <a:gd name="connsiteX7" fmla="*/ 94230 w 3600400"/>
                  <a:gd name="connsiteY7" fmla="*/ 2160241 h 2507939"/>
                  <a:gd name="connsiteX8" fmla="*/ 27599 w 3600400"/>
                  <a:gd name="connsiteY8" fmla="*/ 2132642 h 2507939"/>
                  <a:gd name="connsiteX9" fmla="*/ 0 w 3600400"/>
                  <a:gd name="connsiteY9" fmla="*/ 2066011 h 2507939"/>
                  <a:gd name="connsiteX10" fmla="*/ 0 w 3600400"/>
                  <a:gd name="connsiteY10" fmla="*/ 94231 h 2507939"/>
                  <a:gd name="connsiteX0" fmla="*/ 0 w 3600400"/>
                  <a:gd name="connsiteY0" fmla="*/ 139728 h 2553436"/>
                  <a:gd name="connsiteX1" fmla="*/ 27599 w 3600400"/>
                  <a:gd name="connsiteY1" fmla="*/ 73097 h 2553436"/>
                  <a:gd name="connsiteX2" fmla="*/ 94230 w 3600400"/>
                  <a:gd name="connsiteY2" fmla="*/ 45498 h 2553436"/>
                  <a:gd name="connsiteX3" fmla="*/ 3506170 w 3600400"/>
                  <a:gd name="connsiteY3" fmla="*/ 45498 h 2553436"/>
                  <a:gd name="connsiteX4" fmla="*/ 3572801 w 3600400"/>
                  <a:gd name="connsiteY4" fmla="*/ 73097 h 2553436"/>
                  <a:gd name="connsiteX5" fmla="*/ 3600400 w 3600400"/>
                  <a:gd name="connsiteY5" fmla="*/ 139728 h 2553436"/>
                  <a:gd name="connsiteX6" fmla="*/ 3595560 w 3600400"/>
                  <a:gd name="connsiteY6" fmla="*/ 1324210 h 2553436"/>
                  <a:gd name="connsiteX7" fmla="*/ 94230 w 3600400"/>
                  <a:gd name="connsiteY7" fmla="*/ 2205738 h 2553436"/>
                  <a:gd name="connsiteX8" fmla="*/ 27599 w 3600400"/>
                  <a:gd name="connsiteY8" fmla="*/ 2178139 h 2553436"/>
                  <a:gd name="connsiteX9" fmla="*/ 0 w 3600400"/>
                  <a:gd name="connsiteY9" fmla="*/ 2111508 h 2553436"/>
                  <a:gd name="connsiteX10" fmla="*/ 0 w 3600400"/>
                  <a:gd name="connsiteY10" fmla="*/ 139728 h 2553436"/>
                  <a:gd name="connsiteX0" fmla="*/ 0 w 3600400"/>
                  <a:gd name="connsiteY0" fmla="*/ 94229 h 2507937"/>
                  <a:gd name="connsiteX1" fmla="*/ 27599 w 3600400"/>
                  <a:gd name="connsiteY1" fmla="*/ 27598 h 2507937"/>
                  <a:gd name="connsiteX2" fmla="*/ 94230 w 3600400"/>
                  <a:gd name="connsiteY2" fmla="*/ -1 h 2507937"/>
                  <a:gd name="connsiteX3" fmla="*/ 3506170 w 3600400"/>
                  <a:gd name="connsiteY3" fmla="*/ -1 h 2507937"/>
                  <a:gd name="connsiteX4" fmla="*/ 3572801 w 3600400"/>
                  <a:gd name="connsiteY4" fmla="*/ 27598 h 2507937"/>
                  <a:gd name="connsiteX5" fmla="*/ 3600400 w 3600400"/>
                  <a:gd name="connsiteY5" fmla="*/ 94229 h 2507937"/>
                  <a:gd name="connsiteX6" fmla="*/ 3595560 w 3600400"/>
                  <a:gd name="connsiteY6" fmla="*/ 1278711 h 2507937"/>
                  <a:gd name="connsiteX7" fmla="*/ 94230 w 3600400"/>
                  <a:gd name="connsiteY7" fmla="*/ 2160239 h 2507937"/>
                  <a:gd name="connsiteX8" fmla="*/ 27599 w 3600400"/>
                  <a:gd name="connsiteY8" fmla="*/ 2132640 h 2507937"/>
                  <a:gd name="connsiteX9" fmla="*/ 0 w 3600400"/>
                  <a:gd name="connsiteY9" fmla="*/ 2066009 h 2507937"/>
                  <a:gd name="connsiteX10" fmla="*/ 0 w 3600400"/>
                  <a:gd name="connsiteY10" fmla="*/ 94229 h 250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0400" h="2507937">
                    <a:moveTo>
                      <a:pt x="0" y="94229"/>
                    </a:moveTo>
                    <a:cubicBezTo>
                      <a:pt x="0" y="69238"/>
                      <a:pt x="9928" y="45270"/>
                      <a:pt x="27599" y="27598"/>
                    </a:cubicBezTo>
                    <a:cubicBezTo>
                      <a:pt x="45271" y="9926"/>
                      <a:pt x="69238" y="-1"/>
                      <a:pt x="94230" y="-1"/>
                    </a:cubicBezTo>
                    <a:lnTo>
                      <a:pt x="3506170" y="-1"/>
                    </a:lnTo>
                    <a:cubicBezTo>
                      <a:pt x="3531161" y="-1"/>
                      <a:pt x="3555129" y="9927"/>
                      <a:pt x="3572801" y="27598"/>
                    </a:cubicBezTo>
                    <a:cubicBezTo>
                      <a:pt x="3590473" y="45270"/>
                      <a:pt x="3600400" y="69237"/>
                      <a:pt x="3600400" y="94229"/>
                    </a:cubicBezTo>
                    <a:cubicBezTo>
                      <a:pt x="3598787" y="489056"/>
                      <a:pt x="3597173" y="883884"/>
                      <a:pt x="3595560" y="1278711"/>
                    </a:cubicBezTo>
                    <a:cubicBezTo>
                      <a:pt x="2274962" y="34770"/>
                      <a:pt x="1738353" y="2507937"/>
                      <a:pt x="94230" y="2160239"/>
                    </a:cubicBezTo>
                    <a:cubicBezTo>
                      <a:pt x="69239" y="2160239"/>
                      <a:pt x="45271" y="2150311"/>
                      <a:pt x="27599" y="2132640"/>
                    </a:cubicBezTo>
                    <a:cubicBezTo>
                      <a:pt x="9927" y="2114968"/>
                      <a:pt x="0" y="2091001"/>
                      <a:pt x="0" y="2066009"/>
                    </a:cubicBezTo>
                    <a:lnTo>
                      <a:pt x="0" y="942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alpha val="2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50"/>
              </a:p>
            </p:txBody>
          </p:sp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2136494" y="803746"/>
                <a:ext cx="6037619" cy="445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ko-KR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However, … </a:t>
                </a:r>
                <a:endParaRPr lang="ko-KR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TextBox 19"/>
              <p:cNvSpPr txBox="1">
                <a:spLocks noChangeArrowheads="1"/>
              </p:cNvSpPr>
              <p:nvPr/>
            </p:nvSpPr>
            <p:spPr bwMode="auto">
              <a:xfrm>
                <a:off x="3949013" y="5025987"/>
                <a:ext cx="2955776" cy="408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ko-KR" sz="16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SNR</a:t>
                </a:r>
                <a:r>
                  <a:rPr lang="en-US" altLang="ko-KR" sz="1200" dirty="0" err="1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dB</a:t>
                </a:r>
                <a:r>
                  <a:rPr lang="en-US" altLang="ko-KR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= 23</a:t>
                </a:r>
                <a:endParaRPr lang="ko-KR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6494" y="1883082"/>
                    <a:ext cx="2566528" cy="4126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ko-KR" sz="1600" b="0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𝑋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微软雅黑" panose="020B0503020204020204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𝑋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𝑇</m:t>
                              </m:r>
                            </m:sup>
                          </m:sSubSup>
                        </m:oMath>
                      </m:oMathPara>
                    </a14:m>
                    <a:endParaRPr lang="ko-KR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3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36494" y="1883082"/>
                    <a:ext cx="2566528" cy="41269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3793" y="1856814"/>
                    <a:ext cx="3110997" cy="4126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𝑋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  <a:ea typeface="微软雅黑" panose="020B0503020204020204" pitchFamily="34" charset="-122"/>
                                </a:rPr>
                                <m:t>𝑇</m:t>
                              </m:r>
                            </m:sup>
                          </m:sSubSup>
                        </m:oMath>
                      </m:oMathPara>
                    </a14:m>
                    <a:endParaRPr lang="ko-KR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44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93793" y="1856814"/>
                    <a:ext cx="3110997" cy="41269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9" t="9210" r="19022" b="15885"/>
            <a:stretch/>
          </p:blipFill>
          <p:spPr>
            <a:xfrm>
              <a:off x="3446886" y="2589733"/>
              <a:ext cx="3179952" cy="27118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84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B2279-A2AF-4BA5-86AB-8F482228C30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475" y="54868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Our Method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微软雅黑" pitchFamily="34" charset="-122"/>
                      </a:rPr>
                      <m:t> 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𝑿</m:t>
                    </m:r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  <a:ea typeface="微软雅黑" pitchFamily="34" charset="-122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,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  <m:sSubSup>
                      <m:sSubSup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(the SIM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𝑳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  <a:ea typeface="微软雅黑" pitchFamily="34" charset="-12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) using a </a:t>
                </a:r>
                <a:r>
                  <a:rPr lang="en-US" altLang="zh-CN" b="1" dirty="0" smtClean="0">
                    <a:solidFill>
                      <a:srgbClr val="7030A0"/>
                    </a:solidFill>
                    <a:latin typeface="Times New Roman" pitchFamily="18" charset="0"/>
                    <a:ea typeface="微软雅黑" pitchFamily="34" charset="-122"/>
                  </a:rPr>
                  <a:t>single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</a:t>
                </a:r>
                <a:r>
                  <a:rPr lang="en-US" altLang="zh-CN" b="1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itchFamily="34" charset="-122"/>
                  </a:rPr>
                  <a:t>convex</a:t>
                </a:r>
                <a:r>
                  <a:rPr lang="en-US" altLang="zh-CN" b="1" dirty="0" smtClean="0">
                    <a:latin typeface="Times New Roman" pitchFamily="18" charset="0"/>
                    <a:ea typeface="微软雅黑" pitchFamily="34" charset="-122"/>
                  </a:rPr>
                  <a:t> procedure.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052736"/>
                <a:ext cx="8815388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174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>
                    <a:latin typeface="微软雅黑" pitchFamily="34" charset="-122"/>
                    <a:ea typeface="微软雅黑" pitchFamily="34" charset="-122"/>
                  </a:rPr>
                  <a:t>A Basic Theory</a:t>
                </a:r>
                <a:r>
                  <a:rPr lang="en-US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[Liu et al., TPAMI’13]:</a:t>
                </a:r>
              </a:p>
              <a:p>
                <a:pPr algn="ctr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  <m:t>𝑇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arg</m:t>
                          </m:r>
                        </m:fName>
                        <m:e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𝑚𝑖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/>
                                      <a:ea typeface="微软雅黑" pitchFamily="34" charset="-122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 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𝑠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𝑡</m:t>
                          </m:r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.  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/>
                                  <a:ea typeface="微软雅黑" pitchFamily="34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/>
                              <a:ea typeface="微软雅黑" pitchFamily="34" charset="-122"/>
                            </a:rPr>
                            <m:t>𝑍</m:t>
                          </m:r>
                        </m:e>
                      </m:func>
                    </m:oMath>
                  </m:oMathPara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" y="1628800"/>
                <a:ext cx="8815388" cy="864096"/>
              </a:xfrm>
              <a:prstGeom prst="rect">
                <a:avLst/>
              </a:prstGeom>
              <a:blipFill rotWithShape="1">
                <a:blip r:embed="rId6"/>
                <a:stretch>
                  <a:fillRect l="-967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79512" y="2636912"/>
                <a:ext cx="8815388" cy="39604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lIns="36000" tIns="36000" rIns="36000" bIns="36000" anchor="t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b="1" dirty="0" smtClean="0">
                    <a:latin typeface="微软雅黑" pitchFamily="34" charset="-122"/>
                    <a:ea typeface="微软雅黑" pitchFamily="34" charset="-122"/>
                  </a:rPr>
                  <a:t>About the nuclear norm,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/>
                        <a:ea typeface="微软雅黑" pitchFamily="34" charset="-122"/>
                      </a:rPr>
                      <m:t>|⋅</m:t>
                    </m:r>
                    <m:sSub>
                      <m:sSubPr>
                        <m:ctrlPr>
                          <a:rPr lang="en-US" altLang="zh-CN" sz="1600" b="1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1600" b="1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zh-CN" altLang="en-US" sz="1600" b="1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1600" b="1" i="1" smtClean="0">
                            <a:latin typeface="Cambria Math"/>
                            <a:ea typeface="微软雅黑" pitchFamily="34" charset="-122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600" b="1" dirty="0" smtClean="0">
                    <a:latin typeface="微软雅黑" pitchFamily="34" charset="-122"/>
                    <a:ea typeface="微软雅黑" pitchFamily="34" charset="-122"/>
                  </a:rPr>
                  <a:t>:</a:t>
                </a:r>
              </a:p>
              <a:p>
                <a:pPr lvl="1" algn="just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/>
                        <a:ea typeface="微软雅黑" pitchFamily="34" charset="-122"/>
                      </a:rPr>
                      <m:t>{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,…}</m:t>
                    </m:r>
                  </m:oMath>
                </a14:m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 be the singular values of a matrix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𝑀</m:t>
                    </m:r>
                    <m:r>
                      <a:rPr lang="en-US" altLang="zh-CN" sz="1600" b="0" i="0" smtClean="0">
                        <a:latin typeface="Cambria Math"/>
                        <a:ea typeface="微软雅黑" pitchFamily="34" charset="-122"/>
                      </a:rPr>
                      <m:t>.</m:t>
                    </m:r>
                  </m:oMath>
                </a14:m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𝑀</m:t>
                            </m:r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∗</m:t>
                        </m:r>
                      </m:sub>
                    </m:sSub>
                    <m:r>
                      <a:rPr lang="en-US" altLang="zh-CN" sz="1600" b="0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naryPr>
                      <m:sub>
                        <m:r>
                          <a:rPr lang="en-US" altLang="zh-CN" sz="1600" b="0" i="1" smtClean="0">
                            <a:latin typeface="Cambria Math"/>
                            <a:ea typeface="微软雅黑" pitchFamily="34" charset="-12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/>
                                <a:ea typeface="微软雅黑" pitchFamily="34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lvl="1" algn="just">
                  <a:lnSpc>
                    <a:spcPct val="120000"/>
                  </a:lnSpc>
                  <a:buSzPct val="50000"/>
                  <a:buFont typeface="Wingdings" pitchFamily="2" charset="2"/>
                  <a:buChar char="l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Nuclear norm is the closest convex approximation to the rank function</a:t>
                </a: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𝜋</m:t>
                      </m:r>
                      <m:r>
                        <a:rPr lang="en-US" altLang="zh-CN" sz="1600" b="0" i="1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/>
                                      <a:ea typeface="微软雅黑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altLang="zh-CN" sz="1600" b="0" i="0" smtClean="0">
                          <a:latin typeface="Cambria Math"/>
                          <a:ea typeface="微软雅黑" pitchFamily="34" charset="-12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/>
                          <a:ea typeface="微软雅黑" pitchFamily="34" charset="-122"/>
                        </a:rPr>
                        <m:t>rank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M</m:t>
                          </m:r>
                        </m:e>
                      </m:d>
                      <m:r>
                        <a:rPr lang="en-US" altLang="zh-CN" sz="1600" b="0" i="0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𝜋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/>
                          <a:ea typeface="微软雅黑" pitchFamily="34" charset="-122"/>
                        </a:rPr>
                        <m:t>, 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/>
                                  <a:ea typeface="微软雅黑" pitchFamily="34" charset="-122"/>
                                </a:rPr>
                                <m:t>M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∗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/>
                          <a:ea typeface="微软雅黑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/>
                              <a:ea typeface="微软雅黑" pitchFamily="34" charset="-122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/>
                                  <a:ea typeface="微软雅黑" pitchFamily="34" charset="-122"/>
                                </a:rPr>
                                <m:t>𝜋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b="0" i="0" smtClean="0">
                              <a:latin typeface="Cambria Math"/>
                              <a:ea typeface="微软雅黑" pitchFamily="34" charset="-12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  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just">
                  <a:lnSpc>
                    <a:spcPct val="120000"/>
                  </a:lnSpc>
                  <a:buSzPct val="50000"/>
                  <a:defRPr/>
                </a:pP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36912"/>
                <a:ext cx="8815388" cy="3960440"/>
              </a:xfrm>
              <a:prstGeom prst="rect">
                <a:avLst/>
              </a:prstGeom>
              <a:blipFill rotWithShape="1">
                <a:blip r:embed="rId7"/>
                <a:stretch>
                  <a:fillRect l="-897" t="-8756"/>
                </a:stretch>
              </a:blipFill>
              <a:ln w="12700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70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SHSPRING_BG_AUDIO_DURATION_TAG" val="0.0000000"/>
  <p:tag name="ISPRING_SCORM_RATE_SLIDES" val="0"/>
  <p:tag name="ISPRING_SCORM_RATE_QUIZZES" val="0"/>
  <p:tag name="ISPRING_SCORM_PASSING_SCORE" val="0.0000000000"/>
  <p:tag name="GENSWF_OUTPUT_FILE_NAME" val="第0章"/>
  <p:tag name="ISPRING_RESOURCE_PATHS_HASH_2" val="b8a5d3de624175d3a3983e52e14dfcb26d8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|25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|13.3|4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14.5|14.6|4.9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|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33.7|30|9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9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6_自定义设计方案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scene3d>
          <a:camera prst="orthographicFront"/>
          <a:lightRig rig="threePt" dir="t"/>
        </a:scene3d>
        <a:sp3d>
          <a:bevelT/>
        </a:sp3d>
        <a:extLst/>
      </a:spPr>
      <a:bodyPr anchor="ctr"/>
      <a:lstStyle>
        <a:defPPr algn="ctr" defTabSz="800100" fontAlgn="auto">
          <a:spcBef>
            <a:spcPts val="0"/>
          </a:spcBef>
          <a:spcAft>
            <a:spcPts val="0"/>
          </a:spcAft>
          <a:defRPr sz="1400" b="1" dirty="0">
            <a:solidFill>
              <a:schemeClr val="tx1">
                <a:lumMod val="95000"/>
                <a:lumOff val="5000"/>
              </a:schemeClr>
            </a:solidFill>
            <a:latin typeface="+mj-ea"/>
            <a:ea typeface="+mj-ea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171450" indent="-171450" eaLnBrk="1" hangingPunct="1">
          <a:buBlip>
            <a:blip xmlns:r="http://schemas.openxmlformats.org/officeDocument/2006/relationships" r:embed="rId1"/>
          </a:buBlip>
          <a:defRPr sz="1600" b="1" dirty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34960</TotalTime>
  <Words>3022</Words>
  <Application>Microsoft Office PowerPoint</Application>
  <PresentationFormat>全屏显示(4:3)</PresentationFormat>
  <Paragraphs>391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幼圆</vt:lpstr>
      <vt:lpstr>Times New Roman</vt:lpstr>
      <vt:lpstr>Calibri</vt:lpstr>
      <vt:lpstr>Franklin Gothic Book</vt:lpstr>
      <vt:lpstr>微软雅黑</vt:lpstr>
      <vt:lpstr>Century Gothic</vt:lpstr>
      <vt:lpstr>Book Antiqua</vt:lpstr>
      <vt:lpstr>HY중고딕</vt:lpstr>
      <vt:lpstr>Wingdings</vt:lpstr>
      <vt:lpstr>Malgun Gothic</vt:lpstr>
      <vt:lpstr>Franklin Gothic Medium</vt:lpstr>
      <vt:lpstr>Cambria Math</vt:lpstr>
      <vt:lpstr>Arial Unicode MS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0绪论</dc:title>
  <dc:creator>刘佳</dc:creator>
  <cp:lastModifiedBy>hp</cp:lastModifiedBy>
  <cp:revision>2881</cp:revision>
  <dcterms:created xsi:type="dcterms:W3CDTF">2012-07-09T04:28:45Z</dcterms:created>
  <dcterms:modified xsi:type="dcterms:W3CDTF">2015-04-17T15:47:03Z</dcterms:modified>
</cp:coreProperties>
</file>