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23"/>
  </p:notesMasterIdLst>
  <p:handoutMasterIdLst>
    <p:handoutMasterId r:id="rId24"/>
  </p:handoutMasterIdLst>
  <p:sldIdLst>
    <p:sldId id="259" r:id="rId2"/>
    <p:sldId id="265" r:id="rId3"/>
    <p:sldId id="278" r:id="rId4"/>
    <p:sldId id="279" r:id="rId5"/>
    <p:sldId id="296" r:id="rId6"/>
    <p:sldId id="297" r:id="rId7"/>
    <p:sldId id="281" r:id="rId8"/>
    <p:sldId id="282" r:id="rId9"/>
    <p:sldId id="283" r:id="rId10"/>
    <p:sldId id="287" r:id="rId11"/>
    <p:sldId id="289" r:id="rId12"/>
    <p:sldId id="286" r:id="rId13"/>
    <p:sldId id="290" r:id="rId14"/>
    <p:sldId id="285" r:id="rId15"/>
    <p:sldId id="300" r:id="rId16"/>
    <p:sldId id="294" r:id="rId17"/>
    <p:sldId id="299" r:id="rId18"/>
    <p:sldId id="298" r:id="rId19"/>
    <p:sldId id="292" r:id="rId20"/>
    <p:sldId id="291" r:id="rId21"/>
    <p:sldId id="288" r:id="rId22"/>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42" autoAdjust="0"/>
  </p:normalViewPr>
  <p:slideViewPr>
    <p:cSldViewPr>
      <p:cViewPr>
        <p:scale>
          <a:sx n="76" d="100"/>
          <a:sy n="76" d="100"/>
        </p:scale>
        <p:origin x="-894"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76CA9E4F-FFAC-4254-ACE0-E7CBC1F6566D}" type="datetimeFigureOut">
              <a:rPr lang="en-US" smtClean="0"/>
              <a:t>4/16/2018</a:t>
            </a:fld>
            <a:endParaRPr lang="en-US" dirty="0"/>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6B6E9868-695C-46D5-947F-C598601D13AA}" type="slidenum">
              <a:rPr lang="en-US" smtClean="0"/>
              <a:t>‹#›</a:t>
            </a:fld>
            <a:endParaRPr lang="en-US" dirty="0"/>
          </a:p>
        </p:txBody>
      </p:sp>
    </p:spTree>
    <p:extLst>
      <p:ext uri="{BB962C8B-B14F-4D97-AF65-F5344CB8AC3E}">
        <p14:creationId xmlns:p14="http://schemas.microsoft.com/office/powerpoint/2010/main" val="1639769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F5DEDCBC-149E-4284-BF08-91E68563625A}" type="datetimeFigureOut">
              <a:rPr lang="en-US" smtClean="0"/>
              <a:t>4/16/2018</a:t>
            </a:fld>
            <a:endParaRPr lang="en-US" dirty="0"/>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1E9A9A3F-EE91-4DF6-AFA4-71B03F5EB523}" type="slidenum">
              <a:rPr lang="en-US" smtClean="0"/>
              <a:t>‹#›</a:t>
            </a:fld>
            <a:endParaRPr lang="en-US" dirty="0"/>
          </a:p>
        </p:txBody>
      </p:sp>
    </p:spTree>
    <p:extLst>
      <p:ext uri="{BB962C8B-B14F-4D97-AF65-F5344CB8AC3E}">
        <p14:creationId xmlns:p14="http://schemas.microsoft.com/office/powerpoint/2010/main" val="196985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a:t>
            </a:fld>
            <a:endParaRPr lang="en-US" dirty="0"/>
          </a:p>
        </p:txBody>
      </p:sp>
    </p:spTree>
    <p:extLst>
      <p:ext uri="{BB962C8B-B14F-4D97-AF65-F5344CB8AC3E}">
        <p14:creationId xmlns:p14="http://schemas.microsoft.com/office/powerpoint/2010/main" val="2688189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16</a:t>
            </a:fld>
            <a:endParaRPr lang="en-US" dirty="0"/>
          </a:p>
        </p:txBody>
      </p:sp>
    </p:spTree>
    <p:extLst>
      <p:ext uri="{BB962C8B-B14F-4D97-AF65-F5344CB8AC3E}">
        <p14:creationId xmlns:p14="http://schemas.microsoft.com/office/powerpoint/2010/main" val="13572154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17</a:t>
            </a:fld>
            <a:endParaRPr lang="en-US" dirty="0"/>
          </a:p>
        </p:txBody>
      </p:sp>
    </p:spTree>
    <p:extLst>
      <p:ext uri="{BB962C8B-B14F-4D97-AF65-F5344CB8AC3E}">
        <p14:creationId xmlns:p14="http://schemas.microsoft.com/office/powerpoint/2010/main" val="2231040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18</a:t>
            </a:fld>
            <a:endParaRPr lang="en-US" dirty="0"/>
          </a:p>
        </p:txBody>
      </p:sp>
    </p:spTree>
    <p:extLst>
      <p:ext uri="{BB962C8B-B14F-4D97-AF65-F5344CB8AC3E}">
        <p14:creationId xmlns:p14="http://schemas.microsoft.com/office/powerpoint/2010/main" val="30777612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21</a:t>
            </a:fld>
            <a:endParaRPr lang="en-US" dirty="0"/>
          </a:p>
        </p:txBody>
      </p:sp>
    </p:spTree>
    <p:extLst>
      <p:ext uri="{BB962C8B-B14F-4D97-AF65-F5344CB8AC3E}">
        <p14:creationId xmlns:p14="http://schemas.microsoft.com/office/powerpoint/2010/main" val="3473532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7</a:t>
            </a:fld>
            <a:endParaRPr lang="en-US" dirty="0"/>
          </a:p>
        </p:txBody>
      </p:sp>
    </p:spTree>
    <p:extLst>
      <p:ext uri="{BB962C8B-B14F-4D97-AF65-F5344CB8AC3E}">
        <p14:creationId xmlns:p14="http://schemas.microsoft.com/office/powerpoint/2010/main" val="1361966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8</a:t>
            </a:fld>
            <a:endParaRPr lang="en-US" dirty="0"/>
          </a:p>
        </p:txBody>
      </p:sp>
    </p:spTree>
    <p:extLst>
      <p:ext uri="{BB962C8B-B14F-4D97-AF65-F5344CB8AC3E}">
        <p14:creationId xmlns:p14="http://schemas.microsoft.com/office/powerpoint/2010/main" val="1747789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Robin – 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9</a:t>
            </a:fld>
            <a:endParaRPr lang="en-US" dirty="0"/>
          </a:p>
        </p:txBody>
      </p:sp>
    </p:spTree>
    <p:extLst>
      <p:ext uri="{BB962C8B-B14F-4D97-AF65-F5344CB8AC3E}">
        <p14:creationId xmlns:p14="http://schemas.microsoft.com/office/powerpoint/2010/main" val="189415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Stephen - MTSU</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10</a:t>
            </a:fld>
            <a:endParaRPr lang="en-US" dirty="0"/>
          </a:p>
        </p:txBody>
      </p:sp>
    </p:spTree>
    <p:extLst>
      <p:ext uri="{BB962C8B-B14F-4D97-AF65-F5344CB8AC3E}">
        <p14:creationId xmlns:p14="http://schemas.microsoft.com/office/powerpoint/2010/main" val="2411705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Stephen - MTSU</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11</a:t>
            </a:fld>
            <a:endParaRPr lang="en-US" dirty="0"/>
          </a:p>
        </p:txBody>
      </p:sp>
    </p:spTree>
    <p:extLst>
      <p:ext uri="{BB962C8B-B14F-4D97-AF65-F5344CB8AC3E}">
        <p14:creationId xmlns:p14="http://schemas.microsoft.com/office/powerpoint/2010/main" val="663011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MTSU</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13</a:t>
            </a:fld>
            <a:endParaRPr lang="en-US" dirty="0"/>
          </a:p>
        </p:txBody>
      </p:sp>
    </p:spTree>
    <p:extLst>
      <p:ext uri="{BB962C8B-B14F-4D97-AF65-F5344CB8AC3E}">
        <p14:creationId xmlns:p14="http://schemas.microsoft.com/office/powerpoint/2010/main" val="3218340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14</a:t>
            </a:fld>
            <a:endParaRPr lang="en-US" dirty="0"/>
          </a:p>
        </p:txBody>
      </p:sp>
    </p:spTree>
    <p:extLst>
      <p:ext uri="{BB962C8B-B14F-4D97-AF65-F5344CB8AC3E}">
        <p14:creationId xmlns:p14="http://schemas.microsoft.com/office/powerpoint/2010/main" val="3470667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Roane State</a:t>
            </a:r>
            <a:endParaRPr lang="en-US" dirty="0"/>
          </a:p>
        </p:txBody>
      </p:sp>
      <p:sp>
        <p:nvSpPr>
          <p:cNvPr id="4" name="Slide Number Placeholder 3"/>
          <p:cNvSpPr>
            <a:spLocks noGrp="1"/>
          </p:cNvSpPr>
          <p:nvPr>
            <p:ph type="sldNum" sz="quarter" idx="10"/>
          </p:nvPr>
        </p:nvSpPr>
        <p:spPr/>
        <p:txBody>
          <a:bodyPr/>
          <a:lstStyle/>
          <a:p>
            <a:fld id="{1E9A9A3F-EE91-4DF6-AFA4-71B03F5EB523}" type="slidenum">
              <a:rPr lang="en-US" smtClean="0"/>
              <a:t>15</a:t>
            </a:fld>
            <a:endParaRPr lang="en-US" dirty="0"/>
          </a:p>
        </p:txBody>
      </p:sp>
    </p:spTree>
    <p:extLst>
      <p:ext uri="{BB962C8B-B14F-4D97-AF65-F5344CB8AC3E}">
        <p14:creationId xmlns:p14="http://schemas.microsoft.com/office/powerpoint/2010/main" val="1456722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1DCB951-84F6-4342-A509-ADA693FC0F41}" type="datetime1">
              <a:rPr lang="en-US" smtClean="0"/>
              <a:t>4/16/2018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CC5A8C3-123B-429F-B124-4809CCB2A2AE}" type="slidenum">
              <a:rPr lang="en-US" smtClean="0"/>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3C85D1-A566-413B-8B61-83920E7931F2}" type="datetime1">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B561-7420-44F8-A34D-3B27C2D3867F}" type="datetime1">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45CF28E-9812-4A26-A103-A1C9A24DE78C}" type="datetime1">
              <a:rPr lang="en-US" smtClean="0"/>
              <a:t>4/16/2018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9909E27-322C-4490-9AFC-3DB0B09C3605}" type="datetime1">
              <a:rPr lang="en-US" smtClean="0"/>
              <a:t>4/16/2018</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CC5A8C3-123B-429F-B124-4809CCB2A2A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AC82DFE-AD94-498A-93DF-500868016E7A}" type="datetime1">
              <a:rPr lang="en-US" smtClean="0"/>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C5A8C3-123B-429F-B124-4809CCB2A2AE}"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84B34EF-AA5A-4BB5-A23C-4FD342F4BCB3}" type="datetime1">
              <a:rPr lang="en-US" smtClean="0"/>
              <a:t>4/16/2018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C5A8C3-123B-429F-B124-4809CCB2A2AE}"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09E9E5-7DF8-4040-AA56-B13F7D01689B}" type="datetime1">
              <a:rPr lang="en-US" smtClean="0"/>
              <a:t>4/16/2018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C5A8C3-123B-429F-B124-4809CCB2A2A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28C0BF-A4FD-41C5-8D7C-AA055145577A}" type="datetime1">
              <a:rPr lang="en-US" smtClean="0"/>
              <a:t>4/16/2018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C5A8C3-123B-429F-B124-4809CCB2A2A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A6A3FE0-6ADD-4C10-8608-979F30E1F7D3}" type="datetime1">
              <a:rPr lang="en-US" smtClean="0"/>
              <a:t>4/16/2018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C5A8C3-123B-429F-B124-4809CCB2A2AE}"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FAFB70-DCBD-4159-AF25-DD8A85A45975}" type="datetime1">
              <a:rPr lang="en-US" smtClean="0"/>
              <a:t>4/16/2018</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a:noFill/>
        </p:spPr>
        <p:txBody>
          <a:bodyPr/>
          <a:lstStyle>
            <a:lvl1pPr>
              <a:defRPr>
                <a:solidFill>
                  <a:schemeClr val="tx1"/>
                </a:solidFill>
              </a:defRPr>
            </a:lvl1pPr>
          </a:lstStyle>
          <a:p>
            <a:fld id="{4CC5A8C3-123B-429F-B124-4809CCB2A2AE}"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9CEC0B1-0750-47FC-9495-1FD9ADB5B216}" type="datetime1">
              <a:rPr lang="en-US" smtClean="0"/>
              <a:t>4/16/2018</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noFill/>
        </p:spPr>
        <p:txBody>
          <a:bodyPr wrap="none" lIns="0" tIns="0" rIns="0" bIns="0" anchor="ctr" anchorCtr="1">
            <a:noAutofit/>
          </a:bodyPr>
          <a:lstStyle>
            <a:lvl1pPr algn="ctr" eaLnBrk="1" latinLnBrk="0" hangingPunct="1">
              <a:defRPr kumimoji="0" sz="1400">
                <a:solidFill>
                  <a:schemeClr val="tx1"/>
                </a:solidFill>
                <a:latin typeface="+mj-lt"/>
                <a:ea typeface="+mj-ea"/>
                <a:cs typeface="+mj-cs"/>
              </a:defRPr>
            </a:lvl1pPr>
          </a:lstStyle>
          <a:p>
            <a:fld id="{4CC5A8C3-123B-429F-B124-4809CCB2A2A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hyperlink" Target="https://na01.safelinks.protection.outlook.com/?url=http://www.mtsu.edu/financial-aid/docs/TermsandConditions.pdf&amp;data=02|01|k.hauser@vanderbilt.edu|26626808bb364cabb5c508d5a0b278f2|ba5a7f39e3be4ab3b45067fa80faecad|0|1|636591610836304394&amp;sdata=c9xfVSJFU5iemW6BuvmqP0pFp72PVFs4GWSm2r97ovA%3D&amp;reserved=0"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mtsu.edu/registration/change-major.php" TargetMode="External"/><Relationship Id="rId5" Type="http://schemas.openxmlformats.org/officeDocument/2006/relationships/hyperlink" Target="http://www.mtsu.edu/" TargetMode="External"/><Relationship Id="rId4" Type="http://schemas.openxmlformats.org/officeDocument/2006/relationships/hyperlink" Target="http://www.mtsu.edu/cpos"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youtu.be/CCepaBlraZs" TargetMode="External"/><Relationship Id="rId5" Type="http://schemas.openxmlformats.org/officeDocument/2006/relationships/hyperlink" Target="https://youtu.be/jpd1cVYNV98" TargetMode="External"/><Relationship Id="rId4" Type="http://schemas.openxmlformats.org/officeDocument/2006/relationships/hyperlink" Target="http://mtsunews.com/6-ways-to-avoid-paying-for-college-classe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roanestate.edu/?5357-Financial-Aid"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www.roanestate.edu/?6110-RaiderNet"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financialaid.tamu.edu/Program-of-Study-FAQ"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KUlDSaslSwo"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hyperlink" Target="mailto:k.hauser@vanderbilt.edu" TargetMode="External"/><Relationship Id="rId5" Type="http://schemas.openxmlformats.org/officeDocument/2006/relationships/hyperlink" Target="mailto:stephen.white@mtsu.edu" TargetMode="External"/><Relationship Id="rId4" Type="http://schemas.openxmlformats.org/officeDocument/2006/relationships/hyperlink" Target="mailto:townsonr@roanestate.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na01.safelinks.protection.outlook.com/?url=https://studentaid.ed.gov/sa/about/data-center/school/program-reviews&amp;data=02|01|k.hauser@vanderbilt.edu|ec6e7b3c5bfc4b21e83c08d59e21bc66|ba5a7f39e3be4ab3b45067fa80faecad|0|0|636588790096867827&amp;sdata=CORfS0Rh8TXuobqmk2Ka2rWBX9mS6oo9fryou/2VNWU%3D&amp;reserved=0" TargetMode="Externa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7999" y="5280037"/>
            <a:ext cx="5140097" cy="522288"/>
          </a:xfrm>
        </p:spPr>
        <p:txBody>
          <a:bodyPr/>
          <a:lstStyle/>
          <a:p>
            <a:pPr algn="ctr"/>
            <a:r>
              <a:rPr lang="en-US" sz="3600" b="1" dirty="0" smtClean="0">
                <a:latin typeface="Bradley Hand ITC" panose="03070402050302030203" pitchFamily="66" charset="0"/>
              </a:rPr>
              <a:t>TASFAA 2018</a:t>
            </a:r>
            <a:endParaRPr lang="en-US" sz="3600" b="1" dirty="0">
              <a:latin typeface="Bradley Hand ITC" panose="03070402050302030203" pitchFamily="66" charset="0"/>
            </a:endParaRPr>
          </a:p>
        </p:txBody>
      </p:sp>
      <p:sp>
        <p:nvSpPr>
          <p:cNvPr id="3" name="Text Placeholder 2"/>
          <p:cNvSpPr>
            <a:spLocks noGrp="1"/>
          </p:cNvSpPr>
          <p:nvPr>
            <p:ph type="body" sz="half" idx="2"/>
          </p:nvPr>
        </p:nvSpPr>
        <p:spPr>
          <a:xfrm>
            <a:off x="2843444" y="5943600"/>
            <a:ext cx="5690956" cy="528662"/>
          </a:xfrm>
        </p:spPr>
        <p:txBody>
          <a:bodyPr>
            <a:noAutofit/>
          </a:bodyPr>
          <a:lstStyle/>
          <a:p>
            <a:pPr algn="ctr"/>
            <a:r>
              <a:rPr lang="en-US" sz="2000" b="1" dirty="0" smtClean="0">
                <a:latin typeface="Bradley Hand ITC" panose="03070402050302030203" pitchFamily="66" charset="0"/>
              </a:rPr>
              <a:t>Honoring the Past and Building the Future</a:t>
            </a:r>
            <a:endParaRPr lang="en-US" sz="2000" b="1" dirty="0">
              <a:latin typeface="Bradley Hand ITC" panose="03070402050302030203" pitchFamily="66"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904" y="4997462"/>
            <a:ext cx="2552700" cy="1609725"/>
          </a:xfrm>
          <a:prstGeom prst="rect">
            <a:avLst/>
          </a:prstGeom>
        </p:spPr>
      </p:pic>
      <p:sp>
        <p:nvSpPr>
          <p:cNvPr id="5" name="TextBox 4"/>
          <p:cNvSpPr txBox="1"/>
          <p:nvPr/>
        </p:nvSpPr>
        <p:spPr>
          <a:xfrm>
            <a:off x="1219200" y="1343636"/>
            <a:ext cx="6400800" cy="923330"/>
          </a:xfrm>
          <a:prstGeom prst="rect">
            <a:avLst/>
          </a:prstGeom>
          <a:noFill/>
        </p:spPr>
        <p:txBody>
          <a:bodyPr wrap="square" rtlCol="0">
            <a:spAutoFit/>
          </a:bodyPr>
          <a:lstStyle/>
          <a:p>
            <a:pPr algn="ctr"/>
            <a:r>
              <a:rPr lang="en-US" sz="5400" b="1" dirty="0" smtClean="0"/>
              <a:t>To Pay or Not to Pay</a:t>
            </a:r>
            <a:endParaRPr lang="en-US" sz="5400" b="1" dirty="0"/>
          </a:p>
        </p:txBody>
      </p:sp>
      <p:sp>
        <p:nvSpPr>
          <p:cNvPr id="6" name="Rectangle 5"/>
          <p:cNvSpPr/>
          <p:nvPr/>
        </p:nvSpPr>
        <p:spPr>
          <a:xfrm>
            <a:off x="1676400" y="2266966"/>
            <a:ext cx="5486400" cy="1569660"/>
          </a:xfrm>
          <a:prstGeom prst="rect">
            <a:avLst/>
          </a:prstGeom>
          <a:noFill/>
        </p:spPr>
        <p:txBody>
          <a:bodyPr wrap="square" lIns="91440" tIns="45720" rIns="91440" bIns="45720">
            <a:spAutoFit/>
          </a:bodyPr>
          <a:lstStyle/>
          <a:p>
            <a:pPr algn="ctr"/>
            <a:r>
              <a:rPr lang="en-US" sz="96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TIV</a:t>
            </a:r>
            <a:endParaRPr lang="en-US" sz="96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9" name="Slide Number Placeholder 8"/>
          <p:cNvSpPr>
            <a:spLocks noGrp="1"/>
          </p:cNvSpPr>
          <p:nvPr>
            <p:ph type="sldNum" sz="quarter" idx="12"/>
          </p:nvPr>
        </p:nvSpPr>
        <p:spPr/>
        <p:txBody>
          <a:bodyPr/>
          <a:lstStyle/>
          <a:p>
            <a:fld id="{4CC5A8C3-123B-429F-B124-4809CCB2A2AE}" type="slidenum">
              <a:rPr lang="en-US" smtClean="0"/>
              <a:t>1</a:t>
            </a:fld>
            <a:endParaRPr lang="en-US" dirty="0"/>
          </a:p>
        </p:txBody>
      </p:sp>
    </p:spTree>
    <p:extLst>
      <p:ext uri="{BB962C8B-B14F-4D97-AF65-F5344CB8AC3E}">
        <p14:creationId xmlns:p14="http://schemas.microsoft.com/office/powerpoint/2010/main" val="1432059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5029200"/>
            <a:ext cx="2552700" cy="1609725"/>
          </a:xfrm>
          <a:prstGeom prst="rect">
            <a:avLst/>
          </a:prstGeom>
        </p:spPr>
      </p:pic>
      <p:sp>
        <p:nvSpPr>
          <p:cNvPr id="3" name="TextBox 2"/>
          <p:cNvSpPr txBox="1"/>
          <p:nvPr/>
        </p:nvSpPr>
        <p:spPr>
          <a:xfrm>
            <a:off x="971320" y="631924"/>
            <a:ext cx="7121296" cy="1138773"/>
          </a:xfrm>
          <a:prstGeom prst="rect">
            <a:avLst/>
          </a:prstGeom>
          <a:noFill/>
        </p:spPr>
        <p:txBody>
          <a:bodyPr wrap="square" rtlCol="0">
            <a:spAutoFit/>
          </a:bodyPr>
          <a:lstStyle/>
          <a:p>
            <a:pPr algn="ctr"/>
            <a:r>
              <a:rPr lang="en-US" sz="3200" b="1" dirty="0" smtClean="0"/>
              <a:t>MTSU Begins Campaign</a:t>
            </a:r>
          </a:p>
          <a:p>
            <a:endParaRPr lang="en-US" dirty="0" smtClean="0"/>
          </a:p>
          <a:p>
            <a:endParaRPr lang="en-US" dirty="0"/>
          </a:p>
        </p:txBody>
      </p:sp>
      <p:sp>
        <p:nvSpPr>
          <p:cNvPr id="4" name="Rectangle 1"/>
          <p:cNvSpPr>
            <a:spLocks noChangeArrowheads="1"/>
          </p:cNvSpPr>
          <p:nvPr/>
        </p:nvSpPr>
        <p:spPr bwMode="auto">
          <a:xfrm>
            <a:off x="1066800" y="1770697"/>
            <a:ext cx="704509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400" dirty="0" smtClean="0">
                <a:solidFill>
                  <a:srgbClr val="000000"/>
                </a:solidFill>
                <a:latin typeface="+mn-lt"/>
                <a:ea typeface="Calibri" panose="020F0502020204030204" pitchFamily="34" charset="0"/>
                <a:cs typeface="Times New Roman" panose="02020603050405020304" pitchFamily="18" charset="0"/>
              </a:rPr>
              <a:t>Brainstorm and </a:t>
            </a:r>
            <a:r>
              <a:rPr kumimoji="0" lang="en-US" altLang="en-US" sz="2400" b="0" i="0" u="none" strike="noStrike" cap="none" normalizeH="0" baseline="0" dirty="0" smtClean="0">
                <a:ln>
                  <a:noFill/>
                </a:ln>
                <a:solidFill>
                  <a:srgbClr val="000000"/>
                </a:solidFill>
                <a:effectLst/>
                <a:latin typeface="+mn-lt"/>
                <a:ea typeface="Calibri" panose="020F0502020204030204" pitchFamily="34" charset="0"/>
                <a:cs typeface="Times New Roman" panose="02020603050405020304" pitchFamily="18" charset="0"/>
              </a:rPr>
              <a:t>Created the catch phrase “Make It Count!” </a:t>
            </a:r>
          </a:p>
          <a:p>
            <a:pPr marL="0" marR="0" lvl="0" indent="0"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latin typeface="+mn-lt"/>
              <a:ea typeface="Calibri" panose="020F0502020204030204" pitchFamily="34" charset="0"/>
              <a:cs typeface="Times New Roman" panose="02020603050405020304" pitchFamily="18" charset="0"/>
            </a:endParaRPr>
          </a:p>
          <a:p>
            <a:pPr marL="342900" marR="0" lvl="0" indent="-34290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smtClean="0">
                <a:ln>
                  <a:noFill/>
                </a:ln>
                <a:solidFill>
                  <a:srgbClr val="000000"/>
                </a:solidFill>
                <a:effectLst/>
                <a:latin typeface="+mn-lt"/>
                <a:ea typeface="Calibri" panose="020F0502020204030204" pitchFamily="34" charset="0"/>
                <a:cs typeface="Times New Roman" panose="02020603050405020304" pitchFamily="18" charset="0"/>
              </a:rPr>
              <a:t>Selling</a:t>
            </a:r>
            <a: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t> it to University Leaders</a:t>
            </a:r>
            <a:b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br>
            <a: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t>Who was at the table? </a:t>
            </a:r>
          </a:p>
          <a:p>
            <a:pPr marL="0" marR="0" lvl="0" indent="0" defTabSz="914400" rtl="0" eaLnBrk="0" fontAlgn="base" latinLnBrk="0" hangingPunct="0">
              <a:lnSpc>
                <a:spcPct val="100000"/>
              </a:lnSpc>
              <a:spcBef>
                <a:spcPct val="0"/>
              </a:spcBef>
              <a:spcAft>
                <a:spcPct val="0"/>
              </a:spcAft>
              <a:buClrTx/>
              <a:buSzTx/>
              <a:buFontTx/>
              <a:buNone/>
              <a:tabLst/>
            </a:pPr>
            <a:endParaRPr lang="en-US" altLang="en-US" sz="2400" baseline="0" dirty="0">
              <a:solidFill>
                <a:srgbClr val="000000"/>
              </a:solidFill>
              <a:latin typeface="+mn-lt"/>
              <a:ea typeface="Calibri" panose="020F0502020204030204" pitchFamily="34" charset="0"/>
              <a:cs typeface="Times New Roman" panose="02020603050405020304" pitchFamily="18" charset="0"/>
            </a:endParaRPr>
          </a:p>
          <a:p>
            <a:pPr marL="342900" marR="0" lvl="0" indent="-342900"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t>Rolling out Communications to Students with</a:t>
            </a:r>
            <a:b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br>
            <a:r>
              <a:rPr kumimoji="0" lang="en-US" altLang="en-US" sz="2400" b="0" i="0" u="none" strike="noStrike" cap="none" normalizeH="0" dirty="0" smtClean="0">
                <a:ln>
                  <a:noFill/>
                </a:ln>
                <a:solidFill>
                  <a:srgbClr val="000000"/>
                </a:solidFill>
                <a:effectLst/>
                <a:latin typeface="+mn-lt"/>
                <a:ea typeface="Calibri" panose="020F0502020204030204" pitchFamily="34" charset="0"/>
                <a:cs typeface="Times New Roman" panose="02020603050405020304" pitchFamily="18" charset="0"/>
              </a:rPr>
              <a:t>Messaging they will “hear”</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rgbClr val="000000"/>
                </a:solidFill>
                <a:effectLst/>
                <a:latin typeface="+mn-lt"/>
                <a:ea typeface="Calibri" panose="020F0502020204030204" pitchFamily="34" charset="0"/>
                <a:cs typeface="Times New Roman" panose="02020603050405020304" pitchFamily="18" charset="0"/>
              </a:rPr>
              <a:t> </a:t>
            </a:r>
          </a:p>
        </p:txBody>
      </p:sp>
      <p:sp>
        <p:nvSpPr>
          <p:cNvPr id="6" name="Slide Number Placeholder 5"/>
          <p:cNvSpPr>
            <a:spLocks noGrp="1"/>
          </p:cNvSpPr>
          <p:nvPr>
            <p:ph type="sldNum" sz="quarter" idx="12"/>
          </p:nvPr>
        </p:nvSpPr>
        <p:spPr/>
        <p:txBody>
          <a:bodyPr/>
          <a:lstStyle/>
          <a:p>
            <a:fld id="{4CC5A8C3-123B-429F-B124-4809CCB2A2AE}" type="slidenum">
              <a:rPr lang="en-US" smtClean="0"/>
              <a:t>10</a:t>
            </a:fld>
            <a:endParaRPr lang="en-US" dirty="0"/>
          </a:p>
        </p:txBody>
      </p:sp>
    </p:spTree>
    <p:extLst>
      <p:ext uri="{BB962C8B-B14F-4D97-AF65-F5344CB8AC3E}">
        <p14:creationId xmlns:p14="http://schemas.microsoft.com/office/powerpoint/2010/main" val="1588409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0" y="5141510"/>
            <a:ext cx="2057400" cy="1297390"/>
          </a:xfrm>
          <a:prstGeom prst="rect">
            <a:avLst/>
          </a:prstGeom>
        </p:spPr>
      </p:pic>
      <p:sp>
        <p:nvSpPr>
          <p:cNvPr id="4" name="TextBox 3"/>
          <p:cNvSpPr txBox="1"/>
          <p:nvPr/>
        </p:nvSpPr>
        <p:spPr>
          <a:xfrm>
            <a:off x="1676400" y="685800"/>
            <a:ext cx="5410200" cy="584775"/>
          </a:xfrm>
          <a:prstGeom prst="rect">
            <a:avLst/>
          </a:prstGeom>
          <a:noFill/>
        </p:spPr>
        <p:txBody>
          <a:bodyPr wrap="square" rtlCol="0">
            <a:spAutoFit/>
          </a:bodyPr>
          <a:lstStyle/>
          <a:p>
            <a:pPr algn="ctr"/>
            <a:r>
              <a:rPr lang="en-US" sz="3200" b="1" dirty="0" smtClean="0"/>
              <a:t>Communication</a:t>
            </a:r>
            <a:endParaRPr lang="en-US" sz="3200" b="1" dirty="0"/>
          </a:p>
        </p:txBody>
      </p:sp>
      <p:sp>
        <p:nvSpPr>
          <p:cNvPr id="5" name="TextBox 4"/>
          <p:cNvSpPr txBox="1"/>
          <p:nvPr/>
        </p:nvSpPr>
        <p:spPr>
          <a:xfrm>
            <a:off x="1143000" y="1402079"/>
            <a:ext cx="6477000" cy="5170646"/>
          </a:xfrm>
          <a:prstGeom prst="rect">
            <a:avLst/>
          </a:prstGeom>
          <a:noFill/>
        </p:spPr>
        <p:txBody>
          <a:bodyPr wrap="square" rtlCol="0">
            <a:spAutoFit/>
          </a:bodyPr>
          <a:lstStyle/>
          <a:p>
            <a:r>
              <a:rPr lang="en-US" sz="2400" dirty="0" smtClean="0"/>
              <a:t>MTSU Makes it Public</a:t>
            </a:r>
          </a:p>
          <a:p>
            <a:r>
              <a:rPr lang="en-US" sz="2400" dirty="0" smtClean="0"/>
              <a:t> </a:t>
            </a:r>
          </a:p>
          <a:p>
            <a:pPr marL="342900" lvl="0" indent="-342900">
              <a:buFont typeface="Arial" panose="020B0604020202020204" pitchFamily="34" charset="0"/>
              <a:buChar char="•"/>
            </a:pPr>
            <a:r>
              <a:rPr lang="en-US" sz="2400" dirty="0"/>
              <a:t>Webpage - </a:t>
            </a:r>
            <a:r>
              <a:rPr lang="en-US" sz="2400" u="sng" dirty="0">
                <a:hlinkClick r:id="rId4"/>
              </a:rPr>
              <a:t>http://</a:t>
            </a:r>
            <a:r>
              <a:rPr lang="en-US" sz="2400" u="sng" dirty="0" smtClean="0">
                <a:hlinkClick r:id="rId4"/>
              </a:rPr>
              <a:t>www.mtsu.edu/cpos</a:t>
            </a:r>
            <a:endParaRPr lang="en-US" sz="2400" u="sng" dirty="0" smtClean="0"/>
          </a:p>
          <a:p>
            <a:pPr marL="342900" lvl="0" indent="-342900">
              <a:buFont typeface="Arial" panose="020B0604020202020204" pitchFamily="34" charset="0"/>
              <a:buChar char="•"/>
            </a:pPr>
            <a:endParaRPr lang="en-US" sz="2400" u="sng" dirty="0"/>
          </a:p>
          <a:p>
            <a:pPr marL="342900" lvl="0" indent="-342900">
              <a:buFont typeface="Arial" panose="020B0604020202020204" pitchFamily="34" charset="0"/>
              <a:buChar char="•"/>
            </a:pPr>
            <a:r>
              <a:rPr lang="en-US" sz="2400" dirty="0" smtClean="0"/>
              <a:t>Webpage Carousel -</a:t>
            </a:r>
            <a:r>
              <a:rPr lang="en-US" sz="2400" u="sng" dirty="0">
                <a:hlinkClick r:id="rId5"/>
              </a:rPr>
              <a:t>http://www.mtsu.edu</a:t>
            </a:r>
            <a:endParaRPr lang="en-US" sz="2400" dirty="0"/>
          </a:p>
          <a:p>
            <a:pPr lvl="0"/>
            <a:endParaRPr lang="en-US" sz="2400" dirty="0" smtClean="0"/>
          </a:p>
          <a:p>
            <a:pPr marL="342900" lvl="0" indent="-342900">
              <a:buFont typeface="Arial" panose="020B0604020202020204" pitchFamily="34" charset="0"/>
              <a:buChar char="•"/>
            </a:pPr>
            <a:r>
              <a:rPr lang="en-US" sz="2400" dirty="0" smtClean="0"/>
              <a:t>Change </a:t>
            </a:r>
            <a:r>
              <a:rPr lang="en-US" sz="2400" dirty="0"/>
              <a:t>of Major </a:t>
            </a:r>
            <a:r>
              <a:rPr lang="en-US" sz="2400" dirty="0" smtClean="0"/>
              <a:t>link- </a:t>
            </a:r>
            <a:r>
              <a:rPr lang="en-US" sz="2400" u="sng" dirty="0">
                <a:hlinkClick r:id="rId6"/>
              </a:rPr>
              <a:t>http://mtsu.edu/registration/change-major.php</a:t>
            </a:r>
            <a:endParaRPr lang="en-US" sz="2400" u="sng" dirty="0" smtClean="0"/>
          </a:p>
          <a:p>
            <a:pPr lvl="0"/>
            <a:endParaRPr lang="en-US" sz="2400" u="sng" dirty="0" smtClean="0"/>
          </a:p>
          <a:p>
            <a:pPr marL="342900" indent="-342900">
              <a:buFont typeface="Arial" panose="020B0604020202020204" pitchFamily="34" charset="0"/>
              <a:buChar char="•"/>
            </a:pPr>
            <a:r>
              <a:rPr lang="en-US" sz="2400" dirty="0"/>
              <a:t>FAO Terms and </a:t>
            </a:r>
            <a:r>
              <a:rPr lang="en-US" sz="2400" dirty="0" smtClean="0"/>
              <a:t>Conditions –</a:t>
            </a:r>
            <a:br>
              <a:rPr lang="en-US" sz="2400" dirty="0" smtClean="0"/>
            </a:br>
            <a:r>
              <a:rPr lang="en-US" sz="2400" u="sng" dirty="0">
                <a:hlinkClick r:id="rId7"/>
              </a:rPr>
              <a:t>http://www.mtsu.edu/financial-aid/docs/TermsandConditions.pdf</a:t>
            </a:r>
            <a:r>
              <a:rPr lang="en-US" sz="2400" dirty="0"/>
              <a:t>.</a:t>
            </a:r>
          </a:p>
          <a:p>
            <a:pPr marL="342900" indent="-342900">
              <a:buFont typeface="Arial" panose="020B0604020202020204" pitchFamily="34" charset="0"/>
              <a:buChar char="•"/>
            </a:pPr>
            <a:endParaRPr lang="en-US" sz="2400" dirty="0"/>
          </a:p>
          <a:p>
            <a:pPr lvl="0"/>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11</a:t>
            </a:fld>
            <a:endParaRPr lang="en-US" dirty="0"/>
          </a:p>
        </p:txBody>
      </p:sp>
    </p:spTree>
    <p:extLst>
      <p:ext uri="{BB962C8B-B14F-4D97-AF65-F5344CB8AC3E}">
        <p14:creationId xmlns:p14="http://schemas.microsoft.com/office/powerpoint/2010/main" val="3295808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9800" y="4876800"/>
            <a:ext cx="2552700" cy="1609725"/>
          </a:xfrm>
          <a:prstGeom prst="rect">
            <a:avLst/>
          </a:prstGeom>
        </p:spPr>
      </p:pic>
      <p:sp>
        <p:nvSpPr>
          <p:cNvPr id="3" name="TextBox 2"/>
          <p:cNvSpPr txBox="1"/>
          <p:nvPr/>
        </p:nvSpPr>
        <p:spPr>
          <a:xfrm>
            <a:off x="1143000" y="1981200"/>
            <a:ext cx="6858000" cy="3416320"/>
          </a:xfrm>
          <a:prstGeom prst="rect">
            <a:avLst/>
          </a:prstGeom>
          <a:noFill/>
        </p:spPr>
        <p:txBody>
          <a:bodyPr wrap="square" rtlCol="0">
            <a:spAutoFit/>
          </a:bodyPr>
          <a:lstStyle/>
          <a:p>
            <a:r>
              <a:rPr lang="en-US" sz="2400" dirty="0" smtClean="0"/>
              <a:t>MTSU Spreads the Word</a:t>
            </a:r>
            <a:endParaRPr lang="en-US" sz="2400" dirty="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Two-sided </a:t>
            </a:r>
            <a:r>
              <a:rPr lang="en-US" sz="2400" dirty="0"/>
              <a:t>one sheet hand-out provided by academic advisors to students (4,000)</a:t>
            </a:r>
          </a:p>
          <a:p>
            <a:pPr marL="342900" indent="-342900">
              <a:buFont typeface="Arial" panose="020B0604020202020204" pitchFamily="34" charset="0"/>
              <a:buChar char="•"/>
            </a:pPr>
            <a:r>
              <a:rPr lang="en-US" sz="2400" dirty="0"/>
              <a:t> </a:t>
            </a:r>
            <a:r>
              <a:rPr lang="en-US" sz="2400" dirty="0" smtClean="0"/>
              <a:t>Yard </a:t>
            </a:r>
            <a:r>
              <a:rPr lang="en-US" sz="2400" dirty="0"/>
              <a:t>signs (70)</a:t>
            </a:r>
          </a:p>
          <a:p>
            <a:pPr marL="342900" lvl="0" indent="-342900">
              <a:buFont typeface="Arial" panose="020B0604020202020204" pitchFamily="34" charset="0"/>
              <a:buChar char="•"/>
            </a:pPr>
            <a:r>
              <a:rPr lang="en-US" sz="2400" dirty="0" smtClean="0"/>
              <a:t>Social </a:t>
            </a:r>
            <a:r>
              <a:rPr lang="en-US" sz="2400" dirty="0"/>
              <a:t>media</a:t>
            </a:r>
          </a:p>
          <a:p>
            <a:pPr marL="342900" indent="-342900">
              <a:buFont typeface="Arial" panose="020B0604020202020204" pitchFamily="34" charset="0"/>
              <a:buChar char="•"/>
            </a:pPr>
            <a:r>
              <a:rPr lang="en-US" sz="2400" dirty="0" smtClean="0"/>
              <a:t>Sidelines</a:t>
            </a:r>
            <a:endParaRPr lang="en-US" sz="2400" dirty="0"/>
          </a:p>
          <a:p>
            <a:pPr marL="342900" lvl="0" indent="-342900">
              <a:buFont typeface="Arial" panose="020B0604020202020204" pitchFamily="34" charset="0"/>
              <a:buChar char="•"/>
            </a:pPr>
            <a:r>
              <a:rPr lang="en-US" sz="2400" dirty="0" smtClean="0"/>
              <a:t>Posters </a:t>
            </a:r>
            <a:r>
              <a:rPr lang="en-US" sz="2400" dirty="0"/>
              <a:t>for dorms – Desks, Elevators, Bulletin Boards, etc</a:t>
            </a:r>
            <a:r>
              <a:rPr lang="en-US" sz="2400" dirty="0" smtClean="0"/>
              <a:t>.</a:t>
            </a:r>
            <a:endParaRPr lang="en-US" sz="2400" dirty="0"/>
          </a:p>
        </p:txBody>
      </p:sp>
      <p:sp>
        <p:nvSpPr>
          <p:cNvPr id="4" name="TextBox 3"/>
          <p:cNvSpPr txBox="1"/>
          <p:nvPr/>
        </p:nvSpPr>
        <p:spPr>
          <a:xfrm>
            <a:off x="1676400" y="759887"/>
            <a:ext cx="5410200" cy="584775"/>
          </a:xfrm>
          <a:prstGeom prst="rect">
            <a:avLst/>
          </a:prstGeom>
          <a:noFill/>
        </p:spPr>
        <p:txBody>
          <a:bodyPr wrap="square" rtlCol="0">
            <a:spAutoFit/>
          </a:bodyPr>
          <a:lstStyle/>
          <a:p>
            <a:pPr algn="ctr"/>
            <a:r>
              <a:rPr lang="en-US" sz="3200" b="1" dirty="0" smtClean="0"/>
              <a:t>Communication</a:t>
            </a:r>
            <a:endParaRPr lang="en-US" sz="3200" b="1" dirty="0"/>
          </a:p>
        </p:txBody>
      </p:sp>
      <p:sp>
        <p:nvSpPr>
          <p:cNvPr id="6" name="Slide Number Placeholder 5"/>
          <p:cNvSpPr>
            <a:spLocks noGrp="1"/>
          </p:cNvSpPr>
          <p:nvPr>
            <p:ph type="sldNum" sz="quarter" idx="12"/>
          </p:nvPr>
        </p:nvSpPr>
        <p:spPr/>
        <p:txBody>
          <a:bodyPr/>
          <a:lstStyle/>
          <a:p>
            <a:fld id="{4CC5A8C3-123B-429F-B124-4809CCB2A2AE}" type="slidenum">
              <a:rPr lang="en-US" smtClean="0"/>
              <a:t>12</a:t>
            </a:fld>
            <a:endParaRPr lang="en-US" dirty="0"/>
          </a:p>
        </p:txBody>
      </p:sp>
    </p:spTree>
    <p:extLst>
      <p:ext uri="{BB962C8B-B14F-4D97-AF65-F5344CB8AC3E}">
        <p14:creationId xmlns:p14="http://schemas.microsoft.com/office/powerpoint/2010/main" val="1409524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5029200"/>
            <a:ext cx="2552700" cy="1609725"/>
          </a:xfrm>
          <a:prstGeom prst="rect">
            <a:avLst/>
          </a:prstGeom>
        </p:spPr>
      </p:pic>
      <p:sp>
        <p:nvSpPr>
          <p:cNvPr id="3" name="TextBox 2"/>
          <p:cNvSpPr txBox="1"/>
          <p:nvPr/>
        </p:nvSpPr>
        <p:spPr>
          <a:xfrm>
            <a:off x="1447800" y="609600"/>
            <a:ext cx="5410200" cy="584775"/>
          </a:xfrm>
          <a:prstGeom prst="rect">
            <a:avLst/>
          </a:prstGeom>
          <a:noFill/>
        </p:spPr>
        <p:txBody>
          <a:bodyPr wrap="square" rtlCol="0">
            <a:spAutoFit/>
          </a:bodyPr>
          <a:lstStyle/>
          <a:p>
            <a:pPr algn="ctr"/>
            <a:r>
              <a:rPr lang="en-US" sz="3200" b="1" dirty="0" smtClean="0"/>
              <a:t>Communication</a:t>
            </a:r>
            <a:endParaRPr lang="en-US" sz="3200" b="1" dirty="0"/>
          </a:p>
        </p:txBody>
      </p:sp>
      <p:sp>
        <p:nvSpPr>
          <p:cNvPr id="4" name="Rectangle 3"/>
          <p:cNvSpPr/>
          <p:nvPr/>
        </p:nvSpPr>
        <p:spPr>
          <a:xfrm>
            <a:off x="1295400" y="1988639"/>
            <a:ext cx="6705600" cy="2677656"/>
          </a:xfrm>
          <a:prstGeom prst="rect">
            <a:avLst/>
          </a:prstGeom>
        </p:spPr>
        <p:txBody>
          <a:bodyPr wrap="square">
            <a:spAutoFit/>
          </a:bodyPr>
          <a:lstStyle/>
          <a:p>
            <a:r>
              <a:rPr lang="en-US" sz="2400" dirty="0" smtClean="0"/>
              <a:t>MTSU Catch Students Attention</a:t>
            </a:r>
            <a:r>
              <a:rPr lang="en-US" sz="2400" dirty="0"/>
              <a:t> </a:t>
            </a:r>
            <a:endParaRPr lang="en-US" sz="2400" dirty="0" smtClean="0"/>
          </a:p>
          <a:p>
            <a:endParaRPr lang="en-US" sz="2400" dirty="0" smtClean="0"/>
          </a:p>
          <a:p>
            <a:pPr marL="342900" indent="-342900">
              <a:buFont typeface="Arial" panose="020B0604020202020204" pitchFamily="34" charset="0"/>
              <a:buChar char="•"/>
            </a:pPr>
            <a:r>
              <a:rPr lang="en-US" sz="2400" dirty="0" smtClean="0"/>
              <a:t>Student </a:t>
            </a:r>
            <a:r>
              <a:rPr lang="en-US" sz="2400" dirty="0"/>
              <a:t>Article – 6 Ways to Avoid Paying for College </a:t>
            </a:r>
            <a:r>
              <a:rPr lang="en-US" sz="2400" dirty="0" smtClean="0"/>
              <a:t>Classes </a:t>
            </a:r>
            <a:r>
              <a:rPr lang="en-US" sz="2400" u="sng" dirty="0">
                <a:hlinkClick r:id="rId4"/>
              </a:rPr>
              <a:t>http://mtsunews.com/6-ways-to-avoid-paying-for-college-classes</a:t>
            </a:r>
            <a:endParaRPr lang="en-US" sz="2400" dirty="0"/>
          </a:p>
          <a:p>
            <a:pPr marL="342900" indent="-342900">
              <a:buFont typeface="Arial" panose="020B0604020202020204" pitchFamily="34" charset="0"/>
              <a:buChar char="•"/>
            </a:pPr>
            <a:r>
              <a:rPr lang="en-US" sz="2400" dirty="0" smtClean="0"/>
              <a:t>Teaser </a:t>
            </a:r>
            <a:r>
              <a:rPr lang="en-US" sz="2400" dirty="0"/>
              <a:t>Video - </a:t>
            </a:r>
            <a:r>
              <a:rPr lang="en-US" sz="2400" u="sng" dirty="0">
                <a:hlinkClick r:id="rId5"/>
              </a:rPr>
              <a:t>https://youtu.be/jpd1cVYNV98</a:t>
            </a:r>
            <a:endParaRPr lang="en-US" sz="2400" dirty="0"/>
          </a:p>
          <a:p>
            <a:pPr marL="342900" indent="-342900">
              <a:buFont typeface="Arial" panose="020B0604020202020204" pitchFamily="34" charset="0"/>
              <a:buChar char="•"/>
            </a:pPr>
            <a:r>
              <a:rPr lang="en-US" sz="2400" dirty="0" smtClean="0"/>
              <a:t>Longer </a:t>
            </a:r>
            <a:r>
              <a:rPr lang="en-US" sz="2400" dirty="0"/>
              <a:t>Video -  </a:t>
            </a:r>
            <a:r>
              <a:rPr lang="en-US" sz="2400" u="sng" dirty="0">
                <a:hlinkClick r:id="rId6"/>
              </a:rPr>
              <a:t>https://youtu.be/CCepaBlraZs</a:t>
            </a:r>
            <a:endParaRPr lang="en-US" sz="2400" dirty="0"/>
          </a:p>
        </p:txBody>
      </p:sp>
      <p:sp>
        <p:nvSpPr>
          <p:cNvPr id="6" name="Slide Number Placeholder 5"/>
          <p:cNvSpPr>
            <a:spLocks noGrp="1"/>
          </p:cNvSpPr>
          <p:nvPr>
            <p:ph type="sldNum" sz="quarter" idx="12"/>
          </p:nvPr>
        </p:nvSpPr>
        <p:spPr/>
        <p:txBody>
          <a:bodyPr/>
          <a:lstStyle/>
          <a:p>
            <a:fld id="{4CC5A8C3-123B-429F-B124-4809CCB2A2AE}" type="slidenum">
              <a:rPr lang="en-US" smtClean="0"/>
              <a:t>13</a:t>
            </a:fld>
            <a:endParaRPr lang="en-US" dirty="0"/>
          </a:p>
        </p:txBody>
      </p:sp>
    </p:spTree>
    <p:extLst>
      <p:ext uri="{BB962C8B-B14F-4D97-AF65-F5344CB8AC3E}">
        <p14:creationId xmlns:p14="http://schemas.microsoft.com/office/powerpoint/2010/main" val="3828693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4953000"/>
            <a:ext cx="2552700" cy="1609725"/>
          </a:xfrm>
          <a:prstGeom prst="rect">
            <a:avLst/>
          </a:prstGeom>
        </p:spPr>
      </p:pic>
      <p:sp>
        <p:nvSpPr>
          <p:cNvPr id="3" name="Title 1"/>
          <p:cNvSpPr txBox="1">
            <a:spLocks/>
          </p:cNvSpPr>
          <p:nvPr/>
        </p:nvSpPr>
        <p:spPr>
          <a:xfrm>
            <a:off x="1104900" y="451693"/>
            <a:ext cx="7010400" cy="762000"/>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Communication</a:t>
            </a:r>
            <a:endParaRPr lang="en-US" sz="3200" b="1" dirty="0">
              <a:latin typeface="+mn-lt"/>
            </a:endParaRPr>
          </a:p>
        </p:txBody>
      </p:sp>
      <p:sp>
        <p:nvSpPr>
          <p:cNvPr id="4" name="Content Placeholder 5"/>
          <p:cNvSpPr txBox="1">
            <a:spLocks/>
          </p:cNvSpPr>
          <p:nvPr/>
        </p:nvSpPr>
        <p:spPr>
          <a:xfrm>
            <a:off x="1219200" y="1371600"/>
            <a:ext cx="6629400" cy="3967907"/>
          </a:xfrm>
          <a:prstGeom prst="rect">
            <a:avLst/>
          </a:prstGeom>
        </p:spPr>
        <p:txBody>
          <a:bodyPr>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sz="2400" dirty="0" smtClean="0"/>
              <a:t>Roane State</a:t>
            </a:r>
          </a:p>
          <a:p>
            <a:r>
              <a:rPr lang="en-US" sz="2400" dirty="0" smtClean="0"/>
              <a:t>Monthly </a:t>
            </a:r>
            <a:r>
              <a:rPr lang="en-US" sz="2400" dirty="0"/>
              <a:t>video update by Dr. Whaley, President of Roane State, to all RSCC employees</a:t>
            </a:r>
          </a:p>
          <a:p>
            <a:r>
              <a:rPr lang="en-US" sz="2400" dirty="0"/>
              <a:t>Included in the weekly email notice “Just A Minute” sent to all enrolled </a:t>
            </a:r>
            <a:r>
              <a:rPr lang="en-US" sz="2400" dirty="0" smtClean="0"/>
              <a:t>students</a:t>
            </a:r>
          </a:p>
          <a:p>
            <a:r>
              <a:rPr lang="en-US" sz="2400" dirty="0"/>
              <a:t>Award messages for federal aid were updated to include message that aid can only be based on courses required for their major.</a:t>
            </a:r>
          </a:p>
          <a:p>
            <a:r>
              <a:rPr lang="en-US" sz="2400" dirty="0"/>
              <a:t>Included in the Financial Aid Orientation document available to all students (RSCC website and through Student Portal </a:t>
            </a:r>
          </a:p>
          <a:p>
            <a:pPr marL="0" indent="0">
              <a:buNone/>
            </a:pPr>
            <a:r>
              <a:rPr lang="en-US" sz="2400" dirty="0" smtClean="0"/>
              <a:t> </a:t>
            </a:r>
            <a:endParaRPr lang="en-US" sz="2400" dirty="0"/>
          </a:p>
        </p:txBody>
      </p:sp>
      <p:sp>
        <p:nvSpPr>
          <p:cNvPr id="6" name="Slide Number Placeholder 5"/>
          <p:cNvSpPr>
            <a:spLocks noGrp="1"/>
          </p:cNvSpPr>
          <p:nvPr>
            <p:ph type="sldNum" sz="quarter" idx="12"/>
          </p:nvPr>
        </p:nvSpPr>
        <p:spPr/>
        <p:txBody>
          <a:bodyPr/>
          <a:lstStyle/>
          <a:p>
            <a:fld id="{4CC5A8C3-123B-429F-B124-4809CCB2A2AE}" type="slidenum">
              <a:rPr lang="en-US" smtClean="0"/>
              <a:t>14</a:t>
            </a:fld>
            <a:endParaRPr lang="en-US" dirty="0"/>
          </a:p>
        </p:txBody>
      </p:sp>
    </p:spTree>
    <p:extLst>
      <p:ext uri="{BB962C8B-B14F-4D97-AF65-F5344CB8AC3E}">
        <p14:creationId xmlns:p14="http://schemas.microsoft.com/office/powerpoint/2010/main" val="128593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018473" y="408086"/>
            <a:ext cx="7010400" cy="762000"/>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Communication</a:t>
            </a:r>
            <a:endParaRPr lang="en-US" sz="3200" b="1" dirty="0">
              <a:latin typeface="+mn-lt"/>
            </a:endParaRPr>
          </a:p>
        </p:txBody>
      </p:sp>
      <p:sp>
        <p:nvSpPr>
          <p:cNvPr id="4" name="Content Placeholder 5"/>
          <p:cNvSpPr txBox="1">
            <a:spLocks/>
          </p:cNvSpPr>
          <p:nvPr/>
        </p:nvSpPr>
        <p:spPr>
          <a:xfrm>
            <a:off x="408873" y="1213693"/>
            <a:ext cx="8201727" cy="5110907"/>
          </a:xfrm>
          <a:prstGeom prst="rect">
            <a:avLst/>
          </a:prstGeom>
        </p:spPr>
        <p:txBody>
          <a:bodyPr>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2400" dirty="0" smtClean="0"/>
              <a:t>Posted </a:t>
            </a:r>
            <a:r>
              <a:rPr lang="en-US" sz="2400" dirty="0"/>
              <a:t>on RSCC Financial  Aid website (</a:t>
            </a:r>
            <a:r>
              <a:rPr lang="en-US" sz="2400" dirty="0">
                <a:hlinkClick r:id="rId3"/>
              </a:rPr>
              <a:t>http://www.roanestate.edu/?5357-Financial-Aid</a:t>
            </a:r>
            <a:r>
              <a:rPr lang="en-US" sz="2400" dirty="0"/>
              <a:t> </a:t>
            </a:r>
            <a:r>
              <a:rPr lang="en-US" sz="2400" dirty="0" smtClean="0"/>
              <a:t>)</a:t>
            </a:r>
          </a:p>
          <a:p>
            <a:pPr lvl="1"/>
            <a:r>
              <a:rPr lang="en-US" dirty="0" smtClean="0"/>
              <a:t>How your course schedule affects your federal financial aid</a:t>
            </a:r>
          </a:p>
          <a:p>
            <a:pPr lvl="1"/>
            <a:r>
              <a:rPr lang="en-US" dirty="0" smtClean="0"/>
              <a:t>Federal </a:t>
            </a:r>
            <a:r>
              <a:rPr lang="en-US" dirty="0"/>
              <a:t>financial aid such as Pell grants is only applied to courses that are in your major. For example, if you take four classes, but only three are in your major, then your federal financial aid will be based on the three classes in your major.</a:t>
            </a:r>
          </a:p>
          <a:p>
            <a:pPr lvl="1"/>
            <a:r>
              <a:rPr lang="en-US" dirty="0"/>
              <a:t>What do you need to do?</a:t>
            </a:r>
          </a:p>
          <a:p>
            <a:pPr lvl="1"/>
            <a:r>
              <a:rPr lang="en-US" dirty="0"/>
              <a:t>Check </a:t>
            </a:r>
            <a:r>
              <a:rPr lang="en-US" dirty="0">
                <a:hlinkClick r:id="rId4"/>
              </a:rPr>
              <a:t>RaiderNet</a:t>
            </a:r>
            <a:r>
              <a:rPr lang="en-US" dirty="0"/>
              <a:t> for alerts that you have registered for a course outside your major.</a:t>
            </a:r>
          </a:p>
          <a:p>
            <a:pPr lvl="1"/>
            <a:r>
              <a:rPr lang="en-US" dirty="0"/>
              <a:t>Talk to your advisor about the alert.</a:t>
            </a:r>
          </a:p>
          <a:p>
            <a:pPr lvl="1"/>
            <a:r>
              <a:rPr lang="en-US" dirty="0"/>
              <a:t>Make an informed decision whether you want to take a class that will not qualify for federal financial aid</a:t>
            </a:r>
            <a:r>
              <a:rPr lang="en-US" dirty="0" smtClean="0"/>
              <a:t>.</a:t>
            </a:r>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15</a:t>
            </a:fld>
            <a:endParaRPr lang="en-US" dirty="0"/>
          </a:p>
        </p:txBody>
      </p:sp>
    </p:spTree>
    <p:extLst>
      <p:ext uri="{BB962C8B-B14F-4D97-AF65-F5344CB8AC3E}">
        <p14:creationId xmlns:p14="http://schemas.microsoft.com/office/powerpoint/2010/main" val="76236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5029200"/>
            <a:ext cx="2552700" cy="1609725"/>
          </a:xfrm>
          <a:prstGeom prst="rect">
            <a:avLst/>
          </a:prstGeom>
        </p:spPr>
      </p:pic>
      <p:sp>
        <p:nvSpPr>
          <p:cNvPr id="3" name="Content Placeholder 5"/>
          <p:cNvSpPr txBox="1">
            <a:spLocks/>
          </p:cNvSpPr>
          <p:nvPr/>
        </p:nvSpPr>
        <p:spPr>
          <a:xfrm>
            <a:off x="1077817" y="1371600"/>
            <a:ext cx="6972300" cy="4351338"/>
          </a:xfrm>
          <a:prstGeom prst="rect">
            <a:avLst/>
          </a:prstGeom>
        </p:spPr>
        <p:txBody>
          <a:bodyPr>
            <a:normAutofit fontScale="925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en-US" dirty="0" smtClean="0"/>
              <a:t>Roane State CC</a:t>
            </a:r>
            <a:endParaRPr lang="en-US" dirty="0"/>
          </a:p>
          <a:p>
            <a:r>
              <a:rPr lang="en-US" dirty="0" smtClean="0"/>
              <a:t>Created an alert that displays in the Alert Box of the student portal (RaiderNet) indicating courses that are not applicable to their major.</a:t>
            </a:r>
          </a:p>
          <a:p>
            <a:r>
              <a:rPr lang="en-US" dirty="0" smtClean="0"/>
              <a:t>Example:</a:t>
            </a:r>
          </a:p>
          <a:p>
            <a:pPr marL="0" indent="0">
              <a:buFont typeface="Wingdings 2"/>
              <a:buNone/>
            </a:pPr>
            <a:r>
              <a:rPr lang="en-US" dirty="0" smtClean="0"/>
              <a:t>	You have registered classes that do not count toward 	your current major. If you have any questions please 	contact your Advisor/Success Coach.</a:t>
            </a:r>
            <a:br>
              <a:rPr lang="en-US" dirty="0" smtClean="0"/>
            </a:br>
            <a:r>
              <a:rPr lang="en-US" dirty="0" smtClean="0"/>
              <a:t>	Courses:</a:t>
            </a:r>
            <a:br>
              <a:rPr lang="en-US" dirty="0" smtClean="0"/>
            </a:br>
            <a:r>
              <a:rPr lang="en-US" dirty="0" smtClean="0"/>
              <a:t>	Survey of U.S. History I - Fall 2017 Semester </a:t>
            </a:r>
            <a:br>
              <a:rPr lang="en-US" dirty="0" smtClean="0"/>
            </a:br>
            <a:endParaRPr lang="en-US" dirty="0"/>
          </a:p>
        </p:txBody>
      </p:sp>
      <p:sp>
        <p:nvSpPr>
          <p:cNvPr id="4" name="Title 1"/>
          <p:cNvSpPr txBox="1">
            <a:spLocks/>
          </p:cNvSpPr>
          <p:nvPr/>
        </p:nvSpPr>
        <p:spPr>
          <a:xfrm>
            <a:off x="1058767" y="609600"/>
            <a:ext cx="7010400" cy="762000"/>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Communication</a:t>
            </a:r>
            <a:endParaRPr lang="en-US" sz="3200" b="1" dirty="0">
              <a:latin typeface="+mn-lt"/>
            </a:endParaRPr>
          </a:p>
        </p:txBody>
      </p:sp>
      <p:sp>
        <p:nvSpPr>
          <p:cNvPr id="6" name="Slide Number Placeholder 5"/>
          <p:cNvSpPr>
            <a:spLocks noGrp="1"/>
          </p:cNvSpPr>
          <p:nvPr>
            <p:ph type="sldNum" sz="quarter" idx="12"/>
          </p:nvPr>
        </p:nvSpPr>
        <p:spPr/>
        <p:txBody>
          <a:bodyPr/>
          <a:lstStyle/>
          <a:p>
            <a:fld id="{4CC5A8C3-123B-429F-B124-4809CCB2A2AE}" type="slidenum">
              <a:rPr lang="en-US" smtClean="0"/>
              <a:t>16</a:t>
            </a:fld>
            <a:endParaRPr lang="en-US" dirty="0"/>
          </a:p>
        </p:txBody>
      </p:sp>
    </p:spTree>
    <p:extLst>
      <p:ext uri="{BB962C8B-B14F-4D97-AF65-F5344CB8AC3E}">
        <p14:creationId xmlns:p14="http://schemas.microsoft.com/office/powerpoint/2010/main" val="3985371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953000"/>
            <a:ext cx="2552700" cy="1609725"/>
          </a:xfrm>
          <a:prstGeom prst="rect">
            <a:avLst/>
          </a:prstGeom>
        </p:spPr>
      </p:pic>
      <p:sp>
        <p:nvSpPr>
          <p:cNvPr id="3" name="Title 12"/>
          <p:cNvSpPr txBox="1">
            <a:spLocks/>
          </p:cNvSpPr>
          <p:nvPr/>
        </p:nvSpPr>
        <p:spPr>
          <a:xfrm>
            <a:off x="2305050" y="762000"/>
            <a:ext cx="5067300" cy="701675"/>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Check and Test</a:t>
            </a:r>
            <a:endParaRPr lang="en-US" sz="3200" b="1" dirty="0">
              <a:latin typeface="+mn-lt"/>
            </a:endParaRPr>
          </a:p>
        </p:txBody>
      </p:sp>
      <p:sp>
        <p:nvSpPr>
          <p:cNvPr id="4" name="Content Placeholder 13"/>
          <p:cNvSpPr txBox="1">
            <a:spLocks/>
          </p:cNvSpPr>
          <p:nvPr/>
        </p:nvSpPr>
        <p:spPr>
          <a:xfrm>
            <a:off x="1828800" y="1724025"/>
            <a:ext cx="6019800" cy="3260725"/>
          </a:xfrm>
          <a:prstGeom prst="rect">
            <a:avLst/>
          </a:prstGeom>
        </p:spPr>
        <p:txBody>
          <a:bodyPr>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lvl="0"/>
            <a:r>
              <a:rPr lang="en-US" sz="2400" dirty="0"/>
              <a:t>Set a date for set-up and testing </a:t>
            </a:r>
          </a:p>
          <a:p>
            <a:pPr lvl="2"/>
            <a:r>
              <a:rPr lang="en-US" sz="2400" dirty="0"/>
              <a:t>All departments attended</a:t>
            </a:r>
          </a:p>
          <a:p>
            <a:pPr lvl="2"/>
            <a:r>
              <a:rPr lang="en-US" sz="2400" dirty="0"/>
              <a:t>Separate location on campus was used to avoid interruptions and distractions</a:t>
            </a:r>
          </a:p>
          <a:p>
            <a:pPr lvl="2"/>
            <a:r>
              <a:rPr lang="en-US" sz="2400" dirty="0"/>
              <a:t>Used documentation from Brainshark presentations as guide for </a:t>
            </a:r>
            <a:r>
              <a:rPr lang="en-US" sz="2400" dirty="0" smtClean="0"/>
              <a:t>set-up</a:t>
            </a:r>
            <a:endParaRPr lang="en-US" sz="2400" dirty="0"/>
          </a:p>
        </p:txBody>
      </p:sp>
      <p:sp>
        <p:nvSpPr>
          <p:cNvPr id="6" name="Slide Number Placeholder 5"/>
          <p:cNvSpPr>
            <a:spLocks noGrp="1"/>
          </p:cNvSpPr>
          <p:nvPr>
            <p:ph type="sldNum" sz="quarter" idx="12"/>
          </p:nvPr>
        </p:nvSpPr>
        <p:spPr/>
        <p:txBody>
          <a:bodyPr/>
          <a:lstStyle/>
          <a:p>
            <a:fld id="{4CC5A8C3-123B-429F-B124-4809CCB2A2AE}" type="slidenum">
              <a:rPr lang="en-US" smtClean="0"/>
              <a:t>17</a:t>
            </a:fld>
            <a:endParaRPr lang="en-US" dirty="0"/>
          </a:p>
        </p:txBody>
      </p:sp>
    </p:spTree>
    <p:extLst>
      <p:ext uri="{BB962C8B-B14F-4D97-AF65-F5344CB8AC3E}">
        <p14:creationId xmlns:p14="http://schemas.microsoft.com/office/powerpoint/2010/main" val="3287204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4953000"/>
            <a:ext cx="2552700" cy="1609725"/>
          </a:xfrm>
          <a:prstGeom prst="rect">
            <a:avLst/>
          </a:prstGeom>
        </p:spPr>
      </p:pic>
      <p:sp>
        <p:nvSpPr>
          <p:cNvPr id="3" name="Title 12"/>
          <p:cNvSpPr txBox="1">
            <a:spLocks/>
          </p:cNvSpPr>
          <p:nvPr/>
        </p:nvSpPr>
        <p:spPr>
          <a:xfrm>
            <a:off x="1917954" y="391366"/>
            <a:ext cx="5067300" cy="701675"/>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Check and Test</a:t>
            </a:r>
            <a:endParaRPr lang="en-US" sz="3200" b="1" dirty="0">
              <a:latin typeface="+mn-lt"/>
            </a:endParaRPr>
          </a:p>
        </p:txBody>
      </p:sp>
      <p:sp>
        <p:nvSpPr>
          <p:cNvPr id="4" name="Content Placeholder 13"/>
          <p:cNvSpPr txBox="1">
            <a:spLocks/>
          </p:cNvSpPr>
          <p:nvPr/>
        </p:nvSpPr>
        <p:spPr>
          <a:xfrm>
            <a:off x="990600" y="1291899"/>
            <a:ext cx="7245096" cy="5094288"/>
          </a:xfrm>
          <a:prstGeom prst="rect">
            <a:avLst/>
          </a:prstGeom>
        </p:spPr>
        <p:txBody>
          <a:bodyPr>
            <a:noAutofit/>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228600" lvl="0" indent="-228600">
              <a:lnSpc>
                <a:spcPct val="90000"/>
              </a:lnSpc>
              <a:spcBef>
                <a:spcPct val="30000"/>
              </a:spcBef>
              <a:buClr>
                <a:srgbClr val="A5A5A5"/>
              </a:buClr>
              <a:buFont typeface="Arial" panose="020B0604020202020204" pitchFamily="34" charset="0"/>
              <a:buChar char="•"/>
            </a:pPr>
            <a:r>
              <a:rPr lang="en-US" sz="2400" dirty="0" smtClean="0">
                <a:solidFill>
                  <a:prstClr val="black"/>
                </a:solidFill>
              </a:rPr>
              <a:t>Test </a:t>
            </a:r>
            <a:r>
              <a:rPr lang="en-US" sz="2400" dirty="0">
                <a:solidFill>
                  <a:prstClr val="black"/>
                </a:solidFill>
              </a:rPr>
              <a:t>semester was 2017 spring</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Tested LDA impact on courses and aid </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Confirmed Learning Support courses were included</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Reviewed ROAENRL for additional rule of </a:t>
            </a:r>
            <a:r>
              <a:rPr lang="en-US" sz="2400" dirty="0" smtClean="0">
                <a:solidFill>
                  <a:prstClr val="black"/>
                </a:solidFill>
              </a:rPr>
              <a:t>In Program </a:t>
            </a:r>
            <a:r>
              <a:rPr lang="en-US" sz="2400" dirty="0">
                <a:solidFill>
                  <a:prstClr val="black"/>
                </a:solidFill>
              </a:rPr>
              <a:t>being displayed</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Developed alert to inform students of courses not applicable and tested the alert</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Run SFPCPOS in batch nightly after Degree Works updates and per student from ROAIMMP</a:t>
            </a:r>
          </a:p>
          <a:p>
            <a:pPr marL="1143000" lvl="2">
              <a:lnSpc>
                <a:spcPct val="90000"/>
              </a:lnSpc>
              <a:spcBef>
                <a:spcPct val="30000"/>
              </a:spcBef>
              <a:buClr>
                <a:srgbClr val="A5A5A5"/>
              </a:buClr>
              <a:buFont typeface="Arial" panose="020B0604020202020204" pitchFamily="34" charset="0"/>
              <a:buChar char="•"/>
            </a:pPr>
            <a:r>
              <a:rPr lang="en-US" sz="2400" dirty="0">
                <a:solidFill>
                  <a:prstClr val="black"/>
                </a:solidFill>
              </a:rPr>
              <a:t>Include any area that will either impact CPoS or that </a:t>
            </a:r>
            <a:r>
              <a:rPr lang="en-US" sz="2400" dirty="0" smtClean="0">
                <a:solidFill>
                  <a:prstClr val="black"/>
                </a:solidFill>
              </a:rPr>
              <a:t>CPoS </a:t>
            </a:r>
            <a:r>
              <a:rPr lang="en-US" sz="2400" dirty="0">
                <a:solidFill>
                  <a:prstClr val="black"/>
                </a:solidFill>
              </a:rPr>
              <a:t>will impact (study abroad, </a:t>
            </a:r>
            <a:r>
              <a:rPr lang="en-US" sz="2400" dirty="0" smtClean="0">
                <a:solidFill>
                  <a:prstClr val="black"/>
                </a:solidFill>
              </a:rPr>
              <a:t>etc.)</a:t>
            </a:r>
            <a:endParaRPr lang="en-US" sz="2400" dirty="0">
              <a:solidFill>
                <a:prstClr val="black"/>
              </a:solidFill>
            </a:endParaRPr>
          </a:p>
        </p:txBody>
      </p:sp>
      <p:sp>
        <p:nvSpPr>
          <p:cNvPr id="6" name="Slide Number Placeholder 5"/>
          <p:cNvSpPr>
            <a:spLocks noGrp="1"/>
          </p:cNvSpPr>
          <p:nvPr>
            <p:ph type="sldNum" sz="quarter" idx="12"/>
          </p:nvPr>
        </p:nvSpPr>
        <p:spPr/>
        <p:txBody>
          <a:bodyPr/>
          <a:lstStyle/>
          <a:p>
            <a:fld id="{4CC5A8C3-123B-429F-B124-4809CCB2A2AE}" type="slidenum">
              <a:rPr lang="en-US" smtClean="0"/>
              <a:t>18</a:t>
            </a:fld>
            <a:endParaRPr lang="en-US" dirty="0"/>
          </a:p>
        </p:txBody>
      </p:sp>
    </p:spTree>
    <p:extLst>
      <p:ext uri="{BB962C8B-B14F-4D97-AF65-F5344CB8AC3E}">
        <p14:creationId xmlns:p14="http://schemas.microsoft.com/office/powerpoint/2010/main" val="3825382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7052" y="5029200"/>
            <a:ext cx="2552700" cy="1609725"/>
          </a:xfrm>
          <a:prstGeom prst="rect">
            <a:avLst/>
          </a:prstGeom>
        </p:spPr>
      </p:pic>
      <p:sp>
        <p:nvSpPr>
          <p:cNvPr id="3" name="TextBox 2"/>
          <p:cNvSpPr txBox="1"/>
          <p:nvPr/>
        </p:nvSpPr>
        <p:spPr>
          <a:xfrm>
            <a:off x="2209800" y="381000"/>
            <a:ext cx="5029200" cy="584775"/>
          </a:xfrm>
          <a:prstGeom prst="rect">
            <a:avLst/>
          </a:prstGeom>
          <a:noFill/>
        </p:spPr>
        <p:txBody>
          <a:bodyPr wrap="square" rtlCol="0">
            <a:spAutoFit/>
          </a:bodyPr>
          <a:lstStyle/>
          <a:p>
            <a:pPr algn="ctr"/>
            <a:r>
              <a:rPr lang="en-US" sz="3200" b="1" dirty="0" smtClean="0"/>
              <a:t>Additional Resources</a:t>
            </a:r>
            <a:endParaRPr lang="en-US" sz="3200" b="1" dirty="0"/>
          </a:p>
        </p:txBody>
      </p:sp>
      <p:sp>
        <p:nvSpPr>
          <p:cNvPr id="4" name="TextBox 3"/>
          <p:cNvSpPr txBox="1"/>
          <p:nvPr/>
        </p:nvSpPr>
        <p:spPr>
          <a:xfrm>
            <a:off x="762000" y="1158473"/>
            <a:ext cx="7924800" cy="4893647"/>
          </a:xfrm>
          <a:prstGeom prst="rect">
            <a:avLst/>
          </a:prstGeom>
          <a:noFill/>
        </p:spPr>
        <p:txBody>
          <a:bodyPr wrap="square" rtlCol="0">
            <a:spAutoFit/>
          </a:bodyPr>
          <a:lstStyle/>
          <a:p>
            <a:r>
              <a:rPr lang="en-US" sz="2400" dirty="0" smtClean="0"/>
              <a:t>Texas A &amp; M makes their point clear! </a:t>
            </a:r>
          </a:p>
          <a:p>
            <a:r>
              <a:rPr lang="en-US" sz="2400" dirty="0">
                <a:hlinkClick r:id="rId3"/>
              </a:rPr>
              <a:t>http://financialaid.tamu.edu/Program-of-Study-FAQ</a:t>
            </a:r>
            <a:r>
              <a:rPr lang="en-US" sz="2400" dirty="0"/>
              <a:t> </a:t>
            </a:r>
          </a:p>
          <a:p>
            <a:endParaRPr lang="en-US" sz="2400" dirty="0"/>
          </a:p>
          <a:p>
            <a:r>
              <a:rPr lang="en-US" sz="2400" i="1" dirty="0"/>
              <a:t>For example:</a:t>
            </a:r>
            <a:br>
              <a:rPr lang="en-US" sz="2400" i="1" dirty="0"/>
            </a:br>
            <a:r>
              <a:rPr lang="en-US" sz="2400" i="1" dirty="0"/>
              <a:t>If a student is eligible for a Federal Pell Grant and enrolled in 12 hours and only 9 hours of the 12 hours are required for their degree, they will receive their Federal Pell Grant based on 9 hours. Their Federal Pell Grant payment will be reduced based on courses that apply to their degree program.</a:t>
            </a:r>
            <a:br>
              <a:rPr lang="en-US" sz="2400" i="1" dirty="0"/>
            </a:br>
            <a:r>
              <a:rPr lang="en-US" sz="2400" i="1" dirty="0"/>
              <a:t/>
            </a:r>
            <a:br>
              <a:rPr lang="en-US" sz="2400" i="1" dirty="0"/>
            </a:br>
            <a:r>
              <a:rPr lang="en-US" sz="2400" i="1" dirty="0"/>
              <a:t>Federal Direct Loans for undergraduates require 6 hours of enrollment. If a student is enrolled in 12 hours and only 3 hours of the 12 are required for their degree, they cannot receive a Federal Direct Loan. </a:t>
            </a:r>
            <a:endParaRPr lang="en-US" sz="2400" dirty="0" smtClean="0"/>
          </a:p>
          <a:p>
            <a:endParaRPr lang="en-US" sz="2400" dirty="0"/>
          </a:p>
        </p:txBody>
      </p:sp>
      <p:sp>
        <p:nvSpPr>
          <p:cNvPr id="6" name="Slide Number Placeholder 5"/>
          <p:cNvSpPr>
            <a:spLocks noGrp="1"/>
          </p:cNvSpPr>
          <p:nvPr>
            <p:ph type="sldNum" sz="quarter" idx="12"/>
          </p:nvPr>
        </p:nvSpPr>
        <p:spPr/>
        <p:txBody>
          <a:bodyPr/>
          <a:lstStyle/>
          <a:p>
            <a:fld id="{4CC5A8C3-123B-429F-B124-4809CCB2A2AE}" type="slidenum">
              <a:rPr lang="en-US" smtClean="0"/>
              <a:t>19</a:t>
            </a:fld>
            <a:endParaRPr lang="en-US" dirty="0"/>
          </a:p>
        </p:txBody>
      </p:sp>
    </p:spTree>
    <p:extLst>
      <p:ext uri="{BB962C8B-B14F-4D97-AF65-F5344CB8AC3E}">
        <p14:creationId xmlns:p14="http://schemas.microsoft.com/office/powerpoint/2010/main" val="3617638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7999" y="5280037"/>
            <a:ext cx="5140097" cy="522288"/>
          </a:xfrm>
        </p:spPr>
        <p:txBody>
          <a:bodyPr/>
          <a:lstStyle/>
          <a:p>
            <a:pPr algn="ctr"/>
            <a:r>
              <a:rPr lang="en-US" sz="3600" b="1" dirty="0" smtClean="0">
                <a:latin typeface="Bradley Hand ITC" panose="03070402050302030203" pitchFamily="66" charset="0"/>
              </a:rPr>
              <a:t>TASFAA 2018</a:t>
            </a:r>
            <a:endParaRPr lang="en-US" sz="3600" b="1" dirty="0">
              <a:latin typeface="Bradley Hand ITC" panose="03070402050302030203" pitchFamily="66" charset="0"/>
            </a:endParaRPr>
          </a:p>
        </p:txBody>
      </p:sp>
      <p:sp>
        <p:nvSpPr>
          <p:cNvPr id="3" name="Text Placeholder 2"/>
          <p:cNvSpPr>
            <a:spLocks noGrp="1"/>
          </p:cNvSpPr>
          <p:nvPr>
            <p:ph type="body" sz="half" idx="2"/>
          </p:nvPr>
        </p:nvSpPr>
        <p:spPr>
          <a:xfrm>
            <a:off x="2843444" y="5943600"/>
            <a:ext cx="5690956" cy="528662"/>
          </a:xfrm>
        </p:spPr>
        <p:txBody>
          <a:bodyPr>
            <a:noAutofit/>
          </a:bodyPr>
          <a:lstStyle/>
          <a:p>
            <a:pPr algn="ctr"/>
            <a:r>
              <a:rPr lang="en-US" sz="2000" b="1" dirty="0" smtClean="0">
                <a:latin typeface="Bradley Hand ITC" panose="03070402050302030203" pitchFamily="66" charset="0"/>
              </a:rPr>
              <a:t>Honoring the Past and Building the Future</a:t>
            </a:r>
            <a:endParaRPr lang="en-US" sz="2000" b="1" dirty="0">
              <a:latin typeface="Bradley Hand ITC" panose="03070402050302030203" pitchFamily="66"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874" y="4997462"/>
            <a:ext cx="2552700" cy="1609725"/>
          </a:xfrm>
          <a:prstGeom prst="rect">
            <a:avLst/>
          </a:prstGeom>
        </p:spPr>
      </p:pic>
      <p:sp>
        <p:nvSpPr>
          <p:cNvPr id="7" name="TextBox 6"/>
          <p:cNvSpPr txBox="1"/>
          <p:nvPr/>
        </p:nvSpPr>
        <p:spPr>
          <a:xfrm>
            <a:off x="1219200" y="533400"/>
            <a:ext cx="6629400" cy="923330"/>
          </a:xfrm>
          <a:prstGeom prst="rect">
            <a:avLst/>
          </a:prstGeom>
          <a:noFill/>
        </p:spPr>
        <p:txBody>
          <a:bodyPr wrap="square" rtlCol="0">
            <a:spAutoFit/>
          </a:bodyPr>
          <a:lstStyle/>
          <a:p>
            <a:pPr algn="ctr"/>
            <a:r>
              <a:rPr lang="en-US" sz="3600" b="1" dirty="0" smtClean="0"/>
              <a:t>AGENDA</a:t>
            </a:r>
          </a:p>
          <a:p>
            <a:endParaRPr lang="en-US" dirty="0"/>
          </a:p>
        </p:txBody>
      </p:sp>
      <p:sp>
        <p:nvSpPr>
          <p:cNvPr id="5" name="TextBox 4"/>
          <p:cNvSpPr txBox="1"/>
          <p:nvPr/>
        </p:nvSpPr>
        <p:spPr>
          <a:xfrm>
            <a:off x="1821340" y="1561282"/>
            <a:ext cx="4800600" cy="2492990"/>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CPOS Regulations</a:t>
            </a:r>
          </a:p>
          <a:p>
            <a:pPr marL="285750" indent="-285750">
              <a:buFont typeface="Arial" panose="020B0604020202020204" pitchFamily="34" charset="0"/>
              <a:buChar char="•"/>
            </a:pPr>
            <a:r>
              <a:rPr lang="en-US" sz="2400" dirty="0" smtClean="0"/>
              <a:t>Campus Leadership Awareness</a:t>
            </a:r>
          </a:p>
          <a:p>
            <a:pPr marL="285750" indent="-285750">
              <a:buFont typeface="Arial" panose="020B0604020202020204" pitchFamily="34" charset="0"/>
              <a:buChar char="•"/>
            </a:pPr>
            <a:r>
              <a:rPr lang="en-US" sz="2400" dirty="0" smtClean="0"/>
              <a:t>Implementation</a:t>
            </a:r>
          </a:p>
          <a:p>
            <a:pPr marL="285750" indent="-285750">
              <a:buFont typeface="Arial" panose="020B0604020202020204" pitchFamily="34" charset="0"/>
              <a:buChar char="•"/>
            </a:pPr>
            <a:r>
              <a:rPr lang="en-US" sz="2400" dirty="0" smtClean="0"/>
              <a:t>Communication</a:t>
            </a:r>
          </a:p>
          <a:p>
            <a:pPr marL="285750" indent="-285750">
              <a:buFont typeface="Arial" panose="020B0604020202020204" pitchFamily="34" charset="0"/>
              <a:buChar char="•"/>
            </a:pPr>
            <a:r>
              <a:rPr lang="en-US" sz="2400" dirty="0" smtClean="0"/>
              <a:t>Questions/Comments</a:t>
            </a:r>
          </a:p>
          <a:p>
            <a:endParaRPr lang="en-US" dirty="0"/>
          </a:p>
          <a:p>
            <a:endParaRPr lang="en-US" dirty="0"/>
          </a:p>
        </p:txBody>
      </p:sp>
      <p:sp>
        <p:nvSpPr>
          <p:cNvPr id="8" name="Slide Number Placeholder 7"/>
          <p:cNvSpPr>
            <a:spLocks noGrp="1"/>
          </p:cNvSpPr>
          <p:nvPr>
            <p:ph type="sldNum" sz="quarter" idx="12"/>
          </p:nvPr>
        </p:nvSpPr>
        <p:spPr/>
        <p:txBody>
          <a:bodyPr/>
          <a:lstStyle/>
          <a:p>
            <a:fld id="{4CC5A8C3-123B-429F-B124-4809CCB2A2AE}" type="slidenum">
              <a:rPr lang="en-US" smtClean="0"/>
              <a:t>2</a:t>
            </a:fld>
            <a:endParaRPr lang="en-US" dirty="0"/>
          </a:p>
        </p:txBody>
      </p:sp>
    </p:spTree>
    <p:extLst>
      <p:ext uri="{BB962C8B-B14F-4D97-AF65-F5344CB8AC3E}">
        <p14:creationId xmlns:p14="http://schemas.microsoft.com/office/powerpoint/2010/main" val="1855145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5029200"/>
            <a:ext cx="2552700" cy="1609725"/>
          </a:xfrm>
          <a:prstGeom prst="rect">
            <a:avLst/>
          </a:prstGeom>
        </p:spPr>
      </p:pic>
      <p:sp>
        <p:nvSpPr>
          <p:cNvPr id="3" name="TextBox 2"/>
          <p:cNvSpPr txBox="1"/>
          <p:nvPr/>
        </p:nvSpPr>
        <p:spPr>
          <a:xfrm>
            <a:off x="2133600" y="533400"/>
            <a:ext cx="5029200" cy="584775"/>
          </a:xfrm>
          <a:prstGeom prst="rect">
            <a:avLst/>
          </a:prstGeom>
          <a:noFill/>
        </p:spPr>
        <p:txBody>
          <a:bodyPr wrap="square" rtlCol="0">
            <a:spAutoFit/>
          </a:bodyPr>
          <a:lstStyle/>
          <a:p>
            <a:pPr algn="ctr"/>
            <a:r>
              <a:rPr lang="en-US" sz="3200" b="1" dirty="0" smtClean="0"/>
              <a:t>Additional Resources</a:t>
            </a:r>
            <a:endParaRPr lang="en-US" sz="3200" b="1" dirty="0"/>
          </a:p>
        </p:txBody>
      </p:sp>
      <p:sp>
        <p:nvSpPr>
          <p:cNvPr id="4" name="Rectangle 1"/>
          <p:cNvSpPr>
            <a:spLocks noChangeArrowheads="1"/>
          </p:cNvSpPr>
          <p:nvPr/>
        </p:nvSpPr>
        <p:spPr bwMode="auto">
          <a:xfrm rot="10800000" flipV="1">
            <a:off x="914400" y="1796534"/>
            <a:ext cx="7696200"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smtClean="0">
                <a:ln>
                  <a:noFill/>
                </a:ln>
                <a:solidFill>
                  <a:srgbClr val="000000"/>
                </a:solidFill>
                <a:effectLst/>
                <a:ea typeface="Calibri" panose="020F0502020204030204" pitchFamily="34" charset="0"/>
                <a:cs typeface="Times New Roman" panose="02020603050405020304" pitchFamily="18" charset="0"/>
              </a:rPr>
              <a:t>From West Kentucky Community &amp; Technical College</a:t>
            </a:r>
          </a:p>
          <a:p>
            <a:pPr marL="0" marR="0" lvl="0" indent="0" algn="l" defTabSz="914400" rtl="0" eaLnBrk="0" fontAlgn="base" latinLnBrk="0" hangingPunct="0">
              <a:lnSpc>
                <a:spcPct val="100000"/>
              </a:lnSpc>
              <a:spcBef>
                <a:spcPct val="0"/>
              </a:spcBef>
              <a:spcAft>
                <a:spcPct val="0"/>
              </a:spcAft>
              <a:buClrTx/>
              <a:buSzTx/>
              <a:tabLst/>
            </a:pPr>
            <a:endParaRPr lang="en-US" altLang="en-US" sz="2400" dirty="0">
              <a:solidFill>
                <a:srgbClr val="000000"/>
              </a:solidFill>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smtClean="0">
                <a:ln>
                  <a:noFill/>
                </a:ln>
                <a:solidFill>
                  <a:srgbClr val="000000"/>
                </a:solidFill>
                <a:effectLst/>
                <a:ea typeface="Calibri" panose="020F0502020204030204" pitchFamily="34" charset="0"/>
                <a:cs typeface="Times New Roman" panose="02020603050405020304" pitchFamily="18" charset="0"/>
              </a:rPr>
              <a:t>It’s short.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smtClean="0">
                <a:ln>
                  <a:noFill/>
                </a:ln>
                <a:solidFill>
                  <a:srgbClr val="000000"/>
                </a:solidFill>
                <a:effectLst/>
                <a:ea typeface="Calibri" panose="020F0502020204030204" pitchFamily="34" charset="0"/>
                <a:cs typeface="Times New Roman" panose="02020603050405020304" pitchFamily="18" charset="0"/>
              </a:rPr>
              <a:t>It’s informative.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smtClean="0">
                <a:ln>
                  <a:noFill/>
                </a:ln>
                <a:solidFill>
                  <a:srgbClr val="000000"/>
                </a:solidFill>
                <a:effectLst/>
                <a:ea typeface="Calibri" panose="020F0502020204030204" pitchFamily="34" charset="0"/>
                <a:cs typeface="Times New Roman" panose="02020603050405020304" pitchFamily="18" charset="0"/>
              </a:rPr>
              <a:t>It keeps your attention.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400" b="0" i="0" u="none" strike="noStrike" cap="none" normalizeH="0" baseline="0" dirty="0" smtClean="0">
                <a:ln>
                  <a:noFill/>
                </a:ln>
                <a:solidFill>
                  <a:srgbClr val="000000"/>
                </a:solidFill>
                <a:effectLst/>
                <a:ea typeface="Calibri" panose="020F0502020204030204" pitchFamily="34" charset="0"/>
                <a:cs typeface="Times New Roman" panose="02020603050405020304" pitchFamily="18" charset="0"/>
              </a:rPr>
              <a:t>It will need to be tweaked, but we like it!  </a:t>
            </a:r>
          </a:p>
          <a:p>
            <a:pPr marR="0" lvl="0" algn="l" defTabSz="914400" rtl="0" eaLnBrk="0" fontAlgn="base" latinLnBrk="0" hangingPunct="0">
              <a:lnSpc>
                <a:spcPct val="100000"/>
              </a:lnSpc>
              <a:spcBef>
                <a:spcPct val="0"/>
              </a:spcBef>
              <a:spcAft>
                <a:spcPct val="0"/>
              </a:spcAft>
              <a:buClrTx/>
              <a:buSzTx/>
              <a:tabLst/>
            </a:pPr>
            <a:r>
              <a:rPr kumimoji="0" lang="en-US" altLang="en-US" sz="24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 </a:t>
            </a:r>
            <a:endParaRPr kumimoji="0" lang="en-US"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hlinkClick r:id="rId3"/>
              </a:rPr>
              <a:t>https://www.youtube.com/watch?v=KUlDSaslSwo</a:t>
            </a:r>
            <a:endParaRPr kumimoji="0" lang="en-US" altLang="en-US" sz="2400" b="0" i="0" u="none" strike="noStrike" cap="none" normalizeH="0" baseline="0" dirty="0" smtClean="0">
              <a:ln>
                <a:noFill/>
              </a:ln>
              <a:solidFill>
                <a:schemeClr val="tx1"/>
              </a:solidFill>
              <a:effectLst/>
            </a:endParaRPr>
          </a:p>
        </p:txBody>
      </p:sp>
      <p:sp>
        <p:nvSpPr>
          <p:cNvPr id="6" name="Slide Number Placeholder 5"/>
          <p:cNvSpPr>
            <a:spLocks noGrp="1"/>
          </p:cNvSpPr>
          <p:nvPr>
            <p:ph type="sldNum" sz="quarter" idx="12"/>
          </p:nvPr>
        </p:nvSpPr>
        <p:spPr/>
        <p:txBody>
          <a:bodyPr/>
          <a:lstStyle/>
          <a:p>
            <a:fld id="{4CC5A8C3-123B-429F-B124-4809CCB2A2AE}" type="slidenum">
              <a:rPr lang="en-US" smtClean="0"/>
              <a:t>20</a:t>
            </a:fld>
            <a:endParaRPr lang="en-US" dirty="0"/>
          </a:p>
        </p:txBody>
      </p:sp>
    </p:spTree>
    <p:extLst>
      <p:ext uri="{BB962C8B-B14F-4D97-AF65-F5344CB8AC3E}">
        <p14:creationId xmlns:p14="http://schemas.microsoft.com/office/powerpoint/2010/main" val="9461817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7999" y="5280037"/>
            <a:ext cx="5140097" cy="522288"/>
          </a:xfrm>
        </p:spPr>
        <p:txBody>
          <a:bodyPr/>
          <a:lstStyle/>
          <a:p>
            <a:pPr algn="ctr"/>
            <a:r>
              <a:rPr lang="en-US" sz="3600" b="1" dirty="0" smtClean="0">
                <a:latin typeface="Bradley Hand ITC" panose="03070402050302030203" pitchFamily="66" charset="0"/>
              </a:rPr>
              <a:t>TASFAA 2018</a:t>
            </a:r>
            <a:endParaRPr lang="en-US" sz="3600" b="1" dirty="0">
              <a:latin typeface="Bradley Hand ITC" panose="03070402050302030203" pitchFamily="66" charset="0"/>
            </a:endParaRPr>
          </a:p>
        </p:txBody>
      </p:sp>
      <p:sp>
        <p:nvSpPr>
          <p:cNvPr id="3" name="Text Placeholder 2"/>
          <p:cNvSpPr>
            <a:spLocks noGrp="1"/>
          </p:cNvSpPr>
          <p:nvPr>
            <p:ph type="body" sz="half" idx="2"/>
          </p:nvPr>
        </p:nvSpPr>
        <p:spPr>
          <a:xfrm>
            <a:off x="2843444" y="5943600"/>
            <a:ext cx="5690956" cy="528662"/>
          </a:xfrm>
        </p:spPr>
        <p:txBody>
          <a:bodyPr>
            <a:noAutofit/>
          </a:bodyPr>
          <a:lstStyle/>
          <a:p>
            <a:pPr algn="ctr"/>
            <a:r>
              <a:rPr lang="en-US" sz="2000" b="1" dirty="0" smtClean="0">
                <a:latin typeface="Bradley Hand ITC" panose="03070402050302030203" pitchFamily="66" charset="0"/>
              </a:rPr>
              <a:t>Honoring the Past and Building the Future</a:t>
            </a:r>
            <a:endParaRPr lang="en-US" sz="2000" b="1" dirty="0">
              <a:latin typeface="Bradley Hand ITC" panose="03070402050302030203" pitchFamily="66"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744" y="5029200"/>
            <a:ext cx="2552700" cy="1609725"/>
          </a:xfrm>
          <a:prstGeom prst="rect">
            <a:avLst/>
          </a:prstGeom>
        </p:spPr>
      </p:pic>
      <p:sp>
        <p:nvSpPr>
          <p:cNvPr id="7" name="Rectangle 6"/>
          <p:cNvSpPr/>
          <p:nvPr/>
        </p:nvSpPr>
        <p:spPr>
          <a:xfrm>
            <a:off x="1143000" y="506364"/>
            <a:ext cx="6629400" cy="2954655"/>
          </a:xfrm>
          <a:prstGeom prst="rect">
            <a:avLst/>
          </a:prstGeom>
        </p:spPr>
        <p:txBody>
          <a:bodyPr wrap="square">
            <a:spAutoFit/>
          </a:bodyPr>
          <a:lstStyle/>
          <a:p>
            <a:pPr algn="ctr"/>
            <a:r>
              <a:rPr lang="en-US" sz="2400" b="1" dirty="0"/>
              <a:t>Questions &amp; Comments</a:t>
            </a:r>
          </a:p>
          <a:p>
            <a:pPr algn="ctr"/>
            <a:endParaRPr lang="en-US" dirty="0"/>
          </a:p>
          <a:p>
            <a:pPr algn="ctr"/>
            <a:endParaRPr lang="en-US" sz="2400" dirty="0" smtClean="0"/>
          </a:p>
          <a:p>
            <a:pPr algn="ctr"/>
            <a:r>
              <a:rPr lang="en-US" sz="2400" dirty="0" smtClean="0"/>
              <a:t>Robin </a:t>
            </a:r>
            <a:r>
              <a:rPr lang="en-US" sz="2400" dirty="0"/>
              <a:t>Townson </a:t>
            </a:r>
            <a:r>
              <a:rPr lang="en-US" sz="2400" dirty="0">
                <a:hlinkClick r:id="rId4"/>
              </a:rPr>
              <a:t>townsonr@roanestate.edu</a:t>
            </a:r>
            <a:endParaRPr lang="en-US" sz="2400" dirty="0"/>
          </a:p>
          <a:p>
            <a:pPr algn="ctr"/>
            <a:r>
              <a:rPr lang="en-US" sz="2400" dirty="0" smtClean="0"/>
              <a:t/>
            </a:r>
            <a:br>
              <a:rPr lang="en-US" sz="2400" dirty="0" smtClean="0"/>
            </a:br>
            <a:r>
              <a:rPr lang="en-US" sz="2400" dirty="0" smtClean="0"/>
              <a:t>Stephen </a:t>
            </a:r>
            <a:r>
              <a:rPr lang="en-US" sz="2400" dirty="0"/>
              <a:t>White </a:t>
            </a:r>
            <a:r>
              <a:rPr lang="en-US" sz="2400" dirty="0" smtClean="0">
                <a:hlinkClick r:id="rId5"/>
              </a:rPr>
              <a:t>stephen.white@mtsu.edu</a:t>
            </a:r>
            <a:r>
              <a:rPr lang="en-US" sz="2400" dirty="0" smtClean="0"/>
              <a:t> </a:t>
            </a:r>
            <a:endParaRPr lang="en-US" sz="2400" dirty="0"/>
          </a:p>
          <a:p>
            <a:pPr algn="ctr"/>
            <a:r>
              <a:rPr lang="en-US" sz="2400" dirty="0" smtClean="0"/>
              <a:t/>
            </a:r>
            <a:br>
              <a:rPr lang="en-US" sz="2400" dirty="0" smtClean="0"/>
            </a:br>
            <a:r>
              <a:rPr lang="en-US" sz="2400" dirty="0" smtClean="0"/>
              <a:t>Karen </a:t>
            </a:r>
            <a:r>
              <a:rPr lang="en-US" sz="2400" dirty="0"/>
              <a:t>Hauser </a:t>
            </a:r>
            <a:r>
              <a:rPr lang="en-US" sz="2400" dirty="0">
                <a:hlinkClick r:id="rId6"/>
              </a:rPr>
              <a:t>k.hauser@vanderbilt.edu</a:t>
            </a:r>
            <a:r>
              <a:rPr lang="en-US" sz="2400" dirty="0"/>
              <a:t> </a:t>
            </a:r>
          </a:p>
        </p:txBody>
      </p:sp>
      <p:sp>
        <p:nvSpPr>
          <p:cNvPr id="6" name="Slide Number Placeholder 5"/>
          <p:cNvSpPr>
            <a:spLocks noGrp="1"/>
          </p:cNvSpPr>
          <p:nvPr>
            <p:ph type="sldNum" sz="quarter" idx="12"/>
          </p:nvPr>
        </p:nvSpPr>
        <p:spPr/>
        <p:txBody>
          <a:bodyPr/>
          <a:lstStyle/>
          <a:p>
            <a:fld id="{4CC5A8C3-123B-429F-B124-4809CCB2A2AE}" type="slidenum">
              <a:rPr lang="en-US" smtClean="0"/>
              <a:t>21</a:t>
            </a:fld>
            <a:endParaRPr lang="en-US" dirty="0"/>
          </a:p>
        </p:txBody>
      </p:sp>
    </p:spTree>
    <p:extLst>
      <p:ext uri="{BB962C8B-B14F-4D97-AF65-F5344CB8AC3E}">
        <p14:creationId xmlns:p14="http://schemas.microsoft.com/office/powerpoint/2010/main" val="155467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4953000"/>
            <a:ext cx="2552700" cy="1609725"/>
          </a:xfrm>
          <a:prstGeom prst="rect">
            <a:avLst/>
          </a:prstGeom>
        </p:spPr>
      </p:pic>
      <p:sp>
        <p:nvSpPr>
          <p:cNvPr id="3" name="TextBox 2"/>
          <p:cNvSpPr txBox="1"/>
          <p:nvPr/>
        </p:nvSpPr>
        <p:spPr>
          <a:xfrm>
            <a:off x="573208" y="641355"/>
            <a:ext cx="8077200" cy="5447645"/>
          </a:xfrm>
          <a:prstGeom prst="rect">
            <a:avLst/>
          </a:prstGeom>
          <a:noFill/>
        </p:spPr>
        <p:txBody>
          <a:bodyPr wrap="square" rtlCol="0">
            <a:spAutoFit/>
          </a:bodyPr>
          <a:lstStyle/>
          <a:p>
            <a:r>
              <a:rPr lang="en-US" sz="2400" b="1" dirty="0" smtClean="0"/>
              <a:t>Regular Course Program of Study</a:t>
            </a:r>
          </a:p>
          <a:p>
            <a:endParaRPr lang="en-US" sz="2400" dirty="0"/>
          </a:p>
          <a:p>
            <a:pPr marL="285750" indent="-285750">
              <a:buFont typeface="Arial" panose="020B0604020202020204" pitchFamily="34" charset="0"/>
              <a:buChar char="•"/>
            </a:pPr>
            <a:r>
              <a:rPr lang="en-US" sz="2400" dirty="0" smtClean="0"/>
              <a:t>34 CFR 668.32 : A </a:t>
            </a:r>
            <a:r>
              <a:rPr lang="en-US" sz="2400" dirty="0"/>
              <a:t>student is eligible to receive Title IV, HEA program assistance if the student either meets all of the requirements in paragraphs (a) through (m) of this </a:t>
            </a:r>
            <a:r>
              <a:rPr lang="en-US" sz="2400" dirty="0" smtClean="0"/>
              <a:t>section. </a:t>
            </a:r>
          </a:p>
          <a:p>
            <a:pPr marL="285750" indent="-285750">
              <a:buFont typeface="Arial" panose="020B0604020202020204" pitchFamily="34" charset="0"/>
              <a:buChar char="•"/>
            </a:pPr>
            <a:r>
              <a:rPr lang="en-US" sz="2400" dirty="0"/>
              <a:t>If a student is enrolled in courses that do not count </a:t>
            </a:r>
            <a:r>
              <a:rPr lang="en-US" sz="2400" dirty="0" smtClean="0"/>
              <a:t>toward his </a:t>
            </a:r>
            <a:r>
              <a:rPr lang="en-US" sz="2400" dirty="0"/>
              <a:t>degree, certificate, or other recognized credential, </a:t>
            </a:r>
            <a:r>
              <a:rPr lang="en-US" sz="2400" dirty="0" smtClean="0"/>
              <a:t>they cannot </a:t>
            </a:r>
            <a:r>
              <a:rPr lang="en-US" sz="2400" dirty="0"/>
              <a:t>be used to determine enrollment status </a:t>
            </a:r>
            <a:r>
              <a:rPr lang="en-US" sz="2400" b="1" i="1" dirty="0"/>
              <a:t>unless </a:t>
            </a:r>
            <a:r>
              <a:rPr lang="en-US" sz="2400" dirty="0" smtClean="0"/>
              <a:t>they are </a:t>
            </a:r>
            <a:r>
              <a:rPr lang="en-US" sz="2400" dirty="0"/>
              <a:t>eligible as remedial courses.</a:t>
            </a:r>
          </a:p>
          <a:p>
            <a:pPr marL="285750" indent="-285750">
              <a:buFont typeface="Arial" panose="020B0604020202020204" pitchFamily="34" charset="0"/>
              <a:buChar char="•"/>
            </a:pPr>
            <a:r>
              <a:rPr lang="en-US" sz="2400" dirty="0" smtClean="0"/>
              <a:t>This </a:t>
            </a:r>
            <a:r>
              <a:rPr lang="en-US" sz="2400" dirty="0"/>
              <a:t>means you cannot award the student aid for classes </a:t>
            </a:r>
            <a:r>
              <a:rPr lang="en-US" sz="2400" dirty="0" smtClean="0"/>
              <a:t>that do </a:t>
            </a:r>
            <a:r>
              <a:rPr lang="en-US" sz="2400" dirty="0"/>
              <a:t>not count toward his degree</a:t>
            </a:r>
            <a:r>
              <a:rPr lang="en-US" sz="2400" dirty="0" smtClean="0"/>
              <a:t>.</a:t>
            </a:r>
            <a:br>
              <a:rPr lang="en-US" sz="2400" dirty="0" smtClean="0"/>
            </a:br>
            <a:endParaRPr lang="en-US" sz="2400" dirty="0"/>
          </a:p>
          <a:p>
            <a:pPr algn="ctr"/>
            <a:r>
              <a:rPr lang="en-US" sz="2400" i="1" dirty="0" smtClean="0"/>
              <a:t>	The </a:t>
            </a:r>
            <a:r>
              <a:rPr lang="en-US" sz="2400" i="1" dirty="0"/>
              <a:t>Federal Student Aid Handbook, Volume 1, Chapter </a:t>
            </a:r>
            <a:r>
              <a:rPr lang="en-US" sz="2400" i="1" dirty="0" smtClean="0"/>
              <a:t>1</a:t>
            </a:r>
            <a:endParaRPr lang="en-US" sz="2400" dirty="0"/>
          </a:p>
          <a:p>
            <a:endParaRPr lang="en-US" dirty="0" smtClean="0"/>
          </a:p>
          <a:p>
            <a:endParaRPr lang="en-US" dirty="0"/>
          </a:p>
        </p:txBody>
      </p:sp>
      <p:sp>
        <p:nvSpPr>
          <p:cNvPr id="5" name="Slide Number Placeholder 4"/>
          <p:cNvSpPr>
            <a:spLocks noGrp="1"/>
          </p:cNvSpPr>
          <p:nvPr>
            <p:ph type="sldNum" sz="quarter" idx="12"/>
          </p:nvPr>
        </p:nvSpPr>
        <p:spPr/>
        <p:txBody>
          <a:bodyPr/>
          <a:lstStyle/>
          <a:p>
            <a:fld id="{4CC5A8C3-123B-429F-B124-4809CCB2A2AE}" type="slidenum">
              <a:rPr lang="en-US" smtClean="0"/>
              <a:t>3</a:t>
            </a:fld>
            <a:endParaRPr lang="en-US" dirty="0"/>
          </a:p>
        </p:txBody>
      </p:sp>
    </p:spTree>
    <p:extLst>
      <p:ext uri="{BB962C8B-B14F-4D97-AF65-F5344CB8AC3E}">
        <p14:creationId xmlns:p14="http://schemas.microsoft.com/office/powerpoint/2010/main" val="127774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057775"/>
            <a:ext cx="2552700" cy="1609725"/>
          </a:xfrm>
          <a:prstGeom prst="rect">
            <a:avLst/>
          </a:prstGeom>
        </p:spPr>
      </p:pic>
      <p:sp>
        <p:nvSpPr>
          <p:cNvPr id="3" name="TextBox 2"/>
          <p:cNvSpPr txBox="1"/>
          <p:nvPr/>
        </p:nvSpPr>
        <p:spPr>
          <a:xfrm>
            <a:off x="1851637" y="1828800"/>
            <a:ext cx="6360175"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Federal Title IV – applies to all federal aid programs</a:t>
            </a:r>
            <a:br>
              <a:rPr lang="en-US" sz="2400" dirty="0" smtClean="0"/>
            </a:br>
            <a:endParaRPr lang="en-US" sz="2400" dirty="0" smtClean="0"/>
          </a:p>
          <a:p>
            <a:pPr marL="342900" indent="-342900">
              <a:buFont typeface="Arial" panose="020B0604020202020204" pitchFamily="34" charset="0"/>
              <a:buChar char="•"/>
            </a:pPr>
            <a:r>
              <a:rPr lang="en-US" sz="2400" dirty="0" smtClean="0"/>
              <a:t>TSAC – CPOS does not apply.</a:t>
            </a:r>
          </a:p>
          <a:p>
            <a:r>
              <a:rPr lang="en-US" sz="2400" dirty="0" smtClean="0"/>
              <a:t> </a:t>
            </a:r>
            <a:endParaRPr lang="en-US" sz="2400" dirty="0"/>
          </a:p>
          <a:p>
            <a:pPr marL="342900" indent="-342900">
              <a:buFont typeface="Arial" panose="020B0604020202020204" pitchFamily="34" charset="0"/>
              <a:buChar char="•"/>
            </a:pPr>
            <a:r>
              <a:rPr lang="en-US" sz="2400" dirty="0" smtClean="0"/>
              <a:t>TSAC – advises it is up to the institution</a:t>
            </a:r>
          </a:p>
          <a:p>
            <a:endParaRPr lang="en-US" sz="2400" dirty="0" smtClean="0"/>
          </a:p>
          <a:p>
            <a:pPr marL="342900" indent="-342900">
              <a:buFont typeface="Arial" panose="020B0604020202020204" pitchFamily="34" charset="0"/>
              <a:buChar char="•"/>
            </a:pPr>
            <a:r>
              <a:rPr lang="en-US" sz="2400" dirty="0" smtClean="0"/>
              <a:t>Institutional Aid – institution sets policy</a:t>
            </a:r>
          </a:p>
          <a:p>
            <a:pPr marL="342900" indent="-342900">
              <a:buFont typeface="Arial" panose="020B0604020202020204" pitchFamily="34" charset="0"/>
              <a:buChar char="•"/>
            </a:pPr>
            <a:endParaRPr lang="en-US" sz="2400" dirty="0" smtClean="0"/>
          </a:p>
        </p:txBody>
      </p:sp>
      <p:sp>
        <p:nvSpPr>
          <p:cNvPr id="5" name="Slide Number Placeholder 4"/>
          <p:cNvSpPr>
            <a:spLocks noGrp="1"/>
          </p:cNvSpPr>
          <p:nvPr>
            <p:ph type="sldNum" sz="quarter" idx="12"/>
          </p:nvPr>
        </p:nvSpPr>
        <p:spPr/>
        <p:txBody>
          <a:bodyPr/>
          <a:lstStyle/>
          <a:p>
            <a:fld id="{4CC5A8C3-123B-429F-B124-4809CCB2A2AE}" type="slidenum">
              <a:rPr lang="en-US" smtClean="0"/>
              <a:t>4</a:t>
            </a:fld>
            <a:endParaRPr lang="en-US" dirty="0"/>
          </a:p>
        </p:txBody>
      </p:sp>
      <p:sp>
        <p:nvSpPr>
          <p:cNvPr id="6" name="TextBox 5"/>
          <p:cNvSpPr txBox="1"/>
          <p:nvPr/>
        </p:nvSpPr>
        <p:spPr>
          <a:xfrm>
            <a:off x="2783824" y="838200"/>
            <a:ext cx="4495800" cy="584775"/>
          </a:xfrm>
          <a:prstGeom prst="rect">
            <a:avLst/>
          </a:prstGeom>
          <a:noFill/>
        </p:spPr>
        <p:txBody>
          <a:bodyPr wrap="square" rtlCol="0">
            <a:spAutoFit/>
          </a:bodyPr>
          <a:lstStyle/>
          <a:p>
            <a:pPr algn="ctr"/>
            <a:r>
              <a:rPr lang="en-US" sz="3200" b="1" dirty="0" smtClean="0"/>
              <a:t>To Pay or Not to Pay</a:t>
            </a:r>
            <a:endParaRPr lang="en-US" sz="3200" b="1" dirty="0"/>
          </a:p>
        </p:txBody>
      </p:sp>
    </p:spTree>
    <p:extLst>
      <p:ext uri="{BB962C8B-B14F-4D97-AF65-F5344CB8AC3E}">
        <p14:creationId xmlns:p14="http://schemas.microsoft.com/office/powerpoint/2010/main" val="1346729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5073015"/>
            <a:ext cx="2552700" cy="1609725"/>
          </a:xfrm>
          <a:prstGeom prst="rect">
            <a:avLst/>
          </a:prstGeom>
        </p:spPr>
      </p:pic>
      <p:sp>
        <p:nvSpPr>
          <p:cNvPr id="3" name="TextBox 2"/>
          <p:cNvSpPr txBox="1"/>
          <p:nvPr/>
        </p:nvSpPr>
        <p:spPr>
          <a:xfrm>
            <a:off x="533400" y="938177"/>
            <a:ext cx="8001000" cy="5262979"/>
          </a:xfrm>
          <a:prstGeom prst="rect">
            <a:avLst/>
          </a:prstGeom>
          <a:noFill/>
        </p:spPr>
        <p:txBody>
          <a:bodyPr wrap="square" rtlCol="0">
            <a:spAutoFit/>
          </a:bodyPr>
          <a:lstStyle/>
          <a:p>
            <a:r>
              <a:rPr lang="en-US" sz="2400" dirty="0"/>
              <a:t>The following is from NASFAA News – 1/17/18:</a:t>
            </a:r>
          </a:p>
          <a:p>
            <a:endParaRPr lang="en-US" sz="2400" u="sng" dirty="0" smtClean="0"/>
          </a:p>
          <a:p>
            <a:r>
              <a:rPr lang="en-US" sz="2400" u="sng" dirty="0" smtClean="0"/>
              <a:t>Financial Aid Errors Cost Broward College $5.6 Million</a:t>
            </a:r>
            <a:endParaRPr lang="en-US" sz="2400" dirty="0" smtClean="0"/>
          </a:p>
          <a:p>
            <a:pPr marL="342900" indent="-342900">
              <a:buFont typeface="Arial" panose="020B0604020202020204" pitchFamily="34" charset="0"/>
              <a:buChar char="•"/>
            </a:pPr>
            <a:r>
              <a:rPr lang="en-US" sz="2400" dirty="0" smtClean="0"/>
              <a:t>DOE review </a:t>
            </a:r>
            <a:r>
              <a:rPr lang="en-US" sz="2400" dirty="0"/>
              <a:t>determined that more than 2,000 students received financial aid they weren’t entitled </a:t>
            </a:r>
            <a:r>
              <a:rPr lang="en-US" sz="2400" dirty="0" smtClean="0"/>
              <a:t>to. </a:t>
            </a:r>
          </a:p>
          <a:p>
            <a:pPr marL="342900" indent="-342900">
              <a:buFont typeface="Arial" panose="020B0604020202020204" pitchFamily="34" charset="0"/>
              <a:buChar char="•"/>
            </a:pPr>
            <a:r>
              <a:rPr lang="en-US" sz="2400" dirty="0" smtClean="0"/>
              <a:t>The </a:t>
            </a:r>
            <a:r>
              <a:rPr lang="en-US" sz="2400" dirty="0"/>
              <a:t>college disbursed about 1,970 Pell Grants </a:t>
            </a:r>
            <a:r>
              <a:rPr lang="en-US" sz="2400" dirty="0" smtClean="0"/>
              <a:t>to individuals </a:t>
            </a:r>
            <a:r>
              <a:rPr lang="en-US" sz="2400" dirty="0"/>
              <a:t>listed as nursing majors, but those students weren’t enrolled in a nursing program or any other degree program that would qualify them for the </a:t>
            </a:r>
            <a:r>
              <a:rPr lang="en-US" sz="2400" dirty="0" smtClean="0"/>
              <a:t>aid. </a:t>
            </a:r>
          </a:p>
          <a:p>
            <a:pPr marL="342900" indent="-342900">
              <a:buFont typeface="Arial" panose="020B0604020202020204" pitchFamily="34" charset="0"/>
              <a:buChar char="•"/>
            </a:pPr>
            <a:r>
              <a:rPr lang="en-US" sz="2400" dirty="0" smtClean="0"/>
              <a:t>The </a:t>
            </a:r>
            <a:r>
              <a:rPr lang="en-US" sz="2400" dirty="0"/>
              <a:t>nursing program has selective admission, and many students who wanted to enroll never got admitted</a:t>
            </a:r>
            <a:r>
              <a:rPr lang="en-US" sz="2400" dirty="0" smtClean="0"/>
              <a:t>.</a:t>
            </a:r>
          </a:p>
          <a:p>
            <a:pPr marL="342900" indent="-342900">
              <a:buFont typeface="Arial" panose="020B0604020202020204" pitchFamily="34" charset="0"/>
              <a:buChar char="•"/>
            </a:pPr>
            <a:r>
              <a:rPr lang="en-US" sz="2400" dirty="0" smtClean="0"/>
              <a:t>You </a:t>
            </a:r>
            <a:r>
              <a:rPr lang="en-US" sz="2400" dirty="0"/>
              <a:t>can go to </a:t>
            </a:r>
            <a:r>
              <a:rPr lang="en-US" sz="2400" u="sng" dirty="0">
                <a:hlinkClick r:id="rId3"/>
              </a:rPr>
              <a:t>https://studentaid.ed.gov/sa/about/data-center/school/program-reviews</a:t>
            </a:r>
            <a:r>
              <a:rPr lang="en-US" sz="2400" dirty="0"/>
              <a:t>. </a:t>
            </a:r>
            <a:r>
              <a:rPr lang="en-US" sz="2400" dirty="0" smtClean="0"/>
              <a:t/>
            </a:r>
            <a:br>
              <a:rPr lang="en-US" sz="2400" dirty="0" smtClean="0"/>
            </a:br>
            <a:endParaRPr lang="en-US" sz="2400" dirty="0" smtClean="0"/>
          </a:p>
        </p:txBody>
      </p:sp>
      <p:sp>
        <p:nvSpPr>
          <p:cNvPr id="5" name="Slide Number Placeholder 4"/>
          <p:cNvSpPr>
            <a:spLocks noGrp="1"/>
          </p:cNvSpPr>
          <p:nvPr>
            <p:ph type="sldNum" sz="quarter" idx="12"/>
          </p:nvPr>
        </p:nvSpPr>
        <p:spPr/>
        <p:txBody>
          <a:bodyPr/>
          <a:lstStyle/>
          <a:p>
            <a:fld id="{4CC5A8C3-123B-429F-B124-4809CCB2A2AE}" type="slidenum">
              <a:rPr lang="en-US" smtClean="0"/>
              <a:t>5</a:t>
            </a:fld>
            <a:endParaRPr lang="en-US" dirty="0"/>
          </a:p>
        </p:txBody>
      </p:sp>
      <p:sp>
        <p:nvSpPr>
          <p:cNvPr id="6" name="TextBox 5"/>
          <p:cNvSpPr txBox="1"/>
          <p:nvPr/>
        </p:nvSpPr>
        <p:spPr>
          <a:xfrm>
            <a:off x="2438400" y="381000"/>
            <a:ext cx="4495800" cy="584775"/>
          </a:xfrm>
          <a:prstGeom prst="rect">
            <a:avLst/>
          </a:prstGeom>
          <a:noFill/>
        </p:spPr>
        <p:txBody>
          <a:bodyPr wrap="square" rtlCol="0">
            <a:spAutoFit/>
          </a:bodyPr>
          <a:lstStyle/>
          <a:p>
            <a:pPr algn="ctr"/>
            <a:r>
              <a:rPr lang="en-US" sz="3200" b="1" dirty="0" smtClean="0"/>
              <a:t>Consequences</a:t>
            </a:r>
            <a:endParaRPr lang="en-US" sz="3200" b="1" dirty="0"/>
          </a:p>
        </p:txBody>
      </p:sp>
    </p:spTree>
    <p:extLst>
      <p:ext uri="{BB962C8B-B14F-4D97-AF65-F5344CB8AC3E}">
        <p14:creationId xmlns:p14="http://schemas.microsoft.com/office/powerpoint/2010/main" val="4246040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5073015"/>
            <a:ext cx="2552700" cy="1609725"/>
          </a:xfrm>
          <a:prstGeom prst="rect">
            <a:avLst/>
          </a:prstGeom>
        </p:spPr>
      </p:pic>
      <p:sp>
        <p:nvSpPr>
          <p:cNvPr id="3" name="TextBox 2"/>
          <p:cNvSpPr txBox="1"/>
          <p:nvPr/>
        </p:nvSpPr>
        <p:spPr>
          <a:xfrm>
            <a:off x="533400" y="938177"/>
            <a:ext cx="8001000" cy="6001643"/>
          </a:xfrm>
          <a:prstGeom prst="rect">
            <a:avLst/>
          </a:prstGeom>
          <a:noFill/>
        </p:spPr>
        <p:txBody>
          <a:bodyPr wrap="square" rtlCol="0">
            <a:spAutoFit/>
          </a:bodyPr>
          <a:lstStyle/>
          <a:p>
            <a:r>
              <a:rPr lang="en-US" sz="2400" dirty="0" smtClean="0"/>
              <a:t>Bartnicki Bulletin 11/22/16:</a:t>
            </a:r>
            <a:endParaRPr lang="en-US" sz="2400" dirty="0"/>
          </a:p>
          <a:p>
            <a:pPr marL="342900" lvl="0" indent="-342900">
              <a:buFont typeface="Arial" panose="020B0604020202020204" pitchFamily="34" charset="0"/>
              <a:buChar char="•"/>
            </a:pPr>
            <a:endParaRPr lang="en-US" sz="2400" dirty="0" smtClean="0"/>
          </a:p>
          <a:p>
            <a:pPr marL="342900" lvl="0" indent="-342900">
              <a:buFont typeface="Arial" panose="020B0604020202020204" pitchFamily="34" charset="0"/>
              <a:buChar char="•"/>
            </a:pPr>
            <a:r>
              <a:rPr lang="en-US" sz="2400" dirty="0" smtClean="0"/>
              <a:t>Student </a:t>
            </a:r>
            <a:r>
              <a:rPr lang="en-US" sz="2400" dirty="0"/>
              <a:t>enrolled in a “pre-program” (includes pre-majors) may be considered a regular student enrolled in an eligible program </a:t>
            </a:r>
            <a:r>
              <a:rPr lang="en-US" sz="2400" b="1" dirty="0"/>
              <a:t>if</a:t>
            </a:r>
            <a:r>
              <a:rPr lang="en-US" sz="2400" dirty="0"/>
              <a:t>, </a:t>
            </a:r>
            <a:r>
              <a:rPr lang="en-US" sz="2400" dirty="0" smtClean="0"/>
              <a:t>enrollment </a:t>
            </a:r>
            <a:r>
              <a:rPr lang="en-US" sz="2400" dirty="0"/>
              <a:t>in the pre-program </a:t>
            </a:r>
            <a:r>
              <a:rPr lang="en-US" sz="2400" u="sng" dirty="0"/>
              <a:t>assures</a:t>
            </a:r>
            <a:r>
              <a:rPr lang="en-US" sz="2400" dirty="0"/>
              <a:t> the student admission to the full program at a later point. </a:t>
            </a:r>
            <a:endParaRPr lang="en-US" sz="2400" dirty="0" smtClean="0"/>
          </a:p>
          <a:p>
            <a:pPr marL="342900" lvl="0" indent="-342900">
              <a:buFont typeface="Arial" panose="020B0604020202020204" pitchFamily="34" charset="0"/>
              <a:buChar char="•"/>
            </a:pPr>
            <a:r>
              <a:rPr lang="en-US" sz="2400" dirty="0" smtClean="0"/>
              <a:t>If admission </a:t>
            </a:r>
            <a:r>
              <a:rPr lang="en-US" sz="2400" dirty="0"/>
              <a:t>to the “pre-program” does NOT </a:t>
            </a:r>
            <a:r>
              <a:rPr lang="en-US" sz="2400" dirty="0" smtClean="0"/>
              <a:t>guarantee </a:t>
            </a:r>
            <a:r>
              <a:rPr lang="en-US" sz="2400" dirty="0"/>
              <a:t>admission to the actual or formal program, then </a:t>
            </a:r>
            <a:r>
              <a:rPr lang="en-US" sz="2400" dirty="0" smtClean="0"/>
              <a:t>the </a:t>
            </a:r>
            <a:r>
              <a:rPr lang="en-US" sz="2400" dirty="0"/>
              <a:t>“pre-program” </a:t>
            </a:r>
            <a:r>
              <a:rPr lang="en-US" sz="2400" dirty="0" smtClean="0"/>
              <a:t>is </a:t>
            </a:r>
            <a:r>
              <a:rPr lang="en-US" sz="2400" dirty="0"/>
              <a:t>not considered </a:t>
            </a:r>
            <a:r>
              <a:rPr lang="en-US" sz="2400" dirty="0" smtClean="0"/>
              <a:t>an </a:t>
            </a:r>
            <a:r>
              <a:rPr lang="en-US" sz="2400" dirty="0"/>
              <a:t>eligible program</a:t>
            </a:r>
            <a:r>
              <a:rPr lang="en-US" sz="2400" dirty="0" smtClean="0"/>
              <a:t>.</a:t>
            </a:r>
          </a:p>
          <a:p>
            <a:pPr marL="342900" lvl="0" indent="-342900">
              <a:buFont typeface="Arial" panose="020B0604020202020204" pitchFamily="34" charset="0"/>
              <a:buChar char="•"/>
            </a:pPr>
            <a:r>
              <a:rPr lang="en-US" sz="2400" dirty="0" smtClean="0"/>
              <a:t>This guidance does not preclude the requirement that, to be eligible, a student must be enrolled as a regular student in an eligible program. </a:t>
            </a:r>
          </a:p>
          <a:p>
            <a:pPr marL="342900" lvl="0" indent="-342900">
              <a:buFont typeface="Arial" panose="020B0604020202020204" pitchFamily="34" charset="0"/>
              <a:buChar char="•"/>
            </a:pPr>
            <a:endParaRPr lang="en-US" sz="2400" dirty="0"/>
          </a:p>
          <a:p>
            <a:endParaRPr lang="en-US" sz="2400" u="sng" dirty="0" smtClean="0"/>
          </a:p>
          <a:p>
            <a:r>
              <a:rPr lang="en-US" sz="2400" dirty="0" smtClean="0"/>
              <a:t/>
            </a:r>
            <a:br>
              <a:rPr lang="en-US" sz="2400" dirty="0" smtClean="0"/>
            </a:br>
            <a:endParaRPr lang="en-US" sz="2400" dirty="0" smtClean="0"/>
          </a:p>
        </p:txBody>
      </p:sp>
      <p:sp>
        <p:nvSpPr>
          <p:cNvPr id="5" name="Slide Number Placeholder 4"/>
          <p:cNvSpPr>
            <a:spLocks noGrp="1"/>
          </p:cNvSpPr>
          <p:nvPr>
            <p:ph type="sldNum" sz="quarter" idx="12"/>
          </p:nvPr>
        </p:nvSpPr>
        <p:spPr/>
        <p:txBody>
          <a:bodyPr/>
          <a:lstStyle/>
          <a:p>
            <a:fld id="{4CC5A8C3-123B-429F-B124-4809CCB2A2AE}" type="slidenum">
              <a:rPr lang="en-US" smtClean="0"/>
              <a:t>6</a:t>
            </a:fld>
            <a:endParaRPr lang="en-US" dirty="0"/>
          </a:p>
        </p:txBody>
      </p:sp>
      <p:sp>
        <p:nvSpPr>
          <p:cNvPr id="6" name="TextBox 5"/>
          <p:cNvSpPr txBox="1"/>
          <p:nvPr/>
        </p:nvSpPr>
        <p:spPr>
          <a:xfrm>
            <a:off x="1905000" y="353402"/>
            <a:ext cx="5257800" cy="584775"/>
          </a:xfrm>
          <a:prstGeom prst="rect">
            <a:avLst/>
          </a:prstGeom>
          <a:noFill/>
        </p:spPr>
        <p:txBody>
          <a:bodyPr wrap="square" rtlCol="0">
            <a:spAutoFit/>
          </a:bodyPr>
          <a:lstStyle/>
          <a:p>
            <a:pPr algn="ctr"/>
            <a:r>
              <a:rPr lang="en-US" sz="3200" b="1" dirty="0" smtClean="0"/>
              <a:t>Pre-Majors or Pre-Programs</a:t>
            </a:r>
            <a:endParaRPr lang="en-US" sz="3200" b="1" dirty="0"/>
          </a:p>
        </p:txBody>
      </p:sp>
    </p:spTree>
    <p:extLst>
      <p:ext uri="{BB962C8B-B14F-4D97-AF65-F5344CB8AC3E}">
        <p14:creationId xmlns:p14="http://schemas.microsoft.com/office/powerpoint/2010/main" val="3145126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2150" y="4876800"/>
            <a:ext cx="2552700" cy="1609725"/>
          </a:xfrm>
          <a:prstGeom prst="rect">
            <a:avLst/>
          </a:prstGeom>
        </p:spPr>
      </p:pic>
      <p:sp>
        <p:nvSpPr>
          <p:cNvPr id="3" name="Title 12"/>
          <p:cNvSpPr txBox="1">
            <a:spLocks/>
          </p:cNvSpPr>
          <p:nvPr/>
        </p:nvSpPr>
        <p:spPr>
          <a:xfrm>
            <a:off x="1981200" y="381000"/>
            <a:ext cx="5067300" cy="701675"/>
          </a:xfrm>
          <a:prstGeom prst="rect">
            <a:avLst/>
          </a:prstGeom>
        </p:spPr>
        <p:txBody>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How Did We Get Here?</a:t>
            </a:r>
            <a:endParaRPr lang="en-US" sz="3200" b="1" dirty="0">
              <a:latin typeface="+mn-lt"/>
            </a:endParaRPr>
          </a:p>
        </p:txBody>
      </p:sp>
      <p:sp>
        <p:nvSpPr>
          <p:cNvPr id="4" name="Content Placeholder 13"/>
          <p:cNvSpPr txBox="1">
            <a:spLocks/>
          </p:cNvSpPr>
          <p:nvPr/>
        </p:nvSpPr>
        <p:spPr>
          <a:xfrm>
            <a:off x="742950" y="1295400"/>
            <a:ext cx="7543800" cy="4632325"/>
          </a:xfrm>
          <a:prstGeom prst="rect">
            <a:avLst/>
          </a:prstGeom>
        </p:spPr>
        <p:txBody>
          <a:bodyPr>
            <a:normAutofit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2400" dirty="0" smtClean="0"/>
              <a:t>Realized it is not just a Financial Aid process but needed a team approach to be successful</a:t>
            </a:r>
          </a:p>
          <a:p>
            <a:pPr lvl="1"/>
            <a:r>
              <a:rPr lang="en-US" dirty="0" smtClean="0"/>
              <a:t>Started meeting a year ago with representatives from Information Technology, Records/Registrar, Financial Aid, Advising (including the person responsible for updating Degree Works). </a:t>
            </a:r>
          </a:p>
          <a:p>
            <a:pPr lvl="2"/>
            <a:r>
              <a:rPr lang="en-US" sz="2400" dirty="0" smtClean="0"/>
              <a:t>Reviewed minimum requirements and began planning for how to meet those requirements.</a:t>
            </a:r>
          </a:p>
          <a:p>
            <a:pPr lvl="2"/>
            <a:r>
              <a:rPr lang="en-US" sz="2400" dirty="0" smtClean="0"/>
              <a:t>Decided to implement during Summer 2017 due to smaller student population to identify problems and issues</a:t>
            </a:r>
          </a:p>
          <a:p>
            <a:pPr lvl="2"/>
            <a:r>
              <a:rPr lang="en-US" sz="2400" dirty="0" smtClean="0"/>
              <a:t>Researched additional information from User Guides and Release Guides</a:t>
            </a:r>
          </a:p>
        </p:txBody>
      </p:sp>
      <p:sp>
        <p:nvSpPr>
          <p:cNvPr id="6" name="Slide Number Placeholder 5"/>
          <p:cNvSpPr>
            <a:spLocks noGrp="1"/>
          </p:cNvSpPr>
          <p:nvPr>
            <p:ph type="sldNum" sz="quarter" idx="12"/>
          </p:nvPr>
        </p:nvSpPr>
        <p:spPr/>
        <p:txBody>
          <a:bodyPr/>
          <a:lstStyle/>
          <a:p>
            <a:fld id="{4CC5A8C3-123B-429F-B124-4809CCB2A2AE}" type="slidenum">
              <a:rPr lang="en-US" smtClean="0"/>
              <a:t>7</a:t>
            </a:fld>
            <a:endParaRPr lang="en-US" dirty="0"/>
          </a:p>
        </p:txBody>
      </p:sp>
    </p:spTree>
    <p:extLst>
      <p:ext uri="{BB962C8B-B14F-4D97-AF65-F5344CB8AC3E}">
        <p14:creationId xmlns:p14="http://schemas.microsoft.com/office/powerpoint/2010/main" val="44215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5057775"/>
            <a:ext cx="2552700" cy="1609725"/>
          </a:xfrm>
          <a:prstGeom prst="rect">
            <a:avLst/>
          </a:prstGeom>
        </p:spPr>
      </p:pic>
      <p:sp>
        <p:nvSpPr>
          <p:cNvPr id="3" name="Title 1"/>
          <p:cNvSpPr txBox="1">
            <a:spLocks/>
          </p:cNvSpPr>
          <p:nvPr/>
        </p:nvSpPr>
        <p:spPr>
          <a:xfrm>
            <a:off x="495300" y="304801"/>
            <a:ext cx="7620000" cy="762000"/>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Implementation Decisions</a:t>
            </a:r>
            <a:endParaRPr lang="en-US" sz="3200" b="1" dirty="0">
              <a:latin typeface="+mn-lt"/>
            </a:endParaRPr>
          </a:p>
        </p:txBody>
      </p:sp>
      <p:sp>
        <p:nvSpPr>
          <p:cNvPr id="4" name="Content Placeholder 2"/>
          <p:cNvSpPr txBox="1">
            <a:spLocks/>
          </p:cNvSpPr>
          <p:nvPr/>
        </p:nvSpPr>
        <p:spPr>
          <a:xfrm>
            <a:off x="495300" y="1066801"/>
            <a:ext cx="7620000" cy="5143499"/>
          </a:xfrm>
          <a:prstGeom prst="rect">
            <a:avLst/>
          </a:prstGeom>
        </p:spPr>
        <p:txBody>
          <a:bodyPr>
            <a:normAutofit fontScale="77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sz="3100" dirty="0"/>
              <a:t>How to communicate to students and staff?</a:t>
            </a:r>
          </a:p>
          <a:p>
            <a:r>
              <a:rPr lang="en-US" sz="3100" dirty="0"/>
              <a:t>What will you communicate?</a:t>
            </a:r>
          </a:p>
          <a:p>
            <a:r>
              <a:rPr lang="en-US" sz="3100" dirty="0"/>
              <a:t>When is the best time to run SFPCPOS?</a:t>
            </a:r>
          </a:p>
          <a:p>
            <a:pPr lvl="1"/>
            <a:r>
              <a:rPr lang="en-US" sz="3100" dirty="0"/>
              <a:t>Will you run it in batch nightly or multiple times daily?</a:t>
            </a:r>
          </a:p>
          <a:p>
            <a:pPr lvl="1"/>
            <a:r>
              <a:rPr lang="en-US" sz="3100" dirty="0"/>
              <a:t>Will you use a population selection?</a:t>
            </a:r>
          </a:p>
          <a:p>
            <a:pPr lvl="1"/>
            <a:r>
              <a:rPr lang="en-US" sz="3100" dirty="0"/>
              <a:t>Who will receive the output files?</a:t>
            </a:r>
          </a:p>
          <a:p>
            <a:pPr lvl="1"/>
            <a:r>
              <a:rPr lang="en-US" sz="3100" dirty="0"/>
              <a:t>Who will review and resolve errors?</a:t>
            </a:r>
          </a:p>
          <a:p>
            <a:r>
              <a:rPr lang="en-US" sz="3100" dirty="0"/>
              <a:t>When do you stop running SFPCPOS for any given term?</a:t>
            </a:r>
          </a:p>
          <a:p>
            <a:r>
              <a:rPr lang="en-US" sz="3100" dirty="0"/>
              <a:t>Who will update SFASCRE for overrides?</a:t>
            </a:r>
          </a:p>
          <a:p>
            <a:r>
              <a:rPr lang="en-US" sz="3100" dirty="0"/>
              <a:t>How will you handle course substitutions?</a:t>
            </a:r>
          </a:p>
          <a:p>
            <a:r>
              <a:rPr lang="en-US" sz="3100" dirty="0"/>
              <a:t>How will you handle change of majors?  What is your institutional policy?</a:t>
            </a:r>
          </a:p>
          <a:p>
            <a:r>
              <a:rPr lang="en-US" sz="3100" dirty="0"/>
              <a:t>How will repeated courses be handled (if using Degree Works)?</a:t>
            </a:r>
          </a:p>
          <a:p>
            <a:r>
              <a:rPr lang="en-US" sz="3100" dirty="0"/>
              <a:t>How will curriculum changes be communicated?</a:t>
            </a:r>
          </a:p>
          <a:p>
            <a:pPr marL="0" indent="0">
              <a:buNone/>
            </a:pPr>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8</a:t>
            </a:fld>
            <a:endParaRPr lang="en-US" dirty="0"/>
          </a:p>
        </p:txBody>
      </p:sp>
    </p:spTree>
    <p:extLst>
      <p:ext uri="{BB962C8B-B14F-4D97-AF65-F5344CB8AC3E}">
        <p14:creationId xmlns:p14="http://schemas.microsoft.com/office/powerpoint/2010/main" val="1270810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4953000"/>
            <a:ext cx="2552700" cy="1609725"/>
          </a:xfrm>
          <a:prstGeom prst="rect">
            <a:avLst/>
          </a:prstGeom>
        </p:spPr>
      </p:pic>
      <p:sp>
        <p:nvSpPr>
          <p:cNvPr id="3" name="Title 1"/>
          <p:cNvSpPr txBox="1">
            <a:spLocks/>
          </p:cNvSpPr>
          <p:nvPr/>
        </p:nvSpPr>
        <p:spPr>
          <a:xfrm>
            <a:off x="990600" y="304800"/>
            <a:ext cx="7086600" cy="762000"/>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200" b="1" dirty="0" smtClean="0">
                <a:latin typeface="+mn-lt"/>
              </a:rPr>
              <a:t>Implementation Recommendations </a:t>
            </a:r>
            <a:endParaRPr lang="en-US" sz="3200" b="1" dirty="0">
              <a:latin typeface="+mn-lt"/>
            </a:endParaRPr>
          </a:p>
        </p:txBody>
      </p:sp>
      <p:sp>
        <p:nvSpPr>
          <p:cNvPr id="4" name="Content Placeholder 4"/>
          <p:cNvSpPr txBox="1">
            <a:spLocks/>
          </p:cNvSpPr>
          <p:nvPr/>
        </p:nvSpPr>
        <p:spPr>
          <a:xfrm>
            <a:off x="457200" y="1305962"/>
            <a:ext cx="8305800" cy="4876798"/>
          </a:xfrm>
          <a:prstGeom prst="rect">
            <a:avLst/>
          </a:prstGeom>
        </p:spPr>
        <p:txBody>
          <a:bodyPr>
            <a:normAutofit fontScale="92500" lnSpcReduction="1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r>
              <a:rPr lang="en-US" dirty="0" smtClean="0"/>
              <a:t>Approach implementation as a team, it takes the work of various departments to implement successfully.</a:t>
            </a:r>
          </a:p>
          <a:p>
            <a:r>
              <a:rPr lang="en-US" dirty="0" smtClean="0"/>
              <a:t>Communicate among departments.</a:t>
            </a:r>
          </a:p>
          <a:p>
            <a:r>
              <a:rPr lang="en-US" dirty="0" smtClean="0"/>
              <a:t>Include all departments when testing.</a:t>
            </a:r>
          </a:p>
          <a:p>
            <a:r>
              <a:rPr lang="en-US" dirty="0" smtClean="0"/>
              <a:t>Communicate not only to students but to frontline staff and anyone who advises or communicates with students.</a:t>
            </a:r>
          </a:p>
          <a:p>
            <a:r>
              <a:rPr lang="en-US" dirty="0" smtClean="0"/>
              <a:t>Develop a process for when students feel a course should be counted toward their major.</a:t>
            </a:r>
          </a:p>
          <a:p>
            <a:r>
              <a:rPr lang="en-US" dirty="0" smtClean="0"/>
              <a:t>Decide what will work best for your institution. </a:t>
            </a:r>
          </a:p>
          <a:p>
            <a:r>
              <a:rPr lang="en-US" dirty="0" smtClean="0"/>
              <a:t>Consider overall processes and student interactions when deciding process for overrides.</a:t>
            </a:r>
          </a:p>
          <a:p>
            <a:r>
              <a:rPr lang="en-US" dirty="0" smtClean="0"/>
              <a:t>Expect issues!</a:t>
            </a:r>
          </a:p>
          <a:p>
            <a:endParaRPr lang="en-US" dirty="0"/>
          </a:p>
        </p:txBody>
      </p:sp>
      <p:sp>
        <p:nvSpPr>
          <p:cNvPr id="6" name="Slide Number Placeholder 5"/>
          <p:cNvSpPr>
            <a:spLocks noGrp="1"/>
          </p:cNvSpPr>
          <p:nvPr>
            <p:ph type="sldNum" sz="quarter" idx="12"/>
          </p:nvPr>
        </p:nvSpPr>
        <p:spPr/>
        <p:txBody>
          <a:bodyPr/>
          <a:lstStyle/>
          <a:p>
            <a:fld id="{4CC5A8C3-123B-429F-B124-4809CCB2A2AE}" type="slidenum">
              <a:rPr lang="en-US" smtClean="0"/>
              <a:t>9</a:t>
            </a:fld>
            <a:endParaRPr lang="en-US" dirty="0"/>
          </a:p>
        </p:txBody>
      </p:sp>
    </p:spTree>
    <p:extLst>
      <p:ext uri="{BB962C8B-B14F-4D97-AF65-F5344CB8AC3E}">
        <p14:creationId xmlns:p14="http://schemas.microsoft.com/office/powerpoint/2010/main" val="8794733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ustom 8">
      <a:dk1>
        <a:sysClr val="windowText" lastClr="000000"/>
      </a:dk1>
      <a:lt1>
        <a:sysClr val="window" lastClr="FFFFFF"/>
      </a:lt1>
      <a:dk2>
        <a:srgbClr val="212745"/>
      </a:dk2>
      <a:lt2>
        <a:srgbClr val="FFECD9"/>
      </a:lt2>
      <a:accent1>
        <a:srgbClr val="59A8D1"/>
      </a:accent1>
      <a:accent2>
        <a:srgbClr val="59A8D1"/>
      </a:accent2>
      <a:accent3>
        <a:srgbClr val="A7EA52"/>
      </a:accent3>
      <a:accent4>
        <a:srgbClr val="5DCEAF"/>
      </a:accent4>
      <a:accent5>
        <a:srgbClr val="ECE100"/>
      </a:accent5>
      <a:accent6>
        <a:srgbClr val="F14124"/>
      </a:accent6>
      <a:hlink>
        <a:srgbClr val="56C7AA"/>
      </a:hlink>
      <a:folHlink>
        <a:srgbClr val="59A8D1"/>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554</TotalTime>
  <Words>1123</Words>
  <Application>Microsoft Office PowerPoint</Application>
  <PresentationFormat>On-screen Show (4:3)</PresentationFormat>
  <Paragraphs>202</Paragraphs>
  <Slides>21</Slides>
  <Notes>13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Equity</vt:lpstr>
      <vt:lpstr>TASFAA 2018</vt:lpstr>
      <vt:lpstr>TASFAA 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TASFAA 2018</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Diane LeJeune</dc:creator>
  <cp:lastModifiedBy>Leah Louallen</cp:lastModifiedBy>
  <cp:revision>67</cp:revision>
  <cp:lastPrinted>2018-04-03T19:23:52Z</cp:lastPrinted>
  <dcterms:created xsi:type="dcterms:W3CDTF">2015-03-19T18:44:15Z</dcterms:created>
  <dcterms:modified xsi:type="dcterms:W3CDTF">2018-04-16T14:09:51Z</dcterms:modified>
</cp:coreProperties>
</file>