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cstate="print"/>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smtClean="0"/>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cstate="print"/>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cstate="print"/>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cstate="print"/>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smtClean="0"/>
              <a:t>Drag picture to placeholder or click icon to add</a:t>
            </a:r>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smtClean="0"/>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cstate="print"/>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smtClean="0"/>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smtClean="0"/>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smtClean="0"/>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cstate="print"/>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cstate="print"/>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pPr/>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pPr/>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cstate="print"/>
          <a:stretch>
            <a:fillRect/>
          </a:stretch>
        </p:blipFill>
        <p:spPr>
          <a:xfrm>
            <a:off x="7837488" y="538163"/>
            <a:ext cx="752475" cy="3524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cstate="print"/>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cstate="print"/>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cstate="print"/>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pPr/>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cstate="print"/>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cstate="print"/>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pPr/>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cstate="print"/>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pPr/>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pPr/>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cstate="print"/>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pPr/>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7CE38E4D-051A-41E1-86A4-E56916468FD0}" type="datetimeFigureOut">
              <a:rPr lang="en-US" smtClean="0"/>
              <a:pPr/>
              <a:t>11/8/2012</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886BB73A-582F-4420-9A14-CB10A2B2E5E8}" type="slidenum">
              <a:rPr lang="en-US" smtClean="0"/>
              <a:pPr/>
              <a:t>‹#›</a:t>
            </a:fld>
            <a:endParaRPr lang="en-US"/>
          </a:p>
        </p:txBody>
      </p:sp>
      <p:pic>
        <p:nvPicPr>
          <p:cNvPr id="7" name="Picture 6" descr="HomeButton.png">
            <a:hlinkClick r:id="" action="ppaction://hlinkshowjump?jump=firstslide"/>
          </p:cNvPr>
          <p:cNvPicPr>
            <a:picLocks noChangeAspect="1"/>
          </p:cNvPicPr>
          <p:nvPr/>
        </p:nvPicPr>
        <p:blipFill>
          <a:blip r:embed="rId18" cstate="print"/>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cstate="print"/>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Office of Student Activities</a:t>
            </a:r>
            <a:endParaRPr lang="en-US" dirty="0"/>
          </a:p>
        </p:txBody>
      </p:sp>
      <p:sp>
        <p:nvSpPr>
          <p:cNvPr id="3" name="Subtitle 2"/>
          <p:cNvSpPr>
            <a:spLocks noGrp="1"/>
          </p:cNvSpPr>
          <p:nvPr>
            <p:ph type="subTitle" idx="1"/>
          </p:nvPr>
        </p:nvSpPr>
        <p:spPr/>
        <p:txBody>
          <a:bodyPr/>
          <a:lstStyle/>
          <a:p>
            <a:r>
              <a:rPr lang="en-US" dirty="0" smtClean="0"/>
              <a:t>Dr. </a:t>
            </a:r>
            <a:r>
              <a:rPr lang="en-US" dirty="0" err="1" smtClean="0"/>
              <a:t>Jame’l</a:t>
            </a:r>
            <a:r>
              <a:rPr lang="en-US" dirty="0" smtClean="0"/>
              <a:t> Hodges, Director</a:t>
            </a:r>
          </a:p>
          <a:p>
            <a:r>
              <a:rPr lang="en-US" dirty="0" smtClean="0"/>
              <a:t>Ms. Sonja </a:t>
            </a:r>
            <a:r>
              <a:rPr lang="en-US" dirty="0" err="1" smtClean="0"/>
              <a:t>Revell</a:t>
            </a:r>
            <a:r>
              <a:rPr lang="en-US" dirty="0" smtClean="0"/>
              <a:t>, Assistant Director</a:t>
            </a:r>
            <a:endParaRPr lang="en-US" dirty="0"/>
          </a:p>
        </p:txBody>
      </p:sp>
      <p:pic>
        <p:nvPicPr>
          <p:cNvPr id="4" name="Picture 3" descr="Logo1 cop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60682" y="4872211"/>
            <a:ext cx="2983041" cy="1249390"/>
          </a:xfrm>
          <a:prstGeom prst="rect">
            <a:avLst/>
          </a:prstGeom>
        </p:spPr>
      </p:pic>
    </p:spTree>
    <p:extLst>
      <p:ext uri="{BB962C8B-B14F-4D97-AF65-F5344CB8AC3E}">
        <p14:creationId xmlns:p14="http://schemas.microsoft.com/office/powerpoint/2010/main" xmlns="" val="638188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Logo1 copy.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2147" b="2147"/>
          <a:stretch>
            <a:fillRect/>
          </a:stretch>
        </p:blipFill>
        <p:spPr/>
      </p:pic>
    </p:spTree>
    <p:extLst>
      <p:ext uri="{BB962C8B-B14F-4D97-AF65-F5344CB8AC3E}">
        <p14:creationId xmlns:p14="http://schemas.microsoft.com/office/powerpoint/2010/main" xmlns="" val="109933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a:xfrm>
            <a:off x="415925" y="3121771"/>
            <a:ext cx="8308975" cy="2370979"/>
          </a:xfrm>
        </p:spPr>
        <p:txBody>
          <a:bodyPr/>
          <a:lstStyle/>
          <a:p>
            <a:pPr marL="0" indent="0" algn="ctr">
              <a:buNone/>
            </a:pPr>
            <a:r>
              <a:rPr lang="en-US" sz="2800" dirty="0" smtClean="0"/>
              <a:t>Mission Statement</a:t>
            </a:r>
          </a:p>
          <a:p>
            <a:pPr marL="0" indent="0" algn="ctr">
              <a:buNone/>
            </a:pPr>
            <a:r>
              <a:rPr lang="en-US" dirty="0" smtClean="0"/>
              <a:t>The mission of the Office of Student Activities is to provide programs and services that enrich students’ intellectual, ethical, and social development.  The office supports programs that promote learning opportunities in personal growth, self-governance, social responsibility, and leadership development while assisting in the retention and graduation of students.</a:t>
            </a:r>
          </a:p>
        </p:txBody>
      </p:sp>
      <p:pic>
        <p:nvPicPr>
          <p:cNvPr id="4" name="Picture 3" descr="Logo1 cop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9484" y="1350375"/>
            <a:ext cx="2692330" cy="1127631"/>
          </a:xfrm>
          <a:prstGeom prst="rect">
            <a:avLst/>
          </a:prstGeom>
        </p:spPr>
      </p:pic>
    </p:spTree>
    <p:extLst>
      <p:ext uri="{BB962C8B-B14F-4D97-AF65-F5344CB8AC3E}">
        <p14:creationId xmlns:p14="http://schemas.microsoft.com/office/powerpoint/2010/main" xmlns="" val="1476245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Activities Staff</a:t>
            </a:r>
            <a:endParaRPr lang="en-US" dirty="0"/>
          </a:p>
        </p:txBody>
      </p:sp>
      <p:pic>
        <p:nvPicPr>
          <p:cNvPr id="4" name="Picture 3" descr="Logo1 cop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9484" y="1350375"/>
            <a:ext cx="2692330" cy="1127631"/>
          </a:xfrm>
          <a:prstGeom prst="rect">
            <a:avLst/>
          </a:prstGeom>
        </p:spPr>
      </p:pic>
      <p:pic>
        <p:nvPicPr>
          <p:cNvPr id="3" name="Picture 2" descr="JHodges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33128" y="2798657"/>
            <a:ext cx="1979989" cy="2969984"/>
          </a:xfrm>
          <a:prstGeom prst="rect">
            <a:avLst/>
          </a:prstGeom>
        </p:spPr>
      </p:pic>
      <p:pic>
        <p:nvPicPr>
          <p:cNvPr id="5" name="Picture 4" descr="Revell1.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70294" y="2798657"/>
            <a:ext cx="1979989" cy="2969984"/>
          </a:xfrm>
          <a:prstGeom prst="rect">
            <a:avLst/>
          </a:prstGeom>
        </p:spPr>
      </p:pic>
      <p:sp>
        <p:nvSpPr>
          <p:cNvPr id="6" name="TextBox 5"/>
          <p:cNvSpPr txBox="1"/>
          <p:nvPr/>
        </p:nvSpPr>
        <p:spPr>
          <a:xfrm>
            <a:off x="719125" y="5844067"/>
            <a:ext cx="3014781" cy="369332"/>
          </a:xfrm>
          <a:prstGeom prst="rect">
            <a:avLst/>
          </a:prstGeom>
          <a:noFill/>
        </p:spPr>
        <p:txBody>
          <a:bodyPr wrap="square" rtlCol="0">
            <a:spAutoFit/>
          </a:bodyPr>
          <a:lstStyle/>
          <a:p>
            <a:pPr algn="ctr"/>
            <a:r>
              <a:rPr lang="en-US" b="1" dirty="0" smtClean="0"/>
              <a:t>Dr. </a:t>
            </a:r>
            <a:r>
              <a:rPr lang="en-US" b="1" dirty="0" err="1" smtClean="0"/>
              <a:t>Jame’l</a:t>
            </a:r>
            <a:r>
              <a:rPr lang="en-US" b="1" dirty="0" smtClean="0"/>
              <a:t> Hodges</a:t>
            </a:r>
            <a:r>
              <a:rPr lang="en-US" dirty="0" smtClean="0"/>
              <a:t>, </a:t>
            </a:r>
            <a:r>
              <a:rPr lang="en-US" i="1" dirty="0" smtClean="0"/>
              <a:t>Director</a:t>
            </a:r>
            <a:endParaRPr lang="en-US" i="1" dirty="0"/>
          </a:p>
        </p:txBody>
      </p:sp>
      <p:sp>
        <p:nvSpPr>
          <p:cNvPr id="7" name="TextBox 6"/>
          <p:cNvSpPr txBox="1"/>
          <p:nvPr/>
        </p:nvSpPr>
        <p:spPr>
          <a:xfrm>
            <a:off x="4942082" y="5844067"/>
            <a:ext cx="3427327" cy="369332"/>
          </a:xfrm>
          <a:prstGeom prst="rect">
            <a:avLst/>
          </a:prstGeom>
          <a:noFill/>
        </p:spPr>
        <p:txBody>
          <a:bodyPr wrap="square" rtlCol="0">
            <a:spAutoFit/>
          </a:bodyPr>
          <a:lstStyle/>
          <a:p>
            <a:pPr algn="ctr"/>
            <a:r>
              <a:rPr lang="en-US" b="1" dirty="0" smtClean="0"/>
              <a:t>Sonja </a:t>
            </a:r>
            <a:r>
              <a:rPr lang="en-US" b="1" dirty="0" err="1" smtClean="0"/>
              <a:t>Revell</a:t>
            </a:r>
            <a:r>
              <a:rPr lang="en-US" dirty="0" smtClean="0"/>
              <a:t>, </a:t>
            </a:r>
            <a:r>
              <a:rPr lang="en-US" i="1" dirty="0" smtClean="0"/>
              <a:t>Assistant Director</a:t>
            </a:r>
            <a:endParaRPr lang="en-US" i="1" dirty="0"/>
          </a:p>
        </p:txBody>
      </p:sp>
    </p:spTree>
    <p:extLst>
      <p:ext uri="{BB962C8B-B14F-4D97-AF65-F5344CB8AC3E}">
        <p14:creationId xmlns:p14="http://schemas.microsoft.com/office/powerpoint/2010/main" xmlns="" val="2107168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Activities Staff</a:t>
            </a:r>
            <a:endParaRPr lang="en-US" dirty="0"/>
          </a:p>
        </p:txBody>
      </p:sp>
      <p:pic>
        <p:nvPicPr>
          <p:cNvPr id="4" name="Picture 3" descr="Jefferson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526" y="2761809"/>
            <a:ext cx="1851368" cy="2547200"/>
          </a:xfrm>
          <a:prstGeom prst="rect">
            <a:avLst/>
          </a:prstGeom>
        </p:spPr>
      </p:pic>
      <p:pic>
        <p:nvPicPr>
          <p:cNvPr id="5" name="Picture 4" descr="Floyd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20018" y="2761809"/>
            <a:ext cx="1698133" cy="2547200"/>
          </a:xfrm>
          <a:prstGeom prst="rect">
            <a:avLst/>
          </a:prstGeom>
        </p:spPr>
      </p:pic>
      <p:pic>
        <p:nvPicPr>
          <p:cNvPr id="6" name="Picture 5" descr="Smith1.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81223" y="2761809"/>
            <a:ext cx="1698133" cy="2547200"/>
          </a:xfrm>
          <a:prstGeom prst="rect">
            <a:avLst/>
          </a:prstGeom>
        </p:spPr>
      </p:pic>
      <p:sp>
        <p:nvSpPr>
          <p:cNvPr id="7" name="TextBox 6"/>
          <p:cNvSpPr txBox="1"/>
          <p:nvPr/>
        </p:nvSpPr>
        <p:spPr>
          <a:xfrm>
            <a:off x="278220" y="5385506"/>
            <a:ext cx="2674789" cy="923330"/>
          </a:xfrm>
          <a:prstGeom prst="rect">
            <a:avLst/>
          </a:prstGeom>
          <a:noFill/>
        </p:spPr>
        <p:txBody>
          <a:bodyPr wrap="square" rtlCol="0">
            <a:spAutoFit/>
          </a:bodyPr>
          <a:lstStyle/>
          <a:p>
            <a:pPr algn="ctr"/>
            <a:r>
              <a:rPr lang="en-US" b="1" dirty="0" smtClean="0"/>
              <a:t>Angie Jefferson</a:t>
            </a:r>
          </a:p>
          <a:p>
            <a:pPr algn="ctr"/>
            <a:r>
              <a:rPr lang="en-US" i="1" dirty="0" smtClean="0"/>
              <a:t>Coordinator of Registered Student Organizations</a:t>
            </a:r>
            <a:endParaRPr lang="en-US" i="1" dirty="0"/>
          </a:p>
        </p:txBody>
      </p:sp>
      <p:sp>
        <p:nvSpPr>
          <p:cNvPr id="8" name="TextBox 7"/>
          <p:cNvSpPr txBox="1"/>
          <p:nvPr/>
        </p:nvSpPr>
        <p:spPr>
          <a:xfrm>
            <a:off x="2953009" y="5385506"/>
            <a:ext cx="3007996" cy="923330"/>
          </a:xfrm>
          <a:prstGeom prst="rect">
            <a:avLst/>
          </a:prstGeom>
          <a:noFill/>
        </p:spPr>
        <p:txBody>
          <a:bodyPr wrap="square" rtlCol="0">
            <a:spAutoFit/>
          </a:bodyPr>
          <a:lstStyle/>
          <a:p>
            <a:pPr algn="ctr"/>
            <a:r>
              <a:rPr lang="en-US" b="1" dirty="0" smtClean="0"/>
              <a:t>Ashley Floyd</a:t>
            </a:r>
            <a:endParaRPr lang="en-US" dirty="0" smtClean="0"/>
          </a:p>
          <a:p>
            <a:pPr algn="ctr"/>
            <a:r>
              <a:rPr lang="en-US" i="1" dirty="0" smtClean="0"/>
              <a:t>Coordinator of Leadership Development</a:t>
            </a:r>
            <a:endParaRPr lang="en-US" i="1" dirty="0"/>
          </a:p>
        </p:txBody>
      </p:sp>
      <p:sp>
        <p:nvSpPr>
          <p:cNvPr id="9" name="TextBox 8"/>
          <p:cNvSpPr txBox="1"/>
          <p:nvPr/>
        </p:nvSpPr>
        <p:spPr>
          <a:xfrm>
            <a:off x="5961005" y="5385506"/>
            <a:ext cx="2763895" cy="646331"/>
          </a:xfrm>
          <a:prstGeom prst="rect">
            <a:avLst/>
          </a:prstGeom>
          <a:noFill/>
        </p:spPr>
        <p:txBody>
          <a:bodyPr wrap="square" rtlCol="0">
            <a:spAutoFit/>
          </a:bodyPr>
          <a:lstStyle/>
          <a:p>
            <a:pPr algn="ctr"/>
            <a:r>
              <a:rPr lang="en-US" b="1" dirty="0" smtClean="0"/>
              <a:t>Stephen Smith</a:t>
            </a:r>
            <a:endParaRPr lang="en-US" dirty="0" smtClean="0"/>
          </a:p>
          <a:p>
            <a:pPr algn="ctr"/>
            <a:r>
              <a:rPr lang="en-US" i="1" dirty="0" smtClean="0"/>
              <a:t>Coordinator of Greek Life</a:t>
            </a:r>
            <a:endParaRPr lang="en-US" i="1" dirty="0"/>
          </a:p>
        </p:txBody>
      </p:sp>
    </p:spTree>
    <p:extLst>
      <p:ext uri="{BB962C8B-B14F-4D97-AF65-F5344CB8AC3E}">
        <p14:creationId xmlns:p14="http://schemas.microsoft.com/office/powerpoint/2010/main" xmlns="" val="34707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Registered Organizations</a:t>
            </a:r>
            <a:endParaRPr lang="en-US" dirty="0"/>
          </a:p>
        </p:txBody>
      </p:sp>
      <p:sp>
        <p:nvSpPr>
          <p:cNvPr id="3" name="Content Placeholder 2"/>
          <p:cNvSpPr>
            <a:spLocks noGrp="1"/>
          </p:cNvSpPr>
          <p:nvPr>
            <p:ph idx="1"/>
          </p:nvPr>
        </p:nvSpPr>
        <p:spPr>
          <a:xfrm>
            <a:off x="415925" y="3185032"/>
            <a:ext cx="8308975" cy="3491753"/>
          </a:xfrm>
        </p:spPr>
        <p:txBody>
          <a:bodyPr/>
          <a:lstStyle/>
          <a:p>
            <a:r>
              <a:rPr lang="en-US" dirty="0" smtClean="0"/>
              <a:t>52 Registered Student Organizations</a:t>
            </a:r>
          </a:p>
          <a:p>
            <a:r>
              <a:rPr lang="en-US" dirty="0" smtClean="0"/>
              <a:t>Academic, Ethnic, Religious, Fitness &amp; Fashion, Greek, Professional, Military, Performing Arts, Student Life, and Cause-Oriented Groups</a:t>
            </a:r>
            <a:endParaRPr lang="en-US" dirty="0"/>
          </a:p>
          <a:p>
            <a:r>
              <a:rPr lang="en-US" dirty="0" smtClean="0"/>
              <a:t>Registered Student Organizations can reserve campus facilities for meetings and programs, hold membership drives and membership intake processes, and be officially recognized by Tennessee State University.</a:t>
            </a:r>
          </a:p>
        </p:txBody>
      </p:sp>
      <p:pic>
        <p:nvPicPr>
          <p:cNvPr id="4" name="Picture 3" descr="Logo1 cop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9484" y="1350375"/>
            <a:ext cx="2692330" cy="1127631"/>
          </a:xfrm>
          <a:prstGeom prst="rect">
            <a:avLst/>
          </a:prstGeom>
        </p:spPr>
      </p:pic>
    </p:spTree>
    <p:extLst>
      <p:ext uri="{BB962C8B-B14F-4D97-AF65-F5344CB8AC3E}">
        <p14:creationId xmlns:p14="http://schemas.microsoft.com/office/powerpoint/2010/main" xmlns="" val="1653582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Student Government Association</a:t>
            </a:r>
            <a:endParaRPr lang="en-US" sz="3000" dirty="0"/>
          </a:p>
        </p:txBody>
      </p:sp>
      <p:sp>
        <p:nvSpPr>
          <p:cNvPr id="3" name="Content Placeholder 2"/>
          <p:cNvSpPr>
            <a:spLocks noGrp="1"/>
          </p:cNvSpPr>
          <p:nvPr>
            <p:ph idx="1"/>
          </p:nvPr>
        </p:nvSpPr>
        <p:spPr>
          <a:xfrm>
            <a:off x="1395161" y="3261530"/>
            <a:ext cx="6301023" cy="2689975"/>
          </a:xfrm>
        </p:spPr>
        <p:txBody>
          <a:bodyPr/>
          <a:lstStyle/>
          <a:p>
            <a:r>
              <a:rPr lang="en-US" dirty="0" smtClean="0"/>
              <a:t>The Student Government Association is made up of:</a:t>
            </a:r>
          </a:p>
          <a:p>
            <a:pPr lvl="1"/>
            <a:r>
              <a:rPr lang="en-US" dirty="0" smtClean="0"/>
              <a:t>House of Delegates (“The House”)</a:t>
            </a:r>
          </a:p>
          <a:p>
            <a:pPr lvl="1"/>
            <a:r>
              <a:rPr lang="en-US" dirty="0" smtClean="0"/>
              <a:t>Student Union Board of Governors (SUBG)</a:t>
            </a:r>
          </a:p>
          <a:p>
            <a:pPr lvl="1"/>
            <a:r>
              <a:rPr lang="en-US" dirty="0" smtClean="0"/>
              <a:t>Student Election Commission (SEC)</a:t>
            </a:r>
          </a:p>
          <a:p>
            <a:r>
              <a:rPr lang="en-US" dirty="0" smtClean="0"/>
              <a:t>Liaison between Administration and Student Body</a:t>
            </a:r>
            <a:endParaRPr lang="en-US" dirty="0"/>
          </a:p>
          <a:p>
            <a:r>
              <a:rPr lang="en-US" dirty="0" smtClean="0"/>
              <a:t>Located in the Office of Student Activities</a:t>
            </a:r>
          </a:p>
        </p:txBody>
      </p:sp>
      <p:pic>
        <p:nvPicPr>
          <p:cNvPr id="4" name="Picture 3" descr="Logo1 cop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9484" y="1350375"/>
            <a:ext cx="2692330" cy="1127631"/>
          </a:xfrm>
          <a:prstGeom prst="rect">
            <a:avLst/>
          </a:prstGeom>
        </p:spPr>
      </p:pic>
    </p:spTree>
    <p:extLst>
      <p:ext uri="{BB962C8B-B14F-4D97-AF65-F5344CB8AC3E}">
        <p14:creationId xmlns:p14="http://schemas.microsoft.com/office/powerpoint/2010/main" xmlns="" val="29311933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Royal Court</a:t>
            </a:r>
            <a:endParaRPr lang="en-US" dirty="0"/>
          </a:p>
        </p:txBody>
      </p:sp>
      <p:pic>
        <p:nvPicPr>
          <p:cNvPr id="4" name="Picture 3" descr="Logo1 cop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9484" y="1350375"/>
            <a:ext cx="2692330" cy="1127631"/>
          </a:xfrm>
          <a:prstGeom prst="rect">
            <a:avLst/>
          </a:prstGeom>
        </p:spPr>
      </p:pic>
      <p:pic>
        <p:nvPicPr>
          <p:cNvPr id="5" name="Picture 4" descr="Screen Shot 2012-10-24 at 11.37.56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64219" y="2784508"/>
            <a:ext cx="2335265" cy="3500163"/>
          </a:xfrm>
          <a:prstGeom prst="rect">
            <a:avLst/>
          </a:prstGeom>
        </p:spPr>
      </p:pic>
      <p:pic>
        <p:nvPicPr>
          <p:cNvPr id="6" name="Picture 5" descr="Screen Shot 2012-10-24 at 11.38.51 A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08034" y="4834641"/>
            <a:ext cx="2183780" cy="1450030"/>
          </a:xfrm>
          <a:prstGeom prst="rect">
            <a:avLst/>
          </a:prstGeom>
        </p:spPr>
      </p:pic>
      <p:pic>
        <p:nvPicPr>
          <p:cNvPr id="7" name="Picture 6" descr="Screen Shot 2012-10-24 at 11.39.08 AM.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08034" y="2784508"/>
            <a:ext cx="2183780" cy="1805902"/>
          </a:xfrm>
          <a:prstGeom prst="rect">
            <a:avLst/>
          </a:prstGeom>
        </p:spPr>
      </p:pic>
      <p:pic>
        <p:nvPicPr>
          <p:cNvPr id="8" name="Picture 7" descr="Screen Shot 2012-10-24 at 11.40.34 AM.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5925" y="2784508"/>
            <a:ext cx="2504471" cy="1698805"/>
          </a:xfrm>
          <a:prstGeom prst="rect">
            <a:avLst/>
          </a:prstGeom>
        </p:spPr>
      </p:pic>
      <p:pic>
        <p:nvPicPr>
          <p:cNvPr id="9" name="Picture 8" descr="Screen Shot 2012-10-24 at 11.40.48 AM.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5925" y="4662400"/>
            <a:ext cx="2504471" cy="1622270"/>
          </a:xfrm>
          <a:prstGeom prst="rect">
            <a:avLst/>
          </a:prstGeom>
        </p:spPr>
      </p:pic>
    </p:spTree>
    <p:extLst>
      <p:ext uri="{BB962C8B-B14F-4D97-AF65-F5344CB8AC3E}">
        <p14:creationId xmlns:p14="http://schemas.microsoft.com/office/powerpoint/2010/main" xmlns="" val="797972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 Spirit</a:t>
            </a:r>
            <a:endParaRPr lang="en-US" dirty="0"/>
          </a:p>
        </p:txBody>
      </p:sp>
      <p:pic>
        <p:nvPicPr>
          <p:cNvPr id="4" name="Picture 3" descr="Logo1 cop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9484" y="1350375"/>
            <a:ext cx="2692330" cy="1127631"/>
          </a:xfrm>
          <a:prstGeom prst="rect">
            <a:avLst/>
          </a:prstGeom>
        </p:spPr>
      </p:pic>
      <p:sp>
        <p:nvSpPr>
          <p:cNvPr id="6" name="TextBox 5"/>
          <p:cNvSpPr txBox="1"/>
          <p:nvPr/>
        </p:nvSpPr>
        <p:spPr>
          <a:xfrm>
            <a:off x="142875" y="5875007"/>
            <a:ext cx="4008748" cy="369332"/>
          </a:xfrm>
          <a:prstGeom prst="rect">
            <a:avLst/>
          </a:prstGeom>
          <a:noFill/>
        </p:spPr>
        <p:txBody>
          <a:bodyPr wrap="square" rtlCol="0">
            <a:spAutoFit/>
          </a:bodyPr>
          <a:lstStyle/>
          <a:p>
            <a:pPr algn="ctr"/>
            <a:r>
              <a:rPr lang="en-US" dirty="0" smtClean="0"/>
              <a:t>Cheerleaders</a:t>
            </a:r>
            <a:endParaRPr lang="en-US" dirty="0"/>
          </a:p>
        </p:txBody>
      </p:sp>
      <p:sp>
        <p:nvSpPr>
          <p:cNvPr id="7" name="TextBox 6"/>
          <p:cNvSpPr txBox="1"/>
          <p:nvPr/>
        </p:nvSpPr>
        <p:spPr>
          <a:xfrm>
            <a:off x="4544268" y="5875007"/>
            <a:ext cx="4180632" cy="369332"/>
          </a:xfrm>
          <a:prstGeom prst="rect">
            <a:avLst/>
          </a:prstGeom>
          <a:noFill/>
        </p:spPr>
        <p:txBody>
          <a:bodyPr wrap="square" rtlCol="0">
            <a:spAutoFit/>
          </a:bodyPr>
          <a:lstStyle/>
          <a:p>
            <a:pPr algn="ctr"/>
            <a:r>
              <a:rPr lang="en-US" dirty="0" smtClean="0"/>
              <a:t>Tiger Gems</a:t>
            </a:r>
            <a:endParaRPr lang="en-US" dirty="0"/>
          </a:p>
        </p:txBody>
      </p:sp>
      <p:pic>
        <p:nvPicPr>
          <p:cNvPr id="8" name="Picture 7" descr="tigergems_278w.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50089" y="2886075"/>
            <a:ext cx="3530600" cy="2832100"/>
          </a:xfrm>
          <a:prstGeom prst="rect">
            <a:avLst/>
          </a:prstGeom>
        </p:spPr>
      </p:pic>
      <p:pic>
        <p:nvPicPr>
          <p:cNvPr id="9" name="Picture 8" descr="Screen Shot 2012-10-24 at 12.41.05 PM.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1709" y="2894855"/>
            <a:ext cx="2973041" cy="2823320"/>
          </a:xfrm>
          <a:prstGeom prst="rect">
            <a:avLst/>
          </a:prstGeom>
        </p:spPr>
      </p:pic>
    </p:spTree>
    <p:extLst>
      <p:ext uri="{BB962C8B-B14F-4D97-AF65-F5344CB8AC3E}">
        <p14:creationId xmlns:p14="http://schemas.microsoft.com/office/powerpoint/2010/main" xmlns="" val="9712922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National Pan-Hellenic Council</a:t>
            </a:r>
            <a:endParaRPr lang="en-US" sz="3000" dirty="0"/>
          </a:p>
        </p:txBody>
      </p:sp>
      <p:pic>
        <p:nvPicPr>
          <p:cNvPr id="5" name="Content Placeholder 4" descr="NPHClogo copy.jp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2087" r="2087"/>
          <a:stretch/>
        </p:blipFill>
        <p:spPr>
          <a:xfrm>
            <a:off x="415925" y="3111499"/>
            <a:ext cx="2434946" cy="2701925"/>
          </a:xfrm>
        </p:spPr>
      </p:pic>
      <p:pic>
        <p:nvPicPr>
          <p:cNvPr id="4" name="Picture 3" descr="Logo1 copy.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99484" y="1350375"/>
            <a:ext cx="2692330" cy="1127631"/>
          </a:xfrm>
          <a:prstGeom prst="rect">
            <a:avLst/>
          </a:prstGeom>
        </p:spPr>
      </p:pic>
      <p:sp>
        <p:nvSpPr>
          <p:cNvPr id="6" name="TextBox 5"/>
          <p:cNvSpPr txBox="1"/>
          <p:nvPr/>
        </p:nvSpPr>
        <p:spPr>
          <a:xfrm>
            <a:off x="3065467" y="3740150"/>
            <a:ext cx="5659434" cy="1477328"/>
          </a:xfrm>
          <a:prstGeom prst="rect">
            <a:avLst/>
          </a:prstGeom>
          <a:noFill/>
        </p:spPr>
        <p:txBody>
          <a:bodyPr wrap="square" rtlCol="0">
            <a:spAutoFit/>
          </a:bodyPr>
          <a:lstStyle/>
          <a:p>
            <a:pPr marL="285750" indent="-285750">
              <a:buFont typeface="Arial"/>
              <a:buChar char="•"/>
            </a:pPr>
            <a:r>
              <a:rPr lang="en-US" dirty="0" smtClean="0"/>
              <a:t>9 Black Greek-Lettered Organizations</a:t>
            </a:r>
          </a:p>
          <a:p>
            <a:pPr marL="285750" indent="-285750">
              <a:buFont typeface="Arial"/>
              <a:buChar char="•"/>
            </a:pPr>
            <a:r>
              <a:rPr lang="en-US" dirty="0" smtClean="0"/>
              <a:t>Nationally Founded in 1930, Chartered at TSU in 1975</a:t>
            </a:r>
          </a:p>
          <a:p>
            <a:pPr marL="285750" indent="-285750">
              <a:buFont typeface="Arial"/>
              <a:buChar char="•"/>
            </a:pPr>
            <a:r>
              <a:rPr lang="en-US" dirty="0" smtClean="0"/>
              <a:t>Hold campus and community programming and service projects</a:t>
            </a:r>
          </a:p>
          <a:p>
            <a:pPr marL="285750" indent="-285750">
              <a:buFont typeface="Arial"/>
              <a:buChar char="•"/>
            </a:pPr>
            <a:r>
              <a:rPr lang="en-US" dirty="0" smtClean="0"/>
              <a:t>Membership intake in spring and fall semesters</a:t>
            </a:r>
            <a:endParaRPr lang="en-US" dirty="0"/>
          </a:p>
        </p:txBody>
      </p:sp>
    </p:spTree>
    <p:extLst>
      <p:ext uri="{BB962C8B-B14F-4D97-AF65-F5344CB8AC3E}">
        <p14:creationId xmlns:p14="http://schemas.microsoft.com/office/powerpoint/2010/main" xmlns="" val="148875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125</TotalTime>
  <Words>262</Words>
  <Application>Microsoft Office PowerPoint</Application>
  <PresentationFormat>On-screen Show (4:3)</PresentationFormat>
  <Paragraphs>37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Expo</vt:lpstr>
      <vt:lpstr>The Office of Student Activities</vt:lpstr>
      <vt:lpstr>Who We Are</vt:lpstr>
      <vt:lpstr>Student Activities Staff</vt:lpstr>
      <vt:lpstr>Student Activities Staff</vt:lpstr>
      <vt:lpstr>Registered Organizations</vt:lpstr>
      <vt:lpstr>Student Government Association</vt:lpstr>
      <vt:lpstr>Royal Court</vt:lpstr>
      <vt:lpstr>TSU Spirit</vt:lpstr>
      <vt:lpstr>National Pan-Hellenic Council</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Office of Student Activities</dc:title>
  <dc:creator>Stephen Smith</dc:creator>
  <cp:lastModifiedBy>afloyd2</cp:lastModifiedBy>
  <cp:revision>9</cp:revision>
  <dcterms:created xsi:type="dcterms:W3CDTF">2012-10-24T13:02:45Z</dcterms:created>
  <dcterms:modified xsi:type="dcterms:W3CDTF">2012-11-08T14:25:50Z</dcterms:modified>
</cp:coreProperties>
</file>