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notesMasterIdLst>
    <p:notesMasterId r:id="rId27"/>
  </p:notesMasterIdLst>
  <p:sldIdLst>
    <p:sldId id="256" r:id="rId2"/>
    <p:sldId id="278" r:id="rId3"/>
    <p:sldId id="281" r:id="rId4"/>
    <p:sldId id="262" r:id="rId5"/>
    <p:sldId id="261" r:id="rId6"/>
    <p:sldId id="257" r:id="rId7"/>
    <p:sldId id="260" r:id="rId8"/>
    <p:sldId id="258" r:id="rId9"/>
    <p:sldId id="280" r:id="rId10"/>
    <p:sldId id="263" r:id="rId11"/>
    <p:sldId id="264" r:id="rId12"/>
    <p:sldId id="265" r:id="rId13"/>
    <p:sldId id="279" r:id="rId14"/>
    <p:sldId id="266" r:id="rId15"/>
    <p:sldId id="267" r:id="rId16"/>
    <p:sldId id="268" r:id="rId17"/>
    <p:sldId id="269" r:id="rId18"/>
    <p:sldId id="270" r:id="rId19"/>
    <p:sldId id="271" r:id="rId20"/>
    <p:sldId id="272" r:id="rId21"/>
    <p:sldId id="273" r:id="rId22"/>
    <p:sldId id="274" r:id="rId23"/>
    <p:sldId id="275" r:id="rId24"/>
    <p:sldId id="276" r:id="rId25"/>
    <p:sldId id="277" r:id="rId26"/>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34587" autoAdjust="0"/>
    <p:restoredTop sz="86364" autoAdjust="0"/>
  </p:normalViewPr>
  <p:slideViewPr>
    <p:cSldViewPr snapToGrid="0">
      <p:cViewPr varScale="1">
        <p:scale>
          <a:sx n="94" d="100"/>
          <a:sy n="94" d="100"/>
        </p:scale>
        <p:origin x="108" y="84"/>
      </p:cViewPr>
      <p:guideLst/>
    </p:cSldViewPr>
  </p:slideViewPr>
  <p:outlineViewPr>
    <p:cViewPr>
      <p:scale>
        <a:sx n="33" d="100"/>
        <a:sy n="33" d="100"/>
      </p:scale>
      <p:origin x="0" y="0"/>
    </p:cViewPr>
  </p:outlineViewPr>
  <p:notesTextViewPr>
    <p:cViewPr>
      <p:scale>
        <a:sx n="3" d="2"/>
        <a:sy n="3" d="2"/>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5A56D50-A429-41FE-8C28-F7DCC42286B2}" type="datetimeFigureOut">
              <a:rPr lang="en-US" smtClean="0"/>
              <a:t>10/22/2020</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C0183E5-A6A2-437D-A47D-814617CF832D}" type="slidenum">
              <a:rPr lang="en-US" smtClean="0"/>
              <a:t>‹#›</a:t>
            </a:fld>
            <a:endParaRPr lang="en-US"/>
          </a:p>
        </p:txBody>
      </p:sp>
    </p:spTree>
    <p:extLst>
      <p:ext uri="{BB962C8B-B14F-4D97-AF65-F5344CB8AC3E}">
        <p14:creationId xmlns:p14="http://schemas.microsoft.com/office/powerpoint/2010/main" val="79022832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C0183E5-A6A2-437D-A47D-814617CF832D}" type="slidenum">
              <a:rPr lang="en-US" smtClean="0"/>
              <a:t>1</a:t>
            </a:fld>
            <a:endParaRPr lang="en-US"/>
          </a:p>
        </p:txBody>
      </p:sp>
    </p:spTree>
    <p:extLst>
      <p:ext uri="{BB962C8B-B14F-4D97-AF65-F5344CB8AC3E}">
        <p14:creationId xmlns:p14="http://schemas.microsoft.com/office/powerpoint/2010/main" val="350041157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C0183E5-A6A2-437D-A47D-814617CF832D}" type="slidenum">
              <a:rPr lang="en-US" smtClean="0"/>
              <a:t>10</a:t>
            </a:fld>
            <a:endParaRPr lang="en-US"/>
          </a:p>
        </p:txBody>
      </p:sp>
    </p:spTree>
    <p:extLst>
      <p:ext uri="{BB962C8B-B14F-4D97-AF65-F5344CB8AC3E}">
        <p14:creationId xmlns:p14="http://schemas.microsoft.com/office/powerpoint/2010/main" val="214828472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16" name="Group 15"/>
          <p:cNvGrpSpPr/>
          <p:nvPr/>
        </p:nvGrpSpPr>
        <p:grpSpPr>
          <a:xfrm>
            <a:off x="0" y="-8467"/>
            <a:ext cx="12192000" cy="6866467"/>
            <a:chOff x="0" y="-8467"/>
            <a:chExt cx="12192000" cy="6866467"/>
          </a:xfrm>
        </p:grpSpPr>
        <p:sp>
          <p:nvSpPr>
            <p:cNvPr id="15" name="Freeform 14"/>
            <p:cNvSpPr/>
            <p:nvPr/>
          </p:nvSpPr>
          <p:spPr>
            <a:xfrm>
              <a:off x="0" y="-7862"/>
              <a:ext cx="863600" cy="5698067"/>
            </a:xfrm>
            <a:custGeom>
              <a:avLst/>
              <a:gdLst/>
              <a:ahLst/>
              <a:cxnLst/>
              <a:rect l="l" t="t" r="r" b="b"/>
              <a:pathLst>
                <a:path w="863600" h="5698067">
                  <a:moveTo>
                    <a:pt x="0" y="8467"/>
                  </a:moveTo>
                  <a:lnTo>
                    <a:pt x="863600" y="0"/>
                  </a:lnTo>
                  <a:lnTo>
                    <a:pt x="863600" y="16934"/>
                  </a:lnTo>
                  <a:lnTo>
                    <a:pt x="0" y="5698067"/>
                  </a:lnTo>
                  <a:lnTo>
                    <a:pt x="0" y="8467"/>
                  </a:lnTo>
                  <a:close/>
                </a:path>
              </a:pathLst>
            </a:custGeom>
            <a:solidFill>
              <a:schemeClr val="accent1">
                <a:alpha val="70000"/>
              </a:schemeClr>
            </a:solidFill>
            <a:ln>
              <a:noFill/>
            </a:ln>
            <a:effectLst/>
          </p:spPr>
          <p:style>
            <a:lnRef idx="1">
              <a:schemeClr val="accent1"/>
            </a:lnRef>
            <a:fillRef idx="3">
              <a:schemeClr val="accent1"/>
            </a:fillRef>
            <a:effectRef idx="2">
              <a:schemeClr val="accent1"/>
            </a:effectRef>
            <a:fontRef idx="minor">
              <a:schemeClr val="lt1"/>
            </a:fontRef>
          </p:style>
        </p:sp>
        <p:cxnSp>
          <p:nvCxnSpPr>
            <p:cNvPr id="19" name="Straight Connector 18"/>
            <p:cNvCxnSpPr/>
            <p:nvPr/>
          </p:nvCxnSpPr>
          <p:spPr>
            <a:xfrm>
              <a:off x="9371012"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flipH="1">
              <a:off x="7425267" y="3681413"/>
              <a:ext cx="4763558" cy="3176587"/>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21"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2"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Isosceles Triangle 22"/>
            <p:cNvSpPr/>
            <p:nvPr/>
          </p:nvSpPr>
          <p:spPr>
            <a:xfrm>
              <a:off x="8932333" y="3048000"/>
              <a:ext cx="3259667" cy="3810000"/>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2">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2">
                <a:lumMod val="75000"/>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10371666" y="3589867"/>
              <a:ext cx="1817159" cy="3268133"/>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10/22/2020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10/22/2020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smtClean="0"/>
              <a:t>Click to edit Master title style</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Edit Master text styles</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10/22/2020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10/22/2020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smtClean="0"/>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10/22/2020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en-US" smtClean="0"/>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10/22/2020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55C6B4A9-1611-4792-9094-5F34BCA07E0B}" type="datetimeFigureOut">
              <a:rPr lang="en-US" dirty="0"/>
              <a:t>10/22/2020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9333C77-0158-454C-844F-B7AB9BD7DAD4}" type="slidenum">
              <a:rPr lang="en-US" dirty="0"/>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10/22/2020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2A54C80-263E-416B-A8E0-580EDEADCBDC}" type="datetimeFigureOut">
              <a:rPr lang="en-US" dirty="0"/>
              <a:t>10/22/2020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519954A3-9DFD-4C44-94BA-B95130A3BA1C}" type="slidenum">
              <a:rPr lang="en-US" dirty="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10/22/2020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42A54C80-263E-416B-A8E0-580EDEADCBDC}" type="datetimeFigureOut">
              <a:rPr lang="en-US" dirty="0"/>
              <a:t>10/22/2020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19954A3-9DFD-4C44-94BA-B95130A3BA1C}"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dirty="0"/>
              <a:pPr/>
              <a:t>10/22/2020</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dirty="0"/>
              <a:pPr/>
              <a:t>10/22/2020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dirty="0"/>
              <a:pPr/>
              <a:t>10/22/2020</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en-US" smtClean="0"/>
              <a:t>Click to edit Master title style</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42A54C80-263E-416B-A8E0-580EDEADCBDC}" type="datetimeFigureOut">
              <a:rPr lang="en-US" dirty="0"/>
              <a:t>10/22/2020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19954A3-9DFD-4C44-94BA-B95130A3BA1C}" type="slidenum">
              <a:rPr lang="en-US" dirty="0"/>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
        <p:nvSpPr>
          <p:cNvPr id="5" name="Date Placeholder 4"/>
          <p:cNvSpPr>
            <a:spLocks noGrp="1"/>
          </p:cNvSpPr>
          <p:nvPr>
            <p:ph type="dt" sz="half" idx="10"/>
          </p:nvPr>
        </p:nvSpPr>
        <p:spPr/>
        <p:txBody>
          <a:bodyPr/>
          <a:lstStyle/>
          <a:p>
            <a:fld id="{B61BEF0D-F0BB-DE4B-95CE-6DB70DBA9567}" type="datetimeFigureOut">
              <a:rPr lang="en-US" dirty="0"/>
              <a:pPr/>
              <a:t>10/22/2020</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44" name="Group 43"/>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2">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2">
                <a:lumMod val="75000"/>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a:off x="0" y="4013200"/>
              <a:ext cx="448733" cy="2844800"/>
            </a:xfrm>
            <a:prstGeom prst="triangle">
              <a:avLst>
                <a:gd name="adj" fmla="val 0"/>
              </a:avLst>
            </a:prstGeom>
            <a:solidFill>
              <a:schemeClr val="accent1">
                <a:alpha val="70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B61BEF0D-F0BB-DE4B-95CE-6DB70DBA9567}" type="datetimeFigureOut">
              <a:rPr lang="en-US" dirty="0"/>
              <a:pPr/>
              <a:t>10/22/2020</a:t>
            </a:fld>
            <a:endParaRPr lang="en-US" dirty="0"/>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D57F1E4F-1CFF-5643-939E-217C01CDF565}" type="slidenum">
              <a:rPr lang="en-US" dirty="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65" r:id="rId2"/>
    <p:sldLayoutId id="2147483651" r:id="rId3"/>
    <p:sldLayoutId id="2147483666" r:id="rId4"/>
    <p:sldLayoutId id="2147483653" r:id="rId5"/>
    <p:sldLayoutId id="2147483654" r:id="rId6"/>
    <p:sldLayoutId id="2147483655" r:id="rId7"/>
    <p:sldLayoutId id="2147483667" r:id="rId8"/>
    <p:sldLayoutId id="2147483657" r:id="rId9"/>
    <p:sldLayoutId id="2147483660" r:id="rId10"/>
    <p:sldLayoutId id="2147483661" r:id="rId11"/>
    <p:sldLayoutId id="2147483662" r:id="rId12"/>
    <p:sldLayoutId id="2147483663" r:id="rId13"/>
    <p:sldLayoutId id="2147483664" r:id="rId14"/>
    <p:sldLayoutId id="2147483668" r:id="rId15"/>
    <p:sldLayoutId id="2147483659" r:id="rId16"/>
  </p:sldLayoutIdLst>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5.xml"/><Relationship Id="rId4" Type="http://schemas.openxmlformats.org/officeDocument/2006/relationships/image" Target="../media/image18.png"/></Relationships>
</file>

<file path=ppt/slides/_rels/slide15.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7.png"/><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png"/><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jpg"/><Relationship Id="rId1" Type="http://schemas.openxmlformats.org/officeDocument/2006/relationships/slideLayout" Target="../slideLayouts/slideLayout5.xml"/><Relationship Id="rId4" Type="http://schemas.openxmlformats.org/officeDocument/2006/relationships/image" Target="../media/image33.png"/></Relationships>
</file>

<file path=ppt/slides/_rels/slide24.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hyperlink" Target="https://www.youtube.com/watch?v=6Mqqy0lez_c" TargetMode="External"/><Relationship Id="rId2" Type="http://schemas.openxmlformats.org/officeDocument/2006/relationships/hyperlink" Target="http://www.tnstate.edu/banner/" TargetMode="External"/><Relationship Id="rId1" Type="http://schemas.openxmlformats.org/officeDocument/2006/relationships/slideLayout" Target="../slideLayouts/slideLayout2.xml"/><Relationship Id="rId5" Type="http://schemas.openxmlformats.org/officeDocument/2006/relationships/hyperlink" Target="https://htmlcolorcodes.com/" TargetMode="External"/><Relationship Id="rId4" Type="http://schemas.openxmlformats.org/officeDocument/2006/relationships/hyperlink" Target="https://ellucian.service-now.com/" TargetMode="Externa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http://www.tnstate.edu/banner" TargetMode="Externa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hyperlink" Target="http://www.tnstate.edu/banner/Banner%209%20Quick%20Reference%20Sheet.pdf" TargetMode="External"/><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sz="4800" dirty="0" smtClean="0"/>
              <a:t>Banner 9 Basic Navigation </a:t>
            </a:r>
            <a:endParaRPr lang="en-US" sz="4800" dirty="0"/>
          </a:p>
        </p:txBody>
      </p:sp>
      <p:sp>
        <p:nvSpPr>
          <p:cNvPr id="3" name="Subtitle 2"/>
          <p:cNvSpPr>
            <a:spLocks noGrp="1"/>
          </p:cNvSpPr>
          <p:nvPr>
            <p:ph type="subTitle" idx="1"/>
          </p:nvPr>
        </p:nvSpPr>
        <p:spPr/>
        <p:txBody>
          <a:bodyPr/>
          <a:lstStyle/>
          <a:p>
            <a:r>
              <a:rPr lang="en-US" dirty="0" smtClean="0"/>
              <a:t>OTS Applications </a:t>
            </a:r>
            <a:r>
              <a:rPr lang="en-US" dirty="0" smtClean="0"/>
              <a:t>Team</a:t>
            </a:r>
          </a:p>
          <a:p>
            <a:endParaRPr lang="en-US" dirty="0"/>
          </a:p>
        </p:txBody>
      </p:sp>
    </p:spTree>
    <p:extLst>
      <p:ext uri="{BB962C8B-B14F-4D97-AF65-F5344CB8AC3E}">
        <p14:creationId xmlns:p14="http://schemas.microsoft.com/office/powerpoint/2010/main" val="197018650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Banner 9 Menu Bar</a:t>
            </a:r>
            <a:endParaRPr lang="en-US" dirty="0"/>
          </a:p>
        </p:txBody>
      </p:sp>
      <p:pic>
        <p:nvPicPr>
          <p:cNvPr id="4" name="Content Placeholder 3"/>
          <p:cNvPicPr>
            <a:picLocks noGrp="1"/>
          </p:cNvPicPr>
          <p:nvPr>
            <p:ph idx="1"/>
          </p:nvPr>
        </p:nvPicPr>
        <p:blipFill rotWithShape="1">
          <a:blip r:embed="rId3"/>
          <a:srcRect t="9773"/>
          <a:stretch/>
        </p:blipFill>
        <p:spPr bwMode="auto">
          <a:xfrm>
            <a:off x="763294" y="2055081"/>
            <a:ext cx="477204" cy="3881437"/>
          </a:xfrm>
          <a:prstGeom prst="rect">
            <a:avLst/>
          </a:prstGeom>
          <a:ln>
            <a:noFill/>
          </a:ln>
          <a:extLst>
            <a:ext uri="{53640926-AAD7-44D8-BBD7-CCE9431645EC}">
              <a14:shadowObscured xmlns:a14="http://schemas.microsoft.com/office/drawing/2010/main"/>
            </a:ext>
          </a:extLst>
        </p:spPr>
      </p:pic>
      <p:sp>
        <p:nvSpPr>
          <p:cNvPr id="6" name="Left Arrow 5"/>
          <p:cNvSpPr/>
          <p:nvPr/>
        </p:nvSpPr>
        <p:spPr>
          <a:xfrm flipV="1">
            <a:off x="1240498" y="1982189"/>
            <a:ext cx="721360" cy="447040"/>
          </a:xfrm>
          <a:prstGeom prst="leftArrow">
            <a:avLst/>
          </a:prstGeom>
          <a:solidFill>
            <a:schemeClr val="accent1">
              <a:lumMod val="75000"/>
            </a:schemeClr>
          </a:solidFill>
          <a:ln w="19050" cap="flat" cmpd="sng" algn="ctr">
            <a:solidFill>
              <a:sysClr val="window" lastClr="FFFFFF"/>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7" name="Left Arrow 6"/>
          <p:cNvSpPr/>
          <p:nvPr/>
        </p:nvSpPr>
        <p:spPr>
          <a:xfrm flipV="1">
            <a:off x="1240498" y="2356338"/>
            <a:ext cx="721360" cy="447040"/>
          </a:xfrm>
          <a:prstGeom prst="leftArrow">
            <a:avLst/>
          </a:prstGeom>
          <a:solidFill>
            <a:srgbClr val="00B0F0"/>
          </a:solidFill>
          <a:ln w="19050" cap="flat" cmpd="sng" algn="ctr">
            <a:solidFill>
              <a:sysClr val="window" lastClr="FFFFFF"/>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8" name="Left Arrow 7"/>
          <p:cNvSpPr/>
          <p:nvPr/>
        </p:nvSpPr>
        <p:spPr>
          <a:xfrm flipV="1">
            <a:off x="1240498" y="2730486"/>
            <a:ext cx="721360" cy="447040"/>
          </a:xfrm>
          <a:prstGeom prst="leftArrow">
            <a:avLst/>
          </a:prstGeom>
          <a:solidFill>
            <a:srgbClr val="00B0F0"/>
          </a:solidFill>
          <a:ln w="19050" cap="flat" cmpd="sng" algn="ctr">
            <a:solidFill>
              <a:sysClr val="window" lastClr="FFFFFF"/>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9" name="Left Arrow 8"/>
          <p:cNvSpPr/>
          <p:nvPr/>
        </p:nvSpPr>
        <p:spPr>
          <a:xfrm flipV="1">
            <a:off x="1240498" y="3078687"/>
            <a:ext cx="721360" cy="447040"/>
          </a:xfrm>
          <a:prstGeom prst="leftArrow">
            <a:avLst/>
          </a:prstGeom>
          <a:solidFill>
            <a:srgbClr val="00B0F0"/>
          </a:solidFill>
          <a:ln w="19050" cap="flat" cmpd="sng" algn="ctr">
            <a:solidFill>
              <a:sysClr val="window" lastClr="FFFFFF"/>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10" name="Left Arrow 9"/>
          <p:cNvSpPr/>
          <p:nvPr/>
        </p:nvSpPr>
        <p:spPr>
          <a:xfrm flipV="1">
            <a:off x="1240498" y="3426888"/>
            <a:ext cx="721360" cy="447040"/>
          </a:xfrm>
          <a:prstGeom prst="leftArrow">
            <a:avLst/>
          </a:prstGeom>
          <a:solidFill>
            <a:srgbClr val="00B0F0"/>
          </a:solidFill>
          <a:ln w="19050" cap="flat" cmpd="sng" algn="ctr">
            <a:solidFill>
              <a:sysClr val="window" lastClr="FFFFFF"/>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11" name="Left Arrow 10"/>
          <p:cNvSpPr/>
          <p:nvPr/>
        </p:nvSpPr>
        <p:spPr>
          <a:xfrm flipV="1">
            <a:off x="1240498" y="3881016"/>
            <a:ext cx="721360" cy="447040"/>
          </a:xfrm>
          <a:prstGeom prst="leftArrow">
            <a:avLst/>
          </a:prstGeom>
          <a:solidFill>
            <a:srgbClr val="00B0F0"/>
          </a:solidFill>
          <a:ln w="19050" cap="flat" cmpd="sng" algn="ctr">
            <a:solidFill>
              <a:sysClr val="window" lastClr="FFFFFF"/>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12" name="Left Arrow 11"/>
          <p:cNvSpPr/>
          <p:nvPr/>
        </p:nvSpPr>
        <p:spPr>
          <a:xfrm flipV="1">
            <a:off x="1240498" y="4229217"/>
            <a:ext cx="721360" cy="447040"/>
          </a:xfrm>
          <a:prstGeom prst="leftArrow">
            <a:avLst/>
          </a:prstGeom>
          <a:solidFill>
            <a:srgbClr val="00B0F0"/>
          </a:solidFill>
          <a:ln w="19050" cap="flat" cmpd="sng" algn="ctr">
            <a:solidFill>
              <a:sysClr val="window" lastClr="FFFFFF"/>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13" name="Left Arrow 12"/>
          <p:cNvSpPr/>
          <p:nvPr/>
        </p:nvSpPr>
        <p:spPr>
          <a:xfrm flipV="1">
            <a:off x="1240498" y="4624493"/>
            <a:ext cx="721360" cy="447040"/>
          </a:xfrm>
          <a:prstGeom prst="leftArrow">
            <a:avLst/>
          </a:prstGeom>
          <a:solidFill>
            <a:srgbClr val="C00000"/>
          </a:solidFill>
          <a:ln w="19050" cap="flat" cmpd="sng" algn="ctr">
            <a:solidFill>
              <a:sysClr val="window" lastClr="FFFFFF"/>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14" name="Left Arrow 13"/>
          <p:cNvSpPr/>
          <p:nvPr/>
        </p:nvSpPr>
        <p:spPr>
          <a:xfrm flipV="1">
            <a:off x="1240498" y="5491120"/>
            <a:ext cx="721360" cy="447040"/>
          </a:xfrm>
          <a:prstGeom prst="leftArrow">
            <a:avLst/>
          </a:prstGeom>
          <a:solidFill>
            <a:srgbClr val="00B0F0"/>
          </a:solidFill>
          <a:ln w="19050" cap="flat" cmpd="sng" algn="ctr">
            <a:solidFill>
              <a:sysClr val="window" lastClr="FFFFFF"/>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25" name="TextBox 24"/>
          <p:cNvSpPr txBox="1"/>
          <p:nvPr/>
        </p:nvSpPr>
        <p:spPr>
          <a:xfrm>
            <a:off x="2032683" y="5544753"/>
            <a:ext cx="2763520" cy="369332"/>
          </a:xfrm>
          <a:prstGeom prst="rect">
            <a:avLst/>
          </a:prstGeom>
          <a:noFill/>
        </p:spPr>
        <p:txBody>
          <a:bodyPr wrap="square" rtlCol="0">
            <a:spAutoFit/>
          </a:bodyPr>
          <a:lstStyle/>
          <a:p>
            <a:r>
              <a:rPr lang="en-US" dirty="0" smtClean="0"/>
              <a:t>Personal settings</a:t>
            </a:r>
          </a:p>
        </p:txBody>
      </p:sp>
      <p:sp>
        <p:nvSpPr>
          <p:cNvPr id="26" name="TextBox 25"/>
          <p:cNvSpPr txBox="1"/>
          <p:nvPr/>
        </p:nvSpPr>
        <p:spPr>
          <a:xfrm>
            <a:off x="1961858" y="4639369"/>
            <a:ext cx="2763520" cy="369332"/>
          </a:xfrm>
          <a:prstGeom prst="rect">
            <a:avLst/>
          </a:prstGeom>
          <a:noFill/>
        </p:spPr>
        <p:txBody>
          <a:bodyPr wrap="square" rtlCol="0">
            <a:spAutoFit/>
          </a:bodyPr>
          <a:lstStyle/>
          <a:p>
            <a:r>
              <a:rPr lang="en-US" dirty="0" smtClean="0"/>
              <a:t>Sign Out of Banner</a:t>
            </a:r>
          </a:p>
        </p:txBody>
      </p:sp>
      <p:sp>
        <p:nvSpPr>
          <p:cNvPr id="27" name="TextBox 26"/>
          <p:cNvSpPr txBox="1"/>
          <p:nvPr/>
        </p:nvSpPr>
        <p:spPr>
          <a:xfrm>
            <a:off x="1961858" y="1987006"/>
            <a:ext cx="4623580" cy="369332"/>
          </a:xfrm>
          <a:prstGeom prst="rect">
            <a:avLst/>
          </a:prstGeom>
          <a:noFill/>
        </p:spPr>
        <p:txBody>
          <a:bodyPr wrap="square" rtlCol="0">
            <a:spAutoFit/>
          </a:bodyPr>
          <a:lstStyle/>
          <a:p>
            <a:r>
              <a:rPr lang="en-US" dirty="0" smtClean="0"/>
              <a:t>Banner Menu Button – Opens up sidebar</a:t>
            </a:r>
          </a:p>
        </p:txBody>
      </p:sp>
      <p:sp>
        <p:nvSpPr>
          <p:cNvPr id="28" name="TextBox 27"/>
          <p:cNvSpPr txBox="1"/>
          <p:nvPr/>
        </p:nvSpPr>
        <p:spPr>
          <a:xfrm>
            <a:off x="1961858" y="2351250"/>
            <a:ext cx="4623580" cy="369332"/>
          </a:xfrm>
          <a:prstGeom prst="rect">
            <a:avLst/>
          </a:prstGeom>
          <a:noFill/>
        </p:spPr>
        <p:txBody>
          <a:bodyPr wrap="square" rtlCol="0">
            <a:spAutoFit/>
          </a:bodyPr>
          <a:lstStyle/>
          <a:p>
            <a:r>
              <a:rPr lang="en-US" dirty="0" smtClean="0"/>
              <a:t>“Home Screen” Button</a:t>
            </a:r>
          </a:p>
        </p:txBody>
      </p:sp>
      <p:sp>
        <p:nvSpPr>
          <p:cNvPr id="29" name="TextBox 28"/>
          <p:cNvSpPr txBox="1"/>
          <p:nvPr/>
        </p:nvSpPr>
        <p:spPr>
          <a:xfrm>
            <a:off x="1992043" y="2704403"/>
            <a:ext cx="4623580" cy="369332"/>
          </a:xfrm>
          <a:prstGeom prst="rect">
            <a:avLst/>
          </a:prstGeom>
          <a:noFill/>
        </p:spPr>
        <p:txBody>
          <a:bodyPr wrap="square" rtlCol="0">
            <a:spAutoFit/>
          </a:bodyPr>
          <a:lstStyle/>
          <a:p>
            <a:r>
              <a:rPr lang="en-US" dirty="0" smtClean="0"/>
              <a:t>Applications</a:t>
            </a:r>
          </a:p>
        </p:txBody>
      </p:sp>
      <p:sp>
        <p:nvSpPr>
          <p:cNvPr id="31" name="TextBox 30"/>
          <p:cNvSpPr txBox="1"/>
          <p:nvPr/>
        </p:nvSpPr>
        <p:spPr>
          <a:xfrm>
            <a:off x="2005230" y="3464892"/>
            <a:ext cx="4623580" cy="369332"/>
          </a:xfrm>
          <a:prstGeom prst="rect">
            <a:avLst/>
          </a:prstGeom>
          <a:noFill/>
        </p:spPr>
        <p:txBody>
          <a:bodyPr wrap="square" rtlCol="0">
            <a:spAutoFit/>
          </a:bodyPr>
          <a:lstStyle/>
          <a:p>
            <a:r>
              <a:rPr lang="en-US" dirty="0" smtClean="0"/>
              <a:t>Recently Opened Pages</a:t>
            </a:r>
          </a:p>
        </p:txBody>
      </p:sp>
      <p:sp>
        <p:nvSpPr>
          <p:cNvPr id="32" name="TextBox 31"/>
          <p:cNvSpPr txBox="1"/>
          <p:nvPr/>
        </p:nvSpPr>
        <p:spPr>
          <a:xfrm>
            <a:off x="2005230" y="3911593"/>
            <a:ext cx="4623580" cy="369332"/>
          </a:xfrm>
          <a:prstGeom prst="rect">
            <a:avLst/>
          </a:prstGeom>
          <a:noFill/>
        </p:spPr>
        <p:txBody>
          <a:bodyPr wrap="square" rtlCol="0">
            <a:spAutoFit/>
          </a:bodyPr>
          <a:lstStyle/>
          <a:p>
            <a:r>
              <a:rPr lang="en-US" dirty="0" smtClean="0"/>
              <a:t>Help Button</a:t>
            </a:r>
          </a:p>
        </p:txBody>
      </p:sp>
      <p:sp>
        <p:nvSpPr>
          <p:cNvPr id="33" name="TextBox 32"/>
          <p:cNvSpPr txBox="1"/>
          <p:nvPr/>
        </p:nvSpPr>
        <p:spPr>
          <a:xfrm>
            <a:off x="1992043" y="4228981"/>
            <a:ext cx="4623580" cy="369332"/>
          </a:xfrm>
          <a:prstGeom prst="rect">
            <a:avLst/>
          </a:prstGeom>
          <a:noFill/>
        </p:spPr>
        <p:txBody>
          <a:bodyPr wrap="square" rtlCol="0">
            <a:spAutoFit/>
          </a:bodyPr>
          <a:lstStyle/>
          <a:p>
            <a:r>
              <a:rPr lang="en-US" dirty="0" smtClean="0"/>
              <a:t>Favorites</a:t>
            </a:r>
          </a:p>
        </p:txBody>
      </p:sp>
      <p:sp>
        <p:nvSpPr>
          <p:cNvPr id="34" name="TextBox 33"/>
          <p:cNvSpPr txBox="1"/>
          <p:nvPr/>
        </p:nvSpPr>
        <p:spPr>
          <a:xfrm>
            <a:off x="2005230" y="3044042"/>
            <a:ext cx="4623580" cy="369332"/>
          </a:xfrm>
          <a:prstGeom prst="rect">
            <a:avLst/>
          </a:prstGeom>
          <a:noFill/>
        </p:spPr>
        <p:txBody>
          <a:bodyPr wrap="square" rtlCol="0">
            <a:spAutoFit/>
          </a:bodyPr>
          <a:lstStyle/>
          <a:p>
            <a:r>
              <a:rPr lang="en-US" dirty="0" smtClean="0"/>
              <a:t>Search</a:t>
            </a:r>
          </a:p>
        </p:txBody>
      </p:sp>
    </p:spTree>
    <p:extLst>
      <p:ext uri="{BB962C8B-B14F-4D97-AF65-F5344CB8AC3E}">
        <p14:creationId xmlns:p14="http://schemas.microsoft.com/office/powerpoint/2010/main" val="355503806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Menus</a:t>
            </a:r>
            <a:endParaRPr lang="en-US" dirty="0"/>
          </a:p>
        </p:txBody>
      </p:sp>
      <p:sp>
        <p:nvSpPr>
          <p:cNvPr id="3" name="Text Placeholder 2"/>
          <p:cNvSpPr>
            <a:spLocks noGrp="1"/>
          </p:cNvSpPr>
          <p:nvPr>
            <p:ph type="body" idx="1"/>
          </p:nvPr>
        </p:nvSpPr>
        <p:spPr/>
        <p:txBody>
          <a:bodyPr/>
          <a:lstStyle/>
          <a:p>
            <a:r>
              <a:rPr lang="en-US" dirty="0" smtClean="0"/>
              <a:t>Banner 8</a:t>
            </a:r>
            <a:endParaRPr lang="en-US" dirty="0"/>
          </a:p>
        </p:txBody>
      </p:sp>
      <p:sp>
        <p:nvSpPr>
          <p:cNvPr id="5" name="Text Placeholder 4"/>
          <p:cNvSpPr>
            <a:spLocks noGrp="1"/>
          </p:cNvSpPr>
          <p:nvPr>
            <p:ph type="body" sz="quarter" idx="3"/>
          </p:nvPr>
        </p:nvSpPr>
        <p:spPr/>
        <p:txBody>
          <a:bodyPr/>
          <a:lstStyle/>
          <a:p>
            <a:r>
              <a:rPr lang="en-US" dirty="0" smtClean="0"/>
              <a:t>Banner 9</a:t>
            </a:r>
            <a:endParaRPr lang="en-US" dirty="0"/>
          </a:p>
        </p:txBody>
      </p:sp>
      <p:pic>
        <p:nvPicPr>
          <p:cNvPr id="7" name="Content Placeholder 6"/>
          <p:cNvPicPr>
            <a:picLocks noGrp="1"/>
          </p:cNvPicPr>
          <p:nvPr>
            <p:ph sz="half" idx="2"/>
          </p:nvPr>
        </p:nvPicPr>
        <p:blipFill>
          <a:blip r:embed="rId2"/>
          <a:stretch>
            <a:fillRect/>
          </a:stretch>
        </p:blipFill>
        <p:spPr>
          <a:xfrm>
            <a:off x="676275" y="2821505"/>
            <a:ext cx="4184650" cy="3135865"/>
          </a:xfrm>
          <a:prstGeom prst="rect">
            <a:avLst/>
          </a:prstGeom>
        </p:spPr>
      </p:pic>
      <p:pic>
        <p:nvPicPr>
          <p:cNvPr id="8" name="Content Placeholder 7"/>
          <p:cNvPicPr>
            <a:picLocks noGrp="1"/>
          </p:cNvPicPr>
          <p:nvPr>
            <p:ph sz="quarter" idx="4"/>
          </p:nvPr>
        </p:nvPicPr>
        <p:blipFill>
          <a:blip r:embed="rId3"/>
          <a:stretch>
            <a:fillRect/>
          </a:stretch>
        </p:blipFill>
        <p:spPr>
          <a:xfrm>
            <a:off x="5087938" y="2991339"/>
            <a:ext cx="4186237" cy="2796196"/>
          </a:xfrm>
          <a:prstGeom prst="rect">
            <a:avLst/>
          </a:prstGeom>
        </p:spPr>
      </p:pic>
    </p:spTree>
    <p:extLst>
      <p:ext uri="{BB962C8B-B14F-4D97-AF65-F5344CB8AC3E}">
        <p14:creationId xmlns:p14="http://schemas.microsoft.com/office/powerpoint/2010/main" val="395986836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Search for Forms/Pages</a:t>
            </a:r>
            <a:endParaRPr lang="en-US" dirty="0"/>
          </a:p>
        </p:txBody>
      </p:sp>
      <p:sp>
        <p:nvSpPr>
          <p:cNvPr id="3" name="Text Placeholder 2"/>
          <p:cNvSpPr>
            <a:spLocks noGrp="1"/>
          </p:cNvSpPr>
          <p:nvPr>
            <p:ph type="body" idx="1"/>
          </p:nvPr>
        </p:nvSpPr>
        <p:spPr/>
        <p:txBody>
          <a:bodyPr/>
          <a:lstStyle/>
          <a:p>
            <a:r>
              <a:rPr lang="en-US" dirty="0" smtClean="0"/>
              <a:t>Banner 8 </a:t>
            </a:r>
            <a:endParaRPr lang="en-US" dirty="0"/>
          </a:p>
        </p:txBody>
      </p:sp>
      <p:sp>
        <p:nvSpPr>
          <p:cNvPr id="5" name="Text Placeholder 4"/>
          <p:cNvSpPr>
            <a:spLocks noGrp="1"/>
          </p:cNvSpPr>
          <p:nvPr>
            <p:ph type="body" sz="quarter" idx="3"/>
          </p:nvPr>
        </p:nvSpPr>
        <p:spPr/>
        <p:txBody>
          <a:bodyPr/>
          <a:lstStyle/>
          <a:p>
            <a:r>
              <a:rPr lang="en-US" dirty="0" smtClean="0"/>
              <a:t>Banner 9</a:t>
            </a:r>
            <a:endParaRPr lang="en-US" dirty="0"/>
          </a:p>
        </p:txBody>
      </p:sp>
      <p:pic>
        <p:nvPicPr>
          <p:cNvPr id="7" name="Content Placeholder 6"/>
          <p:cNvPicPr>
            <a:picLocks noGrp="1"/>
          </p:cNvPicPr>
          <p:nvPr>
            <p:ph sz="half" idx="2"/>
          </p:nvPr>
        </p:nvPicPr>
        <p:blipFill>
          <a:blip r:embed="rId2"/>
          <a:stretch>
            <a:fillRect/>
          </a:stretch>
        </p:blipFill>
        <p:spPr>
          <a:xfrm>
            <a:off x="676275" y="3399469"/>
            <a:ext cx="4184650" cy="2588093"/>
          </a:xfrm>
          <a:prstGeom prst="rect">
            <a:avLst/>
          </a:prstGeom>
        </p:spPr>
      </p:pic>
      <p:pic>
        <p:nvPicPr>
          <p:cNvPr id="8" name="Content Placeholder 7"/>
          <p:cNvPicPr>
            <a:picLocks noGrp="1"/>
          </p:cNvPicPr>
          <p:nvPr>
            <p:ph sz="quarter" idx="4"/>
          </p:nvPr>
        </p:nvPicPr>
        <p:blipFill>
          <a:blip r:embed="rId3"/>
          <a:stretch>
            <a:fillRect/>
          </a:stretch>
        </p:blipFill>
        <p:spPr>
          <a:xfrm>
            <a:off x="5087938" y="3579154"/>
            <a:ext cx="4186237" cy="2408408"/>
          </a:xfrm>
          <a:prstGeom prst="rect">
            <a:avLst/>
          </a:prstGeom>
        </p:spPr>
      </p:pic>
    </p:spTree>
    <p:extLst>
      <p:ext uri="{BB962C8B-B14F-4D97-AF65-F5344CB8AC3E}">
        <p14:creationId xmlns:p14="http://schemas.microsoft.com/office/powerpoint/2010/main" val="274929935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Direct access to form</a:t>
            </a:r>
            <a:br>
              <a:rPr lang="en-US" dirty="0" smtClean="0"/>
            </a:br>
            <a:endParaRPr lang="en-US" dirty="0"/>
          </a:p>
        </p:txBody>
      </p:sp>
      <p:sp>
        <p:nvSpPr>
          <p:cNvPr id="3" name="Text Placeholder 2"/>
          <p:cNvSpPr>
            <a:spLocks noGrp="1"/>
          </p:cNvSpPr>
          <p:nvPr>
            <p:ph type="body" idx="1"/>
          </p:nvPr>
        </p:nvSpPr>
        <p:spPr/>
        <p:txBody>
          <a:bodyPr/>
          <a:lstStyle/>
          <a:p>
            <a:r>
              <a:rPr lang="en-US" dirty="0" smtClean="0"/>
              <a:t>Banner 8 </a:t>
            </a:r>
            <a:endParaRPr lang="en-US" dirty="0"/>
          </a:p>
        </p:txBody>
      </p:sp>
      <p:sp>
        <p:nvSpPr>
          <p:cNvPr id="5" name="Text Placeholder 4"/>
          <p:cNvSpPr>
            <a:spLocks noGrp="1"/>
          </p:cNvSpPr>
          <p:nvPr>
            <p:ph type="body" sz="quarter" idx="3"/>
          </p:nvPr>
        </p:nvSpPr>
        <p:spPr/>
        <p:txBody>
          <a:bodyPr/>
          <a:lstStyle/>
          <a:p>
            <a:r>
              <a:rPr lang="en-US" dirty="0" smtClean="0"/>
              <a:t>Banner 9</a:t>
            </a:r>
            <a:endParaRPr lang="en-US" dirty="0"/>
          </a:p>
        </p:txBody>
      </p:sp>
      <p:sp>
        <p:nvSpPr>
          <p:cNvPr id="4" name="Content Placeholder 3"/>
          <p:cNvSpPr>
            <a:spLocks noGrp="1"/>
          </p:cNvSpPr>
          <p:nvPr>
            <p:ph sz="half" idx="2"/>
          </p:nvPr>
        </p:nvSpPr>
        <p:spPr/>
        <p:txBody>
          <a:bodyPr/>
          <a:lstStyle/>
          <a:p>
            <a:endParaRPr lang="en-US"/>
          </a:p>
        </p:txBody>
      </p:sp>
      <p:pic>
        <p:nvPicPr>
          <p:cNvPr id="6" name="Picture 5"/>
          <p:cNvPicPr>
            <a:picLocks noChangeAspect="1"/>
          </p:cNvPicPr>
          <p:nvPr/>
        </p:nvPicPr>
        <p:blipFill>
          <a:blip r:embed="rId2"/>
          <a:stretch>
            <a:fillRect/>
          </a:stretch>
        </p:blipFill>
        <p:spPr>
          <a:xfrm>
            <a:off x="675745" y="2737245"/>
            <a:ext cx="3715413" cy="3200034"/>
          </a:xfrm>
          <a:prstGeom prst="rect">
            <a:avLst/>
          </a:prstGeom>
        </p:spPr>
      </p:pic>
      <p:pic>
        <p:nvPicPr>
          <p:cNvPr id="10" name="Content Placeholder 9"/>
          <p:cNvPicPr>
            <a:picLocks noGrp="1" noChangeAspect="1"/>
          </p:cNvPicPr>
          <p:nvPr>
            <p:ph sz="quarter" idx="4"/>
          </p:nvPr>
        </p:nvPicPr>
        <p:blipFill>
          <a:blip r:embed="rId3"/>
          <a:stretch>
            <a:fillRect/>
          </a:stretch>
        </p:blipFill>
        <p:spPr>
          <a:xfrm>
            <a:off x="5088383" y="2737245"/>
            <a:ext cx="4680316" cy="3200034"/>
          </a:xfrm>
          <a:prstGeom prst="rect">
            <a:avLst/>
          </a:prstGeom>
        </p:spPr>
      </p:pic>
      <p:sp>
        <p:nvSpPr>
          <p:cNvPr id="11" name="Oval 10"/>
          <p:cNvSpPr/>
          <p:nvPr/>
        </p:nvSpPr>
        <p:spPr>
          <a:xfrm>
            <a:off x="747346" y="3121269"/>
            <a:ext cx="914400" cy="237393"/>
          </a:xfrm>
          <a:prstGeom prst="ellipse">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p:cNvSpPr/>
          <p:nvPr/>
        </p:nvSpPr>
        <p:spPr>
          <a:xfrm>
            <a:off x="6887308" y="3358662"/>
            <a:ext cx="914400" cy="237393"/>
          </a:xfrm>
          <a:prstGeom prst="ellipse">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0510689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Next Block </a:t>
            </a:r>
            <a:r>
              <a:rPr lang="en-US" sz="1800" dirty="0" smtClean="0">
                <a:solidFill>
                  <a:schemeClr val="tx2"/>
                </a:solidFill>
              </a:rPr>
              <a:t/>
            </a:r>
            <a:br>
              <a:rPr lang="en-US" sz="1800" dirty="0" smtClean="0">
                <a:solidFill>
                  <a:schemeClr val="tx2"/>
                </a:solidFill>
              </a:rPr>
            </a:br>
            <a:r>
              <a:rPr lang="en-US" sz="2200" dirty="0" smtClean="0">
                <a:solidFill>
                  <a:srgbClr val="0070C0"/>
                </a:solidFill>
              </a:rPr>
              <a:t>Banner 9 - Click </a:t>
            </a:r>
            <a:r>
              <a:rPr lang="en-US" sz="2200" dirty="0" smtClean="0">
                <a:solidFill>
                  <a:srgbClr val="0070C0"/>
                </a:solidFill>
              </a:rPr>
              <a:t>the ‘Go</a:t>
            </a:r>
            <a:r>
              <a:rPr lang="en-US" sz="2200" dirty="0" smtClean="0">
                <a:solidFill>
                  <a:srgbClr val="0070C0"/>
                </a:solidFill>
              </a:rPr>
              <a:t>’ button, the ‘Next Section’ navigation arrow, or use </a:t>
            </a:r>
            <a:r>
              <a:rPr lang="en-US" sz="2200" dirty="0" err="1" smtClean="0">
                <a:solidFill>
                  <a:srgbClr val="0070C0"/>
                </a:solidFill>
              </a:rPr>
              <a:t>ALT+PgDn</a:t>
            </a:r>
            <a:r>
              <a:rPr lang="en-US" dirty="0"/>
              <a:t/>
            </a:r>
            <a:br>
              <a:rPr lang="en-US" dirty="0"/>
            </a:br>
            <a:r>
              <a:rPr lang="en-US" dirty="0" smtClean="0"/>
              <a:t>  </a:t>
            </a:r>
            <a:endParaRPr lang="en-US" dirty="0"/>
          </a:p>
        </p:txBody>
      </p:sp>
      <p:sp>
        <p:nvSpPr>
          <p:cNvPr id="3" name="Text Placeholder 2"/>
          <p:cNvSpPr>
            <a:spLocks noGrp="1"/>
          </p:cNvSpPr>
          <p:nvPr>
            <p:ph type="body" idx="1"/>
          </p:nvPr>
        </p:nvSpPr>
        <p:spPr/>
        <p:txBody>
          <a:bodyPr/>
          <a:lstStyle/>
          <a:p>
            <a:r>
              <a:rPr lang="en-US" dirty="0" smtClean="0"/>
              <a:t>Banner 8</a:t>
            </a:r>
            <a:endParaRPr lang="en-US" dirty="0"/>
          </a:p>
        </p:txBody>
      </p:sp>
      <p:sp>
        <p:nvSpPr>
          <p:cNvPr id="5" name="Text Placeholder 4"/>
          <p:cNvSpPr>
            <a:spLocks noGrp="1"/>
          </p:cNvSpPr>
          <p:nvPr>
            <p:ph type="body" sz="quarter" idx="3"/>
          </p:nvPr>
        </p:nvSpPr>
        <p:spPr/>
        <p:txBody>
          <a:bodyPr/>
          <a:lstStyle/>
          <a:p>
            <a:r>
              <a:rPr lang="en-US" dirty="0" smtClean="0"/>
              <a:t>Banner 9</a:t>
            </a:r>
          </a:p>
        </p:txBody>
      </p:sp>
      <p:pic>
        <p:nvPicPr>
          <p:cNvPr id="6" name="Content Placeholder 5"/>
          <p:cNvPicPr>
            <a:picLocks noGrp="1" noChangeAspect="1"/>
          </p:cNvPicPr>
          <p:nvPr>
            <p:ph sz="quarter" idx="4"/>
          </p:nvPr>
        </p:nvPicPr>
        <p:blipFill>
          <a:blip r:embed="rId2"/>
          <a:stretch>
            <a:fillRect/>
          </a:stretch>
        </p:blipFill>
        <p:spPr>
          <a:xfrm>
            <a:off x="4973344" y="4130623"/>
            <a:ext cx="4300657" cy="2180966"/>
          </a:xfrm>
          <a:prstGeom prst="rect">
            <a:avLst/>
          </a:prstGeom>
        </p:spPr>
      </p:pic>
      <p:sp>
        <p:nvSpPr>
          <p:cNvPr id="13" name="Oval 12"/>
          <p:cNvSpPr/>
          <p:nvPr/>
        </p:nvSpPr>
        <p:spPr>
          <a:xfrm>
            <a:off x="4832961" y="5996909"/>
            <a:ext cx="509953" cy="477834"/>
          </a:xfrm>
          <a:prstGeom prst="ellipse">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5" name="Content Placeholder 24"/>
          <p:cNvPicPr>
            <a:picLocks noGrp="1" noChangeAspect="1"/>
          </p:cNvPicPr>
          <p:nvPr>
            <p:ph sz="half" idx="2"/>
          </p:nvPr>
        </p:nvPicPr>
        <p:blipFill>
          <a:blip r:embed="rId3"/>
          <a:stretch>
            <a:fillRect/>
          </a:stretch>
        </p:blipFill>
        <p:spPr>
          <a:xfrm>
            <a:off x="675745" y="3169568"/>
            <a:ext cx="3743325" cy="3305175"/>
          </a:xfrm>
          <a:prstGeom prst="rect">
            <a:avLst/>
          </a:prstGeom>
        </p:spPr>
      </p:pic>
      <p:sp>
        <p:nvSpPr>
          <p:cNvPr id="26" name="Oval 25"/>
          <p:cNvSpPr/>
          <p:nvPr/>
        </p:nvSpPr>
        <p:spPr>
          <a:xfrm>
            <a:off x="1753044" y="3376245"/>
            <a:ext cx="272562" cy="246185"/>
          </a:xfrm>
          <a:prstGeom prst="ellipse">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8" name="Picture 27"/>
          <p:cNvPicPr>
            <a:picLocks noChangeAspect="1"/>
          </p:cNvPicPr>
          <p:nvPr/>
        </p:nvPicPr>
        <p:blipFill>
          <a:blip r:embed="rId4"/>
          <a:stretch>
            <a:fillRect/>
          </a:stretch>
        </p:blipFill>
        <p:spPr>
          <a:xfrm>
            <a:off x="4973344" y="3169568"/>
            <a:ext cx="3471982" cy="797901"/>
          </a:xfrm>
          <a:prstGeom prst="rect">
            <a:avLst/>
          </a:prstGeom>
        </p:spPr>
      </p:pic>
      <p:sp>
        <p:nvSpPr>
          <p:cNvPr id="21" name="Oval 20"/>
          <p:cNvSpPr/>
          <p:nvPr/>
        </p:nvSpPr>
        <p:spPr>
          <a:xfrm>
            <a:off x="8081119" y="3208267"/>
            <a:ext cx="395653" cy="291070"/>
          </a:xfrm>
          <a:prstGeom prst="ellipse">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11552371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Rollback</a:t>
            </a:r>
            <a:br>
              <a:rPr lang="en-US" dirty="0" smtClean="0"/>
            </a:br>
            <a:r>
              <a:rPr lang="en-US" sz="2700" dirty="0" smtClean="0">
                <a:solidFill>
                  <a:srgbClr val="0070C0"/>
                </a:solidFill>
              </a:rPr>
              <a:t>Banner 9 - Click the </a:t>
            </a:r>
            <a:r>
              <a:rPr lang="en-US" sz="2700" dirty="0" smtClean="0">
                <a:solidFill>
                  <a:srgbClr val="0070C0"/>
                </a:solidFill>
              </a:rPr>
              <a:t>‘Start </a:t>
            </a:r>
            <a:r>
              <a:rPr lang="en-US" sz="2700" dirty="0" smtClean="0">
                <a:solidFill>
                  <a:srgbClr val="0070C0"/>
                </a:solidFill>
              </a:rPr>
              <a:t>Over’ button OR use F5</a:t>
            </a:r>
            <a:endParaRPr lang="en-US" sz="2700" dirty="0">
              <a:solidFill>
                <a:srgbClr val="0070C0"/>
              </a:solidFill>
            </a:endParaRPr>
          </a:p>
        </p:txBody>
      </p:sp>
      <p:sp>
        <p:nvSpPr>
          <p:cNvPr id="3" name="Text Placeholder 2"/>
          <p:cNvSpPr>
            <a:spLocks noGrp="1"/>
          </p:cNvSpPr>
          <p:nvPr>
            <p:ph type="body" idx="1"/>
          </p:nvPr>
        </p:nvSpPr>
        <p:spPr/>
        <p:txBody>
          <a:bodyPr/>
          <a:lstStyle/>
          <a:p>
            <a:r>
              <a:rPr lang="en-US" dirty="0" smtClean="0"/>
              <a:t>Banner 8</a:t>
            </a:r>
            <a:endParaRPr lang="en-US" dirty="0"/>
          </a:p>
        </p:txBody>
      </p:sp>
      <p:sp>
        <p:nvSpPr>
          <p:cNvPr id="5" name="Text Placeholder 4"/>
          <p:cNvSpPr>
            <a:spLocks noGrp="1"/>
          </p:cNvSpPr>
          <p:nvPr>
            <p:ph type="body" sz="quarter" idx="3"/>
          </p:nvPr>
        </p:nvSpPr>
        <p:spPr/>
        <p:txBody>
          <a:bodyPr/>
          <a:lstStyle/>
          <a:p>
            <a:r>
              <a:rPr lang="en-US" dirty="0" smtClean="0"/>
              <a:t>Banner 9</a:t>
            </a:r>
            <a:endParaRPr lang="en-US" dirty="0"/>
          </a:p>
        </p:txBody>
      </p:sp>
      <p:pic>
        <p:nvPicPr>
          <p:cNvPr id="6" name="Content Placeholder 5"/>
          <p:cNvPicPr>
            <a:picLocks noGrp="1" noChangeAspect="1"/>
          </p:cNvPicPr>
          <p:nvPr>
            <p:ph sz="half" idx="2"/>
          </p:nvPr>
        </p:nvPicPr>
        <p:blipFill>
          <a:blip r:embed="rId2"/>
          <a:stretch>
            <a:fillRect/>
          </a:stretch>
        </p:blipFill>
        <p:spPr>
          <a:xfrm>
            <a:off x="773723" y="2737245"/>
            <a:ext cx="4087645" cy="3305175"/>
          </a:xfrm>
          <a:prstGeom prst="rect">
            <a:avLst/>
          </a:prstGeom>
        </p:spPr>
      </p:pic>
      <p:sp>
        <p:nvSpPr>
          <p:cNvPr id="12" name="Oval 11"/>
          <p:cNvSpPr/>
          <p:nvPr/>
        </p:nvSpPr>
        <p:spPr>
          <a:xfrm>
            <a:off x="958361" y="2967828"/>
            <a:ext cx="175848" cy="288626"/>
          </a:xfrm>
          <a:prstGeom prst="ellipse">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 name="Content Placeholder 13"/>
          <p:cNvPicPr>
            <a:picLocks noGrp="1" noChangeAspect="1"/>
          </p:cNvPicPr>
          <p:nvPr>
            <p:ph sz="quarter" idx="4"/>
          </p:nvPr>
        </p:nvPicPr>
        <p:blipFill>
          <a:blip r:embed="rId3"/>
          <a:stretch>
            <a:fillRect/>
          </a:stretch>
        </p:blipFill>
        <p:spPr>
          <a:xfrm>
            <a:off x="4959347" y="2737245"/>
            <a:ext cx="5081468" cy="3171186"/>
          </a:xfrm>
          <a:prstGeom prst="rect">
            <a:avLst/>
          </a:prstGeom>
        </p:spPr>
      </p:pic>
      <p:sp>
        <p:nvSpPr>
          <p:cNvPr id="10" name="Oval 9"/>
          <p:cNvSpPr/>
          <p:nvPr/>
        </p:nvSpPr>
        <p:spPr>
          <a:xfrm>
            <a:off x="9567913" y="3021798"/>
            <a:ext cx="472901" cy="288626"/>
          </a:xfrm>
          <a:prstGeom prst="ellipse">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53382631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Options = Related or Tools</a:t>
            </a:r>
            <a:endParaRPr lang="en-US" dirty="0"/>
          </a:p>
        </p:txBody>
      </p:sp>
      <p:sp>
        <p:nvSpPr>
          <p:cNvPr id="3" name="Text Placeholder 2"/>
          <p:cNvSpPr>
            <a:spLocks noGrp="1"/>
          </p:cNvSpPr>
          <p:nvPr>
            <p:ph type="body" idx="1"/>
          </p:nvPr>
        </p:nvSpPr>
        <p:spPr/>
        <p:txBody>
          <a:bodyPr/>
          <a:lstStyle/>
          <a:p>
            <a:r>
              <a:rPr lang="en-US" dirty="0" smtClean="0"/>
              <a:t>Banner 8</a:t>
            </a:r>
            <a:endParaRPr lang="en-US" dirty="0"/>
          </a:p>
        </p:txBody>
      </p:sp>
      <p:sp>
        <p:nvSpPr>
          <p:cNvPr id="5" name="Text Placeholder 4"/>
          <p:cNvSpPr>
            <a:spLocks noGrp="1"/>
          </p:cNvSpPr>
          <p:nvPr>
            <p:ph type="body" sz="quarter" idx="3"/>
          </p:nvPr>
        </p:nvSpPr>
        <p:spPr/>
        <p:txBody>
          <a:bodyPr/>
          <a:lstStyle/>
          <a:p>
            <a:r>
              <a:rPr lang="en-US" dirty="0" smtClean="0"/>
              <a:t>Banner 9</a:t>
            </a:r>
          </a:p>
        </p:txBody>
      </p:sp>
      <p:pic>
        <p:nvPicPr>
          <p:cNvPr id="20" name="Content Placeholder 19"/>
          <p:cNvPicPr>
            <a:picLocks noGrp="1" noChangeAspect="1"/>
          </p:cNvPicPr>
          <p:nvPr>
            <p:ph sz="half" idx="2"/>
          </p:nvPr>
        </p:nvPicPr>
        <p:blipFill>
          <a:blip r:embed="rId2"/>
          <a:stretch>
            <a:fillRect/>
          </a:stretch>
        </p:blipFill>
        <p:spPr>
          <a:xfrm>
            <a:off x="1133714" y="2904417"/>
            <a:ext cx="3454247" cy="3137608"/>
          </a:xfrm>
          <a:prstGeom prst="rect">
            <a:avLst/>
          </a:prstGeom>
        </p:spPr>
      </p:pic>
      <p:sp>
        <p:nvSpPr>
          <p:cNvPr id="8" name="Oval 7"/>
          <p:cNvSpPr/>
          <p:nvPr/>
        </p:nvSpPr>
        <p:spPr>
          <a:xfrm>
            <a:off x="1337120" y="2783322"/>
            <a:ext cx="351692" cy="426003"/>
          </a:xfrm>
          <a:prstGeom prst="ellipse">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2" name="Content Placeholder 21"/>
          <p:cNvPicPr>
            <a:picLocks noGrp="1" noChangeAspect="1"/>
          </p:cNvPicPr>
          <p:nvPr>
            <p:ph sz="quarter" idx="4"/>
          </p:nvPr>
        </p:nvPicPr>
        <p:blipFill>
          <a:blip r:embed="rId3"/>
          <a:stretch>
            <a:fillRect/>
          </a:stretch>
        </p:blipFill>
        <p:spPr>
          <a:xfrm>
            <a:off x="4861368" y="2904417"/>
            <a:ext cx="4186237" cy="427675"/>
          </a:xfrm>
          <a:prstGeom prst="rect">
            <a:avLst/>
          </a:prstGeom>
        </p:spPr>
      </p:pic>
      <p:sp>
        <p:nvSpPr>
          <p:cNvPr id="12" name="Oval 11"/>
          <p:cNvSpPr/>
          <p:nvPr/>
        </p:nvSpPr>
        <p:spPr>
          <a:xfrm>
            <a:off x="8628184" y="2866784"/>
            <a:ext cx="351692" cy="426003"/>
          </a:xfrm>
          <a:prstGeom prst="ellipse">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621991735"/>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Tools</a:t>
            </a:r>
            <a:br>
              <a:rPr lang="en-US" dirty="0" smtClean="0"/>
            </a:br>
            <a:r>
              <a:rPr lang="en-US" sz="2000" dirty="0" smtClean="0"/>
              <a:t>Contains various utilities, including Print and Export</a:t>
            </a:r>
            <a:r>
              <a:rPr lang="en-US" sz="2000" dirty="0"/>
              <a:t> </a:t>
            </a:r>
            <a:r>
              <a:rPr lang="en-US" sz="2000" dirty="0" smtClean="0"/>
              <a:t>and item properties.</a:t>
            </a:r>
            <a:endParaRPr lang="en-US" dirty="0"/>
          </a:p>
        </p:txBody>
      </p:sp>
      <p:pic>
        <p:nvPicPr>
          <p:cNvPr id="24" name="Content Placeholder 23"/>
          <p:cNvPicPr>
            <a:picLocks noGrp="1" noChangeAspect="1"/>
          </p:cNvPicPr>
          <p:nvPr>
            <p:ph idx="1"/>
          </p:nvPr>
        </p:nvPicPr>
        <p:blipFill>
          <a:blip r:embed="rId2"/>
          <a:stretch>
            <a:fillRect/>
          </a:stretch>
        </p:blipFill>
        <p:spPr>
          <a:xfrm>
            <a:off x="1624117" y="2160588"/>
            <a:ext cx="6703803" cy="3881437"/>
          </a:xfrm>
          <a:prstGeom prst="rect">
            <a:avLst/>
          </a:prstGeom>
        </p:spPr>
      </p:pic>
      <p:sp>
        <p:nvSpPr>
          <p:cNvPr id="22" name="Oval 21"/>
          <p:cNvSpPr/>
          <p:nvPr/>
        </p:nvSpPr>
        <p:spPr>
          <a:xfrm>
            <a:off x="7853136" y="2461846"/>
            <a:ext cx="474784" cy="325316"/>
          </a:xfrm>
          <a:prstGeom prst="ellipse">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417855959"/>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Record Maintenance</a:t>
            </a:r>
            <a:br>
              <a:rPr lang="en-US" dirty="0" smtClean="0"/>
            </a:br>
            <a:r>
              <a:rPr lang="en-US" sz="1600" dirty="0">
                <a:solidFill>
                  <a:srgbClr val="0070C0"/>
                </a:solidFill>
              </a:rPr>
              <a:t>R</a:t>
            </a:r>
            <a:r>
              <a:rPr lang="en-US" sz="1600" dirty="0" smtClean="0">
                <a:solidFill>
                  <a:srgbClr val="0070C0"/>
                </a:solidFill>
              </a:rPr>
              <a:t>ecord maintenance is accomplished using the buttons at the top of the section to be edited. </a:t>
            </a:r>
            <a:br>
              <a:rPr lang="en-US" sz="1600" dirty="0" smtClean="0">
                <a:solidFill>
                  <a:srgbClr val="0070C0"/>
                </a:solidFill>
              </a:rPr>
            </a:br>
            <a:r>
              <a:rPr lang="en-US" sz="1600" dirty="0" smtClean="0">
                <a:solidFill>
                  <a:srgbClr val="0070C0"/>
                </a:solidFill>
              </a:rPr>
              <a:t>Shortcut </a:t>
            </a:r>
            <a:r>
              <a:rPr lang="en-US" sz="1600" dirty="0">
                <a:solidFill>
                  <a:srgbClr val="0070C0"/>
                </a:solidFill>
              </a:rPr>
              <a:t>keys for record maintenance are unchanged [Insert record = F6; Delete record = SHIFT+F6;  Duplicate record = F4]</a:t>
            </a:r>
          </a:p>
        </p:txBody>
      </p:sp>
      <p:pic>
        <p:nvPicPr>
          <p:cNvPr id="9" name="Content Placeholder 8"/>
          <p:cNvPicPr>
            <a:picLocks noGrp="1" noChangeAspect="1"/>
          </p:cNvPicPr>
          <p:nvPr>
            <p:ph idx="1"/>
          </p:nvPr>
        </p:nvPicPr>
        <p:blipFill>
          <a:blip r:embed="rId2"/>
          <a:stretch>
            <a:fillRect/>
          </a:stretch>
        </p:blipFill>
        <p:spPr>
          <a:xfrm>
            <a:off x="1686897" y="2160588"/>
            <a:ext cx="6578244" cy="3881437"/>
          </a:xfrm>
          <a:prstGeom prst="rect">
            <a:avLst/>
          </a:prstGeom>
        </p:spPr>
      </p:pic>
      <p:sp>
        <p:nvSpPr>
          <p:cNvPr id="10" name="Oval 9"/>
          <p:cNvSpPr/>
          <p:nvPr/>
        </p:nvSpPr>
        <p:spPr>
          <a:xfrm>
            <a:off x="6717322" y="3024554"/>
            <a:ext cx="1749669" cy="246184"/>
          </a:xfrm>
          <a:prstGeom prst="ellipse">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393821532"/>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See Data</a:t>
            </a:r>
            <a:br>
              <a:rPr lang="en-US" dirty="0" smtClean="0"/>
            </a:br>
            <a:endParaRPr lang="en-US" dirty="0"/>
          </a:p>
        </p:txBody>
      </p:sp>
      <p:sp>
        <p:nvSpPr>
          <p:cNvPr id="3" name="Content Placeholder 2"/>
          <p:cNvSpPr>
            <a:spLocks noGrp="1"/>
          </p:cNvSpPr>
          <p:nvPr>
            <p:ph idx="1"/>
          </p:nvPr>
        </p:nvSpPr>
        <p:spPr/>
        <p:txBody>
          <a:bodyPr/>
          <a:lstStyle/>
          <a:p>
            <a:endParaRPr lang="en-US" dirty="0"/>
          </a:p>
        </p:txBody>
      </p:sp>
      <p:sp>
        <p:nvSpPr>
          <p:cNvPr id="9" name="Oval 8"/>
          <p:cNvSpPr/>
          <p:nvPr/>
        </p:nvSpPr>
        <p:spPr>
          <a:xfrm>
            <a:off x="1562119" y="5100011"/>
            <a:ext cx="644750" cy="448408"/>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p:cNvPicPr>
            <a:picLocks noChangeAspect="1"/>
          </p:cNvPicPr>
          <p:nvPr/>
        </p:nvPicPr>
        <p:blipFill>
          <a:blip r:embed="rId2"/>
          <a:stretch>
            <a:fillRect/>
          </a:stretch>
        </p:blipFill>
        <p:spPr>
          <a:xfrm>
            <a:off x="677334" y="2160589"/>
            <a:ext cx="8796546" cy="3963987"/>
          </a:xfrm>
          <a:prstGeom prst="rect">
            <a:avLst/>
          </a:prstGeom>
        </p:spPr>
      </p:pic>
      <p:sp>
        <p:nvSpPr>
          <p:cNvPr id="11" name="Oval 10"/>
          <p:cNvSpPr/>
          <p:nvPr/>
        </p:nvSpPr>
        <p:spPr>
          <a:xfrm>
            <a:off x="1123951" y="4191000"/>
            <a:ext cx="1181100" cy="238125"/>
          </a:xfrm>
          <a:prstGeom prst="ellipse">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p:cNvSpPr/>
          <p:nvPr/>
        </p:nvSpPr>
        <p:spPr>
          <a:xfrm>
            <a:off x="2305051" y="4149394"/>
            <a:ext cx="1082918" cy="238125"/>
          </a:xfrm>
          <a:prstGeom prst="ellipse">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79189404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048000" y="1205315"/>
            <a:ext cx="6096000" cy="5355312"/>
          </a:xfrm>
          <a:prstGeom prst="rect">
            <a:avLst/>
          </a:prstGeom>
        </p:spPr>
        <p:txBody>
          <a:bodyPr>
            <a:spAutoFit/>
          </a:bodyPr>
          <a:lstStyle/>
          <a:p>
            <a:r>
              <a:rPr lang="en-US" dirty="0" smtClean="0"/>
              <a:t>Purpose:</a:t>
            </a:r>
          </a:p>
          <a:p>
            <a:r>
              <a:rPr lang="en-US" dirty="0" smtClean="0"/>
              <a:t>This training is a Banner basics review </a:t>
            </a:r>
            <a:r>
              <a:rPr lang="en-US" dirty="0"/>
              <a:t>of Banner 9 </a:t>
            </a:r>
            <a:r>
              <a:rPr lang="en-US" dirty="0" smtClean="0"/>
              <a:t>and the </a:t>
            </a:r>
            <a:r>
              <a:rPr lang="en-US" dirty="0"/>
              <a:t>navigation and other functionality crosses over all modules.  </a:t>
            </a:r>
            <a:r>
              <a:rPr lang="en-US" dirty="0" smtClean="0"/>
              <a:t>The approach is “generic” to cover navigation </a:t>
            </a:r>
            <a:r>
              <a:rPr lang="en-US" dirty="0"/>
              <a:t>and usage of Banner 9 in order to assist a wide variety of users</a:t>
            </a:r>
            <a:r>
              <a:rPr lang="en-US" dirty="0" smtClean="0"/>
              <a:t>.</a:t>
            </a:r>
            <a:endParaRPr lang="en-US" dirty="0">
              <a:solidFill>
                <a:srgbClr val="000000"/>
              </a:solidFill>
              <a:latin typeface="Calibri" panose="020F0502020204030204" pitchFamily="34" charset="0"/>
            </a:endParaRPr>
          </a:p>
          <a:p>
            <a:pPr marL="285750" indent="-285750">
              <a:buFont typeface="Arial" panose="020B0604020202020204" pitchFamily="34" charset="0"/>
              <a:buChar char="•"/>
            </a:pPr>
            <a:endParaRPr lang="en-US" dirty="0" smtClean="0">
              <a:solidFill>
                <a:srgbClr val="000000"/>
              </a:solidFill>
              <a:latin typeface="Calibri" panose="020F0502020204030204" pitchFamily="34" charset="0"/>
            </a:endParaRPr>
          </a:p>
          <a:p>
            <a:r>
              <a:rPr lang="en-US" dirty="0" smtClean="0">
                <a:solidFill>
                  <a:srgbClr val="000000"/>
                </a:solidFill>
                <a:latin typeface="Calibri" panose="020F0502020204030204" pitchFamily="34" charset="0"/>
              </a:rPr>
              <a:t>Reminders</a:t>
            </a:r>
            <a:endParaRPr lang="en-US" dirty="0">
              <a:solidFill>
                <a:srgbClr val="000000"/>
              </a:solidFill>
              <a:latin typeface="Calibri" panose="020F0502020204030204" pitchFamily="34" charset="0"/>
            </a:endParaRPr>
          </a:p>
          <a:p>
            <a:pPr marL="285750" indent="-285750">
              <a:buFont typeface="Arial" panose="020B0604020202020204" pitchFamily="34" charset="0"/>
              <a:buChar char="•"/>
            </a:pPr>
            <a:r>
              <a:rPr lang="en-US" dirty="0" smtClean="0">
                <a:solidFill>
                  <a:srgbClr val="000000"/>
                </a:solidFill>
                <a:latin typeface="Calibri" panose="020F0502020204030204" pitchFamily="34" charset="0"/>
              </a:rPr>
              <a:t>90+ attendees</a:t>
            </a:r>
          </a:p>
          <a:p>
            <a:pPr marL="285750" indent="-285750">
              <a:buFont typeface="Arial" panose="020B0604020202020204" pitchFamily="34" charset="0"/>
              <a:buChar char="•"/>
            </a:pPr>
            <a:r>
              <a:rPr lang="en-US" dirty="0" smtClean="0">
                <a:solidFill>
                  <a:srgbClr val="000000"/>
                </a:solidFill>
                <a:latin typeface="Calibri" panose="020F0502020204030204" pitchFamily="34" charset="0"/>
              </a:rPr>
              <a:t>All muted</a:t>
            </a:r>
          </a:p>
          <a:p>
            <a:pPr marL="285750" indent="-285750">
              <a:buFont typeface="Arial" panose="020B0604020202020204" pitchFamily="34" charset="0"/>
              <a:buChar char="•"/>
            </a:pPr>
            <a:r>
              <a:rPr lang="en-US" dirty="0" smtClean="0">
                <a:solidFill>
                  <a:srgbClr val="000000"/>
                </a:solidFill>
                <a:latin typeface="Calibri" panose="020F0502020204030204" pitchFamily="34" charset="0"/>
              </a:rPr>
              <a:t>Questions – please post in chat</a:t>
            </a:r>
          </a:p>
          <a:p>
            <a:pPr marL="285750" indent="-285750">
              <a:buFont typeface="Arial" panose="020B0604020202020204" pitchFamily="34" charset="0"/>
              <a:buChar char="•"/>
            </a:pPr>
            <a:r>
              <a:rPr lang="en-US" dirty="0" smtClean="0">
                <a:solidFill>
                  <a:srgbClr val="000000"/>
                </a:solidFill>
                <a:latin typeface="Calibri" panose="020F0502020204030204" pitchFamily="34" charset="0"/>
              </a:rPr>
              <a:t>There will be time at the end of the session</a:t>
            </a:r>
          </a:p>
          <a:p>
            <a:pPr marL="285750" indent="-285750">
              <a:buFont typeface="Arial" panose="020B0604020202020204" pitchFamily="34" charset="0"/>
              <a:buChar char="•"/>
            </a:pPr>
            <a:r>
              <a:rPr lang="en-US" dirty="0" smtClean="0">
                <a:solidFill>
                  <a:srgbClr val="000000"/>
                </a:solidFill>
                <a:latin typeface="Calibri" panose="020F0502020204030204" pitchFamily="34" charset="0"/>
              </a:rPr>
              <a:t>More sessions in the future</a:t>
            </a:r>
          </a:p>
          <a:p>
            <a:pPr marL="285750" indent="-285750">
              <a:buFont typeface="Arial" panose="020B0604020202020204" pitchFamily="34" charset="0"/>
              <a:buChar char="•"/>
            </a:pPr>
            <a:r>
              <a:rPr lang="en-US" dirty="0" smtClean="0">
                <a:solidFill>
                  <a:srgbClr val="000000"/>
                </a:solidFill>
                <a:latin typeface="Calibri" panose="020F0502020204030204" pitchFamily="34" charset="0"/>
              </a:rPr>
              <a:t>Will post recorded session</a:t>
            </a:r>
          </a:p>
          <a:p>
            <a:pPr marL="285750" indent="-285750">
              <a:buFont typeface="Arial" panose="020B0604020202020204" pitchFamily="34" charset="0"/>
              <a:buChar char="•"/>
            </a:pPr>
            <a:r>
              <a:rPr lang="en-US" dirty="0" smtClean="0">
                <a:solidFill>
                  <a:srgbClr val="000000"/>
                </a:solidFill>
                <a:latin typeface="Calibri" panose="020F0502020204030204" pitchFamily="34" charset="0"/>
              </a:rPr>
              <a:t>PDF contains slides </a:t>
            </a:r>
          </a:p>
          <a:p>
            <a:endParaRPr lang="en-US" dirty="0">
              <a:solidFill>
                <a:srgbClr val="000000"/>
              </a:solidFill>
              <a:latin typeface="Calibri" panose="020F0502020204030204" pitchFamily="34" charset="0"/>
            </a:endParaRPr>
          </a:p>
          <a:p>
            <a:r>
              <a:rPr lang="en-US" dirty="0" smtClean="0">
                <a:solidFill>
                  <a:srgbClr val="000000"/>
                </a:solidFill>
                <a:latin typeface="Calibri" panose="020F0502020204030204" pitchFamily="34" charset="0"/>
              </a:rPr>
              <a:t>Important</a:t>
            </a:r>
          </a:p>
          <a:p>
            <a:r>
              <a:rPr lang="en-US" dirty="0" smtClean="0">
                <a:solidFill>
                  <a:srgbClr val="000000"/>
                </a:solidFill>
                <a:latin typeface="Calibri" panose="020F0502020204030204" pitchFamily="34" charset="0"/>
              </a:rPr>
              <a:t>If </a:t>
            </a:r>
            <a:r>
              <a:rPr lang="en-US" dirty="0">
                <a:solidFill>
                  <a:srgbClr val="000000"/>
                </a:solidFill>
                <a:latin typeface="Calibri" panose="020F0502020204030204" pitchFamily="34" charset="0"/>
              </a:rPr>
              <a:t>i</a:t>
            </a:r>
            <a:r>
              <a:rPr lang="en-US" dirty="0" smtClean="0">
                <a:solidFill>
                  <a:srgbClr val="000000"/>
                </a:solidFill>
                <a:latin typeface="Calibri" panose="020F0502020204030204" pitchFamily="34" charset="0"/>
              </a:rPr>
              <a:t>nternet </a:t>
            </a:r>
            <a:r>
              <a:rPr lang="en-US" dirty="0" smtClean="0">
                <a:solidFill>
                  <a:srgbClr val="000000"/>
                </a:solidFill>
                <a:latin typeface="Calibri" panose="020F0502020204030204" pitchFamily="34" charset="0"/>
              </a:rPr>
              <a:t>issues are encountered during the training, this session will be rescheduled. </a:t>
            </a:r>
            <a:endParaRPr lang="en-US" dirty="0">
              <a:solidFill>
                <a:srgbClr val="000000"/>
              </a:solidFill>
              <a:latin typeface="Calibri" panose="020F0502020204030204" pitchFamily="34" charset="0"/>
            </a:endParaRPr>
          </a:p>
        </p:txBody>
      </p:sp>
      <p:sp>
        <p:nvSpPr>
          <p:cNvPr id="3" name="Rectangle 2"/>
          <p:cNvSpPr/>
          <p:nvPr/>
        </p:nvSpPr>
        <p:spPr>
          <a:xfrm>
            <a:off x="1762124" y="189652"/>
            <a:ext cx="8353425" cy="646331"/>
          </a:xfrm>
          <a:prstGeom prst="rect">
            <a:avLst/>
          </a:prstGeom>
        </p:spPr>
        <p:txBody>
          <a:bodyPr wrap="square">
            <a:spAutoFit/>
          </a:bodyPr>
          <a:lstStyle/>
          <a:p>
            <a:r>
              <a:rPr lang="en-US" sz="3600" b="1" dirty="0" smtClean="0">
                <a:solidFill>
                  <a:schemeClr val="accent1"/>
                </a:solidFill>
                <a:latin typeface="Calibri" panose="020F0502020204030204" pitchFamily="34" charset="0"/>
              </a:rPr>
              <a:t>Zoom notes before we begin</a:t>
            </a:r>
            <a:endParaRPr lang="en-US" sz="3600" dirty="0">
              <a:solidFill>
                <a:schemeClr val="accent1"/>
              </a:solidFill>
              <a:latin typeface="Calibri" panose="020F0502020204030204" pitchFamily="34" charset="0"/>
            </a:endParaRPr>
          </a:p>
        </p:txBody>
      </p:sp>
    </p:spTree>
    <p:extLst>
      <p:ext uri="{BB962C8B-B14F-4D97-AF65-F5344CB8AC3E}">
        <p14:creationId xmlns:p14="http://schemas.microsoft.com/office/powerpoint/2010/main" val="1384346362"/>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Error Messages</a:t>
            </a:r>
            <a:br>
              <a:rPr lang="en-US" dirty="0" smtClean="0"/>
            </a:br>
            <a:r>
              <a:rPr lang="en-US" sz="2000" dirty="0" smtClean="0">
                <a:solidFill>
                  <a:srgbClr val="0070C0"/>
                </a:solidFill>
              </a:rPr>
              <a:t>Error and informational messages will sometimes pop up at the top right of the screen. You can click the yellow square to hide the message and click again to display the message again.  Messages will cover ‘Go’ or ‘Start Over’ buttons, so hide them before clicking buttons.</a:t>
            </a:r>
            <a:endParaRPr lang="en-US" dirty="0"/>
          </a:p>
        </p:txBody>
      </p:sp>
      <p:pic>
        <p:nvPicPr>
          <p:cNvPr id="5" name="Content Placeholder 4"/>
          <p:cNvPicPr>
            <a:picLocks noGrp="1"/>
          </p:cNvPicPr>
          <p:nvPr>
            <p:ph sz="half" idx="1"/>
          </p:nvPr>
        </p:nvPicPr>
        <p:blipFill>
          <a:blip r:embed="rId2"/>
          <a:stretch>
            <a:fillRect/>
          </a:stretch>
        </p:blipFill>
        <p:spPr>
          <a:xfrm>
            <a:off x="1159669" y="2734469"/>
            <a:ext cx="3219450" cy="2733675"/>
          </a:xfrm>
          <a:prstGeom prst="rect">
            <a:avLst/>
          </a:prstGeom>
        </p:spPr>
      </p:pic>
      <p:pic>
        <p:nvPicPr>
          <p:cNvPr id="4" name="Content Placeholder 3"/>
          <p:cNvPicPr>
            <a:picLocks noGrp="1" noChangeAspect="1"/>
          </p:cNvPicPr>
          <p:nvPr>
            <p:ph sz="half" idx="2"/>
          </p:nvPr>
        </p:nvPicPr>
        <p:blipFill>
          <a:blip r:embed="rId3"/>
          <a:stretch>
            <a:fillRect/>
          </a:stretch>
        </p:blipFill>
        <p:spPr>
          <a:xfrm>
            <a:off x="5089525" y="2978475"/>
            <a:ext cx="4184650" cy="2245663"/>
          </a:xfrm>
          <a:prstGeom prst="rect">
            <a:avLst/>
          </a:prstGeom>
        </p:spPr>
      </p:pic>
      <p:sp>
        <p:nvSpPr>
          <p:cNvPr id="7" name="Oval 6"/>
          <p:cNvSpPr/>
          <p:nvPr/>
        </p:nvSpPr>
        <p:spPr>
          <a:xfrm>
            <a:off x="8010525" y="2697616"/>
            <a:ext cx="1419225" cy="1036183"/>
          </a:xfrm>
          <a:prstGeom prst="ellipse">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Left Arrow 9"/>
          <p:cNvSpPr/>
          <p:nvPr/>
        </p:nvSpPr>
        <p:spPr>
          <a:xfrm>
            <a:off x="9274002" y="3068069"/>
            <a:ext cx="603423" cy="295275"/>
          </a:xfrm>
          <a:prstGeom prst="leftArrow">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281907745"/>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Query = Filter</a:t>
            </a:r>
            <a:br>
              <a:rPr lang="en-US" dirty="0" smtClean="0"/>
            </a:br>
            <a:r>
              <a:rPr lang="en-US" sz="1600" dirty="0" smtClean="0"/>
              <a:t>Filtering </a:t>
            </a:r>
            <a:r>
              <a:rPr lang="en-US" sz="1600" dirty="0"/>
              <a:t>is the new way of limiting the results shown on the form.  It works similar to entering </a:t>
            </a:r>
            <a:r>
              <a:rPr lang="en-US" sz="1600" dirty="0" smtClean="0"/>
              <a:t>query criteria, except that you specify the field and the value to use in a different way.</a:t>
            </a:r>
            <a:endParaRPr lang="en-US" dirty="0"/>
          </a:p>
        </p:txBody>
      </p:sp>
      <p:sp>
        <p:nvSpPr>
          <p:cNvPr id="3" name="Text Placeholder 2"/>
          <p:cNvSpPr>
            <a:spLocks noGrp="1"/>
          </p:cNvSpPr>
          <p:nvPr>
            <p:ph type="body" idx="1"/>
          </p:nvPr>
        </p:nvSpPr>
        <p:spPr/>
        <p:txBody>
          <a:bodyPr/>
          <a:lstStyle/>
          <a:p>
            <a:r>
              <a:rPr lang="en-US" dirty="0" smtClean="0"/>
              <a:t>Banner 8</a:t>
            </a:r>
            <a:endParaRPr lang="en-US" dirty="0"/>
          </a:p>
        </p:txBody>
      </p:sp>
      <p:sp>
        <p:nvSpPr>
          <p:cNvPr id="5" name="Text Placeholder 4"/>
          <p:cNvSpPr>
            <a:spLocks noGrp="1"/>
          </p:cNvSpPr>
          <p:nvPr>
            <p:ph type="body" sz="quarter" idx="3"/>
          </p:nvPr>
        </p:nvSpPr>
        <p:spPr/>
        <p:txBody>
          <a:bodyPr/>
          <a:lstStyle/>
          <a:p>
            <a:r>
              <a:rPr lang="en-US" dirty="0" smtClean="0"/>
              <a:t>Banner 9</a:t>
            </a:r>
            <a:endParaRPr lang="en-US" dirty="0"/>
          </a:p>
        </p:txBody>
      </p:sp>
      <p:sp>
        <p:nvSpPr>
          <p:cNvPr id="9" name="Oval 8"/>
          <p:cNvSpPr/>
          <p:nvPr/>
        </p:nvSpPr>
        <p:spPr>
          <a:xfrm>
            <a:off x="8808010" y="3349869"/>
            <a:ext cx="465991" cy="376548"/>
          </a:xfrm>
          <a:prstGeom prst="ellipse">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Content Placeholder 5"/>
          <p:cNvPicPr>
            <a:picLocks noGrp="1" noChangeAspect="1"/>
          </p:cNvPicPr>
          <p:nvPr>
            <p:ph sz="half" idx="2"/>
          </p:nvPr>
        </p:nvPicPr>
        <p:blipFill>
          <a:blip r:embed="rId2"/>
          <a:stretch>
            <a:fillRect/>
          </a:stretch>
        </p:blipFill>
        <p:spPr>
          <a:xfrm>
            <a:off x="791018" y="2910517"/>
            <a:ext cx="4184650" cy="2817225"/>
          </a:xfrm>
          <a:prstGeom prst="rect">
            <a:avLst/>
          </a:prstGeom>
        </p:spPr>
      </p:pic>
      <p:sp>
        <p:nvSpPr>
          <p:cNvPr id="10" name="Oval 9"/>
          <p:cNvSpPr/>
          <p:nvPr/>
        </p:nvSpPr>
        <p:spPr>
          <a:xfrm>
            <a:off x="1828800" y="3033346"/>
            <a:ext cx="290146" cy="316523"/>
          </a:xfrm>
          <a:prstGeom prst="ellipse">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Content Placeholder 11"/>
          <p:cNvSpPr>
            <a:spLocks noGrp="1"/>
          </p:cNvSpPr>
          <p:nvPr>
            <p:ph sz="quarter" idx="4"/>
          </p:nvPr>
        </p:nvSpPr>
        <p:spPr/>
        <p:txBody>
          <a:bodyPr/>
          <a:lstStyle/>
          <a:p>
            <a:endParaRPr lang="en-US" dirty="0"/>
          </a:p>
        </p:txBody>
      </p:sp>
      <p:pic>
        <p:nvPicPr>
          <p:cNvPr id="13" name="Picture 12"/>
          <p:cNvPicPr>
            <a:picLocks noChangeAspect="1"/>
          </p:cNvPicPr>
          <p:nvPr/>
        </p:nvPicPr>
        <p:blipFill>
          <a:blip r:embed="rId3"/>
          <a:stretch>
            <a:fillRect/>
          </a:stretch>
        </p:blipFill>
        <p:spPr>
          <a:xfrm>
            <a:off x="5088383" y="2826514"/>
            <a:ext cx="4185619" cy="2413730"/>
          </a:xfrm>
          <a:prstGeom prst="rect">
            <a:avLst/>
          </a:prstGeom>
        </p:spPr>
      </p:pic>
      <p:sp>
        <p:nvSpPr>
          <p:cNvPr id="14" name="Oval 13"/>
          <p:cNvSpPr/>
          <p:nvPr/>
        </p:nvSpPr>
        <p:spPr>
          <a:xfrm>
            <a:off x="7798360" y="3084583"/>
            <a:ext cx="1623842" cy="409575"/>
          </a:xfrm>
          <a:prstGeom prst="ellipse">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514889532"/>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Search for a person or vendor</a:t>
            </a:r>
            <a:endParaRPr lang="en-US" dirty="0"/>
          </a:p>
        </p:txBody>
      </p:sp>
      <p:sp>
        <p:nvSpPr>
          <p:cNvPr id="3" name="Content Placeholder 2"/>
          <p:cNvSpPr>
            <a:spLocks noGrp="1"/>
          </p:cNvSpPr>
          <p:nvPr>
            <p:ph sz="half" idx="1"/>
          </p:nvPr>
        </p:nvSpPr>
        <p:spPr/>
        <p:txBody>
          <a:bodyPr/>
          <a:lstStyle/>
          <a:p>
            <a:r>
              <a:rPr lang="en-US" dirty="0" smtClean="0"/>
              <a:t>Click on the ellipsis button next to the field to initiate a search</a:t>
            </a:r>
          </a:p>
          <a:p>
            <a:pPr marL="0" indent="0">
              <a:buNone/>
            </a:pPr>
            <a:endParaRPr lang="en-US" dirty="0"/>
          </a:p>
        </p:txBody>
      </p:sp>
      <p:sp>
        <p:nvSpPr>
          <p:cNvPr id="4" name="Content Placeholder 3"/>
          <p:cNvSpPr>
            <a:spLocks noGrp="1"/>
          </p:cNvSpPr>
          <p:nvPr>
            <p:ph sz="half" idx="2"/>
          </p:nvPr>
        </p:nvSpPr>
        <p:spPr/>
        <p:txBody>
          <a:bodyPr/>
          <a:lstStyle/>
          <a:p>
            <a:r>
              <a:rPr lang="en-US" dirty="0" smtClean="0"/>
              <a:t>Enter as many search field criteria or remove then click the ‘Go’ button.</a:t>
            </a:r>
          </a:p>
          <a:p>
            <a:endParaRPr lang="en-US" dirty="0" smtClean="0"/>
          </a:p>
          <a:p>
            <a:endParaRPr lang="en-US" dirty="0"/>
          </a:p>
        </p:txBody>
      </p:sp>
      <p:pic>
        <p:nvPicPr>
          <p:cNvPr id="9" name="Picture 8"/>
          <p:cNvPicPr>
            <a:picLocks noChangeAspect="1"/>
          </p:cNvPicPr>
          <p:nvPr/>
        </p:nvPicPr>
        <p:blipFill>
          <a:blip r:embed="rId2"/>
          <a:stretch>
            <a:fillRect/>
          </a:stretch>
        </p:blipFill>
        <p:spPr>
          <a:xfrm>
            <a:off x="881840" y="2871689"/>
            <a:ext cx="3728362" cy="1733550"/>
          </a:xfrm>
          <a:prstGeom prst="rect">
            <a:avLst/>
          </a:prstGeom>
        </p:spPr>
      </p:pic>
      <p:sp>
        <p:nvSpPr>
          <p:cNvPr id="16" name="Oval 15"/>
          <p:cNvSpPr/>
          <p:nvPr/>
        </p:nvSpPr>
        <p:spPr>
          <a:xfrm>
            <a:off x="1835392" y="3160241"/>
            <a:ext cx="465993" cy="311086"/>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p:cNvPicPr>
            <a:picLocks noChangeAspect="1"/>
          </p:cNvPicPr>
          <p:nvPr/>
        </p:nvPicPr>
        <p:blipFill>
          <a:blip r:embed="rId3"/>
          <a:stretch>
            <a:fillRect/>
          </a:stretch>
        </p:blipFill>
        <p:spPr>
          <a:xfrm>
            <a:off x="5223732" y="3175378"/>
            <a:ext cx="4583517" cy="2662238"/>
          </a:xfrm>
          <a:prstGeom prst="rect">
            <a:avLst/>
          </a:prstGeom>
        </p:spPr>
      </p:pic>
      <p:sp>
        <p:nvSpPr>
          <p:cNvPr id="30" name="Oval 29"/>
          <p:cNvSpPr/>
          <p:nvPr/>
        </p:nvSpPr>
        <p:spPr>
          <a:xfrm>
            <a:off x="9502605" y="4294153"/>
            <a:ext cx="465993" cy="311086"/>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Oval 28"/>
          <p:cNvSpPr/>
          <p:nvPr/>
        </p:nvSpPr>
        <p:spPr>
          <a:xfrm>
            <a:off x="6362363" y="3646119"/>
            <a:ext cx="1639248" cy="801955"/>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90010847"/>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Searching</a:t>
            </a:r>
            <a:br>
              <a:rPr lang="en-US" dirty="0" smtClean="0"/>
            </a:br>
            <a:r>
              <a:rPr lang="en-US" sz="2000" dirty="0" smtClean="0">
                <a:solidFill>
                  <a:srgbClr val="0070C0"/>
                </a:solidFill>
              </a:rPr>
              <a:t>Alternatively, you can press TAB when in the ID block, which will cause a second entry field to appear. </a:t>
            </a:r>
            <a:endParaRPr lang="en-US" dirty="0"/>
          </a:p>
        </p:txBody>
      </p:sp>
      <p:sp>
        <p:nvSpPr>
          <p:cNvPr id="3" name="Text Placeholder 2"/>
          <p:cNvSpPr>
            <a:spLocks noGrp="1"/>
          </p:cNvSpPr>
          <p:nvPr>
            <p:ph type="body" idx="1"/>
          </p:nvPr>
        </p:nvSpPr>
        <p:spPr/>
        <p:txBody>
          <a:bodyPr/>
          <a:lstStyle/>
          <a:p>
            <a:r>
              <a:rPr lang="en-US" sz="2000" dirty="0" smtClean="0"/>
              <a:t>Press TAB from the ID field for the search field to pop</a:t>
            </a:r>
            <a:endParaRPr lang="en-US" sz="2000" dirty="0"/>
          </a:p>
        </p:txBody>
      </p:sp>
      <p:sp>
        <p:nvSpPr>
          <p:cNvPr id="5" name="Text Placeholder 4"/>
          <p:cNvSpPr>
            <a:spLocks noGrp="1"/>
          </p:cNvSpPr>
          <p:nvPr>
            <p:ph type="body" sz="quarter" idx="3"/>
          </p:nvPr>
        </p:nvSpPr>
        <p:spPr/>
        <p:txBody>
          <a:bodyPr/>
          <a:lstStyle/>
          <a:p>
            <a:r>
              <a:rPr lang="en-US" sz="2000" dirty="0" smtClean="0"/>
              <a:t>This pop-up window allows you to see results</a:t>
            </a:r>
            <a:endParaRPr lang="en-US" sz="2000" dirty="0"/>
          </a:p>
        </p:txBody>
      </p:sp>
      <p:sp>
        <p:nvSpPr>
          <p:cNvPr id="9" name="Oval 8"/>
          <p:cNvSpPr/>
          <p:nvPr/>
        </p:nvSpPr>
        <p:spPr>
          <a:xfrm>
            <a:off x="2611315" y="3349869"/>
            <a:ext cx="1230923" cy="369277"/>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Content Placeholder 9"/>
          <p:cNvPicPr>
            <a:picLocks noGrp="1"/>
          </p:cNvPicPr>
          <p:nvPr>
            <p:ph sz="quarter" idx="4"/>
          </p:nvPr>
        </p:nvPicPr>
        <p:blipFill>
          <a:blip r:embed="rId2"/>
          <a:stretch>
            <a:fillRect/>
          </a:stretch>
        </p:blipFill>
        <p:spPr>
          <a:xfrm>
            <a:off x="5088383" y="2737245"/>
            <a:ext cx="4186237" cy="1803887"/>
          </a:xfrm>
          <a:prstGeom prst="rect">
            <a:avLst/>
          </a:prstGeom>
        </p:spPr>
      </p:pic>
      <p:pic>
        <p:nvPicPr>
          <p:cNvPr id="12" name="Content Placeholder 11"/>
          <p:cNvPicPr>
            <a:picLocks noGrp="1" noChangeAspect="1"/>
          </p:cNvPicPr>
          <p:nvPr>
            <p:ph sz="half" idx="2"/>
          </p:nvPr>
        </p:nvPicPr>
        <p:blipFill>
          <a:blip r:embed="rId3"/>
          <a:stretch>
            <a:fillRect/>
          </a:stretch>
        </p:blipFill>
        <p:spPr>
          <a:xfrm>
            <a:off x="791018" y="2797067"/>
            <a:ext cx="4184650" cy="1105603"/>
          </a:xfrm>
          <a:prstGeom prst="rect">
            <a:avLst/>
          </a:prstGeom>
        </p:spPr>
      </p:pic>
      <p:sp>
        <p:nvSpPr>
          <p:cNvPr id="16" name="Oval 15"/>
          <p:cNvSpPr/>
          <p:nvPr/>
        </p:nvSpPr>
        <p:spPr>
          <a:xfrm>
            <a:off x="2324100" y="3152775"/>
            <a:ext cx="923925" cy="352425"/>
          </a:xfrm>
          <a:prstGeom prst="ellipse">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7" name="Picture 16"/>
          <p:cNvPicPr>
            <a:picLocks noChangeAspect="1"/>
          </p:cNvPicPr>
          <p:nvPr/>
        </p:nvPicPr>
        <p:blipFill>
          <a:blip r:embed="rId4"/>
          <a:stretch>
            <a:fillRect/>
          </a:stretch>
        </p:blipFill>
        <p:spPr>
          <a:xfrm>
            <a:off x="5012985" y="4677754"/>
            <a:ext cx="4303756" cy="1340445"/>
          </a:xfrm>
          <a:prstGeom prst="rect">
            <a:avLst/>
          </a:prstGeom>
        </p:spPr>
      </p:pic>
    </p:spTree>
    <p:extLst>
      <p:ext uri="{BB962C8B-B14F-4D97-AF65-F5344CB8AC3E}">
        <p14:creationId xmlns:p14="http://schemas.microsoft.com/office/powerpoint/2010/main" val="3780225858"/>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000" dirty="0" smtClean="0"/>
              <a:t>Inactivity</a:t>
            </a:r>
            <a:endParaRPr lang="en-US" sz="2000" dirty="0"/>
          </a:p>
        </p:txBody>
      </p:sp>
      <p:sp>
        <p:nvSpPr>
          <p:cNvPr id="4" name="Rectangle 3"/>
          <p:cNvSpPr>
            <a:spLocks noChangeArrowheads="1"/>
          </p:cNvSpPr>
          <p:nvPr/>
        </p:nvSpPr>
        <p:spPr bwMode="auto">
          <a:xfrm>
            <a:off x="0" y="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grpSp>
        <p:nvGrpSpPr>
          <p:cNvPr id="5" name="Group 4"/>
          <p:cNvGrpSpPr/>
          <p:nvPr/>
        </p:nvGrpSpPr>
        <p:grpSpPr>
          <a:xfrm>
            <a:off x="0" y="1996440"/>
            <a:ext cx="10058400" cy="30480"/>
            <a:chOff x="0" y="0"/>
            <a:chExt cx="10058400" cy="30480"/>
          </a:xfrm>
        </p:grpSpPr>
        <p:sp>
          <p:nvSpPr>
            <p:cNvPr id="6" name="Shape 6549"/>
            <p:cNvSpPr/>
            <p:nvPr/>
          </p:nvSpPr>
          <p:spPr>
            <a:xfrm>
              <a:off x="0" y="0"/>
              <a:ext cx="10058400" cy="30480"/>
            </a:xfrm>
            <a:custGeom>
              <a:avLst/>
              <a:gdLst/>
              <a:ahLst/>
              <a:cxnLst/>
              <a:rect l="0" t="0" r="0" b="0"/>
              <a:pathLst>
                <a:path w="10058400" h="30480">
                  <a:moveTo>
                    <a:pt x="0" y="0"/>
                  </a:moveTo>
                  <a:lnTo>
                    <a:pt x="10058400" y="0"/>
                  </a:lnTo>
                  <a:lnTo>
                    <a:pt x="10058400" y="30480"/>
                  </a:lnTo>
                  <a:lnTo>
                    <a:pt x="0" y="30480"/>
                  </a:lnTo>
                  <a:lnTo>
                    <a:pt x="0" y="0"/>
                  </a:lnTo>
                </a:path>
              </a:pathLst>
            </a:custGeom>
            <a:ln w="0" cap="flat">
              <a:miter lim="127000"/>
            </a:ln>
          </p:spPr>
          <p:style>
            <a:lnRef idx="0">
              <a:srgbClr val="000000">
                <a:alpha val="0"/>
              </a:srgbClr>
            </a:lnRef>
            <a:fillRef idx="1">
              <a:srgbClr val="44546A"/>
            </a:fillRef>
            <a:effectRef idx="0">
              <a:scrgbClr r="0" g="0" b="0"/>
            </a:effectRef>
            <a:fontRef idx="none"/>
          </p:style>
          <p:txBody>
            <a:bodyPr/>
            <a:lstStyle/>
            <a:p>
              <a:endParaRPr lang="en-US"/>
            </a:p>
          </p:txBody>
        </p:sp>
      </p:grpSp>
      <p:sp>
        <p:nvSpPr>
          <p:cNvPr id="7" name="Rectangle 4"/>
          <p:cNvSpPr>
            <a:spLocks noChangeArrowheads="1"/>
          </p:cNvSpPr>
          <p:nvPr/>
        </p:nvSpPr>
        <p:spPr bwMode="auto">
          <a:xfrm>
            <a:off x="0" y="-361124"/>
            <a:ext cx="10119309" cy="206210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000" b="0" i="0" u="none" strike="noStrike" cap="none" normalizeH="0" baseline="0" dirty="0" smtClean="0">
                <a:ln>
                  <a:noFill/>
                </a:ln>
                <a:solidFill>
                  <a:srgbClr val="002060"/>
                </a:solidFill>
                <a:effectLst/>
                <a:latin typeface="Arial" panose="020B0604020202020204" pitchFamily="34" charset="0"/>
                <a:ea typeface="Times New Roman" panose="02020603050405020304" pitchFamily="18" charset="0"/>
              </a:rPr>
              <a:t/>
            </a:r>
            <a:br>
              <a:rPr kumimoji="0" lang="en-US" altLang="en-US" sz="2000" b="0" i="0" u="none" strike="noStrike" cap="none" normalizeH="0" baseline="0" dirty="0" smtClean="0">
                <a:ln>
                  <a:noFill/>
                </a:ln>
                <a:solidFill>
                  <a:srgbClr val="002060"/>
                </a:solidFill>
                <a:effectLst/>
                <a:latin typeface="Arial" panose="020B0604020202020204" pitchFamily="34" charset="0"/>
                <a:ea typeface="Times New Roman" panose="02020603050405020304" pitchFamily="18" charset="0"/>
              </a:rPr>
            </a:br>
            <a:endParaRPr kumimoji="0" lang="en-US" altLang="en-US" sz="2000" b="0" i="0" u="none" strike="noStrike" cap="none" normalizeH="0" baseline="0" dirty="0" smtClean="0">
              <a:ln>
                <a:noFill/>
              </a:ln>
              <a:solidFill>
                <a:srgbClr val="002060"/>
              </a:solidFill>
              <a:effectLst/>
              <a:latin typeface="Arial" panose="020B0604020202020204" pitchFamily="34" charset="0"/>
              <a:ea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lang="en-US" altLang="en-US" sz="2000" dirty="0">
              <a:solidFill>
                <a:srgbClr val="002060"/>
              </a:solidFill>
              <a:ea typeface="Times New Roman" panose="02020603050405020304" pitchFamily="18" charset="0"/>
            </a:endParaRPr>
          </a:p>
          <a:p>
            <a:pPr lvl="0" defTabSz="914400"/>
            <a:endParaRPr lang="en-US" altLang="en-US" sz="2000" dirty="0" smtClean="0">
              <a:solidFill>
                <a:srgbClr val="002060"/>
              </a:solidFill>
              <a:ea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lang="en-US" altLang="en-US" sz="2000" dirty="0" smtClean="0">
                <a:solidFill>
                  <a:srgbClr val="002060"/>
                </a:solidFill>
                <a:ea typeface="Times New Roman" panose="02020603050405020304" pitchFamily="18" charset="0"/>
              </a:rPr>
              <a:t>         </a:t>
            </a:r>
            <a:r>
              <a:rPr kumimoji="0" lang="en-US" altLang="en-US" sz="1400" b="0" i="0" u="none" strike="noStrike" cap="none" normalizeH="0" baseline="0" dirty="0" smtClean="0">
                <a:ln>
                  <a:noFill/>
                </a:ln>
                <a:solidFill>
                  <a:srgbClr val="002060"/>
                </a:solidFill>
                <a:effectLst/>
                <a:latin typeface="Arial" panose="020B0604020202020204" pitchFamily="34" charset="0"/>
                <a:ea typeface="Times New Roman" panose="02020603050405020304" pitchFamily="18" charset="0"/>
              </a:rPr>
              <a:t>As is currently the case, you will be logged out of Banner after 30 minutes of inactivity.  However, a warning message </a:t>
            </a:r>
          </a:p>
          <a:p>
            <a:pPr marL="0" marR="0" lvl="0" indent="0" algn="l" defTabSz="914400" rtl="0" eaLnBrk="0" fontAlgn="base" latinLnBrk="0" hangingPunct="0">
              <a:lnSpc>
                <a:spcPct val="100000"/>
              </a:lnSpc>
              <a:spcBef>
                <a:spcPct val="0"/>
              </a:spcBef>
              <a:spcAft>
                <a:spcPct val="0"/>
              </a:spcAft>
              <a:buClrTx/>
              <a:buSzTx/>
              <a:buFontTx/>
              <a:buNone/>
              <a:tabLst/>
            </a:pPr>
            <a:r>
              <a:rPr lang="en-US" altLang="en-US" sz="1400" dirty="0">
                <a:solidFill>
                  <a:srgbClr val="002060"/>
                </a:solidFill>
                <a:ea typeface="Times New Roman" panose="02020603050405020304" pitchFamily="18" charset="0"/>
              </a:rPr>
              <a:t> </a:t>
            </a:r>
            <a:r>
              <a:rPr lang="en-US" altLang="en-US" sz="1400" dirty="0" smtClean="0">
                <a:solidFill>
                  <a:srgbClr val="002060"/>
                </a:solidFill>
                <a:ea typeface="Times New Roman" panose="02020603050405020304" pitchFamily="18" charset="0"/>
              </a:rPr>
              <a:t>            </a:t>
            </a:r>
            <a:r>
              <a:rPr kumimoji="0" lang="en-US" altLang="en-US" sz="1400" b="0" i="0" u="none" strike="noStrike" cap="none" normalizeH="0" baseline="0" dirty="0" smtClean="0">
                <a:ln>
                  <a:noFill/>
                </a:ln>
                <a:solidFill>
                  <a:srgbClr val="002060"/>
                </a:solidFill>
                <a:effectLst/>
                <a:latin typeface="Arial" panose="020B0604020202020204" pitchFamily="34" charset="0"/>
                <a:ea typeface="Times New Roman" panose="02020603050405020304" pitchFamily="18" charset="0"/>
              </a:rPr>
              <a:t>will now display after 25 minutes letting you know that you will be logged out if you don’t extend your session.  </a:t>
            </a:r>
            <a:endParaRPr kumimoji="0" lang="en-US" altLang="en-US" sz="800" b="0" i="0" u="none" strike="noStrike" cap="none" normalizeH="0" baseline="0" dirty="0" smtClean="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400" b="0" i="0" u="none" strike="noStrike" cap="none" normalizeH="0" baseline="0" dirty="0" smtClean="0">
                <a:ln>
                  <a:noFill/>
                </a:ln>
                <a:solidFill>
                  <a:srgbClr val="002060"/>
                </a:solidFill>
                <a:effectLst/>
                <a:latin typeface="Arial" panose="020B0604020202020204" pitchFamily="34" charset="0"/>
                <a:ea typeface="Times New Roman" panose="02020603050405020304" pitchFamily="18" charset="0"/>
              </a:rPr>
              <a:t>             Clicking on ‘Extend’ will give you a fresh 30 minutes.</a:t>
            </a:r>
            <a:endParaRPr kumimoji="0" lang="en-US" altLang="en-US" sz="1800" b="0" i="0" u="none" strike="noStrike" cap="none" normalizeH="0" baseline="0" dirty="0" smtClean="0">
              <a:ln>
                <a:noFill/>
              </a:ln>
              <a:solidFill>
                <a:schemeClr val="tx1"/>
              </a:solidFill>
              <a:effectLst/>
              <a:latin typeface="Arial" panose="020B0604020202020204" pitchFamily="34" charset="0"/>
            </a:endParaRPr>
          </a:p>
        </p:txBody>
      </p:sp>
      <p:pic>
        <p:nvPicPr>
          <p:cNvPr id="8" name="Content Placeholder 7"/>
          <p:cNvPicPr>
            <a:picLocks noGrp="1"/>
          </p:cNvPicPr>
          <p:nvPr>
            <p:ph idx="1"/>
          </p:nvPr>
        </p:nvPicPr>
        <p:blipFill>
          <a:blip r:embed="rId2"/>
          <a:stretch>
            <a:fillRect/>
          </a:stretch>
        </p:blipFill>
        <p:spPr>
          <a:xfrm>
            <a:off x="1825539" y="2160588"/>
            <a:ext cx="6300960" cy="3881437"/>
          </a:xfrm>
          <a:prstGeom prst="rect">
            <a:avLst/>
          </a:prstGeom>
        </p:spPr>
      </p:pic>
    </p:spTree>
    <p:extLst>
      <p:ext uri="{BB962C8B-B14F-4D97-AF65-F5344CB8AC3E}">
        <p14:creationId xmlns:p14="http://schemas.microsoft.com/office/powerpoint/2010/main" val="2083049198"/>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Other Resources</a:t>
            </a:r>
            <a:endParaRPr lang="en-US" dirty="0"/>
          </a:p>
        </p:txBody>
      </p:sp>
      <p:sp>
        <p:nvSpPr>
          <p:cNvPr id="3" name="Content Placeholder 2"/>
          <p:cNvSpPr>
            <a:spLocks noGrp="1"/>
          </p:cNvSpPr>
          <p:nvPr>
            <p:ph idx="1"/>
          </p:nvPr>
        </p:nvSpPr>
        <p:spPr>
          <a:xfrm>
            <a:off x="677334" y="2160589"/>
            <a:ext cx="8596668" cy="4284173"/>
          </a:xfrm>
        </p:spPr>
        <p:txBody>
          <a:bodyPr>
            <a:normAutofit/>
          </a:bodyPr>
          <a:lstStyle/>
          <a:p>
            <a:r>
              <a:rPr lang="en-US" dirty="0" smtClean="0"/>
              <a:t>OTS </a:t>
            </a:r>
            <a:r>
              <a:rPr lang="en-US" dirty="0"/>
              <a:t>has a website dedicated to the upgrade to Banner 9 with information and useful resources: </a:t>
            </a:r>
            <a:r>
              <a:rPr lang="en-US" u="sng" dirty="0">
                <a:hlinkClick r:id="rId2"/>
              </a:rPr>
              <a:t>http://www.tnstate.edu/banner</a:t>
            </a:r>
            <a:r>
              <a:rPr lang="en-US" u="sng" dirty="0" smtClean="0">
                <a:hlinkClick r:id="rId2"/>
              </a:rPr>
              <a:t>/</a:t>
            </a:r>
            <a:endParaRPr lang="en-US" u="sng" dirty="0" smtClean="0"/>
          </a:p>
          <a:p>
            <a:r>
              <a:rPr lang="en-US" dirty="0"/>
              <a:t>Banner 9 URL: https://</a:t>
            </a:r>
            <a:r>
              <a:rPr lang="en-US" dirty="0" smtClean="0"/>
              <a:t>banner.tnstate.edu/applicationNavigator</a:t>
            </a:r>
            <a:endParaRPr lang="en-US" dirty="0"/>
          </a:p>
          <a:p>
            <a:r>
              <a:rPr lang="en-US" dirty="0" err="1" smtClean="0"/>
              <a:t>Youtube</a:t>
            </a:r>
            <a:r>
              <a:rPr lang="en-US" dirty="0" smtClean="0"/>
              <a:t> </a:t>
            </a:r>
            <a:r>
              <a:rPr lang="en-US" u="sng" dirty="0">
                <a:hlinkClick r:id="rId3"/>
              </a:rPr>
              <a:t>https://</a:t>
            </a:r>
            <a:r>
              <a:rPr lang="en-US" u="sng" dirty="0" smtClean="0">
                <a:hlinkClick r:id="rId3"/>
              </a:rPr>
              <a:t>www.youtube.com/watch?v=6Mqqy0lez_c</a:t>
            </a:r>
            <a:endParaRPr lang="en-US" u="sng" dirty="0" smtClean="0"/>
          </a:p>
          <a:p>
            <a:r>
              <a:rPr lang="en-US" dirty="0"/>
              <a:t>For specific questions about a particular form or process, contact the appropriate office for assistance.</a:t>
            </a:r>
          </a:p>
          <a:p>
            <a:r>
              <a:rPr lang="en-US" dirty="0"/>
              <a:t>If you discover something that doesn’t work properly or you get an unexpected error, please navigate to </a:t>
            </a:r>
            <a:r>
              <a:rPr lang="en-US" u="sng" dirty="0" err="1">
                <a:hlinkClick r:id="rId4"/>
              </a:rPr>
              <a:t>ServiceNow</a:t>
            </a:r>
            <a:r>
              <a:rPr lang="en-US" u="sng" dirty="0">
                <a:hlinkClick r:id="rId4"/>
              </a:rPr>
              <a:t>(SNOW)</a:t>
            </a:r>
            <a:r>
              <a:rPr lang="en-US" dirty="0"/>
              <a:t>, log in with your TNSTATE email username and password, and submit a ticket.  If you need instructions on how to submit a ticket, click with details about the issue so that someone can look into it</a:t>
            </a:r>
            <a:r>
              <a:rPr lang="en-US" dirty="0" smtClean="0"/>
              <a:t>.</a:t>
            </a:r>
          </a:p>
          <a:p>
            <a:r>
              <a:rPr lang="en-US" dirty="0"/>
              <a:t>Color wheel for personal </a:t>
            </a:r>
            <a:r>
              <a:rPr lang="en-US" dirty="0" err="1"/>
              <a:t>prefences</a:t>
            </a:r>
            <a:r>
              <a:rPr lang="en-US" dirty="0"/>
              <a:t>: </a:t>
            </a:r>
            <a:r>
              <a:rPr lang="en-US" dirty="0">
                <a:hlinkClick r:id="rId5"/>
              </a:rPr>
              <a:t>https://htmlcolorcodes.com</a:t>
            </a:r>
            <a:r>
              <a:rPr lang="en-US" dirty="0" smtClean="0">
                <a:hlinkClick r:id="rId5"/>
              </a:rPr>
              <a:t>/</a:t>
            </a:r>
            <a:endParaRPr lang="en-US" dirty="0" smtClean="0"/>
          </a:p>
          <a:p>
            <a:pPr marL="0" indent="0">
              <a:buNone/>
            </a:pPr>
            <a:endParaRPr lang="en-US" dirty="0"/>
          </a:p>
          <a:p>
            <a:endParaRPr lang="en-US" dirty="0"/>
          </a:p>
          <a:p>
            <a:endParaRPr lang="en-US" dirty="0"/>
          </a:p>
          <a:p>
            <a:endParaRPr lang="en-US" dirty="0"/>
          </a:p>
        </p:txBody>
      </p:sp>
    </p:spTree>
    <p:extLst>
      <p:ext uri="{BB962C8B-B14F-4D97-AF65-F5344CB8AC3E}">
        <p14:creationId xmlns:p14="http://schemas.microsoft.com/office/powerpoint/2010/main" val="154488436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048000" y="1205315"/>
            <a:ext cx="6096000" cy="4970591"/>
          </a:xfrm>
          <a:prstGeom prst="rect">
            <a:avLst/>
          </a:prstGeom>
        </p:spPr>
        <p:txBody>
          <a:bodyPr>
            <a:spAutoFit/>
          </a:bodyPr>
          <a:lstStyle/>
          <a:p>
            <a:pPr marL="285750" indent="-285750">
              <a:buFont typeface="Arial" panose="020B0604020202020204" pitchFamily="34" charset="0"/>
              <a:buChar char="•"/>
            </a:pPr>
            <a:r>
              <a:rPr lang="en-US" dirty="0" smtClean="0">
                <a:solidFill>
                  <a:srgbClr val="000000"/>
                </a:solidFill>
                <a:latin typeface="Calibri" panose="020F0502020204030204" pitchFamily="34" charset="0"/>
              </a:rPr>
              <a:t>Finding </a:t>
            </a:r>
            <a:r>
              <a:rPr lang="en-US" dirty="0">
                <a:solidFill>
                  <a:srgbClr val="000000"/>
                </a:solidFill>
                <a:latin typeface="Calibri" panose="020F0502020204030204" pitchFamily="34" charset="0"/>
              </a:rPr>
              <a:t>Banner 9 link and information/videos </a:t>
            </a:r>
            <a:endParaRPr lang="en-US" dirty="0">
              <a:solidFill>
                <a:srgbClr val="000000"/>
              </a:solidFill>
              <a:latin typeface="Calibri" panose="020F0502020204030204" pitchFamily="34" charset="0"/>
            </a:endParaRPr>
          </a:p>
          <a:p>
            <a:pPr marL="285750" indent="-285750">
              <a:buFont typeface="Arial" panose="020B0604020202020204" pitchFamily="34" charset="0"/>
              <a:buChar char="•"/>
            </a:pPr>
            <a:r>
              <a:rPr lang="en-US" dirty="0" smtClean="0">
                <a:solidFill>
                  <a:srgbClr val="000000"/>
                </a:solidFill>
                <a:latin typeface="Calibri" panose="020F0502020204030204" pitchFamily="34" charset="0"/>
              </a:rPr>
              <a:t>Banner </a:t>
            </a:r>
            <a:r>
              <a:rPr lang="en-US" dirty="0">
                <a:solidFill>
                  <a:srgbClr val="000000"/>
                </a:solidFill>
                <a:latin typeface="Calibri" panose="020F0502020204030204" pitchFamily="34" charset="0"/>
              </a:rPr>
              <a:t>Gets a New Look and </a:t>
            </a:r>
            <a:r>
              <a:rPr lang="en-US" dirty="0" smtClean="0">
                <a:solidFill>
                  <a:srgbClr val="000000"/>
                </a:solidFill>
                <a:latin typeface="Calibri" panose="020F0502020204030204" pitchFamily="34" charset="0"/>
              </a:rPr>
              <a:t>Benefits</a:t>
            </a:r>
          </a:p>
          <a:p>
            <a:pPr marL="285750" indent="-285750">
              <a:buFont typeface="Arial" panose="020B0604020202020204" pitchFamily="34" charset="0"/>
              <a:buChar char="•"/>
            </a:pPr>
            <a:r>
              <a:rPr lang="en-US" dirty="0" smtClean="0">
                <a:solidFill>
                  <a:srgbClr val="000000"/>
                </a:solidFill>
                <a:latin typeface="Calibri" panose="020F0502020204030204" pitchFamily="34" charset="0"/>
              </a:rPr>
              <a:t>Menu </a:t>
            </a:r>
            <a:r>
              <a:rPr lang="en-US" dirty="0" smtClean="0">
                <a:solidFill>
                  <a:srgbClr val="000000"/>
                </a:solidFill>
                <a:latin typeface="Calibri" panose="020F0502020204030204" pitchFamily="34" charset="0"/>
              </a:rPr>
              <a:t>Bar </a:t>
            </a:r>
            <a:endParaRPr lang="en-US" dirty="0">
              <a:solidFill>
                <a:srgbClr val="000000"/>
              </a:solidFill>
              <a:latin typeface="Calibri" panose="020F0502020204030204" pitchFamily="34" charset="0"/>
            </a:endParaRPr>
          </a:p>
          <a:p>
            <a:pPr marL="285750" indent="-285750">
              <a:buFont typeface="Arial" panose="020B0604020202020204" pitchFamily="34" charset="0"/>
              <a:buChar char="•"/>
            </a:pPr>
            <a:r>
              <a:rPr lang="en-US" dirty="0" smtClean="0">
                <a:solidFill>
                  <a:srgbClr val="000000"/>
                </a:solidFill>
                <a:latin typeface="Calibri" panose="020F0502020204030204" pitchFamily="34" charset="0"/>
              </a:rPr>
              <a:t>Menu</a:t>
            </a:r>
            <a:endParaRPr lang="en-US" dirty="0">
              <a:solidFill>
                <a:srgbClr val="000000"/>
              </a:solidFill>
              <a:latin typeface="Calibri" panose="020F0502020204030204" pitchFamily="34" charset="0"/>
            </a:endParaRPr>
          </a:p>
          <a:p>
            <a:pPr marL="285750" indent="-285750">
              <a:buFont typeface="Arial" panose="020B0604020202020204" pitchFamily="34" charset="0"/>
              <a:buChar char="•"/>
            </a:pPr>
            <a:r>
              <a:rPr lang="en-US" dirty="0" smtClean="0">
                <a:solidFill>
                  <a:srgbClr val="000000"/>
                </a:solidFill>
                <a:latin typeface="Calibri" panose="020F0502020204030204" pitchFamily="34" charset="0"/>
              </a:rPr>
              <a:t>Search </a:t>
            </a:r>
            <a:r>
              <a:rPr lang="en-US" dirty="0" smtClean="0">
                <a:solidFill>
                  <a:srgbClr val="000000"/>
                </a:solidFill>
                <a:latin typeface="Calibri" panose="020F0502020204030204" pitchFamily="34" charset="0"/>
              </a:rPr>
              <a:t>for Forms/Pages</a:t>
            </a:r>
            <a:endParaRPr lang="en-US" dirty="0">
              <a:solidFill>
                <a:srgbClr val="000000"/>
              </a:solidFill>
              <a:latin typeface="Calibri" panose="020F0502020204030204" pitchFamily="34" charset="0"/>
            </a:endParaRPr>
          </a:p>
          <a:p>
            <a:pPr marL="285750" indent="-285750">
              <a:buFont typeface="Arial" panose="020B0604020202020204" pitchFamily="34" charset="0"/>
              <a:buChar char="•"/>
            </a:pPr>
            <a:r>
              <a:rPr lang="en-US" dirty="0" smtClean="0">
                <a:solidFill>
                  <a:srgbClr val="000000"/>
                </a:solidFill>
                <a:latin typeface="Calibri" panose="020F0502020204030204" pitchFamily="34" charset="0"/>
              </a:rPr>
              <a:t>Next </a:t>
            </a:r>
            <a:r>
              <a:rPr lang="en-US" dirty="0">
                <a:solidFill>
                  <a:srgbClr val="000000"/>
                </a:solidFill>
                <a:latin typeface="Calibri" panose="020F0502020204030204" pitchFamily="34" charset="0"/>
              </a:rPr>
              <a:t>Block = GO </a:t>
            </a:r>
          </a:p>
          <a:p>
            <a:pPr marL="285750" indent="-285750">
              <a:buFont typeface="Arial" panose="020B0604020202020204" pitchFamily="34" charset="0"/>
              <a:buChar char="•"/>
            </a:pPr>
            <a:r>
              <a:rPr lang="en-US" dirty="0" err="1" smtClean="0">
                <a:solidFill>
                  <a:srgbClr val="000000"/>
                </a:solidFill>
                <a:latin typeface="Calibri" panose="020F0502020204030204" pitchFamily="34" charset="0"/>
              </a:rPr>
              <a:t>RollBack</a:t>
            </a:r>
            <a:r>
              <a:rPr lang="en-US" dirty="0" smtClean="0">
                <a:solidFill>
                  <a:srgbClr val="000000"/>
                </a:solidFill>
                <a:latin typeface="Calibri" panose="020F0502020204030204" pitchFamily="34" charset="0"/>
              </a:rPr>
              <a:t> </a:t>
            </a:r>
            <a:r>
              <a:rPr lang="en-US" dirty="0">
                <a:solidFill>
                  <a:srgbClr val="000000"/>
                </a:solidFill>
                <a:latin typeface="Calibri" panose="020F0502020204030204" pitchFamily="34" charset="0"/>
              </a:rPr>
              <a:t>= Start Over </a:t>
            </a:r>
          </a:p>
          <a:p>
            <a:pPr marL="285750" indent="-285750">
              <a:buFont typeface="Arial" panose="020B0604020202020204" pitchFamily="34" charset="0"/>
              <a:buChar char="•"/>
            </a:pPr>
            <a:r>
              <a:rPr lang="en-US" dirty="0" smtClean="0">
                <a:solidFill>
                  <a:srgbClr val="000000"/>
                </a:solidFill>
                <a:latin typeface="Calibri" panose="020F0502020204030204" pitchFamily="34" charset="0"/>
              </a:rPr>
              <a:t>Options </a:t>
            </a:r>
            <a:r>
              <a:rPr lang="en-US" dirty="0">
                <a:solidFill>
                  <a:srgbClr val="000000"/>
                </a:solidFill>
                <a:latin typeface="Calibri" panose="020F0502020204030204" pitchFamily="34" charset="0"/>
              </a:rPr>
              <a:t>= Related </a:t>
            </a:r>
            <a:r>
              <a:rPr lang="en-US" dirty="0" smtClean="0">
                <a:solidFill>
                  <a:srgbClr val="000000"/>
                </a:solidFill>
                <a:latin typeface="Calibri" panose="020F0502020204030204" pitchFamily="34" charset="0"/>
              </a:rPr>
              <a:t>or </a:t>
            </a:r>
            <a:r>
              <a:rPr lang="en-US" dirty="0">
                <a:solidFill>
                  <a:srgbClr val="000000"/>
                </a:solidFill>
                <a:latin typeface="Calibri" panose="020F0502020204030204" pitchFamily="34" charset="0"/>
              </a:rPr>
              <a:t>Tools </a:t>
            </a:r>
          </a:p>
          <a:p>
            <a:pPr marL="285750" indent="-285750">
              <a:buFont typeface="Arial" panose="020B0604020202020204" pitchFamily="34" charset="0"/>
              <a:buChar char="•"/>
            </a:pPr>
            <a:r>
              <a:rPr lang="en-US" dirty="0" smtClean="0">
                <a:solidFill>
                  <a:srgbClr val="000000"/>
                </a:solidFill>
                <a:latin typeface="Calibri" panose="020F0502020204030204" pitchFamily="34" charset="0"/>
              </a:rPr>
              <a:t>Tools </a:t>
            </a:r>
            <a:endParaRPr lang="en-US" dirty="0">
              <a:solidFill>
                <a:srgbClr val="000000"/>
              </a:solidFill>
              <a:latin typeface="Calibri" panose="020F0502020204030204" pitchFamily="34" charset="0"/>
            </a:endParaRPr>
          </a:p>
          <a:p>
            <a:pPr marL="285750" indent="-285750">
              <a:buFont typeface="Arial" panose="020B0604020202020204" pitchFamily="34" charset="0"/>
              <a:buChar char="•"/>
            </a:pPr>
            <a:r>
              <a:rPr lang="en-US" dirty="0" smtClean="0">
                <a:solidFill>
                  <a:srgbClr val="000000"/>
                </a:solidFill>
                <a:latin typeface="Calibri" panose="020F0502020204030204" pitchFamily="34" charset="0"/>
              </a:rPr>
              <a:t>Record </a:t>
            </a:r>
            <a:r>
              <a:rPr lang="en-US" dirty="0">
                <a:solidFill>
                  <a:srgbClr val="000000"/>
                </a:solidFill>
                <a:latin typeface="Calibri" panose="020F0502020204030204" pitchFamily="34" charset="0"/>
              </a:rPr>
              <a:t>Maintenance (</a:t>
            </a:r>
            <a:r>
              <a:rPr lang="en-US" dirty="0" err="1">
                <a:solidFill>
                  <a:srgbClr val="000000"/>
                </a:solidFill>
                <a:latin typeface="Calibri" panose="020F0502020204030204" pitchFamily="34" charset="0"/>
              </a:rPr>
              <a:t>insert,delete,copy</a:t>
            </a:r>
            <a:r>
              <a:rPr lang="en-US" dirty="0">
                <a:solidFill>
                  <a:srgbClr val="000000"/>
                </a:solidFill>
                <a:latin typeface="Calibri" panose="020F0502020204030204" pitchFamily="34" charset="0"/>
              </a:rPr>
              <a:t>) </a:t>
            </a:r>
          </a:p>
          <a:p>
            <a:pPr marL="285750" indent="-285750">
              <a:buFont typeface="Arial" panose="020B0604020202020204" pitchFamily="34" charset="0"/>
              <a:buChar char="•"/>
            </a:pPr>
            <a:r>
              <a:rPr lang="en-US" dirty="0" smtClean="0">
                <a:solidFill>
                  <a:srgbClr val="000000"/>
                </a:solidFill>
                <a:latin typeface="Calibri" panose="020F0502020204030204" pitchFamily="34" charset="0"/>
              </a:rPr>
              <a:t>See </a:t>
            </a:r>
            <a:r>
              <a:rPr lang="en-US" dirty="0" smtClean="0">
                <a:solidFill>
                  <a:srgbClr val="000000"/>
                </a:solidFill>
                <a:latin typeface="Calibri" panose="020F0502020204030204" pitchFamily="34" charset="0"/>
              </a:rPr>
              <a:t>Data</a:t>
            </a:r>
          </a:p>
          <a:p>
            <a:pPr marL="285750" indent="-285750">
              <a:buFont typeface="Arial" panose="020B0604020202020204" pitchFamily="34" charset="0"/>
              <a:buChar char="•"/>
            </a:pPr>
            <a:r>
              <a:rPr lang="en-US" dirty="0" smtClean="0">
                <a:solidFill>
                  <a:srgbClr val="000000"/>
                </a:solidFill>
                <a:latin typeface="Calibri" panose="020F0502020204030204" pitchFamily="34" charset="0"/>
              </a:rPr>
              <a:t>Error </a:t>
            </a:r>
            <a:r>
              <a:rPr lang="en-US" dirty="0" smtClean="0">
                <a:solidFill>
                  <a:srgbClr val="000000"/>
                </a:solidFill>
                <a:latin typeface="Calibri" panose="020F0502020204030204" pitchFamily="34" charset="0"/>
              </a:rPr>
              <a:t>Messages</a:t>
            </a:r>
            <a:endParaRPr lang="en-US" dirty="0">
              <a:solidFill>
                <a:srgbClr val="000000"/>
              </a:solidFill>
              <a:latin typeface="Calibri" panose="020F0502020204030204" pitchFamily="34" charset="0"/>
            </a:endParaRPr>
          </a:p>
          <a:p>
            <a:pPr marL="285750" indent="-285750">
              <a:buFont typeface="Arial" panose="020B0604020202020204" pitchFamily="34" charset="0"/>
              <a:buChar char="•"/>
            </a:pPr>
            <a:r>
              <a:rPr lang="en-US" dirty="0" smtClean="0">
                <a:solidFill>
                  <a:srgbClr val="000000"/>
                </a:solidFill>
                <a:latin typeface="Calibri" panose="020F0502020204030204" pitchFamily="34" charset="0"/>
              </a:rPr>
              <a:t>Query </a:t>
            </a:r>
            <a:r>
              <a:rPr lang="en-US" dirty="0" smtClean="0">
                <a:solidFill>
                  <a:srgbClr val="000000"/>
                </a:solidFill>
                <a:latin typeface="Calibri" panose="020F0502020204030204" pitchFamily="34" charset="0"/>
              </a:rPr>
              <a:t>= Filter</a:t>
            </a:r>
          </a:p>
          <a:p>
            <a:pPr marL="285750" indent="-285750">
              <a:buFont typeface="Arial" panose="020B0604020202020204" pitchFamily="34" charset="0"/>
              <a:buChar char="•"/>
            </a:pPr>
            <a:r>
              <a:rPr lang="en-US" dirty="0" smtClean="0">
                <a:solidFill>
                  <a:srgbClr val="000000"/>
                </a:solidFill>
                <a:latin typeface="Calibri" panose="020F0502020204030204" pitchFamily="34" charset="0"/>
              </a:rPr>
              <a:t>Search </a:t>
            </a:r>
            <a:r>
              <a:rPr lang="en-US" dirty="0" smtClean="0">
                <a:solidFill>
                  <a:srgbClr val="000000"/>
                </a:solidFill>
                <a:latin typeface="Calibri" panose="020F0502020204030204" pitchFamily="34" charset="0"/>
              </a:rPr>
              <a:t>for a person or vendor</a:t>
            </a:r>
            <a:endParaRPr lang="en-US" dirty="0">
              <a:solidFill>
                <a:srgbClr val="000000"/>
              </a:solidFill>
              <a:latin typeface="Calibri" panose="020F0502020204030204" pitchFamily="34" charset="0"/>
            </a:endParaRPr>
          </a:p>
          <a:p>
            <a:pPr marL="285750" indent="-285750">
              <a:buFont typeface="Arial" panose="020B0604020202020204" pitchFamily="34" charset="0"/>
              <a:buChar char="•"/>
            </a:pPr>
            <a:r>
              <a:rPr lang="en-US" dirty="0" smtClean="0">
                <a:solidFill>
                  <a:srgbClr val="000000"/>
                </a:solidFill>
                <a:latin typeface="Calibri" panose="020F0502020204030204" pitchFamily="34" charset="0"/>
              </a:rPr>
              <a:t>Searching</a:t>
            </a:r>
            <a:endParaRPr lang="en-US" dirty="0">
              <a:solidFill>
                <a:srgbClr val="000000"/>
              </a:solidFill>
              <a:latin typeface="Calibri" panose="020F0502020204030204" pitchFamily="34" charset="0"/>
            </a:endParaRPr>
          </a:p>
          <a:p>
            <a:pPr marL="285750" indent="-285750">
              <a:buFont typeface="Arial" panose="020B0604020202020204" pitchFamily="34" charset="0"/>
              <a:buChar char="•"/>
            </a:pPr>
            <a:r>
              <a:rPr lang="en-US" dirty="0" smtClean="0">
                <a:solidFill>
                  <a:srgbClr val="000000"/>
                </a:solidFill>
                <a:latin typeface="Calibri" panose="020F0502020204030204" pitchFamily="34" charset="0"/>
              </a:rPr>
              <a:t>Inactivity</a:t>
            </a:r>
            <a:endParaRPr lang="en-US" dirty="0">
              <a:solidFill>
                <a:srgbClr val="000000"/>
              </a:solidFill>
              <a:latin typeface="Calibri" panose="020F0502020204030204" pitchFamily="34" charset="0"/>
            </a:endParaRPr>
          </a:p>
          <a:p>
            <a:pPr marL="285750" indent="-285750">
              <a:buFont typeface="Arial" panose="020B0604020202020204" pitchFamily="34" charset="0"/>
              <a:buChar char="•"/>
            </a:pPr>
            <a:r>
              <a:rPr lang="en-US" dirty="0" smtClean="0">
                <a:solidFill>
                  <a:srgbClr val="000000"/>
                </a:solidFill>
                <a:latin typeface="Calibri" panose="020F0502020204030204" pitchFamily="34" charset="0"/>
              </a:rPr>
              <a:t>Other </a:t>
            </a:r>
            <a:r>
              <a:rPr lang="en-US" dirty="0">
                <a:solidFill>
                  <a:srgbClr val="000000"/>
                </a:solidFill>
                <a:latin typeface="Calibri" panose="020F0502020204030204" pitchFamily="34" charset="0"/>
              </a:rPr>
              <a:t>Resources </a:t>
            </a:r>
          </a:p>
        </p:txBody>
      </p:sp>
      <p:sp>
        <p:nvSpPr>
          <p:cNvPr id="3" name="Rectangle 2"/>
          <p:cNvSpPr/>
          <p:nvPr/>
        </p:nvSpPr>
        <p:spPr>
          <a:xfrm>
            <a:off x="1762124" y="189652"/>
            <a:ext cx="8353425" cy="646331"/>
          </a:xfrm>
          <a:prstGeom prst="rect">
            <a:avLst/>
          </a:prstGeom>
        </p:spPr>
        <p:txBody>
          <a:bodyPr wrap="square">
            <a:spAutoFit/>
          </a:bodyPr>
          <a:lstStyle/>
          <a:p>
            <a:r>
              <a:rPr lang="en-US" sz="3600" b="1" dirty="0">
                <a:solidFill>
                  <a:schemeClr val="accent1"/>
                </a:solidFill>
                <a:latin typeface="Calibri" panose="020F0502020204030204" pitchFamily="34" charset="0"/>
              </a:rPr>
              <a:t>Agenda - Banner 9 Basic </a:t>
            </a:r>
            <a:r>
              <a:rPr lang="en-US" sz="3600" b="1" dirty="0" smtClean="0">
                <a:solidFill>
                  <a:schemeClr val="accent1"/>
                </a:solidFill>
                <a:latin typeface="Calibri" panose="020F0502020204030204" pitchFamily="34" charset="0"/>
              </a:rPr>
              <a:t>Navigation</a:t>
            </a:r>
            <a:endParaRPr lang="en-US" sz="3600" dirty="0">
              <a:solidFill>
                <a:schemeClr val="accent1"/>
              </a:solidFill>
              <a:latin typeface="Calibri" panose="020F0502020204030204" pitchFamily="34" charset="0"/>
            </a:endParaRPr>
          </a:p>
        </p:txBody>
      </p:sp>
    </p:spTree>
    <p:extLst>
      <p:ext uri="{BB962C8B-B14F-4D97-AF65-F5344CB8AC3E}">
        <p14:creationId xmlns:p14="http://schemas.microsoft.com/office/powerpoint/2010/main" val="301549090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7334" y="609599"/>
            <a:ext cx="8596668" cy="1482969"/>
          </a:xfrm>
        </p:spPr>
        <p:txBody>
          <a:bodyPr>
            <a:normAutofit fontScale="90000"/>
          </a:bodyPr>
          <a:lstStyle/>
          <a:p>
            <a:r>
              <a:rPr lang="en-US" sz="4000" dirty="0" smtClean="0"/>
              <a:t>Finding</a:t>
            </a:r>
            <a:r>
              <a:rPr lang="en-US" dirty="0" smtClean="0"/>
              <a:t> Banner 9 and information</a:t>
            </a:r>
            <a:br>
              <a:rPr lang="en-US" dirty="0" smtClean="0"/>
            </a:br>
            <a:r>
              <a:rPr lang="en-US" sz="3100" dirty="0" smtClean="0">
                <a:solidFill>
                  <a:schemeClr val="tx2"/>
                </a:solidFill>
                <a:hlinkClick r:id="rId2"/>
              </a:rPr>
              <a:t>http://www.tnstate.edu/banner</a:t>
            </a:r>
            <a:r>
              <a:rPr lang="en-US" sz="3100" dirty="0" smtClean="0">
                <a:solidFill>
                  <a:schemeClr val="tx1"/>
                </a:solidFill>
              </a:rPr>
              <a:t/>
            </a:r>
            <a:br>
              <a:rPr lang="en-US" sz="3100" dirty="0" smtClean="0">
                <a:solidFill>
                  <a:schemeClr val="tx1"/>
                </a:solidFill>
              </a:rPr>
            </a:br>
            <a:r>
              <a:rPr lang="en-US" sz="3100" dirty="0" smtClean="0">
                <a:solidFill>
                  <a:schemeClr val="tx1"/>
                </a:solidFill>
              </a:rPr>
              <a:t/>
            </a:r>
            <a:br>
              <a:rPr lang="en-US" sz="3100" dirty="0" smtClean="0">
                <a:solidFill>
                  <a:schemeClr val="tx1"/>
                </a:solidFill>
              </a:rPr>
            </a:br>
            <a:endParaRPr lang="en-US" sz="3100" dirty="0">
              <a:solidFill>
                <a:schemeClr val="tx1"/>
              </a:solidFill>
            </a:endParaRPr>
          </a:p>
        </p:txBody>
      </p:sp>
      <p:pic>
        <p:nvPicPr>
          <p:cNvPr id="9" name="Content Placeholder 8"/>
          <p:cNvPicPr>
            <a:picLocks noGrp="1" noChangeAspect="1"/>
          </p:cNvPicPr>
          <p:nvPr>
            <p:ph idx="1"/>
          </p:nvPr>
        </p:nvPicPr>
        <p:blipFill>
          <a:blip r:embed="rId3"/>
          <a:stretch>
            <a:fillRect/>
          </a:stretch>
        </p:blipFill>
        <p:spPr>
          <a:xfrm>
            <a:off x="2226507" y="2160588"/>
            <a:ext cx="5499024" cy="3881437"/>
          </a:xfrm>
          <a:prstGeom prst="rect">
            <a:avLst/>
          </a:prstGeom>
        </p:spPr>
      </p:pic>
    </p:spTree>
    <p:extLst>
      <p:ext uri="{BB962C8B-B14F-4D97-AF65-F5344CB8AC3E}">
        <p14:creationId xmlns:p14="http://schemas.microsoft.com/office/powerpoint/2010/main" val="198906381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677334" y="2686051"/>
            <a:ext cx="7971366" cy="4076700"/>
          </a:xfrm>
          <a:prstGeom prst="rect">
            <a:avLst/>
          </a:prstGeom>
        </p:spPr>
      </p:pic>
      <p:sp>
        <p:nvSpPr>
          <p:cNvPr id="2" name="Title 1"/>
          <p:cNvSpPr>
            <a:spLocks noGrp="1"/>
          </p:cNvSpPr>
          <p:nvPr>
            <p:ph type="title"/>
          </p:nvPr>
        </p:nvSpPr>
        <p:spPr/>
        <p:txBody>
          <a:bodyPr>
            <a:normAutofit fontScale="90000"/>
          </a:bodyPr>
          <a:lstStyle/>
          <a:p>
            <a:r>
              <a:rPr lang="en-US" sz="4000" dirty="0"/>
              <a:t>Banner </a:t>
            </a:r>
            <a:r>
              <a:rPr lang="en-US" sz="4000" dirty="0" smtClean="0"/>
              <a:t>8 vs Banner 9 keys</a:t>
            </a:r>
            <a:r>
              <a:rPr lang="en-US" sz="2000" dirty="0" smtClean="0"/>
              <a:t/>
            </a:r>
            <a:br>
              <a:rPr lang="en-US" sz="2000" dirty="0" smtClean="0"/>
            </a:br>
            <a:r>
              <a:rPr lang="en-US" sz="2000" dirty="0"/>
              <a:t/>
            </a:r>
            <a:br>
              <a:rPr lang="en-US" sz="2000" dirty="0"/>
            </a:br>
            <a:r>
              <a:rPr lang="en-US" sz="1800" dirty="0">
                <a:hlinkClick r:id="rId3"/>
              </a:rPr>
              <a:t>http://</a:t>
            </a:r>
            <a:r>
              <a:rPr lang="en-US" sz="1800" dirty="0" smtClean="0">
                <a:hlinkClick r:id="rId3"/>
              </a:rPr>
              <a:t>www.tnstate.edu/banner/Banner%209%20Quick%20Reference%20Sheet.pdf</a:t>
            </a:r>
            <a:r>
              <a:rPr lang="en-US" sz="2000" dirty="0" smtClean="0"/>
              <a:t/>
            </a:r>
            <a:br>
              <a:rPr lang="en-US" sz="2000" dirty="0" smtClean="0"/>
            </a:br>
            <a:endParaRPr lang="en-US" sz="2000" dirty="0"/>
          </a:p>
        </p:txBody>
      </p:sp>
      <p:sp>
        <p:nvSpPr>
          <p:cNvPr id="3" name="Content Placeholder 2"/>
          <p:cNvSpPr>
            <a:spLocks noGrp="1"/>
          </p:cNvSpPr>
          <p:nvPr>
            <p:ph idx="1"/>
          </p:nvPr>
        </p:nvSpPr>
        <p:spPr/>
        <p:txBody>
          <a:bodyPr/>
          <a:lstStyle/>
          <a:p>
            <a:r>
              <a:rPr lang="en-US" dirty="0" smtClean="0"/>
              <a:t>F10 </a:t>
            </a:r>
            <a:r>
              <a:rPr lang="en-US" dirty="0"/>
              <a:t>still saves, F7 still starts a query, F8 still executes query, </a:t>
            </a:r>
            <a:r>
              <a:rPr lang="en-US" dirty="0" err="1"/>
              <a:t>etc</a:t>
            </a:r>
            <a:endParaRPr lang="en-US" dirty="0"/>
          </a:p>
          <a:p>
            <a:endParaRPr lang="en-US" dirty="0"/>
          </a:p>
        </p:txBody>
      </p:sp>
    </p:spTree>
    <p:extLst>
      <p:ext uri="{BB962C8B-B14F-4D97-AF65-F5344CB8AC3E}">
        <p14:creationId xmlns:p14="http://schemas.microsoft.com/office/powerpoint/2010/main" val="23952787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Banner Gets a New Look</a:t>
            </a:r>
            <a:endParaRPr lang="en-US" dirty="0"/>
          </a:p>
        </p:txBody>
      </p:sp>
      <p:sp>
        <p:nvSpPr>
          <p:cNvPr id="3" name="Text Placeholder 2"/>
          <p:cNvSpPr>
            <a:spLocks noGrp="1"/>
          </p:cNvSpPr>
          <p:nvPr>
            <p:ph type="body" idx="1"/>
          </p:nvPr>
        </p:nvSpPr>
        <p:spPr/>
        <p:txBody>
          <a:bodyPr/>
          <a:lstStyle/>
          <a:p>
            <a:r>
              <a:rPr lang="en-US" dirty="0" smtClean="0"/>
              <a:t>Banner 8 Menu</a:t>
            </a:r>
            <a:endParaRPr lang="en-US" dirty="0"/>
          </a:p>
        </p:txBody>
      </p:sp>
      <p:sp>
        <p:nvSpPr>
          <p:cNvPr id="5" name="Text Placeholder 4"/>
          <p:cNvSpPr>
            <a:spLocks noGrp="1"/>
          </p:cNvSpPr>
          <p:nvPr>
            <p:ph type="body" sz="quarter" idx="3"/>
          </p:nvPr>
        </p:nvSpPr>
        <p:spPr/>
        <p:txBody>
          <a:bodyPr/>
          <a:lstStyle/>
          <a:p>
            <a:r>
              <a:rPr lang="en-US" dirty="0" smtClean="0"/>
              <a:t>Banner 9 Menu</a:t>
            </a:r>
            <a:endParaRPr lang="en-US" dirty="0"/>
          </a:p>
        </p:txBody>
      </p:sp>
      <p:pic>
        <p:nvPicPr>
          <p:cNvPr id="7" name="Content Placeholder 6"/>
          <p:cNvPicPr>
            <a:picLocks noGrp="1"/>
          </p:cNvPicPr>
          <p:nvPr>
            <p:ph sz="half" idx="2"/>
          </p:nvPr>
        </p:nvPicPr>
        <p:blipFill>
          <a:blip r:embed="rId2"/>
          <a:stretch>
            <a:fillRect/>
          </a:stretch>
        </p:blipFill>
        <p:spPr>
          <a:xfrm>
            <a:off x="676275" y="2736851"/>
            <a:ext cx="4184650" cy="3156445"/>
          </a:xfrm>
          <a:prstGeom prst="rect">
            <a:avLst/>
          </a:prstGeom>
        </p:spPr>
      </p:pic>
      <p:pic>
        <p:nvPicPr>
          <p:cNvPr id="8" name="Content Placeholder 7"/>
          <p:cNvPicPr>
            <a:picLocks noGrp="1"/>
          </p:cNvPicPr>
          <p:nvPr>
            <p:ph sz="quarter" idx="4"/>
          </p:nvPr>
        </p:nvPicPr>
        <p:blipFill>
          <a:blip r:embed="rId3" cstate="print">
            <a:extLst>
              <a:ext uri="{28A0092B-C50C-407E-A947-70E740481C1C}">
                <a14:useLocalDpi xmlns:a14="http://schemas.microsoft.com/office/drawing/2010/main" val="0"/>
              </a:ext>
            </a:extLst>
          </a:blip>
          <a:stretch>
            <a:fillRect/>
          </a:stretch>
        </p:blipFill>
        <p:spPr>
          <a:xfrm>
            <a:off x="5285959" y="2736851"/>
            <a:ext cx="3790194" cy="3156446"/>
          </a:xfrm>
          <a:prstGeom prst="rect">
            <a:avLst/>
          </a:prstGeom>
        </p:spPr>
      </p:pic>
      <p:sp>
        <p:nvSpPr>
          <p:cNvPr id="9" name="Shape 13"/>
          <p:cNvSpPr/>
          <p:nvPr/>
        </p:nvSpPr>
        <p:spPr>
          <a:xfrm>
            <a:off x="4649009" y="3551335"/>
            <a:ext cx="1076325" cy="880745"/>
          </a:xfrm>
          <a:custGeom>
            <a:avLst/>
            <a:gdLst/>
            <a:ahLst/>
            <a:cxnLst/>
            <a:rect l="0" t="0" r="0" b="0"/>
            <a:pathLst>
              <a:path w="1219200" h="880872">
                <a:moveTo>
                  <a:pt x="696468" y="0"/>
                </a:moveTo>
                <a:lnTo>
                  <a:pt x="1219200" y="440436"/>
                </a:lnTo>
                <a:lnTo>
                  <a:pt x="696468" y="880872"/>
                </a:lnTo>
                <a:lnTo>
                  <a:pt x="696468" y="605028"/>
                </a:lnTo>
                <a:lnTo>
                  <a:pt x="0" y="605028"/>
                </a:lnTo>
                <a:lnTo>
                  <a:pt x="0" y="274320"/>
                </a:lnTo>
                <a:lnTo>
                  <a:pt x="696468" y="274320"/>
                </a:lnTo>
                <a:lnTo>
                  <a:pt x="696468" y="0"/>
                </a:lnTo>
                <a:close/>
              </a:path>
            </a:pathLst>
          </a:custGeom>
          <a:solidFill>
            <a:srgbClr val="0070C0"/>
          </a:solidFill>
          <a:ln w="0" cap="flat">
            <a:noFill/>
            <a:miter lim="127000"/>
          </a:ln>
          <a:effectLst/>
        </p:spPr>
        <p:txBody>
          <a:bodyPr/>
          <a:lstStyle/>
          <a:p>
            <a:endParaRPr lang="en-US"/>
          </a:p>
        </p:txBody>
      </p:sp>
    </p:spTree>
    <p:extLst>
      <p:ext uri="{BB962C8B-B14F-4D97-AF65-F5344CB8AC3E}">
        <p14:creationId xmlns:p14="http://schemas.microsoft.com/office/powerpoint/2010/main" val="421959608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Benefit: </a:t>
            </a:r>
            <a:r>
              <a:rPr lang="en-US" dirty="0" smtClean="0">
                <a:solidFill>
                  <a:srgbClr val="0070C0"/>
                </a:solidFill>
              </a:rPr>
              <a:t>No more Java!</a:t>
            </a:r>
            <a:endParaRPr lang="en-US" dirty="0"/>
          </a:p>
        </p:txBody>
      </p:sp>
      <p:sp>
        <p:nvSpPr>
          <p:cNvPr id="3" name="Content Placeholder 2"/>
          <p:cNvSpPr>
            <a:spLocks noGrp="1"/>
          </p:cNvSpPr>
          <p:nvPr>
            <p:ph idx="1"/>
          </p:nvPr>
        </p:nvSpPr>
        <p:spPr/>
        <p:txBody>
          <a:bodyPr/>
          <a:lstStyle/>
          <a:p>
            <a:endParaRPr lang="en-US" dirty="0"/>
          </a:p>
        </p:txBody>
      </p:sp>
      <p:grpSp>
        <p:nvGrpSpPr>
          <p:cNvPr id="4" name="Group 3"/>
          <p:cNvGrpSpPr/>
          <p:nvPr/>
        </p:nvGrpSpPr>
        <p:grpSpPr>
          <a:xfrm>
            <a:off x="1026184" y="2125804"/>
            <a:ext cx="6534779" cy="3950341"/>
            <a:chOff x="0" y="0"/>
            <a:chExt cx="6534865" cy="3950533"/>
          </a:xfrm>
        </p:grpSpPr>
        <p:sp>
          <p:nvSpPr>
            <p:cNvPr id="5" name="Rectangle 4"/>
            <p:cNvSpPr/>
            <p:nvPr/>
          </p:nvSpPr>
          <p:spPr>
            <a:xfrm>
              <a:off x="0" y="0"/>
              <a:ext cx="297986" cy="328398"/>
            </a:xfrm>
            <a:prstGeom prst="rect">
              <a:avLst/>
            </a:prstGeom>
            <a:ln>
              <a:noFill/>
            </a:ln>
          </p:spPr>
          <p:txBody>
            <a:bodyPr vert="horz" lIns="0" tIns="0" rIns="0" bIns="0" rtlCol="0">
              <a:noAutofit/>
            </a:bodyPr>
            <a:lstStyle/>
            <a:p>
              <a:pPr marL="0" marR="0" indent="0">
                <a:lnSpc>
                  <a:spcPct val="107000"/>
                </a:lnSpc>
                <a:spcBef>
                  <a:spcPts val="0"/>
                </a:spcBef>
                <a:spcAft>
                  <a:spcPts val="800"/>
                </a:spcAft>
              </a:pPr>
              <a:r>
                <a:rPr lang="en-US" sz="2000">
                  <a:solidFill>
                    <a:srgbClr val="002060"/>
                  </a:solidFill>
                  <a:effectLst/>
                  <a:latin typeface="Times New Roman" panose="02020603050405020304" pitchFamily="18" charset="0"/>
                  <a:ea typeface="Times New Roman" panose="02020603050405020304" pitchFamily="18" charset="0"/>
                </a:rPr>
                <a:t> </a:t>
              </a:r>
            </a:p>
            <a:p>
              <a:pPr marL="0" marR="0" indent="0">
                <a:lnSpc>
                  <a:spcPct val="107000"/>
                </a:lnSpc>
                <a:spcBef>
                  <a:spcPts val="0"/>
                </a:spcBef>
                <a:spcAft>
                  <a:spcPts val="800"/>
                </a:spcAft>
              </a:pPr>
              <a:r>
                <a:rPr lang="en-US" sz="2000">
                  <a:solidFill>
                    <a:srgbClr val="002060"/>
                  </a:solidFill>
                  <a:effectLst/>
                  <a:latin typeface="Times New Roman" panose="02020603050405020304" pitchFamily="18" charset="0"/>
                  <a:ea typeface="Times New Roman" panose="02020603050405020304" pitchFamily="18" charset="0"/>
                </a:rPr>
                <a:t> </a:t>
              </a:r>
            </a:p>
          </p:txBody>
        </p:sp>
        <p:sp>
          <p:nvSpPr>
            <p:cNvPr id="6" name="Rectangle 5"/>
            <p:cNvSpPr/>
            <p:nvPr/>
          </p:nvSpPr>
          <p:spPr>
            <a:xfrm>
              <a:off x="236111" y="10805"/>
              <a:ext cx="2179546" cy="314354"/>
            </a:xfrm>
            <a:prstGeom prst="rect">
              <a:avLst/>
            </a:prstGeom>
            <a:ln>
              <a:noFill/>
            </a:ln>
          </p:spPr>
          <p:txBody>
            <a:bodyPr vert="horz" lIns="0" tIns="0" rIns="0" bIns="0" rtlCol="0">
              <a:noAutofit/>
            </a:bodyPr>
            <a:lstStyle/>
            <a:p>
              <a:pPr marL="0" marR="0" indent="0">
                <a:lnSpc>
                  <a:spcPct val="107000"/>
                </a:lnSpc>
                <a:spcBef>
                  <a:spcPts val="0"/>
                </a:spcBef>
                <a:spcAft>
                  <a:spcPts val="800"/>
                </a:spcAft>
              </a:pPr>
              <a:r>
                <a:rPr lang="en-US" sz="2000">
                  <a:solidFill>
                    <a:srgbClr val="002060"/>
                  </a:solidFill>
                  <a:effectLst/>
                  <a:latin typeface="Times New Roman" panose="02020603050405020304" pitchFamily="18" charset="0"/>
                  <a:ea typeface="Times New Roman" panose="02020603050405020304" pitchFamily="18" charset="0"/>
                </a:rPr>
                <a:t> </a:t>
              </a:r>
            </a:p>
          </p:txBody>
        </p:sp>
        <p:pic>
          <p:nvPicPr>
            <p:cNvPr id="7" name="Picture 6"/>
            <p:cNvPicPr/>
            <p:nvPr/>
          </p:nvPicPr>
          <p:blipFill>
            <a:blip r:embed="rId2"/>
            <a:stretch>
              <a:fillRect/>
            </a:stretch>
          </p:blipFill>
          <p:spPr>
            <a:xfrm>
              <a:off x="2549605" y="928441"/>
              <a:ext cx="3421380" cy="1898904"/>
            </a:xfrm>
            <a:prstGeom prst="rect">
              <a:avLst/>
            </a:prstGeom>
          </p:spPr>
        </p:pic>
        <p:sp>
          <p:nvSpPr>
            <p:cNvPr id="8" name="Shape 43"/>
            <p:cNvSpPr/>
            <p:nvPr/>
          </p:nvSpPr>
          <p:spPr>
            <a:xfrm>
              <a:off x="1968960" y="219771"/>
              <a:ext cx="1917728" cy="3700291"/>
            </a:xfrm>
            <a:custGeom>
              <a:avLst/>
              <a:gdLst/>
              <a:ahLst/>
              <a:cxnLst/>
              <a:rect l="0" t="0" r="0" b="0"/>
              <a:pathLst>
                <a:path w="1917728" h="3700291">
                  <a:moveTo>
                    <a:pt x="1917728" y="0"/>
                  </a:moveTo>
                  <a:lnTo>
                    <a:pt x="1917728" y="293133"/>
                  </a:lnTo>
                  <a:lnTo>
                    <a:pt x="1798440" y="312488"/>
                  </a:lnTo>
                  <a:cubicBezTo>
                    <a:pt x="1518982" y="367978"/>
                    <a:pt x="1251300" y="472545"/>
                    <a:pt x="1016508" y="626373"/>
                  </a:cubicBezTo>
                  <a:lnTo>
                    <a:pt x="1917728" y="1365543"/>
                  </a:lnTo>
                  <a:lnTo>
                    <a:pt x="1917728" y="1739394"/>
                  </a:lnTo>
                  <a:lnTo>
                    <a:pt x="781812" y="807729"/>
                  </a:lnTo>
                  <a:cubicBezTo>
                    <a:pt x="57912" y="1467622"/>
                    <a:pt x="144780" y="2468890"/>
                    <a:pt x="972312" y="3044962"/>
                  </a:cubicBezTo>
                  <a:cubicBezTo>
                    <a:pt x="1247203" y="3235843"/>
                    <a:pt x="1572030" y="3356858"/>
                    <a:pt x="1910304" y="3407605"/>
                  </a:cubicBezTo>
                  <a:lnTo>
                    <a:pt x="1917728" y="3408457"/>
                  </a:lnTo>
                  <a:lnTo>
                    <a:pt x="1917728" y="3700291"/>
                  </a:lnTo>
                  <a:lnTo>
                    <a:pt x="1820519" y="3688084"/>
                  </a:lnTo>
                  <a:cubicBezTo>
                    <a:pt x="781764" y="3513186"/>
                    <a:pt x="0" y="2756925"/>
                    <a:pt x="0" y="1850145"/>
                  </a:cubicBezTo>
                  <a:cubicBezTo>
                    <a:pt x="0" y="943366"/>
                    <a:pt x="781764" y="187104"/>
                    <a:pt x="1820519" y="12207"/>
                  </a:cubicBezTo>
                  <a:lnTo>
                    <a:pt x="1917728" y="0"/>
                  </a:lnTo>
                  <a:close/>
                </a:path>
              </a:pathLst>
            </a:custGeom>
            <a:ln w="0" cap="flat">
              <a:miter lim="127000"/>
            </a:ln>
          </p:spPr>
          <p:style>
            <a:lnRef idx="0">
              <a:srgbClr val="000000">
                <a:alpha val="0"/>
              </a:srgbClr>
            </a:lnRef>
            <a:fillRef idx="1">
              <a:srgbClr val="C00000"/>
            </a:fillRef>
            <a:effectRef idx="0">
              <a:scrgbClr r="0" g="0" b="0"/>
            </a:effectRef>
            <a:fontRef idx="none"/>
          </p:style>
          <p:txBody>
            <a:bodyPr/>
            <a:lstStyle/>
            <a:p>
              <a:endParaRPr lang="en-US"/>
            </a:p>
          </p:txBody>
        </p:sp>
        <p:sp>
          <p:nvSpPr>
            <p:cNvPr id="9" name="Shape 44"/>
            <p:cNvSpPr/>
            <p:nvPr/>
          </p:nvSpPr>
          <p:spPr>
            <a:xfrm>
              <a:off x="3886689" y="193873"/>
              <a:ext cx="2642080" cy="3752088"/>
            </a:xfrm>
            <a:custGeom>
              <a:avLst/>
              <a:gdLst/>
              <a:ahLst/>
              <a:cxnLst/>
              <a:rect l="0" t="0" r="0" b="0"/>
              <a:pathLst>
                <a:path w="2642080" h="3752088">
                  <a:moveTo>
                    <a:pt x="362176" y="0"/>
                  </a:moveTo>
                  <a:cubicBezTo>
                    <a:pt x="1622524" y="0"/>
                    <a:pt x="2642080" y="839724"/>
                    <a:pt x="2642080" y="1876044"/>
                  </a:cubicBezTo>
                  <a:cubicBezTo>
                    <a:pt x="2642080" y="2912364"/>
                    <a:pt x="1622524" y="3752088"/>
                    <a:pt x="362176" y="3752088"/>
                  </a:cubicBezTo>
                  <a:cubicBezTo>
                    <a:pt x="283499" y="3752088"/>
                    <a:pt x="205751" y="3748808"/>
                    <a:pt x="129124" y="3742405"/>
                  </a:cubicBezTo>
                  <a:lnTo>
                    <a:pt x="0" y="3726190"/>
                  </a:lnTo>
                  <a:lnTo>
                    <a:pt x="0" y="3434356"/>
                  </a:lnTo>
                  <a:lnTo>
                    <a:pt x="162665" y="3453020"/>
                  </a:lnTo>
                  <a:cubicBezTo>
                    <a:pt x="675280" y="3493990"/>
                    <a:pt x="1204472" y="3376708"/>
                    <a:pt x="1627096" y="3099816"/>
                  </a:cubicBezTo>
                  <a:lnTo>
                    <a:pt x="0" y="1765292"/>
                  </a:lnTo>
                  <a:lnTo>
                    <a:pt x="0" y="1391442"/>
                  </a:lnTo>
                  <a:lnTo>
                    <a:pt x="1861791" y="2918460"/>
                  </a:lnTo>
                  <a:cubicBezTo>
                    <a:pt x="2584168" y="2258568"/>
                    <a:pt x="2498824" y="1257300"/>
                    <a:pt x="1671291" y="682752"/>
                  </a:cubicBezTo>
                  <a:cubicBezTo>
                    <a:pt x="1304770" y="427482"/>
                    <a:pt x="849475" y="296799"/>
                    <a:pt x="391894" y="291465"/>
                  </a:cubicBezTo>
                  <a:cubicBezTo>
                    <a:pt x="277499" y="290132"/>
                    <a:pt x="162961" y="296632"/>
                    <a:pt x="49631" y="310979"/>
                  </a:cubicBezTo>
                  <a:lnTo>
                    <a:pt x="0" y="319032"/>
                  </a:lnTo>
                  <a:lnTo>
                    <a:pt x="0" y="25899"/>
                  </a:lnTo>
                  <a:lnTo>
                    <a:pt x="129124" y="9684"/>
                  </a:lnTo>
                  <a:cubicBezTo>
                    <a:pt x="205751" y="3280"/>
                    <a:pt x="283499" y="0"/>
                    <a:pt x="362176" y="0"/>
                  </a:cubicBezTo>
                  <a:close/>
                </a:path>
              </a:pathLst>
            </a:custGeom>
            <a:ln w="0" cap="flat">
              <a:miter lim="127000"/>
            </a:ln>
          </p:spPr>
          <p:style>
            <a:lnRef idx="0">
              <a:srgbClr val="000000">
                <a:alpha val="0"/>
              </a:srgbClr>
            </a:lnRef>
            <a:fillRef idx="1">
              <a:srgbClr val="C00000"/>
            </a:fillRef>
            <a:effectRef idx="0">
              <a:scrgbClr r="0" g="0" b="0"/>
            </a:effectRef>
            <a:fontRef idx="none"/>
          </p:style>
          <p:txBody>
            <a:bodyPr/>
            <a:lstStyle/>
            <a:p>
              <a:endParaRPr lang="en-US"/>
            </a:p>
          </p:txBody>
        </p:sp>
        <p:sp>
          <p:nvSpPr>
            <p:cNvPr id="10" name="Shape 45"/>
            <p:cNvSpPr/>
            <p:nvPr/>
          </p:nvSpPr>
          <p:spPr>
            <a:xfrm>
              <a:off x="2255473" y="1021405"/>
              <a:ext cx="1629068" cy="2612887"/>
            </a:xfrm>
            <a:custGeom>
              <a:avLst/>
              <a:gdLst/>
              <a:ahLst/>
              <a:cxnLst/>
              <a:rect l="0" t="0" r="0" b="0"/>
              <a:pathLst>
                <a:path w="1629068" h="2612887">
                  <a:moveTo>
                    <a:pt x="493776" y="0"/>
                  </a:moveTo>
                  <a:lnTo>
                    <a:pt x="1629068" y="930690"/>
                  </a:lnTo>
                  <a:lnTo>
                    <a:pt x="1629068" y="943806"/>
                  </a:lnTo>
                  <a:lnTo>
                    <a:pt x="494826" y="14027"/>
                  </a:lnTo>
                  <a:lnTo>
                    <a:pt x="432816" y="73152"/>
                  </a:lnTo>
                  <a:lnTo>
                    <a:pt x="371856" y="138684"/>
                  </a:lnTo>
                  <a:lnTo>
                    <a:pt x="371856" y="137160"/>
                  </a:lnTo>
                  <a:lnTo>
                    <a:pt x="316992" y="204216"/>
                  </a:lnTo>
                  <a:lnTo>
                    <a:pt x="265176" y="271272"/>
                  </a:lnTo>
                  <a:lnTo>
                    <a:pt x="219456" y="341376"/>
                  </a:lnTo>
                  <a:lnTo>
                    <a:pt x="176784" y="411480"/>
                  </a:lnTo>
                  <a:lnTo>
                    <a:pt x="178308" y="411480"/>
                  </a:lnTo>
                  <a:lnTo>
                    <a:pt x="140208" y="483108"/>
                  </a:lnTo>
                  <a:lnTo>
                    <a:pt x="108204" y="556260"/>
                  </a:lnTo>
                  <a:lnTo>
                    <a:pt x="108204" y="554736"/>
                  </a:lnTo>
                  <a:lnTo>
                    <a:pt x="80772" y="629412"/>
                  </a:lnTo>
                  <a:lnTo>
                    <a:pt x="56388" y="704088"/>
                  </a:lnTo>
                  <a:lnTo>
                    <a:pt x="56388" y="702564"/>
                  </a:lnTo>
                  <a:lnTo>
                    <a:pt x="38100" y="778764"/>
                  </a:lnTo>
                  <a:lnTo>
                    <a:pt x="38100" y="777240"/>
                  </a:lnTo>
                  <a:lnTo>
                    <a:pt x="24384" y="853440"/>
                  </a:lnTo>
                  <a:lnTo>
                    <a:pt x="15240" y="929640"/>
                  </a:lnTo>
                  <a:lnTo>
                    <a:pt x="15240" y="928116"/>
                  </a:lnTo>
                  <a:lnTo>
                    <a:pt x="10668" y="1004316"/>
                  </a:lnTo>
                  <a:lnTo>
                    <a:pt x="9144" y="1080516"/>
                  </a:lnTo>
                  <a:lnTo>
                    <a:pt x="13716" y="1156716"/>
                  </a:lnTo>
                  <a:lnTo>
                    <a:pt x="22860" y="1231392"/>
                  </a:lnTo>
                  <a:lnTo>
                    <a:pt x="36576" y="1306068"/>
                  </a:lnTo>
                  <a:lnTo>
                    <a:pt x="53340" y="1380744"/>
                  </a:lnTo>
                  <a:lnTo>
                    <a:pt x="76200" y="1455420"/>
                  </a:lnTo>
                  <a:lnTo>
                    <a:pt x="102108" y="1528572"/>
                  </a:lnTo>
                  <a:lnTo>
                    <a:pt x="134112" y="1600200"/>
                  </a:lnTo>
                  <a:lnTo>
                    <a:pt x="169164" y="1671828"/>
                  </a:lnTo>
                  <a:lnTo>
                    <a:pt x="208788" y="1740408"/>
                  </a:lnTo>
                  <a:lnTo>
                    <a:pt x="254508" y="1808988"/>
                  </a:lnTo>
                  <a:lnTo>
                    <a:pt x="252984" y="1808988"/>
                  </a:lnTo>
                  <a:lnTo>
                    <a:pt x="303276" y="1876044"/>
                  </a:lnTo>
                  <a:lnTo>
                    <a:pt x="356616" y="1941576"/>
                  </a:lnTo>
                  <a:lnTo>
                    <a:pt x="414528" y="2005584"/>
                  </a:lnTo>
                  <a:lnTo>
                    <a:pt x="475488" y="2066544"/>
                  </a:lnTo>
                  <a:lnTo>
                    <a:pt x="542544" y="2125980"/>
                  </a:lnTo>
                  <a:lnTo>
                    <a:pt x="614172" y="2183892"/>
                  </a:lnTo>
                  <a:lnTo>
                    <a:pt x="612648" y="2183892"/>
                  </a:lnTo>
                  <a:lnTo>
                    <a:pt x="688848" y="2238756"/>
                  </a:lnTo>
                  <a:lnTo>
                    <a:pt x="758952" y="2284476"/>
                  </a:lnTo>
                  <a:lnTo>
                    <a:pt x="757428" y="2284476"/>
                  </a:lnTo>
                  <a:lnTo>
                    <a:pt x="829056" y="2328672"/>
                  </a:lnTo>
                  <a:lnTo>
                    <a:pt x="903732" y="2368296"/>
                  </a:lnTo>
                  <a:lnTo>
                    <a:pt x="978408" y="2406396"/>
                  </a:lnTo>
                  <a:lnTo>
                    <a:pt x="1054608" y="2441448"/>
                  </a:lnTo>
                  <a:lnTo>
                    <a:pt x="1132332" y="2471928"/>
                  </a:lnTo>
                  <a:lnTo>
                    <a:pt x="1211580" y="2500884"/>
                  </a:lnTo>
                  <a:lnTo>
                    <a:pt x="1292352" y="2526792"/>
                  </a:lnTo>
                  <a:lnTo>
                    <a:pt x="1374648" y="2549652"/>
                  </a:lnTo>
                  <a:lnTo>
                    <a:pt x="1456944" y="2569464"/>
                  </a:lnTo>
                  <a:lnTo>
                    <a:pt x="1540764" y="2586228"/>
                  </a:lnTo>
                  <a:lnTo>
                    <a:pt x="1624584" y="2601468"/>
                  </a:lnTo>
                  <a:lnTo>
                    <a:pt x="1629068" y="2602039"/>
                  </a:lnTo>
                  <a:lnTo>
                    <a:pt x="1629068" y="2612887"/>
                  </a:lnTo>
                  <a:lnTo>
                    <a:pt x="1623060" y="2612136"/>
                  </a:lnTo>
                  <a:lnTo>
                    <a:pt x="1537716" y="2596896"/>
                  </a:lnTo>
                  <a:lnTo>
                    <a:pt x="1453896" y="2580132"/>
                  </a:lnTo>
                  <a:lnTo>
                    <a:pt x="1371600" y="2560320"/>
                  </a:lnTo>
                  <a:lnTo>
                    <a:pt x="1289304" y="2537460"/>
                  </a:lnTo>
                  <a:lnTo>
                    <a:pt x="1208532" y="2511552"/>
                  </a:lnTo>
                  <a:lnTo>
                    <a:pt x="1129284" y="2482596"/>
                  </a:lnTo>
                  <a:lnTo>
                    <a:pt x="1050036" y="2450592"/>
                  </a:lnTo>
                  <a:lnTo>
                    <a:pt x="973836" y="2415540"/>
                  </a:lnTo>
                  <a:lnTo>
                    <a:pt x="897636" y="2377440"/>
                  </a:lnTo>
                  <a:lnTo>
                    <a:pt x="824484" y="2337816"/>
                  </a:lnTo>
                  <a:lnTo>
                    <a:pt x="752856" y="2293620"/>
                  </a:lnTo>
                  <a:lnTo>
                    <a:pt x="682752" y="2247900"/>
                  </a:lnTo>
                  <a:lnTo>
                    <a:pt x="606552" y="2191512"/>
                  </a:lnTo>
                  <a:lnTo>
                    <a:pt x="536448" y="2135124"/>
                  </a:lnTo>
                  <a:lnTo>
                    <a:pt x="469392" y="2074164"/>
                  </a:lnTo>
                  <a:lnTo>
                    <a:pt x="406908" y="2013204"/>
                  </a:lnTo>
                  <a:lnTo>
                    <a:pt x="347472" y="1949196"/>
                  </a:lnTo>
                  <a:lnTo>
                    <a:pt x="294132" y="1882140"/>
                  </a:lnTo>
                  <a:lnTo>
                    <a:pt x="245364" y="1815084"/>
                  </a:lnTo>
                  <a:lnTo>
                    <a:pt x="201168" y="1746504"/>
                  </a:lnTo>
                  <a:lnTo>
                    <a:pt x="160020" y="1676400"/>
                  </a:lnTo>
                  <a:lnTo>
                    <a:pt x="123444" y="1604772"/>
                  </a:lnTo>
                  <a:lnTo>
                    <a:pt x="92964" y="1531620"/>
                  </a:lnTo>
                  <a:lnTo>
                    <a:pt x="65532" y="1458468"/>
                  </a:lnTo>
                  <a:lnTo>
                    <a:pt x="44196" y="1383792"/>
                  </a:lnTo>
                  <a:lnTo>
                    <a:pt x="25908" y="1309116"/>
                  </a:lnTo>
                  <a:lnTo>
                    <a:pt x="12192" y="1232916"/>
                  </a:lnTo>
                  <a:lnTo>
                    <a:pt x="3048" y="1156716"/>
                  </a:lnTo>
                  <a:lnTo>
                    <a:pt x="0" y="1080516"/>
                  </a:lnTo>
                  <a:lnTo>
                    <a:pt x="0" y="1004316"/>
                  </a:lnTo>
                  <a:lnTo>
                    <a:pt x="4572" y="928116"/>
                  </a:lnTo>
                  <a:lnTo>
                    <a:pt x="13716" y="851916"/>
                  </a:lnTo>
                  <a:lnTo>
                    <a:pt x="27432" y="775716"/>
                  </a:lnTo>
                  <a:lnTo>
                    <a:pt x="47244" y="701040"/>
                  </a:lnTo>
                  <a:lnTo>
                    <a:pt x="70104" y="626364"/>
                  </a:lnTo>
                  <a:lnTo>
                    <a:pt x="99060" y="551688"/>
                  </a:lnTo>
                  <a:lnTo>
                    <a:pt x="131064" y="478536"/>
                  </a:lnTo>
                  <a:lnTo>
                    <a:pt x="169164" y="406908"/>
                  </a:lnTo>
                  <a:lnTo>
                    <a:pt x="210312" y="335280"/>
                  </a:lnTo>
                  <a:lnTo>
                    <a:pt x="257556" y="265176"/>
                  </a:lnTo>
                  <a:lnTo>
                    <a:pt x="307848" y="198120"/>
                  </a:lnTo>
                  <a:lnTo>
                    <a:pt x="364236" y="131064"/>
                  </a:lnTo>
                  <a:lnTo>
                    <a:pt x="425196" y="65532"/>
                  </a:lnTo>
                  <a:lnTo>
                    <a:pt x="493776" y="0"/>
                  </a:lnTo>
                  <a:close/>
                </a:path>
              </a:pathLst>
            </a:custGeom>
            <a:ln w="0" cap="flat">
              <a:miter lim="127000"/>
            </a:ln>
          </p:spPr>
          <p:style>
            <a:lnRef idx="0">
              <a:srgbClr val="000000">
                <a:alpha val="0"/>
              </a:srgbClr>
            </a:lnRef>
            <a:fillRef idx="1">
              <a:srgbClr val="C00000"/>
            </a:fillRef>
            <a:effectRef idx="0">
              <a:scrgbClr r="0" g="0" b="0"/>
            </a:effectRef>
            <a:fontRef idx="none"/>
          </p:style>
          <p:txBody>
            <a:bodyPr/>
            <a:lstStyle/>
            <a:p>
              <a:endParaRPr lang="en-US"/>
            </a:p>
          </p:txBody>
        </p:sp>
        <p:sp>
          <p:nvSpPr>
            <p:cNvPr id="11" name="Shape 46"/>
            <p:cNvSpPr/>
            <p:nvPr/>
          </p:nvSpPr>
          <p:spPr>
            <a:xfrm>
              <a:off x="2976324" y="507394"/>
              <a:ext cx="908217" cy="1083698"/>
            </a:xfrm>
            <a:custGeom>
              <a:avLst/>
              <a:gdLst/>
              <a:ahLst/>
              <a:cxnLst/>
              <a:rect l="0" t="0" r="0" b="0"/>
              <a:pathLst>
                <a:path w="908217" h="1083698">
                  <a:moveTo>
                    <a:pt x="908217" y="0"/>
                  </a:moveTo>
                  <a:lnTo>
                    <a:pt x="908217" y="11020"/>
                  </a:lnTo>
                  <a:lnTo>
                    <a:pt x="876300" y="15663"/>
                  </a:lnTo>
                  <a:lnTo>
                    <a:pt x="790956" y="30903"/>
                  </a:lnTo>
                  <a:lnTo>
                    <a:pt x="792480" y="30903"/>
                  </a:lnTo>
                  <a:lnTo>
                    <a:pt x="708661" y="47667"/>
                  </a:lnTo>
                  <a:lnTo>
                    <a:pt x="626364" y="69003"/>
                  </a:lnTo>
                  <a:lnTo>
                    <a:pt x="544068" y="93387"/>
                  </a:lnTo>
                  <a:lnTo>
                    <a:pt x="463297" y="120819"/>
                  </a:lnTo>
                  <a:lnTo>
                    <a:pt x="464820" y="119295"/>
                  </a:lnTo>
                  <a:lnTo>
                    <a:pt x="384048" y="149775"/>
                  </a:lnTo>
                  <a:lnTo>
                    <a:pt x="385572" y="149775"/>
                  </a:lnTo>
                  <a:lnTo>
                    <a:pt x="306324" y="183303"/>
                  </a:lnTo>
                  <a:lnTo>
                    <a:pt x="307848" y="183303"/>
                  </a:lnTo>
                  <a:lnTo>
                    <a:pt x="230124" y="218355"/>
                  </a:lnTo>
                  <a:lnTo>
                    <a:pt x="155448" y="256455"/>
                  </a:lnTo>
                  <a:lnTo>
                    <a:pt x="82297" y="299127"/>
                  </a:lnTo>
                  <a:lnTo>
                    <a:pt x="18496" y="339349"/>
                  </a:lnTo>
                  <a:lnTo>
                    <a:pt x="908217" y="1069087"/>
                  </a:lnTo>
                  <a:lnTo>
                    <a:pt x="908217" y="1083698"/>
                  </a:lnTo>
                  <a:lnTo>
                    <a:pt x="0" y="338751"/>
                  </a:lnTo>
                  <a:lnTo>
                    <a:pt x="77724" y="289983"/>
                  </a:lnTo>
                  <a:lnTo>
                    <a:pt x="150876" y="247311"/>
                  </a:lnTo>
                  <a:lnTo>
                    <a:pt x="225553" y="209211"/>
                  </a:lnTo>
                  <a:lnTo>
                    <a:pt x="303276" y="172635"/>
                  </a:lnTo>
                  <a:lnTo>
                    <a:pt x="381000" y="140631"/>
                  </a:lnTo>
                  <a:lnTo>
                    <a:pt x="460248" y="110151"/>
                  </a:lnTo>
                  <a:lnTo>
                    <a:pt x="541020" y="82719"/>
                  </a:lnTo>
                  <a:lnTo>
                    <a:pt x="623316" y="59859"/>
                  </a:lnTo>
                  <a:lnTo>
                    <a:pt x="705612" y="38523"/>
                  </a:lnTo>
                  <a:lnTo>
                    <a:pt x="789432" y="20235"/>
                  </a:lnTo>
                  <a:lnTo>
                    <a:pt x="873253" y="4995"/>
                  </a:lnTo>
                  <a:lnTo>
                    <a:pt x="908217" y="0"/>
                  </a:lnTo>
                  <a:close/>
                </a:path>
              </a:pathLst>
            </a:custGeom>
            <a:ln w="0" cap="flat">
              <a:miter lim="127000"/>
            </a:ln>
          </p:spPr>
          <p:style>
            <a:lnRef idx="0">
              <a:srgbClr val="000000">
                <a:alpha val="0"/>
              </a:srgbClr>
            </a:lnRef>
            <a:fillRef idx="1">
              <a:srgbClr val="C00000"/>
            </a:fillRef>
            <a:effectRef idx="0">
              <a:scrgbClr r="0" g="0" b="0"/>
            </a:effectRef>
            <a:fontRef idx="none"/>
          </p:style>
          <p:txBody>
            <a:bodyPr/>
            <a:lstStyle/>
            <a:p>
              <a:endParaRPr lang="en-US"/>
            </a:p>
          </p:txBody>
        </p:sp>
        <p:sp>
          <p:nvSpPr>
            <p:cNvPr id="12" name="Shape 47"/>
            <p:cNvSpPr/>
            <p:nvPr/>
          </p:nvSpPr>
          <p:spPr>
            <a:xfrm>
              <a:off x="1964388" y="213142"/>
              <a:ext cx="1920152" cy="3713550"/>
            </a:xfrm>
            <a:custGeom>
              <a:avLst/>
              <a:gdLst/>
              <a:ahLst/>
              <a:cxnLst/>
              <a:rect l="0" t="0" r="0" b="0"/>
              <a:pathLst>
                <a:path w="1920152" h="3713550">
                  <a:moveTo>
                    <a:pt x="1920152" y="0"/>
                  </a:moveTo>
                  <a:lnTo>
                    <a:pt x="1920152" y="10894"/>
                  </a:lnTo>
                  <a:lnTo>
                    <a:pt x="1825752" y="24927"/>
                  </a:lnTo>
                  <a:lnTo>
                    <a:pt x="1716024" y="46263"/>
                  </a:lnTo>
                  <a:lnTo>
                    <a:pt x="1607820" y="70647"/>
                  </a:lnTo>
                  <a:lnTo>
                    <a:pt x="1502664" y="99603"/>
                  </a:lnTo>
                  <a:lnTo>
                    <a:pt x="1399032" y="133131"/>
                  </a:lnTo>
                  <a:lnTo>
                    <a:pt x="1298448" y="171231"/>
                  </a:lnTo>
                  <a:lnTo>
                    <a:pt x="1199388" y="212379"/>
                  </a:lnTo>
                  <a:lnTo>
                    <a:pt x="1200912" y="212379"/>
                  </a:lnTo>
                  <a:lnTo>
                    <a:pt x="1104900" y="258099"/>
                  </a:lnTo>
                  <a:lnTo>
                    <a:pt x="1011936" y="306867"/>
                  </a:lnTo>
                  <a:lnTo>
                    <a:pt x="923544" y="358683"/>
                  </a:lnTo>
                  <a:lnTo>
                    <a:pt x="836676" y="413547"/>
                  </a:lnTo>
                  <a:lnTo>
                    <a:pt x="754380" y="472983"/>
                  </a:lnTo>
                  <a:lnTo>
                    <a:pt x="675132" y="535467"/>
                  </a:lnTo>
                  <a:lnTo>
                    <a:pt x="600456" y="599475"/>
                  </a:lnTo>
                  <a:lnTo>
                    <a:pt x="528828" y="668055"/>
                  </a:lnTo>
                  <a:lnTo>
                    <a:pt x="461772" y="738159"/>
                  </a:lnTo>
                  <a:lnTo>
                    <a:pt x="397764" y="811311"/>
                  </a:lnTo>
                  <a:lnTo>
                    <a:pt x="338328" y="887511"/>
                  </a:lnTo>
                  <a:lnTo>
                    <a:pt x="283464" y="966759"/>
                  </a:lnTo>
                  <a:lnTo>
                    <a:pt x="284988" y="965235"/>
                  </a:lnTo>
                  <a:lnTo>
                    <a:pt x="233172" y="1046007"/>
                  </a:lnTo>
                  <a:lnTo>
                    <a:pt x="234696" y="1046007"/>
                  </a:lnTo>
                  <a:lnTo>
                    <a:pt x="188976" y="1129827"/>
                  </a:lnTo>
                  <a:lnTo>
                    <a:pt x="147828" y="1215171"/>
                  </a:lnTo>
                  <a:lnTo>
                    <a:pt x="147828" y="1213647"/>
                  </a:lnTo>
                  <a:lnTo>
                    <a:pt x="111252" y="1302039"/>
                  </a:lnTo>
                  <a:lnTo>
                    <a:pt x="111252" y="1300515"/>
                  </a:lnTo>
                  <a:lnTo>
                    <a:pt x="80772" y="1390431"/>
                  </a:lnTo>
                  <a:lnTo>
                    <a:pt x="56388" y="1480347"/>
                  </a:lnTo>
                  <a:lnTo>
                    <a:pt x="36576" y="1573311"/>
                  </a:lnTo>
                  <a:lnTo>
                    <a:pt x="36576" y="1571787"/>
                  </a:lnTo>
                  <a:lnTo>
                    <a:pt x="21336" y="1666275"/>
                  </a:lnTo>
                  <a:lnTo>
                    <a:pt x="12192" y="1760763"/>
                  </a:lnTo>
                  <a:lnTo>
                    <a:pt x="9144" y="1856775"/>
                  </a:lnTo>
                  <a:lnTo>
                    <a:pt x="12192" y="1952787"/>
                  </a:lnTo>
                  <a:lnTo>
                    <a:pt x="21336" y="2048799"/>
                  </a:lnTo>
                  <a:lnTo>
                    <a:pt x="36576" y="2141763"/>
                  </a:lnTo>
                  <a:lnTo>
                    <a:pt x="56388" y="2234727"/>
                  </a:lnTo>
                  <a:lnTo>
                    <a:pt x="56388" y="2233203"/>
                  </a:lnTo>
                  <a:lnTo>
                    <a:pt x="80772" y="2324643"/>
                  </a:lnTo>
                  <a:lnTo>
                    <a:pt x="111252" y="2413035"/>
                  </a:lnTo>
                  <a:lnTo>
                    <a:pt x="147828" y="2499903"/>
                  </a:lnTo>
                  <a:lnTo>
                    <a:pt x="188976" y="2585247"/>
                  </a:lnTo>
                  <a:lnTo>
                    <a:pt x="234696" y="2667543"/>
                  </a:lnTo>
                  <a:lnTo>
                    <a:pt x="233172" y="2667543"/>
                  </a:lnTo>
                  <a:lnTo>
                    <a:pt x="284988" y="2748315"/>
                  </a:lnTo>
                  <a:lnTo>
                    <a:pt x="283464" y="2748315"/>
                  </a:lnTo>
                  <a:lnTo>
                    <a:pt x="338328" y="2826039"/>
                  </a:lnTo>
                  <a:lnTo>
                    <a:pt x="397764" y="2902239"/>
                  </a:lnTo>
                  <a:lnTo>
                    <a:pt x="461772" y="2975391"/>
                  </a:lnTo>
                  <a:lnTo>
                    <a:pt x="528828" y="3047019"/>
                  </a:lnTo>
                  <a:lnTo>
                    <a:pt x="600456" y="3114075"/>
                  </a:lnTo>
                  <a:lnTo>
                    <a:pt x="675132" y="3179607"/>
                  </a:lnTo>
                  <a:lnTo>
                    <a:pt x="754380" y="3242091"/>
                  </a:lnTo>
                  <a:lnTo>
                    <a:pt x="754380" y="3240567"/>
                  </a:lnTo>
                  <a:lnTo>
                    <a:pt x="836676" y="3300003"/>
                  </a:lnTo>
                  <a:lnTo>
                    <a:pt x="923544" y="3356391"/>
                  </a:lnTo>
                  <a:lnTo>
                    <a:pt x="1011936" y="3408208"/>
                  </a:lnTo>
                  <a:lnTo>
                    <a:pt x="1104900" y="3456975"/>
                  </a:lnTo>
                  <a:lnTo>
                    <a:pt x="1200912" y="3501171"/>
                  </a:lnTo>
                  <a:lnTo>
                    <a:pt x="1199388" y="3501171"/>
                  </a:lnTo>
                  <a:lnTo>
                    <a:pt x="1298448" y="3542319"/>
                  </a:lnTo>
                  <a:lnTo>
                    <a:pt x="1399032" y="3580419"/>
                  </a:lnTo>
                  <a:lnTo>
                    <a:pt x="1502664" y="3613947"/>
                  </a:lnTo>
                  <a:lnTo>
                    <a:pt x="1607820" y="3642903"/>
                  </a:lnTo>
                  <a:lnTo>
                    <a:pt x="1716024" y="3668811"/>
                  </a:lnTo>
                  <a:lnTo>
                    <a:pt x="1825752" y="3690147"/>
                  </a:lnTo>
                  <a:lnTo>
                    <a:pt x="1920152" y="3702904"/>
                  </a:lnTo>
                  <a:lnTo>
                    <a:pt x="1920152" y="3713550"/>
                  </a:lnTo>
                  <a:lnTo>
                    <a:pt x="1824228" y="3699291"/>
                  </a:lnTo>
                  <a:lnTo>
                    <a:pt x="1714500" y="3679479"/>
                  </a:lnTo>
                  <a:lnTo>
                    <a:pt x="1604772" y="3653571"/>
                  </a:lnTo>
                  <a:lnTo>
                    <a:pt x="1499616" y="3624615"/>
                  </a:lnTo>
                  <a:lnTo>
                    <a:pt x="1395984" y="3591087"/>
                  </a:lnTo>
                  <a:lnTo>
                    <a:pt x="1293876" y="3552987"/>
                  </a:lnTo>
                  <a:lnTo>
                    <a:pt x="1196340" y="3511839"/>
                  </a:lnTo>
                  <a:lnTo>
                    <a:pt x="1100328" y="3466119"/>
                  </a:lnTo>
                  <a:lnTo>
                    <a:pt x="1007364" y="3417351"/>
                  </a:lnTo>
                  <a:lnTo>
                    <a:pt x="917448" y="3364011"/>
                  </a:lnTo>
                  <a:lnTo>
                    <a:pt x="832104" y="3309147"/>
                  </a:lnTo>
                  <a:lnTo>
                    <a:pt x="748284" y="3249711"/>
                  </a:lnTo>
                  <a:lnTo>
                    <a:pt x="669036" y="3187227"/>
                  </a:lnTo>
                  <a:lnTo>
                    <a:pt x="592836" y="3121695"/>
                  </a:lnTo>
                  <a:lnTo>
                    <a:pt x="521208" y="3054639"/>
                  </a:lnTo>
                  <a:lnTo>
                    <a:pt x="454152" y="2983011"/>
                  </a:lnTo>
                  <a:lnTo>
                    <a:pt x="390144" y="2909859"/>
                  </a:lnTo>
                  <a:lnTo>
                    <a:pt x="330708" y="2832135"/>
                  </a:lnTo>
                  <a:lnTo>
                    <a:pt x="275844" y="2754411"/>
                  </a:lnTo>
                  <a:lnTo>
                    <a:pt x="225552" y="2673639"/>
                  </a:lnTo>
                  <a:lnTo>
                    <a:pt x="178308" y="2589819"/>
                  </a:lnTo>
                  <a:lnTo>
                    <a:pt x="138684" y="2504475"/>
                  </a:lnTo>
                  <a:lnTo>
                    <a:pt x="102108" y="2416083"/>
                  </a:lnTo>
                  <a:lnTo>
                    <a:pt x="71628" y="2327691"/>
                  </a:lnTo>
                  <a:lnTo>
                    <a:pt x="45720" y="2236251"/>
                  </a:lnTo>
                  <a:lnTo>
                    <a:pt x="25908" y="2143287"/>
                  </a:lnTo>
                  <a:lnTo>
                    <a:pt x="10668" y="2048799"/>
                  </a:lnTo>
                  <a:lnTo>
                    <a:pt x="1524" y="1954311"/>
                  </a:lnTo>
                  <a:lnTo>
                    <a:pt x="0" y="1856775"/>
                  </a:lnTo>
                  <a:lnTo>
                    <a:pt x="1524" y="1760763"/>
                  </a:lnTo>
                  <a:lnTo>
                    <a:pt x="10668" y="1664751"/>
                  </a:lnTo>
                  <a:lnTo>
                    <a:pt x="25908" y="1570263"/>
                  </a:lnTo>
                  <a:lnTo>
                    <a:pt x="45720" y="1477299"/>
                  </a:lnTo>
                  <a:lnTo>
                    <a:pt x="71628" y="1387383"/>
                  </a:lnTo>
                  <a:lnTo>
                    <a:pt x="102108" y="1297467"/>
                  </a:lnTo>
                  <a:lnTo>
                    <a:pt x="138684" y="1210599"/>
                  </a:lnTo>
                  <a:lnTo>
                    <a:pt x="178308" y="1125255"/>
                  </a:lnTo>
                  <a:lnTo>
                    <a:pt x="225552" y="1041435"/>
                  </a:lnTo>
                  <a:lnTo>
                    <a:pt x="275844" y="960663"/>
                  </a:lnTo>
                  <a:lnTo>
                    <a:pt x="330708" y="881415"/>
                  </a:lnTo>
                  <a:lnTo>
                    <a:pt x="390144" y="805215"/>
                  </a:lnTo>
                  <a:lnTo>
                    <a:pt x="454152" y="732063"/>
                  </a:lnTo>
                  <a:lnTo>
                    <a:pt x="521208" y="660435"/>
                  </a:lnTo>
                  <a:lnTo>
                    <a:pt x="592836" y="591855"/>
                  </a:lnTo>
                  <a:lnTo>
                    <a:pt x="669036" y="526323"/>
                  </a:lnTo>
                  <a:lnTo>
                    <a:pt x="748284" y="463839"/>
                  </a:lnTo>
                  <a:lnTo>
                    <a:pt x="832104" y="405927"/>
                  </a:lnTo>
                  <a:lnTo>
                    <a:pt x="917448" y="349539"/>
                  </a:lnTo>
                  <a:lnTo>
                    <a:pt x="1007364" y="297723"/>
                  </a:lnTo>
                  <a:lnTo>
                    <a:pt x="1100328" y="248955"/>
                  </a:lnTo>
                  <a:lnTo>
                    <a:pt x="1196340" y="203235"/>
                  </a:lnTo>
                  <a:lnTo>
                    <a:pt x="1293876" y="162087"/>
                  </a:lnTo>
                  <a:lnTo>
                    <a:pt x="1395984" y="123987"/>
                  </a:lnTo>
                  <a:lnTo>
                    <a:pt x="1499616" y="90459"/>
                  </a:lnTo>
                  <a:lnTo>
                    <a:pt x="1604772" y="59979"/>
                  </a:lnTo>
                  <a:lnTo>
                    <a:pt x="1714500" y="35595"/>
                  </a:lnTo>
                  <a:lnTo>
                    <a:pt x="1824228" y="14259"/>
                  </a:lnTo>
                  <a:lnTo>
                    <a:pt x="1920152" y="0"/>
                  </a:lnTo>
                  <a:close/>
                </a:path>
              </a:pathLst>
            </a:custGeom>
            <a:ln w="0" cap="flat">
              <a:miter lim="127000"/>
            </a:ln>
          </p:spPr>
          <p:style>
            <a:lnRef idx="0">
              <a:srgbClr val="000000">
                <a:alpha val="0"/>
              </a:srgbClr>
            </a:lnRef>
            <a:fillRef idx="1">
              <a:srgbClr val="C00000"/>
            </a:fillRef>
            <a:effectRef idx="0">
              <a:scrgbClr r="0" g="0" b="0"/>
            </a:effectRef>
            <a:fontRef idx="none"/>
          </p:style>
          <p:txBody>
            <a:bodyPr/>
            <a:lstStyle/>
            <a:p>
              <a:endParaRPr lang="en-US"/>
            </a:p>
          </p:txBody>
        </p:sp>
        <p:sp>
          <p:nvSpPr>
            <p:cNvPr id="13" name="Shape 48"/>
            <p:cNvSpPr/>
            <p:nvPr/>
          </p:nvSpPr>
          <p:spPr>
            <a:xfrm>
              <a:off x="3884541" y="1952095"/>
              <a:ext cx="1638388" cy="1708878"/>
            </a:xfrm>
            <a:custGeom>
              <a:avLst/>
              <a:gdLst/>
              <a:ahLst/>
              <a:cxnLst/>
              <a:rect l="0" t="0" r="0" b="0"/>
              <a:pathLst>
                <a:path w="1638388" h="1708878">
                  <a:moveTo>
                    <a:pt x="0" y="0"/>
                  </a:moveTo>
                  <a:lnTo>
                    <a:pt x="1638388" y="1343118"/>
                  </a:lnTo>
                  <a:lnTo>
                    <a:pt x="1560664" y="1391886"/>
                  </a:lnTo>
                  <a:lnTo>
                    <a:pt x="1485988" y="1433034"/>
                  </a:lnTo>
                  <a:lnTo>
                    <a:pt x="1411312" y="1472658"/>
                  </a:lnTo>
                  <a:lnTo>
                    <a:pt x="1335112" y="1507710"/>
                  </a:lnTo>
                  <a:lnTo>
                    <a:pt x="1255864" y="1541238"/>
                  </a:lnTo>
                  <a:lnTo>
                    <a:pt x="1176616" y="1570194"/>
                  </a:lnTo>
                  <a:lnTo>
                    <a:pt x="1095844" y="1597626"/>
                  </a:lnTo>
                  <a:lnTo>
                    <a:pt x="1015071" y="1622010"/>
                  </a:lnTo>
                  <a:lnTo>
                    <a:pt x="931252" y="1643346"/>
                  </a:lnTo>
                  <a:lnTo>
                    <a:pt x="847432" y="1661634"/>
                  </a:lnTo>
                  <a:lnTo>
                    <a:pt x="763612" y="1676874"/>
                  </a:lnTo>
                  <a:lnTo>
                    <a:pt x="678268" y="1689066"/>
                  </a:lnTo>
                  <a:lnTo>
                    <a:pt x="592924" y="1698210"/>
                  </a:lnTo>
                  <a:lnTo>
                    <a:pt x="507580" y="1704306"/>
                  </a:lnTo>
                  <a:lnTo>
                    <a:pt x="422235" y="1707354"/>
                  </a:lnTo>
                  <a:lnTo>
                    <a:pt x="335368" y="1708878"/>
                  </a:lnTo>
                  <a:lnTo>
                    <a:pt x="250024" y="1705830"/>
                  </a:lnTo>
                  <a:lnTo>
                    <a:pt x="164680" y="1699734"/>
                  </a:lnTo>
                  <a:lnTo>
                    <a:pt x="79336" y="1692114"/>
                  </a:lnTo>
                  <a:lnTo>
                    <a:pt x="0" y="1682197"/>
                  </a:lnTo>
                  <a:lnTo>
                    <a:pt x="0" y="1671349"/>
                  </a:lnTo>
                  <a:lnTo>
                    <a:pt x="79336" y="1681446"/>
                  </a:lnTo>
                  <a:lnTo>
                    <a:pt x="164680" y="1690590"/>
                  </a:lnTo>
                  <a:lnTo>
                    <a:pt x="250024" y="1695162"/>
                  </a:lnTo>
                  <a:lnTo>
                    <a:pt x="335368" y="1698210"/>
                  </a:lnTo>
                  <a:lnTo>
                    <a:pt x="422235" y="1696686"/>
                  </a:lnTo>
                  <a:lnTo>
                    <a:pt x="507580" y="1693638"/>
                  </a:lnTo>
                  <a:lnTo>
                    <a:pt x="592924" y="1687542"/>
                  </a:lnTo>
                  <a:lnTo>
                    <a:pt x="678268" y="1678398"/>
                  </a:lnTo>
                  <a:lnTo>
                    <a:pt x="676744" y="1678398"/>
                  </a:lnTo>
                  <a:lnTo>
                    <a:pt x="762088" y="1666206"/>
                  </a:lnTo>
                  <a:lnTo>
                    <a:pt x="845908" y="1650966"/>
                  </a:lnTo>
                  <a:lnTo>
                    <a:pt x="929728" y="1632678"/>
                  </a:lnTo>
                  <a:lnTo>
                    <a:pt x="1012024" y="1611342"/>
                  </a:lnTo>
                  <a:lnTo>
                    <a:pt x="1092796" y="1588482"/>
                  </a:lnTo>
                  <a:lnTo>
                    <a:pt x="1173568" y="1561050"/>
                  </a:lnTo>
                  <a:lnTo>
                    <a:pt x="1252816" y="1530570"/>
                  </a:lnTo>
                  <a:lnTo>
                    <a:pt x="1330540" y="1498566"/>
                  </a:lnTo>
                  <a:lnTo>
                    <a:pt x="1406740" y="1461990"/>
                  </a:lnTo>
                  <a:lnTo>
                    <a:pt x="1481416" y="1423890"/>
                  </a:lnTo>
                  <a:lnTo>
                    <a:pt x="1554568" y="1382742"/>
                  </a:lnTo>
                  <a:lnTo>
                    <a:pt x="1619924" y="1341025"/>
                  </a:lnTo>
                  <a:lnTo>
                    <a:pt x="0" y="13115"/>
                  </a:lnTo>
                  <a:lnTo>
                    <a:pt x="0" y="0"/>
                  </a:lnTo>
                  <a:close/>
                </a:path>
              </a:pathLst>
            </a:custGeom>
            <a:ln w="0" cap="flat">
              <a:miter lim="127000"/>
            </a:ln>
          </p:spPr>
          <p:style>
            <a:lnRef idx="0">
              <a:srgbClr val="000000">
                <a:alpha val="0"/>
              </a:srgbClr>
            </a:lnRef>
            <a:fillRef idx="1">
              <a:srgbClr val="C00000"/>
            </a:fillRef>
            <a:effectRef idx="0">
              <a:scrgbClr r="0" g="0" b="0"/>
            </a:effectRef>
            <a:fontRef idx="none"/>
          </p:style>
          <p:txBody>
            <a:bodyPr/>
            <a:lstStyle/>
            <a:p>
              <a:endParaRPr lang="en-US"/>
            </a:p>
          </p:txBody>
        </p:sp>
        <p:sp>
          <p:nvSpPr>
            <p:cNvPr id="14" name="Shape 49"/>
            <p:cNvSpPr/>
            <p:nvPr/>
          </p:nvSpPr>
          <p:spPr>
            <a:xfrm>
              <a:off x="3884541" y="480385"/>
              <a:ext cx="2359240" cy="2639568"/>
            </a:xfrm>
            <a:custGeom>
              <a:avLst/>
              <a:gdLst/>
              <a:ahLst/>
              <a:cxnLst/>
              <a:rect l="0" t="0" r="0" b="0"/>
              <a:pathLst>
                <a:path w="2359240" h="2639568">
                  <a:moveTo>
                    <a:pt x="307935" y="0"/>
                  </a:moveTo>
                  <a:lnTo>
                    <a:pt x="393280" y="0"/>
                  </a:lnTo>
                  <a:lnTo>
                    <a:pt x="480147" y="3048"/>
                  </a:lnTo>
                  <a:lnTo>
                    <a:pt x="565492" y="7620"/>
                  </a:lnTo>
                  <a:lnTo>
                    <a:pt x="650835" y="16764"/>
                  </a:lnTo>
                  <a:lnTo>
                    <a:pt x="736180" y="27432"/>
                  </a:lnTo>
                  <a:lnTo>
                    <a:pt x="820000" y="41148"/>
                  </a:lnTo>
                  <a:lnTo>
                    <a:pt x="903819" y="57912"/>
                  </a:lnTo>
                  <a:lnTo>
                    <a:pt x="986116" y="79248"/>
                  </a:lnTo>
                  <a:lnTo>
                    <a:pt x="1068412" y="102108"/>
                  </a:lnTo>
                  <a:lnTo>
                    <a:pt x="1149183" y="128016"/>
                  </a:lnTo>
                  <a:lnTo>
                    <a:pt x="1229956" y="156972"/>
                  </a:lnTo>
                  <a:lnTo>
                    <a:pt x="1307680" y="188976"/>
                  </a:lnTo>
                  <a:lnTo>
                    <a:pt x="1385403" y="222504"/>
                  </a:lnTo>
                  <a:lnTo>
                    <a:pt x="1460080" y="260604"/>
                  </a:lnTo>
                  <a:lnTo>
                    <a:pt x="1534756" y="301752"/>
                  </a:lnTo>
                  <a:lnTo>
                    <a:pt x="1606383" y="344424"/>
                  </a:lnTo>
                  <a:lnTo>
                    <a:pt x="1676488" y="391668"/>
                  </a:lnTo>
                  <a:lnTo>
                    <a:pt x="1751164" y="446532"/>
                  </a:lnTo>
                  <a:lnTo>
                    <a:pt x="1822792" y="504444"/>
                  </a:lnTo>
                  <a:lnTo>
                    <a:pt x="1889847" y="563880"/>
                  </a:lnTo>
                  <a:lnTo>
                    <a:pt x="1952331" y="626364"/>
                  </a:lnTo>
                  <a:lnTo>
                    <a:pt x="2010244" y="690372"/>
                  </a:lnTo>
                  <a:lnTo>
                    <a:pt x="2063583" y="755904"/>
                  </a:lnTo>
                  <a:lnTo>
                    <a:pt x="2113876" y="822960"/>
                  </a:lnTo>
                  <a:lnTo>
                    <a:pt x="2158071" y="893064"/>
                  </a:lnTo>
                  <a:lnTo>
                    <a:pt x="2197696" y="963168"/>
                  </a:lnTo>
                  <a:lnTo>
                    <a:pt x="2234271" y="1034796"/>
                  </a:lnTo>
                  <a:lnTo>
                    <a:pt x="2266276" y="1106424"/>
                  </a:lnTo>
                  <a:lnTo>
                    <a:pt x="2292183" y="1181100"/>
                  </a:lnTo>
                  <a:lnTo>
                    <a:pt x="2315044" y="1255776"/>
                  </a:lnTo>
                  <a:lnTo>
                    <a:pt x="2333331" y="1330452"/>
                  </a:lnTo>
                  <a:lnTo>
                    <a:pt x="2345524" y="1405128"/>
                  </a:lnTo>
                  <a:lnTo>
                    <a:pt x="2354668" y="1481328"/>
                  </a:lnTo>
                  <a:lnTo>
                    <a:pt x="2359240" y="1557528"/>
                  </a:lnTo>
                  <a:lnTo>
                    <a:pt x="2359240" y="1635252"/>
                  </a:lnTo>
                  <a:lnTo>
                    <a:pt x="2354668" y="1711452"/>
                  </a:lnTo>
                  <a:lnTo>
                    <a:pt x="2344000" y="1787652"/>
                  </a:lnTo>
                  <a:lnTo>
                    <a:pt x="2330283" y="1862328"/>
                  </a:lnTo>
                  <a:lnTo>
                    <a:pt x="2311996" y="1938528"/>
                  </a:lnTo>
                  <a:lnTo>
                    <a:pt x="2287612" y="2013204"/>
                  </a:lnTo>
                  <a:lnTo>
                    <a:pt x="2260180" y="2087880"/>
                  </a:lnTo>
                  <a:lnTo>
                    <a:pt x="2228176" y="2161032"/>
                  </a:lnTo>
                  <a:lnTo>
                    <a:pt x="2190076" y="2232660"/>
                  </a:lnTo>
                  <a:lnTo>
                    <a:pt x="2147403" y="2302764"/>
                  </a:lnTo>
                  <a:lnTo>
                    <a:pt x="2101683" y="2372868"/>
                  </a:lnTo>
                  <a:lnTo>
                    <a:pt x="2049868" y="2441448"/>
                  </a:lnTo>
                  <a:lnTo>
                    <a:pt x="1993480" y="2508504"/>
                  </a:lnTo>
                  <a:lnTo>
                    <a:pt x="1932519" y="2572512"/>
                  </a:lnTo>
                  <a:lnTo>
                    <a:pt x="1863940" y="2639568"/>
                  </a:lnTo>
                  <a:lnTo>
                    <a:pt x="0" y="1110707"/>
                  </a:lnTo>
                  <a:lnTo>
                    <a:pt x="0" y="1096096"/>
                  </a:lnTo>
                  <a:lnTo>
                    <a:pt x="1864476" y="2625316"/>
                  </a:lnTo>
                  <a:lnTo>
                    <a:pt x="1924900" y="2564892"/>
                  </a:lnTo>
                  <a:lnTo>
                    <a:pt x="1985859" y="2500884"/>
                  </a:lnTo>
                  <a:lnTo>
                    <a:pt x="2042247" y="2435352"/>
                  </a:lnTo>
                  <a:lnTo>
                    <a:pt x="2092540" y="2366772"/>
                  </a:lnTo>
                  <a:lnTo>
                    <a:pt x="2139783" y="2298192"/>
                  </a:lnTo>
                  <a:lnTo>
                    <a:pt x="2180931" y="2226564"/>
                  </a:lnTo>
                  <a:lnTo>
                    <a:pt x="2180931" y="2228088"/>
                  </a:lnTo>
                  <a:lnTo>
                    <a:pt x="2217508" y="2156460"/>
                  </a:lnTo>
                  <a:lnTo>
                    <a:pt x="2251036" y="2083308"/>
                  </a:lnTo>
                  <a:lnTo>
                    <a:pt x="2278468" y="2010156"/>
                  </a:lnTo>
                  <a:lnTo>
                    <a:pt x="2301328" y="1935480"/>
                  </a:lnTo>
                  <a:lnTo>
                    <a:pt x="2319616" y="1860804"/>
                  </a:lnTo>
                  <a:lnTo>
                    <a:pt x="2333331" y="1784604"/>
                  </a:lnTo>
                  <a:lnTo>
                    <a:pt x="2333331" y="1786128"/>
                  </a:lnTo>
                  <a:lnTo>
                    <a:pt x="2344000" y="1709928"/>
                  </a:lnTo>
                  <a:lnTo>
                    <a:pt x="2348571" y="1633728"/>
                  </a:lnTo>
                  <a:lnTo>
                    <a:pt x="2348571" y="1559052"/>
                  </a:lnTo>
                  <a:lnTo>
                    <a:pt x="2344000" y="1482852"/>
                  </a:lnTo>
                  <a:lnTo>
                    <a:pt x="2336380" y="1406652"/>
                  </a:lnTo>
                  <a:lnTo>
                    <a:pt x="2336380" y="1408176"/>
                  </a:lnTo>
                  <a:lnTo>
                    <a:pt x="2322664" y="1331976"/>
                  </a:lnTo>
                  <a:lnTo>
                    <a:pt x="2304376" y="1257300"/>
                  </a:lnTo>
                  <a:lnTo>
                    <a:pt x="2283040" y="1184148"/>
                  </a:lnTo>
                  <a:lnTo>
                    <a:pt x="2255608" y="1110996"/>
                  </a:lnTo>
                  <a:lnTo>
                    <a:pt x="2225128" y="1037844"/>
                  </a:lnTo>
                  <a:lnTo>
                    <a:pt x="2225128" y="1039368"/>
                  </a:lnTo>
                  <a:lnTo>
                    <a:pt x="2188552" y="967740"/>
                  </a:lnTo>
                  <a:lnTo>
                    <a:pt x="2148928" y="897636"/>
                  </a:lnTo>
                  <a:lnTo>
                    <a:pt x="2104731" y="829056"/>
                  </a:lnTo>
                  <a:lnTo>
                    <a:pt x="2055964" y="762000"/>
                  </a:lnTo>
                  <a:lnTo>
                    <a:pt x="2002624" y="696468"/>
                  </a:lnTo>
                  <a:lnTo>
                    <a:pt x="1944712" y="633984"/>
                  </a:lnTo>
                  <a:lnTo>
                    <a:pt x="1882228" y="571500"/>
                  </a:lnTo>
                  <a:lnTo>
                    <a:pt x="1815171" y="512064"/>
                  </a:lnTo>
                  <a:lnTo>
                    <a:pt x="1816696" y="512064"/>
                  </a:lnTo>
                  <a:lnTo>
                    <a:pt x="1745068" y="454152"/>
                  </a:lnTo>
                  <a:lnTo>
                    <a:pt x="1745068" y="455676"/>
                  </a:lnTo>
                  <a:lnTo>
                    <a:pt x="1670392" y="399288"/>
                  </a:lnTo>
                  <a:lnTo>
                    <a:pt x="1600288" y="353568"/>
                  </a:lnTo>
                  <a:lnTo>
                    <a:pt x="1528660" y="310896"/>
                  </a:lnTo>
                  <a:lnTo>
                    <a:pt x="1455508" y="269748"/>
                  </a:lnTo>
                  <a:lnTo>
                    <a:pt x="1380832" y="233172"/>
                  </a:lnTo>
                  <a:lnTo>
                    <a:pt x="1303108" y="198120"/>
                  </a:lnTo>
                  <a:lnTo>
                    <a:pt x="1225383" y="166116"/>
                  </a:lnTo>
                  <a:lnTo>
                    <a:pt x="1146136" y="137160"/>
                  </a:lnTo>
                  <a:lnTo>
                    <a:pt x="1065364" y="111252"/>
                  </a:lnTo>
                  <a:lnTo>
                    <a:pt x="984592" y="88392"/>
                  </a:lnTo>
                  <a:lnTo>
                    <a:pt x="900771" y="68580"/>
                  </a:lnTo>
                  <a:lnTo>
                    <a:pt x="902296" y="68580"/>
                  </a:lnTo>
                  <a:lnTo>
                    <a:pt x="818476" y="51816"/>
                  </a:lnTo>
                  <a:lnTo>
                    <a:pt x="734656" y="38100"/>
                  </a:lnTo>
                  <a:lnTo>
                    <a:pt x="649312" y="25908"/>
                  </a:lnTo>
                  <a:lnTo>
                    <a:pt x="563968" y="18288"/>
                  </a:lnTo>
                  <a:lnTo>
                    <a:pt x="478624" y="12192"/>
                  </a:lnTo>
                  <a:lnTo>
                    <a:pt x="393280" y="10668"/>
                  </a:lnTo>
                  <a:lnTo>
                    <a:pt x="307935" y="10668"/>
                  </a:lnTo>
                  <a:lnTo>
                    <a:pt x="222591" y="13716"/>
                  </a:lnTo>
                  <a:lnTo>
                    <a:pt x="137247" y="19812"/>
                  </a:lnTo>
                  <a:lnTo>
                    <a:pt x="51904" y="30480"/>
                  </a:lnTo>
                  <a:lnTo>
                    <a:pt x="0" y="38029"/>
                  </a:lnTo>
                  <a:lnTo>
                    <a:pt x="0" y="27009"/>
                  </a:lnTo>
                  <a:lnTo>
                    <a:pt x="50380" y="19812"/>
                  </a:lnTo>
                  <a:lnTo>
                    <a:pt x="135724" y="10668"/>
                  </a:lnTo>
                  <a:lnTo>
                    <a:pt x="221068" y="3048"/>
                  </a:lnTo>
                  <a:lnTo>
                    <a:pt x="307935" y="0"/>
                  </a:lnTo>
                  <a:close/>
                </a:path>
              </a:pathLst>
            </a:custGeom>
            <a:ln w="0" cap="flat">
              <a:miter lim="127000"/>
            </a:ln>
          </p:spPr>
          <p:style>
            <a:lnRef idx="0">
              <a:srgbClr val="000000">
                <a:alpha val="0"/>
              </a:srgbClr>
            </a:lnRef>
            <a:fillRef idx="1">
              <a:srgbClr val="C00000"/>
            </a:fillRef>
            <a:effectRef idx="0">
              <a:scrgbClr r="0" g="0" b="0"/>
            </a:effectRef>
            <a:fontRef idx="none"/>
          </p:style>
          <p:txBody>
            <a:bodyPr/>
            <a:lstStyle/>
            <a:p>
              <a:endParaRPr lang="en-US"/>
            </a:p>
          </p:txBody>
        </p:sp>
        <p:sp>
          <p:nvSpPr>
            <p:cNvPr id="15" name="Shape 50"/>
            <p:cNvSpPr/>
            <p:nvPr/>
          </p:nvSpPr>
          <p:spPr>
            <a:xfrm>
              <a:off x="3884541" y="189301"/>
              <a:ext cx="2650324" cy="3761232"/>
            </a:xfrm>
            <a:custGeom>
              <a:avLst/>
              <a:gdLst/>
              <a:ahLst/>
              <a:cxnLst/>
              <a:rect l="0" t="0" r="0" b="0"/>
              <a:pathLst>
                <a:path w="2650324" h="3761232">
                  <a:moveTo>
                    <a:pt x="364324" y="0"/>
                  </a:moveTo>
                  <a:lnTo>
                    <a:pt x="481671" y="3048"/>
                  </a:lnTo>
                  <a:lnTo>
                    <a:pt x="599019" y="9144"/>
                  </a:lnTo>
                  <a:lnTo>
                    <a:pt x="713319" y="21336"/>
                  </a:lnTo>
                  <a:lnTo>
                    <a:pt x="824571" y="38100"/>
                  </a:lnTo>
                  <a:lnTo>
                    <a:pt x="935824" y="59436"/>
                  </a:lnTo>
                  <a:lnTo>
                    <a:pt x="1044028" y="83820"/>
                  </a:lnTo>
                  <a:lnTo>
                    <a:pt x="1150708" y="114300"/>
                  </a:lnTo>
                  <a:lnTo>
                    <a:pt x="1254340" y="147828"/>
                  </a:lnTo>
                  <a:lnTo>
                    <a:pt x="1354924" y="185928"/>
                  </a:lnTo>
                  <a:lnTo>
                    <a:pt x="1453983" y="227076"/>
                  </a:lnTo>
                  <a:lnTo>
                    <a:pt x="1549996" y="272796"/>
                  </a:lnTo>
                  <a:lnTo>
                    <a:pt x="1641436" y="321564"/>
                  </a:lnTo>
                  <a:lnTo>
                    <a:pt x="1731352" y="373380"/>
                  </a:lnTo>
                  <a:lnTo>
                    <a:pt x="1818219" y="429768"/>
                  </a:lnTo>
                  <a:lnTo>
                    <a:pt x="1900516" y="487680"/>
                  </a:lnTo>
                  <a:lnTo>
                    <a:pt x="1979764" y="550164"/>
                  </a:lnTo>
                  <a:lnTo>
                    <a:pt x="2055964" y="615696"/>
                  </a:lnTo>
                  <a:lnTo>
                    <a:pt x="2127592" y="684276"/>
                  </a:lnTo>
                  <a:lnTo>
                    <a:pt x="2196171" y="755904"/>
                  </a:lnTo>
                  <a:lnTo>
                    <a:pt x="2260180" y="829056"/>
                  </a:lnTo>
                  <a:lnTo>
                    <a:pt x="2319616" y="905256"/>
                  </a:lnTo>
                  <a:lnTo>
                    <a:pt x="2374480" y="984504"/>
                  </a:lnTo>
                  <a:lnTo>
                    <a:pt x="2424771" y="1065276"/>
                  </a:lnTo>
                  <a:lnTo>
                    <a:pt x="2470492" y="1149096"/>
                  </a:lnTo>
                  <a:lnTo>
                    <a:pt x="2511640" y="1234440"/>
                  </a:lnTo>
                  <a:lnTo>
                    <a:pt x="2546692" y="1321308"/>
                  </a:lnTo>
                  <a:lnTo>
                    <a:pt x="2578696" y="1411224"/>
                  </a:lnTo>
                  <a:lnTo>
                    <a:pt x="2603080" y="1501140"/>
                  </a:lnTo>
                  <a:lnTo>
                    <a:pt x="2624416" y="1594104"/>
                  </a:lnTo>
                  <a:lnTo>
                    <a:pt x="2638131" y="1688592"/>
                  </a:lnTo>
                  <a:lnTo>
                    <a:pt x="2647276" y="1784604"/>
                  </a:lnTo>
                  <a:lnTo>
                    <a:pt x="2650324" y="1880616"/>
                  </a:lnTo>
                  <a:lnTo>
                    <a:pt x="2647276" y="1978152"/>
                  </a:lnTo>
                  <a:lnTo>
                    <a:pt x="2638131" y="2072640"/>
                  </a:lnTo>
                  <a:lnTo>
                    <a:pt x="2624416" y="2167128"/>
                  </a:lnTo>
                  <a:lnTo>
                    <a:pt x="2603080" y="2260092"/>
                  </a:lnTo>
                  <a:lnTo>
                    <a:pt x="2578696" y="2351532"/>
                  </a:lnTo>
                  <a:lnTo>
                    <a:pt x="2546692" y="2439924"/>
                  </a:lnTo>
                  <a:lnTo>
                    <a:pt x="2511640" y="2528316"/>
                  </a:lnTo>
                  <a:lnTo>
                    <a:pt x="2470492" y="2613660"/>
                  </a:lnTo>
                  <a:lnTo>
                    <a:pt x="2424771" y="2697480"/>
                  </a:lnTo>
                  <a:lnTo>
                    <a:pt x="2374480" y="2778252"/>
                  </a:lnTo>
                  <a:lnTo>
                    <a:pt x="2319616" y="2855976"/>
                  </a:lnTo>
                  <a:lnTo>
                    <a:pt x="2260180" y="2933700"/>
                  </a:lnTo>
                  <a:lnTo>
                    <a:pt x="2196171" y="3006852"/>
                  </a:lnTo>
                  <a:lnTo>
                    <a:pt x="2127592" y="3078480"/>
                  </a:lnTo>
                  <a:lnTo>
                    <a:pt x="2055964" y="3145536"/>
                  </a:lnTo>
                  <a:lnTo>
                    <a:pt x="1979764" y="3211068"/>
                  </a:lnTo>
                  <a:lnTo>
                    <a:pt x="1900516" y="3273552"/>
                  </a:lnTo>
                  <a:lnTo>
                    <a:pt x="1818219" y="3332988"/>
                  </a:lnTo>
                  <a:lnTo>
                    <a:pt x="1731352" y="3387852"/>
                  </a:lnTo>
                  <a:lnTo>
                    <a:pt x="1641436" y="3441192"/>
                  </a:lnTo>
                  <a:lnTo>
                    <a:pt x="1549996" y="3489960"/>
                  </a:lnTo>
                  <a:lnTo>
                    <a:pt x="1453983" y="3535680"/>
                  </a:lnTo>
                  <a:lnTo>
                    <a:pt x="1354924" y="3576828"/>
                  </a:lnTo>
                  <a:lnTo>
                    <a:pt x="1254340" y="3614928"/>
                  </a:lnTo>
                  <a:lnTo>
                    <a:pt x="1150708" y="3648456"/>
                  </a:lnTo>
                  <a:lnTo>
                    <a:pt x="1044028" y="3677412"/>
                  </a:lnTo>
                  <a:lnTo>
                    <a:pt x="935824" y="3703320"/>
                  </a:lnTo>
                  <a:lnTo>
                    <a:pt x="824571" y="3723132"/>
                  </a:lnTo>
                  <a:lnTo>
                    <a:pt x="713319" y="3739896"/>
                  </a:lnTo>
                  <a:lnTo>
                    <a:pt x="599019" y="3752088"/>
                  </a:lnTo>
                  <a:lnTo>
                    <a:pt x="481671" y="3759708"/>
                  </a:lnTo>
                  <a:lnTo>
                    <a:pt x="364324" y="3761232"/>
                  </a:lnTo>
                  <a:lnTo>
                    <a:pt x="246976" y="3759708"/>
                  </a:lnTo>
                  <a:lnTo>
                    <a:pt x="131152" y="3752088"/>
                  </a:lnTo>
                  <a:lnTo>
                    <a:pt x="16852" y="3739896"/>
                  </a:lnTo>
                  <a:lnTo>
                    <a:pt x="0" y="3737391"/>
                  </a:lnTo>
                  <a:lnTo>
                    <a:pt x="0" y="3726745"/>
                  </a:lnTo>
                  <a:lnTo>
                    <a:pt x="18376" y="3729228"/>
                  </a:lnTo>
                  <a:lnTo>
                    <a:pt x="132676" y="3741420"/>
                  </a:lnTo>
                  <a:lnTo>
                    <a:pt x="131152" y="3741420"/>
                  </a:lnTo>
                  <a:lnTo>
                    <a:pt x="246976" y="3749040"/>
                  </a:lnTo>
                  <a:lnTo>
                    <a:pt x="364324" y="3752088"/>
                  </a:lnTo>
                  <a:lnTo>
                    <a:pt x="481671" y="3749040"/>
                  </a:lnTo>
                  <a:lnTo>
                    <a:pt x="597496" y="3741420"/>
                  </a:lnTo>
                  <a:lnTo>
                    <a:pt x="711796" y="3729228"/>
                  </a:lnTo>
                  <a:lnTo>
                    <a:pt x="823047" y="3713988"/>
                  </a:lnTo>
                  <a:lnTo>
                    <a:pt x="934300" y="3692652"/>
                  </a:lnTo>
                  <a:lnTo>
                    <a:pt x="932776" y="3692652"/>
                  </a:lnTo>
                  <a:lnTo>
                    <a:pt x="1040980" y="3666744"/>
                  </a:lnTo>
                  <a:lnTo>
                    <a:pt x="1147660" y="3637788"/>
                  </a:lnTo>
                  <a:lnTo>
                    <a:pt x="1251292" y="3604260"/>
                  </a:lnTo>
                  <a:lnTo>
                    <a:pt x="1249768" y="3604260"/>
                  </a:lnTo>
                  <a:lnTo>
                    <a:pt x="1351876" y="3566160"/>
                  </a:lnTo>
                  <a:lnTo>
                    <a:pt x="1449412" y="3525012"/>
                  </a:lnTo>
                  <a:lnTo>
                    <a:pt x="1545424" y="3480816"/>
                  </a:lnTo>
                  <a:lnTo>
                    <a:pt x="1543900" y="3480816"/>
                  </a:lnTo>
                  <a:lnTo>
                    <a:pt x="1636864" y="3432048"/>
                  </a:lnTo>
                  <a:lnTo>
                    <a:pt x="1726780" y="3380232"/>
                  </a:lnTo>
                  <a:lnTo>
                    <a:pt x="1812124" y="3323844"/>
                  </a:lnTo>
                  <a:lnTo>
                    <a:pt x="1894419" y="3264408"/>
                  </a:lnTo>
                  <a:lnTo>
                    <a:pt x="1894419" y="3265932"/>
                  </a:lnTo>
                  <a:lnTo>
                    <a:pt x="1973668" y="3203448"/>
                  </a:lnTo>
                  <a:lnTo>
                    <a:pt x="2049868" y="3137916"/>
                  </a:lnTo>
                  <a:lnTo>
                    <a:pt x="2048344" y="3137916"/>
                  </a:lnTo>
                  <a:lnTo>
                    <a:pt x="2119971" y="3070860"/>
                  </a:lnTo>
                  <a:lnTo>
                    <a:pt x="2188552" y="2999232"/>
                  </a:lnTo>
                  <a:lnTo>
                    <a:pt x="2251036" y="2926080"/>
                  </a:lnTo>
                  <a:lnTo>
                    <a:pt x="2310471" y="2849880"/>
                  </a:lnTo>
                  <a:lnTo>
                    <a:pt x="2365336" y="2772156"/>
                  </a:lnTo>
                  <a:lnTo>
                    <a:pt x="2415628" y="2691384"/>
                  </a:lnTo>
                  <a:lnTo>
                    <a:pt x="2461348" y="2609088"/>
                  </a:lnTo>
                  <a:lnTo>
                    <a:pt x="2502496" y="2523744"/>
                  </a:lnTo>
                  <a:lnTo>
                    <a:pt x="2500971" y="2523744"/>
                  </a:lnTo>
                  <a:lnTo>
                    <a:pt x="2537548" y="2436876"/>
                  </a:lnTo>
                  <a:lnTo>
                    <a:pt x="2568028" y="2348484"/>
                  </a:lnTo>
                  <a:lnTo>
                    <a:pt x="2593936" y="2257044"/>
                  </a:lnTo>
                  <a:lnTo>
                    <a:pt x="2593936" y="2258568"/>
                  </a:lnTo>
                  <a:lnTo>
                    <a:pt x="2613748" y="2165604"/>
                  </a:lnTo>
                  <a:lnTo>
                    <a:pt x="2627464" y="2072640"/>
                  </a:lnTo>
                  <a:lnTo>
                    <a:pt x="2636608" y="1976628"/>
                  </a:lnTo>
                  <a:lnTo>
                    <a:pt x="2639656" y="1880616"/>
                  </a:lnTo>
                  <a:lnTo>
                    <a:pt x="2636608" y="1784604"/>
                  </a:lnTo>
                  <a:lnTo>
                    <a:pt x="2627464" y="1690116"/>
                  </a:lnTo>
                  <a:lnTo>
                    <a:pt x="2613748" y="1595628"/>
                  </a:lnTo>
                  <a:lnTo>
                    <a:pt x="2613748" y="1597152"/>
                  </a:lnTo>
                  <a:lnTo>
                    <a:pt x="2593936" y="1504188"/>
                  </a:lnTo>
                  <a:lnTo>
                    <a:pt x="2568028" y="1414272"/>
                  </a:lnTo>
                  <a:lnTo>
                    <a:pt x="2537548" y="1324356"/>
                  </a:lnTo>
                  <a:lnTo>
                    <a:pt x="2537548" y="1325880"/>
                  </a:lnTo>
                  <a:lnTo>
                    <a:pt x="2500971" y="1237488"/>
                  </a:lnTo>
                  <a:lnTo>
                    <a:pt x="2502496" y="1239012"/>
                  </a:lnTo>
                  <a:lnTo>
                    <a:pt x="2461348" y="1153668"/>
                  </a:lnTo>
                  <a:lnTo>
                    <a:pt x="2415628" y="1069848"/>
                  </a:lnTo>
                  <a:lnTo>
                    <a:pt x="2365336" y="989076"/>
                  </a:lnTo>
                  <a:lnTo>
                    <a:pt x="2365336" y="990600"/>
                  </a:lnTo>
                  <a:lnTo>
                    <a:pt x="2310471" y="911352"/>
                  </a:lnTo>
                  <a:lnTo>
                    <a:pt x="2251036" y="835152"/>
                  </a:lnTo>
                  <a:lnTo>
                    <a:pt x="2188552" y="762000"/>
                  </a:lnTo>
                  <a:lnTo>
                    <a:pt x="2119971" y="691896"/>
                  </a:lnTo>
                  <a:lnTo>
                    <a:pt x="2048344" y="623316"/>
                  </a:lnTo>
                  <a:lnTo>
                    <a:pt x="2049868" y="623316"/>
                  </a:lnTo>
                  <a:lnTo>
                    <a:pt x="1973668" y="559308"/>
                  </a:lnTo>
                  <a:lnTo>
                    <a:pt x="1894419" y="496824"/>
                  </a:lnTo>
                  <a:lnTo>
                    <a:pt x="1812124" y="437388"/>
                  </a:lnTo>
                  <a:lnTo>
                    <a:pt x="1726780" y="382524"/>
                  </a:lnTo>
                  <a:lnTo>
                    <a:pt x="1636864" y="330708"/>
                  </a:lnTo>
                  <a:lnTo>
                    <a:pt x="1543900" y="281940"/>
                  </a:lnTo>
                  <a:lnTo>
                    <a:pt x="1545424" y="281940"/>
                  </a:lnTo>
                  <a:lnTo>
                    <a:pt x="1449412" y="236220"/>
                  </a:lnTo>
                  <a:lnTo>
                    <a:pt x="1351876" y="195072"/>
                  </a:lnTo>
                  <a:lnTo>
                    <a:pt x="1249768" y="156972"/>
                  </a:lnTo>
                  <a:lnTo>
                    <a:pt x="1251292" y="156972"/>
                  </a:lnTo>
                  <a:lnTo>
                    <a:pt x="1147660" y="123444"/>
                  </a:lnTo>
                  <a:lnTo>
                    <a:pt x="1040980" y="94488"/>
                  </a:lnTo>
                  <a:lnTo>
                    <a:pt x="932776" y="70104"/>
                  </a:lnTo>
                  <a:lnTo>
                    <a:pt x="934300" y="70104"/>
                  </a:lnTo>
                  <a:lnTo>
                    <a:pt x="823047" y="48768"/>
                  </a:lnTo>
                  <a:lnTo>
                    <a:pt x="711796" y="32004"/>
                  </a:lnTo>
                  <a:lnTo>
                    <a:pt x="597496" y="19812"/>
                  </a:lnTo>
                  <a:lnTo>
                    <a:pt x="481671" y="13716"/>
                  </a:lnTo>
                  <a:lnTo>
                    <a:pt x="364324" y="10668"/>
                  </a:lnTo>
                  <a:lnTo>
                    <a:pt x="246976" y="13716"/>
                  </a:lnTo>
                  <a:lnTo>
                    <a:pt x="131152" y="19812"/>
                  </a:lnTo>
                  <a:lnTo>
                    <a:pt x="132676" y="19812"/>
                  </a:lnTo>
                  <a:lnTo>
                    <a:pt x="18376" y="32004"/>
                  </a:lnTo>
                  <a:lnTo>
                    <a:pt x="0" y="34735"/>
                  </a:lnTo>
                  <a:lnTo>
                    <a:pt x="0" y="23841"/>
                  </a:lnTo>
                  <a:lnTo>
                    <a:pt x="16852" y="21336"/>
                  </a:lnTo>
                  <a:lnTo>
                    <a:pt x="131152" y="9144"/>
                  </a:lnTo>
                  <a:lnTo>
                    <a:pt x="246976" y="3048"/>
                  </a:lnTo>
                  <a:lnTo>
                    <a:pt x="364324" y="0"/>
                  </a:lnTo>
                  <a:close/>
                </a:path>
              </a:pathLst>
            </a:custGeom>
            <a:ln w="0" cap="flat">
              <a:miter lim="127000"/>
            </a:ln>
          </p:spPr>
          <p:style>
            <a:lnRef idx="0">
              <a:srgbClr val="000000">
                <a:alpha val="0"/>
              </a:srgbClr>
            </a:lnRef>
            <a:fillRef idx="1">
              <a:srgbClr val="C00000"/>
            </a:fillRef>
            <a:effectRef idx="0">
              <a:scrgbClr r="0" g="0" b="0"/>
            </a:effectRef>
            <a:fontRef idx="none"/>
          </p:style>
          <p:txBody>
            <a:bodyPr/>
            <a:lstStyle/>
            <a:p>
              <a:endParaRPr lang="en-US"/>
            </a:p>
          </p:txBody>
        </p:sp>
      </p:grpSp>
    </p:spTree>
    <p:extLst>
      <p:ext uri="{BB962C8B-B14F-4D97-AF65-F5344CB8AC3E}">
        <p14:creationId xmlns:p14="http://schemas.microsoft.com/office/powerpoint/2010/main" val="163902599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Benefits</a:t>
            </a:r>
            <a:r>
              <a:rPr lang="en-US" dirty="0" smtClean="0">
                <a:solidFill>
                  <a:srgbClr val="0070C0"/>
                </a:solidFill>
              </a:rPr>
              <a:t>:</a:t>
            </a:r>
            <a:r>
              <a:rPr lang="en-US" dirty="0">
                <a:solidFill>
                  <a:srgbClr val="0070C0"/>
                </a:solidFill>
              </a:rPr>
              <a:t> </a:t>
            </a:r>
            <a:r>
              <a:rPr lang="en-US" dirty="0" smtClean="0">
                <a:solidFill>
                  <a:srgbClr val="0070C0"/>
                </a:solidFill>
              </a:rPr>
              <a:t>No Banner-specific password</a:t>
            </a:r>
            <a:r>
              <a:rPr lang="en-US" dirty="0" smtClean="0"/>
              <a:t/>
            </a:r>
            <a:br>
              <a:rPr lang="en-US" dirty="0" smtClean="0"/>
            </a:br>
            <a:r>
              <a:rPr lang="en-US" sz="1400" dirty="0" smtClean="0">
                <a:solidFill>
                  <a:schemeClr val="bg2">
                    <a:lumMod val="25000"/>
                  </a:schemeClr>
                </a:solidFill>
              </a:rPr>
              <a:t>Just log in with your regular credentials (</a:t>
            </a:r>
            <a:r>
              <a:rPr lang="en-US" sz="1400" dirty="0" err="1" smtClean="0">
                <a:solidFill>
                  <a:schemeClr val="bg2">
                    <a:lumMod val="25000"/>
                  </a:schemeClr>
                </a:solidFill>
              </a:rPr>
              <a:t>TNState</a:t>
            </a:r>
            <a:r>
              <a:rPr lang="en-US" sz="1400" dirty="0" smtClean="0">
                <a:solidFill>
                  <a:schemeClr val="bg2">
                    <a:lumMod val="25000"/>
                  </a:schemeClr>
                </a:solidFill>
              </a:rPr>
              <a:t> Username and password – same one that you use to log onto your computer, into Outlook and </a:t>
            </a:r>
            <a:r>
              <a:rPr lang="en-US" sz="1400" dirty="0" err="1" smtClean="0">
                <a:solidFill>
                  <a:schemeClr val="bg2">
                    <a:lumMod val="25000"/>
                  </a:schemeClr>
                </a:solidFill>
              </a:rPr>
              <a:t>mytsu</a:t>
            </a:r>
            <a:r>
              <a:rPr lang="en-US" sz="1400" dirty="0" smtClean="0">
                <a:solidFill>
                  <a:schemeClr val="bg2">
                    <a:lumMod val="25000"/>
                  </a:schemeClr>
                </a:solidFill>
              </a:rPr>
              <a:t>) </a:t>
            </a:r>
            <a:endParaRPr lang="en-US" dirty="0"/>
          </a:p>
        </p:txBody>
      </p:sp>
      <p:sp>
        <p:nvSpPr>
          <p:cNvPr id="3" name="Text Placeholder 2"/>
          <p:cNvSpPr>
            <a:spLocks noGrp="1"/>
          </p:cNvSpPr>
          <p:nvPr>
            <p:ph type="body" idx="1"/>
          </p:nvPr>
        </p:nvSpPr>
        <p:spPr/>
        <p:txBody>
          <a:bodyPr/>
          <a:lstStyle/>
          <a:p>
            <a:r>
              <a:rPr lang="en-US" dirty="0" smtClean="0"/>
              <a:t>Banner 8	login</a:t>
            </a:r>
            <a:endParaRPr lang="en-US" dirty="0"/>
          </a:p>
        </p:txBody>
      </p:sp>
      <p:sp>
        <p:nvSpPr>
          <p:cNvPr id="5" name="Text Placeholder 4"/>
          <p:cNvSpPr>
            <a:spLocks noGrp="1"/>
          </p:cNvSpPr>
          <p:nvPr>
            <p:ph type="body" sz="quarter" idx="3"/>
          </p:nvPr>
        </p:nvSpPr>
        <p:spPr/>
        <p:txBody>
          <a:bodyPr/>
          <a:lstStyle/>
          <a:p>
            <a:r>
              <a:rPr lang="en-US" dirty="0" smtClean="0"/>
              <a:t>Banner 9 login</a:t>
            </a:r>
            <a:endParaRPr lang="en-US" dirty="0"/>
          </a:p>
        </p:txBody>
      </p:sp>
      <p:pic>
        <p:nvPicPr>
          <p:cNvPr id="7" name="Content Placeholder 6"/>
          <p:cNvPicPr>
            <a:picLocks noGrp="1"/>
          </p:cNvPicPr>
          <p:nvPr>
            <p:ph sz="half" idx="2"/>
          </p:nvPr>
        </p:nvPicPr>
        <p:blipFill>
          <a:blip r:embed="rId2"/>
          <a:stretch>
            <a:fillRect/>
          </a:stretch>
        </p:blipFill>
        <p:spPr>
          <a:xfrm>
            <a:off x="675745" y="2736849"/>
            <a:ext cx="2762250" cy="1704975"/>
          </a:xfrm>
          <a:prstGeom prst="rect">
            <a:avLst/>
          </a:prstGeom>
        </p:spPr>
      </p:pic>
      <p:pic>
        <p:nvPicPr>
          <p:cNvPr id="8" name="Content Placeholder 7"/>
          <p:cNvPicPr>
            <a:picLocks noGrp="1"/>
          </p:cNvPicPr>
          <p:nvPr>
            <p:ph sz="quarter" idx="4"/>
          </p:nvPr>
        </p:nvPicPr>
        <p:blipFill>
          <a:blip r:embed="rId3">
            <a:extLst>
              <a:ext uri="{28A0092B-C50C-407E-A947-70E740481C1C}">
                <a14:useLocalDpi xmlns:a14="http://schemas.microsoft.com/office/drawing/2010/main" val="0"/>
              </a:ext>
            </a:extLst>
          </a:blip>
          <a:stretch>
            <a:fillRect/>
          </a:stretch>
        </p:blipFill>
        <p:spPr>
          <a:xfrm>
            <a:off x="5175704" y="2736849"/>
            <a:ext cx="2656691" cy="3305175"/>
          </a:xfrm>
          <a:prstGeom prst="rect">
            <a:avLst/>
          </a:prstGeom>
        </p:spPr>
      </p:pic>
      <p:sp>
        <p:nvSpPr>
          <p:cNvPr id="9" name="Shape 13"/>
          <p:cNvSpPr/>
          <p:nvPr/>
        </p:nvSpPr>
        <p:spPr>
          <a:xfrm>
            <a:off x="3785043" y="3148963"/>
            <a:ext cx="1076325" cy="880745"/>
          </a:xfrm>
          <a:custGeom>
            <a:avLst/>
            <a:gdLst/>
            <a:ahLst/>
            <a:cxnLst/>
            <a:rect l="0" t="0" r="0" b="0"/>
            <a:pathLst>
              <a:path w="1219200" h="880872">
                <a:moveTo>
                  <a:pt x="696468" y="0"/>
                </a:moveTo>
                <a:lnTo>
                  <a:pt x="1219200" y="440436"/>
                </a:lnTo>
                <a:lnTo>
                  <a:pt x="696468" y="880872"/>
                </a:lnTo>
                <a:lnTo>
                  <a:pt x="696468" y="605028"/>
                </a:lnTo>
                <a:lnTo>
                  <a:pt x="0" y="605028"/>
                </a:lnTo>
                <a:lnTo>
                  <a:pt x="0" y="274320"/>
                </a:lnTo>
                <a:lnTo>
                  <a:pt x="696468" y="274320"/>
                </a:lnTo>
                <a:lnTo>
                  <a:pt x="696468" y="0"/>
                </a:lnTo>
                <a:close/>
              </a:path>
            </a:pathLst>
          </a:custGeom>
          <a:solidFill>
            <a:srgbClr val="0070C0"/>
          </a:solidFill>
          <a:ln w="0" cap="flat">
            <a:noFill/>
            <a:miter lim="127000"/>
          </a:ln>
          <a:effectLst/>
        </p:spPr>
        <p:txBody>
          <a:bodyPr/>
          <a:lstStyle/>
          <a:p>
            <a:endParaRPr lang="en-US"/>
          </a:p>
        </p:txBody>
      </p:sp>
    </p:spTree>
    <p:extLst>
      <p:ext uri="{BB962C8B-B14F-4D97-AF65-F5344CB8AC3E}">
        <p14:creationId xmlns:p14="http://schemas.microsoft.com/office/powerpoint/2010/main" val="368363635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Benefit: </a:t>
            </a:r>
            <a:r>
              <a:rPr lang="en-US" dirty="0" smtClean="0">
                <a:solidFill>
                  <a:srgbClr val="0070C0"/>
                </a:solidFill>
              </a:rPr>
              <a:t>Any browser you like!</a:t>
            </a:r>
            <a:br>
              <a:rPr lang="en-US" dirty="0" smtClean="0">
                <a:solidFill>
                  <a:srgbClr val="0070C0"/>
                </a:solidFill>
              </a:rPr>
            </a:br>
            <a:r>
              <a:rPr lang="en-US" sz="2000" dirty="0" smtClean="0">
                <a:solidFill>
                  <a:srgbClr val="0070C0"/>
                </a:solidFill>
              </a:rPr>
              <a:t>No longer tied to Internet Explorer!</a:t>
            </a:r>
            <a:endParaRPr lang="en-US" sz="2000" dirty="0"/>
          </a:p>
        </p:txBody>
      </p:sp>
      <p:pic>
        <p:nvPicPr>
          <p:cNvPr id="16" name="Content Placeholder 15"/>
          <p:cNvPicPr>
            <a:picLocks noGrp="1"/>
          </p:cNvPicPr>
          <p:nvPr>
            <p:ph idx="1"/>
          </p:nvPr>
        </p:nvPicPr>
        <p:blipFill>
          <a:blip r:embed="rId2"/>
          <a:stretch>
            <a:fillRect/>
          </a:stretch>
        </p:blipFill>
        <p:spPr>
          <a:xfrm>
            <a:off x="677863" y="3337190"/>
            <a:ext cx="8596312" cy="1528233"/>
          </a:xfrm>
          <a:prstGeom prst="rect">
            <a:avLst/>
          </a:prstGeom>
        </p:spPr>
      </p:pic>
    </p:spTree>
    <p:extLst>
      <p:ext uri="{BB962C8B-B14F-4D97-AF65-F5344CB8AC3E}">
        <p14:creationId xmlns:p14="http://schemas.microsoft.com/office/powerpoint/2010/main" val="3192070220"/>
      </p:ext>
    </p:extLst>
  </p:cSld>
  <p:clrMapOvr>
    <a:masterClrMapping/>
  </p:clrMapOvr>
  <p:timing>
    <p:tnLst>
      <p:par>
        <p:cTn id="1" dur="indefinite" restart="never" nodeType="tmRoot"/>
      </p:par>
    </p:tnLst>
  </p:timing>
</p:sld>
</file>

<file path=ppt/theme/theme1.xml><?xml version="1.0" encoding="utf-8"?>
<a:theme xmlns:a="http://schemas.openxmlformats.org/drawingml/2006/main" name="Facet">
  <a:themeElements>
    <a:clrScheme name="Facet">
      <a:dk1>
        <a:sysClr val="windowText" lastClr="000000"/>
      </a:dk1>
      <a:lt1>
        <a:sysClr val="window" lastClr="FFFFFF"/>
      </a:lt1>
      <a:dk2>
        <a:srgbClr val="2C3C43"/>
      </a:dk2>
      <a:lt2>
        <a:srgbClr val="EBEBEB"/>
      </a:lt2>
      <a:accent1>
        <a:srgbClr val="5FCBEF"/>
      </a:accent1>
      <a:accent2>
        <a:srgbClr val="2E83C3"/>
      </a:accent2>
      <a:accent3>
        <a:srgbClr val="42D0A2"/>
      </a:accent3>
      <a:accent4>
        <a:srgbClr val="2E946B"/>
      </a:accent4>
      <a:accent5>
        <a:srgbClr val="42B051"/>
      </a:accent5>
      <a:accent6>
        <a:srgbClr val="96D141"/>
      </a:accent6>
      <a:hlink>
        <a:srgbClr val="3FCDE7"/>
      </a:hlink>
      <a:folHlink>
        <a:srgbClr val="A9D3E1"/>
      </a:folHlink>
    </a:clrScheme>
    <a:fontScheme name="Facet">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0B5AB586-D108-4FC1-8368-649FE654B894}"/>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Facet</Template>
  <TotalTime>1566</TotalTime>
  <Words>830</Words>
  <Application>Microsoft Office PowerPoint</Application>
  <PresentationFormat>Widescreen</PresentationFormat>
  <Paragraphs>108</Paragraphs>
  <Slides>25</Slides>
  <Notes>2</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25</vt:i4>
      </vt:variant>
    </vt:vector>
  </HeadingPairs>
  <TitlesOfParts>
    <vt:vector size="31" baseType="lpstr">
      <vt:lpstr>Arial</vt:lpstr>
      <vt:lpstr>Calibri</vt:lpstr>
      <vt:lpstr>Times New Roman</vt:lpstr>
      <vt:lpstr>Trebuchet MS</vt:lpstr>
      <vt:lpstr>Wingdings 3</vt:lpstr>
      <vt:lpstr>Facet</vt:lpstr>
      <vt:lpstr>Banner 9 Basic Navigation </vt:lpstr>
      <vt:lpstr>PowerPoint Presentation</vt:lpstr>
      <vt:lpstr>PowerPoint Presentation</vt:lpstr>
      <vt:lpstr>Finding Banner 9 and information http://www.tnstate.edu/banner  </vt:lpstr>
      <vt:lpstr>Banner 8 vs Banner 9 keys  http://www.tnstate.edu/banner/Banner%209%20Quick%20Reference%20Sheet.pdf </vt:lpstr>
      <vt:lpstr>Banner Gets a New Look</vt:lpstr>
      <vt:lpstr>Benefit: No more Java!</vt:lpstr>
      <vt:lpstr>Benefits: No Banner-specific password Just log in with your regular credentials (TNState Username and password – same one that you use to log onto your computer, into Outlook and mytsu) </vt:lpstr>
      <vt:lpstr>Benefit: Any browser you like! No longer tied to Internet Explorer!</vt:lpstr>
      <vt:lpstr>Banner 9 Menu Bar</vt:lpstr>
      <vt:lpstr>Menus</vt:lpstr>
      <vt:lpstr>Search for Forms/Pages</vt:lpstr>
      <vt:lpstr>Direct access to form </vt:lpstr>
      <vt:lpstr>Next Block  Banner 9 - Click the ‘Go’ button, the ‘Next Section’ navigation arrow, or use ALT+PgDn   </vt:lpstr>
      <vt:lpstr>Rollback Banner 9 - Click the ‘Start Over’ button OR use F5</vt:lpstr>
      <vt:lpstr>Options = Related or Tools</vt:lpstr>
      <vt:lpstr>Tools Contains various utilities, including Print and Export and item properties.</vt:lpstr>
      <vt:lpstr>Record Maintenance Record maintenance is accomplished using the buttons at the top of the section to be edited.  Shortcut keys for record maintenance are unchanged [Insert record = F6; Delete record = SHIFT+F6;  Duplicate record = F4]</vt:lpstr>
      <vt:lpstr>See Data </vt:lpstr>
      <vt:lpstr>Error Messages Error and informational messages will sometimes pop up at the top right of the screen. You can click the yellow square to hide the message and click again to display the message again.  Messages will cover ‘Go’ or ‘Start Over’ buttons, so hide them before clicking buttons.</vt:lpstr>
      <vt:lpstr>Query = Filter Filtering is the new way of limiting the results shown on the form.  It works similar to entering query criteria, except that you specify the field and the value to use in a different way.</vt:lpstr>
      <vt:lpstr>Search for a person or vendor</vt:lpstr>
      <vt:lpstr>Searching Alternatively, you can press TAB when in the ID block, which will cause a second entry field to appear. </vt:lpstr>
      <vt:lpstr>Inactivity</vt:lpstr>
      <vt:lpstr>Other Resources</vt:lpstr>
    </vt:vector>
  </TitlesOfParts>
  <Company>Tennessee State University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Banner 9 Basic Navigation</dc:title>
  <dc:creator>Murray, Anna</dc:creator>
  <cp:lastModifiedBy>Murray, Anna</cp:lastModifiedBy>
  <cp:revision>47</cp:revision>
  <cp:lastPrinted>2020-10-23T16:19:15Z</cp:lastPrinted>
  <dcterms:created xsi:type="dcterms:W3CDTF">2020-10-09T20:44:23Z</dcterms:created>
  <dcterms:modified xsi:type="dcterms:W3CDTF">2020-10-23T16:19:35Z</dcterms:modified>
</cp:coreProperties>
</file>