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8"/>
  </p:notesMasterIdLst>
  <p:handoutMasterIdLst>
    <p:handoutMasterId r:id="rId39"/>
  </p:handoutMasterIdLst>
  <p:sldIdLst>
    <p:sldId id="343" r:id="rId2"/>
    <p:sldId id="666" r:id="rId3"/>
    <p:sldId id="857" r:id="rId4"/>
    <p:sldId id="685" r:id="rId5"/>
    <p:sldId id="894" r:id="rId6"/>
    <p:sldId id="774" r:id="rId7"/>
    <p:sldId id="850" r:id="rId8"/>
    <p:sldId id="799" r:id="rId9"/>
    <p:sldId id="851" r:id="rId10"/>
    <p:sldId id="719" r:id="rId11"/>
    <p:sldId id="880" r:id="rId12"/>
    <p:sldId id="852" r:id="rId13"/>
    <p:sldId id="761" r:id="rId14"/>
    <p:sldId id="881" r:id="rId15"/>
    <p:sldId id="853" r:id="rId16"/>
    <p:sldId id="762" r:id="rId17"/>
    <p:sldId id="882" r:id="rId18"/>
    <p:sldId id="854" r:id="rId19"/>
    <p:sldId id="763" r:id="rId20"/>
    <p:sldId id="806" r:id="rId21"/>
    <p:sldId id="883" r:id="rId22"/>
    <p:sldId id="879" r:id="rId23"/>
    <p:sldId id="875" r:id="rId24"/>
    <p:sldId id="884" r:id="rId25"/>
    <p:sldId id="885" r:id="rId26"/>
    <p:sldId id="886" r:id="rId27"/>
    <p:sldId id="887" r:id="rId28"/>
    <p:sldId id="888" r:id="rId29"/>
    <p:sldId id="889" r:id="rId30"/>
    <p:sldId id="890" r:id="rId31"/>
    <p:sldId id="891" r:id="rId32"/>
    <p:sldId id="892" r:id="rId33"/>
    <p:sldId id="893" r:id="rId34"/>
    <p:sldId id="876" r:id="rId35"/>
    <p:sldId id="877" r:id="rId36"/>
    <p:sldId id="878" r:id="rId37"/>
  </p:sldIdLst>
  <p:sldSz cx="20104100" cy="118872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5162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115" autoAdjust="0"/>
    <p:restoredTop sz="93792" autoAdjust="0"/>
  </p:normalViewPr>
  <p:slideViewPr>
    <p:cSldViewPr snapToGrid="0">
      <p:cViewPr varScale="1">
        <p:scale>
          <a:sx n="49" d="100"/>
          <a:sy n="49" d="100"/>
        </p:scale>
        <p:origin x="1290" y="228"/>
      </p:cViewPr>
      <p:guideLst>
        <p:guide orient="horz" pos="2880"/>
        <p:guide pos="216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319" cy="465242"/>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885" y="0"/>
            <a:ext cx="3038319" cy="465242"/>
          </a:xfrm>
          <a:prstGeom prst="rect">
            <a:avLst/>
          </a:prstGeom>
        </p:spPr>
        <p:txBody>
          <a:bodyPr vert="horz" lIns="91440" tIns="45720" rIns="91440" bIns="45720" rtlCol="0"/>
          <a:lstStyle>
            <a:lvl1pPr algn="r">
              <a:defRPr sz="1200"/>
            </a:lvl1pPr>
          </a:lstStyle>
          <a:p>
            <a:fld id="{7BC20269-C2DE-42AE-BC68-EB68968D872F}" type="datetimeFigureOut">
              <a:rPr lang="en-US" smtClean="0"/>
              <a:t>4/15/2025</a:t>
            </a:fld>
            <a:endParaRPr lang="en-US" dirty="0"/>
          </a:p>
        </p:txBody>
      </p:sp>
      <p:sp>
        <p:nvSpPr>
          <p:cNvPr id="4" name="Footer Placeholder 3"/>
          <p:cNvSpPr>
            <a:spLocks noGrp="1"/>
          </p:cNvSpPr>
          <p:nvPr>
            <p:ph type="ftr" sz="quarter" idx="2"/>
          </p:nvPr>
        </p:nvSpPr>
        <p:spPr>
          <a:xfrm>
            <a:off x="0" y="8831160"/>
            <a:ext cx="3038319" cy="46524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885" y="8831160"/>
            <a:ext cx="3038319" cy="465240"/>
          </a:xfrm>
          <a:prstGeom prst="rect">
            <a:avLst/>
          </a:prstGeom>
        </p:spPr>
        <p:txBody>
          <a:bodyPr vert="horz" lIns="91440" tIns="45720" rIns="91440" bIns="45720" rtlCol="0" anchor="b"/>
          <a:lstStyle>
            <a:lvl1pPr algn="r">
              <a:defRPr sz="1200"/>
            </a:lvl1pPr>
          </a:lstStyle>
          <a:p>
            <a:fld id="{43969E21-0801-4A73-A957-23425255CC31}" type="slidenum">
              <a:rPr lang="en-US" smtClean="0"/>
              <a:t>‹#›</a:t>
            </a:fld>
            <a:endParaRPr lang="en-US" dirty="0"/>
          </a:p>
        </p:txBody>
      </p:sp>
    </p:spTree>
    <p:extLst>
      <p:ext uri="{BB962C8B-B14F-4D97-AF65-F5344CB8AC3E}">
        <p14:creationId xmlns:p14="http://schemas.microsoft.com/office/powerpoint/2010/main" val="223383429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9521699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lIns="46607" tIns="23303" rIns="46607" bIns="23303">
            <a:normAutofit fontScale="25000" lnSpcReduction="20000"/>
          </a:bodyPr>
          <a:lstStyle/>
          <a:p>
            <a:r>
              <a:rPr lang="en-US" dirty="0"/>
              <a:t> </a:t>
            </a:r>
          </a:p>
        </p:txBody>
      </p:sp>
    </p:spTree>
    <p:extLst>
      <p:ext uri="{BB962C8B-B14F-4D97-AF65-F5344CB8AC3E}">
        <p14:creationId xmlns:p14="http://schemas.microsoft.com/office/powerpoint/2010/main" val="116427718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lIns="46607" tIns="23303" rIns="46607" bIns="23303">
            <a:normAutofit fontScale="25000" lnSpcReduction="20000"/>
          </a:bodyPr>
          <a:lstStyle/>
          <a:p>
            <a:endParaRPr lang="en-US" dirty="0"/>
          </a:p>
          <a:p>
            <a:endParaRPr lang="en-US" dirty="0"/>
          </a:p>
          <a:p>
            <a:r>
              <a:rPr lang="en-US" dirty="0"/>
              <a:t>Core campus, and one of 7 campuses, of Indiana University.</a:t>
            </a:r>
          </a:p>
          <a:p>
            <a:pPr defTabSz="466070">
              <a:defRPr/>
            </a:pPr>
            <a:r>
              <a:rPr lang="en-US" sz="600" dirty="0"/>
              <a:t>IUPUI was founded in 1969 and is the result of a merger of the Purdue Indianapolis Extension Center and Indiana University Indianapolis</a:t>
            </a:r>
            <a:endParaRPr lang="en-US" dirty="0"/>
          </a:p>
          <a:p>
            <a:pPr defTabSz="466070">
              <a:defRPr/>
            </a:pPr>
            <a:r>
              <a:rPr lang="en-US" sz="600" dirty="0"/>
              <a:t>Offers more than 450 undergraduate, graduate, and professional programs from Indiana University and Purdue University.</a:t>
            </a:r>
          </a:p>
          <a:p>
            <a:pPr defTabSz="466070">
              <a:defRPr/>
            </a:pPr>
            <a:r>
              <a:rPr lang="en-US" dirty="0"/>
              <a:t>29,000+ students</a:t>
            </a:r>
          </a:p>
          <a:p>
            <a:r>
              <a:rPr lang="en-US" dirty="0"/>
              <a:t>More than 8,000 faculty and staff</a:t>
            </a:r>
          </a:p>
          <a:p>
            <a:r>
              <a:rPr lang="en-US" dirty="0"/>
              <a:t>We are a Division I school (Horizon League) and offer 16 varsity teams. </a:t>
            </a:r>
          </a:p>
        </p:txBody>
      </p:sp>
    </p:spTree>
    <p:extLst>
      <p:ext uri="{BB962C8B-B14F-4D97-AF65-F5344CB8AC3E}">
        <p14:creationId xmlns:p14="http://schemas.microsoft.com/office/powerpoint/2010/main" val="286920374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lIns="46607" tIns="23303" rIns="46607" bIns="23303">
            <a:normAutofit fontScale="25000" lnSpcReduction="20000"/>
          </a:bodyPr>
          <a:lstStyle/>
          <a:p>
            <a:endParaRPr lang="en-US" dirty="0"/>
          </a:p>
          <a:p>
            <a:endParaRPr lang="en-US" dirty="0"/>
          </a:p>
          <a:p>
            <a:r>
              <a:rPr lang="en-US" dirty="0"/>
              <a:t>Core campus, and one of 7 campuses, of Indiana University.</a:t>
            </a:r>
          </a:p>
          <a:p>
            <a:pPr defTabSz="466070">
              <a:defRPr/>
            </a:pPr>
            <a:r>
              <a:rPr lang="en-US" sz="600" dirty="0"/>
              <a:t>IUPUI was founded in 1969 and is the result of a merger of the Purdue Indianapolis Extension Center and Indiana University Indianapolis</a:t>
            </a:r>
            <a:endParaRPr lang="en-US" dirty="0"/>
          </a:p>
          <a:p>
            <a:pPr defTabSz="466070">
              <a:defRPr/>
            </a:pPr>
            <a:r>
              <a:rPr lang="en-US" sz="600" dirty="0"/>
              <a:t>Offers more than 450 undergraduate, graduate, and professional programs from Indiana University and Purdue University.</a:t>
            </a:r>
          </a:p>
          <a:p>
            <a:pPr defTabSz="466070">
              <a:defRPr/>
            </a:pPr>
            <a:r>
              <a:rPr lang="en-US" dirty="0"/>
              <a:t>29,000+ students</a:t>
            </a:r>
          </a:p>
          <a:p>
            <a:r>
              <a:rPr lang="en-US" dirty="0"/>
              <a:t>More than 8,000 faculty and staff</a:t>
            </a:r>
          </a:p>
          <a:p>
            <a:r>
              <a:rPr lang="en-US" dirty="0"/>
              <a:t>We are a Division I school (Horizon League) and offer 16 varsity teams. </a:t>
            </a:r>
          </a:p>
        </p:txBody>
      </p:sp>
    </p:spTree>
    <p:extLst>
      <p:ext uri="{BB962C8B-B14F-4D97-AF65-F5344CB8AC3E}">
        <p14:creationId xmlns:p14="http://schemas.microsoft.com/office/powerpoint/2010/main" val="350439248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lIns="46607" tIns="23303" rIns="46607" bIns="23303">
            <a:normAutofit fontScale="25000" lnSpcReduction="20000"/>
          </a:bodyPr>
          <a:lstStyle/>
          <a:p>
            <a:endParaRPr lang="en-US" dirty="0"/>
          </a:p>
          <a:p>
            <a:endParaRPr lang="en-US" dirty="0"/>
          </a:p>
          <a:p>
            <a:r>
              <a:rPr lang="en-US" dirty="0"/>
              <a:t>Core campus, and one of 7 campuses, of Indiana University.</a:t>
            </a:r>
          </a:p>
          <a:p>
            <a:pPr defTabSz="466070">
              <a:defRPr/>
            </a:pPr>
            <a:r>
              <a:rPr lang="en-US" sz="600" dirty="0"/>
              <a:t>IUPUI was founded in 1969 and is the result of a merger of the Purdue Indianapolis Extension Center and Indiana University Indianapolis</a:t>
            </a:r>
            <a:endParaRPr lang="en-US" dirty="0"/>
          </a:p>
          <a:p>
            <a:pPr defTabSz="466070">
              <a:defRPr/>
            </a:pPr>
            <a:r>
              <a:rPr lang="en-US" sz="600" dirty="0"/>
              <a:t>Offers more than 450 undergraduate, graduate, and professional programs from Indiana University and Purdue University.</a:t>
            </a:r>
          </a:p>
          <a:p>
            <a:pPr defTabSz="466070">
              <a:defRPr/>
            </a:pPr>
            <a:r>
              <a:rPr lang="en-US" dirty="0"/>
              <a:t>29,000+ students</a:t>
            </a:r>
          </a:p>
          <a:p>
            <a:r>
              <a:rPr lang="en-US" dirty="0"/>
              <a:t>More than 8,000 faculty and staff</a:t>
            </a:r>
          </a:p>
          <a:p>
            <a:r>
              <a:rPr lang="en-US" dirty="0"/>
              <a:t>We are a Division I school (Horizon League) and offer 16 varsity teams. </a:t>
            </a:r>
          </a:p>
        </p:txBody>
      </p:sp>
    </p:spTree>
    <p:extLst>
      <p:ext uri="{BB962C8B-B14F-4D97-AF65-F5344CB8AC3E}">
        <p14:creationId xmlns:p14="http://schemas.microsoft.com/office/powerpoint/2010/main" val="243331908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lIns="46607" tIns="23303" rIns="46607" bIns="23303">
            <a:normAutofit fontScale="25000" lnSpcReduction="20000"/>
          </a:bodyPr>
          <a:lstStyle/>
          <a:p>
            <a:endParaRPr lang="en-US" dirty="0"/>
          </a:p>
          <a:p>
            <a:endParaRPr lang="en-US" dirty="0"/>
          </a:p>
          <a:p>
            <a:r>
              <a:rPr lang="en-US" dirty="0"/>
              <a:t>Core campus, and one of 7 campuses, of Indiana University.</a:t>
            </a:r>
          </a:p>
          <a:p>
            <a:pPr defTabSz="466070">
              <a:defRPr/>
            </a:pPr>
            <a:r>
              <a:rPr lang="en-US" sz="600" dirty="0"/>
              <a:t>IUPUI was founded in 1969 and is the result of a merger of the Purdue Indianapolis Extension Center and Indiana University Indianapolis</a:t>
            </a:r>
            <a:endParaRPr lang="en-US" dirty="0"/>
          </a:p>
          <a:p>
            <a:pPr defTabSz="466070">
              <a:defRPr/>
            </a:pPr>
            <a:r>
              <a:rPr lang="en-US" sz="600" dirty="0"/>
              <a:t>Offers more than 450 undergraduate, graduate, and professional programs from Indiana University and Purdue University.</a:t>
            </a:r>
          </a:p>
          <a:p>
            <a:pPr defTabSz="466070">
              <a:defRPr/>
            </a:pPr>
            <a:r>
              <a:rPr lang="en-US" dirty="0"/>
              <a:t>29,000+ students</a:t>
            </a:r>
          </a:p>
          <a:p>
            <a:r>
              <a:rPr lang="en-US" dirty="0"/>
              <a:t>More than 8,000 faculty and staff</a:t>
            </a:r>
          </a:p>
          <a:p>
            <a:r>
              <a:rPr lang="en-US" dirty="0"/>
              <a:t>We are a Division I school (Horizon League) and offer 16 varsity teams. </a:t>
            </a:r>
          </a:p>
        </p:txBody>
      </p:sp>
    </p:spTree>
    <p:extLst>
      <p:ext uri="{BB962C8B-B14F-4D97-AF65-F5344CB8AC3E}">
        <p14:creationId xmlns:p14="http://schemas.microsoft.com/office/powerpoint/2010/main" val="174274571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lIns="46607" tIns="23303" rIns="46607" bIns="23303">
            <a:normAutofit fontScale="25000" lnSpcReduction="20000"/>
          </a:bodyPr>
          <a:lstStyle/>
          <a:p>
            <a:endParaRPr lang="en-US" dirty="0"/>
          </a:p>
          <a:p>
            <a:endParaRPr lang="en-US" dirty="0"/>
          </a:p>
          <a:p>
            <a:r>
              <a:rPr lang="en-US" dirty="0"/>
              <a:t>Core campus, and one of 7 campuses, of Indiana University.</a:t>
            </a:r>
          </a:p>
          <a:p>
            <a:pPr defTabSz="466070">
              <a:defRPr/>
            </a:pPr>
            <a:r>
              <a:rPr lang="en-US" sz="600" dirty="0"/>
              <a:t>IUPUI was founded in 1969 and is the result of a merger of the Purdue Indianapolis Extension Center and Indiana University Indianapolis</a:t>
            </a:r>
            <a:endParaRPr lang="en-US" dirty="0"/>
          </a:p>
          <a:p>
            <a:pPr defTabSz="466070">
              <a:defRPr/>
            </a:pPr>
            <a:r>
              <a:rPr lang="en-US" sz="600" dirty="0"/>
              <a:t>Offers more than 450 undergraduate, graduate, and professional programs from Indiana University and Purdue University.</a:t>
            </a:r>
          </a:p>
          <a:p>
            <a:pPr defTabSz="466070">
              <a:defRPr/>
            </a:pPr>
            <a:r>
              <a:rPr lang="en-US" dirty="0"/>
              <a:t>29,000+ students</a:t>
            </a:r>
          </a:p>
          <a:p>
            <a:r>
              <a:rPr lang="en-US" dirty="0"/>
              <a:t>More than 8,000 faculty and staff</a:t>
            </a:r>
          </a:p>
          <a:p>
            <a:r>
              <a:rPr lang="en-US" dirty="0"/>
              <a:t>We are a Division I school (Horizon League) and offer 16 varsity teams. </a:t>
            </a:r>
          </a:p>
        </p:txBody>
      </p:sp>
    </p:spTree>
    <p:extLst>
      <p:ext uri="{BB962C8B-B14F-4D97-AF65-F5344CB8AC3E}">
        <p14:creationId xmlns:p14="http://schemas.microsoft.com/office/powerpoint/2010/main" val="317027663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lIns="46607" tIns="23303" rIns="46607" bIns="23303">
            <a:normAutofit fontScale="25000" lnSpcReduction="20000"/>
          </a:bodyPr>
          <a:lstStyle/>
          <a:p>
            <a:endParaRPr lang="en-US" dirty="0"/>
          </a:p>
          <a:p>
            <a:endParaRPr lang="en-US" dirty="0"/>
          </a:p>
          <a:p>
            <a:r>
              <a:rPr lang="en-US" dirty="0"/>
              <a:t>Core campus, and one of 7 campuses, of Indiana University.</a:t>
            </a:r>
          </a:p>
          <a:p>
            <a:pPr defTabSz="466070">
              <a:defRPr/>
            </a:pPr>
            <a:r>
              <a:rPr lang="en-US" sz="600" dirty="0"/>
              <a:t>IUPUI was founded in 1969 and is the result of a merger of the Purdue Indianapolis Extension Center and Indiana University Indianapolis</a:t>
            </a:r>
            <a:endParaRPr lang="en-US" dirty="0"/>
          </a:p>
          <a:p>
            <a:pPr defTabSz="466070">
              <a:defRPr/>
            </a:pPr>
            <a:r>
              <a:rPr lang="en-US" sz="600" dirty="0"/>
              <a:t>Offers more than 450 undergraduate, graduate, and professional programs from Indiana University and Purdue University.</a:t>
            </a:r>
          </a:p>
          <a:p>
            <a:pPr defTabSz="466070">
              <a:defRPr/>
            </a:pPr>
            <a:r>
              <a:rPr lang="en-US" dirty="0"/>
              <a:t>29,000+ students</a:t>
            </a:r>
          </a:p>
          <a:p>
            <a:r>
              <a:rPr lang="en-US" dirty="0"/>
              <a:t>More than 8,000 faculty and staff</a:t>
            </a:r>
          </a:p>
          <a:p>
            <a:r>
              <a:rPr lang="en-US" dirty="0"/>
              <a:t>We are a Division I school (Horizon League) and offer 16 varsity teams. </a:t>
            </a:r>
          </a:p>
        </p:txBody>
      </p:sp>
    </p:spTree>
    <p:extLst>
      <p:ext uri="{BB962C8B-B14F-4D97-AF65-F5344CB8AC3E}">
        <p14:creationId xmlns:p14="http://schemas.microsoft.com/office/powerpoint/2010/main" val="117212333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lIns="46607" tIns="23303" rIns="46607" bIns="23303">
            <a:normAutofit fontScale="25000" lnSpcReduction="20000"/>
          </a:bodyPr>
          <a:lstStyle/>
          <a:p>
            <a:endParaRPr lang="en-US" dirty="0"/>
          </a:p>
          <a:p>
            <a:endParaRPr lang="en-US" dirty="0"/>
          </a:p>
          <a:p>
            <a:r>
              <a:rPr lang="en-US" dirty="0"/>
              <a:t>Core campus, and one of 7 campuses, of Indiana University.</a:t>
            </a:r>
          </a:p>
          <a:p>
            <a:pPr defTabSz="466070">
              <a:defRPr/>
            </a:pPr>
            <a:r>
              <a:rPr lang="en-US" sz="600" dirty="0"/>
              <a:t>IUPUI was founded in 1969 and is the result of a merger of the Purdue Indianapolis Extension Center and Indiana University Indianapolis</a:t>
            </a:r>
            <a:endParaRPr lang="en-US" dirty="0"/>
          </a:p>
          <a:p>
            <a:pPr defTabSz="466070">
              <a:defRPr/>
            </a:pPr>
            <a:r>
              <a:rPr lang="en-US" sz="600" dirty="0"/>
              <a:t>Offers more than 450 undergraduate, graduate, and professional programs from Indiana University and Purdue University.</a:t>
            </a:r>
          </a:p>
          <a:p>
            <a:pPr defTabSz="466070">
              <a:defRPr/>
            </a:pPr>
            <a:r>
              <a:rPr lang="en-US" dirty="0"/>
              <a:t>29,000+ students</a:t>
            </a:r>
          </a:p>
          <a:p>
            <a:r>
              <a:rPr lang="en-US" dirty="0"/>
              <a:t>More than 8,000 faculty and staff</a:t>
            </a:r>
          </a:p>
          <a:p>
            <a:r>
              <a:rPr lang="en-US" dirty="0"/>
              <a:t>We are a Division I school (Horizon League) and offer 16 varsity teams. </a:t>
            </a:r>
          </a:p>
        </p:txBody>
      </p:sp>
    </p:spTree>
    <p:extLst>
      <p:ext uri="{BB962C8B-B14F-4D97-AF65-F5344CB8AC3E}">
        <p14:creationId xmlns:p14="http://schemas.microsoft.com/office/powerpoint/2010/main" val="116888280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lIns="46607" tIns="23303" rIns="46607" bIns="23303">
            <a:normAutofit fontScale="25000" lnSpcReduction="20000"/>
          </a:bodyPr>
          <a:lstStyle/>
          <a:p>
            <a:endParaRPr lang="en-US" dirty="0"/>
          </a:p>
          <a:p>
            <a:endParaRPr lang="en-US" dirty="0"/>
          </a:p>
          <a:p>
            <a:r>
              <a:rPr lang="en-US" dirty="0"/>
              <a:t>Core campus, and one of 7 campuses, of Indiana University.</a:t>
            </a:r>
          </a:p>
          <a:p>
            <a:pPr defTabSz="466070">
              <a:defRPr/>
            </a:pPr>
            <a:r>
              <a:rPr lang="en-US" sz="600" dirty="0"/>
              <a:t>IUPUI was founded in 1969 and is the result of a merger of the Purdue Indianapolis Extension Center and Indiana University Indianapolis</a:t>
            </a:r>
            <a:endParaRPr lang="en-US" dirty="0"/>
          </a:p>
          <a:p>
            <a:pPr defTabSz="466070">
              <a:defRPr/>
            </a:pPr>
            <a:r>
              <a:rPr lang="en-US" sz="600" dirty="0"/>
              <a:t>Offers more than 450 undergraduate, graduate, and professional programs from Indiana University and Purdue University.</a:t>
            </a:r>
          </a:p>
          <a:p>
            <a:pPr defTabSz="466070">
              <a:defRPr/>
            </a:pPr>
            <a:r>
              <a:rPr lang="en-US" dirty="0"/>
              <a:t>29,000+ students</a:t>
            </a:r>
          </a:p>
          <a:p>
            <a:r>
              <a:rPr lang="en-US" dirty="0"/>
              <a:t>More than 8,000 faculty and staff</a:t>
            </a:r>
          </a:p>
          <a:p>
            <a:r>
              <a:rPr lang="en-US" dirty="0"/>
              <a:t>We are a Division I school (Horizon League) and offer 16 varsity teams. </a:t>
            </a:r>
          </a:p>
        </p:txBody>
      </p:sp>
    </p:spTree>
    <p:extLst>
      <p:ext uri="{BB962C8B-B14F-4D97-AF65-F5344CB8AC3E}">
        <p14:creationId xmlns:p14="http://schemas.microsoft.com/office/powerpoint/2010/main" val="373775996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lIns="46607" tIns="23303" rIns="46607" bIns="23303">
            <a:normAutofit fontScale="25000" lnSpcReduction="20000"/>
          </a:bodyPr>
          <a:lstStyle/>
          <a:p>
            <a:endParaRPr lang="en-US" dirty="0"/>
          </a:p>
          <a:p>
            <a:endParaRPr lang="en-US" dirty="0"/>
          </a:p>
          <a:p>
            <a:r>
              <a:rPr lang="en-US" dirty="0"/>
              <a:t>Core campus, and one of 7 campuses, of Indiana University.</a:t>
            </a:r>
          </a:p>
          <a:p>
            <a:pPr defTabSz="466070">
              <a:defRPr/>
            </a:pPr>
            <a:r>
              <a:rPr lang="en-US" sz="600" dirty="0"/>
              <a:t>IUPUI was founded in 1969 and is the result of a merger of the Purdue Indianapolis Extension Center and Indiana University Indianapolis</a:t>
            </a:r>
            <a:endParaRPr lang="en-US" dirty="0"/>
          </a:p>
          <a:p>
            <a:pPr defTabSz="466070">
              <a:defRPr/>
            </a:pPr>
            <a:r>
              <a:rPr lang="en-US" sz="600" dirty="0"/>
              <a:t>Offers more than 450 undergraduate, graduate, and professional programs from Indiana University and Purdue University.</a:t>
            </a:r>
          </a:p>
          <a:p>
            <a:pPr defTabSz="466070">
              <a:defRPr/>
            </a:pPr>
            <a:r>
              <a:rPr lang="en-US" dirty="0"/>
              <a:t>29,000+ students</a:t>
            </a:r>
          </a:p>
          <a:p>
            <a:r>
              <a:rPr lang="en-US" dirty="0"/>
              <a:t>More than 8,000 faculty and staff</a:t>
            </a:r>
          </a:p>
          <a:p>
            <a:r>
              <a:rPr lang="en-US" dirty="0"/>
              <a:t>We are a Division I school (Horizon League) and offer 16 varsity teams. </a:t>
            </a:r>
          </a:p>
        </p:txBody>
      </p:sp>
    </p:spTree>
    <p:extLst>
      <p:ext uri="{BB962C8B-B14F-4D97-AF65-F5344CB8AC3E}">
        <p14:creationId xmlns:p14="http://schemas.microsoft.com/office/powerpoint/2010/main" val="219980237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lIns="46607" tIns="23303" rIns="46607" bIns="23303">
            <a:normAutofit fontScale="25000" lnSpcReduction="20000"/>
          </a:bodyPr>
          <a:lstStyle/>
          <a:p>
            <a:endParaRPr lang="en-US" dirty="0"/>
          </a:p>
          <a:p>
            <a:endParaRPr lang="en-US" dirty="0"/>
          </a:p>
          <a:p>
            <a:r>
              <a:rPr lang="en-US" dirty="0"/>
              <a:t>Core campus, and one of 7 campuses, of Indiana University.</a:t>
            </a:r>
          </a:p>
          <a:p>
            <a:pPr defTabSz="466070">
              <a:defRPr/>
            </a:pPr>
            <a:r>
              <a:rPr lang="en-US" sz="600" dirty="0"/>
              <a:t>IUPUI was founded in 1969 and is the result of a merger of the Purdue Indianapolis Extension Center and Indiana University Indianapolis</a:t>
            </a:r>
            <a:endParaRPr lang="en-US" dirty="0"/>
          </a:p>
          <a:p>
            <a:pPr defTabSz="466070">
              <a:defRPr/>
            </a:pPr>
            <a:r>
              <a:rPr lang="en-US" sz="600" dirty="0"/>
              <a:t>Offers more than 450 undergraduate, graduate, and professional programs from Indiana University and Purdue University.</a:t>
            </a:r>
          </a:p>
          <a:p>
            <a:pPr defTabSz="466070">
              <a:defRPr/>
            </a:pPr>
            <a:r>
              <a:rPr lang="en-US" dirty="0"/>
              <a:t>29,000+ students</a:t>
            </a:r>
          </a:p>
          <a:p>
            <a:r>
              <a:rPr lang="en-US" dirty="0"/>
              <a:t>More than 8,000 faculty and staff</a:t>
            </a:r>
          </a:p>
          <a:p>
            <a:r>
              <a:rPr lang="en-US" dirty="0"/>
              <a:t>We are a Division I school (Horizon League) and offer 16 varsity teams. </a:t>
            </a:r>
          </a:p>
        </p:txBody>
      </p:sp>
    </p:spTree>
    <p:extLst>
      <p:ext uri="{BB962C8B-B14F-4D97-AF65-F5344CB8AC3E}">
        <p14:creationId xmlns:p14="http://schemas.microsoft.com/office/powerpoint/2010/main" val="4760619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lIns="46607" tIns="23303" rIns="46607" bIns="23303">
            <a:normAutofit fontScale="25000" lnSpcReduction="20000"/>
          </a:bodyPr>
          <a:lstStyle/>
          <a:p>
            <a:r>
              <a:rPr lang="en-US" dirty="0"/>
              <a:t> </a:t>
            </a:r>
          </a:p>
        </p:txBody>
      </p:sp>
    </p:spTree>
    <p:extLst>
      <p:ext uri="{BB962C8B-B14F-4D97-AF65-F5344CB8AC3E}">
        <p14:creationId xmlns:p14="http://schemas.microsoft.com/office/powerpoint/2010/main" val="342270695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lIns="46607" tIns="23303" rIns="46607" bIns="23303">
            <a:normAutofit fontScale="25000" lnSpcReduction="20000"/>
          </a:bodyPr>
          <a:lstStyle/>
          <a:p>
            <a:endParaRPr lang="en-US" dirty="0"/>
          </a:p>
          <a:p>
            <a:endParaRPr lang="en-US" dirty="0"/>
          </a:p>
          <a:p>
            <a:endParaRPr lang="en-US" dirty="0"/>
          </a:p>
        </p:txBody>
      </p:sp>
    </p:spTree>
    <p:extLst>
      <p:ext uri="{BB962C8B-B14F-4D97-AF65-F5344CB8AC3E}">
        <p14:creationId xmlns:p14="http://schemas.microsoft.com/office/powerpoint/2010/main" val="305247304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lIns="46607" tIns="23303" rIns="46607" bIns="23303">
            <a:normAutofit fontScale="25000" lnSpcReduction="20000"/>
          </a:bodyPr>
          <a:lstStyle/>
          <a:p>
            <a:endParaRPr lang="en-US" dirty="0"/>
          </a:p>
          <a:p>
            <a:endParaRPr lang="en-US" dirty="0"/>
          </a:p>
          <a:p>
            <a:r>
              <a:rPr lang="en-US" dirty="0"/>
              <a:t>Core campus, and one of 7 campuses, of Indiana University.</a:t>
            </a:r>
          </a:p>
          <a:p>
            <a:pPr defTabSz="466070">
              <a:defRPr/>
            </a:pPr>
            <a:r>
              <a:rPr lang="en-US" sz="600" dirty="0"/>
              <a:t>IUPUI was founded in 1969 and is the result of a merger of the Purdue Indianapolis Extension Center and Indiana University Indianapolis</a:t>
            </a:r>
            <a:endParaRPr lang="en-US" dirty="0"/>
          </a:p>
          <a:p>
            <a:pPr defTabSz="466070">
              <a:defRPr/>
            </a:pPr>
            <a:r>
              <a:rPr lang="en-US" sz="600" dirty="0"/>
              <a:t>Offers more than 450 undergraduate, graduate, and professional programs from Indiana University and Purdue University.</a:t>
            </a:r>
          </a:p>
          <a:p>
            <a:pPr defTabSz="466070">
              <a:defRPr/>
            </a:pPr>
            <a:r>
              <a:rPr lang="en-US" dirty="0"/>
              <a:t>29,000+ students</a:t>
            </a:r>
          </a:p>
          <a:p>
            <a:r>
              <a:rPr lang="en-US" dirty="0"/>
              <a:t>More than 8,000 faculty and staff</a:t>
            </a:r>
          </a:p>
          <a:p>
            <a:r>
              <a:rPr lang="en-US" dirty="0"/>
              <a:t>We are a Division I school (Horizon League) and offer 16 varsity teams. </a:t>
            </a:r>
          </a:p>
        </p:txBody>
      </p:sp>
    </p:spTree>
    <p:extLst>
      <p:ext uri="{BB962C8B-B14F-4D97-AF65-F5344CB8AC3E}">
        <p14:creationId xmlns:p14="http://schemas.microsoft.com/office/powerpoint/2010/main" val="395367314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lIns="46607" tIns="23303" rIns="46607" bIns="23303">
            <a:normAutofit fontScale="25000" lnSpcReduction="20000"/>
          </a:bodyPr>
          <a:lstStyle/>
          <a:p>
            <a:endParaRPr lang="en-US" dirty="0"/>
          </a:p>
          <a:p>
            <a:endParaRPr lang="en-US" dirty="0"/>
          </a:p>
          <a:p>
            <a:r>
              <a:rPr lang="en-US" dirty="0"/>
              <a:t>Core campus, and one of 7 campuses, of Indiana University.</a:t>
            </a:r>
          </a:p>
          <a:p>
            <a:pPr defTabSz="466070">
              <a:defRPr/>
            </a:pPr>
            <a:r>
              <a:rPr lang="en-US" sz="600" dirty="0"/>
              <a:t>IUPUI was founded in 1969 and is the result of a merger of the Purdue Indianapolis Extension Center and Indiana University Indianapolis</a:t>
            </a:r>
            <a:endParaRPr lang="en-US" dirty="0"/>
          </a:p>
          <a:p>
            <a:pPr defTabSz="466070">
              <a:defRPr/>
            </a:pPr>
            <a:r>
              <a:rPr lang="en-US" sz="600" dirty="0"/>
              <a:t>Offers more than 450 undergraduate, graduate, and professional programs from Indiana University and Purdue University.</a:t>
            </a:r>
          </a:p>
          <a:p>
            <a:pPr defTabSz="466070">
              <a:defRPr/>
            </a:pPr>
            <a:r>
              <a:rPr lang="en-US" dirty="0"/>
              <a:t>29,000+ students</a:t>
            </a:r>
          </a:p>
          <a:p>
            <a:r>
              <a:rPr lang="en-US" dirty="0"/>
              <a:t>More than 8,000 faculty and staff</a:t>
            </a:r>
          </a:p>
          <a:p>
            <a:r>
              <a:rPr lang="en-US" dirty="0"/>
              <a:t>We are a Division I school (Horizon League) and offer 16 varsity teams. </a:t>
            </a:r>
          </a:p>
        </p:txBody>
      </p:sp>
    </p:spTree>
    <p:extLst>
      <p:ext uri="{BB962C8B-B14F-4D97-AF65-F5344CB8AC3E}">
        <p14:creationId xmlns:p14="http://schemas.microsoft.com/office/powerpoint/2010/main" val="159442016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lIns="46607" tIns="23303" rIns="46607" bIns="23303">
            <a:normAutofit fontScale="25000" lnSpcReduction="20000"/>
          </a:bodyPr>
          <a:lstStyle/>
          <a:p>
            <a:endParaRPr lang="en-US" dirty="0"/>
          </a:p>
          <a:p>
            <a:endParaRPr lang="en-US" dirty="0"/>
          </a:p>
          <a:p>
            <a:r>
              <a:rPr lang="en-US" dirty="0"/>
              <a:t>Core campus, and one of 7 campuses, of Indiana University.</a:t>
            </a:r>
          </a:p>
          <a:p>
            <a:pPr defTabSz="466070">
              <a:defRPr/>
            </a:pPr>
            <a:r>
              <a:rPr lang="en-US" sz="600" dirty="0"/>
              <a:t>IUPUI was founded in 1969 and is the result of a merger of the Purdue Indianapolis Extension Center and Indiana University Indianapolis</a:t>
            </a:r>
            <a:endParaRPr lang="en-US" dirty="0"/>
          </a:p>
          <a:p>
            <a:pPr defTabSz="466070">
              <a:defRPr/>
            </a:pPr>
            <a:r>
              <a:rPr lang="en-US" sz="600" dirty="0"/>
              <a:t>Offers more than 450 undergraduate, graduate, and professional programs from Indiana University and Purdue University.</a:t>
            </a:r>
          </a:p>
          <a:p>
            <a:pPr defTabSz="466070">
              <a:defRPr/>
            </a:pPr>
            <a:r>
              <a:rPr lang="en-US" dirty="0"/>
              <a:t>29,000+ students</a:t>
            </a:r>
          </a:p>
          <a:p>
            <a:r>
              <a:rPr lang="en-US" dirty="0"/>
              <a:t>More than 8,000 faculty and staff</a:t>
            </a:r>
          </a:p>
          <a:p>
            <a:r>
              <a:rPr lang="en-US" dirty="0"/>
              <a:t>We are a Division I school (Horizon League) and offer 16 varsity teams. </a:t>
            </a:r>
          </a:p>
        </p:txBody>
      </p:sp>
    </p:spTree>
    <p:extLst>
      <p:ext uri="{BB962C8B-B14F-4D97-AF65-F5344CB8AC3E}">
        <p14:creationId xmlns:p14="http://schemas.microsoft.com/office/powerpoint/2010/main" val="339898752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lIns="46607" tIns="23303" rIns="46607" bIns="23303">
            <a:normAutofit fontScale="25000" lnSpcReduction="20000"/>
          </a:bodyPr>
          <a:lstStyle/>
          <a:p>
            <a:r>
              <a:rPr lang="en-US" dirty="0"/>
              <a:t> </a:t>
            </a:r>
          </a:p>
        </p:txBody>
      </p:sp>
    </p:spTree>
    <p:extLst>
      <p:ext uri="{BB962C8B-B14F-4D97-AF65-F5344CB8AC3E}">
        <p14:creationId xmlns:p14="http://schemas.microsoft.com/office/powerpoint/2010/main" val="331123625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lIns="46607" tIns="23303" rIns="46607" bIns="23303">
            <a:normAutofit fontScale="25000" lnSpcReduction="20000"/>
          </a:bodyPr>
          <a:lstStyle/>
          <a:p>
            <a:r>
              <a:rPr lang="en-US" dirty="0"/>
              <a:t> </a:t>
            </a:r>
          </a:p>
        </p:txBody>
      </p:sp>
    </p:spTree>
    <p:extLst>
      <p:ext uri="{BB962C8B-B14F-4D97-AF65-F5344CB8AC3E}">
        <p14:creationId xmlns:p14="http://schemas.microsoft.com/office/powerpoint/2010/main" val="143056129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lIns="46607" tIns="23303" rIns="46607" bIns="23303">
            <a:normAutofit fontScale="25000" lnSpcReduction="20000"/>
          </a:bodyPr>
          <a:lstStyle/>
          <a:p>
            <a:r>
              <a:rPr lang="en-US" dirty="0"/>
              <a:t> </a:t>
            </a:r>
          </a:p>
        </p:txBody>
      </p:sp>
    </p:spTree>
    <p:extLst>
      <p:ext uri="{BB962C8B-B14F-4D97-AF65-F5344CB8AC3E}">
        <p14:creationId xmlns:p14="http://schemas.microsoft.com/office/powerpoint/2010/main" val="224725334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lIns="46607" tIns="23303" rIns="46607" bIns="23303">
            <a:normAutofit fontScale="25000" lnSpcReduction="20000"/>
          </a:bodyPr>
          <a:lstStyle/>
          <a:p>
            <a:r>
              <a:rPr lang="en-US" dirty="0"/>
              <a:t> </a:t>
            </a:r>
          </a:p>
        </p:txBody>
      </p:sp>
    </p:spTree>
    <p:extLst>
      <p:ext uri="{BB962C8B-B14F-4D97-AF65-F5344CB8AC3E}">
        <p14:creationId xmlns:p14="http://schemas.microsoft.com/office/powerpoint/2010/main" val="165264246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lIns="46607" tIns="23303" rIns="46607" bIns="23303">
            <a:normAutofit fontScale="25000" lnSpcReduction="20000"/>
          </a:bodyPr>
          <a:lstStyle/>
          <a:p>
            <a:r>
              <a:rPr lang="en-US" dirty="0"/>
              <a:t> </a:t>
            </a:r>
          </a:p>
        </p:txBody>
      </p:sp>
    </p:spTree>
    <p:extLst>
      <p:ext uri="{BB962C8B-B14F-4D97-AF65-F5344CB8AC3E}">
        <p14:creationId xmlns:p14="http://schemas.microsoft.com/office/powerpoint/2010/main" val="63437338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lIns="46607" tIns="23303" rIns="46607" bIns="23303">
            <a:normAutofit fontScale="25000" lnSpcReduction="20000"/>
          </a:bodyPr>
          <a:lstStyle/>
          <a:p>
            <a:r>
              <a:rPr lang="en-US" dirty="0"/>
              <a:t> </a:t>
            </a:r>
          </a:p>
        </p:txBody>
      </p:sp>
    </p:spTree>
    <p:extLst>
      <p:ext uri="{BB962C8B-B14F-4D97-AF65-F5344CB8AC3E}">
        <p14:creationId xmlns:p14="http://schemas.microsoft.com/office/powerpoint/2010/main" val="283178089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lIns="46607" tIns="23303" rIns="46607" bIns="23303">
            <a:normAutofit fontScale="25000" lnSpcReduction="20000"/>
          </a:bodyPr>
          <a:lstStyle/>
          <a:p>
            <a:r>
              <a:rPr lang="en-US" dirty="0"/>
              <a:t> </a:t>
            </a:r>
          </a:p>
        </p:txBody>
      </p:sp>
    </p:spTree>
    <p:extLst>
      <p:ext uri="{BB962C8B-B14F-4D97-AF65-F5344CB8AC3E}">
        <p14:creationId xmlns:p14="http://schemas.microsoft.com/office/powerpoint/2010/main" val="409128227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lIns="46607" tIns="23303" rIns="46607" bIns="23303">
            <a:normAutofit fontScale="25000" lnSpcReduction="20000"/>
          </a:bodyPr>
          <a:lstStyle/>
          <a:p>
            <a:r>
              <a:rPr lang="en-US" dirty="0"/>
              <a:t> </a:t>
            </a:r>
          </a:p>
        </p:txBody>
      </p:sp>
    </p:spTree>
    <p:extLst>
      <p:ext uri="{BB962C8B-B14F-4D97-AF65-F5344CB8AC3E}">
        <p14:creationId xmlns:p14="http://schemas.microsoft.com/office/powerpoint/2010/main" val="375086571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lIns="46607" tIns="23303" rIns="46607" bIns="23303">
            <a:normAutofit fontScale="25000" lnSpcReduction="20000"/>
          </a:bodyPr>
          <a:lstStyle/>
          <a:p>
            <a:r>
              <a:rPr lang="en-US" dirty="0"/>
              <a:t> </a:t>
            </a:r>
          </a:p>
        </p:txBody>
      </p:sp>
    </p:spTree>
    <p:extLst>
      <p:ext uri="{BB962C8B-B14F-4D97-AF65-F5344CB8AC3E}">
        <p14:creationId xmlns:p14="http://schemas.microsoft.com/office/powerpoint/2010/main" val="336616336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lIns="46607" tIns="23303" rIns="46607" bIns="23303">
            <a:normAutofit fontScale="25000" lnSpcReduction="20000"/>
          </a:bodyPr>
          <a:lstStyle/>
          <a:p>
            <a:endParaRPr lang="en-US" dirty="0"/>
          </a:p>
          <a:p>
            <a:endParaRPr lang="en-US" dirty="0"/>
          </a:p>
          <a:p>
            <a:r>
              <a:rPr lang="en-US" dirty="0"/>
              <a:t>Core campus, and one of 7 campuses, of Indiana University.</a:t>
            </a:r>
          </a:p>
          <a:p>
            <a:pPr defTabSz="466070">
              <a:defRPr/>
            </a:pPr>
            <a:r>
              <a:rPr lang="en-US" sz="600" dirty="0"/>
              <a:t>IUPUI was founded in 1969 and is the result of a merger of the Purdue Indianapolis Extension Center and Indiana University Indianapolis</a:t>
            </a:r>
            <a:endParaRPr lang="en-US" dirty="0"/>
          </a:p>
          <a:p>
            <a:pPr defTabSz="466070">
              <a:defRPr/>
            </a:pPr>
            <a:r>
              <a:rPr lang="en-US" sz="600" dirty="0"/>
              <a:t>Offers more than 450 undergraduate, graduate, and professional programs from Indiana University and Purdue University.</a:t>
            </a:r>
          </a:p>
          <a:p>
            <a:pPr defTabSz="466070">
              <a:defRPr/>
            </a:pPr>
            <a:r>
              <a:rPr lang="en-US" dirty="0"/>
              <a:t>29,000+ students</a:t>
            </a:r>
          </a:p>
          <a:p>
            <a:r>
              <a:rPr lang="en-US" dirty="0"/>
              <a:t>More than 8,000 faculty and staff</a:t>
            </a:r>
          </a:p>
          <a:p>
            <a:r>
              <a:rPr lang="en-US" dirty="0"/>
              <a:t>We are a Division I school (Horizon League) and offer 16 varsity teams. </a:t>
            </a:r>
          </a:p>
        </p:txBody>
      </p:sp>
    </p:spTree>
    <p:extLst>
      <p:ext uri="{BB962C8B-B14F-4D97-AF65-F5344CB8AC3E}">
        <p14:creationId xmlns:p14="http://schemas.microsoft.com/office/powerpoint/2010/main" val="376302522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lIns="46607" tIns="23303" rIns="46607" bIns="23303">
            <a:normAutofit fontScale="25000" lnSpcReduction="20000"/>
          </a:bodyPr>
          <a:lstStyle/>
          <a:p>
            <a:endParaRPr lang="en-US" dirty="0"/>
          </a:p>
          <a:p>
            <a:endParaRPr lang="en-US" dirty="0"/>
          </a:p>
          <a:p>
            <a:r>
              <a:rPr lang="en-US" dirty="0"/>
              <a:t>Core campus, and one of 7 campuses, of Indiana University.</a:t>
            </a:r>
          </a:p>
          <a:p>
            <a:pPr defTabSz="466070">
              <a:defRPr/>
            </a:pPr>
            <a:r>
              <a:rPr lang="en-US" sz="600" dirty="0"/>
              <a:t>IUPUI was founded in 1969 and is the result of a merger of the Purdue Indianapolis Extension Center and Indiana University Indianapolis</a:t>
            </a:r>
            <a:endParaRPr lang="en-US" dirty="0"/>
          </a:p>
          <a:p>
            <a:pPr defTabSz="466070">
              <a:defRPr/>
            </a:pPr>
            <a:r>
              <a:rPr lang="en-US" sz="600" dirty="0"/>
              <a:t>Offers more than 450 undergraduate, graduate, and professional programs from Indiana University and Purdue University.</a:t>
            </a:r>
          </a:p>
          <a:p>
            <a:pPr defTabSz="466070">
              <a:defRPr/>
            </a:pPr>
            <a:r>
              <a:rPr lang="en-US" dirty="0"/>
              <a:t>29,000+ students</a:t>
            </a:r>
          </a:p>
          <a:p>
            <a:r>
              <a:rPr lang="en-US" dirty="0"/>
              <a:t>More than 8,000 faculty and staff</a:t>
            </a:r>
          </a:p>
          <a:p>
            <a:r>
              <a:rPr lang="en-US" dirty="0"/>
              <a:t>We are a Division I school (Horizon League) and offer 16 varsity teams. </a:t>
            </a:r>
          </a:p>
        </p:txBody>
      </p:sp>
    </p:spTree>
    <p:extLst>
      <p:ext uri="{BB962C8B-B14F-4D97-AF65-F5344CB8AC3E}">
        <p14:creationId xmlns:p14="http://schemas.microsoft.com/office/powerpoint/2010/main" val="469308129"/>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lIns="46607" tIns="23303" rIns="46607" bIns="23303">
            <a:normAutofit fontScale="25000" lnSpcReduction="20000"/>
          </a:bodyPr>
          <a:lstStyle/>
          <a:p>
            <a:endParaRPr lang="en-US" dirty="0"/>
          </a:p>
          <a:p>
            <a:endParaRPr lang="en-US" dirty="0"/>
          </a:p>
          <a:p>
            <a:r>
              <a:rPr lang="en-US" dirty="0"/>
              <a:t>Core campus, and one of 7 campuses, of Indiana University.</a:t>
            </a:r>
          </a:p>
          <a:p>
            <a:pPr defTabSz="466070">
              <a:defRPr/>
            </a:pPr>
            <a:r>
              <a:rPr lang="en-US" sz="600" dirty="0"/>
              <a:t>IUPUI was founded in 1969 and is the result of a merger of the Purdue Indianapolis Extension Center and Indiana University Indianapolis</a:t>
            </a:r>
            <a:endParaRPr lang="en-US" dirty="0"/>
          </a:p>
          <a:p>
            <a:pPr defTabSz="466070">
              <a:defRPr/>
            </a:pPr>
            <a:r>
              <a:rPr lang="en-US" sz="600" dirty="0"/>
              <a:t>Offers more than 450 undergraduate, graduate, and professional programs from Indiana University and Purdue University.</a:t>
            </a:r>
          </a:p>
          <a:p>
            <a:pPr defTabSz="466070">
              <a:defRPr/>
            </a:pPr>
            <a:r>
              <a:rPr lang="en-US" dirty="0"/>
              <a:t>29,000+ students</a:t>
            </a:r>
          </a:p>
          <a:p>
            <a:r>
              <a:rPr lang="en-US" dirty="0"/>
              <a:t>More than 8,000 faculty and staff</a:t>
            </a:r>
          </a:p>
          <a:p>
            <a:r>
              <a:rPr lang="en-US" dirty="0"/>
              <a:t>We are a Division I school (Horizon League) and offer 16 varsity teams. </a:t>
            </a:r>
          </a:p>
        </p:txBody>
      </p:sp>
    </p:spTree>
    <p:extLst>
      <p:ext uri="{BB962C8B-B14F-4D97-AF65-F5344CB8AC3E}">
        <p14:creationId xmlns:p14="http://schemas.microsoft.com/office/powerpoint/2010/main" val="3724462863"/>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lIns="46607" tIns="23303" rIns="46607" bIns="23303">
            <a:normAutofit fontScale="25000" lnSpcReduction="20000"/>
          </a:bodyPr>
          <a:lstStyle/>
          <a:p>
            <a:endParaRPr lang="en-US" dirty="0"/>
          </a:p>
          <a:p>
            <a:endParaRPr lang="en-US" dirty="0"/>
          </a:p>
          <a:p>
            <a:r>
              <a:rPr lang="en-US" dirty="0"/>
              <a:t>Core campus, and one of 7 campuses, of Indiana University.</a:t>
            </a:r>
          </a:p>
          <a:p>
            <a:pPr defTabSz="466070">
              <a:defRPr/>
            </a:pPr>
            <a:r>
              <a:rPr lang="en-US" sz="600" dirty="0"/>
              <a:t>IUPUI was founded in 1969 and is the result of a merger of the Purdue Indianapolis Extension Center and Indiana University Indianapolis</a:t>
            </a:r>
            <a:endParaRPr lang="en-US" dirty="0"/>
          </a:p>
          <a:p>
            <a:pPr defTabSz="466070">
              <a:defRPr/>
            </a:pPr>
            <a:r>
              <a:rPr lang="en-US" sz="600" dirty="0"/>
              <a:t>Offers more than 450 undergraduate, graduate, and professional programs from Indiana University and Purdue University.</a:t>
            </a:r>
          </a:p>
          <a:p>
            <a:pPr defTabSz="466070">
              <a:defRPr/>
            </a:pPr>
            <a:r>
              <a:rPr lang="en-US" dirty="0"/>
              <a:t>29,000+ students</a:t>
            </a:r>
          </a:p>
          <a:p>
            <a:r>
              <a:rPr lang="en-US" dirty="0"/>
              <a:t>More than 8,000 faculty and staff</a:t>
            </a:r>
          </a:p>
          <a:p>
            <a:r>
              <a:rPr lang="en-US" dirty="0"/>
              <a:t>We are a Division I school (Horizon League) and offer 16 varsity teams. </a:t>
            </a:r>
          </a:p>
        </p:txBody>
      </p:sp>
    </p:spTree>
    <p:extLst>
      <p:ext uri="{BB962C8B-B14F-4D97-AF65-F5344CB8AC3E}">
        <p14:creationId xmlns:p14="http://schemas.microsoft.com/office/powerpoint/2010/main" val="2753131952"/>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lIns="46607" tIns="23303" rIns="46607" bIns="23303">
            <a:normAutofit fontScale="25000" lnSpcReduction="20000"/>
          </a:bodyPr>
          <a:lstStyle/>
          <a:p>
            <a:r>
              <a:rPr lang="en-US" dirty="0"/>
              <a:t> </a:t>
            </a:r>
          </a:p>
        </p:txBody>
      </p:sp>
    </p:spTree>
    <p:extLst>
      <p:ext uri="{BB962C8B-B14F-4D97-AF65-F5344CB8AC3E}">
        <p14:creationId xmlns:p14="http://schemas.microsoft.com/office/powerpoint/2010/main" val="4722098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lIns="46607" tIns="23303" rIns="46607" bIns="23303">
            <a:normAutofit fontScale="25000" lnSpcReduction="20000"/>
          </a:bodyPr>
          <a:lstStyle/>
          <a:p>
            <a:endParaRPr lang="en-US" dirty="0"/>
          </a:p>
          <a:p>
            <a:endParaRPr lang="en-US" dirty="0"/>
          </a:p>
          <a:p>
            <a:r>
              <a:rPr lang="en-US" dirty="0"/>
              <a:t>Core campus, and one of 7 campuses, of Indiana University.</a:t>
            </a:r>
          </a:p>
          <a:p>
            <a:pPr defTabSz="466070">
              <a:defRPr/>
            </a:pPr>
            <a:r>
              <a:rPr lang="en-US" sz="600" dirty="0"/>
              <a:t>IUPUI was founded in 1969 and is the result of a merger of the Purdue Indianapolis Extension Center and Indiana University Indianapolis</a:t>
            </a:r>
            <a:endParaRPr lang="en-US" dirty="0"/>
          </a:p>
          <a:p>
            <a:pPr defTabSz="466070">
              <a:defRPr/>
            </a:pPr>
            <a:r>
              <a:rPr lang="en-US" sz="600" dirty="0"/>
              <a:t>Offers more than 450 undergraduate, graduate, and professional programs from Indiana University and Purdue University.</a:t>
            </a:r>
          </a:p>
          <a:p>
            <a:pPr defTabSz="466070">
              <a:defRPr/>
            </a:pPr>
            <a:r>
              <a:rPr lang="en-US" dirty="0"/>
              <a:t>29,000+ students</a:t>
            </a:r>
          </a:p>
          <a:p>
            <a:r>
              <a:rPr lang="en-US" dirty="0"/>
              <a:t>More than 8,000 faculty and staff</a:t>
            </a:r>
          </a:p>
          <a:p>
            <a:r>
              <a:rPr lang="en-US" dirty="0"/>
              <a:t>We are a Division I school (Horizon League) and offer 16 varsity teams. </a:t>
            </a:r>
          </a:p>
        </p:txBody>
      </p:sp>
    </p:spTree>
    <p:extLst>
      <p:ext uri="{BB962C8B-B14F-4D97-AF65-F5344CB8AC3E}">
        <p14:creationId xmlns:p14="http://schemas.microsoft.com/office/powerpoint/2010/main" val="29017003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lIns="46607" tIns="23303" rIns="46607" bIns="23303">
            <a:normAutofit fontScale="25000" lnSpcReduction="20000"/>
          </a:bodyPr>
          <a:lstStyle/>
          <a:p>
            <a:endParaRPr lang="en-US" dirty="0"/>
          </a:p>
          <a:p>
            <a:endParaRPr lang="en-US" dirty="0"/>
          </a:p>
          <a:p>
            <a:r>
              <a:rPr lang="en-US" dirty="0"/>
              <a:t>Core campus, and one of 7 campuses, of Indiana University.</a:t>
            </a:r>
          </a:p>
          <a:p>
            <a:pPr defTabSz="466070">
              <a:defRPr/>
            </a:pPr>
            <a:r>
              <a:rPr lang="en-US" sz="600" dirty="0"/>
              <a:t>IUPUI was founded in 1969 and is the result of a merger of the Purdue Indianapolis Extension Center and Indiana University Indianapolis</a:t>
            </a:r>
            <a:endParaRPr lang="en-US" dirty="0"/>
          </a:p>
          <a:p>
            <a:pPr defTabSz="466070">
              <a:defRPr/>
            </a:pPr>
            <a:r>
              <a:rPr lang="en-US" sz="600" dirty="0"/>
              <a:t>Offers more than 450 undergraduate, graduate, and professional programs from Indiana University and Purdue University.</a:t>
            </a:r>
          </a:p>
          <a:p>
            <a:pPr defTabSz="466070">
              <a:defRPr/>
            </a:pPr>
            <a:r>
              <a:rPr lang="en-US" dirty="0"/>
              <a:t>29,000+ students</a:t>
            </a:r>
          </a:p>
          <a:p>
            <a:r>
              <a:rPr lang="en-US" dirty="0"/>
              <a:t>More than 8,000 faculty and staff</a:t>
            </a:r>
          </a:p>
          <a:p>
            <a:r>
              <a:rPr lang="en-US" dirty="0"/>
              <a:t>We are a Division I school (Horizon League) and offer 16 varsity teams. </a:t>
            </a:r>
          </a:p>
        </p:txBody>
      </p:sp>
    </p:spTree>
    <p:extLst>
      <p:ext uri="{BB962C8B-B14F-4D97-AF65-F5344CB8AC3E}">
        <p14:creationId xmlns:p14="http://schemas.microsoft.com/office/powerpoint/2010/main" val="379902088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lIns="46607" tIns="23303" rIns="46607" bIns="23303">
            <a:normAutofit fontScale="25000" lnSpcReduction="20000"/>
          </a:bodyPr>
          <a:lstStyle/>
          <a:p>
            <a:endParaRPr lang="en-US" dirty="0"/>
          </a:p>
          <a:p>
            <a:endParaRPr lang="en-US" dirty="0"/>
          </a:p>
          <a:p>
            <a:r>
              <a:rPr lang="en-US" dirty="0"/>
              <a:t>Core campus, and one of 7 campuses, of Indiana University.</a:t>
            </a:r>
          </a:p>
          <a:p>
            <a:pPr defTabSz="466070">
              <a:defRPr/>
            </a:pPr>
            <a:r>
              <a:rPr lang="en-US" sz="600" dirty="0"/>
              <a:t>IUPUI was founded in 1969 and is the result of a merger of the Purdue Indianapolis Extension Center and Indiana University Indianapolis</a:t>
            </a:r>
            <a:endParaRPr lang="en-US" dirty="0"/>
          </a:p>
          <a:p>
            <a:pPr defTabSz="466070">
              <a:defRPr/>
            </a:pPr>
            <a:r>
              <a:rPr lang="en-US" sz="600" dirty="0"/>
              <a:t>Offers more than 450 undergraduate, graduate, and professional programs from Indiana University and Purdue University.</a:t>
            </a:r>
          </a:p>
          <a:p>
            <a:pPr defTabSz="466070">
              <a:defRPr/>
            </a:pPr>
            <a:r>
              <a:rPr lang="en-US" dirty="0"/>
              <a:t>29,000+ students</a:t>
            </a:r>
          </a:p>
          <a:p>
            <a:r>
              <a:rPr lang="en-US" dirty="0"/>
              <a:t>More than 8,000 faculty and staff</a:t>
            </a:r>
          </a:p>
          <a:p>
            <a:r>
              <a:rPr lang="en-US" dirty="0"/>
              <a:t>We are a Division I school (Horizon League) and offer 16 varsity teams. </a:t>
            </a:r>
          </a:p>
        </p:txBody>
      </p:sp>
    </p:spTree>
    <p:extLst>
      <p:ext uri="{BB962C8B-B14F-4D97-AF65-F5344CB8AC3E}">
        <p14:creationId xmlns:p14="http://schemas.microsoft.com/office/powerpoint/2010/main" val="217836103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lIns="46607" tIns="23303" rIns="46607" bIns="23303">
            <a:normAutofit fontScale="25000" lnSpcReduction="20000"/>
          </a:bodyPr>
          <a:lstStyle/>
          <a:p>
            <a:endParaRPr lang="en-US" dirty="0"/>
          </a:p>
          <a:p>
            <a:endParaRPr lang="en-US" dirty="0"/>
          </a:p>
          <a:p>
            <a:r>
              <a:rPr lang="en-US" dirty="0"/>
              <a:t>Core campus, and one of 7 campuses, of Indiana University.</a:t>
            </a:r>
          </a:p>
          <a:p>
            <a:pPr defTabSz="466070">
              <a:defRPr/>
            </a:pPr>
            <a:r>
              <a:rPr lang="en-US" sz="600" dirty="0"/>
              <a:t>IUPUI was founded in 1969 and is the result of a merger of the Purdue Indianapolis Extension Center and Indiana University Indianapolis</a:t>
            </a:r>
            <a:endParaRPr lang="en-US" dirty="0"/>
          </a:p>
          <a:p>
            <a:pPr defTabSz="466070">
              <a:defRPr/>
            </a:pPr>
            <a:r>
              <a:rPr lang="en-US" sz="600" dirty="0"/>
              <a:t>Offers more than 450 undergraduate, graduate, and professional programs from Indiana University and Purdue University.</a:t>
            </a:r>
          </a:p>
          <a:p>
            <a:pPr defTabSz="466070">
              <a:defRPr/>
            </a:pPr>
            <a:r>
              <a:rPr lang="en-US" dirty="0"/>
              <a:t>29,000+ students</a:t>
            </a:r>
          </a:p>
          <a:p>
            <a:r>
              <a:rPr lang="en-US" dirty="0"/>
              <a:t>More than 8,000 faculty and staff</a:t>
            </a:r>
          </a:p>
          <a:p>
            <a:r>
              <a:rPr lang="en-US" dirty="0"/>
              <a:t>We are a Division I school (Horizon League) and offer 16 varsity teams. </a:t>
            </a:r>
          </a:p>
        </p:txBody>
      </p:sp>
    </p:spTree>
    <p:extLst>
      <p:ext uri="{BB962C8B-B14F-4D97-AF65-F5344CB8AC3E}">
        <p14:creationId xmlns:p14="http://schemas.microsoft.com/office/powerpoint/2010/main" val="10072133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lIns="46607" tIns="23303" rIns="46607" bIns="23303">
            <a:normAutofit fontScale="25000" lnSpcReduction="20000"/>
          </a:bodyPr>
          <a:lstStyle/>
          <a:p>
            <a:endParaRPr lang="en-US" dirty="0"/>
          </a:p>
          <a:p>
            <a:endParaRPr lang="en-US" dirty="0"/>
          </a:p>
          <a:p>
            <a:r>
              <a:rPr lang="en-US" dirty="0"/>
              <a:t>Core campus, and one of 7 campuses, of Indiana University.</a:t>
            </a:r>
          </a:p>
          <a:p>
            <a:pPr defTabSz="466070">
              <a:defRPr/>
            </a:pPr>
            <a:r>
              <a:rPr lang="en-US" sz="600" dirty="0"/>
              <a:t>IUPUI was founded in 1969 and is the result of a merger of the Purdue Indianapolis Extension Center and Indiana University Indianapolis</a:t>
            </a:r>
            <a:endParaRPr lang="en-US" dirty="0"/>
          </a:p>
          <a:p>
            <a:pPr defTabSz="466070">
              <a:defRPr/>
            </a:pPr>
            <a:r>
              <a:rPr lang="en-US" sz="600" dirty="0"/>
              <a:t>Offers more than 450 undergraduate, graduate, and professional programs from Indiana University and Purdue University.</a:t>
            </a:r>
          </a:p>
          <a:p>
            <a:pPr defTabSz="466070">
              <a:defRPr/>
            </a:pPr>
            <a:r>
              <a:rPr lang="en-US" dirty="0"/>
              <a:t>29,000+ students</a:t>
            </a:r>
          </a:p>
          <a:p>
            <a:r>
              <a:rPr lang="en-US" dirty="0"/>
              <a:t>More than 8,000 faculty and staff</a:t>
            </a:r>
          </a:p>
          <a:p>
            <a:r>
              <a:rPr lang="en-US" dirty="0"/>
              <a:t>We are a Division I school (Horizon League) and offer 16 varsity teams. </a:t>
            </a:r>
          </a:p>
        </p:txBody>
      </p:sp>
    </p:spTree>
    <p:extLst>
      <p:ext uri="{BB962C8B-B14F-4D97-AF65-F5344CB8AC3E}">
        <p14:creationId xmlns:p14="http://schemas.microsoft.com/office/powerpoint/2010/main" val="35749190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lIns="46607" tIns="23303" rIns="46607" bIns="23303">
            <a:normAutofit fontScale="25000" lnSpcReduction="20000"/>
          </a:bodyPr>
          <a:lstStyle/>
          <a:p>
            <a:endParaRPr lang="en-US" dirty="0"/>
          </a:p>
          <a:p>
            <a:endParaRPr lang="en-US" dirty="0"/>
          </a:p>
          <a:p>
            <a:r>
              <a:rPr lang="en-US" dirty="0"/>
              <a:t>Core campus, and one of 7 campuses, of Indiana University.</a:t>
            </a:r>
          </a:p>
          <a:p>
            <a:pPr defTabSz="466070">
              <a:defRPr/>
            </a:pPr>
            <a:r>
              <a:rPr lang="en-US" sz="600" dirty="0"/>
              <a:t>IUPUI was founded in 1969 and is the result of a merger of the Purdue Indianapolis Extension Center and Indiana University Indianapolis</a:t>
            </a:r>
            <a:endParaRPr lang="en-US" dirty="0"/>
          </a:p>
          <a:p>
            <a:pPr defTabSz="466070">
              <a:defRPr/>
            </a:pPr>
            <a:r>
              <a:rPr lang="en-US" sz="600" dirty="0"/>
              <a:t>Offers more than 450 undergraduate, graduate, and professional programs from Indiana University and Purdue University.</a:t>
            </a:r>
          </a:p>
          <a:p>
            <a:pPr defTabSz="466070">
              <a:defRPr/>
            </a:pPr>
            <a:r>
              <a:rPr lang="en-US" dirty="0"/>
              <a:t>29,000+ students</a:t>
            </a:r>
          </a:p>
          <a:p>
            <a:r>
              <a:rPr lang="en-US" dirty="0"/>
              <a:t>More than 8,000 faculty and staff</a:t>
            </a:r>
          </a:p>
          <a:p>
            <a:r>
              <a:rPr lang="en-US" dirty="0"/>
              <a:t>We are a Division I school (Horizon League) and offer 16 varsity teams. </a:t>
            </a:r>
          </a:p>
        </p:txBody>
      </p:sp>
    </p:spTree>
    <p:extLst>
      <p:ext uri="{BB962C8B-B14F-4D97-AF65-F5344CB8AC3E}">
        <p14:creationId xmlns:p14="http://schemas.microsoft.com/office/powerpoint/2010/main" val="29833912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1219200" y="3149600"/>
            <a:ext cx="13817600" cy="2133600"/>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2438400" y="5689600"/>
            <a:ext cx="11379200" cy="25400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4/15/2025</a:t>
            </a:fld>
            <a:endParaRPr lang="en-US" dirty="0"/>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0" y="1472908"/>
            <a:ext cx="203177" cy="949353"/>
          </a:xfrm>
          <a:prstGeom prst="rect">
            <a:avLst/>
          </a:prstGeom>
          <a:blipFill>
            <a:blip r:embed="rId2" cstate="print"/>
            <a:stretch>
              <a:fillRect/>
            </a:stretch>
          </a:blipFill>
        </p:spPr>
        <p:txBody>
          <a:bodyPr wrap="square" lIns="0" tIns="0" rIns="0" bIns="0" rtlCol="0"/>
          <a:lstStyle/>
          <a:p>
            <a:endParaRPr dirty="0"/>
          </a:p>
        </p:txBody>
      </p:sp>
      <p:sp>
        <p:nvSpPr>
          <p:cNvPr id="17" name="bk object 17"/>
          <p:cNvSpPr/>
          <p:nvPr/>
        </p:nvSpPr>
        <p:spPr>
          <a:xfrm>
            <a:off x="0" y="1472908"/>
            <a:ext cx="203200" cy="949960"/>
          </a:xfrm>
          <a:custGeom>
            <a:avLst/>
            <a:gdLst/>
            <a:ahLst/>
            <a:cxnLst/>
            <a:rect l="l" t="t" r="r" b="b"/>
            <a:pathLst>
              <a:path w="203200" h="949960">
                <a:moveTo>
                  <a:pt x="0" y="949353"/>
                </a:moveTo>
                <a:lnTo>
                  <a:pt x="203166" y="949353"/>
                </a:lnTo>
                <a:lnTo>
                  <a:pt x="203166" y="0"/>
                </a:lnTo>
                <a:lnTo>
                  <a:pt x="0" y="0"/>
                </a:lnTo>
                <a:lnTo>
                  <a:pt x="0" y="949353"/>
                </a:lnTo>
                <a:close/>
              </a:path>
            </a:pathLst>
          </a:custGeom>
          <a:solidFill>
            <a:srgbClr val="990000"/>
          </a:solidFill>
        </p:spPr>
        <p:txBody>
          <a:bodyPr wrap="square" lIns="0" tIns="0" rIns="0" bIns="0" rtlCol="0"/>
          <a:lstStyle/>
          <a:p>
            <a:endParaRPr dirty="0"/>
          </a:p>
        </p:txBody>
      </p:sp>
      <p:sp>
        <p:nvSpPr>
          <p:cNvPr id="2" name="Holder 2"/>
          <p:cNvSpPr>
            <a:spLocks noGrp="1"/>
          </p:cNvSpPr>
          <p:nvPr>
            <p:ph type="title"/>
          </p:nvPr>
        </p:nvSpPr>
        <p:spPr/>
        <p:txBody>
          <a:bodyPr lIns="0" tIns="0" rIns="0" bIns="0"/>
          <a:lstStyle>
            <a:lvl1pPr>
              <a:defRPr sz="6150" b="1" i="0">
                <a:solidFill>
                  <a:srgbClr val="313232"/>
                </a:solidFill>
                <a:latin typeface="Arial"/>
                <a:cs typeface="Arial"/>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4/15/2025</a:t>
            </a:fld>
            <a:endParaRPr lang="en-US" dirty="0"/>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6150" b="1" i="0">
                <a:solidFill>
                  <a:srgbClr val="313232"/>
                </a:solidFill>
                <a:latin typeface="Arial"/>
                <a:cs typeface="Arial"/>
              </a:defRPr>
            </a:lvl1pPr>
          </a:lstStyle>
          <a:p>
            <a:endParaRPr/>
          </a:p>
        </p:txBody>
      </p:sp>
      <p:sp>
        <p:nvSpPr>
          <p:cNvPr id="3" name="Holder 3"/>
          <p:cNvSpPr>
            <a:spLocks noGrp="1"/>
          </p:cNvSpPr>
          <p:nvPr>
            <p:ph sz="half" idx="2"/>
          </p:nvPr>
        </p:nvSpPr>
        <p:spPr>
          <a:xfrm>
            <a:off x="812800" y="2336800"/>
            <a:ext cx="7071360" cy="670560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8371840" y="2336800"/>
            <a:ext cx="7071360" cy="670560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4/15/2025</a:t>
            </a:fld>
            <a:endParaRPr lang="en-US" dirty="0"/>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6150" b="1" i="0">
                <a:solidFill>
                  <a:srgbClr val="313232"/>
                </a:solidFill>
                <a:latin typeface="Arial"/>
                <a:cs typeface="Arial"/>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4/15/2025</a:t>
            </a:fld>
            <a:endParaRPr lang="en-US" dirty="0"/>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4/15/2025</a:t>
            </a:fld>
            <a:endParaRPr lang="en-US" dirty="0"/>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1505578" y="1570774"/>
            <a:ext cx="13244843" cy="810894"/>
          </a:xfrm>
          <a:prstGeom prst="rect">
            <a:avLst/>
          </a:prstGeom>
        </p:spPr>
        <p:txBody>
          <a:bodyPr wrap="square" lIns="0" tIns="0" rIns="0" bIns="0">
            <a:spAutoFit/>
          </a:bodyPr>
          <a:lstStyle>
            <a:lvl1pPr>
              <a:defRPr sz="6150" b="1" i="0">
                <a:solidFill>
                  <a:srgbClr val="313232"/>
                </a:solidFill>
                <a:latin typeface="Arial"/>
                <a:cs typeface="Arial"/>
              </a:defRPr>
            </a:lvl1pPr>
          </a:lstStyle>
          <a:p>
            <a:endParaRPr/>
          </a:p>
        </p:txBody>
      </p:sp>
      <p:sp>
        <p:nvSpPr>
          <p:cNvPr id="3" name="Holder 3"/>
          <p:cNvSpPr>
            <a:spLocks noGrp="1"/>
          </p:cNvSpPr>
          <p:nvPr>
            <p:ph type="body" idx="1"/>
          </p:nvPr>
        </p:nvSpPr>
        <p:spPr>
          <a:xfrm>
            <a:off x="812800" y="2336800"/>
            <a:ext cx="14630400" cy="67056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5527040" y="9448800"/>
            <a:ext cx="5201920" cy="508000"/>
          </a:xfrm>
          <a:prstGeom prst="rect">
            <a:avLst/>
          </a:prstGeom>
        </p:spPr>
        <p:txBody>
          <a:bodyPr wrap="square" lIns="0" tIns="0" rIns="0" bIns="0">
            <a:spAutoFit/>
          </a:bodyPr>
          <a:lstStyle>
            <a:lvl1pPr algn="ctr">
              <a:defRPr>
                <a:solidFill>
                  <a:schemeClr val="tx1">
                    <a:tint val="75000"/>
                  </a:schemeClr>
                </a:solidFill>
              </a:defRPr>
            </a:lvl1pPr>
          </a:lstStyle>
          <a:p>
            <a:endParaRPr dirty="0"/>
          </a:p>
        </p:txBody>
      </p:sp>
      <p:sp>
        <p:nvSpPr>
          <p:cNvPr id="5" name="Holder 5"/>
          <p:cNvSpPr>
            <a:spLocks noGrp="1"/>
          </p:cNvSpPr>
          <p:nvPr>
            <p:ph type="dt" sz="half" idx="6"/>
          </p:nvPr>
        </p:nvSpPr>
        <p:spPr>
          <a:xfrm>
            <a:off x="812800" y="9448800"/>
            <a:ext cx="3738880" cy="5080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4/15/2025</a:t>
            </a:fld>
            <a:endParaRPr lang="en-US" dirty="0"/>
          </a:p>
        </p:txBody>
      </p:sp>
      <p:sp>
        <p:nvSpPr>
          <p:cNvPr id="6" name="Holder 6"/>
          <p:cNvSpPr>
            <a:spLocks noGrp="1"/>
          </p:cNvSpPr>
          <p:nvPr>
            <p:ph type="sldNum" sz="quarter" idx="7"/>
          </p:nvPr>
        </p:nvSpPr>
        <p:spPr>
          <a:xfrm>
            <a:off x="11704320" y="9448800"/>
            <a:ext cx="3738880" cy="50800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object 12"/>
          <p:cNvSpPr txBox="1"/>
          <p:nvPr/>
        </p:nvSpPr>
        <p:spPr>
          <a:xfrm>
            <a:off x="2615492" y="10613454"/>
            <a:ext cx="1031240" cy="402590"/>
          </a:xfrm>
          <a:prstGeom prst="rect">
            <a:avLst/>
          </a:prstGeom>
        </p:spPr>
        <p:txBody>
          <a:bodyPr vert="horz" wrap="square" lIns="0" tIns="0" rIns="0" bIns="0" rtlCol="0">
            <a:spAutoFit/>
          </a:bodyPr>
          <a:lstStyle/>
          <a:p>
            <a:pPr marL="12700">
              <a:lnSpc>
                <a:spcPct val="100000"/>
              </a:lnSpc>
            </a:pPr>
            <a:r>
              <a:rPr sz="2950" dirty="0">
                <a:solidFill>
                  <a:srgbClr val="FFFFFF"/>
                </a:solidFill>
                <a:latin typeface="Arial"/>
                <a:cs typeface="Arial"/>
              </a:rPr>
              <a:t>IUPUI</a:t>
            </a:r>
            <a:endParaRPr sz="2950" dirty="0">
              <a:latin typeface="Arial"/>
              <a:cs typeface="Arial"/>
            </a:endParaRPr>
          </a:p>
        </p:txBody>
      </p:sp>
      <p:sp>
        <p:nvSpPr>
          <p:cNvPr id="3" name="Rectangle 2">
            <a:extLst>
              <a:ext uri="{FF2B5EF4-FFF2-40B4-BE49-F238E27FC236}">
                <a16:creationId xmlns:a16="http://schemas.microsoft.com/office/drawing/2014/main" id="{2B2CE809-78A7-9540-8C05-0B41F4FB29F8}"/>
              </a:ext>
            </a:extLst>
          </p:cNvPr>
          <p:cNvSpPr/>
          <p:nvPr/>
        </p:nvSpPr>
        <p:spPr>
          <a:xfrm>
            <a:off x="0" y="5405056"/>
            <a:ext cx="20104100" cy="7232749"/>
          </a:xfrm>
          <a:prstGeom prst="rect">
            <a:avLst/>
          </a:prstGeom>
        </p:spPr>
        <p:txBody>
          <a:bodyPr wrap="square">
            <a:spAutoFit/>
          </a:bodyPr>
          <a:lstStyle/>
          <a:p>
            <a:pPr algn="ctr"/>
            <a:r>
              <a:rPr lang="en-US" sz="5400" b="1" dirty="0">
                <a:latin typeface="Calibri" panose="020F0502020204030204" pitchFamily="34" charset="0"/>
                <a:ea typeface="Calibri" panose="020F0502020204030204" pitchFamily="34" charset="0"/>
                <a:cs typeface="Calibri" panose="020F0502020204030204" pitchFamily="34" charset="0"/>
              </a:rPr>
              <a:t>Stephen P. Hundley, Ph.D.</a:t>
            </a:r>
          </a:p>
          <a:p>
            <a:pPr algn="ctr"/>
            <a:r>
              <a:rPr lang="en-US" sz="4600" dirty="0">
                <a:latin typeface="Calibri" panose="020F0502020204030204" pitchFamily="34" charset="0"/>
                <a:ea typeface="Calibri" panose="020F0502020204030204" pitchFamily="34" charset="0"/>
                <a:cs typeface="Calibri" panose="020F0502020204030204" pitchFamily="34" charset="0"/>
              </a:rPr>
              <a:t>Founding Executive Director, Center for Leading Improvements in Higher Education</a:t>
            </a:r>
          </a:p>
          <a:p>
            <a:pPr algn="ctr"/>
            <a:r>
              <a:rPr lang="en-US" sz="4600" dirty="0">
                <a:latin typeface="Calibri" panose="020F0502020204030204" pitchFamily="34" charset="0"/>
                <a:ea typeface="Calibri" panose="020F0502020204030204" pitchFamily="34" charset="0"/>
                <a:cs typeface="Calibri" panose="020F0502020204030204" pitchFamily="34" charset="0"/>
              </a:rPr>
              <a:t>Professor of Organizational Leadership</a:t>
            </a:r>
          </a:p>
          <a:p>
            <a:pPr algn="ctr"/>
            <a:r>
              <a:rPr lang="en-US" sz="4600" dirty="0">
                <a:latin typeface="Calibri" panose="020F0502020204030204" pitchFamily="34" charset="0"/>
                <a:ea typeface="Calibri" panose="020F0502020204030204" pitchFamily="34" charset="0"/>
                <a:cs typeface="Calibri" panose="020F0502020204030204" pitchFamily="34" charset="0"/>
              </a:rPr>
              <a:t>Chair, Assessment Institute in Indianapolis</a:t>
            </a:r>
          </a:p>
          <a:p>
            <a:pPr algn="ctr"/>
            <a:endParaRPr lang="en-US" sz="4600" dirty="0">
              <a:latin typeface="Calibri" panose="020F0502020204030204" pitchFamily="34" charset="0"/>
              <a:ea typeface="Calibri" panose="020F0502020204030204" pitchFamily="34" charset="0"/>
              <a:cs typeface="Calibri" panose="020F0502020204030204" pitchFamily="34" charset="0"/>
            </a:endParaRPr>
          </a:p>
          <a:p>
            <a:pPr algn="ctr"/>
            <a:r>
              <a:rPr lang="en-US" sz="4000" dirty="0">
                <a:latin typeface="Calibri" panose="020F0502020204030204" pitchFamily="34" charset="0"/>
                <a:ea typeface="Calibri" panose="020F0502020204030204" pitchFamily="34" charset="0"/>
                <a:cs typeface="Calibri" panose="020F0502020204030204" pitchFamily="34" charset="0"/>
              </a:rPr>
              <a:t>Learn more and access resources at </a:t>
            </a:r>
            <a:r>
              <a:rPr lang="en-US" sz="4000" b="1" dirty="0">
                <a:latin typeface="Calibri" panose="020F0502020204030204" pitchFamily="34" charset="0"/>
                <a:ea typeface="Calibri" panose="020F0502020204030204" pitchFamily="34" charset="0"/>
                <a:cs typeface="Calibri" panose="020F0502020204030204" pitchFamily="34" charset="0"/>
              </a:rPr>
              <a:t>go.iu.edu/</a:t>
            </a:r>
            <a:r>
              <a:rPr lang="en-US" sz="4000" b="1" dirty="0" err="1">
                <a:latin typeface="Calibri" panose="020F0502020204030204" pitchFamily="34" charset="0"/>
                <a:ea typeface="Calibri" panose="020F0502020204030204" pitchFamily="34" charset="0"/>
                <a:cs typeface="Calibri" panose="020F0502020204030204" pitchFamily="34" charset="0"/>
              </a:rPr>
              <a:t>assessmentinstitute</a:t>
            </a:r>
            <a:endParaRPr lang="en-US" sz="4000" b="1" dirty="0">
              <a:latin typeface="Calibri" panose="020F0502020204030204" pitchFamily="34" charset="0"/>
              <a:ea typeface="Calibri" panose="020F0502020204030204" pitchFamily="34" charset="0"/>
              <a:cs typeface="Calibri" panose="020F0502020204030204" pitchFamily="34" charset="0"/>
            </a:endParaRPr>
          </a:p>
          <a:p>
            <a:pPr algn="ctr"/>
            <a:endParaRPr lang="en-US" sz="4400" b="1" dirty="0">
              <a:latin typeface="Calibri" panose="020F0502020204030204" pitchFamily="34" charset="0"/>
              <a:ea typeface="Calibri" panose="020F0502020204030204" pitchFamily="34" charset="0"/>
              <a:cs typeface="Calibri" panose="020F0502020204030204" pitchFamily="34" charset="0"/>
            </a:endParaRPr>
          </a:p>
          <a:p>
            <a:pPr algn="ctr"/>
            <a:endParaRPr lang="en-US" sz="5400" b="1" dirty="0">
              <a:latin typeface="Calibri" panose="020F0502020204030204" pitchFamily="34" charset="0"/>
              <a:ea typeface="Calibri" panose="020F0502020204030204" pitchFamily="34" charset="0"/>
              <a:cs typeface="Calibri" panose="020F0502020204030204" pitchFamily="34" charset="0"/>
            </a:endParaRPr>
          </a:p>
          <a:p>
            <a:pPr marL="571500" indent="-571500">
              <a:buFont typeface="Arial" panose="020B0604020202020204" pitchFamily="34" charset="0"/>
              <a:buChar char="•"/>
            </a:pPr>
            <a:endParaRPr lang="en-US" sz="4400" dirty="0">
              <a:effectLst/>
              <a:latin typeface="Calibri Light" panose="020F0302020204030204" pitchFamily="34" charset="0"/>
              <a:ea typeface="Calibri" panose="020F0502020204030204" pitchFamily="34" charset="0"/>
              <a:cs typeface="Times New Roman" panose="02020603050405020304" pitchFamily="18" charset="0"/>
            </a:endParaRPr>
          </a:p>
          <a:p>
            <a:pPr marL="571500" indent="-571500">
              <a:buFont typeface="Arial" panose="020B0604020202020204" pitchFamily="34" charset="0"/>
              <a:buChar char="•"/>
            </a:pPr>
            <a:endParaRPr lang="en-US" sz="4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Rectangle 3">
            <a:extLst>
              <a:ext uri="{FF2B5EF4-FFF2-40B4-BE49-F238E27FC236}">
                <a16:creationId xmlns:a16="http://schemas.microsoft.com/office/drawing/2014/main" id="{E82EA1D4-26C7-B14B-B027-326432A8E09E}"/>
              </a:ext>
            </a:extLst>
          </p:cNvPr>
          <p:cNvSpPr/>
          <p:nvPr/>
        </p:nvSpPr>
        <p:spPr>
          <a:xfrm>
            <a:off x="628650" y="1417037"/>
            <a:ext cx="18992850" cy="2954655"/>
          </a:xfrm>
          <a:prstGeom prst="rect">
            <a:avLst/>
          </a:prstGeom>
        </p:spPr>
        <p:txBody>
          <a:bodyPr wrap="square">
            <a:spAutoFit/>
          </a:bodyPr>
          <a:lstStyle/>
          <a:p>
            <a:pPr algn="ctr"/>
            <a:r>
              <a:rPr lang="en-US" sz="6600" b="1" i="1" dirty="0">
                <a:solidFill>
                  <a:srgbClr val="A5162A"/>
                </a:solidFill>
                <a:latin typeface="+mj-lt"/>
              </a:rPr>
              <a:t>Assessment and Improvement:</a:t>
            </a:r>
          </a:p>
          <a:p>
            <a:pPr algn="ctr"/>
            <a:endParaRPr lang="en-US" sz="3000" b="1" i="1" dirty="0">
              <a:solidFill>
                <a:srgbClr val="A5162A"/>
              </a:solidFill>
              <a:latin typeface="+mj-lt"/>
            </a:endParaRPr>
          </a:p>
          <a:p>
            <a:pPr algn="ctr"/>
            <a:r>
              <a:rPr lang="en-US" sz="6600" b="1" i="1" dirty="0">
                <a:solidFill>
                  <a:srgbClr val="A5162A"/>
                </a:solidFill>
                <a:latin typeface="+mj-lt"/>
              </a:rPr>
              <a:t>Enduring Principles, Promising Opportunities</a:t>
            </a:r>
          </a:p>
          <a:p>
            <a:pPr algn="ctr"/>
            <a:endParaRPr lang="en-US" sz="2400" b="1" dirty="0">
              <a:solidFill>
                <a:srgbClr val="A5162A"/>
              </a:solidFill>
              <a:latin typeface="+mj-lt"/>
            </a:endParaRPr>
          </a:p>
        </p:txBody>
      </p:sp>
      <p:sp>
        <p:nvSpPr>
          <p:cNvPr id="5" name="TextBox 4">
            <a:extLst>
              <a:ext uri="{FF2B5EF4-FFF2-40B4-BE49-F238E27FC236}">
                <a16:creationId xmlns:a16="http://schemas.microsoft.com/office/drawing/2014/main" id="{84F865C9-6860-9C44-9537-4AFADFE78D9C}"/>
              </a:ext>
            </a:extLst>
          </p:cNvPr>
          <p:cNvSpPr txBox="1"/>
          <p:nvPr/>
        </p:nvSpPr>
        <p:spPr>
          <a:xfrm>
            <a:off x="11016534" y="1592227"/>
            <a:ext cx="7400261" cy="646331"/>
          </a:xfrm>
          <a:prstGeom prst="rect">
            <a:avLst/>
          </a:prstGeom>
          <a:noFill/>
        </p:spPr>
        <p:txBody>
          <a:bodyPr wrap="square" rtlCol="0">
            <a:spAutoFit/>
          </a:bodyPr>
          <a:lstStyle/>
          <a:p>
            <a:r>
              <a:rPr lang="en-US" sz="3600" b="1" dirty="0">
                <a:solidFill>
                  <a:schemeClr val="bg1">
                    <a:lumMod val="65000"/>
                  </a:schemeClr>
                </a:solidFill>
              </a:rPr>
              <a:t> </a:t>
            </a:r>
          </a:p>
        </p:txBody>
      </p:sp>
      <p:pic>
        <p:nvPicPr>
          <p:cNvPr id="6" name="Picture 5">
            <a:extLst>
              <a:ext uri="{FF2B5EF4-FFF2-40B4-BE49-F238E27FC236}">
                <a16:creationId xmlns:a16="http://schemas.microsoft.com/office/drawing/2014/main" id="{D75F96CD-F776-84EA-D287-F224DC99B4C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0861104"/>
            <a:ext cx="9475474" cy="1000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190046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object 12"/>
          <p:cNvSpPr txBox="1"/>
          <p:nvPr/>
        </p:nvSpPr>
        <p:spPr>
          <a:xfrm>
            <a:off x="2615492" y="10613454"/>
            <a:ext cx="1031240" cy="402590"/>
          </a:xfrm>
          <a:prstGeom prst="rect">
            <a:avLst/>
          </a:prstGeom>
        </p:spPr>
        <p:txBody>
          <a:bodyPr vert="horz" wrap="square" lIns="0" tIns="0" rIns="0" bIns="0" rtlCol="0">
            <a:spAutoFit/>
          </a:bodyPr>
          <a:lstStyle/>
          <a:p>
            <a:pPr marL="12700">
              <a:lnSpc>
                <a:spcPct val="100000"/>
              </a:lnSpc>
            </a:pPr>
            <a:r>
              <a:rPr sz="2950" dirty="0">
                <a:solidFill>
                  <a:srgbClr val="FFFFFF"/>
                </a:solidFill>
                <a:latin typeface="Arial"/>
                <a:cs typeface="Arial"/>
              </a:rPr>
              <a:t>IUPUI</a:t>
            </a:r>
            <a:endParaRPr sz="2950" dirty="0">
              <a:latin typeface="Arial"/>
              <a:cs typeface="Arial"/>
            </a:endParaRPr>
          </a:p>
        </p:txBody>
      </p:sp>
      <p:sp>
        <p:nvSpPr>
          <p:cNvPr id="3" name="Rectangle 2">
            <a:extLst>
              <a:ext uri="{FF2B5EF4-FFF2-40B4-BE49-F238E27FC236}">
                <a16:creationId xmlns:a16="http://schemas.microsoft.com/office/drawing/2014/main" id="{2B2CE809-78A7-9540-8C05-0B41F4FB29F8}"/>
              </a:ext>
            </a:extLst>
          </p:cNvPr>
          <p:cNvSpPr/>
          <p:nvPr/>
        </p:nvSpPr>
        <p:spPr>
          <a:xfrm>
            <a:off x="731194" y="2220179"/>
            <a:ext cx="19372906" cy="14403943"/>
          </a:xfrm>
          <a:prstGeom prst="rect">
            <a:avLst/>
          </a:prstGeom>
        </p:spPr>
        <p:txBody>
          <a:bodyPr wrap="square">
            <a:spAutoFit/>
          </a:bodyPr>
          <a:lstStyle/>
          <a:p>
            <a:r>
              <a:rPr lang="en-US" sz="4400" b="1" i="1" dirty="0"/>
              <a:t>“What do we want to accomplish, and how will we use resources in doing so?”</a:t>
            </a:r>
          </a:p>
          <a:p>
            <a:pPr marL="571500" indent="-571500">
              <a:buFont typeface="Arial" panose="020B0604020202020204" pitchFamily="34" charset="0"/>
              <a:buChar char="•"/>
            </a:pPr>
            <a:endParaRPr lang="en-US" sz="4400" dirty="0"/>
          </a:p>
          <a:p>
            <a:pPr marL="571500" indent="-571500">
              <a:buFont typeface="Arial" panose="020B0604020202020204" pitchFamily="34" charset="0"/>
              <a:buChar char="•"/>
            </a:pPr>
            <a:r>
              <a:rPr lang="en-US" sz="4400" dirty="0"/>
              <a:t>Mission, vision, and values statements</a:t>
            </a:r>
          </a:p>
          <a:p>
            <a:pPr marL="571500" indent="-571500">
              <a:buFont typeface="Arial" panose="020B0604020202020204" pitchFamily="34" charset="0"/>
              <a:buChar char="•"/>
            </a:pPr>
            <a:endParaRPr lang="en-US" sz="4400" dirty="0"/>
          </a:p>
          <a:p>
            <a:pPr marL="571500" indent="-571500">
              <a:buFont typeface="Arial" panose="020B0604020202020204" pitchFamily="34" charset="0"/>
              <a:buChar char="•"/>
            </a:pPr>
            <a:r>
              <a:rPr lang="en-US" sz="4400" dirty="0"/>
              <a:t>Strategic plans</a:t>
            </a:r>
          </a:p>
          <a:p>
            <a:pPr marL="571500" indent="-571500">
              <a:buFont typeface="Arial" panose="020B0604020202020204" pitchFamily="34" charset="0"/>
              <a:buChar char="•"/>
            </a:pPr>
            <a:endParaRPr lang="en-US" sz="4400" dirty="0"/>
          </a:p>
          <a:p>
            <a:pPr marL="571500" indent="-571500">
              <a:buFont typeface="Arial" panose="020B0604020202020204" pitchFamily="34" charset="0"/>
              <a:buChar char="•"/>
            </a:pPr>
            <a:r>
              <a:rPr lang="en-US" sz="4400" dirty="0"/>
              <a:t>Yearly and monthly priorities</a:t>
            </a:r>
          </a:p>
          <a:p>
            <a:pPr marL="571500" indent="-571500">
              <a:buFont typeface="Arial" panose="020B0604020202020204" pitchFamily="34" charset="0"/>
              <a:buChar char="•"/>
            </a:pPr>
            <a:endParaRPr lang="en-US" sz="4400" dirty="0"/>
          </a:p>
          <a:p>
            <a:pPr marL="571500" indent="-571500">
              <a:buFont typeface="Arial" panose="020B0604020202020204" pitchFamily="34" charset="0"/>
              <a:buChar char="•"/>
            </a:pPr>
            <a:r>
              <a:rPr lang="en-US" sz="4400" dirty="0"/>
              <a:t>Feedback from leaders/stakeholders and assessment findings/improvements</a:t>
            </a:r>
          </a:p>
          <a:p>
            <a:pPr marL="571500" indent="-571500">
              <a:buFont typeface="Arial" panose="020B0604020202020204" pitchFamily="34" charset="0"/>
              <a:buChar char="•"/>
            </a:pPr>
            <a:endParaRPr lang="en-US" sz="4400" dirty="0"/>
          </a:p>
          <a:p>
            <a:pPr marL="571500" indent="-571500">
              <a:buFont typeface="Arial" panose="020B0604020202020204" pitchFamily="34" charset="0"/>
              <a:buChar char="•"/>
            </a:pPr>
            <a:r>
              <a:rPr lang="en-US" sz="4400" dirty="0"/>
              <a:t>Resources:  human, fiscal, physical, technological, informational, etc.</a:t>
            </a:r>
          </a:p>
          <a:p>
            <a:pPr marL="571500" indent="-571500">
              <a:buFont typeface="Arial" panose="020B0604020202020204" pitchFamily="34" charset="0"/>
              <a:buChar char="•"/>
            </a:pPr>
            <a:endParaRPr lang="en-US" sz="4400" dirty="0"/>
          </a:p>
          <a:p>
            <a:pPr marL="571500" indent="-571500">
              <a:buFont typeface="Arial" panose="020B0604020202020204" pitchFamily="34" charset="0"/>
              <a:buChar char="•"/>
            </a:pPr>
            <a:endParaRPr lang="en-US" sz="4400" dirty="0"/>
          </a:p>
          <a:p>
            <a:pPr marL="571500" indent="-571500">
              <a:buFont typeface="Arial" panose="020B0604020202020204" pitchFamily="34" charset="0"/>
              <a:buChar char="•"/>
            </a:pPr>
            <a:endParaRPr lang="en-US" sz="4400" dirty="0"/>
          </a:p>
          <a:p>
            <a:pPr marL="571500" indent="-571500">
              <a:buFont typeface="Arial" panose="020B0604020202020204" pitchFamily="34" charset="0"/>
              <a:buChar char="•"/>
            </a:pPr>
            <a:endParaRPr lang="en-US" sz="4400" dirty="0"/>
          </a:p>
          <a:p>
            <a:pPr marL="571500" indent="-571500">
              <a:buFont typeface="Arial" panose="020B0604020202020204" pitchFamily="34" charset="0"/>
              <a:buChar char="•"/>
            </a:pPr>
            <a:endParaRPr lang="en-US" sz="4800" dirty="0"/>
          </a:p>
          <a:p>
            <a:pPr marL="571500" indent="-571500">
              <a:buFont typeface="Arial" panose="020B0604020202020204" pitchFamily="34" charset="0"/>
              <a:buChar char="•"/>
            </a:pPr>
            <a:endParaRPr lang="en-US" sz="4800" dirty="0"/>
          </a:p>
          <a:p>
            <a:pPr lvl="1"/>
            <a:endParaRPr lang="en-US" sz="4200" dirty="0">
              <a:ea typeface="Calibri" panose="020F0502020204030204" pitchFamily="34" charset="0"/>
              <a:cs typeface="Times New Roman" panose="02020603050405020304" pitchFamily="18" charset="0"/>
            </a:endParaRPr>
          </a:p>
          <a:p>
            <a:pPr marL="1028700" lvl="1" indent="-571500">
              <a:buFont typeface="Arial" panose="020B0604020202020204" pitchFamily="34" charset="0"/>
              <a:buChar char="•"/>
            </a:pPr>
            <a:endParaRPr lang="en-US" sz="4400" dirty="0">
              <a:effectLst/>
              <a:latin typeface="Calibri Light" panose="020F0302020204030204" pitchFamily="34" charset="0"/>
              <a:ea typeface="Calibri" panose="020F0502020204030204" pitchFamily="34" charset="0"/>
              <a:cs typeface="Times New Roman" panose="02020603050405020304" pitchFamily="18" charset="0"/>
            </a:endParaRPr>
          </a:p>
          <a:p>
            <a:pPr marL="571500" indent="-571500">
              <a:buFont typeface="Arial" panose="020B0604020202020204" pitchFamily="34" charset="0"/>
              <a:buChar char="•"/>
            </a:pPr>
            <a:endParaRPr lang="en-US" sz="4400" dirty="0">
              <a:effectLst/>
              <a:latin typeface="Calibri Light" panose="020F0302020204030204" pitchFamily="34" charset="0"/>
              <a:ea typeface="Calibri" panose="020F0502020204030204" pitchFamily="34" charset="0"/>
              <a:cs typeface="Times New Roman" panose="02020603050405020304" pitchFamily="18" charset="0"/>
            </a:endParaRPr>
          </a:p>
          <a:p>
            <a:pPr marL="571500" indent="-571500">
              <a:buFont typeface="Arial" panose="020B0604020202020204" pitchFamily="34" charset="0"/>
              <a:buChar char="•"/>
            </a:pPr>
            <a:endParaRPr lang="en-US" sz="4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Rectangle 3">
            <a:extLst>
              <a:ext uri="{FF2B5EF4-FFF2-40B4-BE49-F238E27FC236}">
                <a16:creationId xmlns:a16="http://schemas.microsoft.com/office/drawing/2014/main" id="{E82EA1D4-26C7-B14B-B027-326432A8E09E}"/>
              </a:ext>
            </a:extLst>
          </p:cNvPr>
          <p:cNvSpPr/>
          <p:nvPr/>
        </p:nvSpPr>
        <p:spPr>
          <a:xfrm>
            <a:off x="1375529" y="799074"/>
            <a:ext cx="18102915" cy="1015663"/>
          </a:xfrm>
          <a:prstGeom prst="rect">
            <a:avLst/>
          </a:prstGeom>
        </p:spPr>
        <p:txBody>
          <a:bodyPr wrap="square">
            <a:spAutoFit/>
          </a:bodyPr>
          <a:lstStyle/>
          <a:p>
            <a:r>
              <a:rPr lang="en-US" sz="6000" b="1" dirty="0">
                <a:solidFill>
                  <a:srgbClr val="A5162A"/>
                </a:solidFill>
                <a:latin typeface="+mj-lt"/>
              </a:rPr>
              <a:t>Planning, Goal Setting, and Resourcing </a:t>
            </a:r>
          </a:p>
        </p:txBody>
      </p:sp>
      <p:sp>
        <p:nvSpPr>
          <p:cNvPr id="5" name="TextBox 4">
            <a:extLst>
              <a:ext uri="{FF2B5EF4-FFF2-40B4-BE49-F238E27FC236}">
                <a16:creationId xmlns:a16="http://schemas.microsoft.com/office/drawing/2014/main" id="{84F865C9-6860-9C44-9537-4AFADFE78D9C}"/>
              </a:ext>
            </a:extLst>
          </p:cNvPr>
          <p:cNvSpPr txBox="1"/>
          <p:nvPr/>
        </p:nvSpPr>
        <p:spPr>
          <a:xfrm>
            <a:off x="10930269" y="660575"/>
            <a:ext cx="7400261" cy="646331"/>
          </a:xfrm>
          <a:prstGeom prst="rect">
            <a:avLst/>
          </a:prstGeom>
          <a:noFill/>
        </p:spPr>
        <p:txBody>
          <a:bodyPr wrap="square" rtlCol="0">
            <a:spAutoFit/>
          </a:bodyPr>
          <a:lstStyle/>
          <a:p>
            <a:r>
              <a:rPr lang="en-US" sz="3600" b="1" dirty="0">
                <a:solidFill>
                  <a:schemeClr val="bg1">
                    <a:lumMod val="65000"/>
                  </a:schemeClr>
                </a:solidFill>
              </a:rPr>
              <a:t> </a:t>
            </a:r>
          </a:p>
        </p:txBody>
      </p:sp>
      <p:pic>
        <p:nvPicPr>
          <p:cNvPr id="7" name="Picture 6">
            <a:extLst>
              <a:ext uri="{FF2B5EF4-FFF2-40B4-BE49-F238E27FC236}">
                <a16:creationId xmlns:a16="http://schemas.microsoft.com/office/drawing/2014/main" id="{16CA0EC7-9402-FBFA-05E4-C17518D548D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0861104"/>
            <a:ext cx="9475474" cy="1000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683377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object 12"/>
          <p:cNvSpPr txBox="1"/>
          <p:nvPr/>
        </p:nvSpPr>
        <p:spPr>
          <a:xfrm>
            <a:off x="2615492" y="10613454"/>
            <a:ext cx="1031240" cy="402590"/>
          </a:xfrm>
          <a:prstGeom prst="rect">
            <a:avLst/>
          </a:prstGeom>
        </p:spPr>
        <p:txBody>
          <a:bodyPr vert="horz" wrap="square" lIns="0" tIns="0" rIns="0" bIns="0" rtlCol="0">
            <a:spAutoFit/>
          </a:bodyPr>
          <a:lstStyle/>
          <a:p>
            <a:pPr marL="12700">
              <a:lnSpc>
                <a:spcPct val="100000"/>
              </a:lnSpc>
            </a:pPr>
            <a:r>
              <a:rPr sz="2950" dirty="0">
                <a:solidFill>
                  <a:srgbClr val="FFFFFF"/>
                </a:solidFill>
                <a:latin typeface="Arial"/>
                <a:cs typeface="Arial"/>
              </a:rPr>
              <a:t>IUPUI</a:t>
            </a:r>
            <a:endParaRPr sz="2950" dirty="0">
              <a:latin typeface="Arial"/>
              <a:cs typeface="Arial"/>
            </a:endParaRPr>
          </a:p>
        </p:txBody>
      </p:sp>
      <p:sp>
        <p:nvSpPr>
          <p:cNvPr id="3" name="Rectangle 2">
            <a:extLst>
              <a:ext uri="{FF2B5EF4-FFF2-40B4-BE49-F238E27FC236}">
                <a16:creationId xmlns:a16="http://schemas.microsoft.com/office/drawing/2014/main" id="{2B2CE809-78A7-9540-8C05-0B41F4FB29F8}"/>
              </a:ext>
            </a:extLst>
          </p:cNvPr>
          <p:cNvSpPr/>
          <p:nvPr/>
        </p:nvSpPr>
        <p:spPr>
          <a:xfrm>
            <a:off x="883212" y="2457375"/>
            <a:ext cx="19588806" cy="11541621"/>
          </a:xfrm>
          <a:prstGeom prst="rect">
            <a:avLst/>
          </a:prstGeom>
        </p:spPr>
        <p:txBody>
          <a:bodyPr wrap="square">
            <a:spAutoFit/>
          </a:bodyPr>
          <a:lstStyle/>
          <a:p>
            <a:pPr marL="571500" indent="-571500">
              <a:buFont typeface="Arial" panose="020B0604020202020204" pitchFamily="34" charset="0"/>
              <a:buChar char="•"/>
            </a:pPr>
            <a:r>
              <a:rPr lang="en-US" sz="4400" b="1" dirty="0"/>
              <a:t>Reflection:</a:t>
            </a:r>
          </a:p>
          <a:p>
            <a:pPr marL="1028700" lvl="1" indent="-571500">
              <a:buFont typeface="Arial" panose="020B0604020202020204" pitchFamily="34" charset="0"/>
              <a:buChar char="•"/>
            </a:pPr>
            <a:endParaRPr lang="en-US" sz="4400" dirty="0"/>
          </a:p>
          <a:p>
            <a:pPr marL="1028700" lvl="1" indent="-571500">
              <a:buFont typeface="Arial" panose="020B0604020202020204" pitchFamily="34" charset="0"/>
              <a:buChar char="•"/>
            </a:pPr>
            <a:r>
              <a:rPr lang="en-US" sz="4400" dirty="0"/>
              <a:t>What is an example of a plan or goal you have you in your specific context?</a:t>
            </a:r>
          </a:p>
          <a:p>
            <a:pPr marL="1028700" lvl="1" indent="-571500">
              <a:buFont typeface="Arial" panose="020B0604020202020204" pitchFamily="34" charset="0"/>
              <a:buChar char="•"/>
            </a:pPr>
            <a:endParaRPr lang="en-US" sz="4400" dirty="0"/>
          </a:p>
          <a:p>
            <a:pPr marL="1028700" lvl="1" indent="-571500">
              <a:buFont typeface="Arial" panose="020B0604020202020204" pitchFamily="34" charset="0"/>
              <a:buChar char="•"/>
            </a:pPr>
            <a:r>
              <a:rPr lang="en-US" sz="4400" dirty="0"/>
              <a:t>What resources are you using to ensure the plan/goal is primed for success?</a:t>
            </a:r>
          </a:p>
          <a:p>
            <a:pPr marL="571500" indent="-571500">
              <a:buFont typeface="Arial" panose="020B0604020202020204" pitchFamily="34" charset="0"/>
              <a:buChar char="•"/>
            </a:pPr>
            <a:endParaRPr lang="en-US" sz="4400" dirty="0"/>
          </a:p>
          <a:p>
            <a:pPr marL="571500" indent="-571500">
              <a:buFont typeface="Arial" panose="020B0604020202020204" pitchFamily="34" charset="0"/>
              <a:buChar char="•"/>
            </a:pPr>
            <a:r>
              <a:rPr lang="en-US" sz="4400" b="1" dirty="0"/>
              <a:t>Sharing:</a:t>
            </a:r>
          </a:p>
          <a:p>
            <a:pPr marL="1028700" lvl="1" indent="-571500">
              <a:buFont typeface="Arial" panose="020B0604020202020204" pitchFamily="34" charset="0"/>
              <a:buChar char="•"/>
            </a:pPr>
            <a:endParaRPr lang="en-US" sz="4400" dirty="0"/>
          </a:p>
          <a:p>
            <a:pPr marL="1028700" lvl="1" indent="-571500">
              <a:buFont typeface="Arial" panose="020B0604020202020204" pitchFamily="34" charset="0"/>
              <a:buChar char="•"/>
            </a:pPr>
            <a:r>
              <a:rPr lang="en-US" sz="4400" dirty="0"/>
              <a:t>In chat, please briefly report your plans, goals, and resources</a:t>
            </a:r>
          </a:p>
          <a:p>
            <a:pPr marL="1028700" lvl="1" indent="-571500">
              <a:buFont typeface="Arial" panose="020B0604020202020204" pitchFamily="34" charset="0"/>
              <a:buChar char="•"/>
            </a:pPr>
            <a:endParaRPr lang="en-US" sz="4400" dirty="0"/>
          </a:p>
          <a:p>
            <a:pPr marL="1028700" lvl="1" indent="-571500">
              <a:buFont typeface="Arial" panose="020B0604020202020204" pitchFamily="34" charset="0"/>
              <a:buChar char="•"/>
            </a:pPr>
            <a:r>
              <a:rPr lang="en-US" sz="4400" dirty="0"/>
              <a:t>May we have a couple volunteers to give a brief oral report for the group?</a:t>
            </a:r>
          </a:p>
          <a:p>
            <a:pPr lvl="1"/>
            <a:endParaRPr lang="en-US" sz="4400" dirty="0"/>
          </a:p>
          <a:p>
            <a:pPr marL="571500" indent="-571500">
              <a:buFont typeface="Arial" panose="020B0604020202020204" pitchFamily="34" charset="0"/>
              <a:buChar char="•"/>
            </a:pPr>
            <a:endParaRPr lang="en-US" sz="4200" dirty="0"/>
          </a:p>
          <a:p>
            <a:pPr marL="1028700" lvl="1" indent="-571500">
              <a:buFont typeface="Arial" panose="020B0604020202020204" pitchFamily="34" charset="0"/>
              <a:buChar char="•"/>
            </a:pPr>
            <a:endParaRPr lang="en-US" sz="4200" dirty="0">
              <a:ea typeface="Calibri" panose="020F0502020204030204" pitchFamily="34" charset="0"/>
              <a:cs typeface="Times New Roman" panose="02020603050405020304" pitchFamily="18" charset="0"/>
            </a:endParaRPr>
          </a:p>
          <a:p>
            <a:pPr marL="1028700" lvl="1" indent="-571500">
              <a:buFont typeface="Arial" panose="020B0604020202020204" pitchFamily="34" charset="0"/>
              <a:buChar char="•"/>
            </a:pPr>
            <a:endParaRPr lang="en-US" sz="4400" dirty="0">
              <a:effectLst/>
              <a:latin typeface="Calibri Light" panose="020F0302020204030204" pitchFamily="34" charset="0"/>
              <a:ea typeface="Calibri" panose="020F0502020204030204" pitchFamily="34" charset="0"/>
              <a:cs typeface="Times New Roman" panose="02020603050405020304" pitchFamily="18" charset="0"/>
            </a:endParaRPr>
          </a:p>
          <a:p>
            <a:pPr marL="571500" indent="-571500">
              <a:buFont typeface="Arial" panose="020B0604020202020204" pitchFamily="34" charset="0"/>
              <a:buChar char="•"/>
            </a:pPr>
            <a:endParaRPr lang="en-US" sz="4400" dirty="0">
              <a:effectLst/>
              <a:latin typeface="Calibri Light" panose="020F0302020204030204" pitchFamily="34" charset="0"/>
              <a:ea typeface="Calibri" panose="020F0502020204030204" pitchFamily="34" charset="0"/>
              <a:cs typeface="Times New Roman" panose="02020603050405020304" pitchFamily="18" charset="0"/>
            </a:endParaRPr>
          </a:p>
          <a:p>
            <a:pPr marL="571500" indent="-571500">
              <a:buFont typeface="Arial" panose="020B0604020202020204" pitchFamily="34" charset="0"/>
              <a:buChar char="•"/>
            </a:pPr>
            <a:endParaRPr lang="en-US" sz="4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Rectangle 3">
            <a:extLst>
              <a:ext uri="{FF2B5EF4-FFF2-40B4-BE49-F238E27FC236}">
                <a16:creationId xmlns:a16="http://schemas.microsoft.com/office/drawing/2014/main" id="{E82EA1D4-26C7-B14B-B027-326432A8E09E}"/>
              </a:ext>
            </a:extLst>
          </p:cNvPr>
          <p:cNvSpPr/>
          <p:nvPr/>
        </p:nvSpPr>
        <p:spPr>
          <a:xfrm>
            <a:off x="1375529" y="799074"/>
            <a:ext cx="18102915" cy="1015663"/>
          </a:xfrm>
          <a:prstGeom prst="rect">
            <a:avLst/>
          </a:prstGeom>
        </p:spPr>
        <p:txBody>
          <a:bodyPr wrap="square">
            <a:spAutoFit/>
          </a:bodyPr>
          <a:lstStyle/>
          <a:p>
            <a:r>
              <a:rPr lang="en-US" sz="6000" b="1" dirty="0">
                <a:solidFill>
                  <a:srgbClr val="A5162A"/>
                </a:solidFill>
                <a:latin typeface="+mj-lt"/>
              </a:rPr>
              <a:t>Reflection and Sharing</a:t>
            </a:r>
          </a:p>
        </p:txBody>
      </p:sp>
      <p:sp>
        <p:nvSpPr>
          <p:cNvPr id="5" name="TextBox 4">
            <a:extLst>
              <a:ext uri="{FF2B5EF4-FFF2-40B4-BE49-F238E27FC236}">
                <a16:creationId xmlns:a16="http://schemas.microsoft.com/office/drawing/2014/main" id="{84F865C9-6860-9C44-9537-4AFADFE78D9C}"/>
              </a:ext>
            </a:extLst>
          </p:cNvPr>
          <p:cNvSpPr txBox="1"/>
          <p:nvPr/>
        </p:nvSpPr>
        <p:spPr>
          <a:xfrm>
            <a:off x="10930269" y="660575"/>
            <a:ext cx="7400261" cy="646331"/>
          </a:xfrm>
          <a:prstGeom prst="rect">
            <a:avLst/>
          </a:prstGeom>
          <a:noFill/>
        </p:spPr>
        <p:txBody>
          <a:bodyPr wrap="square" rtlCol="0">
            <a:spAutoFit/>
          </a:bodyPr>
          <a:lstStyle/>
          <a:p>
            <a:r>
              <a:rPr lang="en-US" sz="3600" b="1" dirty="0">
                <a:solidFill>
                  <a:schemeClr val="bg1">
                    <a:lumMod val="65000"/>
                  </a:schemeClr>
                </a:solidFill>
              </a:rPr>
              <a:t> </a:t>
            </a:r>
          </a:p>
        </p:txBody>
      </p:sp>
      <p:pic>
        <p:nvPicPr>
          <p:cNvPr id="7" name="Picture 6">
            <a:extLst>
              <a:ext uri="{FF2B5EF4-FFF2-40B4-BE49-F238E27FC236}">
                <a16:creationId xmlns:a16="http://schemas.microsoft.com/office/drawing/2014/main" id="{47934765-5612-97AA-D445-9AF0C0F4CA4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0861104"/>
            <a:ext cx="9475474" cy="1000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506182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object 12"/>
          <p:cNvSpPr txBox="1"/>
          <p:nvPr/>
        </p:nvSpPr>
        <p:spPr>
          <a:xfrm>
            <a:off x="2615492" y="10613454"/>
            <a:ext cx="1031240" cy="402590"/>
          </a:xfrm>
          <a:prstGeom prst="rect">
            <a:avLst/>
          </a:prstGeom>
        </p:spPr>
        <p:txBody>
          <a:bodyPr vert="horz" wrap="square" lIns="0" tIns="0" rIns="0" bIns="0" rtlCol="0">
            <a:spAutoFit/>
          </a:bodyPr>
          <a:lstStyle/>
          <a:p>
            <a:pPr marL="12700">
              <a:lnSpc>
                <a:spcPct val="100000"/>
              </a:lnSpc>
            </a:pPr>
            <a:r>
              <a:rPr sz="2950" dirty="0">
                <a:solidFill>
                  <a:srgbClr val="FFFFFF"/>
                </a:solidFill>
                <a:latin typeface="Arial"/>
                <a:cs typeface="Arial"/>
              </a:rPr>
              <a:t>IUPUI</a:t>
            </a:r>
            <a:endParaRPr sz="2950" dirty="0">
              <a:latin typeface="Arial"/>
              <a:cs typeface="Arial"/>
            </a:endParaRPr>
          </a:p>
        </p:txBody>
      </p:sp>
      <p:sp>
        <p:nvSpPr>
          <p:cNvPr id="4" name="Rectangle 3">
            <a:extLst>
              <a:ext uri="{FF2B5EF4-FFF2-40B4-BE49-F238E27FC236}">
                <a16:creationId xmlns:a16="http://schemas.microsoft.com/office/drawing/2014/main" id="{E82EA1D4-26C7-B14B-B027-326432A8E09E}"/>
              </a:ext>
            </a:extLst>
          </p:cNvPr>
          <p:cNvSpPr/>
          <p:nvPr/>
        </p:nvSpPr>
        <p:spPr>
          <a:xfrm>
            <a:off x="1375529" y="284724"/>
            <a:ext cx="18102915" cy="1938992"/>
          </a:xfrm>
          <a:prstGeom prst="rect">
            <a:avLst/>
          </a:prstGeom>
        </p:spPr>
        <p:txBody>
          <a:bodyPr wrap="square">
            <a:spAutoFit/>
          </a:bodyPr>
          <a:lstStyle/>
          <a:p>
            <a:r>
              <a:rPr lang="en-US" sz="6000" b="1" dirty="0">
                <a:solidFill>
                  <a:srgbClr val="A5162A"/>
                </a:solidFill>
                <a:latin typeface="+mj-lt"/>
              </a:rPr>
              <a:t>Promoting a Culture of </a:t>
            </a:r>
          </a:p>
          <a:p>
            <a:r>
              <a:rPr lang="en-US" sz="6000" b="1" dirty="0">
                <a:solidFill>
                  <a:srgbClr val="A5162A"/>
                </a:solidFill>
                <a:latin typeface="+mj-lt"/>
              </a:rPr>
              <a:t>Relevance, Evidence, and Perseverance</a:t>
            </a:r>
            <a:endParaRPr lang="en-US" sz="6000" b="1" dirty="0">
              <a:latin typeface="+mj-lt"/>
            </a:endParaRPr>
          </a:p>
        </p:txBody>
      </p:sp>
      <p:grpSp>
        <p:nvGrpSpPr>
          <p:cNvPr id="9" name="Canvas 19">
            <a:extLst>
              <a:ext uri="{FF2B5EF4-FFF2-40B4-BE49-F238E27FC236}">
                <a16:creationId xmlns:a16="http://schemas.microsoft.com/office/drawing/2014/main" id="{5A02B3EA-FD50-4E6C-95AB-FF0931B17609}"/>
              </a:ext>
            </a:extLst>
          </p:cNvPr>
          <p:cNvGrpSpPr/>
          <p:nvPr/>
        </p:nvGrpSpPr>
        <p:grpSpPr>
          <a:xfrm>
            <a:off x="4860721" y="2388958"/>
            <a:ext cx="10920183" cy="8466711"/>
            <a:chOff x="0" y="-372110"/>
            <a:chExt cx="6525895" cy="7896860"/>
          </a:xfrm>
        </p:grpSpPr>
        <p:sp>
          <p:nvSpPr>
            <p:cNvPr id="10" name="Rectangle 9">
              <a:extLst>
                <a:ext uri="{FF2B5EF4-FFF2-40B4-BE49-F238E27FC236}">
                  <a16:creationId xmlns:a16="http://schemas.microsoft.com/office/drawing/2014/main" id="{26F90A9B-02F7-4C75-868D-DDAC969199E2}"/>
                </a:ext>
              </a:extLst>
            </p:cNvPr>
            <p:cNvSpPr/>
            <p:nvPr/>
          </p:nvSpPr>
          <p:spPr>
            <a:xfrm>
              <a:off x="0" y="0"/>
              <a:ext cx="5943600" cy="7524750"/>
            </a:xfrm>
            <a:prstGeom prst="rect">
              <a:avLst/>
            </a:prstGeom>
            <a:noFill/>
            <a:ln>
              <a:noFill/>
            </a:ln>
          </p:spPr>
          <p:txBody>
            <a:bodyPr/>
            <a:lstStyle/>
            <a:p>
              <a:endParaRPr lang="en-US"/>
            </a:p>
          </p:txBody>
        </p:sp>
        <p:sp>
          <p:nvSpPr>
            <p:cNvPr id="11" name="Text Box 4">
              <a:extLst>
                <a:ext uri="{FF2B5EF4-FFF2-40B4-BE49-F238E27FC236}">
                  <a16:creationId xmlns:a16="http://schemas.microsoft.com/office/drawing/2014/main" id="{0037DB90-1C90-452B-8584-41D9796D52B6}"/>
                </a:ext>
              </a:extLst>
            </p:cNvPr>
            <p:cNvSpPr txBox="1">
              <a:spLocks noChangeArrowheads="1"/>
            </p:cNvSpPr>
            <p:nvPr/>
          </p:nvSpPr>
          <p:spPr bwMode="auto">
            <a:xfrm>
              <a:off x="0" y="2420620"/>
              <a:ext cx="2041526" cy="2053591"/>
            </a:xfrm>
            <a:prstGeom prst="rect">
              <a:avLst/>
            </a:prstGeom>
            <a:solidFill>
              <a:srgbClr val="FFFFFF"/>
            </a:solidFill>
            <a:ln w="9525">
              <a:solidFill>
                <a:srgbClr val="000000"/>
              </a:solidFill>
              <a:miter lim="800000"/>
              <a:headEnd/>
              <a:tailEnd/>
            </a:ln>
          </p:spPr>
          <p:txBody>
            <a:bodyPr rot="0" vert="horz" wrap="square" lIns="201041" tIns="100521" rIns="201041" bIns="100521" anchor="t" anchorCtr="0" upright="1">
              <a:noAutofit/>
            </a:bodyPr>
            <a:lstStyle/>
            <a:p>
              <a:pPr marL="502600" indent="-502600" algn="ctr">
                <a:spcBef>
                  <a:spcPts val="660"/>
                </a:spcBef>
                <a:spcAft>
                  <a:spcPts val="660"/>
                </a:spcAft>
              </a:pPr>
              <a:endParaRPr lang="en-US" sz="2418" b="1" dirty="0">
                <a:solidFill>
                  <a:srgbClr val="008000"/>
                </a:solidFill>
                <a:latin typeface="Times New Roman" panose="02020603050405020304" pitchFamily="18" charset="0"/>
                <a:ea typeface="Calibri" panose="020F0502020204030204" pitchFamily="34" charset="0"/>
                <a:cs typeface="Times New Roman" panose="02020603050405020304" pitchFamily="18" charset="0"/>
              </a:endParaRPr>
            </a:p>
            <a:p>
              <a:pPr marL="502600" indent="-502600" algn="ctr">
                <a:spcBef>
                  <a:spcPts val="660"/>
                </a:spcBef>
                <a:spcAft>
                  <a:spcPts val="660"/>
                </a:spcAft>
              </a:pPr>
              <a:endParaRPr lang="en-US" sz="440" b="1" dirty="0">
                <a:solidFill>
                  <a:srgbClr val="008000"/>
                </a:solidFill>
                <a:latin typeface="+mj-lt"/>
                <a:ea typeface="Calibri" panose="020F0502020204030204" pitchFamily="34" charset="0"/>
                <a:cs typeface="Times New Roman" panose="02020603050405020304" pitchFamily="18" charset="0"/>
              </a:endParaRPr>
            </a:p>
            <a:p>
              <a:pPr marL="502600" indent="-502600" algn="ctr"/>
              <a:r>
                <a:rPr lang="en-US" sz="2418" b="1" dirty="0">
                  <a:solidFill>
                    <a:srgbClr val="008000"/>
                  </a:solidFill>
                  <a:latin typeface="+mj-lt"/>
                  <a:ea typeface="Calibri" panose="020F0502020204030204" pitchFamily="34" charset="0"/>
                  <a:cs typeface="Times New Roman" panose="02020603050405020304" pitchFamily="18" charset="0"/>
                </a:rPr>
                <a:t>Making</a:t>
              </a:r>
            </a:p>
            <a:p>
              <a:pPr marL="502600" indent="-502600" algn="ctr"/>
              <a:r>
                <a:rPr lang="en-US" sz="2418" b="1" dirty="0">
                  <a:solidFill>
                    <a:srgbClr val="008000"/>
                  </a:solidFill>
                  <a:latin typeface="+mj-lt"/>
                  <a:ea typeface="Calibri" panose="020F0502020204030204" pitchFamily="34" charset="0"/>
                  <a:cs typeface="Times New Roman" panose="02020603050405020304" pitchFamily="18" charset="0"/>
                </a:rPr>
                <a:t>Improvements</a:t>
              </a:r>
              <a:endParaRPr lang="en-US" sz="2418" dirty="0">
                <a:latin typeface="+mj-lt"/>
                <a:ea typeface="Calibri" panose="020F0502020204030204" pitchFamily="34" charset="0"/>
                <a:cs typeface="Times New Roman" panose="02020603050405020304" pitchFamily="18" charset="0"/>
              </a:endParaRPr>
            </a:p>
          </p:txBody>
        </p:sp>
        <p:sp>
          <p:nvSpPr>
            <p:cNvPr id="13" name="Text Box 5">
              <a:extLst>
                <a:ext uri="{FF2B5EF4-FFF2-40B4-BE49-F238E27FC236}">
                  <a16:creationId xmlns:a16="http://schemas.microsoft.com/office/drawing/2014/main" id="{8F03A762-557A-42E0-A1D7-288A33FF09A6}"/>
                </a:ext>
              </a:extLst>
            </p:cNvPr>
            <p:cNvSpPr txBox="1">
              <a:spLocks noChangeArrowheads="1"/>
            </p:cNvSpPr>
            <p:nvPr/>
          </p:nvSpPr>
          <p:spPr bwMode="auto">
            <a:xfrm>
              <a:off x="2056129" y="-372110"/>
              <a:ext cx="2353310" cy="2111378"/>
            </a:xfrm>
            <a:prstGeom prst="rect">
              <a:avLst/>
            </a:prstGeom>
            <a:solidFill>
              <a:srgbClr val="FFFFFF"/>
            </a:solidFill>
            <a:ln w="9525">
              <a:solidFill>
                <a:srgbClr val="000000"/>
              </a:solidFill>
              <a:miter lim="800000"/>
              <a:headEnd/>
              <a:tailEnd/>
            </a:ln>
          </p:spPr>
          <p:txBody>
            <a:bodyPr rot="0" vert="horz" wrap="square" lIns="201041" tIns="100521" rIns="201041" bIns="100521" anchor="t" anchorCtr="0" upright="1">
              <a:noAutofit/>
            </a:bodyPr>
            <a:lstStyle/>
            <a:p>
              <a:pPr marL="763673" indent="-763673" algn="ctr">
                <a:spcBef>
                  <a:spcPts val="660"/>
                </a:spcBef>
                <a:spcAft>
                  <a:spcPts val="660"/>
                </a:spcAft>
              </a:pPr>
              <a:endParaRPr lang="en-US" sz="1979" b="1" dirty="0">
                <a:solidFill>
                  <a:srgbClr val="800080"/>
                </a:solidFill>
                <a:latin typeface="Times New Roman" panose="02020603050405020304" pitchFamily="18" charset="0"/>
                <a:ea typeface="Calibri" panose="020F0502020204030204" pitchFamily="34" charset="0"/>
                <a:cs typeface="Times New Roman" panose="02020603050405020304" pitchFamily="18" charset="0"/>
              </a:endParaRPr>
            </a:p>
            <a:p>
              <a:pPr marL="763673" indent="-763673" algn="ctr">
                <a:spcBef>
                  <a:spcPts val="660"/>
                </a:spcBef>
                <a:spcAft>
                  <a:spcPts val="660"/>
                </a:spcAft>
              </a:pPr>
              <a:endParaRPr lang="en-US" sz="1099" b="1" dirty="0">
                <a:solidFill>
                  <a:srgbClr val="800080"/>
                </a:solidFill>
                <a:latin typeface="+mj-lt"/>
                <a:ea typeface="Calibri" panose="020F0502020204030204" pitchFamily="34" charset="0"/>
                <a:cs typeface="Times New Roman" panose="02020603050405020304" pitchFamily="18" charset="0"/>
              </a:endParaRPr>
            </a:p>
            <a:p>
              <a:pPr marL="763673" indent="-763673" algn="ctr">
                <a:spcBef>
                  <a:spcPts val="660"/>
                </a:spcBef>
                <a:spcAft>
                  <a:spcPts val="660"/>
                </a:spcAft>
              </a:pPr>
              <a:r>
                <a:rPr lang="en-US" sz="2418" b="1" dirty="0">
                  <a:solidFill>
                    <a:srgbClr val="800080"/>
                  </a:solidFill>
                  <a:latin typeface="+mj-lt"/>
                  <a:ea typeface="Calibri" panose="020F0502020204030204" pitchFamily="34" charset="0"/>
                  <a:cs typeface="Times New Roman" panose="02020603050405020304" pitchFamily="18" charset="0"/>
                </a:rPr>
                <a:t>Planning, Goal Setting, </a:t>
              </a:r>
            </a:p>
            <a:p>
              <a:pPr marL="763673" indent="-763673" algn="ctr">
                <a:spcBef>
                  <a:spcPts val="660"/>
                </a:spcBef>
                <a:spcAft>
                  <a:spcPts val="660"/>
                </a:spcAft>
              </a:pPr>
              <a:r>
                <a:rPr lang="en-US" sz="2418" b="1" dirty="0">
                  <a:solidFill>
                    <a:srgbClr val="800080"/>
                  </a:solidFill>
                  <a:latin typeface="+mj-lt"/>
                  <a:ea typeface="Calibri" panose="020F0502020204030204" pitchFamily="34" charset="0"/>
                  <a:cs typeface="Times New Roman" panose="02020603050405020304" pitchFamily="18" charset="0"/>
                </a:rPr>
                <a:t>and Resourcing </a:t>
              </a:r>
              <a:endParaRPr lang="en-US" sz="2418" dirty="0">
                <a:latin typeface="+mj-lt"/>
                <a:ea typeface="Calibri" panose="020F0502020204030204" pitchFamily="34" charset="0"/>
                <a:cs typeface="Times New Roman" panose="02020603050405020304" pitchFamily="18" charset="0"/>
              </a:endParaRPr>
            </a:p>
            <a:p>
              <a:pPr marL="763673" indent="-763673" algn="ctr"/>
              <a:r>
                <a:rPr lang="en-US" sz="1979"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endParaRPr lang="en-US" sz="2418" dirty="0">
                <a:latin typeface="Calibri" panose="020F0502020204030204" pitchFamily="34" charset="0"/>
                <a:ea typeface="Calibri" panose="020F0502020204030204" pitchFamily="34" charset="0"/>
                <a:cs typeface="Times New Roman" panose="02020603050405020304" pitchFamily="18" charset="0"/>
              </a:endParaRPr>
            </a:p>
          </p:txBody>
        </p:sp>
        <p:sp>
          <p:nvSpPr>
            <p:cNvPr id="15" name="Text Box 6">
              <a:extLst>
                <a:ext uri="{FF2B5EF4-FFF2-40B4-BE49-F238E27FC236}">
                  <a16:creationId xmlns:a16="http://schemas.microsoft.com/office/drawing/2014/main" id="{1F90FFBF-B21A-4B2E-B2B0-507935001419}"/>
                </a:ext>
              </a:extLst>
            </p:cNvPr>
            <p:cNvSpPr txBox="1">
              <a:spLocks noChangeArrowheads="1"/>
            </p:cNvSpPr>
            <p:nvPr/>
          </p:nvSpPr>
          <p:spPr bwMode="auto">
            <a:xfrm>
              <a:off x="4435475" y="2420620"/>
              <a:ext cx="2090420" cy="2053590"/>
            </a:xfrm>
            <a:prstGeom prst="rect">
              <a:avLst/>
            </a:prstGeom>
            <a:solidFill>
              <a:srgbClr val="FFFFFF"/>
            </a:solidFill>
            <a:ln w="9525">
              <a:solidFill>
                <a:srgbClr val="000000"/>
              </a:solidFill>
              <a:miter lim="800000"/>
              <a:headEnd/>
              <a:tailEnd/>
            </a:ln>
          </p:spPr>
          <p:txBody>
            <a:bodyPr rot="0" vert="horz" wrap="square" lIns="201041" tIns="100521" rIns="201041" bIns="100521" anchor="t" anchorCtr="0" upright="1">
              <a:noAutofit/>
            </a:bodyPr>
            <a:lstStyle/>
            <a:p>
              <a:pPr algn="ctr"/>
              <a:r>
                <a:rPr lang="en-US" sz="879" b="1" dirty="0">
                  <a:solidFill>
                    <a:srgbClr val="000000"/>
                  </a:solidFill>
                  <a:latin typeface="Arial" panose="020B0604020202020204" pitchFamily="34" charset="0"/>
                  <a:ea typeface="Calibri" panose="020F0502020204030204" pitchFamily="34" charset="0"/>
                  <a:cs typeface="Times New Roman" panose="02020603050405020304" pitchFamily="18" charset="0"/>
                </a:rPr>
                <a:t> </a:t>
              </a:r>
              <a:endParaRPr lang="en-US" sz="2418" dirty="0">
                <a:latin typeface="Calibri" panose="020F0502020204030204" pitchFamily="34" charset="0"/>
                <a:ea typeface="Calibri" panose="020F0502020204030204" pitchFamily="34" charset="0"/>
                <a:cs typeface="Times New Roman" panose="02020603050405020304" pitchFamily="18" charset="0"/>
              </a:endParaRPr>
            </a:p>
            <a:p>
              <a:pPr algn="ctr"/>
              <a:endParaRPr lang="en-US" sz="2418"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endParaRPr>
            </a:p>
            <a:p>
              <a:pPr algn="ctr"/>
              <a:endParaRPr lang="en-US" sz="1319" b="1" dirty="0">
                <a:solidFill>
                  <a:srgbClr val="FF0000"/>
                </a:solidFill>
                <a:latin typeface="+mj-lt"/>
                <a:ea typeface="Calibri" panose="020F0502020204030204" pitchFamily="34" charset="0"/>
                <a:cs typeface="Times New Roman" panose="02020603050405020304" pitchFamily="18" charset="0"/>
              </a:endParaRPr>
            </a:p>
            <a:p>
              <a:pPr algn="ctr"/>
              <a:r>
                <a:rPr lang="en-US" sz="2418" b="1" dirty="0">
                  <a:solidFill>
                    <a:srgbClr val="FF0000"/>
                  </a:solidFill>
                  <a:highlight>
                    <a:srgbClr val="FFFF00"/>
                  </a:highlight>
                  <a:latin typeface="+mj-lt"/>
                  <a:ea typeface="Calibri" panose="020F0502020204030204" pitchFamily="34" charset="0"/>
                  <a:cs typeface="Times New Roman" panose="02020603050405020304" pitchFamily="18" charset="0"/>
                </a:rPr>
                <a:t>Implementing</a:t>
              </a:r>
            </a:p>
            <a:p>
              <a:pPr algn="ctr"/>
              <a:r>
                <a:rPr lang="en-US" sz="2418" b="1" dirty="0">
                  <a:solidFill>
                    <a:srgbClr val="FF0000"/>
                  </a:solidFill>
                  <a:highlight>
                    <a:srgbClr val="FFFF00"/>
                  </a:highlight>
                  <a:latin typeface="+mj-lt"/>
                  <a:ea typeface="Calibri" panose="020F0502020204030204" pitchFamily="34" charset="0"/>
                  <a:cs typeface="Times New Roman" panose="02020603050405020304" pitchFamily="18" charset="0"/>
                </a:rPr>
                <a:t>Interventions</a:t>
              </a:r>
              <a:endParaRPr lang="en-US" sz="2418" dirty="0">
                <a:highlight>
                  <a:srgbClr val="FFFF00"/>
                </a:highlight>
                <a:latin typeface="+mj-lt"/>
                <a:ea typeface="Calibri" panose="020F0502020204030204" pitchFamily="34" charset="0"/>
                <a:cs typeface="Times New Roman" panose="02020603050405020304" pitchFamily="18" charset="0"/>
              </a:endParaRPr>
            </a:p>
            <a:p>
              <a:pPr algn="ctr"/>
              <a:r>
                <a:rPr lang="en-US" sz="2418"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3957"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endParaRPr lang="en-US" sz="2418" dirty="0">
                <a:latin typeface="Calibri" panose="020F0502020204030204" pitchFamily="34" charset="0"/>
                <a:ea typeface="Calibri" panose="020F0502020204030204" pitchFamily="34" charset="0"/>
                <a:cs typeface="Times New Roman" panose="02020603050405020304" pitchFamily="18" charset="0"/>
              </a:endParaRPr>
            </a:p>
          </p:txBody>
        </p:sp>
        <p:sp>
          <p:nvSpPr>
            <p:cNvPr id="16" name="Text Box 7">
              <a:extLst>
                <a:ext uri="{FF2B5EF4-FFF2-40B4-BE49-F238E27FC236}">
                  <a16:creationId xmlns:a16="http://schemas.microsoft.com/office/drawing/2014/main" id="{212695CC-97FB-4E95-8D05-00A0EC54532B}"/>
                </a:ext>
              </a:extLst>
            </p:cNvPr>
            <p:cNvSpPr txBox="1">
              <a:spLocks noChangeArrowheads="1"/>
            </p:cNvSpPr>
            <p:nvPr/>
          </p:nvSpPr>
          <p:spPr bwMode="auto">
            <a:xfrm>
              <a:off x="1933575" y="5137783"/>
              <a:ext cx="2559685" cy="1971404"/>
            </a:xfrm>
            <a:prstGeom prst="rect">
              <a:avLst/>
            </a:prstGeom>
            <a:solidFill>
              <a:srgbClr val="FFFFFF"/>
            </a:solidFill>
            <a:ln w="9525">
              <a:solidFill>
                <a:srgbClr val="000000"/>
              </a:solidFill>
              <a:miter lim="800000"/>
              <a:headEnd/>
              <a:tailEnd/>
            </a:ln>
          </p:spPr>
          <p:txBody>
            <a:bodyPr rot="0" vert="horz" wrap="square" lIns="201041" tIns="100521" rIns="201041" bIns="100521" anchor="t" anchorCtr="0" upright="1">
              <a:noAutofit/>
            </a:bodyPr>
            <a:lstStyle/>
            <a:p>
              <a:pPr marL="763673" indent="-763673" algn="ctr">
                <a:spcBef>
                  <a:spcPts val="660"/>
                </a:spcBef>
                <a:spcAft>
                  <a:spcPts val="660"/>
                </a:spcAft>
              </a:pPr>
              <a:endParaRPr lang="en-US" sz="2418" b="1" dirty="0">
                <a:solidFill>
                  <a:srgbClr val="33CCCC"/>
                </a:solidFill>
                <a:latin typeface="Times New Roman" panose="02020603050405020304" pitchFamily="18" charset="0"/>
                <a:ea typeface="Calibri" panose="020F0502020204030204" pitchFamily="34" charset="0"/>
                <a:cs typeface="Times New Roman" panose="02020603050405020304" pitchFamily="18" charset="0"/>
              </a:endParaRPr>
            </a:p>
            <a:p>
              <a:pPr marL="763673" indent="-763673" algn="ctr">
                <a:spcBef>
                  <a:spcPts val="660"/>
                </a:spcBef>
                <a:spcAft>
                  <a:spcPts val="660"/>
                </a:spcAft>
              </a:pPr>
              <a:endParaRPr lang="en-US" sz="440" b="1" dirty="0">
                <a:solidFill>
                  <a:srgbClr val="33CCCC"/>
                </a:solidFill>
                <a:latin typeface="+mj-lt"/>
                <a:ea typeface="Calibri" panose="020F0502020204030204" pitchFamily="34" charset="0"/>
                <a:cs typeface="Times New Roman" panose="02020603050405020304" pitchFamily="18" charset="0"/>
              </a:endParaRPr>
            </a:p>
            <a:p>
              <a:pPr marL="763673" indent="-763673" algn="ctr">
                <a:spcBef>
                  <a:spcPts val="660"/>
                </a:spcBef>
                <a:spcAft>
                  <a:spcPts val="660"/>
                </a:spcAft>
              </a:pPr>
              <a:r>
                <a:rPr lang="en-US" sz="2418" b="1" dirty="0">
                  <a:solidFill>
                    <a:srgbClr val="33CCCC"/>
                  </a:solidFill>
                  <a:latin typeface="+mj-lt"/>
                  <a:ea typeface="Calibri" panose="020F0502020204030204" pitchFamily="34" charset="0"/>
                  <a:cs typeface="Times New Roman" panose="02020603050405020304" pitchFamily="18" charset="0"/>
                </a:rPr>
                <a:t>Assessing and Evaluating</a:t>
              </a:r>
              <a:endParaRPr lang="en-US" sz="2418" dirty="0">
                <a:latin typeface="+mj-lt"/>
                <a:ea typeface="Calibri" panose="020F0502020204030204" pitchFamily="34" charset="0"/>
                <a:cs typeface="Times New Roman" panose="02020603050405020304" pitchFamily="18" charset="0"/>
              </a:endParaRPr>
            </a:p>
          </p:txBody>
        </p:sp>
        <p:cxnSp>
          <p:nvCxnSpPr>
            <p:cNvPr id="17" name="AutoShape 8">
              <a:extLst>
                <a:ext uri="{FF2B5EF4-FFF2-40B4-BE49-F238E27FC236}">
                  <a16:creationId xmlns:a16="http://schemas.microsoft.com/office/drawing/2014/main" id="{7DAB296A-EC21-4876-BC30-871C72263032}"/>
                </a:ext>
              </a:extLst>
            </p:cNvPr>
            <p:cNvCxnSpPr>
              <a:cxnSpLocks noChangeShapeType="1"/>
            </p:cNvCxnSpPr>
            <p:nvPr/>
          </p:nvCxnSpPr>
          <p:spPr bwMode="auto">
            <a:xfrm rot="16200000">
              <a:off x="639445" y="1032509"/>
              <a:ext cx="1741170" cy="1035050"/>
            </a:xfrm>
            <a:prstGeom prst="curvedConnector2">
              <a:avLst/>
            </a:prstGeom>
            <a:noFill/>
            <a:ln w="57150">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18" name="AutoShape 9">
              <a:extLst>
                <a:ext uri="{FF2B5EF4-FFF2-40B4-BE49-F238E27FC236}">
                  <a16:creationId xmlns:a16="http://schemas.microsoft.com/office/drawing/2014/main" id="{5F42E379-17C8-47D5-B3C2-8BAAB05F9275}"/>
                </a:ext>
              </a:extLst>
            </p:cNvPr>
            <p:cNvCxnSpPr>
              <a:cxnSpLocks noChangeShapeType="1"/>
              <a:stCxn id="13" idx="3"/>
              <a:endCxn id="15" idx="0"/>
            </p:cNvCxnSpPr>
            <p:nvPr/>
          </p:nvCxnSpPr>
          <p:spPr bwMode="auto">
            <a:xfrm>
              <a:off x="4409440" y="683579"/>
              <a:ext cx="1071246" cy="1737041"/>
            </a:xfrm>
            <a:prstGeom prst="curvedConnector2">
              <a:avLst/>
            </a:prstGeom>
            <a:noFill/>
            <a:ln w="57150">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19" name="AutoShape 10">
              <a:extLst>
                <a:ext uri="{FF2B5EF4-FFF2-40B4-BE49-F238E27FC236}">
                  <a16:creationId xmlns:a16="http://schemas.microsoft.com/office/drawing/2014/main" id="{7EC16A5F-A5D2-4F14-92B8-553E53C908AE}"/>
                </a:ext>
              </a:extLst>
            </p:cNvPr>
            <p:cNvCxnSpPr>
              <a:cxnSpLocks noChangeShapeType="1"/>
              <a:stCxn id="15" idx="2"/>
              <a:endCxn id="16" idx="3"/>
            </p:cNvCxnSpPr>
            <p:nvPr/>
          </p:nvCxnSpPr>
          <p:spPr bwMode="auto">
            <a:xfrm rot="5400000">
              <a:off x="4162336" y="4805136"/>
              <a:ext cx="1649277" cy="987426"/>
            </a:xfrm>
            <a:prstGeom prst="curvedConnector2">
              <a:avLst/>
            </a:prstGeom>
            <a:noFill/>
            <a:ln w="57150">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20" name="AutoShape 11">
              <a:extLst>
                <a:ext uri="{FF2B5EF4-FFF2-40B4-BE49-F238E27FC236}">
                  <a16:creationId xmlns:a16="http://schemas.microsoft.com/office/drawing/2014/main" id="{E2668334-F884-4756-92CE-25B6AA2243CA}"/>
                </a:ext>
              </a:extLst>
            </p:cNvPr>
            <p:cNvCxnSpPr>
              <a:cxnSpLocks noChangeShapeType="1"/>
              <a:stCxn id="16" idx="1"/>
              <a:endCxn id="11" idx="2"/>
            </p:cNvCxnSpPr>
            <p:nvPr/>
          </p:nvCxnSpPr>
          <p:spPr bwMode="auto">
            <a:xfrm rot="10800000">
              <a:off x="1020764" y="4474212"/>
              <a:ext cx="912812" cy="1649277"/>
            </a:xfrm>
            <a:prstGeom prst="curvedConnector2">
              <a:avLst/>
            </a:prstGeom>
            <a:noFill/>
            <a:ln w="57150">
              <a:solidFill>
                <a:srgbClr val="000000"/>
              </a:solidFill>
              <a:round/>
              <a:headEnd/>
              <a:tailEnd type="triangle" w="med" len="med"/>
            </a:ln>
            <a:extLst>
              <a:ext uri="{909E8E84-426E-40DD-AFC4-6F175D3DCCD1}">
                <a14:hiddenFill xmlns:a14="http://schemas.microsoft.com/office/drawing/2010/main">
                  <a:noFill/>
                </a14:hiddenFill>
              </a:ext>
            </a:extLst>
          </p:spPr>
        </p:cxnSp>
        <p:sp>
          <p:nvSpPr>
            <p:cNvPr id="21" name="Text Box 12">
              <a:extLst>
                <a:ext uri="{FF2B5EF4-FFF2-40B4-BE49-F238E27FC236}">
                  <a16:creationId xmlns:a16="http://schemas.microsoft.com/office/drawing/2014/main" id="{7B146B0D-C51D-4CBE-86E6-C00FBCC47F4E}"/>
                </a:ext>
              </a:extLst>
            </p:cNvPr>
            <p:cNvSpPr txBox="1">
              <a:spLocks noChangeArrowheads="1"/>
            </p:cNvSpPr>
            <p:nvPr/>
          </p:nvSpPr>
          <p:spPr bwMode="auto">
            <a:xfrm>
              <a:off x="2767966" y="1739266"/>
              <a:ext cx="930275" cy="441836"/>
            </a:xfrm>
            <a:prstGeom prst="rect">
              <a:avLst/>
            </a:prstGeom>
            <a:noFill/>
            <a:ln>
              <a:noFill/>
            </a:ln>
            <a:extLst>
              <a:ext uri="{909E8E84-426E-40DD-AFC4-6F175D3DCCD1}">
                <a14:hiddenFill xmlns:a14="http://schemas.microsoft.com/office/drawing/2010/main">
                  <a:solidFill>
                    <a:srgbClr val="BBE0E3"/>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201041" tIns="100521" rIns="201041" bIns="100521" upright="1">
              <a:spAutoFit/>
            </a:bodyPr>
            <a:lstStyle/>
            <a:p>
              <a:pPr algn="ctr">
                <a:spcBef>
                  <a:spcPts val="440"/>
                </a:spcBef>
                <a:spcAft>
                  <a:spcPts val="440"/>
                </a:spcAft>
              </a:pPr>
              <a:endParaRPr lang="en-US" sz="1759" dirty="0">
                <a:latin typeface="Calibri" panose="020F0502020204030204" pitchFamily="34" charset="0"/>
                <a:ea typeface="Calibri" panose="020F0502020204030204" pitchFamily="34" charset="0"/>
                <a:cs typeface="Times New Roman" panose="02020603050405020304" pitchFamily="18" charset="0"/>
              </a:endParaRPr>
            </a:p>
          </p:txBody>
        </p:sp>
        <p:sp>
          <p:nvSpPr>
            <p:cNvPr id="22" name="Text Box 14">
              <a:extLst>
                <a:ext uri="{FF2B5EF4-FFF2-40B4-BE49-F238E27FC236}">
                  <a16:creationId xmlns:a16="http://schemas.microsoft.com/office/drawing/2014/main" id="{68FF12A0-D8F6-49A0-A4D3-B61D010A0936}"/>
                </a:ext>
              </a:extLst>
            </p:cNvPr>
            <p:cNvSpPr txBox="1">
              <a:spLocks noChangeArrowheads="1"/>
            </p:cNvSpPr>
            <p:nvPr/>
          </p:nvSpPr>
          <p:spPr bwMode="auto">
            <a:xfrm rot="16200000">
              <a:off x="3865026" y="2744357"/>
              <a:ext cx="631177" cy="256539"/>
            </a:xfrm>
            <a:prstGeom prst="rect">
              <a:avLst/>
            </a:prstGeom>
            <a:noFill/>
            <a:ln>
              <a:noFill/>
            </a:ln>
            <a:extLst>
              <a:ext uri="{909E8E84-426E-40DD-AFC4-6F175D3DCCD1}">
                <a14:hiddenFill xmlns:a14="http://schemas.microsoft.com/office/drawing/2010/main">
                  <a:solidFill>
                    <a:srgbClr val="BBE0E3"/>
                  </a:solidFill>
                </a14:hiddenFill>
              </a:ext>
              <a:ext uri="{91240B29-F687-4F45-9708-019B960494DF}">
                <a14:hiddenLine xmlns:a14="http://schemas.microsoft.com/office/drawing/2010/main" w="9525">
                  <a:solidFill>
                    <a:srgbClr val="000000"/>
                  </a:solidFill>
                  <a:miter lim="800000"/>
                  <a:headEnd/>
                  <a:tailEnd/>
                </a14:hiddenLine>
              </a:ext>
            </a:extLst>
          </p:spPr>
          <p:txBody>
            <a:bodyPr rot="0" vert="vert" wrap="square" lIns="201041" tIns="100521" rIns="201041" bIns="100521" upright="1">
              <a:spAutoFit/>
            </a:bodyPr>
            <a:lstStyle/>
            <a:p>
              <a:pPr algn="ctr"/>
              <a:r>
                <a:rPr lang="en-US" sz="1759" dirty="0">
                  <a:latin typeface="Calibri" panose="020F0502020204030204" pitchFamily="34" charset="0"/>
                  <a:ea typeface="Calibri" panose="020F0502020204030204" pitchFamily="34" charset="0"/>
                  <a:cs typeface="Times New Roman" panose="02020603050405020304" pitchFamily="18" charset="0"/>
                </a:rPr>
                <a:t> </a:t>
              </a:r>
            </a:p>
          </p:txBody>
        </p:sp>
        <p:sp>
          <p:nvSpPr>
            <p:cNvPr id="23" name="Text Box 20">
              <a:extLst>
                <a:ext uri="{FF2B5EF4-FFF2-40B4-BE49-F238E27FC236}">
                  <a16:creationId xmlns:a16="http://schemas.microsoft.com/office/drawing/2014/main" id="{153A03F4-E5CD-4883-A2C4-BAC92405A13B}"/>
                </a:ext>
              </a:extLst>
            </p:cNvPr>
            <p:cNvSpPr txBox="1">
              <a:spLocks noChangeArrowheads="1"/>
            </p:cNvSpPr>
            <p:nvPr/>
          </p:nvSpPr>
          <p:spPr bwMode="auto">
            <a:xfrm>
              <a:off x="2630170" y="2168294"/>
              <a:ext cx="1128395" cy="1224280"/>
            </a:xfrm>
            <a:prstGeom prst="rect">
              <a:avLst/>
            </a:prstGeom>
            <a:noFill/>
            <a:ln>
              <a:noFill/>
            </a:ln>
            <a:extLst>
              <a:ext uri="{909E8E84-426E-40DD-AFC4-6F175D3DCCD1}">
                <a14:hiddenFill xmlns:a14="http://schemas.microsoft.com/office/drawing/2010/main">
                  <a:solidFill>
                    <a:srgbClr val="BBE0E3"/>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none" lIns="201041" tIns="100521" rIns="201041" bIns="100521" upright="1">
              <a:noAutofit/>
            </a:bodyPr>
            <a:lstStyle/>
            <a:p>
              <a:pPr algn="ctr"/>
              <a:r>
                <a:rPr lang="en-US" sz="2638" b="1" i="1" dirty="0">
                  <a:solidFill>
                    <a:srgbClr val="0000FF"/>
                  </a:solidFill>
                  <a:latin typeface="+mj-lt"/>
                  <a:ea typeface="Calibri" panose="020F0502020204030204" pitchFamily="34" charset="0"/>
                  <a:cs typeface="Times New Roman" panose="02020603050405020304" pitchFamily="18" charset="0"/>
                </a:rPr>
                <a:t>Culture of:</a:t>
              </a:r>
            </a:p>
            <a:p>
              <a:pPr algn="ctr"/>
              <a:endParaRPr lang="en-US" sz="2638" dirty="0">
                <a:solidFill>
                  <a:srgbClr val="0000FF"/>
                </a:solidFill>
                <a:latin typeface="+mj-lt"/>
                <a:ea typeface="Calibri" panose="020F0502020204030204" pitchFamily="34" charset="0"/>
                <a:cs typeface="Times New Roman" panose="02020603050405020304" pitchFamily="18" charset="0"/>
              </a:endParaRPr>
            </a:p>
            <a:p>
              <a:pPr algn="ctr"/>
              <a:r>
                <a:rPr lang="en-US" sz="2638" b="1" dirty="0">
                  <a:solidFill>
                    <a:srgbClr val="0000FF"/>
                  </a:solidFill>
                  <a:latin typeface="+mj-lt"/>
                  <a:ea typeface="Calibri" panose="020F0502020204030204" pitchFamily="34" charset="0"/>
                  <a:cs typeface="Times New Roman" panose="02020603050405020304" pitchFamily="18" charset="0"/>
                </a:rPr>
                <a:t>Relevance</a:t>
              </a:r>
            </a:p>
            <a:p>
              <a:pPr algn="ctr"/>
              <a:endParaRPr lang="en-US" sz="1759" dirty="0">
                <a:latin typeface="+mj-lt"/>
                <a:ea typeface="Calibri" panose="020F0502020204030204" pitchFamily="34" charset="0"/>
                <a:cs typeface="Times New Roman" panose="02020603050405020304" pitchFamily="18" charset="0"/>
              </a:endParaRPr>
            </a:p>
            <a:p>
              <a:pPr algn="ctr"/>
              <a:r>
                <a:rPr lang="en-US" sz="2638" b="1" dirty="0">
                  <a:solidFill>
                    <a:srgbClr val="0000FF"/>
                  </a:solidFill>
                  <a:latin typeface="+mj-lt"/>
                  <a:ea typeface="Calibri" panose="020F0502020204030204" pitchFamily="34" charset="0"/>
                  <a:cs typeface="Times New Roman" panose="02020603050405020304" pitchFamily="18" charset="0"/>
                </a:rPr>
                <a:t>Evidence</a:t>
              </a:r>
            </a:p>
            <a:p>
              <a:pPr algn="ctr"/>
              <a:endParaRPr lang="en-US" sz="1759" dirty="0">
                <a:latin typeface="+mj-lt"/>
                <a:ea typeface="Calibri" panose="020F0502020204030204" pitchFamily="34" charset="0"/>
                <a:cs typeface="Times New Roman" panose="02020603050405020304" pitchFamily="18" charset="0"/>
              </a:endParaRPr>
            </a:p>
            <a:p>
              <a:pPr algn="ctr"/>
              <a:r>
                <a:rPr lang="en-US" sz="2638" b="1" dirty="0">
                  <a:solidFill>
                    <a:srgbClr val="0000FF"/>
                  </a:solidFill>
                  <a:latin typeface="+mj-lt"/>
                  <a:ea typeface="Calibri" panose="020F0502020204030204" pitchFamily="34" charset="0"/>
                  <a:cs typeface="Times New Roman" panose="02020603050405020304" pitchFamily="18" charset="0"/>
                </a:rPr>
                <a:t>Perseverance</a:t>
              </a:r>
            </a:p>
            <a:p>
              <a:pPr algn="ctr"/>
              <a:endParaRPr lang="en-US" sz="1759" dirty="0">
                <a:latin typeface="+mj-lt"/>
                <a:ea typeface="Calibri" panose="020F0502020204030204" pitchFamily="34" charset="0"/>
                <a:cs typeface="Times New Roman" panose="02020603050405020304" pitchFamily="18" charset="0"/>
              </a:endParaRPr>
            </a:p>
          </p:txBody>
        </p:sp>
      </p:grpSp>
      <p:pic>
        <p:nvPicPr>
          <p:cNvPr id="5" name="Picture 4">
            <a:extLst>
              <a:ext uri="{FF2B5EF4-FFF2-40B4-BE49-F238E27FC236}">
                <a16:creationId xmlns:a16="http://schemas.microsoft.com/office/drawing/2014/main" id="{B14A8550-5FC1-11B3-D643-8CE1031AB71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0861104"/>
            <a:ext cx="9475474" cy="1000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685263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object 12"/>
          <p:cNvSpPr txBox="1"/>
          <p:nvPr/>
        </p:nvSpPr>
        <p:spPr>
          <a:xfrm>
            <a:off x="2615492" y="10613454"/>
            <a:ext cx="1031240" cy="402590"/>
          </a:xfrm>
          <a:prstGeom prst="rect">
            <a:avLst/>
          </a:prstGeom>
        </p:spPr>
        <p:txBody>
          <a:bodyPr vert="horz" wrap="square" lIns="0" tIns="0" rIns="0" bIns="0" rtlCol="0">
            <a:spAutoFit/>
          </a:bodyPr>
          <a:lstStyle/>
          <a:p>
            <a:pPr marL="12700">
              <a:lnSpc>
                <a:spcPct val="100000"/>
              </a:lnSpc>
            </a:pPr>
            <a:r>
              <a:rPr sz="2950" dirty="0">
                <a:solidFill>
                  <a:srgbClr val="FFFFFF"/>
                </a:solidFill>
                <a:latin typeface="Arial"/>
                <a:cs typeface="Arial"/>
              </a:rPr>
              <a:t>IUPUI</a:t>
            </a:r>
            <a:endParaRPr sz="2950" dirty="0">
              <a:latin typeface="Arial"/>
              <a:cs typeface="Arial"/>
            </a:endParaRPr>
          </a:p>
        </p:txBody>
      </p:sp>
      <p:sp>
        <p:nvSpPr>
          <p:cNvPr id="3" name="Rectangle 2">
            <a:extLst>
              <a:ext uri="{FF2B5EF4-FFF2-40B4-BE49-F238E27FC236}">
                <a16:creationId xmlns:a16="http://schemas.microsoft.com/office/drawing/2014/main" id="{2B2CE809-78A7-9540-8C05-0B41F4FB29F8}"/>
              </a:ext>
            </a:extLst>
          </p:cNvPr>
          <p:cNvSpPr/>
          <p:nvPr/>
        </p:nvSpPr>
        <p:spPr>
          <a:xfrm>
            <a:off x="625656" y="1958223"/>
            <a:ext cx="19073511" cy="11603176"/>
          </a:xfrm>
          <a:prstGeom prst="rect">
            <a:avLst/>
          </a:prstGeom>
        </p:spPr>
        <p:txBody>
          <a:bodyPr wrap="square">
            <a:spAutoFit/>
          </a:bodyPr>
          <a:lstStyle/>
          <a:p>
            <a:r>
              <a:rPr lang="en-US" sz="4400" b="1" i="1" dirty="0"/>
              <a:t>“What specific strategies, actions, or approaches will we use to accomplish our plans and goals, all while effectively stewarding our resources?”</a:t>
            </a:r>
          </a:p>
          <a:p>
            <a:pPr marL="571500" indent="-571500">
              <a:buFont typeface="Arial" panose="020B0604020202020204" pitchFamily="34" charset="0"/>
              <a:buChar char="•"/>
            </a:pPr>
            <a:endParaRPr lang="en-US" sz="4400" dirty="0"/>
          </a:p>
          <a:p>
            <a:pPr marL="571500" indent="-571500">
              <a:buFont typeface="Arial" panose="020B0604020202020204" pitchFamily="34" charset="0"/>
              <a:buChar char="•"/>
            </a:pPr>
            <a:r>
              <a:rPr lang="en-US" sz="4400" dirty="0"/>
              <a:t>Interventions can come from:</a:t>
            </a:r>
          </a:p>
          <a:p>
            <a:pPr marL="1028700" lvl="1" indent="-571500">
              <a:buFont typeface="Arial" panose="020B0604020202020204" pitchFamily="34" charset="0"/>
              <a:buChar char="•"/>
            </a:pPr>
            <a:r>
              <a:rPr lang="en-US" sz="4400" dirty="0"/>
              <a:t>Assessment findings and other internal information sources</a:t>
            </a:r>
          </a:p>
          <a:p>
            <a:pPr marL="1028700" lvl="1" indent="-571500">
              <a:buFont typeface="Arial" panose="020B0604020202020204" pitchFamily="34" charset="0"/>
              <a:buChar char="•"/>
            </a:pPr>
            <a:r>
              <a:rPr lang="en-US" sz="4400" dirty="0"/>
              <a:t>Colleagues and subject matter experts locally</a:t>
            </a:r>
          </a:p>
          <a:p>
            <a:pPr marL="1028700" lvl="1" indent="-571500">
              <a:buFont typeface="Arial" panose="020B0604020202020204" pitchFamily="34" charset="0"/>
              <a:buChar char="•"/>
            </a:pPr>
            <a:r>
              <a:rPr lang="en-US" sz="4400" dirty="0"/>
              <a:t>Promising practices from disciplinary and professional venues</a:t>
            </a:r>
          </a:p>
          <a:p>
            <a:pPr marL="1028700" lvl="1" indent="-571500">
              <a:buFont typeface="Arial" panose="020B0604020202020204" pitchFamily="34" charset="0"/>
              <a:buChar char="•"/>
            </a:pPr>
            <a:r>
              <a:rPr lang="en-US" sz="4400" dirty="0"/>
              <a:t>Benchmarking with peers and aspirants</a:t>
            </a:r>
          </a:p>
          <a:p>
            <a:pPr marL="1028700" lvl="1" indent="-571500">
              <a:buFont typeface="Arial" panose="020B0604020202020204" pitchFamily="34" charset="0"/>
              <a:buChar char="•"/>
            </a:pPr>
            <a:r>
              <a:rPr lang="en-US" sz="4400" dirty="0"/>
              <a:t>Literature reviews</a:t>
            </a:r>
          </a:p>
          <a:p>
            <a:pPr marL="1028700" lvl="1" indent="-571500">
              <a:buFont typeface="Arial" panose="020B0604020202020204" pitchFamily="34" charset="0"/>
              <a:buChar char="•"/>
            </a:pPr>
            <a:r>
              <a:rPr lang="en-US" sz="4400" dirty="0"/>
              <a:t>Network of peers</a:t>
            </a:r>
          </a:p>
          <a:p>
            <a:pPr marL="1028700" lvl="1" indent="-571500">
              <a:buFont typeface="Arial" panose="020B0604020202020204" pitchFamily="34" charset="0"/>
              <a:buChar char="•"/>
            </a:pPr>
            <a:endParaRPr lang="en-US" sz="4400" dirty="0"/>
          </a:p>
          <a:p>
            <a:pPr marL="571500" indent="-571500">
              <a:buFont typeface="Arial" panose="020B0604020202020204" pitchFamily="34" charset="0"/>
              <a:buChar char="•"/>
            </a:pPr>
            <a:r>
              <a:rPr lang="en-US" sz="4400" dirty="0"/>
              <a:t>Personal opinions, experiences, and observations—alone—are typically insufficient to implement an intervention; need to consult a variety of sources</a:t>
            </a:r>
          </a:p>
          <a:p>
            <a:pPr marL="1028700" lvl="1" indent="-571500">
              <a:buFont typeface="Arial" panose="020B0604020202020204" pitchFamily="34" charset="0"/>
              <a:buChar char="•"/>
            </a:pPr>
            <a:endParaRPr lang="en-US" sz="4400" dirty="0">
              <a:ea typeface="Calibri" panose="020F0502020204030204" pitchFamily="34" charset="0"/>
              <a:cs typeface="Times New Roman" panose="02020603050405020304" pitchFamily="18" charset="0"/>
            </a:endParaRPr>
          </a:p>
          <a:p>
            <a:pPr marL="1028700" lvl="1" indent="-571500">
              <a:buFont typeface="Arial" panose="020B0604020202020204" pitchFamily="34" charset="0"/>
              <a:buChar char="•"/>
            </a:pPr>
            <a:endParaRPr lang="en-US" sz="4400" dirty="0">
              <a:effectLst/>
              <a:ea typeface="Calibri" panose="020F0502020204030204" pitchFamily="34" charset="0"/>
              <a:cs typeface="Times New Roman" panose="02020603050405020304" pitchFamily="18" charset="0"/>
            </a:endParaRPr>
          </a:p>
          <a:p>
            <a:pPr marL="571500" indent="-571500">
              <a:buFont typeface="Arial" panose="020B0604020202020204" pitchFamily="34" charset="0"/>
              <a:buChar char="•"/>
            </a:pPr>
            <a:endParaRPr lang="en-US" sz="4400" dirty="0">
              <a:effectLst/>
              <a:latin typeface="Calibri Light" panose="020F0302020204030204" pitchFamily="34" charset="0"/>
              <a:ea typeface="Calibri" panose="020F0502020204030204" pitchFamily="34" charset="0"/>
              <a:cs typeface="Times New Roman" panose="02020603050405020304" pitchFamily="18" charset="0"/>
            </a:endParaRPr>
          </a:p>
          <a:p>
            <a:pPr marL="571500" indent="-571500">
              <a:buFont typeface="Arial" panose="020B0604020202020204" pitchFamily="34" charset="0"/>
              <a:buChar char="•"/>
            </a:pPr>
            <a:endParaRPr lang="en-US" sz="4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Rectangle 3">
            <a:extLst>
              <a:ext uri="{FF2B5EF4-FFF2-40B4-BE49-F238E27FC236}">
                <a16:creationId xmlns:a16="http://schemas.microsoft.com/office/drawing/2014/main" id="{E82EA1D4-26C7-B14B-B027-326432A8E09E}"/>
              </a:ext>
            </a:extLst>
          </p:cNvPr>
          <p:cNvSpPr/>
          <p:nvPr/>
        </p:nvSpPr>
        <p:spPr>
          <a:xfrm>
            <a:off x="1375529" y="799074"/>
            <a:ext cx="18102915" cy="1015663"/>
          </a:xfrm>
          <a:prstGeom prst="rect">
            <a:avLst/>
          </a:prstGeom>
        </p:spPr>
        <p:txBody>
          <a:bodyPr wrap="square">
            <a:spAutoFit/>
          </a:bodyPr>
          <a:lstStyle/>
          <a:p>
            <a:r>
              <a:rPr lang="en-US" sz="6000" b="1" dirty="0">
                <a:solidFill>
                  <a:srgbClr val="A5162A"/>
                </a:solidFill>
                <a:latin typeface="+mj-lt"/>
              </a:rPr>
              <a:t>Implementing Interventions</a:t>
            </a:r>
          </a:p>
        </p:txBody>
      </p:sp>
      <p:sp>
        <p:nvSpPr>
          <p:cNvPr id="5" name="TextBox 4">
            <a:extLst>
              <a:ext uri="{FF2B5EF4-FFF2-40B4-BE49-F238E27FC236}">
                <a16:creationId xmlns:a16="http://schemas.microsoft.com/office/drawing/2014/main" id="{84F865C9-6860-9C44-9537-4AFADFE78D9C}"/>
              </a:ext>
            </a:extLst>
          </p:cNvPr>
          <p:cNvSpPr txBox="1"/>
          <p:nvPr/>
        </p:nvSpPr>
        <p:spPr>
          <a:xfrm>
            <a:off x="10930269" y="660575"/>
            <a:ext cx="7400261" cy="646331"/>
          </a:xfrm>
          <a:prstGeom prst="rect">
            <a:avLst/>
          </a:prstGeom>
          <a:noFill/>
        </p:spPr>
        <p:txBody>
          <a:bodyPr wrap="square" rtlCol="0">
            <a:spAutoFit/>
          </a:bodyPr>
          <a:lstStyle/>
          <a:p>
            <a:r>
              <a:rPr lang="en-US" sz="3600" b="1" dirty="0">
                <a:solidFill>
                  <a:schemeClr val="bg1">
                    <a:lumMod val="65000"/>
                  </a:schemeClr>
                </a:solidFill>
              </a:rPr>
              <a:t> </a:t>
            </a:r>
          </a:p>
        </p:txBody>
      </p:sp>
      <p:pic>
        <p:nvPicPr>
          <p:cNvPr id="7" name="Picture 6">
            <a:extLst>
              <a:ext uri="{FF2B5EF4-FFF2-40B4-BE49-F238E27FC236}">
                <a16:creationId xmlns:a16="http://schemas.microsoft.com/office/drawing/2014/main" id="{C39322F5-045B-BDB3-CC5D-3A7DB201F08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0861104"/>
            <a:ext cx="9475474" cy="1000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909892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object 12"/>
          <p:cNvSpPr txBox="1"/>
          <p:nvPr/>
        </p:nvSpPr>
        <p:spPr>
          <a:xfrm>
            <a:off x="2615492" y="10613454"/>
            <a:ext cx="1031240" cy="402590"/>
          </a:xfrm>
          <a:prstGeom prst="rect">
            <a:avLst/>
          </a:prstGeom>
        </p:spPr>
        <p:txBody>
          <a:bodyPr vert="horz" wrap="square" lIns="0" tIns="0" rIns="0" bIns="0" rtlCol="0">
            <a:spAutoFit/>
          </a:bodyPr>
          <a:lstStyle/>
          <a:p>
            <a:pPr marL="12700">
              <a:lnSpc>
                <a:spcPct val="100000"/>
              </a:lnSpc>
            </a:pPr>
            <a:r>
              <a:rPr sz="2950" dirty="0">
                <a:solidFill>
                  <a:srgbClr val="FFFFFF"/>
                </a:solidFill>
                <a:latin typeface="Arial"/>
                <a:cs typeface="Arial"/>
              </a:rPr>
              <a:t>IUPUI</a:t>
            </a:r>
            <a:endParaRPr sz="2950" dirty="0">
              <a:latin typeface="Arial"/>
              <a:cs typeface="Arial"/>
            </a:endParaRPr>
          </a:p>
        </p:txBody>
      </p:sp>
      <p:sp>
        <p:nvSpPr>
          <p:cNvPr id="3" name="Rectangle 2">
            <a:extLst>
              <a:ext uri="{FF2B5EF4-FFF2-40B4-BE49-F238E27FC236}">
                <a16:creationId xmlns:a16="http://schemas.microsoft.com/office/drawing/2014/main" id="{2B2CE809-78A7-9540-8C05-0B41F4FB29F8}"/>
              </a:ext>
            </a:extLst>
          </p:cNvPr>
          <p:cNvSpPr/>
          <p:nvPr/>
        </p:nvSpPr>
        <p:spPr>
          <a:xfrm>
            <a:off x="883212" y="2457375"/>
            <a:ext cx="19588806" cy="11541621"/>
          </a:xfrm>
          <a:prstGeom prst="rect">
            <a:avLst/>
          </a:prstGeom>
        </p:spPr>
        <p:txBody>
          <a:bodyPr wrap="square">
            <a:spAutoFit/>
          </a:bodyPr>
          <a:lstStyle/>
          <a:p>
            <a:pPr marL="571500" indent="-571500">
              <a:buFont typeface="Arial" panose="020B0604020202020204" pitchFamily="34" charset="0"/>
              <a:buChar char="•"/>
            </a:pPr>
            <a:r>
              <a:rPr lang="en-US" sz="4400" b="1" dirty="0"/>
              <a:t>Reflection:</a:t>
            </a:r>
          </a:p>
          <a:p>
            <a:pPr marL="1028700" lvl="1" indent="-571500">
              <a:buFont typeface="Arial" panose="020B0604020202020204" pitchFamily="34" charset="0"/>
              <a:buChar char="•"/>
            </a:pPr>
            <a:endParaRPr lang="en-US" sz="4400" dirty="0"/>
          </a:p>
          <a:p>
            <a:pPr marL="1028700" lvl="1" indent="-571500">
              <a:buFont typeface="Arial" panose="020B0604020202020204" pitchFamily="34" charset="0"/>
              <a:buChar char="•"/>
            </a:pPr>
            <a:r>
              <a:rPr lang="en-US" sz="4400" dirty="0"/>
              <a:t>What is an example of an intervention you have you in your specific context?</a:t>
            </a:r>
          </a:p>
          <a:p>
            <a:pPr marL="1028700" lvl="1" indent="-571500">
              <a:buFont typeface="Arial" panose="020B0604020202020204" pitchFamily="34" charset="0"/>
              <a:buChar char="•"/>
            </a:pPr>
            <a:endParaRPr lang="en-US" sz="4400" dirty="0"/>
          </a:p>
          <a:p>
            <a:pPr marL="1028700" lvl="1" indent="-571500">
              <a:buFont typeface="Arial" panose="020B0604020202020204" pitchFamily="34" charset="0"/>
              <a:buChar char="•"/>
            </a:pPr>
            <a:r>
              <a:rPr lang="en-US" sz="4400" dirty="0"/>
              <a:t>What source did you consult in deciding upon this intervention?</a:t>
            </a:r>
          </a:p>
          <a:p>
            <a:pPr marL="571500" indent="-571500">
              <a:buFont typeface="Arial" panose="020B0604020202020204" pitchFamily="34" charset="0"/>
              <a:buChar char="•"/>
            </a:pPr>
            <a:endParaRPr lang="en-US" sz="4400" dirty="0"/>
          </a:p>
          <a:p>
            <a:pPr marL="571500" indent="-571500">
              <a:buFont typeface="Arial" panose="020B0604020202020204" pitchFamily="34" charset="0"/>
              <a:buChar char="•"/>
            </a:pPr>
            <a:r>
              <a:rPr lang="en-US" sz="4400" b="1" dirty="0"/>
              <a:t>Sharing:</a:t>
            </a:r>
          </a:p>
          <a:p>
            <a:pPr marL="1028700" lvl="1" indent="-571500">
              <a:buFont typeface="Arial" panose="020B0604020202020204" pitchFamily="34" charset="0"/>
              <a:buChar char="•"/>
            </a:pPr>
            <a:endParaRPr lang="en-US" sz="4400" dirty="0"/>
          </a:p>
          <a:p>
            <a:pPr marL="1028700" lvl="1" indent="-571500">
              <a:buFont typeface="Arial" panose="020B0604020202020204" pitchFamily="34" charset="0"/>
              <a:buChar char="•"/>
            </a:pPr>
            <a:r>
              <a:rPr lang="en-US" sz="4400" dirty="0"/>
              <a:t>In chat, please briefly report your intervention and source</a:t>
            </a:r>
          </a:p>
          <a:p>
            <a:pPr marL="1028700" lvl="1" indent="-571500">
              <a:buFont typeface="Arial" panose="020B0604020202020204" pitchFamily="34" charset="0"/>
              <a:buChar char="•"/>
            </a:pPr>
            <a:endParaRPr lang="en-US" sz="4400" dirty="0"/>
          </a:p>
          <a:p>
            <a:pPr marL="1028700" lvl="1" indent="-571500">
              <a:buFont typeface="Arial" panose="020B0604020202020204" pitchFamily="34" charset="0"/>
              <a:buChar char="•"/>
            </a:pPr>
            <a:r>
              <a:rPr lang="en-US" sz="4400" dirty="0"/>
              <a:t>May we have a couple volunteers to give a brief oral report for the group?</a:t>
            </a:r>
          </a:p>
          <a:p>
            <a:pPr lvl="1"/>
            <a:endParaRPr lang="en-US" sz="4400" dirty="0"/>
          </a:p>
          <a:p>
            <a:pPr marL="571500" indent="-571500">
              <a:buFont typeface="Arial" panose="020B0604020202020204" pitchFamily="34" charset="0"/>
              <a:buChar char="•"/>
            </a:pPr>
            <a:endParaRPr lang="en-US" sz="4200" dirty="0"/>
          </a:p>
          <a:p>
            <a:pPr marL="1028700" lvl="1" indent="-571500">
              <a:buFont typeface="Arial" panose="020B0604020202020204" pitchFamily="34" charset="0"/>
              <a:buChar char="•"/>
            </a:pPr>
            <a:endParaRPr lang="en-US" sz="4200" dirty="0">
              <a:ea typeface="Calibri" panose="020F0502020204030204" pitchFamily="34" charset="0"/>
              <a:cs typeface="Times New Roman" panose="02020603050405020304" pitchFamily="18" charset="0"/>
            </a:endParaRPr>
          </a:p>
          <a:p>
            <a:pPr marL="1028700" lvl="1" indent="-571500">
              <a:buFont typeface="Arial" panose="020B0604020202020204" pitchFamily="34" charset="0"/>
              <a:buChar char="•"/>
            </a:pPr>
            <a:endParaRPr lang="en-US" sz="4400" dirty="0">
              <a:effectLst/>
              <a:latin typeface="Calibri Light" panose="020F0302020204030204" pitchFamily="34" charset="0"/>
              <a:ea typeface="Calibri" panose="020F0502020204030204" pitchFamily="34" charset="0"/>
              <a:cs typeface="Times New Roman" panose="02020603050405020304" pitchFamily="18" charset="0"/>
            </a:endParaRPr>
          </a:p>
          <a:p>
            <a:pPr marL="571500" indent="-571500">
              <a:buFont typeface="Arial" panose="020B0604020202020204" pitchFamily="34" charset="0"/>
              <a:buChar char="•"/>
            </a:pPr>
            <a:endParaRPr lang="en-US" sz="4400" dirty="0">
              <a:effectLst/>
              <a:latin typeface="Calibri Light" panose="020F0302020204030204" pitchFamily="34" charset="0"/>
              <a:ea typeface="Calibri" panose="020F0502020204030204" pitchFamily="34" charset="0"/>
              <a:cs typeface="Times New Roman" panose="02020603050405020304" pitchFamily="18" charset="0"/>
            </a:endParaRPr>
          </a:p>
          <a:p>
            <a:pPr marL="571500" indent="-571500">
              <a:buFont typeface="Arial" panose="020B0604020202020204" pitchFamily="34" charset="0"/>
              <a:buChar char="•"/>
            </a:pPr>
            <a:endParaRPr lang="en-US" sz="4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Rectangle 3">
            <a:extLst>
              <a:ext uri="{FF2B5EF4-FFF2-40B4-BE49-F238E27FC236}">
                <a16:creationId xmlns:a16="http://schemas.microsoft.com/office/drawing/2014/main" id="{E82EA1D4-26C7-B14B-B027-326432A8E09E}"/>
              </a:ext>
            </a:extLst>
          </p:cNvPr>
          <p:cNvSpPr/>
          <p:nvPr/>
        </p:nvSpPr>
        <p:spPr>
          <a:xfrm>
            <a:off x="1375529" y="799074"/>
            <a:ext cx="18102915" cy="1015663"/>
          </a:xfrm>
          <a:prstGeom prst="rect">
            <a:avLst/>
          </a:prstGeom>
        </p:spPr>
        <p:txBody>
          <a:bodyPr wrap="square">
            <a:spAutoFit/>
          </a:bodyPr>
          <a:lstStyle/>
          <a:p>
            <a:r>
              <a:rPr lang="en-US" sz="6000" b="1" dirty="0">
                <a:solidFill>
                  <a:srgbClr val="A5162A"/>
                </a:solidFill>
                <a:latin typeface="+mj-lt"/>
              </a:rPr>
              <a:t>Reflection and Sharing</a:t>
            </a:r>
          </a:p>
        </p:txBody>
      </p:sp>
      <p:sp>
        <p:nvSpPr>
          <p:cNvPr id="5" name="TextBox 4">
            <a:extLst>
              <a:ext uri="{FF2B5EF4-FFF2-40B4-BE49-F238E27FC236}">
                <a16:creationId xmlns:a16="http://schemas.microsoft.com/office/drawing/2014/main" id="{84F865C9-6860-9C44-9537-4AFADFE78D9C}"/>
              </a:ext>
            </a:extLst>
          </p:cNvPr>
          <p:cNvSpPr txBox="1"/>
          <p:nvPr/>
        </p:nvSpPr>
        <p:spPr>
          <a:xfrm>
            <a:off x="10930269" y="660575"/>
            <a:ext cx="7400261" cy="646331"/>
          </a:xfrm>
          <a:prstGeom prst="rect">
            <a:avLst/>
          </a:prstGeom>
          <a:noFill/>
        </p:spPr>
        <p:txBody>
          <a:bodyPr wrap="square" rtlCol="0">
            <a:spAutoFit/>
          </a:bodyPr>
          <a:lstStyle/>
          <a:p>
            <a:r>
              <a:rPr lang="en-US" sz="3600" b="1" dirty="0">
                <a:solidFill>
                  <a:schemeClr val="bg1">
                    <a:lumMod val="65000"/>
                  </a:schemeClr>
                </a:solidFill>
              </a:rPr>
              <a:t> </a:t>
            </a:r>
          </a:p>
        </p:txBody>
      </p:sp>
      <p:pic>
        <p:nvPicPr>
          <p:cNvPr id="7" name="Picture 6">
            <a:extLst>
              <a:ext uri="{FF2B5EF4-FFF2-40B4-BE49-F238E27FC236}">
                <a16:creationId xmlns:a16="http://schemas.microsoft.com/office/drawing/2014/main" id="{47934765-5612-97AA-D445-9AF0C0F4CA4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0861104"/>
            <a:ext cx="9475474" cy="1000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9097461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object 12"/>
          <p:cNvSpPr txBox="1"/>
          <p:nvPr/>
        </p:nvSpPr>
        <p:spPr>
          <a:xfrm>
            <a:off x="2615492" y="10613454"/>
            <a:ext cx="1031240" cy="402590"/>
          </a:xfrm>
          <a:prstGeom prst="rect">
            <a:avLst/>
          </a:prstGeom>
        </p:spPr>
        <p:txBody>
          <a:bodyPr vert="horz" wrap="square" lIns="0" tIns="0" rIns="0" bIns="0" rtlCol="0">
            <a:spAutoFit/>
          </a:bodyPr>
          <a:lstStyle/>
          <a:p>
            <a:pPr marL="12700">
              <a:lnSpc>
                <a:spcPct val="100000"/>
              </a:lnSpc>
            </a:pPr>
            <a:r>
              <a:rPr sz="2950" dirty="0">
                <a:solidFill>
                  <a:srgbClr val="FFFFFF"/>
                </a:solidFill>
                <a:latin typeface="Arial"/>
                <a:cs typeface="Arial"/>
              </a:rPr>
              <a:t>IUPUI</a:t>
            </a:r>
            <a:endParaRPr sz="2950" dirty="0">
              <a:latin typeface="Arial"/>
              <a:cs typeface="Arial"/>
            </a:endParaRPr>
          </a:p>
        </p:txBody>
      </p:sp>
      <p:sp>
        <p:nvSpPr>
          <p:cNvPr id="4" name="Rectangle 3">
            <a:extLst>
              <a:ext uri="{FF2B5EF4-FFF2-40B4-BE49-F238E27FC236}">
                <a16:creationId xmlns:a16="http://schemas.microsoft.com/office/drawing/2014/main" id="{E82EA1D4-26C7-B14B-B027-326432A8E09E}"/>
              </a:ext>
            </a:extLst>
          </p:cNvPr>
          <p:cNvSpPr/>
          <p:nvPr/>
        </p:nvSpPr>
        <p:spPr>
          <a:xfrm>
            <a:off x="1375529" y="284724"/>
            <a:ext cx="18102915" cy="1938992"/>
          </a:xfrm>
          <a:prstGeom prst="rect">
            <a:avLst/>
          </a:prstGeom>
        </p:spPr>
        <p:txBody>
          <a:bodyPr wrap="square">
            <a:spAutoFit/>
          </a:bodyPr>
          <a:lstStyle/>
          <a:p>
            <a:r>
              <a:rPr lang="en-US" sz="6000" b="1" dirty="0">
                <a:solidFill>
                  <a:srgbClr val="A5162A"/>
                </a:solidFill>
                <a:latin typeface="+mj-lt"/>
              </a:rPr>
              <a:t>Promoting a Culture of </a:t>
            </a:r>
          </a:p>
          <a:p>
            <a:r>
              <a:rPr lang="en-US" sz="6000" b="1" dirty="0">
                <a:solidFill>
                  <a:srgbClr val="A5162A"/>
                </a:solidFill>
                <a:latin typeface="+mj-lt"/>
              </a:rPr>
              <a:t>Relevance, Evidence, and Perseverance</a:t>
            </a:r>
            <a:endParaRPr lang="en-US" sz="6000" b="1" dirty="0">
              <a:latin typeface="+mj-lt"/>
            </a:endParaRPr>
          </a:p>
        </p:txBody>
      </p:sp>
      <p:grpSp>
        <p:nvGrpSpPr>
          <p:cNvPr id="9" name="Canvas 19">
            <a:extLst>
              <a:ext uri="{FF2B5EF4-FFF2-40B4-BE49-F238E27FC236}">
                <a16:creationId xmlns:a16="http://schemas.microsoft.com/office/drawing/2014/main" id="{5A02B3EA-FD50-4E6C-95AB-FF0931B17609}"/>
              </a:ext>
            </a:extLst>
          </p:cNvPr>
          <p:cNvGrpSpPr/>
          <p:nvPr/>
        </p:nvGrpSpPr>
        <p:grpSpPr>
          <a:xfrm>
            <a:off x="4860721" y="2388958"/>
            <a:ext cx="10920183" cy="8466711"/>
            <a:chOff x="0" y="-372110"/>
            <a:chExt cx="6525895" cy="7896860"/>
          </a:xfrm>
        </p:grpSpPr>
        <p:sp>
          <p:nvSpPr>
            <p:cNvPr id="10" name="Rectangle 9">
              <a:extLst>
                <a:ext uri="{FF2B5EF4-FFF2-40B4-BE49-F238E27FC236}">
                  <a16:creationId xmlns:a16="http://schemas.microsoft.com/office/drawing/2014/main" id="{26F90A9B-02F7-4C75-868D-DDAC969199E2}"/>
                </a:ext>
              </a:extLst>
            </p:cNvPr>
            <p:cNvSpPr/>
            <p:nvPr/>
          </p:nvSpPr>
          <p:spPr>
            <a:xfrm>
              <a:off x="0" y="0"/>
              <a:ext cx="5943600" cy="7524750"/>
            </a:xfrm>
            <a:prstGeom prst="rect">
              <a:avLst/>
            </a:prstGeom>
            <a:noFill/>
            <a:ln>
              <a:noFill/>
            </a:ln>
          </p:spPr>
          <p:txBody>
            <a:bodyPr/>
            <a:lstStyle/>
            <a:p>
              <a:endParaRPr lang="en-US"/>
            </a:p>
          </p:txBody>
        </p:sp>
        <p:sp>
          <p:nvSpPr>
            <p:cNvPr id="11" name="Text Box 4">
              <a:extLst>
                <a:ext uri="{FF2B5EF4-FFF2-40B4-BE49-F238E27FC236}">
                  <a16:creationId xmlns:a16="http://schemas.microsoft.com/office/drawing/2014/main" id="{0037DB90-1C90-452B-8584-41D9796D52B6}"/>
                </a:ext>
              </a:extLst>
            </p:cNvPr>
            <p:cNvSpPr txBox="1">
              <a:spLocks noChangeArrowheads="1"/>
            </p:cNvSpPr>
            <p:nvPr/>
          </p:nvSpPr>
          <p:spPr bwMode="auto">
            <a:xfrm>
              <a:off x="0" y="2420620"/>
              <a:ext cx="2041526" cy="2053591"/>
            </a:xfrm>
            <a:prstGeom prst="rect">
              <a:avLst/>
            </a:prstGeom>
            <a:solidFill>
              <a:srgbClr val="FFFFFF"/>
            </a:solidFill>
            <a:ln w="9525">
              <a:solidFill>
                <a:srgbClr val="000000"/>
              </a:solidFill>
              <a:miter lim="800000"/>
              <a:headEnd/>
              <a:tailEnd/>
            </a:ln>
          </p:spPr>
          <p:txBody>
            <a:bodyPr rot="0" vert="horz" wrap="square" lIns="201041" tIns="100521" rIns="201041" bIns="100521" anchor="t" anchorCtr="0" upright="1">
              <a:noAutofit/>
            </a:bodyPr>
            <a:lstStyle/>
            <a:p>
              <a:pPr marL="502600" indent="-502600" algn="ctr">
                <a:spcBef>
                  <a:spcPts val="660"/>
                </a:spcBef>
                <a:spcAft>
                  <a:spcPts val="660"/>
                </a:spcAft>
              </a:pPr>
              <a:endParaRPr lang="en-US" sz="2418" b="1" dirty="0">
                <a:solidFill>
                  <a:srgbClr val="008000"/>
                </a:solidFill>
                <a:latin typeface="Times New Roman" panose="02020603050405020304" pitchFamily="18" charset="0"/>
                <a:ea typeface="Calibri" panose="020F0502020204030204" pitchFamily="34" charset="0"/>
                <a:cs typeface="Times New Roman" panose="02020603050405020304" pitchFamily="18" charset="0"/>
              </a:endParaRPr>
            </a:p>
            <a:p>
              <a:pPr marL="502600" indent="-502600" algn="ctr">
                <a:spcBef>
                  <a:spcPts val="660"/>
                </a:spcBef>
                <a:spcAft>
                  <a:spcPts val="660"/>
                </a:spcAft>
              </a:pPr>
              <a:endParaRPr lang="en-US" sz="440" b="1" dirty="0">
                <a:solidFill>
                  <a:srgbClr val="008000"/>
                </a:solidFill>
                <a:latin typeface="+mj-lt"/>
                <a:ea typeface="Calibri" panose="020F0502020204030204" pitchFamily="34" charset="0"/>
                <a:cs typeface="Times New Roman" panose="02020603050405020304" pitchFamily="18" charset="0"/>
              </a:endParaRPr>
            </a:p>
            <a:p>
              <a:pPr marL="502600" indent="-502600" algn="ctr"/>
              <a:r>
                <a:rPr lang="en-US" sz="2418" b="1" dirty="0">
                  <a:solidFill>
                    <a:srgbClr val="008000"/>
                  </a:solidFill>
                  <a:latin typeface="+mj-lt"/>
                  <a:ea typeface="Calibri" panose="020F0502020204030204" pitchFamily="34" charset="0"/>
                  <a:cs typeface="Times New Roman" panose="02020603050405020304" pitchFamily="18" charset="0"/>
                </a:rPr>
                <a:t>Making</a:t>
              </a:r>
            </a:p>
            <a:p>
              <a:pPr marL="502600" indent="-502600" algn="ctr"/>
              <a:r>
                <a:rPr lang="en-US" sz="2418" b="1" dirty="0">
                  <a:solidFill>
                    <a:srgbClr val="008000"/>
                  </a:solidFill>
                  <a:latin typeface="+mj-lt"/>
                  <a:ea typeface="Calibri" panose="020F0502020204030204" pitchFamily="34" charset="0"/>
                  <a:cs typeface="Times New Roman" panose="02020603050405020304" pitchFamily="18" charset="0"/>
                </a:rPr>
                <a:t>Improvements</a:t>
              </a:r>
              <a:endParaRPr lang="en-US" sz="2418" dirty="0">
                <a:latin typeface="+mj-lt"/>
                <a:ea typeface="Calibri" panose="020F0502020204030204" pitchFamily="34" charset="0"/>
                <a:cs typeface="Times New Roman" panose="02020603050405020304" pitchFamily="18" charset="0"/>
              </a:endParaRPr>
            </a:p>
          </p:txBody>
        </p:sp>
        <p:sp>
          <p:nvSpPr>
            <p:cNvPr id="13" name="Text Box 5">
              <a:extLst>
                <a:ext uri="{FF2B5EF4-FFF2-40B4-BE49-F238E27FC236}">
                  <a16:creationId xmlns:a16="http://schemas.microsoft.com/office/drawing/2014/main" id="{8F03A762-557A-42E0-A1D7-288A33FF09A6}"/>
                </a:ext>
              </a:extLst>
            </p:cNvPr>
            <p:cNvSpPr txBox="1">
              <a:spLocks noChangeArrowheads="1"/>
            </p:cNvSpPr>
            <p:nvPr/>
          </p:nvSpPr>
          <p:spPr bwMode="auto">
            <a:xfrm>
              <a:off x="2056129" y="-372110"/>
              <a:ext cx="2353310" cy="2111378"/>
            </a:xfrm>
            <a:prstGeom prst="rect">
              <a:avLst/>
            </a:prstGeom>
            <a:solidFill>
              <a:srgbClr val="FFFFFF"/>
            </a:solidFill>
            <a:ln w="9525">
              <a:solidFill>
                <a:srgbClr val="000000"/>
              </a:solidFill>
              <a:miter lim="800000"/>
              <a:headEnd/>
              <a:tailEnd/>
            </a:ln>
          </p:spPr>
          <p:txBody>
            <a:bodyPr rot="0" vert="horz" wrap="square" lIns="201041" tIns="100521" rIns="201041" bIns="100521" anchor="t" anchorCtr="0" upright="1">
              <a:noAutofit/>
            </a:bodyPr>
            <a:lstStyle/>
            <a:p>
              <a:pPr marL="763673" indent="-763673" algn="ctr">
                <a:spcBef>
                  <a:spcPts val="660"/>
                </a:spcBef>
                <a:spcAft>
                  <a:spcPts val="660"/>
                </a:spcAft>
              </a:pPr>
              <a:endParaRPr lang="en-US" sz="1979" b="1" dirty="0">
                <a:solidFill>
                  <a:srgbClr val="800080"/>
                </a:solidFill>
                <a:latin typeface="Times New Roman" panose="02020603050405020304" pitchFamily="18" charset="0"/>
                <a:ea typeface="Calibri" panose="020F0502020204030204" pitchFamily="34" charset="0"/>
                <a:cs typeface="Times New Roman" panose="02020603050405020304" pitchFamily="18" charset="0"/>
              </a:endParaRPr>
            </a:p>
            <a:p>
              <a:pPr marL="763673" indent="-763673" algn="ctr">
                <a:spcBef>
                  <a:spcPts val="660"/>
                </a:spcBef>
                <a:spcAft>
                  <a:spcPts val="660"/>
                </a:spcAft>
              </a:pPr>
              <a:endParaRPr lang="en-US" sz="1099" b="1" dirty="0">
                <a:solidFill>
                  <a:srgbClr val="800080"/>
                </a:solidFill>
                <a:latin typeface="+mj-lt"/>
                <a:ea typeface="Calibri" panose="020F0502020204030204" pitchFamily="34" charset="0"/>
                <a:cs typeface="Times New Roman" panose="02020603050405020304" pitchFamily="18" charset="0"/>
              </a:endParaRPr>
            </a:p>
            <a:p>
              <a:pPr marL="763673" indent="-763673" algn="ctr">
                <a:spcBef>
                  <a:spcPts val="660"/>
                </a:spcBef>
                <a:spcAft>
                  <a:spcPts val="660"/>
                </a:spcAft>
              </a:pPr>
              <a:r>
                <a:rPr lang="en-US" sz="2418" b="1" dirty="0">
                  <a:solidFill>
                    <a:srgbClr val="800080"/>
                  </a:solidFill>
                  <a:latin typeface="+mj-lt"/>
                  <a:ea typeface="Calibri" panose="020F0502020204030204" pitchFamily="34" charset="0"/>
                  <a:cs typeface="Times New Roman" panose="02020603050405020304" pitchFamily="18" charset="0"/>
                </a:rPr>
                <a:t>Planning, Goal Setting, </a:t>
              </a:r>
            </a:p>
            <a:p>
              <a:pPr marL="763673" indent="-763673" algn="ctr">
                <a:spcBef>
                  <a:spcPts val="660"/>
                </a:spcBef>
                <a:spcAft>
                  <a:spcPts val="660"/>
                </a:spcAft>
              </a:pPr>
              <a:r>
                <a:rPr lang="en-US" sz="2418" b="1" dirty="0">
                  <a:solidFill>
                    <a:srgbClr val="800080"/>
                  </a:solidFill>
                  <a:latin typeface="+mj-lt"/>
                  <a:ea typeface="Calibri" panose="020F0502020204030204" pitchFamily="34" charset="0"/>
                  <a:cs typeface="Times New Roman" panose="02020603050405020304" pitchFamily="18" charset="0"/>
                </a:rPr>
                <a:t>and Resourcing </a:t>
              </a:r>
              <a:endParaRPr lang="en-US" sz="2418" dirty="0">
                <a:latin typeface="+mj-lt"/>
                <a:ea typeface="Calibri" panose="020F0502020204030204" pitchFamily="34" charset="0"/>
                <a:cs typeface="Times New Roman" panose="02020603050405020304" pitchFamily="18" charset="0"/>
              </a:endParaRPr>
            </a:p>
            <a:p>
              <a:pPr marL="763673" indent="-763673" algn="ctr"/>
              <a:r>
                <a:rPr lang="en-US" sz="1979"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endParaRPr lang="en-US" sz="2418" dirty="0">
                <a:latin typeface="Calibri" panose="020F0502020204030204" pitchFamily="34" charset="0"/>
                <a:ea typeface="Calibri" panose="020F0502020204030204" pitchFamily="34" charset="0"/>
                <a:cs typeface="Times New Roman" panose="02020603050405020304" pitchFamily="18" charset="0"/>
              </a:endParaRPr>
            </a:p>
          </p:txBody>
        </p:sp>
        <p:sp>
          <p:nvSpPr>
            <p:cNvPr id="15" name="Text Box 6">
              <a:extLst>
                <a:ext uri="{FF2B5EF4-FFF2-40B4-BE49-F238E27FC236}">
                  <a16:creationId xmlns:a16="http://schemas.microsoft.com/office/drawing/2014/main" id="{1F90FFBF-B21A-4B2E-B2B0-507935001419}"/>
                </a:ext>
              </a:extLst>
            </p:cNvPr>
            <p:cNvSpPr txBox="1">
              <a:spLocks noChangeArrowheads="1"/>
            </p:cNvSpPr>
            <p:nvPr/>
          </p:nvSpPr>
          <p:spPr bwMode="auto">
            <a:xfrm>
              <a:off x="4435475" y="2420620"/>
              <a:ext cx="2090420" cy="2053590"/>
            </a:xfrm>
            <a:prstGeom prst="rect">
              <a:avLst/>
            </a:prstGeom>
            <a:solidFill>
              <a:srgbClr val="FFFFFF"/>
            </a:solidFill>
            <a:ln w="9525">
              <a:solidFill>
                <a:srgbClr val="000000"/>
              </a:solidFill>
              <a:miter lim="800000"/>
              <a:headEnd/>
              <a:tailEnd/>
            </a:ln>
          </p:spPr>
          <p:txBody>
            <a:bodyPr rot="0" vert="horz" wrap="square" lIns="201041" tIns="100521" rIns="201041" bIns="100521" anchor="t" anchorCtr="0" upright="1">
              <a:noAutofit/>
            </a:bodyPr>
            <a:lstStyle/>
            <a:p>
              <a:pPr algn="ctr"/>
              <a:r>
                <a:rPr lang="en-US" sz="879" b="1" dirty="0">
                  <a:solidFill>
                    <a:srgbClr val="000000"/>
                  </a:solidFill>
                  <a:latin typeface="Arial" panose="020B0604020202020204" pitchFamily="34" charset="0"/>
                  <a:ea typeface="Calibri" panose="020F0502020204030204" pitchFamily="34" charset="0"/>
                  <a:cs typeface="Times New Roman" panose="02020603050405020304" pitchFamily="18" charset="0"/>
                </a:rPr>
                <a:t> </a:t>
              </a:r>
              <a:endParaRPr lang="en-US" sz="2418" dirty="0">
                <a:latin typeface="Calibri" panose="020F0502020204030204" pitchFamily="34" charset="0"/>
                <a:ea typeface="Calibri" panose="020F0502020204030204" pitchFamily="34" charset="0"/>
                <a:cs typeface="Times New Roman" panose="02020603050405020304" pitchFamily="18" charset="0"/>
              </a:endParaRPr>
            </a:p>
            <a:p>
              <a:pPr algn="ctr"/>
              <a:endParaRPr lang="en-US" sz="2418"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endParaRPr>
            </a:p>
            <a:p>
              <a:pPr algn="ctr"/>
              <a:endParaRPr lang="en-US" sz="1319" b="1" dirty="0">
                <a:solidFill>
                  <a:srgbClr val="FF0000"/>
                </a:solidFill>
                <a:latin typeface="+mj-lt"/>
                <a:ea typeface="Calibri" panose="020F0502020204030204" pitchFamily="34" charset="0"/>
                <a:cs typeface="Times New Roman" panose="02020603050405020304" pitchFamily="18" charset="0"/>
              </a:endParaRPr>
            </a:p>
            <a:p>
              <a:pPr algn="ctr"/>
              <a:r>
                <a:rPr lang="en-US" sz="2418" b="1" dirty="0">
                  <a:solidFill>
                    <a:srgbClr val="FF0000"/>
                  </a:solidFill>
                  <a:latin typeface="+mj-lt"/>
                  <a:ea typeface="Calibri" panose="020F0502020204030204" pitchFamily="34" charset="0"/>
                  <a:cs typeface="Times New Roman" panose="02020603050405020304" pitchFamily="18" charset="0"/>
                </a:rPr>
                <a:t>Implementing</a:t>
              </a:r>
            </a:p>
            <a:p>
              <a:pPr algn="ctr"/>
              <a:r>
                <a:rPr lang="en-US" sz="2418" b="1" dirty="0">
                  <a:solidFill>
                    <a:srgbClr val="FF0000"/>
                  </a:solidFill>
                  <a:latin typeface="+mj-lt"/>
                  <a:ea typeface="Calibri" panose="020F0502020204030204" pitchFamily="34" charset="0"/>
                  <a:cs typeface="Times New Roman" panose="02020603050405020304" pitchFamily="18" charset="0"/>
                </a:rPr>
                <a:t>Interventions</a:t>
              </a:r>
              <a:endParaRPr lang="en-US" sz="2418" dirty="0">
                <a:latin typeface="+mj-lt"/>
                <a:ea typeface="Calibri" panose="020F0502020204030204" pitchFamily="34" charset="0"/>
                <a:cs typeface="Times New Roman" panose="02020603050405020304" pitchFamily="18" charset="0"/>
              </a:endParaRPr>
            </a:p>
            <a:p>
              <a:pPr algn="ctr"/>
              <a:r>
                <a:rPr lang="en-US" sz="2418"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3957"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endParaRPr lang="en-US" sz="2418" dirty="0">
                <a:latin typeface="Calibri" panose="020F0502020204030204" pitchFamily="34" charset="0"/>
                <a:ea typeface="Calibri" panose="020F0502020204030204" pitchFamily="34" charset="0"/>
                <a:cs typeface="Times New Roman" panose="02020603050405020304" pitchFamily="18" charset="0"/>
              </a:endParaRPr>
            </a:p>
          </p:txBody>
        </p:sp>
        <p:sp>
          <p:nvSpPr>
            <p:cNvPr id="16" name="Text Box 7">
              <a:extLst>
                <a:ext uri="{FF2B5EF4-FFF2-40B4-BE49-F238E27FC236}">
                  <a16:creationId xmlns:a16="http://schemas.microsoft.com/office/drawing/2014/main" id="{212695CC-97FB-4E95-8D05-00A0EC54532B}"/>
                </a:ext>
              </a:extLst>
            </p:cNvPr>
            <p:cNvSpPr txBox="1">
              <a:spLocks noChangeArrowheads="1"/>
            </p:cNvSpPr>
            <p:nvPr/>
          </p:nvSpPr>
          <p:spPr bwMode="auto">
            <a:xfrm>
              <a:off x="1933575" y="5137783"/>
              <a:ext cx="2559685" cy="1971404"/>
            </a:xfrm>
            <a:prstGeom prst="rect">
              <a:avLst/>
            </a:prstGeom>
            <a:solidFill>
              <a:srgbClr val="FFFFFF"/>
            </a:solidFill>
            <a:ln w="9525">
              <a:solidFill>
                <a:srgbClr val="000000"/>
              </a:solidFill>
              <a:miter lim="800000"/>
              <a:headEnd/>
              <a:tailEnd/>
            </a:ln>
          </p:spPr>
          <p:txBody>
            <a:bodyPr rot="0" vert="horz" wrap="square" lIns="201041" tIns="100521" rIns="201041" bIns="100521" anchor="t" anchorCtr="0" upright="1">
              <a:noAutofit/>
            </a:bodyPr>
            <a:lstStyle/>
            <a:p>
              <a:pPr marL="763673" indent="-763673" algn="ctr">
                <a:spcBef>
                  <a:spcPts val="660"/>
                </a:spcBef>
                <a:spcAft>
                  <a:spcPts val="660"/>
                </a:spcAft>
              </a:pPr>
              <a:endParaRPr lang="en-US" sz="2418" b="1" dirty="0">
                <a:solidFill>
                  <a:srgbClr val="33CCCC"/>
                </a:solidFill>
                <a:latin typeface="Times New Roman" panose="02020603050405020304" pitchFamily="18" charset="0"/>
                <a:ea typeface="Calibri" panose="020F0502020204030204" pitchFamily="34" charset="0"/>
                <a:cs typeface="Times New Roman" panose="02020603050405020304" pitchFamily="18" charset="0"/>
              </a:endParaRPr>
            </a:p>
            <a:p>
              <a:pPr marL="763673" indent="-763673" algn="ctr">
                <a:spcBef>
                  <a:spcPts val="660"/>
                </a:spcBef>
                <a:spcAft>
                  <a:spcPts val="660"/>
                </a:spcAft>
              </a:pPr>
              <a:endParaRPr lang="en-US" sz="440" b="1" dirty="0">
                <a:solidFill>
                  <a:srgbClr val="33CCCC"/>
                </a:solidFill>
                <a:latin typeface="+mj-lt"/>
                <a:ea typeface="Calibri" panose="020F0502020204030204" pitchFamily="34" charset="0"/>
                <a:cs typeface="Times New Roman" panose="02020603050405020304" pitchFamily="18" charset="0"/>
              </a:endParaRPr>
            </a:p>
            <a:p>
              <a:pPr marL="763673" indent="-763673" algn="ctr">
                <a:spcBef>
                  <a:spcPts val="660"/>
                </a:spcBef>
                <a:spcAft>
                  <a:spcPts val="660"/>
                </a:spcAft>
              </a:pPr>
              <a:r>
                <a:rPr lang="en-US" sz="2418" b="1" dirty="0">
                  <a:solidFill>
                    <a:srgbClr val="33CCCC"/>
                  </a:solidFill>
                  <a:highlight>
                    <a:srgbClr val="FFFF00"/>
                  </a:highlight>
                  <a:latin typeface="+mj-lt"/>
                  <a:ea typeface="Calibri" panose="020F0502020204030204" pitchFamily="34" charset="0"/>
                  <a:cs typeface="Times New Roman" panose="02020603050405020304" pitchFamily="18" charset="0"/>
                </a:rPr>
                <a:t>Assessing and Evaluating</a:t>
              </a:r>
              <a:endParaRPr lang="en-US" sz="2418" dirty="0">
                <a:highlight>
                  <a:srgbClr val="FFFF00"/>
                </a:highlight>
                <a:latin typeface="+mj-lt"/>
                <a:ea typeface="Calibri" panose="020F0502020204030204" pitchFamily="34" charset="0"/>
                <a:cs typeface="Times New Roman" panose="02020603050405020304" pitchFamily="18" charset="0"/>
              </a:endParaRPr>
            </a:p>
          </p:txBody>
        </p:sp>
        <p:cxnSp>
          <p:nvCxnSpPr>
            <p:cNvPr id="17" name="AutoShape 8">
              <a:extLst>
                <a:ext uri="{FF2B5EF4-FFF2-40B4-BE49-F238E27FC236}">
                  <a16:creationId xmlns:a16="http://schemas.microsoft.com/office/drawing/2014/main" id="{7DAB296A-EC21-4876-BC30-871C72263032}"/>
                </a:ext>
              </a:extLst>
            </p:cNvPr>
            <p:cNvCxnSpPr>
              <a:cxnSpLocks noChangeShapeType="1"/>
            </p:cNvCxnSpPr>
            <p:nvPr/>
          </p:nvCxnSpPr>
          <p:spPr bwMode="auto">
            <a:xfrm rot="16200000">
              <a:off x="639445" y="1032509"/>
              <a:ext cx="1741170" cy="1035050"/>
            </a:xfrm>
            <a:prstGeom prst="curvedConnector2">
              <a:avLst/>
            </a:prstGeom>
            <a:noFill/>
            <a:ln w="57150">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18" name="AutoShape 9">
              <a:extLst>
                <a:ext uri="{FF2B5EF4-FFF2-40B4-BE49-F238E27FC236}">
                  <a16:creationId xmlns:a16="http://schemas.microsoft.com/office/drawing/2014/main" id="{5F42E379-17C8-47D5-B3C2-8BAAB05F9275}"/>
                </a:ext>
              </a:extLst>
            </p:cNvPr>
            <p:cNvCxnSpPr>
              <a:cxnSpLocks noChangeShapeType="1"/>
              <a:stCxn id="13" idx="3"/>
              <a:endCxn id="15" idx="0"/>
            </p:cNvCxnSpPr>
            <p:nvPr/>
          </p:nvCxnSpPr>
          <p:spPr bwMode="auto">
            <a:xfrm>
              <a:off x="4409440" y="683579"/>
              <a:ext cx="1071246" cy="1737041"/>
            </a:xfrm>
            <a:prstGeom prst="curvedConnector2">
              <a:avLst/>
            </a:prstGeom>
            <a:noFill/>
            <a:ln w="57150">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19" name="AutoShape 10">
              <a:extLst>
                <a:ext uri="{FF2B5EF4-FFF2-40B4-BE49-F238E27FC236}">
                  <a16:creationId xmlns:a16="http://schemas.microsoft.com/office/drawing/2014/main" id="{7EC16A5F-A5D2-4F14-92B8-553E53C908AE}"/>
                </a:ext>
              </a:extLst>
            </p:cNvPr>
            <p:cNvCxnSpPr>
              <a:cxnSpLocks noChangeShapeType="1"/>
              <a:stCxn id="15" idx="2"/>
              <a:endCxn id="16" idx="3"/>
            </p:cNvCxnSpPr>
            <p:nvPr/>
          </p:nvCxnSpPr>
          <p:spPr bwMode="auto">
            <a:xfrm rot="5400000">
              <a:off x="4162336" y="4805136"/>
              <a:ext cx="1649277" cy="987426"/>
            </a:xfrm>
            <a:prstGeom prst="curvedConnector2">
              <a:avLst/>
            </a:prstGeom>
            <a:noFill/>
            <a:ln w="57150">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20" name="AutoShape 11">
              <a:extLst>
                <a:ext uri="{FF2B5EF4-FFF2-40B4-BE49-F238E27FC236}">
                  <a16:creationId xmlns:a16="http://schemas.microsoft.com/office/drawing/2014/main" id="{E2668334-F884-4756-92CE-25B6AA2243CA}"/>
                </a:ext>
              </a:extLst>
            </p:cNvPr>
            <p:cNvCxnSpPr>
              <a:cxnSpLocks noChangeShapeType="1"/>
              <a:stCxn id="16" idx="1"/>
              <a:endCxn id="11" idx="2"/>
            </p:cNvCxnSpPr>
            <p:nvPr/>
          </p:nvCxnSpPr>
          <p:spPr bwMode="auto">
            <a:xfrm rot="10800000">
              <a:off x="1020764" y="4474212"/>
              <a:ext cx="912812" cy="1649277"/>
            </a:xfrm>
            <a:prstGeom prst="curvedConnector2">
              <a:avLst/>
            </a:prstGeom>
            <a:noFill/>
            <a:ln w="57150">
              <a:solidFill>
                <a:srgbClr val="000000"/>
              </a:solidFill>
              <a:round/>
              <a:headEnd/>
              <a:tailEnd type="triangle" w="med" len="med"/>
            </a:ln>
            <a:extLst>
              <a:ext uri="{909E8E84-426E-40DD-AFC4-6F175D3DCCD1}">
                <a14:hiddenFill xmlns:a14="http://schemas.microsoft.com/office/drawing/2010/main">
                  <a:noFill/>
                </a14:hiddenFill>
              </a:ext>
            </a:extLst>
          </p:spPr>
        </p:cxnSp>
        <p:sp>
          <p:nvSpPr>
            <p:cNvPr id="21" name="Text Box 12">
              <a:extLst>
                <a:ext uri="{FF2B5EF4-FFF2-40B4-BE49-F238E27FC236}">
                  <a16:creationId xmlns:a16="http://schemas.microsoft.com/office/drawing/2014/main" id="{7B146B0D-C51D-4CBE-86E6-C00FBCC47F4E}"/>
                </a:ext>
              </a:extLst>
            </p:cNvPr>
            <p:cNvSpPr txBox="1">
              <a:spLocks noChangeArrowheads="1"/>
            </p:cNvSpPr>
            <p:nvPr/>
          </p:nvSpPr>
          <p:spPr bwMode="auto">
            <a:xfrm>
              <a:off x="2767966" y="1739266"/>
              <a:ext cx="930275" cy="441836"/>
            </a:xfrm>
            <a:prstGeom prst="rect">
              <a:avLst/>
            </a:prstGeom>
            <a:noFill/>
            <a:ln>
              <a:noFill/>
            </a:ln>
            <a:extLst>
              <a:ext uri="{909E8E84-426E-40DD-AFC4-6F175D3DCCD1}">
                <a14:hiddenFill xmlns:a14="http://schemas.microsoft.com/office/drawing/2010/main">
                  <a:solidFill>
                    <a:srgbClr val="BBE0E3"/>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201041" tIns="100521" rIns="201041" bIns="100521" upright="1">
              <a:spAutoFit/>
            </a:bodyPr>
            <a:lstStyle/>
            <a:p>
              <a:pPr algn="ctr">
                <a:spcBef>
                  <a:spcPts val="440"/>
                </a:spcBef>
                <a:spcAft>
                  <a:spcPts val="440"/>
                </a:spcAft>
              </a:pPr>
              <a:endParaRPr lang="en-US" sz="1759" dirty="0">
                <a:latin typeface="Calibri" panose="020F0502020204030204" pitchFamily="34" charset="0"/>
                <a:ea typeface="Calibri" panose="020F0502020204030204" pitchFamily="34" charset="0"/>
                <a:cs typeface="Times New Roman" panose="02020603050405020304" pitchFamily="18" charset="0"/>
              </a:endParaRPr>
            </a:p>
          </p:txBody>
        </p:sp>
        <p:sp>
          <p:nvSpPr>
            <p:cNvPr id="22" name="Text Box 14">
              <a:extLst>
                <a:ext uri="{FF2B5EF4-FFF2-40B4-BE49-F238E27FC236}">
                  <a16:creationId xmlns:a16="http://schemas.microsoft.com/office/drawing/2014/main" id="{68FF12A0-D8F6-49A0-A4D3-B61D010A0936}"/>
                </a:ext>
              </a:extLst>
            </p:cNvPr>
            <p:cNvSpPr txBox="1">
              <a:spLocks noChangeArrowheads="1"/>
            </p:cNvSpPr>
            <p:nvPr/>
          </p:nvSpPr>
          <p:spPr bwMode="auto">
            <a:xfrm rot="16200000">
              <a:off x="3865026" y="2744357"/>
              <a:ext cx="631177" cy="256539"/>
            </a:xfrm>
            <a:prstGeom prst="rect">
              <a:avLst/>
            </a:prstGeom>
            <a:noFill/>
            <a:ln>
              <a:noFill/>
            </a:ln>
            <a:extLst>
              <a:ext uri="{909E8E84-426E-40DD-AFC4-6F175D3DCCD1}">
                <a14:hiddenFill xmlns:a14="http://schemas.microsoft.com/office/drawing/2010/main">
                  <a:solidFill>
                    <a:srgbClr val="BBE0E3"/>
                  </a:solidFill>
                </a14:hiddenFill>
              </a:ext>
              <a:ext uri="{91240B29-F687-4F45-9708-019B960494DF}">
                <a14:hiddenLine xmlns:a14="http://schemas.microsoft.com/office/drawing/2010/main" w="9525">
                  <a:solidFill>
                    <a:srgbClr val="000000"/>
                  </a:solidFill>
                  <a:miter lim="800000"/>
                  <a:headEnd/>
                  <a:tailEnd/>
                </a14:hiddenLine>
              </a:ext>
            </a:extLst>
          </p:spPr>
          <p:txBody>
            <a:bodyPr rot="0" vert="vert" wrap="square" lIns="201041" tIns="100521" rIns="201041" bIns="100521" upright="1">
              <a:spAutoFit/>
            </a:bodyPr>
            <a:lstStyle/>
            <a:p>
              <a:pPr algn="ctr"/>
              <a:r>
                <a:rPr lang="en-US" sz="1759" dirty="0">
                  <a:latin typeface="Calibri" panose="020F0502020204030204" pitchFamily="34" charset="0"/>
                  <a:ea typeface="Calibri" panose="020F0502020204030204" pitchFamily="34" charset="0"/>
                  <a:cs typeface="Times New Roman" panose="02020603050405020304" pitchFamily="18" charset="0"/>
                </a:rPr>
                <a:t> </a:t>
              </a:r>
            </a:p>
          </p:txBody>
        </p:sp>
        <p:sp>
          <p:nvSpPr>
            <p:cNvPr id="23" name="Text Box 20">
              <a:extLst>
                <a:ext uri="{FF2B5EF4-FFF2-40B4-BE49-F238E27FC236}">
                  <a16:creationId xmlns:a16="http://schemas.microsoft.com/office/drawing/2014/main" id="{153A03F4-E5CD-4883-A2C4-BAC92405A13B}"/>
                </a:ext>
              </a:extLst>
            </p:cNvPr>
            <p:cNvSpPr txBox="1">
              <a:spLocks noChangeArrowheads="1"/>
            </p:cNvSpPr>
            <p:nvPr/>
          </p:nvSpPr>
          <p:spPr bwMode="auto">
            <a:xfrm>
              <a:off x="2630170" y="2168294"/>
              <a:ext cx="1128395" cy="1224280"/>
            </a:xfrm>
            <a:prstGeom prst="rect">
              <a:avLst/>
            </a:prstGeom>
            <a:noFill/>
            <a:ln>
              <a:noFill/>
            </a:ln>
            <a:extLst>
              <a:ext uri="{909E8E84-426E-40DD-AFC4-6F175D3DCCD1}">
                <a14:hiddenFill xmlns:a14="http://schemas.microsoft.com/office/drawing/2010/main">
                  <a:solidFill>
                    <a:srgbClr val="BBE0E3"/>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none" lIns="201041" tIns="100521" rIns="201041" bIns="100521" upright="1">
              <a:noAutofit/>
            </a:bodyPr>
            <a:lstStyle/>
            <a:p>
              <a:pPr algn="ctr"/>
              <a:r>
                <a:rPr lang="en-US" sz="2638" b="1" i="1" dirty="0">
                  <a:solidFill>
                    <a:srgbClr val="0000FF"/>
                  </a:solidFill>
                  <a:latin typeface="+mj-lt"/>
                  <a:ea typeface="Calibri" panose="020F0502020204030204" pitchFamily="34" charset="0"/>
                  <a:cs typeface="Times New Roman" panose="02020603050405020304" pitchFamily="18" charset="0"/>
                </a:rPr>
                <a:t>Culture of:</a:t>
              </a:r>
            </a:p>
            <a:p>
              <a:pPr algn="ctr"/>
              <a:endParaRPr lang="en-US" sz="2638" dirty="0">
                <a:solidFill>
                  <a:srgbClr val="0000FF"/>
                </a:solidFill>
                <a:latin typeface="+mj-lt"/>
                <a:ea typeface="Calibri" panose="020F0502020204030204" pitchFamily="34" charset="0"/>
                <a:cs typeface="Times New Roman" panose="02020603050405020304" pitchFamily="18" charset="0"/>
              </a:endParaRPr>
            </a:p>
            <a:p>
              <a:pPr algn="ctr"/>
              <a:r>
                <a:rPr lang="en-US" sz="2638" b="1" dirty="0">
                  <a:solidFill>
                    <a:srgbClr val="0000FF"/>
                  </a:solidFill>
                  <a:latin typeface="+mj-lt"/>
                  <a:ea typeface="Calibri" panose="020F0502020204030204" pitchFamily="34" charset="0"/>
                  <a:cs typeface="Times New Roman" panose="02020603050405020304" pitchFamily="18" charset="0"/>
                </a:rPr>
                <a:t>Relevance</a:t>
              </a:r>
            </a:p>
            <a:p>
              <a:pPr algn="ctr"/>
              <a:endParaRPr lang="en-US" sz="1759" dirty="0">
                <a:latin typeface="+mj-lt"/>
                <a:ea typeface="Calibri" panose="020F0502020204030204" pitchFamily="34" charset="0"/>
                <a:cs typeface="Times New Roman" panose="02020603050405020304" pitchFamily="18" charset="0"/>
              </a:endParaRPr>
            </a:p>
            <a:p>
              <a:pPr algn="ctr"/>
              <a:r>
                <a:rPr lang="en-US" sz="2638" b="1" dirty="0">
                  <a:solidFill>
                    <a:srgbClr val="0000FF"/>
                  </a:solidFill>
                  <a:latin typeface="+mj-lt"/>
                  <a:ea typeface="Calibri" panose="020F0502020204030204" pitchFamily="34" charset="0"/>
                  <a:cs typeface="Times New Roman" panose="02020603050405020304" pitchFamily="18" charset="0"/>
                </a:rPr>
                <a:t>Evidence</a:t>
              </a:r>
            </a:p>
            <a:p>
              <a:pPr algn="ctr"/>
              <a:endParaRPr lang="en-US" sz="1759" dirty="0">
                <a:latin typeface="+mj-lt"/>
                <a:ea typeface="Calibri" panose="020F0502020204030204" pitchFamily="34" charset="0"/>
                <a:cs typeface="Times New Roman" panose="02020603050405020304" pitchFamily="18" charset="0"/>
              </a:endParaRPr>
            </a:p>
            <a:p>
              <a:pPr algn="ctr"/>
              <a:r>
                <a:rPr lang="en-US" sz="2638" b="1" dirty="0">
                  <a:solidFill>
                    <a:srgbClr val="0000FF"/>
                  </a:solidFill>
                  <a:latin typeface="+mj-lt"/>
                  <a:ea typeface="Calibri" panose="020F0502020204030204" pitchFamily="34" charset="0"/>
                  <a:cs typeface="Times New Roman" panose="02020603050405020304" pitchFamily="18" charset="0"/>
                </a:rPr>
                <a:t>Perseverance</a:t>
              </a:r>
            </a:p>
            <a:p>
              <a:pPr algn="ctr"/>
              <a:endParaRPr lang="en-US" sz="1759" dirty="0">
                <a:latin typeface="+mj-lt"/>
                <a:ea typeface="Calibri" panose="020F0502020204030204" pitchFamily="34" charset="0"/>
                <a:cs typeface="Times New Roman" panose="02020603050405020304" pitchFamily="18" charset="0"/>
              </a:endParaRPr>
            </a:p>
          </p:txBody>
        </p:sp>
      </p:grpSp>
      <p:pic>
        <p:nvPicPr>
          <p:cNvPr id="5" name="Picture 4">
            <a:extLst>
              <a:ext uri="{FF2B5EF4-FFF2-40B4-BE49-F238E27FC236}">
                <a16:creationId xmlns:a16="http://schemas.microsoft.com/office/drawing/2014/main" id="{446A3716-B6C9-8005-F333-9C418095FEF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0861104"/>
            <a:ext cx="9475474" cy="1000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210743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object 12"/>
          <p:cNvSpPr txBox="1"/>
          <p:nvPr/>
        </p:nvSpPr>
        <p:spPr>
          <a:xfrm>
            <a:off x="2615492" y="10613454"/>
            <a:ext cx="1031240" cy="402590"/>
          </a:xfrm>
          <a:prstGeom prst="rect">
            <a:avLst/>
          </a:prstGeom>
        </p:spPr>
        <p:txBody>
          <a:bodyPr vert="horz" wrap="square" lIns="0" tIns="0" rIns="0" bIns="0" rtlCol="0">
            <a:spAutoFit/>
          </a:bodyPr>
          <a:lstStyle/>
          <a:p>
            <a:pPr marL="12700">
              <a:lnSpc>
                <a:spcPct val="100000"/>
              </a:lnSpc>
            </a:pPr>
            <a:r>
              <a:rPr sz="2950" dirty="0">
                <a:solidFill>
                  <a:srgbClr val="FFFFFF"/>
                </a:solidFill>
                <a:latin typeface="Arial"/>
                <a:cs typeface="Arial"/>
              </a:rPr>
              <a:t>IUPUI</a:t>
            </a:r>
            <a:endParaRPr sz="2950" dirty="0">
              <a:latin typeface="Arial"/>
              <a:cs typeface="Arial"/>
            </a:endParaRPr>
          </a:p>
        </p:txBody>
      </p:sp>
      <p:sp>
        <p:nvSpPr>
          <p:cNvPr id="3" name="Rectangle 2">
            <a:extLst>
              <a:ext uri="{FF2B5EF4-FFF2-40B4-BE49-F238E27FC236}">
                <a16:creationId xmlns:a16="http://schemas.microsoft.com/office/drawing/2014/main" id="{2B2CE809-78A7-9540-8C05-0B41F4FB29F8}"/>
              </a:ext>
            </a:extLst>
          </p:cNvPr>
          <p:cNvSpPr/>
          <p:nvPr/>
        </p:nvSpPr>
        <p:spPr>
          <a:xfrm>
            <a:off x="654994" y="1927679"/>
            <a:ext cx="19449106" cy="11572399"/>
          </a:xfrm>
          <a:prstGeom prst="rect">
            <a:avLst/>
          </a:prstGeom>
        </p:spPr>
        <p:txBody>
          <a:bodyPr wrap="square">
            <a:spAutoFit/>
          </a:bodyPr>
          <a:lstStyle/>
          <a:p>
            <a:r>
              <a:rPr lang="en-US" sz="4400" b="1" i="1" dirty="0"/>
              <a:t>“How well are the interventions we selected helping us achieve our plans and goals, and what evidence are we using to make these determinations?”</a:t>
            </a:r>
          </a:p>
          <a:p>
            <a:pPr marL="685800" indent="-685800">
              <a:buFont typeface="Arial" panose="020B0604020202020204" pitchFamily="34" charset="0"/>
              <a:buChar char="•"/>
            </a:pPr>
            <a:endParaRPr lang="en-US" sz="4400" dirty="0"/>
          </a:p>
          <a:p>
            <a:pPr marL="685800" indent="-685800">
              <a:buFont typeface="Arial" panose="020B0604020202020204" pitchFamily="34" charset="0"/>
              <a:buChar char="•"/>
            </a:pPr>
            <a:r>
              <a:rPr lang="en-US" sz="4400" dirty="0"/>
              <a:t>Assessment=“taking stock” and Evaluation=“making judgements”</a:t>
            </a:r>
          </a:p>
          <a:p>
            <a:pPr marL="685800" indent="-685800">
              <a:buFont typeface="Arial" panose="020B0604020202020204" pitchFamily="34" charset="0"/>
              <a:buChar char="•"/>
            </a:pPr>
            <a:endParaRPr lang="en-US" sz="4400" dirty="0"/>
          </a:p>
          <a:p>
            <a:pPr marL="685800" indent="-685800">
              <a:buFont typeface="Arial" panose="020B0604020202020204" pitchFamily="34" charset="0"/>
              <a:buChar char="•"/>
            </a:pPr>
            <a:r>
              <a:rPr lang="en-US" sz="4400" dirty="0"/>
              <a:t>Progress=“formative” and Outcomes=“summative”</a:t>
            </a:r>
          </a:p>
          <a:p>
            <a:endParaRPr lang="en-US" sz="4400" dirty="0"/>
          </a:p>
          <a:p>
            <a:pPr marL="685800" indent="-685800">
              <a:buFont typeface="Arial" panose="020B0604020202020204" pitchFamily="34" charset="0"/>
              <a:buChar char="•"/>
            </a:pPr>
            <a:r>
              <a:rPr lang="en-US" sz="4400" dirty="0"/>
              <a:t>Assessment tends to focus on:</a:t>
            </a:r>
          </a:p>
          <a:p>
            <a:pPr marL="1143000" lvl="1" indent="-685800">
              <a:buFont typeface="Arial" panose="020B0604020202020204" pitchFamily="34" charset="0"/>
              <a:buChar char="•"/>
            </a:pPr>
            <a:r>
              <a:rPr lang="en-US" sz="4400" dirty="0"/>
              <a:t>Understanding strengths and weaknesses to identify trends over time</a:t>
            </a:r>
          </a:p>
          <a:p>
            <a:pPr marL="1143000" lvl="1" indent="-685800">
              <a:buFont typeface="Arial" panose="020B0604020202020204" pitchFamily="34" charset="0"/>
              <a:buChar char="•"/>
            </a:pPr>
            <a:r>
              <a:rPr lang="en-US" sz="4400" dirty="0"/>
              <a:t>Collaborating with others across the institution</a:t>
            </a:r>
          </a:p>
          <a:p>
            <a:pPr marL="1143000" lvl="1" indent="-685800">
              <a:buFont typeface="Arial" panose="020B0604020202020204" pitchFamily="34" charset="0"/>
              <a:buChar char="•"/>
            </a:pPr>
            <a:r>
              <a:rPr lang="en-US" sz="4400" dirty="0"/>
              <a:t>Applying professional judgement to evaluate findings and plan actions</a:t>
            </a:r>
          </a:p>
          <a:p>
            <a:pPr marL="1143000" lvl="1" indent="-685800">
              <a:buFont typeface="Arial" panose="020B0604020202020204" pitchFamily="34" charset="0"/>
              <a:buChar char="•"/>
            </a:pPr>
            <a:r>
              <a:rPr lang="en-US" sz="4400" dirty="0"/>
              <a:t>Using </a:t>
            </a:r>
            <a:r>
              <a:rPr lang="en-US" sz="4400" i="1" dirty="0"/>
              <a:t>relevant</a:t>
            </a:r>
            <a:r>
              <a:rPr lang="en-US" sz="4400" dirty="0"/>
              <a:t> measures aligned to goals and employing a blend of </a:t>
            </a:r>
            <a:r>
              <a:rPr lang="en-US" sz="4400" i="1" dirty="0"/>
              <a:t>direct</a:t>
            </a:r>
            <a:r>
              <a:rPr lang="en-US" sz="4400" dirty="0"/>
              <a:t> and </a:t>
            </a:r>
            <a:r>
              <a:rPr lang="en-US" sz="4400" i="1" dirty="0"/>
              <a:t>indirect</a:t>
            </a:r>
            <a:r>
              <a:rPr lang="en-US" sz="4400" dirty="0"/>
              <a:t> evidence and </a:t>
            </a:r>
            <a:r>
              <a:rPr lang="en-US" sz="4400" i="1" dirty="0"/>
              <a:t>quantitative</a:t>
            </a:r>
            <a:r>
              <a:rPr lang="en-US" sz="4400" dirty="0"/>
              <a:t> and </a:t>
            </a:r>
            <a:r>
              <a:rPr lang="en-US" sz="4400" i="1" dirty="0"/>
              <a:t>qualitative</a:t>
            </a:r>
            <a:r>
              <a:rPr lang="en-US" sz="4400" dirty="0"/>
              <a:t> sources</a:t>
            </a:r>
          </a:p>
          <a:p>
            <a:pPr marL="1028700" lvl="1" indent="-571500">
              <a:buFont typeface="Arial" panose="020B0604020202020204" pitchFamily="34" charset="0"/>
              <a:buChar char="•"/>
            </a:pPr>
            <a:endParaRPr lang="en-US" sz="4200" dirty="0">
              <a:ea typeface="Calibri" panose="020F0502020204030204" pitchFamily="34" charset="0"/>
              <a:cs typeface="Times New Roman" panose="02020603050405020304" pitchFamily="18" charset="0"/>
            </a:endParaRPr>
          </a:p>
          <a:p>
            <a:pPr marL="1028700" lvl="1" indent="-571500">
              <a:buFont typeface="Arial" panose="020B0604020202020204" pitchFamily="34" charset="0"/>
              <a:buChar char="•"/>
            </a:pPr>
            <a:endParaRPr lang="en-US" sz="4400" dirty="0">
              <a:effectLst/>
              <a:latin typeface="Calibri Light" panose="020F0302020204030204" pitchFamily="34" charset="0"/>
              <a:ea typeface="Calibri" panose="020F0502020204030204" pitchFamily="34" charset="0"/>
              <a:cs typeface="Times New Roman" panose="02020603050405020304" pitchFamily="18" charset="0"/>
            </a:endParaRPr>
          </a:p>
          <a:p>
            <a:pPr marL="571500" indent="-571500">
              <a:buFont typeface="Arial" panose="020B0604020202020204" pitchFamily="34" charset="0"/>
              <a:buChar char="•"/>
            </a:pPr>
            <a:endParaRPr lang="en-US" sz="4400" dirty="0">
              <a:effectLst/>
              <a:latin typeface="Calibri Light" panose="020F0302020204030204" pitchFamily="34" charset="0"/>
              <a:ea typeface="Calibri" panose="020F0502020204030204" pitchFamily="34" charset="0"/>
              <a:cs typeface="Times New Roman" panose="02020603050405020304" pitchFamily="18" charset="0"/>
            </a:endParaRPr>
          </a:p>
          <a:p>
            <a:pPr marL="571500" indent="-571500">
              <a:buFont typeface="Arial" panose="020B0604020202020204" pitchFamily="34" charset="0"/>
              <a:buChar char="•"/>
            </a:pPr>
            <a:endParaRPr lang="en-US" sz="4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Rectangle 3">
            <a:extLst>
              <a:ext uri="{FF2B5EF4-FFF2-40B4-BE49-F238E27FC236}">
                <a16:creationId xmlns:a16="http://schemas.microsoft.com/office/drawing/2014/main" id="{E82EA1D4-26C7-B14B-B027-326432A8E09E}"/>
              </a:ext>
            </a:extLst>
          </p:cNvPr>
          <p:cNvSpPr/>
          <p:nvPr/>
        </p:nvSpPr>
        <p:spPr>
          <a:xfrm>
            <a:off x="1375529" y="760974"/>
            <a:ext cx="18102915" cy="1015663"/>
          </a:xfrm>
          <a:prstGeom prst="rect">
            <a:avLst/>
          </a:prstGeom>
        </p:spPr>
        <p:txBody>
          <a:bodyPr wrap="square">
            <a:spAutoFit/>
          </a:bodyPr>
          <a:lstStyle/>
          <a:p>
            <a:r>
              <a:rPr lang="en-US" sz="6000" b="1" dirty="0">
                <a:solidFill>
                  <a:srgbClr val="A5162A"/>
                </a:solidFill>
                <a:latin typeface="+mj-lt"/>
              </a:rPr>
              <a:t>Assessing and Evaluating Progress and Outcomes</a:t>
            </a:r>
          </a:p>
        </p:txBody>
      </p:sp>
      <p:sp>
        <p:nvSpPr>
          <p:cNvPr id="5" name="TextBox 4">
            <a:extLst>
              <a:ext uri="{FF2B5EF4-FFF2-40B4-BE49-F238E27FC236}">
                <a16:creationId xmlns:a16="http://schemas.microsoft.com/office/drawing/2014/main" id="{84F865C9-6860-9C44-9537-4AFADFE78D9C}"/>
              </a:ext>
            </a:extLst>
          </p:cNvPr>
          <p:cNvSpPr txBox="1"/>
          <p:nvPr/>
        </p:nvSpPr>
        <p:spPr>
          <a:xfrm>
            <a:off x="10930269" y="660575"/>
            <a:ext cx="7400261" cy="646331"/>
          </a:xfrm>
          <a:prstGeom prst="rect">
            <a:avLst/>
          </a:prstGeom>
          <a:noFill/>
        </p:spPr>
        <p:txBody>
          <a:bodyPr wrap="square" rtlCol="0">
            <a:spAutoFit/>
          </a:bodyPr>
          <a:lstStyle/>
          <a:p>
            <a:r>
              <a:rPr lang="en-US" sz="3600" b="1" dirty="0">
                <a:solidFill>
                  <a:schemeClr val="bg1">
                    <a:lumMod val="65000"/>
                  </a:schemeClr>
                </a:solidFill>
              </a:rPr>
              <a:t> </a:t>
            </a:r>
          </a:p>
        </p:txBody>
      </p:sp>
      <p:pic>
        <p:nvPicPr>
          <p:cNvPr id="7" name="Picture 6">
            <a:extLst>
              <a:ext uri="{FF2B5EF4-FFF2-40B4-BE49-F238E27FC236}">
                <a16:creationId xmlns:a16="http://schemas.microsoft.com/office/drawing/2014/main" id="{B88C651B-398D-E9C9-8B0F-06BCB26EB49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0861104"/>
            <a:ext cx="9475474" cy="1000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0874343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object 12"/>
          <p:cNvSpPr txBox="1"/>
          <p:nvPr/>
        </p:nvSpPr>
        <p:spPr>
          <a:xfrm>
            <a:off x="2615492" y="10613454"/>
            <a:ext cx="1031240" cy="402590"/>
          </a:xfrm>
          <a:prstGeom prst="rect">
            <a:avLst/>
          </a:prstGeom>
        </p:spPr>
        <p:txBody>
          <a:bodyPr vert="horz" wrap="square" lIns="0" tIns="0" rIns="0" bIns="0" rtlCol="0">
            <a:spAutoFit/>
          </a:bodyPr>
          <a:lstStyle/>
          <a:p>
            <a:pPr marL="12700">
              <a:lnSpc>
                <a:spcPct val="100000"/>
              </a:lnSpc>
            </a:pPr>
            <a:r>
              <a:rPr sz="2950" dirty="0">
                <a:solidFill>
                  <a:srgbClr val="FFFFFF"/>
                </a:solidFill>
                <a:latin typeface="Arial"/>
                <a:cs typeface="Arial"/>
              </a:rPr>
              <a:t>IUPUI</a:t>
            </a:r>
            <a:endParaRPr sz="2950" dirty="0">
              <a:latin typeface="Arial"/>
              <a:cs typeface="Arial"/>
            </a:endParaRPr>
          </a:p>
        </p:txBody>
      </p:sp>
      <p:sp>
        <p:nvSpPr>
          <p:cNvPr id="3" name="Rectangle 2">
            <a:extLst>
              <a:ext uri="{FF2B5EF4-FFF2-40B4-BE49-F238E27FC236}">
                <a16:creationId xmlns:a16="http://schemas.microsoft.com/office/drawing/2014/main" id="{2B2CE809-78A7-9540-8C05-0B41F4FB29F8}"/>
              </a:ext>
            </a:extLst>
          </p:cNvPr>
          <p:cNvSpPr/>
          <p:nvPr/>
        </p:nvSpPr>
        <p:spPr>
          <a:xfrm>
            <a:off x="883212" y="2457375"/>
            <a:ext cx="19588806" cy="11541621"/>
          </a:xfrm>
          <a:prstGeom prst="rect">
            <a:avLst/>
          </a:prstGeom>
        </p:spPr>
        <p:txBody>
          <a:bodyPr wrap="square">
            <a:spAutoFit/>
          </a:bodyPr>
          <a:lstStyle/>
          <a:p>
            <a:pPr marL="571500" indent="-571500">
              <a:buFont typeface="Arial" panose="020B0604020202020204" pitchFamily="34" charset="0"/>
              <a:buChar char="•"/>
            </a:pPr>
            <a:r>
              <a:rPr lang="en-US" sz="4400" b="1" dirty="0"/>
              <a:t>Reflection:</a:t>
            </a:r>
          </a:p>
          <a:p>
            <a:pPr marL="1028700" lvl="1" indent="-571500">
              <a:buFont typeface="Arial" panose="020B0604020202020204" pitchFamily="34" charset="0"/>
              <a:buChar char="•"/>
            </a:pPr>
            <a:endParaRPr lang="en-US" sz="4400" dirty="0"/>
          </a:p>
          <a:p>
            <a:pPr marL="1028700" lvl="1" indent="-571500">
              <a:buFont typeface="Arial" panose="020B0604020202020204" pitchFamily="34" charset="0"/>
              <a:buChar char="•"/>
            </a:pPr>
            <a:r>
              <a:rPr lang="en-US" sz="4400" dirty="0"/>
              <a:t>What is an example of how you assessed and evaluated the intervention?</a:t>
            </a:r>
          </a:p>
          <a:p>
            <a:pPr marL="1028700" lvl="1" indent="-571500">
              <a:buFont typeface="Arial" panose="020B0604020202020204" pitchFamily="34" charset="0"/>
              <a:buChar char="•"/>
            </a:pPr>
            <a:endParaRPr lang="en-US" sz="4400" dirty="0"/>
          </a:p>
          <a:p>
            <a:pPr marL="1028700" lvl="1" indent="-571500">
              <a:buFont typeface="Arial" panose="020B0604020202020204" pitchFamily="34" charset="0"/>
              <a:buChar char="•"/>
            </a:pPr>
            <a:r>
              <a:rPr lang="en-US" sz="4400" dirty="0"/>
              <a:t>What evidence did you use in determining the intervention’s effectiveness?</a:t>
            </a:r>
          </a:p>
          <a:p>
            <a:pPr marL="571500" indent="-571500">
              <a:buFont typeface="Arial" panose="020B0604020202020204" pitchFamily="34" charset="0"/>
              <a:buChar char="•"/>
            </a:pPr>
            <a:endParaRPr lang="en-US" sz="4400" dirty="0"/>
          </a:p>
          <a:p>
            <a:pPr marL="571500" indent="-571500">
              <a:buFont typeface="Arial" panose="020B0604020202020204" pitchFamily="34" charset="0"/>
              <a:buChar char="•"/>
            </a:pPr>
            <a:r>
              <a:rPr lang="en-US" sz="4400" b="1" dirty="0"/>
              <a:t>Sharing:</a:t>
            </a:r>
          </a:p>
          <a:p>
            <a:pPr marL="1028700" lvl="1" indent="-571500">
              <a:buFont typeface="Arial" panose="020B0604020202020204" pitchFamily="34" charset="0"/>
              <a:buChar char="•"/>
            </a:pPr>
            <a:endParaRPr lang="en-US" sz="4400" dirty="0"/>
          </a:p>
          <a:p>
            <a:pPr marL="1028700" lvl="1" indent="-571500">
              <a:buFont typeface="Arial" panose="020B0604020202020204" pitchFamily="34" charset="0"/>
              <a:buChar char="•"/>
            </a:pPr>
            <a:r>
              <a:rPr lang="en-US" sz="4400" dirty="0"/>
              <a:t>In chat, please briefly report how you assessed and evaluated using evidence</a:t>
            </a:r>
          </a:p>
          <a:p>
            <a:pPr marL="1028700" lvl="1" indent="-571500">
              <a:buFont typeface="Arial" panose="020B0604020202020204" pitchFamily="34" charset="0"/>
              <a:buChar char="•"/>
            </a:pPr>
            <a:endParaRPr lang="en-US" sz="4400" dirty="0"/>
          </a:p>
          <a:p>
            <a:pPr marL="1028700" lvl="1" indent="-571500">
              <a:buFont typeface="Arial" panose="020B0604020202020204" pitchFamily="34" charset="0"/>
              <a:buChar char="•"/>
            </a:pPr>
            <a:r>
              <a:rPr lang="en-US" sz="4400" dirty="0"/>
              <a:t>May we have a couple volunteers to give a brief oral report for the group?</a:t>
            </a:r>
          </a:p>
          <a:p>
            <a:pPr lvl="1"/>
            <a:endParaRPr lang="en-US" sz="4400" dirty="0"/>
          </a:p>
          <a:p>
            <a:pPr marL="571500" indent="-571500">
              <a:buFont typeface="Arial" panose="020B0604020202020204" pitchFamily="34" charset="0"/>
              <a:buChar char="•"/>
            </a:pPr>
            <a:endParaRPr lang="en-US" sz="4200" dirty="0"/>
          </a:p>
          <a:p>
            <a:pPr marL="1028700" lvl="1" indent="-571500">
              <a:buFont typeface="Arial" panose="020B0604020202020204" pitchFamily="34" charset="0"/>
              <a:buChar char="•"/>
            </a:pPr>
            <a:endParaRPr lang="en-US" sz="4200" dirty="0">
              <a:ea typeface="Calibri" panose="020F0502020204030204" pitchFamily="34" charset="0"/>
              <a:cs typeface="Times New Roman" panose="02020603050405020304" pitchFamily="18" charset="0"/>
            </a:endParaRPr>
          </a:p>
          <a:p>
            <a:pPr marL="1028700" lvl="1" indent="-571500">
              <a:buFont typeface="Arial" panose="020B0604020202020204" pitchFamily="34" charset="0"/>
              <a:buChar char="•"/>
            </a:pPr>
            <a:endParaRPr lang="en-US" sz="4400" dirty="0">
              <a:effectLst/>
              <a:latin typeface="Calibri Light" panose="020F0302020204030204" pitchFamily="34" charset="0"/>
              <a:ea typeface="Calibri" panose="020F0502020204030204" pitchFamily="34" charset="0"/>
              <a:cs typeface="Times New Roman" panose="02020603050405020304" pitchFamily="18" charset="0"/>
            </a:endParaRPr>
          </a:p>
          <a:p>
            <a:pPr marL="571500" indent="-571500">
              <a:buFont typeface="Arial" panose="020B0604020202020204" pitchFamily="34" charset="0"/>
              <a:buChar char="•"/>
            </a:pPr>
            <a:endParaRPr lang="en-US" sz="4400" dirty="0">
              <a:effectLst/>
              <a:latin typeface="Calibri Light" panose="020F0302020204030204" pitchFamily="34" charset="0"/>
              <a:ea typeface="Calibri" panose="020F0502020204030204" pitchFamily="34" charset="0"/>
              <a:cs typeface="Times New Roman" panose="02020603050405020304" pitchFamily="18" charset="0"/>
            </a:endParaRPr>
          </a:p>
          <a:p>
            <a:pPr marL="571500" indent="-571500">
              <a:buFont typeface="Arial" panose="020B0604020202020204" pitchFamily="34" charset="0"/>
              <a:buChar char="•"/>
            </a:pPr>
            <a:endParaRPr lang="en-US" sz="4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Rectangle 3">
            <a:extLst>
              <a:ext uri="{FF2B5EF4-FFF2-40B4-BE49-F238E27FC236}">
                <a16:creationId xmlns:a16="http://schemas.microsoft.com/office/drawing/2014/main" id="{E82EA1D4-26C7-B14B-B027-326432A8E09E}"/>
              </a:ext>
            </a:extLst>
          </p:cNvPr>
          <p:cNvSpPr/>
          <p:nvPr/>
        </p:nvSpPr>
        <p:spPr>
          <a:xfrm>
            <a:off x="1375529" y="799074"/>
            <a:ext cx="18102915" cy="1015663"/>
          </a:xfrm>
          <a:prstGeom prst="rect">
            <a:avLst/>
          </a:prstGeom>
        </p:spPr>
        <p:txBody>
          <a:bodyPr wrap="square">
            <a:spAutoFit/>
          </a:bodyPr>
          <a:lstStyle/>
          <a:p>
            <a:r>
              <a:rPr lang="en-US" sz="6000" b="1" dirty="0">
                <a:solidFill>
                  <a:srgbClr val="A5162A"/>
                </a:solidFill>
                <a:latin typeface="+mj-lt"/>
              </a:rPr>
              <a:t>Reflection and Sharing</a:t>
            </a:r>
          </a:p>
        </p:txBody>
      </p:sp>
      <p:sp>
        <p:nvSpPr>
          <p:cNvPr id="5" name="TextBox 4">
            <a:extLst>
              <a:ext uri="{FF2B5EF4-FFF2-40B4-BE49-F238E27FC236}">
                <a16:creationId xmlns:a16="http://schemas.microsoft.com/office/drawing/2014/main" id="{84F865C9-6860-9C44-9537-4AFADFE78D9C}"/>
              </a:ext>
            </a:extLst>
          </p:cNvPr>
          <p:cNvSpPr txBox="1"/>
          <p:nvPr/>
        </p:nvSpPr>
        <p:spPr>
          <a:xfrm>
            <a:off x="10930269" y="660575"/>
            <a:ext cx="7400261" cy="646331"/>
          </a:xfrm>
          <a:prstGeom prst="rect">
            <a:avLst/>
          </a:prstGeom>
          <a:noFill/>
        </p:spPr>
        <p:txBody>
          <a:bodyPr wrap="square" rtlCol="0">
            <a:spAutoFit/>
          </a:bodyPr>
          <a:lstStyle/>
          <a:p>
            <a:r>
              <a:rPr lang="en-US" sz="3600" b="1" dirty="0">
                <a:solidFill>
                  <a:schemeClr val="bg1">
                    <a:lumMod val="65000"/>
                  </a:schemeClr>
                </a:solidFill>
              </a:rPr>
              <a:t> </a:t>
            </a:r>
          </a:p>
        </p:txBody>
      </p:sp>
      <p:pic>
        <p:nvPicPr>
          <p:cNvPr id="7" name="Picture 6">
            <a:extLst>
              <a:ext uri="{FF2B5EF4-FFF2-40B4-BE49-F238E27FC236}">
                <a16:creationId xmlns:a16="http://schemas.microsoft.com/office/drawing/2014/main" id="{47934765-5612-97AA-D445-9AF0C0F4CA4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0861104"/>
            <a:ext cx="9475474" cy="1000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2713650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object 12"/>
          <p:cNvSpPr txBox="1"/>
          <p:nvPr/>
        </p:nvSpPr>
        <p:spPr>
          <a:xfrm>
            <a:off x="2615492" y="10613454"/>
            <a:ext cx="1031240" cy="402590"/>
          </a:xfrm>
          <a:prstGeom prst="rect">
            <a:avLst/>
          </a:prstGeom>
        </p:spPr>
        <p:txBody>
          <a:bodyPr vert="horz" wrap="square" lIns="0" tIns="0" rIns="0" bIns="0" rtlCol="0">
            <a:spAutoFit/>
          </a:bodyPr>
          <a:lstStyle/>
          <a:p>
            <a:pPr marL="12700">
              <a:lnSpc>
                <a:spcPct val="100000"/>
              </a:lnSpc>
            </a:pPr>
            <a:r>
              <a:rPr sz="2950" dirty="0">
                <a:solidFill>
                  <a:srgbClr val="FFFFFF"/>
                </a:solidFill>
                <a:latin typeface="Arial"/>
                <a:cs typeface="Arial"/>
              </a:rPr>
              <a:t>IUPUI</a:t>
            </a:r>
            <a:endParaRPr sz="2950" dirty="0">
              <a:latin typeface="Arial"/>
              <a:cs typeface="Arial"/>
            </a:endParaRPr>
          </a:p>
        </p:txBody>
      </p:sp>
      <p:sp>
        <p:nvSpPr>
          <p:cNvPr id="4" name="Rectangle 3">
            <a:extLst>
              <a:ext uri="{FF2B5EF4-FFF2-40B4-BE49-F238E27FC236}">
                <a16:creationId xmlns:a16="http://schemas.microsoft.com/office/drawing/2014/main" id="{E82EA1D4-26C7-B14B-B027-326432A8E09E}"/>
              </a:ext>
            </a:extLst>
          </p:cNvPr>
          <p:cNvSpPr/>
          <p:nvPr/>
        </p:nvSpPr>
        <p:spPr>
          <a:xfrm>
            <a:off x="1375529" y="284724"/>
            <a:ext cx="18102915" cy="1938992"/>
          </a:xfrm>
          <a:prstGeom prst="rect">
            <a:avLst/>
          </a:prstGeom>
        </p:spPr>
        <p:txBody>
          <a:bodyPr wrap="square">
            <a:spAutoFit/>
          </a:bodyPr>
          <a:lstStyle/>
          <a:p>
            <a:r>
              <a:rPr lang="en-US" sz="6000" b="1" dirty="0">
                <a:solidFill>
                  <a:srgbClr val="A5162A"/>
                </a:solidFill>
                <a:latin typeface="+mj-lt"/>
              </a:rPr>
              <a:t>Promoting a Culture of </a:t>
            </a:r>
          </a:p>
          <a:p>
            <a:r>
              <a:rPr lang="en-US" sz="6000" b="1" dirty="0">
                <a:solidFill>
                  <a:srgbClr val="A5162A"/>
                </a:solidFill>
                <a:latin typeface="+mj-lt"/>
              </a:rPr>
              <a:t>Relevance, Evidence, and Perseverance</a:t>
            </a:r>
            <a:endParaRPr lang="en-US" sz="6000" b="1" dirty="0">
              <a:latin typeface="+mj-lt"/>
            </a:endParaRPr>
          </a:p>
        </p:txBody>
      </p:sp>
      <p:grpSp>
        <p:nvGrpSpPr>
          <p:cNvPr id="9" name="Canvas 19">
            <a:extLst>
              <a:ext uri="{FF2B5EF4-FFF2-40B4-BE49-F238E27FC236}">
                <a16:creationId xmlns:a16="http://schemas.microsoft.com/office/drawing/2014/main" id="{5A02B3EA-FD50-4E6C-95AB-FF0931B17609}"/>
              </a:ext>
            </a:extLst>
          </p:cNvPr>
          <p:cNvGrpSpPr/>
          <p:nvPr/>
        </p:nvGrpSpPr>
        <p:grpSpPr>
          <a:xfrm>
            <a:off x="4860721" y="2388958"/>
            <a:ext cx="10920183" cy="8466711"/>
            <a:chOff x="0" y="-372110"/>
            <a:chExt cx="6525895" cy="7896860"/>
          </a:xfrm>
        </p:grpSpPr>
        <p:sp>
          <p:nvSpPr>
            <p:cNvPr id="10" name="Rectangle 9">
              <a:extLst>
                <a:ext uri="{FF2B5EF4-FFF2-40B4-BE49-F238E27FC236}">
                  <a16:creationId xmlns:a16="http://schemas.microsoft.com/office/drawing/2014/main" id="{26F90A9B-02F7-4C75-868D-DDAC969199E2}"/>
                </a:ext>
              </a:extLst>
            </p:cNvPr>
            <p:cNvSpPr/>
            <p:nvPr/>
          </p:nvSpPr>
          <p:spPr>
            <a:xfrm>
              <a:off x="0" y="0"/>
              <a:ext cx="5943600" cy="7524750"/>
            </a:xfrm>
            <a:prstGeom prst="rect">
              <a:avLst/>
            </a:prstGeom>
            <a:noFill/>
            <a:ln>
              <a:noFill/>
            </a:ln>
          </p:spPr>
          <p:txBody>
            <a:bodyPr/>
            <a:lstStyle/>
            <a:p>
              <a:endParaRPr lang="en-US"/>
            </a:p>
          </p:txBody>
        </p:sp>
        <p:sp>
          <p:nvSpPr>
            <p:cNvPr id="11" name="Text Box 4">
              <a:extLst>
                <a:ext uri="{FF2B5EF4-FFF2-40B4-BE49-F238E27FC236}">
                  <a16:creationId xmlns:a16="http://schemas.microsoft.com/office/drawing/2014/main" id="{0037DB90-1C90-452B-8584-41D9796D52B6}"/>
                </a:ext>
              </a:extLst>
            </p:cNvPr>
            <p:cNvSpPr txBox="1">
              <a:spLocks noChangeArrowheads="1"/>
            </p:cNvSpPr>
            <p:nvPr/>
          </p:nvSpPr>
          <p:spPr bwMode="auto">
            <a:xfrm>
              <a:off x="0" y="2420620"/>
              <a:ext cx="2041526" cy="2053591"/>
            </a:xfrm>
            <a:prstGeom prst="rect">
              <a:avLst/>
            </a:prstGeom>
            <a:solidFill>
              <a:srgbClr val="FFFFFF"/>
            </a:solidFill>
            <a:ln w="9525">
              <a:solidFill>
                <a:srgbClr val="000000"/>
              </a:solidFill>
              <a:miter lim="800000"/>
              <a:headEnd/>
              <a:tailEnd/>
            </a:ln>
          </p:spPr>
          <p:txBody>
            <a:bodyPr rot="0" vert="horz" wrap="square" lIns="201041" tIns="100521" rIns="201041" bIns="100521" anchor="t" anchorCtr="0" upright="1">
              <a:noAutofit/>
            </a:bodyPr>
            <a:lstStyle/>
            <a:p>
              <a:pPr marL="502600" indent="-502600" algn="ctr">
                <a:spcBef>
                  <a:spcPts val="660"/>
                </a:spcBef>
                <a:spcAft>
                  <a:spcPts val="660"/>
                </a:spcAft>
              </a:pPr>
              <a:endParaRPr lang="en-US" sz="2418" b="1" dirty="0">
                <a:solidFill>
                  <a:srgbClr val="008000"/>
                </a:solidFill>
                <a:latin typeface="Times New Roman" panose="02020603050405020304" pitchFamily="18" charset="0"/>
                <a:ea typeface="Calibri" panose="020F0502020204030204" pitchFamily="34" charset="0"/>
                <a:cs typeface="Times New Roman" panose="02020603050405020304" pitchFamily="18" charset="0"/>
              </a:endParaRPr>
            </a:p>
            <a:p>
              <a:pPr marL="502600" indent="-502600" algn="ctr">
                <a:spcBef>
                  <a:spcPts val="660"/>
                </a:spcBef>
                <a:spcAft>
                  <a:spcPts val="660"/>
                </a:spcAft>
              </a:pPr>
              <a:endParaRPr lang="en-US" sz="440" b="1" dirty="0">
                <a:solidFill>
                  <a:srgbClr val="008000"/>
                </a:solidFill>
                <a:latin typeface="+mj-lt"/>
                <a:ea typeface="Calibri" panose="020F0502020204030204" pitchFamily="34" charset="0"/>
                <a:cs typeface="Times New Roman" panose="02020603050405020304" pitchFamily="18" charset="0"/>
              </a:endParaRPr>
            </a:p>
            <a:p>
              <a:pPr marL="502600" indent="-502600" algn="ctr"/>
              <a:r>
                <a:rPr lang="en-US" sz="2418" b="1" dirty="0">
                  <a:solidFill>
                    <a:srgbClr val="008000"/>
                  </a:solidFill>
                  <a:highlight>
                    <a:srgbClr val="FFFF00"/>
                  </a:highlight>
                  <a:latin typeface="+mj-lt"/>
                  <a:ea typeface="Calibri" panose="020F0502020204030204" pitchFamily="34" charset="0"/>
                  <a:cs typeface="Times New Roman" panose="02020603050405020304" pitchFamily="18" charset="0"/>
                </a:rPr>
                <a:t>Making</a:t>
              </a:r>
            </a:p>
            <a:p>
              <a:pPr marL="502600" indent="-502600" algn="ctr"/>
              <a:r>
                <a:rPr lang="en-US" sz="2418" b="1" dirty="0">
                  <a:solidFill>
                    <a:srgbClr val="008000"/>
                  </a:solidFill>
                  <a:highlight>
                    <a:srgbClr val="FFFF00"/>
                  </a:highlight>
                  <a:latin typeface="+mj-lt"/>
                  <a:ea typeface="Calibri" panose="020F0502020204030204" pitchFamily="34" charset="0"/>
                  <a:cs typeface="Times New Roman" panose="02020603050405020304" pitchFamily="18" charset="0"/>
                </a:rPr>
                <a:t>Improvements</a:t>
              </a:r>
              <a:endParaRPr lang="en-US" sz="2418" dirty="0">
                <a:highlight>
                  <a:srgbClr val="FFFF00"/>
                </a:highlight>
                <a:latin typeface="+mj-lt"/>
                <a:ea typeface="Calibri" panose="020F0502020204030204" pitchFamily="34" charset="0"/>
                <a:cs typeface="Times New Roman" panose="02020603050405020304" pitchFamily="18" charset="0"/>
              </a:endParaRPr>
            </a:p>
          </p:txBody>
        </p:sp>
        <p:sp>
          <p:nvSpPr>
            <p:cNvPr id="13" name="Text Box 5">
              <a:extLst>
                <a:ext uri="{FF2B5EF4-FFF2-40B4-BE49-F238E27FC236}">
                  <a16:creationId xmlns:a16="http://schemas.microsoft.com/office/drawing/2014/main" id="{8F03A762-557A-42E0-A1D7-288A33FF09A6}"/>
                </a:ext>
              </a:extLst>
            </p:cNvPr>
            <p:cNvSpPr txBox="1">
              <a:spLocks noChangeArrowheads="1"/>
            </p:cNvSpPr>
            <p:nvPr/>
          </p:nvSpPr>
          <p:spPr bwMode="auto">
            <a:xfrm>
              <a:off x="2056129" y="-372110"/>
              <a:ext cx="2353310" cy="2111378"/>
            </a:xfrm>
            <a:prstGeom prst="rect">
              <a:avLst/>
            </a:prstGeom>
            <a:solidFill>
              <a:srgbClr val="FFFFFF"/>
            </a:solidFill>
            <a:ln w="9525">
              <a:solidFill>
                <a:srgbClr val="000000"/>
              </a:solidFill>
              <a:miter lim="800000"/>
              <a:headEnd/>
              <a:tailEnd/>
            </a:ln>
          </p:spPr>
          <p:txBody>
            <a:bodyPr rot="0" vert="horz" wrap="square" lIns="201041" tIns="100521" rIns="201041" bIns="100521" anchor="t" anchorCtr="0" upright="1">
              <a:noAutofit/>
            </a:bodyPr>
            <a:lstStyle/>
            <a:p>
              <a:pPr marL="763673" indent="-763673" algn="ctr">
                <a:spcBef>
                  <a:spcPts val="660"/>
                </a:spcBef>
                <a:spcAft>
                  <a:spcPts val="660"/>
                </a:spcAft>
              </a:pPr>
              <a:endParaRPr lang="en-US" sz="1979" b="1" dirty="0">
                <a:solidFill>
                  <a:srgbClr val="800080"/>
                </a:solidFill>
                <a:latin typeface="Times New Roman" panose="02020603050405020304" pitchFamily="18" charset="0"/>
                <a:ea typeface="Calibri" panose="020F0502020204030204" pitchFamily="34" charset="0"/>
                <a:cs typeface="Times New Roman" panose="02020603050405020304" pitchFamily="18" charset="0"/>
              </a:endParaRPr>
            </a:p>
            <a:p>
              <a:pPr marL="763673" indent="-763673" algn="ctr">
                <a:spcBef>
                  <a:spcPts val="660"/>
                </a:spcBef>
                <a:spcAft>
                  <a:spcPts val="660"/>
                </a:spcAft>
              </a:pPr>
              <a:endParaRPr lang="en-US" sz="1099" b="1" dirty="0">
                <a:solidFill>
                  <a:srgbClr val="800080"/>
                </a:solidFill>
                <a:latin typeface="+mj-lt"/>
                <a:ea typeface="Calibri" panose="020F0502020204030204" pitchFamily="34" charset="0"/>
                <a:cs typeface="Times New Roman" panose="02020603050405020304" pitchFamily="18" charset="0"/>
              </a:endParaRPr>
            </a:p>
            <a:p>
              <a:pPr marL="763673" indent="-763673" algn="ctr">
                <a:spcBef>
                  <a:spcPts val="660"/>
                </a:spcBef>
                <a:spcAft>
                  <a:spcPts val="660"/>
                </a:spcAft>
              </a:pPr>
              <a:r>
                <a:rPr lang="en-US" sz="2418" b="1" dirty="0">
                  <a:solidFill>
                    <a:srgbClr val="800080"/>
                  </a:solidFill>
                  <a:latin typeface="+mj-lt"/>
                  <a:ea typeface="Calibri" panose="020F0502020204030204" pitchFamily="34" charset="0"/>
                  <a:cs typeface="Times New Roman" panose="02020603050405020304" pitchFamily="18" charset="0"/>
                </a:rPr>
                <a:t>Planning, Goal Setting, </a:t>
              </a:r>
            </a:p>
            <a:p>
              <a:pPr marL="763673" indent="-763673" algn="ctr">
                <a:spcBef>
                  <a:spcPts val="660"/>
                </a:spcBef>
                <a:spcAft>
                  <a:spcPts val="660"/>
                </a:spcAft>
              </a:pPr>
              <a:r>
                <a:rPr lang="en-US" sz="2418" b="1" dirty="0">
                  <a:solidFill>
                    <a:srgbClr val="800080"/>
                  </a:solidFill>
                  <a:latin typeface="+mj-lt"/>
                  <a:ea typeface="Calibri" panose="020F0502020204030204" pitchFamily="34" charset="0"/>
                  <a:cs typeface="Times New Roman" panose="02020603050405020304" pitchFamily="18" charset="0"/>
                </a:rPr>
                <a:t>and Resourcing </a:t>
              </a:r>
              <a:endParaRPr lang="en-US" sz="2418" dirty="0">
                <a:latin typeface="+mj-lt"/>
                <a:ea typeface="Calibri" panose="020F0502020204030204" pitchFamily="34" charset="0"/>
                <a:cs typeface="Times New Roman" panose="02020603050405020304" pitchFamily="18" charset="0"/>
              </a:endParaRPr>
            </a:p>
            <a:p>
              <a:pPr marL="763673" indent="-763673" algn="ctr"/>
              <a:r>
                <a:rPr lang="en-US" sz="1979"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endParaRPr lang="en-US" sz="2418" dirty="0">
                <a:latin typeface="Calibri" panose="020F0502020204030204" pitchFamily="34" charset="0"/>
                <a:ea typeface="Calibri" panose="020F0502020204030204" pitchFamily="34" charset="0"/>
                <a:cs typeface="Times New Roman" panose="02020603050405020304" pitchFamily="18" charset="0"/>
              </a:endParaRPr>
            </a:p>
          </p:txBody>
        </p:sp>
        <p:sp>
          <p:nvSpPr>
            <p:cNvPr id="15" name="Text Box 6">
              <a:extLst>
                <a:ext uri="{FF2B5EF4-FFF2-40B4-BE49-F238E27FC236}">
                  <a16:creationId xmlns:a16="http://schemas.microsoft.com/office/drawing/2014/main" id="{1F90FFBF-B21A-4B2E-B2B0-507935001419}"/>
                </a:ext>
              </a:extLst>
            </p:cNvPr>
            <p:cNvSpPr txBox="1">
              <a:spLocks noChangeArrowheads="1"/>
            </p:cNvSpPr>
            <p:nvPr/>
          </p:nvSpPr>
          <p:spPr bwMode="auto">
            <a:xfrm>
              <a:off x="4435475" y="2420620"/>
              <a:ext cx="2090420" cy="2053590"/>
            </a:xfrm>
            <a:prstGeom prst="rect">
              <a:avLst/>
            </a:prstGeom>
            <a:solidFill>
              <a:srgbClr val="FFFFFF"/>
            </a:solidFill>
            <a:ln w="9525">
              <a:solidFill>
                <a:srgbClr val="000000"/>
              </a:solidFill>
              <a:miter lim="800000"/>
              <a:headEnd/>
              <a:tailEnd/>
            </a:ln>
          </p:spPr>
          <p:txBody>
            <a:bodyPr rot="0" vert="horz" wrap="square" lIns="201041" tIns="100521" rIns="201041" bIns="100521" anchor="t" anchorCtr="0" upright="1">
              <a:noAutofit/>
            </a:bodyPr>
            <a:lstStyle/>
            <a:p>
              <a:pPr algn="ctr"/>
              <a:r>
                <a:rPr lang="en-US" sz="879" b="1" dirty="0">
                  <a:solidFill>
                    <a:srgbClr val="000000"/>
                  </a:solidFill>
                  <a:latin typeface="Arial" panose="020B0604020202020204" pitchFamily="34" charset="0"/>
                  <a:ea typeface="Calibri" panose="020F0502020204030204" pitchFamily="34" charset="0"/>
                  <a:cs typeface="Times New Roman" panose="02020603050405020304" pitchFamily="18" charset="0"/>
                </a:rPr>
                <a:t> </a:t>
              </a:r>
              <a:endParaRPr lang="en-US" sz="2418" dirty="0">
                <a:latin typeface="Calibri" panose="020F0502020204030204" pitchFamily="34" charset="0"/>
                <a:ea typeface="Calibri" panose="020F0502020204030204" pitchFamily="34" charset="0"/>
                <a:cs typeface="Times New Roman" panose="02020603050405020304" pitchFamily="18" charset="0"/>
              </a:endParaRPr>
            </a:p>
            <a:p>
              <a:pPr algn="ctr"/>
              <a:endParaRPr lang="en-US" sz="2418"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endParaRPr>
            </a:p>
            <a:p>
              <a:pPr algn="ctr"/>
              <a:endParaRPr lang="en-US" sz="1319" b="1" dirty="0">
                <a:solidFill>
                  <a:srgbClr val="FF0000"/>
                </a:solidFill>
                <a:latin typeface="+mj-lt"/>
                <a:ea typeface="Calibri" panose="020F0502020204030204" pitchFamily="34" charset="0"/>
                <a:cs typeface="Times New Roman" panose="02020603050405020304" pitchFamily="18" charset="0"/>
              </a:endParaRPr>
            </a:p>
            <a:p>
              <a:pPr algn="ctr"/>
              <a:r>
                <a:rPr lang="en-US" sz="2418" b="1" dirty="0">
                  <a:solidFill>
                    <a:srgbClr val="FF0000"/>
                  </a:solidFill>
                  <a:latin typeface="+mj-lt"/>
                  <a:ea typeface="Calibri" panose="020F0502020204030204" pitchFamily="34" charset="0"/>
                  <a:cs typeface="Times New Roman" panose="02020603050405020304" pitchFamily="18" charset="0"/>
                </a:rPr>
                <a:t>Implementing</a:t>
              </a:r>
            </a:p>
            <a:p>
              <a:pPr algn="ctr"/>
              <a:r>
                <a:rPr lang="en-US" sz="2418" b="1" dirty="0">
                  <a:solidFill>
                    <a:srgbClr val="FF0000"/>
                  </a:solidFill>
                  <a:latin typeface="+mj-lt"/>
                  <a:ea typeface="Calibri" panose="020F0502020204030204" pitchFamily="34" charset="0"/>
                  <a:cs typeface="Times New Roman" panose="02020603050405020304" pitchFamily="18" charset="0"/>
                </a:rPr>
                <a:t>Interventions</a:t>
              </a:r>
              <a:endParaRPr lang="en-US" sz="2418" dirty="0">
                <a:latin typeface="+mj-lt"/>
                <a:ea typeface="Calibri" panose="020F0502020204030204" pitchFamily="34" charset="0"/>
                <a:cs typeface="Times New Roman" panose="02020603050405020304" pitchFamily="18" charset="0"/>
              </a:endParaRPr>
            </a:p>
            <a:p>
              <a:pPr algn="ctr"/>
              <a:r>
                <a:rPr lang="en-US" sz="2418"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3957"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endParaRPr lang="en-US" sz="2418" dirty="0">
                <a:latin typeface="Calibri" panose="020F0502020204030204" pitchFamily="34" charset="0"/>
                <a:ea typeface="Calibri" panose="020F0502020204030204" pitchFamily="34" charset="0"/>
                <a:cs typeface="Times New Roman" panose="02020603050405020304" pitchFamily="18" charset="0"/>
              </a:endParaRPr>
            </a:p>
          </p:txBody>
        </p:sp>
        <p:sp>
          <p:nvSpPr>
            <p:cNvPr id="16" name="Text Box 7">
              <a:extLst>
                <a:ext uri="{FF2B5EF4-FFF2-40B4-BE49-F238E27FC236}">
                  <a16:creationId xmlns:a16="http://schemas.microsoft.com/office/drawing/2014/main" id="{212695CC-97FB-4E95-8D05-00A0EC54532B}"/>
                </a:ext>
              </a:extLst>
            </p:cNvPr>
            <p:cNvSpPr txBox="1">
              <a:spLocks noChangeArrowheads="1"/>
            </p:cNvSpPr>
            <p:nvPr/>
          </p:nvSpPr>
          <p:spPr bwMode="auto">
            <a:xfrm>
              <a:off x="1933575" y="5137783"/>
              <a:ext cx="2559685" cy="1971404"/>
            </a:xfrm>
            <a:prstGeom prst="rect">
              <a:avLst/>
            </a:prstGeom>
            <a:solidFill>
              <a:srgbClr val="FFFFFF"/>
            </a:solidFill>
            <a:ln w="9525">
              <a:solidFill>
                <a:srgbClr val="000000"/>
              </a:solidFill>
              <a:miter lim="800000"/>
              <a:headEnd/>
              <a:tailEnd/>
            </a:ln>
          </p:spPr>
          <p:txBody>
            <a:bodyPr rot="0" vert="horz" wrap="square" lIns="201041" tIns="100521" rIns="201041" bIns="100521" anchor="t" anchorCtr="0" upright="1">
              <a:noAutofit/>
            </a:bodyPr>
            <a:lstStyle/>
            <a:p>
              <a:pPr marL="763673" indent="-763673" algn="ctr">
                <a:spcBef>
                  <a:spcPts val="660"/>
                </a:spcBef>
                <a:spcAft>
                  <a:spcPts val="660"/>
                </a:spcAft>
              </a:pPr>
              <a:endParaRPr lang="en-US" sz="2418" b="1" dirty="0">
                <a:solidFill>
                  <a:srgbClr val="33CCCC"/>
                </a:solidFill>
                <a:latin typeface="Times New Roman" panose="02020603050405020304" pitchFamily="18" charset="0"/>
                <a:ea typeface="Calibri" panose="020F0502020204030204" pitchFamily="34" charset="0"/>
                <a:cs typeface="Times New Roman" panose="02020603050405020304" pitchFamily="18" charset="0"/>
              </a:endParaRPr>
            </a:p>
            <a:p>
              <a:pPr marL="763673" indent="-763673" algn="ctr">
                <a:spcBef>
                  <a:spcPts val="660"/>
                </a:spcBef>
                <a:spcAft>
                  <a:spcPts val="660"/>
                </a:spcAft>
              </a:pPr>
              <a:endParaRPr lang="en-US" sz="440" b="1" dirty="0">
                <a:solidFill>
                  <a:srgbClr val="33CCCC"/>
                </a:solidFill>
                <a:latin typeface="+mj-lt"/>
                <a:ea typeface="Calibri" panose="020F0502020204030204" pitchFamily="34" charset="0"/>
                <a:cs typeface="Times New Roman" panose="02020603050405020304" pitchFamily="18" charset="0"/>
              </a:endParaRPr>
            </a:p>
            <a:p>
              <a:pPr marL="763673" indent="-763673" algn="ctr">
                <a:spcBef>
                  <a:spcPts val="660"/>
                </a:spcBef>
                <a:spcAft>
                  <a:spcPts val="660"/>
                </a:spcAft>
              </a:pPr>
              <a:r>
                <a:rPr lang="en-US" sz="2418" b="1" dirty="0">
                  <a:solidFill>
                    <a:srgbClr val="33CCCC"/>
                  </a:solidFill>
                  <a:latin typeface="+mj-lt"/>
                  <a:ea typeface="Calibri" panose="020F0502020204030204" pitchFamily="34" charset="0"/>
                  <a:cs typeface="Times New Roman" panose="02020603050405020304" pitchFamily="18" charset="0"/>
                </a:rPr>
                <a:t>Assessing and Evaluating</a:t>
              </a:r>
              <a:endParaRPr lang="en-US" sz="2418" dirty="0">
                <a:latin typeface="+mj-lt"/>
                <a:ea typeface="Calibri" panose="020F0502020204030204" pitchFamily="34" charset="0"/>
                <a:cs typeface="Times New Roman" panose="02020603050405020304" pitchFamily="18" charset="0"/>
              </a:endParaRPr>
            </a:p>
          </p:txBody>
        </p:sp>
        <p:cxnSp>
          <p:nvCxnSpPr>
            <p:cNvPr id="17" name="AutoShape 8">
              <a:extLst>
                <a:ext uri="{FF2B5EF4-FFF2-40B4-BE49-F238E27FC236}">
                  <a16:creationId xmlns:a16="http://schemas.microsoft.com/office/drawing/2014/main" id="{7DAB296A-EC21-4876-BC30-871C72263032}"/>
                </a:ext>
              </a:extLst>
            </p:cNvPr>
            <p:cNvCxnSpPr>
              <a:cxnSpLocks noChangeShapeType="1"/>
            </p:cNvCxnSpPr>
            <p:nvPr/>
          </p:nvCxnSpPr>
          <p:spPr bwMode="auto">
            <a:xfrm rot="16200000">
              <a:off x="639445" y="1032509"/>
              <a:ext cx="1741170" cy="1035050"/>
            </a:xfrm>
            <a:prstGeom prst="curvedConnector2">
              <a:avLst/>
            </a:prstGeom>
            <a:noFill/>
            <a:ln w="57150">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18" name="AutoShape 9">
              <a:extLst>
                <a:ext uri="{FF2B5EF4-FFF2-40B4-BE49-F238E27FC236}">
                  <a16:creationId xmlns:a16="http://schemas.microsoft.com/office/drawing/2014/main" id="{5F42E379-17C8-47D5-B3C2-8BAAB05F9275}"/>
                </a:ext>
              </a:extLst>
            </p:cNvPr>
            <p:cNvCxnSpPr>
              <a:cxnSpLocks noChangeShapeType="1"/>
              <a:stCxn id="13" idx="3"/>
              <a:endCxn id="15" idx="0"/>
            </p:cNvCxnSpPr>
            <p:nvPr/>
          </p:nvCxnSpPr>
          <p:spPr bwMode="auto">
            <a:xfrm>
              <a:off x="4409440" y="683579"/>
              <a:ext cx="1071246" cy="1737041"/>
            </a:xfrm>
            <a:prstGeom prst="curvedConnector2">
              <a:avLst/>
            </a:prstGeom>
            <a:noFill/>
            <a:ln w="57150">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19" name="AutoShape 10">
              <a:extLst>
                <a:ext uri="{FF2B5EF4-FFF2-40B4-BE49-F238E27FC236}">
                  <a16:creationId xmlns:a16="http://schemas.microsoft.com/office/drawing/2014/main" id="{7EC16A5F-A5D2-4F14-92B8-553E53C908AE}"/>
                </a:ext>
              </a:extLst>
            </p:cNvPr>
            <p:cNvCxnSpPr>
              <a:cxnSpLocks noChangeShapeType="1"/>
              <a:stCxn id="15" idx="2"/>
              <a:endCxn id="16" idx="3"/>
            </p:cNvCxnSpPr>
            <p:nvPr/>
          </p:nvCxnSpPr>
          <p:spPr bwMode="auto">
            <a:xfrm rot="5400000">
              <a:off x="4162336" y="4805136"/>
              <a:ext cx="1649277" cy="987426"/>
            </a:xfrm>
            <a:prstGeom prst="curvedConnector2">
              <a:avLst/>
            </a:prstGeom>
            <a:noFill/>
            <a:ln w="57150">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20" name="AutoShape 11">
              <a:extLst>
                <a:ext uri="{FF2B5EF4-FFF2-40B4-BE49-F238E27FC236}">
                  <a16:creationId xmlns:a16="http://schemas.microsoft.com/office/drawing/2014/main" id="{E2668334-F884-4756-92CE-25B6AA2243CA}"/>
                </a:ext>
              </a:extLst>
            </p:cNvPr>
            <p:cNvCxnSpPr>
              <a:cxnSpLocks noChangeShapeType="1"/>
              <a:stCxn id="16" idx="1"/>
              <a:endCxn id="11" idx="2"/>
            </p:cNvCxnSpPr>
            <p:nvPr/>
          </p:nvCxnSpPr>
          <p:spPr bwMode="auto">
            <a:xfrm rot="10800000">
              <a:off x="1020764" y="4474212"/>
              <a:ext cx="912812" cy="1649277"/>
            </a:xfrm>
            <a:prstGeom prst="curvedConnector2">
              <a:avLst/>
            </a:prstGeom>
            <a:noFill/>
            <a:ln w="57150">
              <a:solidFill>
                <a:srgbClr val="000000"/>
              </a:solidFill>
              <a:round/>
              <a:headEnd/>
              <a:tailEnd type="triangle" w="med" len="med"/>
            </a:ln>
            <a:extLst>
              <a:ext uri="{909E8E84-426E-40DD-AFC4-6F175D3DCCD1}">
                <a14:hiddenFill xmlns:a14="http://schemas.microsoft.com/office/drawing/2010/main">
                  <a:noFill/>
                </a14:hiddenFill>
              </a:ext>
            </a:extLst>
          </p:spPr>
        </p:cxnSp>
        <p:sp>
          <p:nvSpPr>
            <p:cNvPr id="21" name="Text Box 12">
              <a:extLst>
                <a:ext uri="{FF2B5EF4-FFF2-40B4-BE49-F238E27FC236}">
                  <a16:creationId xmlns:a16="http://schemas.microsoft.com/office/drawing/2014/main" id="{7B146B0D-C51D-4CBE-86E6-C00FBCC47F4E}"/>
                </a:ext>
              </a:extLst>
            </p:cNvPr>
            <p:cNvSpPr txBox="1">
              <a:spLocks noChangeArrowheads="1"/>
            </p:cNvSpPr>
            <p:nvPr/>
          </p:nvSpPr>
          <p:spPr bwMode="auto">
            <a:xfrm>
              <a:off x="2767966" y="1739266"/>
              <a:ext cx="930275" cy="441836"/>
            </a:xfrm>
            <a:prstGeom prst="rect">
              <a:avLst/>
            </a:prstGeom>
            <a:noFill/>
            <a:ln>
              <a:noFill/>
            </a:ln>
            <a:extLst>
              <a:ext uri="{909E8E84-426E-40DD-AFC4-6F175D3DCCD1}">
                <a14:hiddenFill xmlns:a14="http://schemas.microsoft.com/office/drawing/2010/main">
                  <a:solidFill>
                    <a:srgbClr val="BBE0E3"/>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201041" tIns="100521" rIns="201041" bIns="100521" upright="1">
              <a:spAutoFit/>
            </a:bodyPr>
            <a:lstStyle/>
            <a:p>
              <a:pPr algn="ctr">
                <a:spcBef>
                  <a:spcPts val="440"/>
                </a:spcBef>
                <a:spcAft>
                  <a:spcPts val="440"/>
                </a:spcAft>
              </a:pPr>
              <a:endParaRPr lang="en-US" sz="1759" dirty="0">
                <a:latin typeface="Calibri" panose="020F0502020204030204" pitchFamily="34" charset="0"/>
                <a:ea typeface="Calibri" panose="020F0502020204030204" pitchFamily="34" charset="0"/>
                <a:cs typeface="Times New Roman" panose="02020603050405020304" pitchFamily="18" charset="0"/>
              </a:endParaRPr>
            </a:p>
          </p:txBody>
        </p:sp>
        <p:sp>
          <p:nvSpPr>
            <p:cNvPr id="22" name="Text Box 14">
              <a:extLst>
                <a:ext uri="{FF2B5EF4-FFF2-40B4-BE49-F238E27FC236}">
                  <a16:creationId xmlns:a16="http://schemas.microsoft.com/office/drawing/2014/main" id="{68FF12A0-D8F6-49A0-A4D3-B61D010A0936}"/>
                </a:ext>
              </a:extLst>
            </p:cNvPr>
            <p:cNvSpPr txBox="1">
              <a:spLocks noChangeArrowheads="1"/>
            </p:cNvSpPr>
            <p:nvPr/>
          </p:nvSpPr>
          <p:spPr bwMode="auto">
            <a:xfrm rot="16200000">
              <a:off x="3865026" y="2744357"/>
              <a:ext cx="631177" cy="256539"/>
            </a:xfrm>
            <a:prstGeom prst="rect">
              <a:avLst/>
            </a:prstGeom>
            <a:noFill/>
            <a:ln>
              <a:noFill/>
            </a:ln>
            <a:extLst>
              <a:ext uri="{909E8E84-426E-40DD-AFC4-6F175D3DCCD1}">
                <a14:hiddenFill xmlns:a14="http://schemas.microsoft.com/office/drawing/2010/main">
                  <a:solidFill>
                    <a:srgbClr val="BBE0E3"/>
                  </a:solidFill>
                </a14:hiddenFill>
              </a:ext>
              <a:ext uri="{91240B29-F687-4F45-9708-019B960494DF}">
                <a14:hiddenLine xmlns:a14="http://schemas.microsoft.com/office/drawing/2010/main" w="9525">
                  <a:solidFill>
                    <a:srgbClr val="000000"/>
                  </a:solidFill>
                  <a:miter lim="800000"/>
                  <a:headEnd/>
                  <a:tailEnd/>
                </a14:hiddenLine>
              </a:ext>
            </a:extLst>
          </p:spPr>
          <p:txBody>
            <a:bodyPr rot="0" vert="vert" wrap="square" lIns="201041" tIns="100521" rIns="201041" bIns="100521" upright="1">
              <a:spAutoFit/>
            </a:bodyPr>
            <a:lstStyle/>
            <a:p>
              <a:pPr algn="ctr"/>
              <a:r>
                <a:rPr lang="en-US" sz="1759" dirty="0">
                  <a:latin typeface="Calibri" panose="020F0502020204030204" pitchFamily="34" charset="0"/>
                  <a:ea typeface="Calibri" panose="020F0502020204030204" pitchFamily="34" charset="0"/>
                  <a:cs typeface="Times New Roman" panose="02020603050405020304" pitchFamily="18" charset="0"/>
                </a:rPr>
                <a:t> </a:t>
              </a:r>
            </a:p>
          </p:txBody>
        </p:sp>
        <p:sp>
          <p:nvSpPr>
            <p:cNvPr id="23" name="Text Box 20">
              <a:extLst>
                <a:ext uri="{FF2B5EF4-FFF2-40B4-BE49-F238E27FC236}">
                  <a16:creationId xmlns:a16="http://schemas.microsoft.com/office/drawing/2014/main" id="{153A03F4-E5CD-4883-A2C4-BAC92405A13B}"/>
                </a:ext>
              </a:extLst>
            </p:cNvPr>
            <p:cNvSpPr txBox="1">
              <a:spLocks noChangeArrowheads="1"/>
            </p:cNvSpPr>
            <p:nvPr/>
          </p:nvSpPr>
          <p:spPr bwMode="auto">
            <a:xfrm>
              <a:off x="2630170" y="2168294"/>
              <a:ext cx="1128395" cy="1224280"/>
            </a:xfrm>
            <a:prstGeom prst="rect">
              <a:avLst/>
            </a:prstGeom>
            <a:noFill/>
            <a:ln>
              <a:noFill/>
            </a:ln>
            <a:extLst>
              <a:ext uri="{909E8E84-426E-40DD-AFC4-6F175D3DCCD1}">
                <a14:hiddenFill xmlns:a14="http://schemas.microsoft.com/office/drawing/2010/main">
                  <a:solidFill>
                    <a:srgbClr val="BBE0E3"/>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none" lIns="201041" tIns="100521" rIns="201041" bIns="100521" upright="1">
              <a:noAutofit/>
            </a:bodyPr>
            <a:lstStyle/>
            <a:p>
              <a:pPr algn="ctr"/>
              <a:r>
                <a:rPr lang="en-US" sz="2638" b="1" i="1" dirty="0">
                  <a:solidFill>
                    <a:srgbClr val="0000FF"/>
                  </a:solidFill>
                  <a:latin typeface="+mj-lt"/>
                  <a:ea typeface="Calibri" panose="020F0502020204030204" pitchFamily="34" charset="0"/>
                  <a:cs typeface="Times New Roman" panose="02020603050405020304" pitchFamily="18" charset="0"/>
                </a:rPr>
                <a:t>Culture of:</a:t>
              </a:r>
            </a:p>
            <a:p>
              <a:pPr algn="ctr"/>
              <a:endParaRPr lang="en-US" sz="2638" dirty="0">
                <a:solidFill>
                  <a:srgbClr val="0000FF"/>
                </a:solidFill>
                <a:latin typeface="+mj-lt"/>
                <a:ea typeface="Calibri" panose="020F0502020204030204" pitchFamily="34" charset="0"/>
                <a:cs typeface="Times New Roman" panose="02020603050405020304" pitchFamily="18" charset="0"/>
              </a:endParaRPr>
            </a:p>
            <a:p>
              <a:pPr algn="ctr"/>
              <a:r>
                <a:rPr lang="en-US" sz="2638" b="1" dirty="0">
                  <a:solidFill>
                    <a:srgbClr val="0000FF"/>
                  </a:solidFill>
                  <a:latin typeface="+mj-lt"/>
                  <a:ea typeface="Calibri" panose="020F0502020204030204" pitchFamily="34" charset="0"/>
                  <a:cs typeface="Times New Roman" panose="02020603050405020304" pitchFamily="18" charset="0"/>
                </a:rPr>
                <a:t>Relevance</a:t>
              </a:r>
            </a:p>
            <a:p>
              <a:pPr algn="ctr"/>
              <a:endParaRPr lang="en-US" sz="1759" dirty="0">
                <a:latin typeface="+mj-lt"/>
                <a:ea typeface="Calibri" panose="020F0502020204030204" pitchFamily="34" charset="0"/>
                <a:cs typeface="Times New Roman" panose="02020603050405020304" pitchFamily="18" charset="0"/>
              </a:endParaRPr>
            </a:p>
            <a:p>
              <a:pPr algn="ctr"/>
              <a:r>
                <a:rPr lang="en-US" sz="2638" b="1" dirty="0">
                  <a:solidFill>
                    <a:srgbClr val="0000FF"/>
                  </a:solidFill>
                  <a:latin typeface="+mj-lt"/>
                  <a:ea typeface="Calibri" panose="020F0502020204030204" pitchFamily="34" charset="0"/>
                  <a:cs typeface="Times New Roman" panose="02020603050405020304" pitchFamily="18" charset="0"/>
                </a:rPr>
                <a:t>Evidence</a:t>
              </a:r>
            </a:p>
            <a:p>
              <a:pPr algn="ctr"/>
              <a:endParaRPr lang="en-US" sz="1759" dirty="0">
                <a:latin typeface="+mj-lt"/>
                <a:ea typeface="Calibri" panose="020F0502020204030204" pitchFamily="34" charset="0"/>
                <a:cs typeface="Times New Roman" panose="02020603050405020304" pitchFamily="18" charset="0"/>
              </a:endParaRPr>
            </a:p>
            <a:p>
              <a:pPr algn="ctr"/>
              <a:r>
                <a:rPr lang="en-US" sz="2638" b="1" dirty="0">
                  <a:solidFill>
                    <a:srgbClr val="0000FF"/>
                  </a:solidFill>
                  <a:latin typeface="+mj-lt"/>
                  <a:ea typeface="Calibri" panose="020F0502020204030204" pitchFamily="34" charset="0"/>
                  <a:cs typeface="Times New Roman" panose="02020603050405020304" pitchFamily="18" charset="0"/>
                </a:rPr>
                <a:t>Perseverance</a:t>
              </a:r>
            </a:p>
            <a:p>
              <a:pPr algn="ctr"/>
              <a:endParaRPr lang="en-US" sz="1759" dirty="0">
                <a:latin typeface="+mj-lt"/>
                <a:ea typeface="Calibri" panose="020F0502020204030204" pitchFamily="34" charset="0"/>
                <a:cs typeface="Times New Roman" panose="02020603050405020304" pitchFamily="18" charset="0"/>
              </a:endParaRPr>
            </a:p>
          </p:txBody>
        </p:sp>
      </p:grpSp>
      <p:pic>
        <p:nvPicPr>
          <p:cNvPr id="3" name="Picture 2">
            <a:extLst>
              <a:ext uri="{FF2B5EF4-FFF2-40B4-BE49-F238E27FC236}">
                <a16:creationId xmlns:a16="http://schemas.microsoft.com/office/drawing/2014/main" id="{D93AFD44-7723-6860-810F-1AC2BA85D8D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0861104"/>
            <a:ext cx="9475474" cy="1000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8649242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object 12"/>
          <p:cNvSpPr txBox="1"/>
          <p:nvPr/>
        </p:nvSpPr>
        <p:spPr>
          <a:xfrm>
            <a:off x="2615492" y="10613454"/>
            <a:ext cx="1031240" cy="402590"/>
          </a:xfrm>
          <a:prstGeom prst="rect">
            <a:avLst/>
          </a:prstGeom>
        </p:spPr>
        <p:txBody>
          <a:bodyPr vert="horz" wrap="square" lIns="0" tIns="0" rIns="0" bIns="0" rtlCol="0">
            <a:spAutoFit/>
          </a:bodyPr>
          <a:lstStyle/>
          <a:p>
            <a:pPr marL="12700">
              <a:lnSpc>
                <a:spcPct val="100000"/>
              </a:lnSpc>
            </a:pPr>
            <a:r>
              <a:rPr sz="2950" dirty="0">
                <a:solidFill>
                  <a:srgbClr val="FFFFFF"/>
                </a:solidFill>
                <a:latin typeface="Arial"/>
                <a:cs typeface="Arial"/>
              </a:rPr>
              <a:t>IUPUI</a:t>
            </a:r>
            <a:endParaRPr sz="2950" dirty="0">
              <a:latin typeface="Arial"/>
              <a:cs typeface="Arial"/>
            </a:endParaRPr>
          </a:p>
        </p:txBody>
      </p:sp>
      <p:sp>
        <p:nvSpPr>
          <p:cNvPr id="3" name="Rectangle 2">
            <a:extLst>
              <a:ext uri="{FF2B5EF4-FFF2-40B4-BE49-F238E27FC236}">
                <a16:creationId xmlns:a16="http://schemas.microsoft.com/office/drawing/2014/main" id="{2B2CE809-78A7-9540-8C05-0B41F4FB29F8}"/>
              </a:ext>
            </a:extLst>
          </p:cNvPr>
          <p:cNvSpPr/>
          <p:nvPr/>
        </p:nvSpPr>
        <p:spPr>
          <a:xfrm>
            <a:off x="890230" y="1964574"/>
            <a:ext cx="19073511" cy="10895290"/>
          </a:xfrm>
          <a:prstGeom prst="rect">
            <a:avLst/>
          </a:prstGeom>
        </p:spPr>
        <p:txBody>
          <a:bodyPr wrap="square">
            <a:spAutoFit/>
          </a:bodyPr>
          <a:lstStyle/>
          <a:p>
            <a:r>
              <a:rPr lang="en-US" sz="4400" b="1" i="1" dirty="0"/>
              <a:t>“Based on our assessment findings, what actions will we take to improve our specific context, including reporting on our assessment/improvement processes?”</a:t>
            </a:r>
          </a:p>
          <a:p>
            <a:endParaRPr lang="en-US" sz="4400" dirty="0"/>
          </a:p>
          <a:p>
            <a:pPr marL="571500" indent="-571500">
              <a:buFont typeface="Arial" panose="020B0604020202020204" pitchFamily="34" charset="0"/>
              <a:buChar char="•"/>
            </a:pPr>
            <a:r>
              <a:rPr lang="en-US" sz="4400" dirty="0"/>
              <a:t>Involves:</a:t>
            </a:r>
          </a:p>
          <a:p>
            <a:pPr marL="1028700" lvl="1" indent="-571500">
              <a:buFont typeface="Arial" panose="020B0604020202020204" pitchFamily="34" charset="0"/>
              <a:buChar char="•"/>
            </a:pPr>
            <a:r>
              <a:rPr lang="en-US" sz="4400" i="1" dirty="0"/>
              <a:t>Maintaining</a:t>
            </a:r>
            <a:r>
              <a:rPr lang="en-US" sz="4400" dirty="0"/>
              <a:t> what is working well</a:t>
            </a:r>
          </a:p>
          <a:p>
            <a:pPr marL="1028700" lvl="1" indent="-571500">
              <a:buFont typeface="Arial" panose="020B0604020202020204" pitchFamily="34" charset="0"/>
              <a:buChar char="•"/>
            </a:pPr>
            <a:r>
              <a:rPr lang="en-US" sz="4400" i="1" dirty="0"/>
              <a:t>Improving </a:t>
            </a:r>
            <a:r>
              <a:rPr lang="en-US" sz="4400" dirty="0"/>
              <a:t>where warranted</a:t>
            </a:r>
          </a:p>
          <a:p>
            <a:pPr marL="1028700" lvl="1" indent="-571500">
              <a:buFont typeface="Arial" panose="020B0604020202020204" pitchFamily="34" charset="0"/>
              <a:buChar char="•"/>
            </a:pPr>
            <a:r>
              <a:rPr lang="en-US" sz="4400" dirty="0"/>
              <a:t>Potentially </a:t>
            </a:r>
            <a:r>
              <a:rPr lang="en-US" sz="4400" i="1" dirty="0"/>
              <a:t>scaling</a:t>
            </a:r>
            <a:r>
              <a:rPr lang="en-US" sz="4400" dirty="0"/>
              <a:t> plans, goals, and interventions to other contexts</a:t>
            </a:r>
          </a:p>
          <a:p>
            <a:pPr marL="571500" indent="-571500">
              <a:buFont typeface="Arial" panose="020B0604020202020204" pitchFamily="34" charset="0"/>
              <a:buChar char="•"/>
            </a:pPr>
            <a:endParaRPr lang="en-US" sz="4400" dirty="0"/>
          </a:p>
          <a:p>
            <a:pPr marL="571500" indent="-571500">
              <a:buFont typeface="Arial" panose="020B0604020202020204" pitchFamily="34" charset="0"/>
              <a:buChar char="•"/>
            </a:pPr>
            <a:r>
              <a:rPr lang="en-US" sz="4400" dirty="0"/>
              <a:t>Uses results of improvement to inform subsequent planning, goal setting, and resourcing activities (a recursive cycle)</a:t>
            </a:r>
          </a:p>
          <a:p>
            <a:pPr marL="1028700" lvl="1" indent="-571500">
              <a:buFont typeface="Arial" panose="020B0604020202020204" pitchFamily="34" charset="0"/>
              <a:buChar char="•"/>
            </a:pPr>
            <a:endParaRPr lang="en-US" sz="4200" dirty="0">
              <a:ea typeface="Calibri" panose="020F0502020204030204" pitchFamily="34" charset="0"/>
              <a:cs typeface="Times New Roman" panose="02020603050405020304" pitchFamily="18" charset="0"/>
            </a:endParaRPr>
          </a:p>
          <a:p>
            <a:pPr marL="571500" indent="-571500">
              <a:buFont typeface="Arial" panose="020B0604020202020204" pitchFamily="34" charset="0"/>
              <a:buChar char="•"/>
            </a:pPr>
            <a:r>
              <a:rPr lang="en-US" sz="4400" dirty="0"/>
              <a:t>Requires reporting to internal constituents and demonstrating accountability to external stakeholders (use </a:t>
            </a:r>
            <a:r>
              <a:rPr lang="en-US" sz="4400" b="1" dirty="0"/>
              <a:t>4 Key Questions </a:t>
            </a:r>
            <a:r>
              <a:rPr lang="en-US" sz="4400" dirty="0"/>
              <a:t>on next slide)</a:t>
            </a:r>
          </a:p>
          <a:p>
            <a:pPr marL="1028700" lvl="1" indent="-571500">
              <a:buFont typeface="Arial" panose="020B0604020202020204" pitchFamily="34" charset="0"/>
              <a:buChar char="•"/>
            </a:pPr>
            <a:endParaRPr lang="en-US" sz="4400" dirty="0">
              <a:effectLst/>
              <a:latin typeface="Calibri Light" panose="020F0302020204030204" pitchFamily="34" charset="0"/>
              <a:ea typeface="Calibri" panose="020F0502020204030204" pitchFamily="34" charset="0"/>
              <a:cs typeface="Times New Roman" panose="02020603050405020304" pitchFamily="18" charset="0"/>
            </a:endParaRPr>
          </a:p>
          <a:p>
            <a:pPr marL="571500" indent="-571500">
              <a:buFont typeface="Arial" panose="020B0604020202020204" pitchFamily="34" charset="0"/>
              <a:buChar char="•"/>
            </a:pPr>
            <a:endParaRPr lang="en-US" sz="4400" dirty="0">
              <a:effectLst/>
              <a:latin typeface="Calibri Light" panose="020F0302020204030204" pitchFamily="34" charset="0"/>
              <a:ea typeface="Calibri" panose="020F0502020204030204" pitchFamily="34" charset="0"/>
              <a:cs typeface="Times New Roman" panose="02020603050405020304" pitchFamily="18" charset="0"/>
            </a:endParaRPr>
          </a:p>
          <a:p>
            <a:pPr marL="571500" indent="-571500">
              <a:buFont typeface="Arial" panose="020B0604020202020204" pitchFamily="34" charset="0"/>
              <a:buChar char="•"/>
            </a:pPr>
            <a:endParaRPr lang="en-US" sz="4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Rectangle 3">
            <a:extLst>
              <a:ext uri="{FF2B5EF4-FFF2-40B4-BE49-F238E27FC236}">
                <a16:creationId xmlns:a16="http://schemas.microsoft.com/office/drawing/2014/main" id="{E82EA1D4-26C7-B14B-B027-326432A8E09E}"/>
              </a:ext>
            </a:extLst>
          </p:cNvPr>
          <p:cNvSpPr/>
          <p:nvPr/>
        </p:nvSpPr>
        <p:spPr>
          <a:xfrm>
            <a:off x="1375529" y="799074"/>
            <a:ext cx="18102915" cy="1015663"/>
          </a:xfrm>
          <a:prstGeom prst="rect">
            <a:avLst/>
          </a:prstGeom>
        </p:spPr>
        <p:txBody>
          <a:bodyPr wrap="square">
            <a:spAutoFit/>
          </a:bodyPr>
          <a:lstStyle/>
          <a:p>
            <a:r>
              <a:rPr lang="en-US" sz="6000" b="1" dirty="0">
                <a:solidFill>
                  <a:srgbClr val="A5162A"/>
                </a:solidFill>
                <a:latin typeface="+mj-lt"/>
              </a:rPr>
              <a:t>Making Improvements</a:t>
            </a:r>
          </a:p>
        </p:txBody>
      </p:sp>
      <p:sp>
        <p:nvSpPr>
          <p:cNvPr id="5" name="TextBox 4">
            <a:extLst>
              <a:ext uri="{FF2B5EF4-FFF2-40B4-BE49-F238E27FC236}">
                <a16:creationId xmlns:a16="http://schemas.microsoft.com/office/drawing/2014/main" id="{84F865C9-6860-9C44-9537-4AFADFE78D9C}"/>
              </a:ext>
            </a:extLst>
          </p:cNvPr>
          <p:cNvSpPr txBox="1"/>
          <p:nvPr/>
        </p:nvSpPr>
        <p:spPr>
          <a:xfrm>
            <a:off x="10930269" y="660575"/>
            <a:ext cx="7400261" cy="646331"/>
          </a:xfrm>
          <a:prstGeom prst="rect">
            <a:avLst/>
          </a:prstGeom>
          <a:noFill/>
        </p:spPr>
        <p:txBody>
          <a:bodyPr wrap="square" rtlCol="0">
            <a:spAutoFit/>
          </a:bodyPr>
          <a:lstStyle/>
          <a:p>
            <a:r>
              <a:rPr lang="en-US" sz="3600" b="1" dirty="0">
                <a:solidFill>
                  <a:schemeClr val="bg1">
                    <a:lumMod val="65000"/>
                  </a:schemeClr>
                </a:solidFill>
              </a:rPr>
              <a:t> </a:t>
            </a:r>
          </a:p>
        </p:txBody>
      </p:sp>
      <p:pic>
        <p:nvPicPr>
          <p:cNvPr id="6" name="Picture 5">
            <a:extLst>
              <a:ext uri="{FF2B5EF4-FFF2-40B4-BE49-F238E27FC236}">
                <a16:creationId xmlns:a16="http://schemas.microsoft.com/office/drawing/2014/main" id="{48D7F27D-7561-5F2F-F604-02632785DDC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0861104"/>
            <a:ext cx="9475474" cy="1000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68237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object 12"/>
          <p:cNvSpPr txBox="1"/>
          <p:nvPr/>
        </p:nvSpPr>
        <p:spPr>
          <a:xfrm>
            <a:off x="2615492" y="10613454"/>
            <a:ext cx="1031240" cy="402590"/>
          </a:xfrm>
          <a:prstGeom prst="rect">
            <a:avLst/>
          </a:prstGeom>
        </p:spPr>
        <p:txBody>
          <a:bodyPr vert="horz" wrap="square" lIns="0" tIns="0" rIns="0" bIns="0" rtlCol="0">
            <a:spAutoFit/>
          </a:bodyPr>
          <a:lstStyle/>
          <a:p>
            <a:pPr marL="12700">
              <a:lnSpc>
                <a:spcPct val="100000"/>
              </a:lnSpc>
            </a:pPr>
            <a:r>
              <a:rPr sz="2950" dirty="0">
                <a:solidFill>
                  <a:srgbClr val="FFFFFF"/>
                </a:solidFill>
                <a:latin typeface="Arial"/>
                <a:cs typeface="Arial"/>
              </a:rPr>
              <a:t>IUPUI</a:t>
            </a:r>
            <a:endParaRPr sz="2950" dirty="0">
              <a:latin typeface="Arial"/>
              <a:cs typeface="Arial"/>
            </a:endParaRPr>
          </a:p>
        </p:txBody>
      </p:sp>
      <p:sp>
        <p:nvSpPr>
          <p:cNvPr id="3" name="Rectangle 2">
            <a:extLst>
              <a:ext uri="{FF2B5EF4-FFF2-40B4-BE49-F238E27FC236}">
                <a16:creationId xmlns:a16="http://schemas.microsoft.com/office/drawing/2014/main" id="{2B2CE809-78A7-9540-8C05-0B41F4FB29F8}"/>
              </a:ext>
            </a:extLst>
          </p:cNvPr>
          <p:cNvSpPr/>
          <p:nvPr/>
        </p:nvSpPr>
        <p:spPr>
          <a:xfrm>
            <a:off x="897147" y="2173611"/>
            <a:ext cx="19067253" cy="7417415"/>
          </a:xfrm>
          <a:prstGeom prst="rect">
            <a:avLst/>
          </a:prstGeom>
        </p:spPr>
        <p:txBody>
          <a:bodyPr wrap="square">
            <a:spAutoFit/>
          </a:bodyPr>
          <a:lstStyle/>
          <a:p>
            <a:r>
              <a:rPr lang="en-US" sz="4400" dirty="0">
                <a:latin typeface="Calibri" panose="020F0502020204030204" pitchFamily="34" charset="0"/>
                <a:ea typeface="Calibri" panose="020F0502020204030204" pitchFamily="34" charset="0"/>
                <a:cs typeface="Calibri" panose="020F0502020204030204" pitchFamily="34" charset="0"/>
              </a:rPr>
              <a:t>Professor of Organizational Leadership</a:t>
            </a:r>
          </a:p>
          <a:p>
            <a:endParaRPr lang="en-US" sz="3600" dirty="0">
              <a:latin typeface="Calibri" panose="020F0502020204030204" pitchFamily="34" charset="0"/>
              <a:ea typeface="Calibri" panose="020F0502020204030204" pitchFamily="34" charset="0"/>
              <a:cs typeface="Calibri" panose="020F0502020204030204" pitchFamily="34" charset="0"/>
            </a:endParaRPr>
          </a:p>
          <a:p>
            <a:r>
              <a:rPr lang="en-US" sz="4400" dirty="0">
                <a:latin typeface="Calibri" panose="020F0502020204030204" pitchFamily="34" charset="0"/>
                <a:ea typeface="Calibri" panose="020F0502020204030204" pitchFamily="34" charset="0"/>
                <a:cs typeface="Calibri" panose="020F0502020204030204" pitchFamily="34" charset="0"/>
              </a:rPr>
              <a:t>Serve as Founding Executive Director of the Center for Leading Improvements in Higher Education:</a:t>
            </a:r>
          </a:p>
          <a:p>
            <a:r>
              <a:rPr lang="en-US" sz="4400" dirty="0">
                <a:latin typeface="Calibri" panose="020F0502020204030204" pitchFamily="34" charset="0"/>
                <a:ea typeface="Calibri" panose="020F0502020204030204" pitchFamily="34" charset="0"/>
                <a:cs typeface="Calibri" panose="020F0502020204030204" pitchFamily="34" charset="0"/>
              </a:rPr>
              <a:t>	Chair of the Assessment Institute in Indianapolis</a:t>
            </a:r>
          </a:p>
          <a:p>
            <a:r>
              <a:rPr lang="en-US" sz="4400" dirty="0">
                <a:latin typeface="Calibri" panose="020F0502020204030204" pitchFamily="34" charset="0"/>
                <a:ea typeface="Calibri" panose="020F0502020204030204" pitchFamily="34" charset="0"/>
                <a:cs typeface="Calibri" panose="020F0502020204030204" pitchFamily="34" charset="0"/>
              </a:rPr>
              <a:t>	Chair of the International Conference on Assessing Quality in Higher Education</a:t>
            </a:r>
          </a:p>
          <a:p>
            <a:r>
              <a:rPr lang="en-US" sz="4400" dirty="0">
                <a:latin typeface="Calibri" panose="020F0502020204030204" pitchFamily="34" charset="0"/>
                <a:ea typeface="Calibri" panose="020F0502020204030204" pitchFamily="34" charset="0"/>
                <a:cs typeface="Calibri" panose="020F0502020204030204" pitchFamily="34" charset="0"/>
              </a:rPr>
              <a:t>	Editor of </a:t>
            </a:r>
            <a:r>
              <a:rPr lang="en-US" sz="4400" i="1" dirty="0">
                <a:latin typeface="Calibri" panose="020F0502020204030204" pitchFamily="34" charset="0"/>
                <a:ea typeface="Calibri" panose="020F0502020204030204" pitchFamily="34" charset="0"/>
                <a:cs typeface="Calibri" panose="020F0502020204030204" pitchFamily="34" charset="0"/>
              </a:rPr>
              <a:t>Assessment Update</a:t>
            </a:r>
          </a:p>
          <a:p>
            <a:r>
              <a:rPr lang="en-US" sz="4400" i="1" dirty="0">
                <a:latin typeface="Calibri" panose="020F0502020204030204" pitchFamily="34" charset="0"/>
                <a:ea typeface="Calibri" panose="020F0502020204030204" pitchFamily="34" charset="0"/>
                <a:cs typeface="Calibri" panose="020F0502020204030204" pitchFamily="34" charset="0"/>
              </a:rPr>
              <a:t>	</a:t>
            </a:r>
            <a:r>
              <a:rPr lang="en-US" sz="4400" dirty="0">
                <a:latin typeface="Calibri" panose="020F0502020204030204" pitchFamily="34" charset="0"/>
                <a:ea typeface="Calibri" panose="020F0502020204030204" pitchFamily="34" charset="0"/>
                <a:cs typeface="Calibri" panose="020F0502020204030204" pitchFamily="34" charset="0"/>
              </a:rPr>
              <a:t>Series Editor of the Assessment and Improvement book series</a:t>
            </a:r>
          </a:p>
          <a:p>
            <a:r>
              <a:rPr lang="en-US" sz="4400" dirty="0">
                <a:latin typeface="Calibri" panose="020F0502020204030204" pitchFamily="34" charset="0"/>
                <a:ea typeface="Calibri" panose="020F0502020204030204" pitchFamily="34" charset="0"/>
                <a:cs typeface="Calibri" panose="020F0502020204030204" pitchFamily="34" charset="0"/>
              </a:rPr>
              <a:t>	Host of </a:t>
            </a:r>
            <a:r>
              <a:rPr lang="en-US" sz="4400" i="1" dirty="0">
                <a:latin typeface="Calibri" panose="020F0502020204030204" pitchFamily="34" charset="0"/>
                <a:ea typeface="Calibri" panose="020F0502020204030204" pitchFamily="34" charset="0"/>
                <a:cs typeface="Calibri" panose="020F0502020204030204" pitchFamily="34" charset="0"/>
              </a:rPr>
              <a:t>Leading Improvements in Higher Education </a:t>
            </a:r>
            <a:r>
              <a:rPr lang="en-US" sz="4400" dirty="0">
                <a:latin typeface="Calibri" panose="020F0502020204030204" pitchFamily="34" charset="0"/>
                <a:ea typeface="Calibri" panose="020F0502020204030204" pitchFamily="34" charset="0"/>
                <a:cs typeface="Calibri" panose="020F0502020204030204" pitchFamily="34" charset="0"/>
              </a:rPr>
              <a:t>podcast</a:t>
            </a:r>
          </a:p>
          <a:p>
            <a:endParaRPr lang="en-US" sz="4400" dirty="0">
              <a:latin typeface="Calibri" panose="020F0502020204030204" pitchFamily="34" charset="0"/>
              <a:ea typeface="Calibri" panose="020F0502020204030204" pitchFamily="34" charset="0"/>
              <a:cs typeface="Calibri" panose="020F0502020204030204" pitchFamily="34" charset="0"/>
            </a:endParaRPr>
          </a:p>
          <a:p>
            <a:r>
              <a:rPr lang="en-US" sz="4400" dirty="0">
                <a:latin typeface="Calibri" panose="020F0502020204030204" pitchFamily="34" charset="0"/>
                <a:ea typeface="Calibri" panose="020F0502020204030204" pitchFamily="34" charset="0"/>
                <a:cs typeface="Calibri" panose="020F0502020204030204" pitchFamily="34" charset="0"/>
              </a:rPr>
              <a:t>Held various leadership roles in higher education</a:t>
            </a:r>
          </a:p>
        </p:txBody>
      </p:sp>
      <p:sp>
        <p:nvSpPr>
          <p:cNvPr id="4" name="Rectangle 3">
            <a:extLst>
              <a:ext uri="{FF2B5EF4-FFF2-40B4-BE49-F238E27FC236}">
                <a16:creationId xmlns:a16="http://schemas.microsoft.com/office/drawing/2014/main" id="{E82EA1D4-26C7-B14B-B027-326432A8E09E}"/>
              </a:ext>
            </a:extLst>
          </p:cNvPr>
          <p:cNvSpPr/>
          <p:nvPr/>
        </p:nvSpPr>
        <p:spPr>
          <a:xfrm>
            <a:off x="1375529" y="702710"/>
            <a:ext cx="18102915" cy="1015663"/>
          </a:xfrm>
          <a:prstGeom prst="rect">
            <a:avLst/>
          </a:prstGeom>
        </p:spPr>
        <p:txBody>
          <a:bodyPr wrap="square">
            <a:spAutoFit/>
          </a:bodyPr>
          <a:lstStyle/>
          <a:p>
            <a:r>
              <a:rPr lang="en-US" sz="6000" b="1" dirty="0">
                <a:solidFill>
                  <a:srgbClr val="A5162A"/>
                </a:solidFill>
                <a:latin typeface="+mj-lt"/>
              </a:rPr>
              <a:t>About Stephen</a:t>
            </a:r>
            <a:endParaRPr lang="en-US" sz="6000" b="1" dirty="0">
              <a:latin typeface="+mj-lt"/>
            </a:endParaRPr>
          </a:p>
        </p:txBody>
      </p:sp>
      <p:sp>
        <p:nvSpPr>
          <p:cNvPr id="5" name="TextBox 4">
            <a:extLst>
              <a:ext uri="{FF2B5EF4-FFF2-40B4-BE49-F238E27FC236}">
                <a16:creationId xmlns:a16="http://schemas.microsoft.com/office/drawing/2014/main" id="{84F865C9-6860-9C44-9537-4AFADFE78D9C}"/>
              </a:ext>
            </a:extLst>
          </p:cNvPr>
          <p:cNvSpPr txBox="1"/>
          <p:nvPr/>
        </p:nvSpPr>
        <p:spPr>
          <a:xfrm>
            <a:off x="2822041" y="953781"/>
            <a:ext cx="7400261" cy="646331"/>
          </a:xfrm>
          <a:prstGeom prst="rect">
            <a:avLst/>
          </a:prstGeom>
          <a:noFill/>
        </p:spPr>
        <p:txBody>
          <a:bodyPr wrap="square" rtlCol="0">
            <a:spAutoFit/>
          </a:bodyPr>
          <a:lstStyle/>
          <a:p>
            <a:r>
              <a:rPr lang="en-US" sz="3600" b="1" dirty="0">
                <a:solidFill>
                  <a:schemeClr val="bg1">
                    <a:lumMod val="65000"/>
                  </a:schemeClr>
                </a:solidFill>
              </a:rPr>
              <a:t> </a:t>
            </a:r>
          </a:p>
        </p:txBody>
      </p:sp>
      <p:pic>
        <p:nvPicPr>
          <p:cNvPr id="7" name="Picture 6">
            <a:extLst>
              <a:ext uri="{FF2B5EF4-FFF2-40B4-BE49-F238E27FC236}">
                <a16:creationId xmlns:a16="http://schemas.microsoft.com/office/drawing/2014/main" id="{2AEF8627-2860-3317-6CB4-B91BED79CC1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0861104"/>
            <a:ext cx="9475474" cy="1000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382308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object 12"/>
          <p:cNvSpPr txBox="1"/>
          <p:nvPr/>
        </p:nvSpPr>
        <p:spPr>
          <a:xfrm>
            <a:off x="2615492" y="10613454"/>
            <a:ext cx="1031240" cy="402590"/>
          </a:xfrm>
          <a:prstGeom prst="rect">
            <a:avLst/>
          </a:prstGeom>
        </p:spPr>
        <p:txBody>
          <a:bodyPr vert="horz" wrap="square" lIns="0" tIns="0" rIns="0" bIns="0" rtlCol="0">
            <a:spAutoFit/>
          </a:bodyPr>
          <a:lstStyle/>
          <a:p>
            <a:pPr marL="12700">
              <a:lnSpc>
                <a:spcPct val="100000"/>
              </a:lnSpc>
            </a:pPr>
            <a:r>
              <a:rPr sz="2950" dirty="0">
                <a:solidFill>
                  <a:srgbClr val="FFFFFF"/>
                </a:solidFill>
                <a:latin typeface="Arial"/>
                <a:cs typeface="Arial"/>
              </a:rPr>
              <a:t>IUPUI</a:t>
            </a:r>
            <a:endParaRPr sz="2950" dirty="0">
              <a:latin typeface="Arial"/>
              <a:cs typeface="Arial"/>
            </a:endParaRPr>
          </a:p>
        </p:txBody>
      </p:sp>
      <p:sp>
        <p:nvSpPr>
          <p:cNvPr id="3" name="Rectangle 2">
            <a:extLst>
              <a:ext uri="{FF2B5EF4-FFF2-40B4-BE49-F238E27FC236}">
                <a16:creationId xmlns:a16="http://schemas.microsoft.com/office/drawing/2014/main" id="{2B2CE809-78A7-9540-8C05-0B41F4FB29F8}"/>
              </a:ext>
            </a:extLst>
          </p:cNvPr>
          <p:cNvSpPr/>
          <p:nvPr/>
        </p:nvSpPr>
        <p:spPr>
          <a:xfrm>
            <a:off x="515294" y="3153629"/>
            <a:ext cx="19073511" cy="7940635"/>
          </a:xfrm>
          <a:prstGeom prst="rect">
            <a:avLst/>
          </a:prstGeom>
        </p:spPr>
        <p:txBody>
          <a:bodyPr wrap="square">
            <a:spAutoFit/>
          </a:bodyPr>
          <a:lstStyle/>
          <a:p>
            <a:pPr marL="914400" indent="-914400">
              <a:buClr>
                <a:srgbClr val="808080"/>
              </a:buClr>
              <a:buFont typeface="+mj-lt"/>
              <a:buAutoNum type="arabicPeriod"/>
            </a:pPr>
            <a:r>
              <a:rPr lang="en-US" sz="4800" dirty="0"/>
              <a:t>What did you do? (</a:t>
            </a:r>
            <a:r>
              <a:rPr lang="en-US" sz="4800" b="1" dirty="0"/>
              <a:t>process</a:t>
            </a:r>
            <a:r>
              <a:rPr lang="en-US" sz="4800" dirty="0"/>
              <a:t>)</a:t>
            </a:r>
          </a:p>
          <a:p>
            <a:pPr marL="914400" indent="-914400">
              <a:buClr>
                <a:srgbClr val="808080"/>
              </a:buClr>
              <a:buFont typeface="+mj-lt"/>
              <a:buAutoNum type="arabicPeriod"/>
            </a:pPr>
            <a:endParaRPr lang="en-US" sz="4800" dirty="0"/>
          </a:p>
          <a:p>
            <a:pPr marL="914400" indent="-914400">
              <a:buFont typeface="+mj-lt"/>
              <a:buAutoNum type="arabicPeriod"/>
            </a:pPr>
            <a:r>
              <a:rPr lang="en-US" sz="4800" dirty="0"/>
              <a:t>What did you learn from it? (</a:t>
            </a:r>
            <a:r>
              <a:rPr lang="en-US" sz="4800" b="1" dirty="0"/>
              <a:t>assessment results</a:t>
            </a:r>
            <a:r>
              <a:rPr lang="en-US" sz="4800" dirty="0"/>
              <a:t>)</a:t>
            </a:r>
          </a:p>
          <a:p>
            <a:pPr marL="914400" indent="-914400">
              <a:buFont typeface="+mj-lt"/>
              <a:buAutoNum type="arabicPeriod"/>
            </a:pPr>
            <a:endParaRPr lang="en-US" sz="4800" b="1" dirty="0"/>
          </a:p>
          <a:p>
            <a:pPr marL="914400" indent="-914400">
              <a:buClr>
                <a:srgbClr val="808080"/>
              </a:buClr>
              <a:buFont typeface="+mj-lt"/>
              <a:buAutoNum type="arabicPeriod"/>
            </a:pPr>
            <a:r>
              <a:rPr lang="en-US" sz="4800" dirty="0"/>
              <a:t>What changes did you make because of your findings? (</a:t>
            </a:r>
            <a:r>
              <a:rPr lang="en-US" sz="4800" b="1" dirty="0"/>
              <a:t>improvement</a:t>
            </a:r>
            <a:r>
              <a:rPr lang="en-US" sz="4800" dirty="0"/>
              <a:t>)</a:t>
            </a:r>
          </a:p>
          <a:p>
            <a:pPr marL="914400" indent="-914400">
              <a:buClr>
                <a:srgbClr val="808080"/>
              </a:buClr>
              <a:buFont typeface="+mj-lt"/>
              <a:buAutoNum type="arabicPeriod"/>
            </a:pPr>
            <a:endParaRPr lang="en-US" sz="4800" dirty="0"/>
          </a:p>
          <a:p>
            <a:pPr marL="914400" indent="-914400">
              <a:buClr>
                <a:srgbClr val="808080"/>
              </a:buClr>
              <a:buFont typeface="+mj-lt"/>
              <a:buAutoNum type="arabicPeriod"/>
            </a:pPr>
            <a:r>
              <a:rPr lang="en-US" sz="4800" dirty="0"/>
              <a:t>What were the results of those changes? (</a:t>
            </a:r>
            <a:r>
              <a:rPr lang="en-US" sz="4800" b="1" dirty="0"/>
              <a:t>closing the loop</a:t>
            </a:r>
            <a:r>
              <a:rPr lang="en-US" sz="4800" dirty="0"/>
              <a:t>)</a:t>
            </a:r>
          </a:p>
          <a:p>
            <a:pPr marL="1028700" lvl="1" indent="-571500">
              <a:buFont typeface="Arial" panose="020B0604020202020204" pitchFamily="34" charset="0"/>
              <a:buChar char="•"/>
            </a:pPr>
            <a:endParaRPr lang="en-US" sz="4200" dirty="0">
              <a:ea typeface="Calibri" panose="020F0502020204030204" pitchFamily="34" charset="0"/>
              <a:cs typeface="Times New Roman" panose="02020603050405020304" pitchFamily="18" charset="0"/>
            </a:endParaRPr>
          </a:p>
          <a:p>
            <a:pPr marL="1028700" lvl="1" indent="-571500">
              <a:buFont typeface="Arial" panose="020B0604020202020204" pitchFamily="34" charset="0"/>
              <a:buChar char="•"/>
            </a:pPr>
            <a:endParaRPr lang="en-US" sz="4400" dirty="0">
              <a:effectLst/>
              <a:latin typeface="Calibri Light" panose="020F0302020204030204" pitchFamily="34" charset="0"/>
              <a:ea typeface="Calibri" panose="020F0502020204030204" pitchFamily="34" charset="0"/>
              <a:cs typeface="Times New Roman" panose="02020603050405020304" pitchFamily="18" charset="0"/>
            </a:endParaRPr>
          </a:p>
          <a:p>
            <a:pPr marL="571500" indent="-571500">
              <a:buFont typeface="Arial" panose="020B0604020202020204" pitchFamily="34" charset="0"/>
              <a:buChar char="•"/>
            </a:pPr>
            <a:endParaRPr lang="en-US" sz="4400" dirty="0">
              <a:effectLst/>
              <a:latin typeface="Calibri Light" panose="020F0302020204030204" pitchFamily="34" charset="0"/>
              <a:ea typeface="Calibri" panose="020F0502020204030204" pitchFamily="34" charset="0"/>
              <a:cs typeface="Times New Roman" panose="02020603050405020304" pitchFamily="18" charset="0"/>
            </a:endParaRPr>
          </a:p>
          <a:p>
            <a:pPr marL="571500" indent="-571500">
              <a:buFont typeface="Arial" panose="020B0604020202020204" pitchFamily="34" charset="0"/>
              <a:buChar char="•"/>
            </a:pPr>
            <a:endParaRPr lang="en-US" sz="4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Rectangle 3">
            <a:extLst>
              <a:ext uri="{FF2B5EF4-FFF2-40B4-BE49-F238E27FC236}">
                <a16:creationId xmlns:a16="http://schemas.microsoft.com/office/drawing/2014/main" id="{E82EA1D4-26C7-B14B-B027-326432A8E09E}"/>
              </a:ext>
            </a:extLst>
          </p:cNvPr>
          <p:cNvSpPr/>
          <p:nvPr/>
        </p:nvSpPr>
        <p:spPr>
          <a:xfrm>
            <a:off x="1375529" y="799074"/>
            <a:ext cx="18102915" cy="1938992"/>
          </a:xfrm>
          <a:prstGeom prst="rect">
            <a:avLst/>
          </a:prstGeom>
        </p:spPr>
        <p:txBody>
          <a:bodyPr wrap="square">
            <a:spAutoFit/>
          </a:bodyPr>
          <a:lstStyle/>
          <a:p>
            <a:r>
              <a:rPr lang="en-US" sz="6000" b="1" dirty="0">
                <a:solidFill>
                  <a:srgbClr val="A5162A"/>
                </a:solidFill>
                <a:latin typeface="+mj-lt"/>
              </a:rPr>
              <a:t>Reporting Assessment Outcomes:</a:t>
            </a:r>
          </a:p>
          <a:p>
            <a:r>
              <a:rPr lang="en-US" sz="6000" b="1" dirty="0">
                <a:solidFill>
                  <a:srgbClr val="A5162A"/>
                </a:solidFill>
                <a:latin typeface="+mj-lt"/>
              </a:rPr>
              <a:t>4 Key Questions</a:t>
            </a:r>
          </a:p>
        </p:txBody>
      </p:sp>
      <p:sp>
        <p:nvSpPr>
          <p:cNvPr id="5" name="TextBox 4">
            <a:extLst>
              <a:ext uri="{FF2B5EF4-FFF2-40B4-BE49-F238E27FC236}">
                <a16:creationId xmlns:a16="http://schemas.microsoft.com/office/drawing/2014/main" id="{84F865C9-6860-9C44-9537-4AFADFE78D9C}"/>
              </a:ext>
            </a:extLst>
          </p:cNvPr>
          <p:cNvSpPr txBox="1"/>
          <p:nvPr/>
        </p:nvSpPr>
        <p:spPr>
          <a:xfrm>
            <a:off x="10930269" y="660575"/>
            <a:ext cx="7400261" cy="646331"/>
          </a:xfrm>
          <a:prstGeom prst="rect">
            <a:avLst/>
          </a:prstGeom>
          <a:noFill/>
        </p:spPr>
        <p:txBody>
          <a:bodyPr wrap="square" rtlCol="0">
            <a:spAutoFit/>
          </a:bodyPr>
          <a:lstStyle/>
          <a:p>
            <a:r>
              <a:rPr lang="en-US" sz="3600" b="1" dirty="0">
                <a:solidFill>
                  <a:schemeClr val="bg1">
                    <a:lumMod val="65000"/>
                  </a:schemeClr>
                </a:solidFill>
              </a:rPr>
              <a:t> </a:t>
            </a:r>
          </a:p>
        </p:txBody>
      </p:sp>
      <p:pic>
        <p:nvPicPr>
          <p:cNvPr id="6" name="Picture 5">
            <a:extLst>
              <a:ext uri="{FF2B5EF4-FFF2-40B4-BE49-F238E27FC236}">
                <a16:creationId xmlns:a16="http://schemas.microsoft.com/office/drawing/2014/main" id="{B5DDA9CD-3340-2EB6-E903-F7CBC82D43F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0861104"/>
            <a:ext cx="9475474" cy="1000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1363283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object 12"/>
          <p:cNvSpPr txBox="1"/>
          <p:nvPr/>
        </p:nvSpPr>
        <p:spPr>
          <a:xfrm>
            <a:off x="2615492" y="10613454"/>
            <a:ext cx="1031240" cy="402590"/>
          </a:xfrm>
          <a:prstGeom prst="rect">
            <a:avLst/>
          </a:prstGeom>
        </p:spPr>
        <p:txBody>
          <a:bodyPr vert="horz" wrap="square" lIns="0" tIns="0" rIns="0" bIns="0" rtlCol="0">
            <a:spAutoFit/>
          </a:bodyPr>
          <a:lstStyle/>
          <a:p>
            <a:pPr marL="12700">
              <a:lnSpc>
                <a:spcPct val="100000"/>
              </a:lnSpc>
            </a:pPr>
            <a:r>
              <a:rPr sz="2950" dirty="0">
                <a:solidFill>
                  <a:srgbClr val="FFFFFF"/>
                </a:solidFill>
                <a:latin typeface="Arial"/>
                <a:cs typeface="Arial"/>
              </a:rPr>
              <a:t>IUPUI</a:t>
            </a:r>
            <a:endParaRPr sz="2950" dirty="0">
              <a:latin typeface="Arial"/>
              <a:cs typeface="Arial"/>
            </a:endParaRPr>
          </a:p>
        </p:txBody>
      </p:sp>
      <p:sp>
        <p:nvSpPr>
          <p:cNvPr id="3" name="Rectangle 2">
            <a:extLst>
              <a:ext uri="{FF2B5EF4-FFF2-40B4-BE49-F238E27FC236}">
                <a16:creationId xmlns:a16="http://schemas.microsoft.com/office/drawing/2014/main" id="{2B2CE809-78A7-9540-8C05-0B41F4FB29F8}"/>
              </a:ext>
            </a:extLst>
          </p:cNvPr>
          <p:cNvSpPr/>
          <p:nvPr/>
        </p:nvSpPr>
        <p:spPr>
          <a:xfrm>
            <a:off x="883212" y="2457375"/>
            <a:ext cx="19588806" cy="11541621"/>
          </a:xfrm>
          <a:prstGeom prst="rect">
            <a:avLst/>
          </a:prstGeom>
        </p:spPr>
        <p:txBody>
          <a:bodyPr wrap="square">
            <a:spAutoFit/>
          </a:bodyPr>
          <a:lstStyle/>
          <a:p>
            <a:pPr marL="571500" indent="-571500">
              <a:buFont typeface="Arial" panose="020B0604020202020204" pitchFamily="34" charset="0"/>
              <a:buChar char="•"/>
            </a:pPr>
            <a:r>
              <a:rPr lang="en-US" sz="4400" b="1" dirty="0"/>
              <a:t>Reflection:</a:t>
            </a:r>
          </a:p>
          <a:p>
            <a:pPr marL="1028700" lvl="1" indent="-571500">
              <a:buFont typeface="Arial" panose="020B0604020202020204" pitchFamily="34" charset="0"/>
              <a:buChar char="•"/>
            </a:pPr>
            <a:endParaRPr lang="en-US" sz="4400" dirty="0"/>
          </a:p>
          <a:p>
            <a:pPr marL="1028700" lvl="1" indent="-571500">
              <a:buFont typeface="Arial" panose="020B0604020202020204" pitchFamily="34" charset="0"/>
              <a:buChar char="•"/>
            </a:pPr>
            <a:r>
              <a:rPr lang="en-US" sz="4400" dirty="0"/>
              <a:t>What is an example of how you improved based on assessment findings?</a:t>
            </a:r>
          </a:p>
          <a:p>
            <a:pPr marL="1028700" lvl="1" indent="-571500">
              <a:buFont typeface="Arial" panose="020B0604020202020204" pitchFamily="34" charset="0"/>
              <a:buChar char="•"/>
            </a:pPr>
            <a:endParaRPr lang="en-US" sz="4400" dirty="0"/>
          </a:p>
          <a:p>
            <a:pPr marL="1028700" lvl="1" indent="-571500">
              <a:buFont typeface="Arial" panose="020B0604020202020204" pitchFamily="34" charset="0"/>
              <a:buChar char="•"/>
            </a:pPr>
            <a:r>
              <a:rPr lang="en-US" sz="4400" dirty="0"/>
              <a:t>In what ways have you reported your assessment/improvement processes?</a:t>
            </a:r>
          </a:p>
          <a:p>
            <a:pPr marL="571500" indent="-571500">
              <a:buFont typeface="Arial" panose="020B0604020202020204" pitchFamily="34" charset="0"/>
              <a:buChar char="•"/>
            </a:pPr>
            <a:endParaRPr lang="en-US" sz="4400" dirty="0"/>
          </a:p>
          <a:p>
            <a:pPr marL="571500" indent="-571500">
              <a:buFont typeface="Arial" panose="020B0604020202020204" pitchFamily="34" charset="0"/>
              <a:buChar char="•"/>
            </a:pPr>
            <a:r>
              <a:rPr lang="en-US" sz="4400" b="1" dirty="0"/>
              <a:t>Sharing:</a:t>
            </a:r>
          </a:p>
          <a:p>
            <a:pPr marL="1028700" lvl="1" indent="-571500">
              <a:buFont typeface="Arial" panose="020B0604020202020204" pitchFamily="34" charset="0"/>
              <a:buChar char="•"/>
            </a:pPr>
            <a:endParaRPr lang="en-US" sz="4400" dirty="0"/>
          </a:p>
          <a:p>
            <a:pPr marL="1028700" lvl="1" indent="-571500">
              <a:buFont typeface="Arial" panose="020B0604020202020204" pitchFamily="34" charset="0"/>
              <a:buChar char="•"/>
            </a:pPr>
            <a:r>
              <a:rPr lang="en-US" sz="4400" dirty="0"/>
              <a:t>In chat, please briefly report how you improved and reported </a:t>
            </a:r>
          </a:p>
          <a:p>
            <a:pPr marL="1028700" lvl="1" indent="-571500">
              <a:buFont typeface="Arial" panose="020B0604020202020204" pitchFamily="34" charset="0"/>
              <a:buChar char="•"/>
            </a:pPr>
            <a:endParaRPr lang="en-US" sz="4400" dirty="0"/>
          </a:p>
          <a:p>
            <a:pPr marL="1028700" lvl="1" indent="-571500">
              <a:buFont typeface="Arial" panose="020B0604020202020204" pitchFamily="34" charset="0"/>
              <a:buChar char="•"/>
            </a:pPr>
            <a:r>
              <a:rPr lang="en-US" sz="4400" dirty="0"/>
              <a:t>May we have a couple volunteers to give a brief oral report for the group?</a:t>
            </a:r>
          </a:p>
          <a:p>
            <a:pPr lvl="1"/>
            <a:endParaRPr lang="en-US" sz="4400" dirty="0"/>
          </a:p>
          <a:p>
            <a:pPr marL="571500" indent="-571500">
              <a:buFont typeface="Arial" panose="020B0604020202020204" pitchFamily="34" charset="0"/>
              <a:buChar char="•"/>
            </a:pPr>
            <a:endParaRPr lang="en-US" sz="4200" dirty="0"/>
          </a:p>
          <a:p>
            <a:pPr marL="1028700" lvl="1" indent="-571500">
              <a:buFont typeface="Arial" panose="020B0604020202020204" pitchFamily="34" charset="0"/>
              <a:buChar char="•"/>
            </a:pPr>
            <a:endParaRPr lang="en-US" sz="4200" dirty="0">
              <a:ea typeface="Calibri" panose="020F0502020204030204" pitchFamily="34" charset="0"/>
              <a:cs typeface="Times New Roman" panose="02020603050405020304" pitchFamily="18" charset="0"/>
            </a:endParaRPr>
          </a:p>
          <a:p>
            <a:pPr marL="1028700" lvl="1" indent="-571500">
              <a:buFont typeface="Arial" panose="020B0604020202020204" pitchFamily="34" charset="0"/>
              <a:buChar char="•"/>
            </a:pPr>
            <a:endParaRPr lang="en-US" sz="4400" dirty="0">
              <a:effectLst/>
              <a:latin typeface="Calibri Light" panose="020F0302020204030204" pitchFamily="34" charset="0"/>
              <a:ea typeface="Calibri" panose="020F0502020204030204" pitchFamily="34" charset="0"/>
              <a:cs typeface="Times New Roman" panose="02020603050405020304" pitchFamily="18" charset="0"/>
            </a:endParaRPr>
          </a:p>
          <a:p>
            <a:pPr marL="571500" indent="-571500">
              <a:buFont typeface="Arial" panose="020B0604020202020204" pitchFamily="34" charset="0"/>
              <a:buChar char="•"/>
            </a:pPr>
            <a:endParaRPr lang="en-US" sz="4400" dirty="0">
              <a:effectLst/>
              <a:latin typeface="Calibri Light" panose="020F0302020204030204" pitchFamily="34" charset="0"/>
              <a:ea typeface="Calibri" panose="020F0502020204030204" pitchFamily="34" charset="0"/>
              <a:cs typeface="Times New Roman" panose="02020603050405020304" pitchFamily="18" charset="0"/>
            </a:endParaRPr>
          </a:p>
          <a:p>
            <a:pPr marL="571500" indent="-571500">
              <a:buFont typeface="Arial" panose="020B0604020202020204" pitchFamily="34" charset="0"/>
              <a:buChar char="•"/>
            </a:pPr>
            <a:endParaRPr lang="en-US" sz="4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Rectangle 3">
            <a:extLst>
              <a:ext uri="{FF2B5EF4-FFF2-40B4-BE49-F238E27FC236}">
                <a16:creationId xmlns:a16="http://schemas.microsoft.com/office/drawing/2014/main" id="{E82EA1D4-26C7-B14B-B027-326432A8E09E}"/>
              </a:ext>
            </a:extLst>
          </p:cNvPr>
          <p:cNvSpPr/>
          <p:nvPr/>
        </p:nvSpPr>
        <p:spPr>
          <a:xfrm>
            <a:off x="1375529" y="799074"/>
            <a:ext cx="18102915" cy="1015663"/>
          </a:xfrm>
          <a:prstGeom prst="rect">
            <a:avLst/>
          </a:prstGeom>
        </p:spPr>
        <p:txBody>
          <a:bodyPr wrap="square">
            <a:spAutoFit/>
          </a:bodyPr>
          <a:lstStyle/>
          <a:p>
            <a:r>
              <a:rPr lang="en-US" sz="6000" b="1" dirty="0">
                <a:solidFill>
                  <a:srgbClr val="A5162A"/>
                </a:solidFill>
                <a:latin typeface="+mj-lt"/>
              </a:rPr>
              <a:t>Reflection and Sharing</a:t>
            </a:r>
          </a:p>
        </p:txBody>
      </p:sp>
      <p:sp>
        <p:nvSpPr>
          <p:cNvPr id="5" name="TextBox 4">
            <a:extLst>
              <a:ext uri="{FF2B5EF4-FFF2-40B4-BE49-F238E27FC236}">
                <a16:creationId xmlns:a16="http://schemas.microsoft.com/office/drawing/2014/main" id="{84F865C9-6860-9C44-9537-4AFADFE78D9C}"/>
              </a:ext>
            </a:extLst>
          </p:cNvPr>
          <p:cNvSpPr txBox="1"/>
          <p:nvPr/>
        </p:nvSpPr>
        <p:spPr>
          <a:xfrm>
            <a:off x="10930269" y="660575"/>
            <a:ext cx="7400261" cy="646331"/>
          </a:xfrm>
          <a:prstGeom prst="rect">
            <a:avLst/>
          </a:prstGeom>
          <a:noFill/>
        </p:spPr>
        <p:txBody>
          <a:bodyPr wrap="square" rtlCol="0">
            <a:spAutoFit/>
          </a:bodyPr>
          <a:lstStyle/>
          <a:p>
            <a:r>
              <a:rPr lang="en-US" sz="3600" b="1" dirty="0">
                <a:solidFill>
                  <a:schemeClr val="bg1">
                    <a:lumMod val="65000"/>
                  </a:schemeClr>
                </a:solidFill>
              </a:rPr>
              <a:t> </a:t>
            </a:r>
          </a:p>
        </p:txBody>
      </p:sp>
      <p:pic>
        <p:nvPicPr>
          <p:cNvPr id="7" name="Picture 6">
            <a:extLst>
              <a:ext uri="{FF2B5EF4-FFF2-40B4-BE49-F238E27FC236}">
                <a16:creationId xmlns:a16="http://schemas.microsoft.com/office/drawing/2014/main" id="{47934765-5612-97AA-D445-9AF0C0F4CA4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0861104"/>
            <a:ext cx="9475474" cy="1000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1479307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object 12"/>
          <p:cNvSpPr txBox="1"/>
          <p:nvPr/>
        </p:nvSpPr>
        <p:spPr>
          <a:xfrm>
            <a:off x="2615492" y="10613454"/>
            <a:ext cx="1031240" cy="402590"/>
          </a:xfrm>
          <a:prstGeom prst="rect">
            <a:avLst/>
          </a:prstGeom>
        </p:spPr>
        <p:txBody>
          <a:bodyPr vert="horz" wrap="square" lIns="0" tIns="0" rIns="0" bIns="0" rtlCol="0">
            <a:spAutoFit/>
          </a:bodyPr>
          <a:lstStyle/>
          <a:p>
            <a:pPr marL="12700">
              <a:lnSpc>
                <a:spcPct val="100000"/>
              </a:lnSpc>
            </a:pPr>
            <a:r>
              <a:rPr sz="2950" dirty="0">
                <a:solidFill>
                  <a:srgbClr val="FFFFFF"/>
                </a:solidFill>
                <a:latin typeface="Arial"/>
                <a:cs typeface="Arial"/>
              </a:rPr>
              <a:t>IUPUI</a:t>
            </a:r>
            <a:endParaRPr sz="2950" dirty="0">
              <a:latin typeface="Arial"/>
              <a:cs typeface="Arial"/>
            </a:endParaRPr>
          </a:p>
        </p:txBody>
      </p:sp>
      <p:sp>
        <p:nvSpPr>
          <p:cNvPr id="4" name="Rectangle 3">
            <a:extLst>
              <a:ext uri="{FF2B5EF4-FFF2-40B4-BE49-F238E27FC236}">
                <a16:creationId xmlns:a16="http://schemas.microsoft.com/office/drawing/2014/main" id="{E82EA1D4-26C7-B14B-B027-326432A8E09E}"/>
              </a:ext>
            </a:extLst>
          </p:cNvPr>
          <p:cNvSpPr/>
          <p:nvPr/>
        </p:nvSpPr>
        <p:spPr>
          <a:xfrm>
            <a:off x="1375529" y="284724"/>
            <a:ext cx="18102915" cy="1938992"/>
          </a:xfrm>
          <a:prstGeom prst="rect">
            <a:avLst/>
          </a:prstGeom>
        </p:spPr>
        <p:txBody>
          <a:bodyPr wrap="square">
            <a:spAutoFit/>
          </a:bodyPr>
          <a:lstStyle/>
          <a:p>
            <a:r>
              <a:rPr lang="en-US" sz="6000" b="1" dirty="0">
                <a:solidFill>
                  <a:srgbClr val="A5162A"/>
                </a:solidFill>
                <a:latin typeface="+mj-lt"/>
              </a:rPr>
              <a:t>Summary: Promoting a Culture of </a:t>
            </a:r>
          </a:p>
          <a:p>
            <a:r>
              <a:rPr lang="en-US" sz="6000" b="1" dirty="0">
                <a:solidFill>
                  <a:srgbClr val="A5162A"/>
                </a:solidFill>
                <a:latin typeface="+mj-lt"/>
              </a:rPr>
              <a:t>Relevance, Evidence, and Perseverance</a:t>
            </a:r>
            <a:endParaRPr lang="en-US" sz="6000" b="1" dirty="0">
              <a:latin typeface="+mj-lt"/>
            </a:endParaRPr>
          </a:p>
        </p:txBody>
      </p:sp>
      <p:grpSp>
        <p:nvGrpSpPr>
          <p:cNvPr id="9" name="Canvas 19">
            <a:extLst>
              <a:ext uri="{FF2B5EF4-FFF2-40B4-BE49-F238E27FC236}">
                <a16:creationId xmlns:a16="http://schemas.microsoft.com/office/drawing/2014/main" id="{5A02B3EA-FD50-4E6C-95AB-FF0931B17609}"/>
              </a:ext>
            </a:extLst>
          </p:cNvPr>
          <p:cNvGrpSpPr/>
          <p:nvPr/>
        </p:nvGrpSpPr>
        <p:grpSpPr>
          <a:xfrm>
            <a:off x="4860721" y="2388958"/>
            <a:ext cx="10920183" cy="8466711"/>
            <a:chOff x="0" y="-372110"/>
            <a:chExt cx="6525895" cy="7896860"/>
          </a:xfrm>
        </p:grpSpPr>
        <p:sp>
          <p:nvSpPr>
            <p:cNvPr id="10" name="Rectangle 9">
              <a:extLst>
                <a:ext uri="{FF2B5EF4-FFF2-40B4-BE49-F238E27FC236}">
                  <a16:creationId xmlns:a16="http://schemas.microsoft.com/office/drawing/2014/main" id="{26F90A9B-02F7-4C75-868D-DDAC969199E2}"/>
                </a:ext>
              </a:extLst>
            </p:cNvPr>
            <p:cNvSpPr/>
            <p:nvPr/>
          </p:nvSpPr>
          <p:spPr>
            <a:xfrm>
              <a:off x="0" y="0"/>
              <a:ext cx="5943600" cy="7524750"/>
            </a:xfrm>
            <a:prstGeom prst="rect">
              <a:avLst/>
            </a:prstGeom>
            <a:noFill/>
            <a:ln>
              <a:noFill/>
            </a:ln>
          </p:spPr>
          <p:txBody>
            <a:bodyPr/>
            <a:lstStyle/>
            <a:p>
              <a:endParaRPr lang="en-US"/>
            </a:p>
          </p:txBody>
        </p:sp>
        <p:sp>
          <p:nvSpPr>
            <p:cNvPr id="11" name="Text Box 4">
              <a:extLst>
                <a:ext uri="{FF2B5EF4-FFF2-40B4-BE49-F238E27FC236}">
                  <a16:creationId xmlns:a16="http://schemas.microsoft.com/office/drawing/2014/main" id="{0037DB90-1C90-452B-8584-41D9796D52B6}"/>
                </a:ext>
              </a:extLst>
            </p:cNvPr>
            <p:cNvSpPr txBox="1">
              <a:spLocks noChangeArrowheads="1"/>
            </p:cNvSpPr>
            <p:nvPr/>
          </p:nvSpPr>
          <p:spPr bwMode="auto">
            <a:xfrm>
              <a:off x="0" y="2420620"/>
              <a:ext cx="2041526" cy="2053591"/>
            </a:xfrm>
            <a:prstGeom prst="rect">
              <a:avLst/>
            </a:prstGeom>
            <a:solidFill>
              <a:srgbClr val="FFFFFF"/>
            </a:solidFill>
            <a:ln w="9525">
              <a:solidFill>
                <a:srgbClr val="000000"/>
              </a:solidFill>
              <a:miter lim="800000"/>
              <a:headEnd/>
              <a:tailEnd/>
            </a:ln>
          </p:spPr>
          <p:txBody>
            <a:bodyPr rot="0" vert="horz" wrap="square" lIns="201041" tIns="100521" rIns="201041" bIns="100521" anchor="t" anchorCtr="0" upright="1">
              <a:noAutofit/>
            </a:bodyPr>
            <a:lstStyle/>
            <a:p>
              <a:pPr marL="502600" indent="-502600" algn="ctr">
                <a:spcBef>
                  <a:spcPts val="660"/>
                </a:spcBef>
                <a:spcAft>
                  <a:spcPts val="660"/>
                </a:spcAft>
              </a:pPr>
              <a:endParaRPr lang="en-US" sz="2418" b="1" dirty="0">
                <a:solidFill>
                  <a:srgbClr val="008000"/>
                </a:solidFill>
                <a:latin typeface="Times New Roman" panose="02020603050405020304" pitchFamily="18" charset="0"/>
                <a:ea typeface="Calibri" panose="020F0502020204030204" pitchFamily="34" charset="0"/>
                <a:cs typeface="Times New Roman" panose="02020603050405020304" pitchFamily="18" charset="0"/>
              </a:endParaRPr>
            </a:p>
            <a:p>
              <a:pPr marL="502600" indent="-502600" algn="ctr">
                <a:spcBef>
                  <a:spcPts val="660"/>
                </a:spcBef>
                <a:spcAft>
                  <a:spcPts val="660"/>
                </a:spcAft>
              </a:pPr>
              <a:endParaRPr lang="en-US" sz="440" b="1" dirty="0">
                <a:solidFill>
                  <a:srgbClr val="008000"/>
                </a:solidFill>
                <a:latin typeface="+mj-lt"/>
                <a:ea typeface="Calibri" panose="020F0502020204030204" pitchFamily="34" charset="0"/>
                <a:cs typeface="Times New Roman" panose="02020603050405020304" pitchFamily="18" charset="0"/>
              </a:endParaRPr>
            </a:p>
            <a:p>
              <a:pPr marL="502600" indent="-502600" algn="ctr"/>
              <a:r>
                <a:rPr lang="en-US" sz="2418" b="1" dirty="0">
                  <a:solidFill>
                    <a:srgbClr val="008000"/>
                  </a:solidFill>
                  <a:latin typeface="+mj-lt"/>
                  <a:ea typeface="Calibri" panose="020F0502020204030204" pitchFamily="34" charset="0"/>
                  <a:cs typeface="Times New Roman" panose="02020603050405020304" pitchFamily="18" charset="0"/>
                </a:rPr>
                <a:t>Making</a:t>
              </a:r>
            </a:p>
            <a:p>
              <a:pPr marL="502600" indent="-502600" algn="ctr"/>
              <a:r>
                <a:rPr lang="en-US" sz="2418" b="1" dirty="0">
                  <a:solidFill>
                    <a:srgbClr val="008000"/>
                  </a:solidFill>
                  <a:latin typeface="+mj-lt"/>
                  <a:ea typeface="Calibri" panose="020F0502020204030204" pitchFamily="34" charset="0"/>
                  <a:cs typeface="Times New Roman" panose="02020603050405020304" pitchFamily="18" charset="0"/>
                </a:rPr>
                <a:t>Improvements</a:t>
              </a:r>
              <a:endParaRPr lang="en-US" sz="2418" dirty="0">
                <a:latin typeface="+mj-lt"/>
                <a:ea typeface="Calibri" panose="020F0502020204030204" pitchFamily="34" charset="0"/>
                <a:cs typeface="Times New Roman" panose="02020603050405020304" pitchFamily="18" charset="0"/>
              </a:endParaRPr>
            </a:p>
          </p:txBody>
        </p:sp>
        <p:sp>
          <p:nvSpPr>
            <p:cNvPr id="13" name="Text Box 5">
              <a:extLst>
                <a:ext uri="{FF2B5EF4-FFF2-40B4-BE49-F238E27FC236}">
                  <a16:creationId xmlns:a16="http://schemas.microsoft.com/office/drawing/2014/main" id="{8F03A762-557A-42E0-A1D7-288A33FF09A6}"/>
                </a:ext>
              </a:extLst>
            </p:cNvPr>
            <p:cNvSpPr txBox="1">
              <a:spLocks noChangeArrowheads="1"/>
            </p:cNvSpPr>
            <p:nvPr/>
          </p:nvSpPr>
          <p:spPr bwMode="auto">
            <a:xfrm>
              <a:off x="2056129" y="-372110"/>
              <a:ext cx="2353310" cy="2111378"/>
            </a:xfrm>
            <a:prstGeom prst="rect">
              <a:avLst/>
            </a:prstGeom>
            <a:solidFill>
              <a:srgbClr val="FFFFFF"/>
            </a:solidFill>
            <a:ln w="9525">
              <a:solidFill>
                <a:srgbClr val="000000"/>
              </a:solidFill>
              <a:miter lim="800000"/>
              <a:headEnd/>
              <a:tailEnd/>
            </a:ln>
          </p:spPr>
          <p:txBody>
            <a:bodyPr rot="0" vert="horz" wrap="square" lIns="201041" tIns="100521" rIns="201041" bIns="100521" anchor="t" anchorCtr="0" upright="1">
              <a:noAutofit/>
            </a:bodyPr>
            <a:lstStyle/>
            <a:p>
              <a:pPr marL="763673" indent="-763673" algn="ctr">
                <a:spcBef>
                  <a:spcPts val="660"/>
                </a:spcBef>
                <a:spcAft>
                  <a:spcPts val="660"/>
                </a:spcAft>
              </a:pPr>
              <a:endParaRPr lang="en-US" sz="1979" b="1" dirty="0">
                <a:solidFill>
                  <a:srgbClr val="800080"/>
                </a:solidFill>
                <a:latin typeface="Times New Roman" panose="02020603050405020304" pitchFamily="18" charset="0"/>
                <a:ea typeface="Calibri" panose="020F0502020204030204" pitchFamily="34" charset="0"/>
                <a:cs typeface="Times New Roman" panose="02020603050405020304" pitchFamily="18" charset="0"/>
              </a:endParaRPr>
            </a:p>
            <a:p>
              <a:pPr marL="763673" indent="-763673" algn="ctr">
                <a:spcBef>
                  <a:spcPts val="660"/>
                </a:spcBef>
                <a:spcAft>
                  <a:spcPts val="660"/>
                </a:spcAft>
              </a:pPr>
              <a:endParaRPr lang="en-US" sz="1099" b="1" dirty="0">
                <a:solidFill>
                  <a:srgbClr val="800080"/>
                </a:solidFill>
                <a:latin typeface="+mj-lt"/>
                <a:ea typeface="Calibri" panose="020F0502020204030204" pitchFamily="34" charset="0"/>
                <a:cs typeface="Times New Roman" panose="02020603050405020304" pitchFamily="18" charset="0"/>
              </a:endParaRPr>
            </a:p>
            <a:p>
              <a:pPr marL="763673" indent="-763673" algn="ctr">
                <a:spcBef>
                  <a:spcPts val="660"/>
                </a:spcBef>
                <a:spcAft>
                  <a:spcPts val="660"/>
                </a:spcAft>
              </a:pPr>
              <a:r>
                <a:rPr lang="en-US" sz="2418" b="1" dirty="0">
                  <a:solidFill>
                    <a:srgbClr val="800080"/>
                  </a:solidFill>
                  <a:latin typeface="+mj-lt"/>
                  <a:ea typeface="Calibri" panose="020F0502020204030204" pitchFamily="34" charset="0"/>
                  <a:cs typeface="Times New Roman" panose="02020603050405020304" pitchFamily="18" charset="0"/>
                </a:rPr>
                <a:t>Planning, Goal Setting, </a:t>
              </a:r>
            </a:p>
            <a:p>
              <a:pPr marL="763673" indent="-763673" algn="ctr">
                <a:spcBef>
                  <a:spcPts val="660"/>
                </a:spcBef>
                <a:spcAft>
                  <a:spcPts val="660"/>
                </a:spcAft>
              </a:pPr>
              <a:r>
                <a:rPr lang="en-US" sz="2418" b="1" dirty="0">
                  <a:solidFill>
                    <a:srgbClr val="800080"/>
                  </a:solidFill>
                  <a:latin typeface="+mj-lt"/>
                  <a:ea typeface="Calibri" panose="020F0502020204030204" pitchFamily="34" charset="0"/>
                  <a:cs typeface="Times New Roman" panose="02020603050405020304" pitchFamily="18" charset="0"/>
                </a:rPr>
                <a:t>and Resourcing </a:t>
              </a:r>
              <a:endParaRPr lang="en-US" sz="2418" dirty="0">
                <a:latin typeface="+mj-lt"/>
                <a:ea typeface="Calibri" panose="020F0502020204030204" pitchFamily="34" charset="0"/>
                <a:cs typeface="Times New Roman" panose="02020603050405020304" pitchFamily="18" charset="0"/>
              </a:endParaRPr>
            </a:p>
            <a:p>
              <a:pPr marL="763673" indent="-763673" algn="ctr"/>
              <a:r>
                <a:rPr lang="en-US" sz="1979"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endParaRPr lang="en-US" sz="2418" dirty="0">
                <a:latin typeface="Calibri" panose="020F0502020204030204" pitchFamily="34" charset="0"/>
                <a:ea typeface="Calibri" panose="020F0502020204030204" pitchFamily="34" charset="0"/>
                <a:cs typeface="Times New Roman" panose="02020603050405020304" pitchFamily="18" charset="0"/>
              </a:endParaRPr>
            </a:p>
          </p:txBody>
        </p:sp>
        <p:sp>
          <p:nvSpPr>
            <p:cNvPr id="15" name="Text Box 6">
              <a:extLst>
                <a:ext uri="{FF2B5EF4-FFF2-40B4-BE49-F238E27FC236}">
                  <a16:creationId xmlns:a16="http://schemas.microsoft.com/office/drawing/2014/main" id="{1F90FFBF-B21A-4B2E-B2B0-507935001419}"/>
                </a:ext>
              </a:extLst>
            </p:cNvPr>
            <p:cNvSpPr txBox="1">
              <a:spLocks noChangeArrowheads="1"/>
            </p:cNvSpPr>
            <p:nvPr/>
          </p:nvSpPr>
          <p:spPr bwMode="auto">
            <a:xfrm>
              <a:off x="4435475" y="2420620"/>
              <a:ext cx="2090420" cy="2053590"/>
            </a:xfrm>
            <a:prstGeom prst="rect">
              <a:avLst/>
            </a:prstGeom>
            <a:solidFill>
              <a:srgbClr val="FFFFFF"/>
            </a:solidFill>
            <a:ln w="9525">
              <a:solidFill>
                <a:srgbClr val="000000"/>
              </a:solidFill>
              <a:miter lim="800000"/>
              <a:headEnd/>
              <a:tailEnd/>
            </a:ln>
          </p:spPr>
          <p:txBody>
            <a:bodyPr rot="0" vert="horz" wrap="square" lIns="201041" tIns="100521" rIns="201041" bIns="100521" anchor="t" anchorCtr="0" upright="1">
              <a:noAutofit/>
            </a:bodyPr>
            <a:lstStyle/>
            <a:p>
              <a:pPr algn="ctr"/>
              <a:r>
                <a:rPr lang="en-US" sz="879" b="1" dirty="0">
                  <a:solidFill>
                    <a:srgbClr val="000000"/>
                  </a:solidFill>
                  <a:latin typeface="Arial" panose="020B0604020202020204" pitchFamily="34" charset="0"/>
                  <a:ea typeface="Calibri" panose="020F0502020204030204" pitchFamily="34" charset="0"/>
                  <a:cs typeface="Times New Roman" panose="02020603050405020304" pitchFamily="18" charset="0"/>
                </a:rPr>
                <a:t> </a:t>
              </a:r>
              <a:endParaRPr lang="en-US" sz="2418" dirty="0">
                <a:latin typeface="Calibri" panose="020F0502020204030204" pitchFamily="34" charset="0"/>
                <a:ea typeface="Calibri" panose="020F0502020204030204" pitchFamily="34" charset="0"/>
                <a:cs typeface="Times New Roman" panose="02020603050405020304" pitchFamily="18" charset="0"/>
              </a:endParaRPr>
            </a:p>
            <a:p>
              <a:pPr algn="ctr"/>
              <a:endParaRPr lang="en-US" sz="2418"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endParaRPr>
            </a:p>
            <a:p>
              <a:pPr algn="ctr"/>
              <a:endParaRPr lang="en-US" sz="1319" b="1" dirty="0">
                <a:solidFill>
                  <a:srgbClr val="FF0000"/>
                </a:solidFill>
                <a:latin typeface="+mj-lt"/>
                <a:ea typeface="Calibri" panose="020F0502020204030204" pitchFamily="34" charset="0"/>
                <a:cs typeface="Times New Roman" panose="02020603050405020304" pitchFamily="18" charset="0"/>
              </a:endParaRPr>
            </a:p>
            <a:p>
              <a:pPr algn="ctr"/>
              <a:r>
                <a:rPr lang="en-US" sz="2418" b="1" dirty="0">
                  <a:solidFill>
                    <a:srgbClr val="FF0000"/>
                  </a:solidFill>
                  <a:latin typeface="+mj-lt"/>
                  <a:ea typeface="Calibri" panose="020F0502020204030204" pitchFamily="34" charset="0"/>
                  <a:cs typeface="Times New Roman" panose="02020603050405020304" pitchFamily="18" charset="0"/>
                </a:rPr>
                <a:t>Implementing</a:t>
              </a:r>
            </a:p>
            <a:p>
              <a:pPr algn="ctr"/>
              <a:r>
                <a:rPr lang="en-US" sz="2418" b="1" dirty="0">
                  <a:solidFill>
                    <a:srgbClr val="FF0000"/>
                  </a:solidFill>
                  <a:latin typeface="+mj-lt"/>
                  <a:ea typeface="Calibri" panose="020F0502020204030204" pitchFamily="34" charset="0"/>
                  <a:cs typeface="Times New Roman" panose="02020603050405020304" pitchFamily="18" charset="0"/>
                </a:rPr>
                <a:t>Interventions</a:t>
              </a:r>
              <a:endParaRPr lang="en-US" sz="2418" dirty="0">
                <a:latin typeface="+mj-lt"/>
                <a:ea typeface="Calibri" panose="020F0502020204030204" pitchFamily="34" charset="0"/>
                <a:cs typeface="Times New Roman" panose="02020603050405020304" pitchFamily="18" charset="0"/>
              </a:endParaRPr>
            </a:p>
            <a:p>
              <a:pPr algn="ctr"/>
              <a:r>
                <a:rPr lang="en-US" sz="2418"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3957"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endParaRPr lang="en-US" sz="2418" dirty="0">
                <a:latin typeface="Calibri" panose="020F0502020204030204" pitchFamily="34" charset="0"/>
                <a:ea typeface="Calibri" panose="020F0502020204030204" pitchFamily="34" charset="0"/>
                <a:cs typeface="Times New Roman" panose="02020603050405020304" pitchFamily="18" charset="0"/>
              </a:endParaRPr>
            </a:p>
          </p:txBody>
        </p:sp>
        <p:sp>
          <p:nvSpPr>
            <p:cNvPr id="16" name="Text Box 7">
              <a:extLst>
                <a:ext uri="{FF2B5EF4-FFF2-40B4-BE49-F238E27FC236}">
                  <a16:creationId xmlns:a16="http://schemas.microsoft.com/office/drawing/2014/main" id="{212695CC-97FB-4E95-8D05-00A0EC54532B}"/>
                </a:ext>
              </a:extLst>
            </p:cNvPr>
            <p:cNvSpPr txBox="1">
              <a:spLocks noChangeArrowheads="1"/>
            </p:cNvSpPr>
            <p:nvPr/>
          </p:nvSpPr>
          <p:spPr bwMode="auto">
            <a:xfrm>
              <a:off x="1933575" y="5137783"/>
              <a:ext cx="2559685" cy="1971404"/>
            </a:xfrm>
            <a:prstGeom prst="rect">
              <a:avLst/>
            </a:prstGeom>
            <a:solidFill>
              <a:srgbClr val="FFFFFF"/>
            </a:solidFill>
            <a:ln w="9525">
              <a:solidFill>
                <a:srgbClr val="000000"/>
              </a:solidFill>
              <a:miter lim="800000"/>
              <a:headEnd/>
              <a:tailEnd/>
            </a:ln>
          </p:spPr>
          <p:txBody>
            <a:bodyPr rot="0" vert="horz" wrap="square" lIns="201041" tIns="100521" rIns="201041" bIns="100521" anchor="t" anchorCtr="0" upright="1">
              <a:noAutofit/>
            </a:bodyPr>
            <a:lstStyle/>
            <a:p>
              <a:pPr marL="763673" indent="-763673" algn="ctr">
                <a:spcBef>
                  <a:spcPts val="660"/>
                </a:spcBef>
                <a:spcAft>
                  <a:spcPts val="660"/>
                </a:spcAft>
              </a:pPr>
              <a:endParaRPr lang="en-US" sz="2418" b="1" dirty="0">
                <a:solidFill>
                  <a:srgbClr val="33CCCC"/>
                </a:solidFill>
                <a:latin typeface="Times New Roman" panose="02020603050405020304" pitchFamily="18" charset="0"/>
                <a:ea typeface="Calibri" panose="020F0502020204030204" pitchFamily="34" charset="0"/>
                <a:cs typeface="Times New Roman" panose="02020603050405020304" pitchFamily="18" charset="0"/>
              </a:endParaRPr>
            </a:p>
            <a:p>
              <a:pPr marL="763673" indent="-763673" algn="ctr">
                <a:spcBef>
                  <a:spcPts val="660"/>
                </a:spcBef>
                <a:spcAft>
                  <a:spcPts val="660"/>
                </a:spcAft>
              </a:pPr>
              <a:endParaRPr lang="en-US" sz="440" b="1" dirty="0">
                <a:solidFill>
                  <a:srgbClr val="33CCCC"/>
                </a:solidFill>
                <a:latin typeface="+mj-lt"/>
                <a:ea typeface="Calibri" panose="020F0502020204030204" pitchFamily="34" charset="0"/>
                <a:cs typeface="Times New Roman" panose="02020603050405020304" pitchFamily="18" charset="0"/>
              </a:endParaRPr>
            </a:p>
            <a:p>
              <a:pPr marL="763673" indent="-763673" algn="ctr">
                <a:spcBef>
                  <a:spcPts val="660"/>
                </a:spcBef>
                <a:spcAft>
                  <a:spcPts val="660"/>
                </a:spcAft>
              </a:pPr>
              <a:r>
                <a:rPr lang="en-US" sz="2418" b="1" dirty="0">
                  <a:solidFill>
                    <a:srgbClr val="33CCCC"/>
                  </a:solidFill>
                  <a:latin typeface="+mj-lt"/>
                  <a:ea typeface="Calibri" panose="020F0502020204030204" pitchFamily="34" charset="0"/>
                  <a:cs typeface="Times New Roman" panose="02020603050405020304" pitchFamily="18" charset="0"/>
                </a:rPr>
                <a:t>Assessing and Evaluating</a:t>
              </a:r>
              <a:endParaRPr lang="en-US" sz="2418" dirty="0">
                <a:latin typeface="+mj-lt"/>
                <a:ea typeface="Calibri" panose="020F0502020204030204" pitchFamily="34" charset="0"/>
                <a:cs typeface="Times New Roman" panose="02020603050405020304" pitchFamily="18" charset="0"/>
              </a:endParaRPr>
            </a:p>
          </p:txBody>
        </p:sp>
        <p:cxnSp>
          <p:nvCxnSpPr>
            <p:cNvPr id="17" name="AutoShape 8">
              <a:extLst>
                <a:ext uri="{FF2B5EF4-FFF2-40B4-BE49-F238E27FC236}">
                  <a16:creationId xmlns:a16="http://schemas.microsoft.com/office/drawing/2014/main" id="{7DAB296A-EC21-4876-BC30-871C72263032}"/>
                </a:ext>
              </a:extLst>
            </p:cNvPr>
            <p:cNvCxnSpPr>
              <a:cxnSpLocks noChangeShapeType="1"/>
            </p:cNvCxnSpPr>
            <p:nvPr/>
          </p:nvCxnSpPr>
          <p:spPr bwMode="auto">
            <a:xfrm rot="16200000">
              <a:off x="639445" y="1032509"/>
              <a:ext cx="1741170" cy="1035050"/>
            </a:xfrm>
            <a:prstGeom prst="curvedConnector2">
              <a:avLst/>
            </a:prstGeom>
            <a:noFill/>
            <a:ln w="57150">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18" name="AutoShape 9">
              <a:extLst>
                <a:ext uri="{FF2B5EF4-FFF2-40B4-BE49-F238E27FC236}">
                  <a16:creationId xmlns:a16="http://schemas.microsoft.com/office/drawing/2014/main" id="{5F42E379-17C8-47D5-B3C2-8BAAB05F9275}"/>
                </a:ext>
              </a:extLst>
            </p:cNvPr>
            <p:cNvCxnSpPr>
              <a:cxnSpLocks noChangeShapeType="1"/>
              <a:stCxn id="13" idx="3"/>
              <a:endCxn id="15" idx="0"/>
            </p:cNvCxnSpPr>
            <p:nvPr/>
          </p:nvCxnSpPr>
          <p:spPr bwMode="auto">
            <a:xfrm>
              <a:off x="4409440" y="683579"/>
              <a:ext cx="1071246" cy="1737041"/>
            </a:xfrm>
            <a:prstGeom prst="curvedConnector2">
              <a:avLst/>
            </a:prstGeom>
            <a:noFill/>
            <a:ln w="57150">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19" name="AutoShape 10">
              <a:extLst>
                <a:ext uri="{FF2B5EF4-FFF2-40B4-BE49-F238E27FC236}">
                  <a16:creationId xmlns:a16="http://schemas.microsoft.com/office/drawing/2014/main" id="{7EC16A5F-A5D2-4F14-92B8-553E53C908AE}"/>
                </a:ext>
              </a:extLst>
            </p:cNvPr>
            <p:cNvCxnSpPr>
              <a:cxnSpLocks noChangeShapeType="1"/>
              <a:stCxn id="15" idx="2"/>
              <a:endCxn id="16" idx="3"/>
            </p:cNvCxnSpPr>
            <p:nvPr/>
          </p:nvCxnSpPr>
          <p:spPr bwMode="auto">
            <a:xfrm rot="5400000">
              <a:off x="4162336" y="4805136"/>
              <a:ext cx="1649277" cy="987426"/>
            </a:xfrm>
            <a:prstGeom prst="curvedConnector2">
              <a:avLst/>
            </a:prstGeom>
            <a:noFill/>
            <a:ln w="57150">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20" name="AutoShape 11">
              <a:extLst>
                <a:ext uri="{FF2B5EF4-FFF2-40B4-BE49-F238E27FC236}">
                  <a16:creationId xmlns:a16="http://schemas.microsoft.com/office/drawing/2014/main" id="{E2668334-F884-4756-92CE-25B6AA2243CA}"/>
                </a:ext>
              </a:extLst>
            </p:cNvPr>
            <p:cNvCxnSpPr>
              <a:cxnSpLocks noChangeShapeType="1"/>
              <a:stCxn id="16" idx="1"/>
              <a:endCxn id="11" idx="2"/>
            </p:cNvCxnSpPr>
            <p:nvPr/>
          </p:nvCxnSpPr>
          <p:spPr bwMode="auto">
            <a:xfrm rot="10800000">
              <a:off x="1020764" y="4474212"/>
              <a:ext cx="912812" cy="1649277"/>
            </a:xfrm>
            <a:prstGeom prst="curvedConnector2">
              <a:avLst/>
            </a:prstGeom>
            <a:noFill/>
            <a:ln w="57150">
              <a:solidFill>
                <a:srgbClr val="000000"/>
              </a:solidFill>
              <a:round/>
              <a:headEnd/>
              <a:tailEnd type="triangle" w="med" len="med"/>
            </a:ln>
            <a:extLst>
              <a:ext uri="{909E8E84-426E-40DD-AFC4-6F175D3DCCD1}">
                <a14:hiddenFill xmlns:a14="http://schemas.microsoft.com/office/drawing/2010/main">
                  <a:noFill/>
                </a14:hiddenFill>
              </a:ext>
            </a:extLst>
          </p:spPr>
        </p:cxnSp>
        <p:sp>
          <p:nvSpPr>
            <p:cNvPr id="21" name="Text Box 12">
              <a:extLst>
                <a:ext uri="{FF2B5EF4-FFF2-40B4-BE49-F238E27FC236}">
                  <a16:creationId xmlns:a16="http://schemas.microsoft.com/office/drawing/2014/main" id="{7B146B0D-C51D-4CBE-86E6-C00FBCC47F4E}"/>
                </a:ext>
              </a:extLst>
            </p:cNvPr>
            <p:cNvSpPr txBox="1">
              <a:spLocks noChangeArrowheads="1"/>
            </p:cNvSpPr>
            <p:nvPr/>
          </p:nvSpPr>
          <p:spPr bwMode="auto">
            <a:xfrm>
              <a:off x="2767966" y="1739266"/>
              <a:ext cx="930275" cy="441836"/>
            </a:xfrm>
            <a:prstGeom prst="rect">
              <a:avLst/>
            </a:prstGeom>
            <a:noFill/>
            <a:ln>
              <a:noFill/>
            </a:ln>
            <a:extLst>
              <a:ext uri="{909E8E84-426E-40DD-AFC4-6F175D3DCCD1}">
                <a14:hiddenFill xmlns:a14="http://schemas.microsoft.com/office/drawing/2010/main">
                  <a:solidFill>
                    <a:srgbClr val="BBE0E3"/>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201041" tIns="100521" rIns="201041" bIns="100521" upright="1">
              <a:spAutoFit/>
            </a:bodyPr>
            <a:lstStyle/>
            <a:p>
              <a:pPr algn="ctr">
                <a:spcBef>
                  <a:spcPts val="440"/>
                </a:spcBef>
                <a:spcAft>
                  <a:spcPts val="440"/>
                </a:spcAft>
              </a:pPr>
              <a:endParaRPr lang="en-US" sz="1759" dirty="0">
                <a:latin typeface="Calibri" panose="020F0502020204030204" pitchFamily="34" charset="0"/>
                <a:ea typeface="Calibri" panose="020F0502020204030204" pitchFamily="34" charset="0"/>
                <a:cs typeface="Times New Roman" panose="02020603050405020304" pitchFamily="18" charset="0"/>
              </a:endParaRPr>
            </a:p>
          </p:txBody>
        </p:sp>
        <p:sp>
          <p:nvSpPr>
            <p:cNvPr id="22" name="Text Box 14">
              <a:extLst>
                <a:ext uri="{FF2B5EF4-FFF2-40B4-BE49-F238E27FC236}">
                  <a16:creationId xmlns:a16="http://schemas.microsoft.com/office/drawing/2014/main" id="{68FF12A0-D8F6-49A0-A4D3-B61D010A0936}"/>
                </a:ext>
              </a:extLst>
            </p:cNvPr>
            <p:cNvSpPr txBox="1">
              <a:spLocks noChangeArrowheads="1"/>
            </p:cNvSpPr>
            <p:nvPr/>
          </p:nvSpPr>
          <p:spPr bwMode="auto">
            <a:xfrm rot="16200000">
              <a:off x="3865026" y="2744357"/>
              <a:ext cx="631177" cy="256539"/>
            </a:xfrm>
            <a:prstGeom prst="rect">
              <a:avLst/>
            </a:prstGeom>
            <a:noFill/>
            <a:ln>
              <a:noFill/>
            </a:ln>
            <a:extLst>
              <a:ext uri="{909E8E84-426E-40DD-AFC4-6F175D3DCCD1}">
                <a14:hiddenFill xmlns:a14="http://schemas.microsoft.com/office/drawing/2010/main">
                  <a:solidFill>
                    <a:srgbClr val="BBE0E3"/>
                  </a:solidFill>
                </a14:hiddenFill>
              </a:ext>
              <a:ext uri="{91240B29-F687-4F45-9708-019B960494DF}">
                <a14:hiddenLine xmlns:a14="http://schemas.microsoft.com/office/drawing/2010/main" w="9525">
                  <a:solidFill>
                    <a:srgbClr val="000000"/>
                  </a:solidFill>
                  <a:miter lim="800000"/>
                  <a:headEnd/>
                  <a:tailEnd/>
                </a14:hiddenLine>
              </a:ext>
            </a:extLst>
          </p:spPr>
          <p:txBody>
            <a:bodyPr rot="0" vert="vert" wrap="square" lIns="201041" tIns="100521" rIns="201041" bIns="100521" upright="1">
              <a:spAutoFit/>
            </a:bodyPr>
            <a:lstStyle/>
            <a:p>
              <a:pPr algn="ctr"/>
              <a:r>
                <a:rPr lang="en-US" sz="1759" dirty="0">
                  <a:latin typeface="Calibri" panose="020F0502020204030204" pitchFamily="34" charset="0"/>
                  <a:ea typeface="Calibri" panose="020F0502020204030204" pitchFamily="34" charset="0"/>
                  <a:cs typeface="Times New Roman" panose="02020603050405020304" pitchFamily="18" charset="0"/>
                </a:rPr>
                <a:t> </a:t>
              </a:r>
            </a:p>
          </p:txBody>
        </p:sp>
        <p:sp>
          <p:nvSpPr>
            <p:cNvPr id="23" name="Text Box 20">
              <a:extLst>
                <a:ext uri="{FF2B5EF4-FFF2-40B4-BE49-F238E27FC236}">
                  <a16:creationId xmlns:a16="http://schemas.microsoft.com/office/drawing/2014/main" id="{153A03F4-E5CD-4883-A2C4-BAC92405A13B}"/>
                </a:ext>
              </a:extLst>
            </p:cNvPr>
            <p:cNvSpPr txBox="1">
              <a:spLocks noChangeArrowheads="1"/>
            </p:cNvSpPr>
            <p:nvPr/>
          </p:nvSpPr>
          <p:spPr bwMode="auto">
            <a:xfrm>
              <a:off x="2630170" y="2168294"/>
              <a:ext cx="1128395" cy="1224280"/>
            </a:xfrm>
            <a:prstGeom prst="rect">
              <a:avLst/>
            </a:prstGeom>
            <a:noFill/>
            <a:ln>
              <a:noFill/>
            </a:ln>
            <a:extLst>
              <a:ext uri="{909E8E84-426E-40DD-AFC4-6F175D3DCCD1}">
                <a14:hiddenFill xmlns:a14="http://schemas.microsoft.com/office/drawing/2010/main">
                  <a:solidFill>
                    <a:srgbClr val="BBE0E3"/>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none" lIns="201041" tIns="100521" rIns="201041" bIns="100521" upright="1">
              <a:noAutofit/>
            </a:bodyPr>
            <a:lstStyle/>
            <a:p>
              <a:pPr algn="ctr"/>
              <a:r>
                <a:rPr lang="en-US" sz="2638" b="1" i="1" dirty="0">
                  <a:solidFill>
                    <a:srgbClr val="0000FF"/>
                  </a:solidFill>
                  <a:latin typeface="+mj-lt"/>
                  <a:ea typeface="Calibri" panose="020F0502020204030204" pitchFamily="34" charset="0"/>
                  <a:cs typeface="Times New Roman" panose="02020603050405020304" pitchFamily="18" charset="0"/>
                </a:rPr>
                <a:t>Culture of:</a:t>
              </a:r>
            </a:p>
            <a:p>
              <a:pPr algn="ctr"/>
              <a:endParaRPr lang="en-US" sz="2638" dirty="0">
                <a:solidFill>
                  <a:srgbClr val="0000FF"/>
                </a:solidFill>
                <a:latin typeface="+mj-lt"/>
                <a:ea typeface="Calibri" panose="020F0502020204030204" pitchFamily="34" charset="0"/>
                <a:cs typeface="Times New Roman" panose="02020603050405020304" pitchFamily="18" charset="0"/>
              </a:endParaRPr>
            </a:p>
            <a:p>
              <a:pPr algn="ctr"/>
              <a:r>
                <a:rPr lang="en-US" sz="2638" b="1" dirty="0">
                  <a:solidFill>
                    <a:srgbClr val="0000FF"/>
                  </a:solidFill>
                  <a:latin typeface="+mj-lt"/>
                  <a:ea typeface="Calibri" panose="020F0502020204030204" pitchFamily="34" charset="0"/>
                  <a:cs typeface="Times New Roman" panose="02020603050405020304" pitchFamily="18" charset="0"/>
                </a:rPr>
                <a:t>Relevance</a:t>
              </a:r>
            </a:p>
            <a:p>
              <a:pPr algn="ctr"/>
              <a:endParaRPr lang="en-US" sz="1759" dirty="0">
                <a:latin typeface="+mj-lt"/>
                <a:ea typeface="Calibri" panose="020F0502020204030204" pitchFamily="34" charset="0"/>
                <a:cs typeface="Times New Roman" panose="02020603050405020304" pitchFamily="18" charset="0"/>
              </a:endParaRPr>
            </a:p>
            <a:p>
              <a:pPr algn="ctr"/>
              <a:r>
                <a:rPr lang="en-US" sz="2638" b="1" dirty="0">
                  <a:solidFill>
                    <a:srgbClr val="0000FF"/>
                  </a:solidFill>
                  <a:latin typeface="+mj-lt"/>
                  <a:ea typeface="Calibri" panose="020F0502020204030204" pitchFamily="34" charset="0"/>
                  <a:cs typeface="Times New Roman" panose="02020603050405020304" pitchFamily="18" charset="0"/>
                </a:rPr>
                <a:t>Evidence</a:t>
              </a:r>
            </a:p>
            <a:p>
              <a:pPr algn="ctr"/>
              <a:endParaRPr lang="en-US" sz="1759" dirty="0">
                <a:latin typeface="+mj-lt"/>
                <a:ea typeface="Calibri" panose="020F0502020204030204" pitchFamily="34" charset="0"/>
                <a:cs typeface="Times New Roman" panose="02020603050405020304" pitchFamily="18" charset="0"/>
              </a:endParaRPr>
            </a:p>
            <a:p>
              <a:pPr algn="ctr"/>
              <a:r>
                <a:rPr lang="en-US" sz="2638" b="1" dirty="0">
                  <a:solidFill>
                    <a:srgbClr val="0000FF"/>
                  </a:solidFill>
                  <a:latin typeface="+mj-lt"/>
                  <a:ea typeface="Calibri" panose="020F0502020204030204" pitchFamily="34" charset="0"/>
                  <a:cs typeface="Times New Roman" panose="02020603050405020304" pitchFamily="18" charset="0"/>
                </a:rPr>
                <a:t>Perseverance</a:t>
              </a:r>
            </a:p>
            <a:p>
              <a:pPr algn="ctr"/>
              <a:endParaRPr lang="en-US" sz="1759" dirty="0">
                <a:latin typeface="+mj-lt"/>
                <a:ea typeface="Calibri" panose="020F0502020204030204" pitchFamily="34" charset="0"/>
                <a:cs typeface="Times New Roman" panose="02020603050405020304" pitchFamily="18" charset="0"/>
              </a:endParaRPr>
            </a:p>
          </p:txBody>
        </p:sp>
      </p:grpSp>
      <p:pic>
        <p:nvPicPr>
          <p:cNvPr id="5" name="Picture 4">
            <a:extLst>
              <a:ext uri="{FF2B5EF4-FFF2-40B4-BE49-F238E27FC236}">
                <a16:creationId xmlns:a16="http://schemas.microsoft.com/office/drawing/2014/main" id="{A44EC5E6-E9DB-4E9B-E76B-A90534C57AE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0861104"/>
            <a:ext cx="9475474" cy="1000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1233906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object 12"/>
          <p:cNvSpPr txBox="1"/>
          <p:nvPr/>
        </p:nvSpPr>
        <p:spPr>
          <a:xfrm>
            <a:off x="2615492" y="10613454"/>
            <a:ext cx="1031240" cy="402590"/>
          </a:xfrm>
          <a:prstGeom prst="rect">
            <a:avLst/>
          </a:prstGeom>
        </p:spPr>
        <p:txBody>
          <a:bodyPr vert="horz" wrap="square" lIns="0" tIns="0" rIns="0" bIns="0" rtlCol="0">
            <a:spAutoFit/>
          </a:bodyPr>
          <a:lstStyle/>
          <a:p>
            <a:pPr marL="12700">
              <a:lnSpc>
                <a:spcPct val="100000"/>
              </a:lnSpc>
            </a:pPr>
            <a:r>
              <a:rPr sz="2950" dirty="0">
                <a:solidFill>
                  <a:srgbClr val="FFFFFF"/>
                </a:solidFill>
                <a:latin typeface="Arial"/>
                <a:cs typeface="Arial"/>
              </a:rPr>
              <a:t>IUPUI</a:t>
            </a:r>
            <a:endParaRPr sz="2950" dirty="0">
              <a:latin typeface="Arial"/>
              <a:cs typeface="Arial"/>
            </a:endParaRPr>
          </a:p>
        </p:txBody>
      </p:sp>
      <p:sp>
        <p:nvSpPr>
          <p:cNvPr id="3" name="Rectangle 2">
            <a:extLst>
              <a:ext uri="{FF2B5EF4-FFF2-40B4-BE49-F238E27FC236}">
                <a16:creationId xmlns:a16="http://schemas.microsoft.com/office/drawing/2014/main" id="{2B2CE809-78A7-9540-8C05-0B41F4FB29F8}"/>
              </a:ext>
            </a:extLst>
          </p:cNvPr>
          <p:cNvSpPr/>
          <p:nvPr/>
        </p:nvSpPr>
        <p:spPr>
          <a:xfrm>
            <a:off x="890230" y="2184703"/>
            <a:ext cx="19073511" cy="10033516"/>
          </a:xfrm>
          <a:prstGeom prst="rect">
            <a:avLst/>
          </a:prstGeom>
        </p:spPr>
        <p:txBody>
          <a:bodyPr wrap="square">
            <a:spAutoFit/>
          </a:bodyPr>
          <a:lstStyle/>
          <a:p>
            <a:pPr marL="571500" indent="-571500">
              <a:buFont typeface="Arial" panose="020B0604020202020204" pitchFamily="34" charset="0"/>
              <a:buChar char="•"/>
            </a:pPr>
            <a:endParaRPr lang="en-US" sz="4800" dirty="0">
              <a:highlight>
                <a:srgbClr val="FFFF00"/>
              </a:highlight>
            </a:endParaRPr>
          </a:p>
          <a:p>
            <a:pPr marL="571500" indent="-571500">
              <a:buFont typeface="Arial" panose="020B0604020202020204" pitchFamily="34" charset="0"/>
              <a:buChar char="•"/>
            </a:pPr>
            <a:endParaRPr lang="en-US" sz="4000" dirty="0">
              <a:highlight>
                <a:srgbClr val="FFFF00"/>
              </a:highlight>
            </a:endParaRPr>
          </a:p>
          <a:p>
            <a:pPr marL="914400" indent="-914400">
              <a:buFont typeface="+mj-lt"/>
              <a:buAutoNum type="arabicPeriod"/>
            </a:pPr>
            <a:r>
              <a:rPr lang="en-US" sz="4800" dirty="0"/>
              <a:t>Context</a:t>
            </a:r>
          </a:p>
          <a:p>
            <a:pPr marL="914400" indent="-914400">
              <a:buFont typeface="+mj-lt"/>
              <a:buAutoNum type="arabicPeriod"/>
            </a:pPr>
            <a:r>
              <a:rPr lang="en-US" sz="4800" dirty="0"/>
              <a:t>Category</a:t>
            </a:r>
          </a:p>
          <a:p>
            <a:pPr marL="914400" indent="-914400">
              <a:buFont typeface="+mj-lt"/>
              <a:buAutoNum type="arabicPeriod"/>
            </a:pPr>
            <a:r>
              <a:rPr lang="en-US" sz="4800" dirty="0"/>
              <a:t>Capacity</a:t>
            </a:r>
          </a:p>
          <a:p>
            <a:pPr marL="914400" indent="-914400">
              <a:buFont typeface="+mj-lt"/>
              <a:buAutoNum type="arabicPeriod"/>
            </a:pPr>
            <a:r>
              <a:rPr lang="en-US" sz="4800" dirty="0"/>
              <a:t>Connections</a:t>
            </a:r>
          </a:p>
          <a:p>
            <a:pPr marL="914400" indent="-914400">
              <a:buFont typeface="+mj-lt"/>
              <a:buAutoNum type="arabicPeriod"/>
            </a:pPr>
            <a:r>
              <a:rPr lang="en-US" sz="4800" dirty="0"/>
              <a:t>Concerns</a:t>
            </a:r>
          </a:p>
          <a:p>
            <a:pPr marL="914400" indent="-914400">
              <a:buFont typeface="+mj-lt"/>
              <a:buAutoNum type="arabicPeriod"/>
            </a:pPr>
            <a:r>
              <a:rPr lang="en-US" sz="4800" dirty="0"/>
              <a:t>Communication</a:t>
            </a:r>
          </a:p>
          <a:p>
            <a:pPr marL="914400" indent="-914400">
              <a:buFont typeface="+mj-lt"/>
              <a:buAutoNum type="arabicPeriod"/>
            </a:pPr>
            <a:r>
              <a:rPr lang="en-US" sz="4800" dirty="0"/>
              <a:t>Coordination</a:t>
            </a:r>
          </a:p>
          <a:p>
            <a:pPr marL="914400" indent="-914400">
              <a:buFont typeface="+mj-lt"/>
              <a:buAutoNum type="arabicPeriod"/>
            </a:pPr>
            <a:r>
              <a:rPr lang="en-US" sz="4800" dirty="0"/>
              <a:t>Consequences </a:t>
            </a:r>
          </a:p>
          <a:p>
            <a:pPr marL="1028700" lvl="1" indent="-571500">
              <a:buFont typeface="Arial" panose="020B0604020202020204" pitchFamily="34" charset="0"/>
              <a:buChar char="•"/>
            </a:pPr>
            <a:endParaRPr lang="en-US" sz="4200" dirty="0">
              <a:ea typeface="Calibri" panose="020F0502020204030204" pitchFamily="34" charset="0"/>
              <a:cs typeface="Times New Roman" panose="02020603050405020304" pitchFamily="18" charset="0"/>
            </a:endParaRPr>
          </a:p>
          <a:p>
            <a:pPr marL="1028700" lvl="1" indent="-571500">
              <a:buFont typeface="Arial" panose="020B0604020202020204" pitchFamily="34" charset="0"/>
              <a:buChar char="•"/>
            </a:pPr>
            <a:endParaRPr lang="en-US" sz="4400" dirty="0">
              <a:effectLst/>
              <a:latin typeface="Calibri Light" panose="020F0302020204030204" pitchFamily="34" charset="0"/>
              <a:ea typeface="Calibri" panose="020F0502020204030204" pitchFamily="34" charset="0"/>
              <a:cs typeface="Times New Roman" panose="02020603050405020304" pitchFamily="18" charset="0"/>
            </a:endParaRPr>
          </a:p>
          <a:p>
            <a:pPr marL="571500" indent="-571500">
              <a:buFont typeface="Arial" panose="020B0604020202020204" pitchFamily="34" charset="0"/>
              <a:buChar char="•"/>
            </a:pPr>
            <a:endParaRPr lang="en-US" sz="4400" dirty="0">
              <a:effectLst/>
              <a:latin typeface="Calibri Light" panose="020F0302020204030204" pitchFamily="34" charset="0"/>
              <a:ea typeface="Calibri" panose="020F0502020204030204" pitchFamily="34" charset="0"/>
              <a:cs typeface="Times New Roman" panose="02020603050405020304" pitchFamily="18" charset="0"/>
            </a:endParaRPr>
          </a:p>
          <a:p>
            <a:pPr marL="571500" indent="-571500">
              <a:buFont typeface="Arial" panose="020B0604020202020204" pitchFamily="34" charset="0"/>
              <a:buChar char="•"/>
            </a:pPr>
            <a:endParaRPr lang="en-US" sz="4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Rectangle 3">
            <a:extLst>
              <a:ext uri="{FF2B5EF4-FFF2-40B4-BE49-F238E27FC236}">
                <a16:creationId xmlns:a16="http://schemas.microsoft.com/office/drawing/2014/main" id="{E82EA1D4-26C7-B14B-B027-326432A8E09E}"/>
              </a:ext>
            </a:extLst>
          </p:cNvPr>
          <p:cNvSpPr/>
          <p:nvPr/>
        </p:nvSpPr>
        <p:spPr>
          <a:xfrm>
            <a:off x="1375529" y="460414"/>
            <a:ext cx="18102915" cy="2862322"/>
          </a:xfrm>
          <a:prstGeom prst="rect">
            <a:avLst/>
          </a:prstGeom>
        </p:spPr>
        <p:txBody>
          <a:bodyPr wrap="square">
            <a:spAutoFit/>
          </a:bodyPr>
          <a:lstStyle/>
          <a:p>
            <a:r>
              <a:rPr lang="en-US" sz="6000" b="1" dirty="0">
                <a:solidFill>
                  <a:srgbClr val="A5162A"/>
                </a:solidFill>
                <a:latin typeface="+mj-lt"/>
              </a:rPr>
              <a:t>Overview of </a:t>
            </a:r>
          </a:p>
          <a:p>
            <a:r>
              <a:rPr lang="en-US" sz="6000" b="1" dirty="0">
                <a:solidFill>
                  <a:srgbClr val="A5162A"/>
                </a:solidFill>
                <a:latin typeface="+mj-lt"/>
              </a:rPr>
              <a:t>Change Management’s Role in Improvement:  </a:t>
            </a:r>
          </a:p>
          <a:p>
            <a:r>
              <a:rPr lang="en-US" sz="6000" b="1" dirty="0">
                <a:solidFill>
                  <a:srgbClr val="A5162A"/>
                </a:solidFill>
                <a:latin typeface="+mj-lt"/>
              </a:rPr>
              <a:t>8 Considerations</a:t>
            </a:r>
          </a:p>
        </p:txBody>
      </p:sp>
      <p:sp>
        <p:nvSpPr>
          <p:cNvPr id="5" name="TextBox 4">
            <a:extLst>
              <a:ext uri="{FF2B5EF4-FFF2-40B4-BE49-F238E27FC236}">
                <a16:creationId xmlns:a16="http://schemas.microsoft.com/office/drawing/2014/main" id="{84F865C9-6860-9C44-9537-4AFADFE78D9C}"/>
              </a:ext>
            </a:extLst>
          </p:cNvPr>
          <p:cNvSpPr txBox="1"/>
          <p:nvPr/>
        </p:nvSpPr>
        <p:spPr>
          <a:xfrm>
            <a:off x="10930269" y="660575"/>
            <a:ext cx="7400261" cy="646331"/>
          </a:xfrm>
          <a:prstGeom prst="rect">
            <a:avLst/>
          </a:prstGeom>
          <a:noFill/>
        </p:spPr>
        <p:txBody>
          <a:bodyPr wrap="square" rtlCol="0">
            <a:spAutoFit/>
          </a:bodyPr>
          <a:lstStyle/>
          <a:p>
            <a:r>
              <a:rPr lang="en-US" sz="3600" b="1" dirty="0">
                <a:solidFill>
                  <a:schemeClr val="bg1">
                    <a:lumMod val="65000"/>
                  </a:schemeClr>
                </a:solidFill>
              </a:rPr>
              <a:t> </a:t>
            </a:r>
          </a:p>
        </p:txBody>
      </p:sp>
      <p:pic>
        <p:nvPicPr>
          <p:cNvPr id="6" name="Picture 5">
            <a:extLst>
              <a:ext uri="{FF2B5EF4-FFF2-40B4-BE49-F238E27FC236}">
                <a16:creationId xmlns:a16="http://schemas.microsoft.com/office/drawing/2014/main" id="{5C8D3D31-55EE-7BD4-5B1B-4A543CC64AF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0861104"/>
            <a:ext cx="9475474" cy="1000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7545215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object 12"/>
          <p:cNvSpPr txBox="1"/>
          <p:nvPr/>
        </p:nvSpPr>
        <p:spPr>
          <a:xfrm>
            <a:off x="2615492" y="10613454"/>
            <a:ext cx="1031240" cy="402590"/>
          </a:xfrm>
          <a:prstGeom prst="rect">
            <a:avLst/>
          </a:prstGeom>
        </p:spPr>
        <p:txBody>
          <a:bodyPr vert="horz" wrap="square" lIns="0" tIns="0" rIns="0" bIns="0" rtlCol="0">
            <a:spAutoFit/>
          </a:bodyPr>
          <a:lstStyle/>
          <a:p>
            <a:pPr marL="12700">
              <a:lnSpc>
                <a:spcPct val="100000"/>
              </a:lnSpc>
            </a:pPr>
            <a:r>
              <a:rPr sz="2950" dirty="0">
                <a:solidFill>
                  <a:srgbClr val="FFFFFF"/>
                </a:solidFill>
                <a:latin typeface="Arial"/>
                <a:cs typeface="Arial"/>
              </a:rPr>
              <a:t>IUPUI</a:t>
            </a:r>
            <a:endParaRPr sz="2950" dirty="0">
              <a:latin typeface="Arial"/>
              <a:cs typeface="Arial"/>
            </a:endParaRPr>
          </a:p>
        </p:txBody>
      </p:sp>
      <p:sp>
        <p:nvSpPr>
          <p:cNvPr id="3" name="Rectangle 2">
            <a:extLst>
              <a:ext uri="{FF2B5EF4-FFF2-40B4-BE49-F238E27FC236}">
                <a16:creationId xmlns:a16="http://schemas.microsoft.com/office/drawing/2014/main" id="{2B2CE809-78A7-9540-8C05-0B41F4FB29F8}"/>
              </a:ext>
            </a:extLst>
          </p:cNvPr>
          <p:cNvSpPr/>
          <p:nvPr/>
        </p:nvSpPr>
        <p:spPr>
          <a:xfrm>
            <a:off x="1375529" y="2943441"/>
            <a:ext cx="17268072" cy="4832092"/>
          </a:xfrm>
          <a:prstGeom prst="rect">
            <a:avLst/>
          </a:prstGeom>
        </p:spPr>
        <p:txBody>
          <a:bodyPr wrap="square">
            <a:spAutoFit/>
          </a:bodyPr>
          <a:lstStyle/>
          <a:p>
            <a:pPr algn="ctr">
              <a:lnSpc>
                <a:spcPct val="150000"/>
              </a:lnSpc>
            </a:pPr>
            <a:r>
              <a:rPr lang="en-US" sz="4400" dirty="0">
                <a:latin typeface="Calibri" panose="020F0502020204030204" pitchFamily="34" charset="0"/>
                <a:ea typeface="Calibri" panose="020F0502020204030204" pitchFamily="34" charset="0"/>
                <a:cs typeface="Calibri" panose="020F0502020204030204" pitchFamily="34" charset="0"/>
              </a:rPr>
              <a:t>Involves identifying the unit of analysis for change (system, campus, unit, department, program, course, or experience), along with recognizing the mission, vison, values, strategic plans and priorities, and culture within that unit of analysis.</a:t>
            </a:r>
          </a:p>
          <a:p>
            <a:endParaRPr lang="en-US" sz="4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Rectangle 3">
            <a:extLst>
              <a:ext uri="{FF2B5EF4-FFF2-40B4-BE49-F238E27FC236}">
                <a16:creationId xmlns:a16="http://schemas.microsoft.com/office/drawing/2014/main" id="{E82EA1D4-26C7-B14B-B027-326432A8E09E}"/>
              </a:ext>
            </a:extLst>
          </p:cNvPr>
          <p:cNvSpPr/>
          <p:nvPr/>
        </p:nvSpPr>
        <p:spPr>
          <a:xfrm>
            <a:off x="1375529" y="799074"/>
            <a:ext cx="18102915" cy="1015663"/>
          </a:xfrm>
          <a:prstGeom prst="rect">
            <a:avLst/>
          </a:prstGeom>
        </p:spPr>
        <p:txBody>
          <a:bodyPr wrap="square">
            <a:spAutoFit/>
          </a:bodyPr>
          <a:lstStyle/>
          <a:p>
            <a:r>
              <a:rPr lang="en-US" sz="6000" b="1" dirty="0">
                <a:solidFill>
                  <a:srgbClr val="A5162A"/>
                </a:solidFill>
                <a:latin typeface="+mj-lt"/>
              </a:rPr>
              <a:t>1. Context</a:t>
            </a:r>
          </a:p>
        </p:txBody>
      </p:sp>
      <p:sp>
        <p:nvSpPr>
          <p:cNvPr id="5" name="TextBox 4">
            <a:extLst>
              <a:ext uri="{FF2B5EF4-FFF2-40B4-BE49-F238E27FC236}">
                <a16:creationId xmlns:a16="http://schemas.microsoft.com/office/drawing/2014/main" id="{84F865C9-6860-9C44-9537-4AFADFE78D9C}"/>
              </a:ext>
            </a:extLst>
          </p:cNvPr>
          <p:cNvSpPr txBox="1"/>
          <p:nvPr/>
        </p:nvSpPr>
        <p:spPr>
          <a:xfrm>
            <a:off x="2822041" y="953781"/>
            <a:ext cx="7400261" cy="646331"/>
          </a:xfrm>
          <a:prstGeom prst="rect">
            <a:avLst/>
          </a:prstGeom>
          <a:noFill/>
        </p:spPr>
        <p:txBody>
          <a:bodyPr wrap="square" rtlCol="0">
            <a:spAutoFit/>
          </a:bodyPr>
          <a:lstStyle/>
          <a:p>
            <a:r>
              <a:rPr lang="en-US" sz="3600" b="1" dirty="0">
                <a:solidFill>
                  <a:schemeClr val="bg1">
                    <a:lumMod val="65000"/>
                  </a:schemeClr>
                </a:solidFill>
              </a:rPr>
              <a:t> </a:t>
            </a:r>
          </a:p>
        </p:txBody>
      </p:sp>
      <p:pic>
        <p:nvPicPr>
          <p:cNvPr id="7" name="Picture 6">
            <a:extLst>
              <a:ext uri="{FF2B5EF4-FFF2-40B4-BE49-F238E27FC236}">
                <a16:creationId xmlns:a16="http://schemas.microsoft.com/office/drawing/2014/main" id="{BAA2D233-55D3-B738-BD09-DA782155569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0861104"/>
            <a:ext cx="9475474" cy="1000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43669093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object 12"/>
          <p:cNvSpPr txBox="1"/>
          <p:nvPr/>
        </p:nvSpPr>
        <p:spPr>
          <a:xfrm>
            <a:off x="2615492" y="10613454"/>
            <a:ext cx="1031240" cy="402590"/>
          </a:xfrm>
          <a:prstGeom prst="rect">
            <a:avLst/>
          </a:prstGeom>
        </p:spPr>
        <p:txBody>
          <a:bodyPr vert="horz" wrap="square" lIns="0" tIns="0" rIns="0" bIns="0" rtlCol="0">
            <a:spAutoFit/>
          </a:bodyPr>
          <a:lstStyle/>
          <a:p>
            <a:pPr marL="12700">
              <a:lnSpc>
                <a:spcPct val="100000"/>
              </a:lnSpc>
            </a:pPr>
            <a:r>
              <a:rPr sz="2950" dirty="0">
                <a:solidFill>
                  <a:srgbClr val="FFFFFF"/>
                </a:solidFill>
                <a:latin typeface="Arial"/>
                <a:cs typeface="Arial"/>
              </a:rPr>
              <a:t>IUPUI</a:t>
            </a:r>
            <a:endParaRPr sz="2950" dirty="0">
              <a:latin typeface="Arial"/>
              <a:cs typeface="Arial"/>
            </a:endParaRPr>
          </a:p>
        </p:txBody>
      </p:sp>
      <p:sp>
        <p:nvSpPr>
          <p:cNvPr id="3" name="Rectangle 2">
            <a:extLst>
              <a:ext uri="{FF2B5EF4-FFF2-40B4-BE49-F238E27FC236}">
                <a16:creationId xmlns:a16="http://schemas.microsoft.com/office/drawing/2014/main" id="{2B2CE809-78A7-9540-8C05-0B41F4FB29F8}"/>
              </a:ext>
            </a:extLst>
          </p:cNvPr>
          <p:cNvSpPr/>
          <p:nvPr/>
        </p:nvSpPr>
        <p:spPr>
          <a:xfrm>
            <a:off x="1375529" y="2943441"/>
            <a:ext cx="17268072" cy="3034357"/>
          </a:xfrm>
          <a:prstGeom prst="rect">
            <a:avLst/>
          </a:prstGeom>
        </p:spPr>
        <p:txBody>
          <a:bodyPr wrap="square">
            <a:spAutoFit/>
          </a:bodyPr>
          <a:lstStyle/>
          <a:p>
            <a:pPr algn="ctr">
              <a:lnSpc>
                <a:spcPct val="150000"/>
              </a:lnSpc>
            </a:pPr>
            <a:r>
              <a:rPr lang="en-US" sz="4400" dirty="0">
                <a:latin typeface="Calibri" panose="020F0502020204030204" pitchFamily="34" charset="0"/>
                <a:ea typeface="Calibri" panose="020F0502020204030204" pitchFamily="34" charset="0"/>
                <a:cs typeface="Calibri" panose="020F0502020204030204" pitchFamily="34" charset="0"/>
              </a:rPr>
              <a:t>Refers to the type of change that is needed (incremental or transformational) and the drivers of that change (internal or external; responsive or opportunistic).</a:t>
            </a:r>
            <a:endParaRPr lang="en-US" sz="4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Rectangle 3">
            <a:extLst>
              <a:ext uri="{FF2B5EF4-FFF2-40B4-BE49-F238E27FC236}">
                <a16:creationId xmlns:a16="http://schemas.microsoft.com/office/drawing/2014/main" id="{E82EA1D4-26C7-B14B-B027-326432A8E09E}"/>
              </a:ext>
            </a:extLst>
          </p:cNvPr>
          <p:cNvSpPr/>
          <p:nvPr/>
        </p:nvSpPr>
        <p:spPr>
          <a:xfrm>
            <a:off x="1375529" y="799074"/>
            <a:ext cx="18102915" cy="1015663"/>
          </a:xfrm>
          <a:prstGeom prst="rect">
            <a:avLst/>
          </a:prstGeom>
        </p:spPr>
        <p:txBody>
          <a:bodyPr wrap="square">
            <a:spAutoFit/>
          </a:bodyPr>
          <a:lstStyle/>
          <a:p>
            <a:r>
              <a:rPr lang="en-US" sz="6000" b="1" dirty="0">
                <a:solidFill>
                  <a:srgbClr val="A5162A"/>
                </a:solidFill>
                <a:latin typeface="+mj-lt"/>
              </a:rPr>
              <a:t>2. Category</a:t>
            </a:r>
          </a:p>
        </p:txBody>
      </p:sp>
      <p:sp>
        <p:nvSpPr>
          <p:cNvPr id="5" name="TextBox 4">
            <a:extLst>
              <a:ext uri="{FF2B5EF4-FFF2-40B4-BE49-F238E27FC236}">
                <a16:creationId xmlns:a16="http://schemas.microsoft.com/office/drawing/2014/main" id="{84F865C9-6860-9C44-9537-4AFADFE78D9C}"/>
              </a:ext>
            </a:extLst>
          </p:cNvPr>
          <p:cNvSpPr txBox="1"/>
          <p:nvPr/>
        </p:nvSpPr>
        <p:spPr>
          <a:xfrm>
            <a:off x="2822041" y="953781"/>
            <a:ext cx="7400261" cy="646331"/>
          </a:xfrm>
          <a:prstGeom prst="rect">
            <a:avLst/>
          </a:prstGeom>
          <a:noFill/>
        </p:spPr>
        <p:txBody>
          <a:bodyPr wrap="square" rtlCol="0">
            <a:spAutoFit/>
          </a:bodyPr>
          <a:lstStyle/>
          <a:p>
            <a:r>
              <a:rPr lang="en-US" sz="3600" b="1" dirty="0">
                <a:solidFill>
                  <a:schemeClr val="bg1">
                    <a:lumMod val="65000"/>
                  </a:schemeClr>
                </a:solidFill>
              </a:rPr>
              <a:t> </a:t>
            </a:r>
          </a:p>
        </p:txBody>
      </p:sp>
      <p:pic>
        <p:nvPicPr>
          <p:cNvPr id="7" name="Picture 6">
            <a:extLst>
              <a:ext uri="{FF2B5EF4-FFF2-40B4-BE49-F238E27FC236}">
                <a16:creationId xmlns:a16="http://schemas.microsoft.com/office/drawing/2014/main" id="{BAA2D233-55D3-B738-BD09-DA782155569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0861104"/>
            <a:ext cx="9475474" cy="1000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0272952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object 12"/>
          <p:cNvSpPr txBox="1"/>
          <p:nvPr/>
        </p:nvSpPr>
        <p:spPr>
          <a:xfrm>
            <a:off x="2615492" y="10613454"/>
            <a:ext cx="1031240" cy="402590"/>
          </a:xfrm>
          <a:prstGeom prst="rect">
            <a:avLst/>
          </a:prstGeom>
        </p:spPr>
        <p:txBody>
          <a:bodyPr vert="horz" wrap="square" lIns="0" tIns="0" rIns="0" bIns="0" rtlCol="0">
            <a:spAutoFit/>
          </a:bodyPr>
          <a:lstStyle/>
          <a:p>
            <a:pPr marL="12700">
              <a:lnSpc>
                <a:spcPct val="100000"/>
              </a:lnSpc>
            </a:pPr>
            <a:r>
              <a:rPr sz="2950" dirty="0">
                <a:solidFill>
                  <a:srgbClr val="FFFFFF"/>
                </a:solidFill>
                <a:latin typeface="Arial"/>
                <a:cs typeface="Arial"/>
              </a:rPr>
              <a:t>IUPUI</a:t>
            </a:r>
            <a:endParaRPr sz="2950" dirty="0">
              <a:latin typeface="Arial"/>
              <a:cs typeface="Arial"/>
            </a:endParaRPr>
          </a:p>
        </p:txBody>
      </p:sp>
      <p:sp>
        <p:nvSpPr>
          <p:cNvPr id="3" name="Rectangle 2">
            <a:extLst>
              <a:ext uri="{FF2B5EF4-FFF2-40B4-BE49-F238E27FC236}">
                <a16:creationId xmlns:a16="http://schemas.microsoft.com/office/drawing/2014/main" id="{2B2CE809-78A7-9540-8C05-0B41F4FB29F8}"/>
              </a:ext>
            </a:extLst>
          </p:cNvPr>
          <p:cNvSpPr/>
          <p:nvPr/>
        </p:nvSpPr>
        <p:spPr>
          <a:xfrm>
            <a:off x="1375529" y="2943441"/>
            <a:ext cx="17268072" cy="3034357"/>
          </a:xfrm>
          <a:prstGeom prst="rect">
            <a:avLst/>
          </a:prstGeom>
        </p:spPr>
        <p:txBody>
          <a:bodyPr wrap="square">
            <a:spAutoFit/>
          </a:bodyPr>
          <a:lstStyle/>
          <a:p>
            <a:pPr algn="ctr">
              <a:lnSpc>
                <a:spcPct val="150000"/>
              </a:lnSpc>
            </a:pPr>
            <a:r>
              <a:rPr lang="en-US" sz="4400" dirty="0">
                <a:latin typeface="Calibri" panose="020F0502020204030204" pitchFamily="34" charset="0"/>
                <a:ea typeface="Calibri" panose="020F0502020204030204" pitchFamily="34" charset="0"/>
                <a:cs typeface="Calibri" panose="020F0502020204030204" pitchFamily="34" charset="0"/>
              </a:rPr>
              <a:t>Determines the readiness for and willingness of stakeholders to embrace the needed change, including the necessary interventions to develop or implement to support the change.</a:t>
            </a:r>
            <a:endParaRPr lang="en-US" sz="4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Rectangle 3">
            <a:extLst>
              <a:ext uri="{FF2B5EF4-FFF2-40B4-BE49-F238E27FC236}">
                <a16:creationId xmlns:a16="http://schemas.microsoft.com/office/drawing/2014/main" id="{E82EA1D4-26C7-B14B-B027-326432A8E09E}"/>
              </a:ext>
            </a:extLst>
          </p:cNvPr>
          <p:cNvSpPr/>
          <p:nvPr/>
        </p:nvSpPr>
        <p:spPr>
          <a:xfrm>
            <a:off x="1375529" y="799074"/>
            <a:ext cx="18102915" cy="1015663"/>
          </a:xfrm>
          <a:prstGeom prst="rect">
            <a:avLst/>
          </a:prstGeom>
        </p:spPr>
        <p:txBody>
          <a:bodyPr wrap="square">
            <a:spAutoFit/>
          </a:bodyPr>
          <a:lstStyle/>
          <a:p>
            <a:r>
              <a:rPr lang="en-US" sz="6000" b="1" dirty="0">
                <a:solidFill>
                  <a:srgbClr val="A5162A"/>
                </a:solidFill>
                <a:latin typeface="+mj-lt"/>
              </a:rPr>
              <a:t>3. Capacity</a:t>
            </a:r>
          </a:p>
        </p:txBody>
      </p:sp>
      <p:sp>
        <p:nvSpPr>
          <p:cNvPr id="5" name="TextBox 4">
            <a:extLst>
              <a:ext uri="{FF2B5EF4-FFF2-40B4-BE49-F238E27FC236}">
                <a16:creationId xmlns:a16="http://schemas.microsoft.com/office/drawing/2014/main" id="{84F865C9-6860-9C44-9537-4AFADFE78D9C}"/>
              </a:ext>
            </a:extLst>
          </p:cNvPr>
          <p:cNvSpPr txBox="1"/>
          <p:nvPr/>
        </p:nvSpPr>
        <p:spPr>
          <a:xfrm>
            <a:off x="2822041" y="953781"/>
            <a:ext cx="7400261" cy="646331"/>
          </a:xfrm>
          <a:prstGeom prst="rect">
            <a:avLst/>
          </a:prstGeom>
          <a:noFill/>
        </p:spPr>
        <p:txBody>
          <a:bodyPr wrap="square" rtlCol="0">
            <a:spAutoFit/>
          </a:bodyPr>
          <a:lstStyle/>
          <a:p>
            <a:r>
              <a:rPr lang="en-US" sz="3600" b="1" dirty="0">
                <a:solidFill>
                  <a:schemeClr val="bg1">
                    <a:lumMod val="65000"/>
                  </a:schemeClr>
                </a:solidFill>
              </a:rPr>
              <a:t> </a:t>
            </a:r>
          </a:p>
        </p:txBody>
      </p:sp>
      <p:pic>
        <p:nvPicPr>
          <p:cNvPr id="7" name="Picture 6">
            <a:extLst>
              <a:ext uri="{FF2B5EF4-FFF2-40B4-BE49-F238E27FC236}">
                <a16:creationId xmlns:a16="http://schemas.microsoft.com/office/drawing/2014/main" id="{BAA2D233-55D3-B738-BD09-DA782155569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0861104"/>
            <a:ext cx="9475474" cy="1000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5347227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object 12"/>
          <p:cNvSpPr txBox="1"/>
          <p:nvPr/>
        </p:nvSpPr>
        <p:spPr>
          <a:xfrm>
            <a:off x="2615492" y="10613454"/>
            <a:ext cx="1031240" cy="402590"/>
          </a:xfrm>
          <a:prstGeom prst="rect">
            <a:avLst/>
          </a:prstGeom>
        </p:spPr>
        <p:txBody>
          <a:bodyPr vert="horz" wrap="square" lIns="0" tIns="0" rIns="0" bIns="0" rtlCol="0">
            <a:spAutoFit/>
          </a:bodyPr>
          <a:lstStyle/>
          <a:p>
            <a:pPr marL="12700">
              <a:lnSpc>
                <a:spcPct val="100000"/>
              </a:lnSpc>
            </a:pPr>
            <a:r>
              <a:rPr sz="2950" dirty="0">
                <a:solidFill>
                  <a:srgbClr val="FFFFFF"/>
                </a:solidFill>
                <a:latin typeface="Arial"/>
                <a:cs typeface="Arial"/>
              </a:rPr>
              <a:t>IUPUI</a:t>
            </a:r>
            <a:endParaRPr sz="2950" dirty="0">
              <a:latin typeface="Arial"/>
              <a:cs typeface="Arial"/>
            </a:endParaRPr>
          </a:p>
        </p:txBody>
      </p:sp>
      <p:sp>
        <p:nvSpPr>
          <p:cNvPr id="3" name="Rectangle 2">
            <a:extLst>
              <a:ext uri="{FF2B5EF4-FFF2-40B4-BE49-F238E27FC236}">
                <a16:creationId xmlns:a16="http://schemas.microsoft.com/office/drawing/2014/main" id="{2B2CE809-78A7-9540-8C05-0B41F4FB29F8}"/>
              </a:ext>
            </a:extLst>
          </p:cNvPr>
          <p:cNvSpPr/>
          <p:nvPr/>
        </p:nvSpPr>
        <p:spPr>
          <a:xfrm>
            <a:off x="1375529" y="2943441"/>
            <a:ext cx="17268072" cy="4050019"/>
          </a:xfrm>
          <a:prstGeom prst="rect">
            <a:avLst/>
          </a:prstGeom>
        </p:spPr>
        <p:txBody>
          <a:bodyPr wrap="square">
            <a:spAutoFit/>
          </a:bodyPr>
          <a:lstStyle/>
          <a:p>
            <a:pPr algn="ctr">
              <a:lnSpc>
                <a:spcPct val="150000"/>
              </a:lnSpc>
            </a:pPr>
            <a:r>
              <a:rPr lang="en-US" sz="4400" dirty="0">
                <a:latin typeface="Calibri" panose="020F0502020204030204" pitchFamily="34" charset="0"/>
                <a:ea typeface="Calibri" panose="020F0502020204030204" pitchFamily="34" charset="0"/>
                <a:cs typeface="Calibri" panose="020F0502020204030204" pitchFamily="34" charset="0"/>
              </a:rPr>
              <a:t>Recognizes how the change relates to prior activities and current initiatives, including implications for such items as policies and procedures, operating principles or processes, and resource (re)allocations or incentives.</a:t>
            </a:r>
            <a:endParaRPr lang="en-US" sz="4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Rectangle 3">
            <a:extLst>
              <a:ext uri="{FF2B5EF4-FFF2-40B4-BE49-F238E27FC236}">
                <a16:creationId xmlns:a16="http://schemas.microsoft.com/office/drawing/2014/main" id="{E82EA1D4-26C7-B14B-B027-326432A8E09E}"/>
              </a:ext>
            </a:extLst>
          </p:cNvPr>
          <p:cNvSpPr/>
          <p:nvPr/>
        </p:nvSpPr>
        <p:spPr>
          <a:xfrm>
            <a:off x="1375529" y="799074"/>
            <a:ext cx="18102915" cy="1015663"/>
          </a:xfrm>
          <a:prstGeom prst="rect">
            <a:avLst/>
          </a:prstGeom>
        </p:spPr>
        <p:txBody>
          <a:bodyPr wrap="square">
            <a:spAutoFit/>
          </a:bodyPr>
          <a:lstStyle/>
          <a:p>
            <a:r>
              <a:rPr lang="en-US" sz="6000" b="1" dirty="0">
                <a:solidFill>
                  <a:srgbClr val="A5162A"/>
                </a:solidFill>
                <a:latin typeface="+mj-lt"/>
              </a:rPr>
              <a:t>4. Connections</a:t>
            </a:r>
          </a:p>
        </p:txBody>
      </p:sp>
      <p:sp>
        <p:nvSpPr>
          <p:cNvPr id="5" name="TextBox 4">
            <a:extLst>
              <a:ext uri="{FF2B5EF4-FFF2-40B4-BE49-F238E27FC236}">
                <a16:creationId xmlns:a16="http://schemas.microsoft.com/office/drawing/2014/main" id="{84F865C9-6860-9C44-9537-4AFADFE78D9C}"/>
              </a:ext>
            </a:extLst>
          </p:cNvPr>
          <p:cNvSpPr txBox="1"/>
          <p:nvPr/>
        </p:nvSpPr>
        <p:spPr>
          <a:xfrm>
            <a:off x="2822041" y="953781"/>
            <a:ext cx="7400261" cy="646331"/>
          </a:xfrm>
          <a:prstGeom prst="rect">
            <a:avLst/>
          </a:prstGeom>
          <a:noFill/>
        </p:spPr>
        <p:txBody>
          <a:bodyPr wrap="square" rtlCol="0">
            <a:spAutoFit/>
          </a:bodyPr>
          <a:lstStyle/>
          <a:p>
            <a:r>
              <a:rPr lang="en-US" sz="3600" b="1" dirty="0">
                <a:solidFill>
                  <a:schemeClr val="bg1">
                    <a:lumMod val="65000"/>
                  </a:schemeClr>
                </a:solidFill>
              </a:rPr>
              <a:t> </a:t>
            </a:r>
          </a:p>
        </p:txBody>
      </p:sp>
      <p:pic>
        <p:nvPicPr>
          <p:cNvPr id="7" name="Picture 6">
            <a:extLst>
              <a:ext uri="{FF2B5EF4-FFF2-40B4-BE49-F238E27FC236}">
                <a16:creationId xmlns:a16="http://schemas.microsoft.com/office/drawing/2014/main" id="{BAA2D233-55D3-B738-BD09-DA782155569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0861104"/>
            <a:ext cx="9475474" cy="1000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2358765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object 12"/>
          <p:cNvSpPr txBox="1"/>
          <p:nvPr/>
        </p:nvSpPr>
        <p:spPr>
          <a:xfrm>
            <a:off x="2615492" y="10613454"/>
            <a:ext cx="1031240" cy="402590"/>
          </a:xfrm>
          <a:prstGeom prst="rect">
            <a:avLst/>
          </a:prstGeom>
        </p:spPr>
        <p:txBody>
          <a:bodyPr vert="horz" wrap="square" lIns="0" tIns="0" rIns="0" bIns="0" rtlCol="0">
            <a:spAutoFit/>
          </a:bodyPr>
          <a:lstStyle/>
          <a:p>
            <a:pPr marL="12700">
              <a:lnSpc>
                <a:spcPct val="100000"/>
              </a:lnSpc>
            </a:pPr>
            <a:r>
              <a:rPr sz="2950" dirty="0">
                <a:solidFill>
                  <a:srgbClr val="FFFFFF"/>
                </a:solidFill>
                <a:latin typeface="Arial"/>
                <a:cs typeface="Arial"/>
              </a:rPr>
              <a:t>IUPUI</a:t>
            </a:r>
            <a:endParaRPr sz="2950" dirty="0">
              <a:latin typeface="Arial"/>
              <a:cs typeface="Arial"/>
            </a:endParaRPr>
          </a:p>
        </p:txBody>
      </p:sp>
      <p:sp>
        <p:nvSpPr>
          <p:cNvPr id="3" name="Rectangle 2">
            <a:extLst>
              <a:ext uri="{FF2B5EF4-FFF2-40B4-BE49-F238E27FC236}">
                <a16:creationId xmlns:a16="http://schemas.microsoft.com/office/drawing/2014/main" id="{2B2CE809-78A7-9540-8C05-0B41F4FB29F8}"/>
              </a:ext>
            </a:extLst>
          </p:cNvPr>
          <p:cNvSpPr/>
          <p:nvPr/>
        </p:nvSpPr>
        <p:spPr>
          <a:xfrm>
            <a:off x="1375529" y="2943441"/>
            <a:ext cx="17268072" cy="3034357"/>
          </a:xfrm>
          <a:prstGeom prst="rect">
            <a:avLst/>
          </a:prstGeom>
        </p:spPr>
        <p:txBody>
          <a:bodyPr wrap="square">
            <a:spAutoFit/>
          </a:bodyPr>
          <a:lstStyle/>
          <a:p>
            <a:pPr algn="ctr">
              <a:lnSpc>
                <a:spcPct val="150000"/>
              </a:lnSpc>
            </a:pPr>
            <a:r>
              <a:rPr lang="en-US" sz="4400" dirty="0">
                <a:latin typeface="Calibri" panose="020F0502020204030204" pitchFamily="34" charset="0"/>
                <a:ea typeface="Calibri" panose="020F0502020204030204" pitchFamily="34" charset="0"/>
                <a:cs typeface="Calibri" panose="020F0502020204030204" pitchFamily="34" charset="0"/>
              </a:rPr>
              <a:t>Documents the likely sources of resistance to the change, including the strategies for facilitating buy-in or approaches to minimizing roadblocks to change. </a:t>
            </a:r>
            <a:endParaRPr lang="en-US" sz="4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Rectangle 3">
            <a:extLst>
              <a:ext uri="{FF2B5EF4-FFF2-40B4-BE49-F238E27FC236}">
                <a16:creationId xmlns:a16="http://schemas.microsoft.com/office/drawing/2014/main" id="{E82EA1D4-26C7-B14B-B027-326432A8E09E}"/>
              </a:ext>
            </a:extLst>
          </p:cNvPr>
          <p:cNvSpPr/>
          <p:nvPr/>
        </p:nvSpPr>
        <p:spPr>
          <a:xfrm>
            <a:off x="1375529" y="799074"/>
            <a:ext cx="18102915" cy="1015663"/>
          </a:xfrm>
          <a:prstGeom prst="rect">
            <a:avLst/>
          </a:prstGeom>
        </p:spPr>
        <p:txBody>
          <a:bodyPr wrap="square">
            <a:spAutoFit/>
          </a:bodyPr>
          <a:lstStyle/>
          <a:p>
            <a:r>
              <a:rPr lang="en-US" sz="6000" b="1" dirty="0">
                <a:solidFill>
                  <a:srgbClr val="A5162A"/>
                </a:solidFill>
                <a:latin typeface="+mj-lt"/>
              </a:rPr>
              <a:t>5. Concerns</a:t>
            </a:r>
          </a:p>
        </p:txBody>
      </p:sp>
      <p:sp>
        <p:nvSpPr>
          <p:cNvPr id="5" name="TextBox 4">
            <a:extLst>
              <a:ext uri="{FF2B5EF4-FFF2-40B4-BE49-F238E27FC236}">
                <a16:creationId xmlns:a16="http://schemas.microsoft.com/office/drawing/2014/main" id="{84F865C9-6860-9C44-9537-4AFADFE78D9C}"/>
              </a:ext>
            </a:extLst>
          </p:cNvPr>
          <p:cNvSpPr txBox="1"/>
          <p:nvPr/>
        </p:nvSpPr>
        <p:spPr>
          <a:xfrm>
            <a:off x="2822041" y="953781"/>
            <a:ext cx="7400261" cy="646331"/>
          </a:xfrm>
          <a:prstGeom prst="rect">
            <a:avLst/>
          </a:prstGeom>
          <a:noFill/>
        </p:spPr>
        <p:txBody>
          <a:bodyPr wrap="square" rtlCol="0">
            <a:spAutoFit/>
          </a:bodyPr>
          <a:lstStyle/>
          <a:p>
            <a:r>
              <a:rPr lang="en-US" sz="3600" b="1" dirty="0">
                <a:solidFill>
                  <a:schemeClr val="bg1">
                    <a:lumMod val="65000"/>
                  </a:schemeClr>
                </a:solidFill>
              </a:rPr>
              <a:t> </a:t>
            </a:r>
          </a:p>
        </p:txBody>
      </p:sp>
      <p:pic>
        <p:nvPicPr>
          <p:cNvPr id="7" name="Picture 6">
            <a:extLst>
              <a:ext uri="{FF2B5EF4-FFF2-40B4-BE49-F238E27FC236}">
                <a16:creationId xmlns:a16="http://schemas.microsoft.com/office/drawing/2014/main" id="{BAA2D233-55D3-B738-BD09-DA782155569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0861104"/>
            <a:ext cx="9475474" cy="1000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8261094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object 12"/>
          <p:cNvSpPr txBox="1"/>
          <p:nvPr/>
        </p:nvSpPr>
        <p:spPr>
          <a:xfrm>
            <a:off x="2615492" y="10613454"/>
            <a:ext cx="1031240" cy="402590"/>
          </a:xfrm>
          <a:prstGeom prst="rect">
            <a:avLst/>
          </a:prstGeom>
        </p:spPr>
        <p:txBody>
          <a:bodyPr vert="horz" wrap="square" lIns="0" tIns="0" rIns="0" bIns="0" rtlCol="0">
            <a:spAutoFit/>
          </a:bodyPr>
          <a:lstStyle/>
          <a:p>
            <a:pPr marL="12700">
              <a:lnSpc>
                <a:spcPct val="100000"/>
              </a:lnSpc>
            </a:pPr>
            <a:r>
              <a:rPr sz="2950" dirty="0">
                <a:solidFill>
                  <a:srgbClr val="FFFFFF"/>
                </a:solidFill>
                <a:latin typeface="Arial"/>
                <a:cs typeface="Arial"/>
              </a:rPr>
              <a:t>IUPUI</a:t>
            </a:r>
            <a:endParaRPr sz="2950" dirty="0">
              <a:latin typeface="Arial"/>
              <a:cs typeface="Arial"/>
            </a:endParaRPr>
          </a:p>
        </p:txBody>
      </p:sp>
      <p:sp>
        <p:nvSpPr>
          <p:cNvPr id="3" name="Rectangle 2">
            <a:extLst>
              <a:ext uri="{FF2B5EF4-FFF2-40B4-BE49-F238E27FC236}">
                <a16:creationId xmlns:a16="http://schemas.microsoft.com/office/drawing/2014/main" id="{2B2CE809-78A7-9540-8C05-0B41F4FB29F8}"/>
              </a:ext>
            </a:extLst>
          </p:cNvPr>
          <p:cNvSpPr/>
          <p:nvPr/>
        </p:nvSpPr>
        <p:spPr>
          <a:xfrm>
            <a:off x="1375529" y="2943441"/>
            <a:ext cx="17268072" cy="3034357"/>
          </a:xfrm>
          <a:prstGeom prst="rect">
            <a:avLst/>
          </a:prstGeom>
        </p:spPr>
        <p:txBody>
          <a:bodyPr wrap="square">
            <a:spAutoFit/>
          </a:bodyPr>
          <a:lstStyle/>
          <a:p>
            <a:pPr algn="ctr">
              <a:lnSpc>
                <a:spcPct val="150000"/>
              </a:lnSpc>
            </a:pPr>
            <a:r>
              <a:rPr lang="en-US" sz="4400" dirty="0">
                <a:latin typeface="Calibri" panose="020F0502020204030204" pitchFamily="34" charset="0"/>
                <a:ea typeface="Calibri" panose="020F0502020204030204" pitchFamily="34" charset="0"/>
                <a:cs typeface="Calibri" panose="020F0502020204030204" pitchFamily="34" charset="0"/>
              </a:rPr>
              <a:t>Outlines the various strategies necessary to inform stakeholders of the need for change, engage them in the change management process, and update them on progress and outcomes associated with the change.</a:t>
            </a:r>
            <a:endParaRPr lang="en-US" sz="4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Rectangle 3">
            <a:extLst>
              <a:ext uri="{FF2B5EF4-FFF2-40B4-BE49-F238E27FC236}">
                <a16:creationId xmlns:a16="http://schemas.microsoft.com/office/drawing/2014/main" id="{E82EA1D4-26C7-B14B-B027-326432A8E09E}"/>
              </a:ext>
            </a:extLst>
          </p:cNvPr>
          <p:cNvSpPr/>
          <p:nvPr/>
        </p:nvSpPr>
        <p:spPr>
          <a:xfrm>
            <a:off x="1375529" y="799074"/>
            <a:ext cx="18102915" cy="1015663"/>
          </a:xfrm>
          <a:prstGeom prst="rect">
            <a:avLst/>
          </a:prstGeom>
        </p:spPr>
        <p:txBody>
          <a:bodyPr wrap="square">
            <a:spAutoFit/>
          </a:bodyPr>
          <a:lstStyle/>
          <a:p>
            <a:r>
              <a:rPr lang="en-US" sz="6000" b="1" dirty="0">
                <a:solidFill>
                  <a:srgbClr val="A5162A"/>
                </a:solidFill>
                <a:latin typeface="+mj-lt"/>
              </a:rPr>
              <a:t>6. Communication</a:t>
            </a:r>
          </a:p>
        </p:txBody>
      </p:sp>
      <p:sp>
        <p:nvSpPr>
          <p:cNvPr id="5" name="TextBox 4">
            <a:extLst>
              <a:ext uri="{FF2B5EF4-FFF2-40B4-BE49-F238E27FC236}">
                <a16:creationId xmlns:a16="http://schemas.microsoft.com/office/drawing/2014/main" id="{84F865C9-6860-9C44-9537-4AFADFE78D9C}"/>
              </a:ext>
            </a:extLst>
          </p:cNvPr>
          <p:cNvSpPr txBox="1"/>
          <p:nvPr/>
        </p:nvSpPr>
        <p:spPr>
          <a:xfrm>
            <a:off x="2822041" y="953781"/>
            <a:ext cx="7400261" cy="646331"/>
          </a:xfrm>
          <a:prstGeom prst="rect">
            <a:avLst/>
          </a:prstGeom>
          <a:noFill/>
        </p:spPr>
        <p:txBody>
          <a:bodyPr wrap="square" rtlCol="0">
            <a:spAutoFit/>
          </a:bodyPr>
          <a:lstStyle/>
          <a:p>
            <a:r>
              <a:rPr lang="en-US" sz="3600" b="1" dirty="0">
                <a:solidFill>
                  <a:schemeClr val="bg1">
                    <a:lumMod val="65000"/>
                  </a:schemeClr>
                </a:solidFill>
              </a:rPr>
              <a:t> </a:t>
            </a:r>
          </a:p>
        </p:txBody>
      </p:sp>
      <p:pic>
        <p:nvPicPr>
          <p:cNvPr id="7" name="Picture 6">
            <a:extLst>
              <a:ext uri="{FF2B5EF4-FFF2-40B4-BE49-F238E27FC236}">
                <a16:creationId xmlns:a16="http://schemas.microsoft.com/office/drawing/2014/main" id="{BAA2D233-55D3-B738-BD09-DA782155569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0861104"/>
            <a:ext cx="9475474" cy="1000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88612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object 12"/>
          <p:cNvSpPr txBox="1"/>
          <p:nvPr/>
        </p:nvSpPr>
        <p:spPr>
          <a:xfrm>
            <a:off x="2615492" y="10613454"/>
            <a:ext cx="1031240" cy="402590"/>
          </a:xfrm>
          <a:prstGeom prst="rect">
            <a:avLst/>
          </a:prstGeom>
        </p:spPr>
        <p:txBody>
          <a:bodyPr vert="horz" wrap="square" lIns="0" tIns="0" rIns="0" bIns="0" rtlCol="0">
            <a:spAutoFit/>
          </a:bodyPr>
          <a:lstStyle/>
          <a:p>
            <a:pPr marL="12700">
              <a:lnSpc>
                <a:spcPct val="100000"/>
              </a:lnSpc>
            </a:pPr>
            <a:r>
              <a:rPr sz="2950" dirty="0">
                <a:solidFill>
                  <a:srgbClr val="FFFFFF"/>
                </a:solidFill>
                <a:latin typeface="Arial"/>
                <a:cs typeface="Arial"/>
              </a:rPr>
              <a:t>IUPUI</a:t>
            </a:r>
            <a:endParaRPr sz="2950" dirty="0">
              <a:latin typeface="Arial"/>
              <a:cs typeface="Arial"/>
            </a:endParaRPr>
          </a:p>
        </p:txBody>
      </p:sp>
      <p:sp>
        <p:nvSpPr>
          <p:cNvPr id="3" name="Rectangle 2">
            <a:extLst>
              <a:ext uri="{FF2B5EF4-FFF2-40B4-BE49-F238E27FC236}">
                <a16:creationId xmlns:a16="http://schemas.microsoft.com/office/drawing/2014/main" id="{2B2CE809-78A7-9540-8C05-0B41F4FB29F8}"/>
              </a:ext>
            </a:extLst>
          </p:cNvPr>
          <p:cNvSpPr/>
          <p:nvPr/>
        </p:nvSpPr>
        <p:spPr>
          <a:xfrm>
            <a:off x="897147" y="2230761"/>
            <a:ext cx="18419553" cy="7355860"/>
          </a:xfrm>
          <a:prstGeom prst="rect">
            <a:avLst/>
          </a:prstGeom>
        </p:spPr>
        <p:txBody>
          <a:bodyPr wrap="square">
            <a:spAutoFit/>
          </a:bodyPr>
          <a:lstStyle/>
          <a:p>
            <a:r>
              <a:rPr lang="en-US" sz="4400" dirty="0">
                <a:latin typeface="Calibri" panose="020F0502020204030204" pitchFamily="34" charset="0"/>
                <a:ea typeface="Calibri" panose="020F0502020204030204" pitchFamily="34" charset="0"/>
                <a:cs typeface="Calibri" panose="020F0502020204030204" pitchFamily="34" charset="0"/>
              </a:rPr>
              <a:t>Upon conclusion of this session, you should be able to:</a:t>
            </a:r>
          </a:p>
          <a:p>
            <a:pPr marL="571500" indent="-571500">
              <a:buFont typeface="Arial" panose="020B0604020202020204" pitchFamily="34" charset="0"/>
              <a:buChar char="•"/>
            </a:pPr>
            <a:endParaRPr lang="en-US" sz="4000" dirty="0">
              <a:latin typeface="Calibri" panose="020F0502020204030204" pitchFamily="34" charset="0"/>
              <a:ea typeface="Calibri" panose="020F0502020204030204" pitchFamily="34" charset="0"/>
              <a:cs typeface="Calibri" panose="020F0502020204030204" pitchFamily="34" charset="0"/>
            </a:endParaRPr>
          </a:p>
          <a:p>
            <a:pPr marL="571500" indent="-571500">
              <a:buFont typeface="Arial" panose="020B0604020202020204" pitchFamily="34" charset="0"/>
              <a:buChar char="•"/>
            </a:pPr>
            <a:r>
              <a:rPr lang="en-US" sz="4400" dirty="0">
                <a:latin typeface="Calibri" panose="020F0502020204030204" pitchFamily="34" charset="0"/>
                <a:ea typeface="Calibri" panose="020F0502020204030204" pitchFamily="34" charset="0"/>
                <a:cs typeface="Calibri" panose="020F0502020204030204" pitchFamily="34" charset="0"/>
              </a:rPr>
              <a:t>Explain the importance of assessment and its significance to higher education</a:t>
            </a:r>
            <a:endParaRPr lang="en-US" sz="4000" dirty="0">
              <a:latin typeface="Calibri" panose="020F0502020204030204" pitchFamily="34" charset="0"/>
              <a:ea typeface="Calibri" panose="020F0502020204030204" pitchFamily="34" charset="0"/>
              <a:cs typeface="Calibri" panose="020F0502020204030204" pitchFamily="34" charset="0"/>
            </a:endParaRPr>
          </a:p>
          <a:p>
            <a:pPr marL="571500" indent="-571500">
              <a:buFont typeface="Arial" panose="020B0604020202020204" pitchFamily="34" charset="0"/>
              <a:buChar char="•"/>
            </a:pPr>
            <a:endParaRPr lang="en-US" sz="4400" dirty="0">
              <a:latin typeface="Calibri" panose="020F0502020204030204" pitchFamily="34" charset="0"/>
              <a:ea typeface="Calibri" panose="020F0502020204030204" pitchFamily="34" charset="0"/>
              <a:cs typeface="Calibri" panose="020F0502020204030204" pitchFamily="34" charset="0"/>
            </a:endParaRPr>
          </a:p>
          <a:p>
            <a:pPr marL="571500" indent="-571500">
              <a:buFont typeface="Arial" panose="020B0604020202020204" pitchFamily="34" charset="0"/>
              <a:buChar char="•"/>
            </a:pPr>
            <a:r>
              <a:rPr lang="en-US" sz="4400" dirty="0">
                <a:latin typeface="Calibri" panose="020F0502020204030204" pitchFamily="34" charset="0"/>
                <a:ea typeface="Calibri" panose="020F0502020204030204" pitchFamily="34" charset="0"/>
                <a:cs typeface="Calibri" panose="020F0502020204030204" pitchFamily="34" charset="0"/>
              </a:rPr>
              <a:t>Identify some enduring principles related to assessment</a:t>
            </a:r>
            <a:endParaRPr lang="en-US" sz="4000" dirty="0">
              <a:latin typeface="Calibri" panose="020F0502020204030204" pitchFamily="34" charset="0"/>
              <a:ea typeface="Calibri" panose="020F0502020204030204" pitchFamily="34" charset="0"/>
              <a:cs typeface="Calibri" panose="020F0502020204030204" pitchFamily="34" charset="0"/>
            </a:endParaRPr>
          </a:p>
          <a:p>
            <a:pPr marL="571500" indent="-571500">
              <a:buFont typeface="Arial" panose="020B0604020202020204" pitchFamily="34" charset="0"/>
              <a:buChar char="•"/>
            </a:pPr>
            <a:endParaRPr lang="en-US" sz="4000" dirty="0">
              <a:latin typeface="Calibri" panose="020F0502020204030204" pitchFamily="34" charset="0"/>
              <a:ea typeface="Calibri" panose="020F0502020204030204" pitchFamily="34" charset="0"/>
              <a:cs typeface="Calibri" panose="020F0502020204030204" pitchFamily="34" charset="0"/>
            </a:endParaRPr>
          </a:p>
          <a:p>
            <a:pPr marL="571500" indent="-571500">
              <a:buFont typeface="Arial" panose="020B0604020202020204" pitchFamily="34" charset="0"/>
              <a:buChar char="•"/>
            </a:pPr>
            <a:r>
              <a:rPr lang="en-US" sz="4400" dirty="0">
                <a:latin typeface="Calibri" panose="020F0502020204030204" pitchFamily="34" charset="0"/>
                <a:ea typeface="Calibri" panose="020F0502020204030204" pitchFamily="34" charset="0"/>
                <a:cs typeface="Calibri" panose="020F0502020204030204" pitchFamily="34" charset="0"/>
              </a:rPr>
              <a:t>Describe some promising opportunities for assessment</a:t>
            </a:r>
          </a:p>
          <a:p>
            <a:pPr marL="571500" indent="-571500">
              <a:buFont typeface="Arial" panose="020B0604020202020204" pitchFamily="34" charset="0"/>
              <a:buChar char="•"/>
            </a:pPr>
            <a:endParaRPr lang="en-US" sz="4400" dirty="0">
              <a:latin typeface="Calibri" panose="020F0502020204030204" pitchFamily="34" charset="0"/>
              <a:ea typeface="Calibri" panose="020F0502020204030204" pitchFamily="34" charset="0"/>
              <a:cs typeface="Calibri" panose="020F0502020204030204" pitchFamily="34" charset="0"/>
            </a:endParaRPr>
          </a:p>
          <a:p>
            <a:pPr marL="571500" indent="-571500">
              <a:buFont typeface="Arial" panose="020B0604020202020204" pitchFamily="34" charset="0"/>
              <a:buChar char="•"/>
            </a:pPr>
            <a:r>
              <a:rPr lang="en-US" sz="4400" dirty="0">
                <a:latin typeface="Calibri" panose="020F0502020204030204" pitchFamily="34" charset="0"/>
                <a:ea typeface="Calibri" panose="020F0502020204030204" pitchFamily="34" charset="0"/>
                <a:cs typeface="Calibri" panose="020F0502020204030204" pitchFamily="34" charset="0"/>
              </a:rPr>
              <a:t>Promote a culture of assessment and improvement in your context</a:t>
            </a:r>
          </a:p>
          <a:p>
            <a:pPr marL="571500" indent="-571500">
              <a:buFont typeface="Arial" panose="020B0604020202020204" pitchFamily="34" charset="0"/>
              <a:buChar char="•"/>
            </a:pPr>
            <a:endParaRPr lang="en-US" sz="4400" dirty="0">
              <a:latin typeface="Calibri" panose="020F0502020204030204" pitchFamily="34" charset="0"/>
              <a:ea typeface="Calibri" panose="020F0502020204030204" pitchFamily="34" charset="0"/>
              <a:cs typeface="Calibri" panose="020F0502020204030204" pitchFamily="34" charset="0"/>
            </a:endParaRPr>
          </a:p>
          <a:p>
            <a:pPr marL="571500" indent="-571500">
              <a:buFont typeface="Arial" panose="020B0604020202020204" pitchFamily="34" charset="0"/>
              <a:buChar char="•"/>
            </a:pPr>
            <a:r>
              <a:rPr lang="en-US" sz="4400" dirty="0">
                <a:latin typeface="Calibri" panose="020F0502020204030204" pitchFamily="34" charset="0"/>
                <a:ea typeface="Calibri" panose="020F0502020204030204" pitchFamily="34" charset="0"/>
                <a:cs typeface="Calibri" panose="020F0502020204030204" pitchFamily="34" charset="0"/>
              </a:rPr>
              <a:t>Use resources from the Assessment Institute in Indianapolis and elsewhere </a:t>
            </a:r>
            <a:endParaRPr lang="en-US" sz="4000" dirty="0">
              <a:latin typeface="Calibri" panose="020F0502020204030204" pitchFamily="34" charset="0"/>
              <a:ea typeface="Calibri" panose="020F0502020204030204" pitchFamily="34" charset="0"/>
              <a:cs typeface="Calibri" panose="020F0502020204030204" pitchFamily="34" charset="0"/>
            </a:endParaRPr>
          </a:p>
        </p:txBody>
      </p:sp>
      <p:sp>
        <p:nvSpPr>
          <p:cNvPr id="4" name="Rectangle 3">
            <a:extLst>
              <a:ext uri="{FF2B5EF4-FFF2-40B4-BE49-F238E27FC236}">
                <a16:creationId xmlns:a16="http://schemas.microsoft.com/office/drawing/2014/main" id="{E82EA1D4-26C7-B14B-B027-326432A8E09E}"/>
              </a:ext>
            </a:extLst>
          </p:cNvPr>
          <p:cNvSpPr/>
          <p:nvPr/>
        </p:nvSpPr>
        <p:spPr>
          <a:xfrm>
            <a:off x="1375529" y="702710"/>
            <a:ext cx="18102915" cy="1015663"/>
          </a:xfrm>
          <a:prstGeom prst="rect">
            <a:avLst/>
          </a:prstGeom>
        </p:spPr>
        <p:txBody>
          <a:bodyPr wrap="square">
            <a:spAutoFit/>
          </a:bodyPr>
          <a:lstStyle/>
          <a:p>
            <a:r>
              <a:rPr lang="en-US" sz="6000" b="1" dirty="0">
                <a:solidFill>
                  <a:srgbClr val="A5162A"/>
                </a:solidFill>
                <a:latin typeface="+mj-lt"/>
              </a:rPr>
              <a:t>Learning Goals for Our Time Together</a:t>
            </a:r>
            <a:endParaRPr lang="en-US" sz="6000" b="1" dirty="0">
              <a:latin typeface="+mj-lt"/>
            </a:endParaRPr>
          </a:p>
        </p:txBody>
      </p:sp>
      <p:sp>
        <p:nvSpPr>
          <p:cNvPr id="5" name="TextBox 4">
            <a:extLst>
              <a:ext uri="{FF2B5EF4-FFF2-40B4-BE49-F238E27FC236}">
                <a16:creationId xmlns:a16="http://schemas.microsoft.com/office/drawing/2014/main" id="{84F865C9-6860-9C44-9537-4AFADFE78D9C}"/>
              </a:ext>
            </a:extLst>
          </p:cNvPr>
          <p:cNvSpPr txBox="1"/>
          <p:nvPr/>
        </p:nvSpPr>
        <p:spPr>
          <a:xfrm>
            <a:off x="2822041" y="953781"/>
            <a:ext cx="7400261" cy="646331"/>
          </a:xfrm>
          <a:prstGeom prst="rect">
            <a:avLst/>
          </a:prstGeom>
          <a:noFill/>
        </p:spPr>
        <p:txBody>
          <a:bodyPr wrap="square" rtlCol="0">
            <a:spAutoFit/>
          </a:bodyPr>
          <a:lstStyle/>
          <a:p>
            <a:r>
              <a:rPr lang="en-US" sz="3600" b="1" dirty="0">
                <a:solidFill>
                  <a:schemeClr val="bg1">
                    <a:lumMod val="65000"/>
                  </a:schemeClr>
                </a:solidFill>
              </a:rPr>
              <a:t> </a:t>
            </a:r>
          </a:p>
        </p:txBody>
      </p:sp>
      <p:pic>
        <p:nvPicPr>
          <p:cNvPr id="7" name="Picture 6">
            <a:extLst>
              <a:ext uri="{FF2B5EF4-FFF2-40B4-BE49-F238E27FC236}">
                <a16:creationId xmlns:a16="http://schemas.microsoft.com/office/drawing/2014/main" id="{C5DE99BD-1486-6604-357A-B5CB5A42F10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0861104"/>
            <a:ext cx="9475474" cy="1000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51618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object 12"/>
          <p:cNvSpPr txBox="1"/>
          <p:nvPr/>
        </p:nvSpPr>
        <p:spPr>
          <a:xfrm>
            <a:off x="2615492" y="10613454"/>
            <a:ext cx="1031240" cy="402590"/>
          </a:xfrm>
          <a:prstGeom prst="rect">
            <a:avLst/>
          </a:prstGeom>
        </p:spPr>
        <p:txBody>
          <a:bodyPr vert="horz" wrap="square" lIns="0" tIns="0" rIns="0" bIns="0" rtlCol="0">
            <a:spAutoFit/>
          </a:bodyPr>
          <a:lstStyle/>
          <a:p>
            <a:pPr marL="12700">
              <a:lnSpc>
                <a:spcPct val="100000"/>
              </a:lnSpc>
            </a:pPr>
            <a:r>
              <a:rPr sz="2950" dirty="0">
                <a:solidFill>
                  <a:srgbClr val="FFFFFF"/>
                </a:solidFill>
                <a:latin typeface="Arial"/>
                <a:cs typeface="Arial"/>
              </a:rPr>
              <a:t>IUPUI</a:t>
            </a:r>
            <a:endParaRPr sz="2950" dirty="0">
              <a:latin typeface="Arial"/>
              <a:cs typeface="Arial"/>
            </a:endParaRPr>
          </a:p>
        </p:txBody>
      </p:sp>
      <p:sp>
        <p:nvSpPr>
          <p:cNvPr id="3" name="Rectangle 2">
            <a:extLst>
              <a:ext uri="{FF2B5EF4-FFF2-40B4-BE49-F238E27FC236}">
                <a16:creationId xmlns:a16="http://schemas.microsoft.com/office/drawing/2014/main" id="{2B2CE809-78A7-9540-8C05-0B41F4FB29F8}"/>
              </a:ext>
            </a:extLst>
          </p:cNvPr>
          <p:cNvSpPr/>
          <p:nvPr/>
        </p:nvSpPr>
        <p:spPr>
          <a:xfrm>
            <a:off x="1375529" y="2943441"/>
            <a:ext cx="17268072" cy="3034357"/>
          </a:xfrm>
          <a:prstGeom prst="rect">
            <a:avLst/>
          </a:prstGeom>
        </p:spPr>
        <p:txBody>
          <a:bodyPr wrap="square">
            <a:spAutoFit/>
          </a:bodyPr>
          <a:lstStyle/>
          <a:p>
            <a:pPr algn="ctr">
              <a:lnSpc>
                <a:spcPct val="150000"/>
              </a:lnSpc>
            </a:pPr>
            <a:r>
              <a:rPr lang="en-US" sz="4400" dirty="0">
                <a:latin typeface="Calibri" panose="020F0502020204030204" pitchFamily="34" charset="0"/>
                <a:ea typeface="Calibri" panose="020F0502020204030204" pitchFamily="34" charset="0"/>
                <a:cs typeface="Calibri" panose="020F0502020204030204" pitchFamily="34" charset="0"/>
              </a:rPr>
              <a:t>Leverages the people, processes, technologies, and other logistics involved in facilitating the change, including the project management approaches to initiate, sustain, and, in some instances, scale the change.</a:t>
            </a:r>
            <a:endParaRPr lang="en-US" sz="4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Rectangle 3">
            <a:extLst>
              <a:ext uri="{FF2B5EF4-FFF2-40B4-BE49-F238E27FC236}">
                <a16:creationId xmlns:a16="http://schemas.microsoft.com/office/drawing/2014/main" id="{E82EA1D4-26C7-B14B-B027-326432A8E09E}"/>
              </a:ext>
            </a:extLst>
          </p:cNvPr>
          <p:cNvSpPr/>
          <p:nvPr/>
        </p:nvSpPr>
        <p:spPr>
          <a:xfrm>
            <a:off x="1375529" y="799074"/>
            <a:ext cx="18102915" cy="1015663"/>
          </a:xfrm>
          <a:prstGeom prst="rect">
            <a:avLst/>
          </a:prstGeom>
        </p:spPr>
        <p:txBody>
          <a:bodyPr wrap="square">
            <a:spAutoFit/>
          </a:bodyPr>
          <a:lstStyle/>
          <a:p>
            <a:r>
              <a:rPr lang="en-US" sz="6000" b="1" dirty="0">
                <a:solidFill>
                  <a:srgbClr val="A5162A"/>
                </a:solidFill>
                <a:latin typeface="+mj-lt"/>
              </a:rPr>
              <a:t>7. Coordination</a:t>
            </a:r>
          </a:p>
        </p:txBody>
      </p:sp>
      <p:sp>
        <p:nvSpPr>
          <p:cNvPr id="5" name="TextBox 4">
            <a:extLst>
              <a:ext uri="{FF2B5EF4-FFF2-40B4-BE49-F238E27FC236}">
                <a16:creationId xmlns:a16="http://schemas.microsoft.com/office/drawing/2014/main" id="{84F865C9-6860-9C44-9537-4AFADFE78D9C}"/>
              </a:ext>
            </a:extLst>
          </p:cNvPr>
          <p:cNvSpPr txBox="1"/>
          <p:nvPr/>
        </p:nvSpPr>
        <p:spPr>
          <a:xfrm>
            <a:off x="2822041" y="953781"/>
            <a:ext cx="7400261" cy="646331"/>
          </a:xfrm>
          <a:prstGeom prst="rect">
            <a:avLst/>
          </a:prstGeom>
          <a:noFill/>
        </p:spPr>
        <p:txBody>
          <a:bodyPr wrap="square" rtlCol="0">
            <a:spAutoFit/>
          </a:bodyPr>
          <a:lstStyle/>
          <a:p>
            <a:r>
              <a:rPr lang="en-US" sz="3600" b="1" dirty="0">
                <a:solidFill>
                  <a:schemeClr val="bg1">
                    <a:lumMod val="65000"/>
                  </a:schemeClr>
                </a:solidFill>
              </a:rPr>
              <a:t> </a:t>
            </a:r>
          </a:p>
        </p:txBody>
      </p:sp>
      <p:pic>
        <p:nvPicPr>
          <p:cNvPr id="7" name="Picture 6">
            <a:extLst>
              <a:ext uri="{FF2B5EF4-FFF2-40B4-BE49-F238E27FC236}">
                <a16:creationId xmlns:a16="http://schemas.microsoft.com/office/drawing/2014/main" id="{BAA2D233-55D3-B738-BD09-DA782155569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0861104"/>
            <a:ext cx="9475474" cy="1000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807926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object 12"/>
          <p:cNvSpPr txBox="1"/>
          <p:nvPr/>
        </p:nvSpPr>
        <p:spPr>
          <a:xfrm>
            <a:off x="2615492" y="10613454"/>
            <a:ext cx="1031240" cy="402590"/>
          </a:xfrm>
          <a:prstGeom prst="rect">
            <a:avLst/>
          </a:prstGeom>
        </p:spPr>
        <p:txBody>
          <a:bodyPr vert="horz" wrap="square" lIns="0" tIns="0" rIns="0" bIns="0" rtlCol="0">
            <a:spAutoFit/>
          </a:bodyPr>
          <a:lstStyle/>
          <a:p>
            <a:pPr marL="12700">
              <a:lnSpc>
                <a:spcPct val="100000"/>
              </a:lnSpc>
            </a:pPr>
            <a:r>
              <a:rPr sz="2950" dirty="0">
                <a:solidFill>
                  <a:srgbClr val="FFFFFF"/>
                </a:solidFill>
                <a:latin typeface="Arial"/>
                <a:cs typeface="Arial"/>
              </a:rPr>
              <a:t>IUPUI</a:t>
            </a:r>
            <a:endParaRPr sz="2950" dirty="0">
              <a:latin typeface="Arial"/>
              <a:cs typeface="Arial"/>
            </a:endParaRPr>
          </a:p>
        </p:txBody>
      </p:sp>
      <p:sp>
        <p:nvSpPr>
          <p:cNvPr id="3" name="Rectangle 2">
            <a:extLst>
              <a:ext uri="{FF2B5EF4-FFF2-40B4-BE49-F238E27FC236}">
                <a16:creationId xmlns:a16="http://schemas.microsoft.com/office/drawing/2014/main" id="{2B2CE809-78A7-9540-8C05-0B41F4FB29F8}"/>
              </a:ext>
            </a:extLst>
          </p:cNvPr>
          <p:cNvSpPr/>
          <p:nvPr/>
        </p:nvSpPr>
        <p:spPr>
          <a:xfrm>
            <a:off x="1375529" y="2943441"/>
            <a:ext cx="17268072" cy="2018694"/>
          </a:xfrm>
          <a:prstGeom prst="rect">
            <a:avLst/>
          </a:prstGeom>
        </p:spPr>
        <p:txBody>
          <a:bodyPr wrap="square">
            <a:spAutoFit/>
          </a:bodyPr>
          <a:lstStyle/>
          <a:p>
            <a:pPr algn="ctr">
              <a:lnSpc>
                <a:spcPct val="150000"/>
              </a:lnSpc>
            </a:pPr>
            <a:r>
              <a:rPr lang="en-US" sz="4400" dirty="0">
                <a:latin typeface="Calibri" panose="020F0502020204030204" pitchFamily="34" charset="0"/>
                <a:ea typeface="Calibri" panose="020F0502020204030204" pitchFamily="34" charset="0"/>
                <a:cs typeface="Calibri" panose="020F0502020204030204" pitchFamily="34" charset="0"/>
              </a:rPr>
              <a:t>Indicates the likely outcomes of realizing the intended change, and, conversely, the implications for not undertaking the change effort.</a:t>
            </a:r>
            <a:endParaRPr lang="en-US" sz="4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Rectangle 3">
            <a:extLst>
              <a:ext uri="{FF2B5EF4-FFF2-40B4-BE49-F238E27FC236}">
                <a16:creationId xmlns:a16="http://schemas.microsoft.com/office/drawing/2014/main" id="{E82EA1D4-26C7-B14B-B027-326432A8E09E}"/>
              </a:ext>
            </a:extLst>
          </p:cNvPr>
          <p:cNvSpPr/>
          <p:nvPr/>
        </p:nvSpPr>
        <p:spPr>
          <a:xfrm>
            <a:off x="1375529" y="799074"/>
            <a:ext cx="18102915" cy="1015663"/>
          </a:xfrm>
          <a:prstGeom prst="rect">
            <a:avLst/>
          </a:prstGeom>
        </p:spPr>
        <p:txBody>
          <a:bodyPr wrap="square">
            <a:spAutoFit/>
          </a:bodyPr>
          <a:lstStyle/>
          <a:p>
            <a:r>
              <a:rPr lang="en-US" sz="6000" b="1" dirty="0">
                <a:solidFill>
                  <a:srgbClr val="A5162A"/>
                </a:solidFill>
                <a:latin typeface="+mj-lt"/>
              </a:rPr>
              <a:t>8. Consequences</a:t>
            </a:r>
          </a:p>
        </p:txBody>
      </p:sp>
      <p:sp>
        <p:nvSpPr>
          <p:cNvPr id="5" name="TextBox 4">
            <a:extLst>
              <a:ext uri="{FF2B5EF4-FFF2-40B4-BE49-F238E27FC236}">
                <a16:creationId xmlns:a16="http://schemas.microsoft.com/office/drawing/2014/main" id="{84F865C9-6860-9C44-9537-4AFADFE78D9C}"/>
              </a:ext>
            </a:extLst>
          </p:cNvPr>
          <p:cNvSpPr txBox="1"/>
          <p:nvPr/>
        </p:nvSpPr>
        <p:spPr>
          <a:xfrm>
            <a:off x="2822041" y="953781"/>
            <a:ext cx="7400261" cy="646331"/>
          </a:xfrm>
          <a:prstGeom prst="rect">
            <a:avLst/>
          </a:prstGeom>
          <a:noFill/>
        </p:spPr>
        <p:txBody>
          <a:bodyPr wrap="square" rtlCol="0">
            <a:spAutoFit/>
          </a:bodyPr>
          <a:lstStyle/>
          <a:p>
            <a:r>
              <a:rPr lang="en-US" sz="3600" b="1" dirty="0">
                <a:solidFill>
                  <a:schemeClr val="bg1">
                    <a:lumMod val="65000"/>
                  </a:schemeClr>
                </a:solidFill>
              </a:rPr>
              <a:t> </a:t>
            </a:r>
          </a:p>
        </p:txBody>
      </p:sp>
      <p:pic>
        <p:nvPicPr>
          <p:cNvPr id="7" name="Picture 6">
            <a:extLst>
              <a:ext uri="{FF2B5EF4-FFF2-40B4-BE49-F238E27FC236}">
                <a16:creationId xmlns:a16="http://schemas.microsoft.com/office/drawing/2014/main" id="{BAA2D233-55D3-B738-BD09-DA782155569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0861104"/>
            <a:ext cx="9475474" cy="1000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360347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object 12"/>
          <p:cNvSpPr txBox="1"/>
          <p:nvPr/>
        </p:nvSpPr>
        <p:spPr>
          <a:xfrm>
            <a:off x="2615492" y="10613454"/>
            <a:ext cx="1031240" cy="402590"/>
          </a:xfrm>
          <a:prstGeom prst="rect">
            <a:avLst/>
          </a:prstGeom>
        </p:spPr>
        <p:txBody>
          <a:bodyPr vert="horz" wrap="square" lIns="0" tIns="0" rIns="0" bIns="0" rtlCol="0">
            <a:spAutoFit/>
          </a:bodyPr>
          <a:lstStyle/>
          <a:p>
            <a:pPr marL="12700">
              <a:lnSpc>
                <a:spcPct val="100000"/>
              </a:lnSpc>
            </a:pPr>
            <a:r>
              <a:rPr sz="2950" dirty="0">
                <a:solidFill>
                  <a:srgbClr val="FFFFFF"/>
                </a:solidFill>
                <a:latin typeface="Arial"/>
                <a:cs typeface="Arial"/>
              </a:rPr>
              <a:t>IUPUI</a:t>
            </a:r>
            <a:endParaRPr sz="2950" dirty="0">
              <a:latin typeface="Arial"/>
              <a:cs typeface="Arial"/>
            </a:endParaRPr>
          </a:p>
        </p:txBody>
      </p:sp>
      <p:sp>
        <p:nvSpPr>
          <p:cNvPr id="3" name="Rectangle 2">
            <a:extLst>
              <a:ext uri="{FF2B5EF4-FFF2-40B4-BE49-F238E27FC236}">
                <a16:creationId xmlns:a16="http://schemas.microsoft.com/office/drawing/2014/main" id="{2B2CE809-78A7-9540-8C05-0B41F4FB29F8}"/>
              </a:ext>
            </a:extLst>
          </p:cNvPr>
          <p:cNvSpPr/>
          <p:nvPr/>
        </p:nvSpPr>
        <p:spPr>
          <a:xfrm>
            <a:off x="890230" y="2184703"/>
            <a:ext cx="19073511" cy="10033516"/>
          </a:xfrm>
          <a:prstGeom prst="rect">
            <a:avLst/>
          </a:prstGeom>
        </p:spPr>
        <p:txBody>
          <a:bodyPr wrap="square">
            <a:spAutoFit/>
          </a:bodyPr>
          <a:lstStyle/>
          <a:p>
            <a:pPr marL="571500" indent="-571500">
              <a:buFont typeface="Arial" panose="020B0604020202020204" pitchFamily="34" charset="0"/>
              <a:buChar char="•"/>
            </a:pPr>
            <a:endParaRPr lang="en-US" sz="4800" dirty="0">
              <a:highlight>
                <a:srgbClr val="FFFF00"/>
              </a:highlight>
            </a:endParaRPr>
          </a:p>
          <a:p>
            <a:pPr marL="571500" indent="-571500">
              <a:buFont typeface="Arial" panose="020B0604020202020204" pitchFamily="34" charset="0"/>
              <a:buChar char="•"/>
            </a:pPr>
            <a:endParaRPr lang="en-US" sz="4000" dirty="0">
              <a:highlight>
                <a:srgbClr val="FFFF00"/>
              </a:highlight>
            </a:endParaRPr>
          </a:p>
          <a:p>
            <a:pPr marL="914400" indent="-914400">
              <a:buFont typeface="+mj-lt"/>
              <a:buAutoNum type="arabicPeriod"/>
            </a:pPr>
            <a:r>
              <a:rPr lang="en-US" sz="4800" dirty="0"/>
              <a:t>Context</a:t>
            </a:r>
          </a:p>
          <a:p>
            <a:pPr marL="914400" indent="-914400">
              <a:buFont typeface="+mj-lt"/>
              <a:buAutoNum type="arabicPeriod"/>
            </a:pPr>
            <a:r>
              <a:rPr lang="en-US" sz="4800" dirty="0"/>
              <a:t>Category</a:t>
            </a:r>
          </a:p>
          <a:p>
            <a:pPr marL="914400" indent="-914400">
              <a:buFont typeface="+mj-lt"/>
              <a:buAutoNum type="arabicPeriod"/>
            </a:pPr>
            <a:r>
              <a:rPr lang="en-US" sz="4800" dirty="0"/>
              <a:t>Capacity</a:t>
            </a:r>
          </a:p>
          <a:p>
            <a:pPr marL="914400" indent="-914400">
              <a:buFont typeface="+mj-lt"/>
              <a:buAutoNum type="arabicPeriod"/>
            </a:pPr>
            <a:r>
              <a:rPr lang="en-US" sz="4800" dirty="0"/>
              <a:t>Connections</a:t>
            </a:r>
          </a:p>
          <a:p>
            <a:pPr marL="914400" indent="-914400">
              <a:buFont typeface="+mj-lt"/>
              <a:buAutoNum type="arabicPeriod"/>
            </a:pPr>
            <a:r>
              <a:rPr lang="en-US" sz="4800" dirty="0"/>
              <a:t>Concerns</a:t>
            </a:r>
          </a:p>
          <a:p>
            <a:pPr marL="914400" indent="-914400">
              <a:buFont typeface="+mj-lt"/>
              <a:buAutoNum type="arabicPeriod"/>
            </a:pPr>
            <a:r>
              <a:rPr lang="en-US" sz="4800" dirty="0"/>
              <a:t>Communication</a:t>
            </a:r>
          </a:p>
          <a:p>
            <a:pPr marL="914400" indent="-914400">
              <a:buFont typeface="+mj-lt"/>
              <a:buAutoNum type="arabicPeriod"/>
            </a:pPr>
            <a:r>
              <a:rPr lang="en-US" sz="4800" dirty="0"/>
              <a:t>Coordination</a:t>
            </a:r>
          </a:p>
          <a:p>
            <a:pPr marL="914400" indent="-914400">
              <a:buFont typeface="+mj-lt"/>
              <a:buAutoNum type="arabicPeriod"/>
            </a:pPr>
            <a:r>
              <a:rPr lang="en-US" sz="4800" dirty="0"/>
              <a:t>Consequences </a:t>
            </a:r>
          </a:p>
          <a:p>
            <a:pPr marL="1028700" lvl="1" indent="-571500">
              <a:buFont typeface="Arial" panose="020B0604020202020204" pitchFamily="34" charset="0"/>
              <a:buChar char="•"/>
            </a:pPr>
            <a:endParaRPr lang="en-US" sz="4200" dirty="0">
              <a:ea typeface="Calibri" panose="020F0502020204030204" pitchFamily="34" charset="0"/>
              <a:cs typeface="Times New Roman" panose="02020603050405020304" pitchFamily="18" charset="0"/>
            </a:endParaRPr>
          </a:p>
          <a:p>
            <a:pPr marL="1028700" lvl="1" indent="-571500">
              <a:buFont typeface="Arial" panose="020B0604020202020204" pitchFamily="34" charset="0"/>
              <a:buChar char="•"/>
            </a:pPr>
            <a:endParaRPr lang="en-US" sz="4400" dirty="0">
              <a:effectLst/>
              <a:latin typeface="Calibri Light" panose="020F0302020204030204" pitchFamily="34" charset="0"/>
              <a:ea typeface="Calibri" panose="020F0502020204030204" pitchFamily="34" charset="0"/>
              <a:cs typeface="Times New Roman" panose="02020603050405020304" pitchFamily="18" charset="0"/>
            </a:endParaRPr>
          </a:p>
          <a:p>
            <a:pPr marL="571500" indent="-571500">
              <a:buFont typeface="Arial" panose="020B0604020202020204" pitchFamily="34" charset="0"/>
              <a:buChar char="•"/>
            </a:pPr>
            <a:endParaRPr lang="en-US" sz="4400" dirty="0">
              <a:effectLst/>
              <a:latin typeface="Calibri Light" panose="020F0302020204030204" pitchFamily="34" charset="0"/>
              <a:ea typeface="Calibri" panose="020F0502020204030204" pitchFamily="34" charset="0"/>
              <a:cs typeface="Times New Roman" panose="02020603050405020304" pitchFamily="18" charset="0"/>
            </a:endParaRPr>
          </a:p>
          <a:p>
            <a:pPr marL="571500" indent="-571500">
              <a:buFont typeface="Arial" panose="020B0604020202020204" pitchFamily="34" charset="0"/>
              <a:buChar char="•"/>
            </a:pPr>
            <a:endParaRPr lang="en-US" sz="4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Rectangle 3">
            <a:extLst>
              <a:ext uri="{FF2B5EF4-FFF2-40B4-BE49-F238E27FC236}">
                <a16:creationId xmlns:a16="http://schemas.microsoft.com/office/drawing/2014/main" id="{E82EA1D4-26C7-B14B-B027-326432A8E09E}"/>
              </a:ext>
            </a:extLst>
          </p:cNvPr>
          <p:cNvSpPr/>
          <p:nvPr/>
        </p:nvSpPr>
        <p:spPr>
          <a:xfrm>
            <a:off x="1375529" y="460414"/>
            <a:ext cx="18102915" cy="2862322"/>
          </a:xfrm>
          <a:prstGeom prst="rect">
            <a:avLst/>
          </a:prstGeom>
        </p:spPr>
        <p:txBody>
          <a:bodyPr wrap="square">
            <a:spAutoFit/>
          </a:bodyPr>
          <a:lstStyle/>
          <a:p>
            <a:r>
              <a:rPr lang="en-US" sz="6000" b="1" dirty="0">
                <a:solidFill>
                  <a:srgbClr val="A5162A"/>
                </a:solidFill>
                <a:latin typeface="+mj-lt"/>
              </a:rPr>
              <a:t>Summary of </a:t>
            </a:r>
          </a:p>
          <a:p>
            <a:r>
              <a:rPr lang="en-US" sz="6000" b="1" dirty="0">
                <a:solidFill>
                  <a:srgbClr val="A5162A"/>
                </a:solidFill>
                <a:latin typeface="+mj-lt"/>
              </a:rPr>
              <a:t>Change Management’s Role in Improvement:  </a:t>
            </a:r>
          </a:p>
          <a:p>
            <a:r>
              <a:rPr lang="en-US" sz="6000" b="1" dirty="0">
                <a:solidFill>
                  <a:srgbClr val="A5162A"/>
                </a:solidFill>
                <a:latin typeface="+mj-lt"/>
              </a:rPr>
              <a:t>8 Considerations</a:t>
            </a:r>
          </a:p>
        </p:txBody>
      </p:sp>
      <p:sp>
        <p:nvSpPr>
          <p:cNvPr id="5" name="TextBox 4">
            <a:extLst>
              <a:ext uri="{FF2B5EF4-FFF2-40B4-BE49-F238E27FC236}">
                <a16:creationId xmlns:a16="http://schemas.microsoft.com/office/drawing/2014/main" id="{84F865C9-6860-9C44-9537-4AFADFE78D9C}"/>
              </a:ext>
            </a:extLst>
          </p:cNvPr>
          <p:cNvSpPr txBox="1"/>
          <p:nvPr/>
        </p:nvSpPr>
        <p:spPr>
          <a:xfrm>
            <a:off x="10930269" y="660575"/>
            <a:ext cx="7400261" cy="646331"/>
          </a:xfrm>
          <a:prstGeom prst="rect">
            <a:avLst/>
          </a:prstGeom>
          <a:noFill/>
        </p:spPr>
        <p:txBody>
          <a:bodyPr wrap="square" rtlCol="0">
            <a:spAutoFit/>
          </a:bodyPr>
          <a:lstStyle/>
          <a:p>
            <a:r>
              <a:rPr lang="en-US" sz="3600" b="1" dirty="0">
                <a:solidFill>
                  <a:schemeClr val="bg1">
                    <a:lumMod val="65000"/>
                  </a:schemeClr>
                </a:solidFill>
              </a:rPr>
              <a:t> </a:t>
            </a:r>
          </a:p>
        </p:txBody>
      </p:sp>
      <p:pic>
        <p:nvPicPr>
          <p:cNvPr id="6" name="Picture 5">
            <a:extLst>
              <a:ext uri="{FF2B5EF4-FFF2-40B4-BE49-F238E27FC236}">
                <a16:creationId xmlns:a16="http://schemas.microsoft.com/office/drawing/2014/main" id="{5C8D3D31-55EE-7BD4-5B1B-4A543CC64AF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0861104"/>
            <a:ext cx="9475474" cy="1000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0423142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object 12"/>
          <p:cNvSpPr txBox="1"/>
          <p:nvPr/>
        </p:nvSpPr>
        <p:spPr>
          <a:xfrm>
            <a:off x="2615492" y="10613454"/>
            <a:ext cx="1031240" cy="402590"/>
          </a:xfrm>
          <a:prstGeom prst="rect">
            <a:avLst/>
          </a:prstGeom>
        </p:spPr>
        <p:txBody>
          <a:bodyPr vert="horz" wrap="square" lIns="0" tIns="0" rIns="0" bIns="0" rtlCol="0">
            <a:spAutoFit/>
          </a:bodyPr>
          <a:lstStyle/>
          <a:p>
            <a:pPr marL="12700">
              <a:lnSpc>
                <a:spcPct val="100000"/>
              </a:lnSpc>
            </a:pPr>
            <a:r>
              <a:rPr sz="2950" dirty="0">
                <a:solidFill>
                  <a:srgbClr val="FFFFFF"/>
                </a:solidFill>
                <a:latin typeface="Arial"/>
                <a:cs typeface="Arial"/>
              </a:rPr>
              <a:t>IUPUI</a:t>
            </a:r>
            <a:endParaRPr sz="2950" dirty="0">
              <a:latin typeface="Arial"/>
              <a:cs typeface="Arial"/>
            </a:endParaRPr>
          </a:p>
        </p:txBody>
      </p:sp>
      <p:sp>
        <p:nvSpPr>
          <p:cNvPr id="3" name="Rectangle 2">
            <a:extLst>
              <a:ext uri="{FF2B5EF4-FFF2-40B4-BE49-F238E27FC236}">
                <a16:creationId xmlns:a16="http://schemas.microsoft.com/office/drawing/2014/main" id="{2B2CE809-78A7-9540-8C05-0B41F4FB29F8}"/>
              </a:ext>
            </a:extLst>
          </p:cNvPr>
          <p:cNvSpPr/>
          <p:nvPr/>
        </p:nvSpPr>
        <p:spPr>
          <a:xfrm>
            <a:off x="883212" y="2457375"/>
            <a:ext cx="19588806" cy="11541621"/>
          </a:xfrm>
          <a:prstGeom prst="rect">
            <a:avLst/>
          </a:prstGeom>
        </p:spPr>
        <p:txBody>
          <a:bodyPr wrap="square">
            <a:spAutoFit/>
          </a:bodyPr>
          <a:lstStyle/>
          <a:p>
            <a:pPr marL="571500" indent="-571500">
              <a:buFont typeface="Arial" panose="020B0604020202020204" pitchFamily="34" charset="0"/>
              <a:buChar char="•"/>
            </a:pPr>
            <a:r>
              <a:rPr lang="en-US" sz="4400" b="1" dirty="0"/>
              <a:t>Reflection:</a:t>
            </a:r>
          </a:p>
          <a:p>
            <a:pPr marL="1028700" lvl="1" indent="-571500">
              <a:buFont typeface="Arial" panose="020B0604020202020204" pitchFamily="34" charset="0"/>
              <a:buChar char="•"/>
            </a:pPr>
            <a:endParaRPr lang="en-US" sz="4400" dirty="0"/>
          </a:p>
          <a:p>
            <a:pPr marL="1028700" lvl="1" indent="-571500">
              <a:buFont typeface="Arial" panose="020B0604020202020204" pitchFamily="34" charset="0"/>
              <a:buChar char="•"/>
            </a:pPr>
            <a:r>
              <a:rPr lang="en-US" sz="4400" dirty="0"/>
              <a:t>What is an example of change management in your context?</a:t>
            </a:r>
          </a:p>
          <a:p>
            <a:pPr marL="1028700" lvl="1" indent="-571500">
              <a:buFont typeface="Arial" panose="020B0604020202020204" pitchFamily="34" charset="0"/>
              <a:buChar char="•"/>
            </a:pPr>
            <a:endParaRPr lang="en-US" sz="4400" dirty="0"/>
          </a:p>
          <a:p>
            <a:pPr marL="1028700" lvl="1" indent="-571500">
              <a:buFont typeface="Arial" panose="020B0604020202020204" pitchFamily="34" charset="0"/>
              <a:buChar char="•"/>
            </a:pPr>
            <a:r>
              <a:rPr lang="en-US" sz="4400" dirty="0"/>
              <a:t>What worked well, and where were there opportunities for improvement?</a:t>
            </a:r>
          </a:p>
          <a:p>
            <a:pPr marL="571500" indent="-571500">
              <a:buFont typeface="Arial" panose="020B0604020202020204" pitchFamily="34" charset="0"/>
              <a:buChar char="•"/>
            </a:pPr>
            <a:endParaRPr lang="en-US" sz="4400" dirty="0"/>
          </a:p>
          <a:p>
            <a:pPr marL="571500" indent="-571500">
              <a:buFont typeface="Arial" panose="020B0604020202020204" pitchFamily="34" charset="0"/>
              <a:buChar char="•"/>
            </a:pPr>
            <a:r>
              <a:rPr lang="en-US" sz="4400" b="1" dirty="0"/>
              <a:t>Sharing:</a:t>
            </a:r>
          </a:p>
          <a:p>
            <a:pPr marL="1028700" lvl="1" indent="-571500">
              <a:buFont typeface="Arial" panose="020B0604020202020204" pitchFamily="34" charset="0"/>
              <a:buChar char="•"/>
            </a:pPr>
            <a:endParaRPr lang="en-US" sz="4400" dirty="0"/>
          </a:p>
          <a:p>
            <a:pPr marL="1028700" lvl="1" indent="-571500">
              <a:buFont typeface="Arial" panose="020B0604020202020204" pitchFamily="34" charset="0"/>
              <a:buChar char="•"/>
            </a:pPr>
            <a:r>
              <a:rPr lang="en-US" sz="4400" dirty="0"/>
              <a:t>In chat, please briefly report on your change management process</a:t>
            </a:r>
          </a:p>
          <a:p>
            <a:pPr marL="1028700" lvl="1" indent="-571500">
              <a:buFont typeface="Arial" panose="020B0604020202020204" pitchFamily="34" charset="0"/>
              <a:buChar char="•"/>
            </a:pPr>
            <a:endParaRPr lang="en-US" sz="4400" dirty="0"/>
          </a:p>
          <a:p>
            <a:pPr marL="1028700" lvl="1" indent="-571500">
              <a:buFont typeface="Arial" panose="020B0604020202020204" pitchFamily="34" charset="0"/>
              <a:buChar char="•"/>
            </a:pPr>
            <a:r>
              <a:rPr lang="en-US" sz="4400" dirty="0"/>
              <a:t>May we have a couple volunteers to give a brief oral report for the group?</a:t>
            </a:r>
          </a:p>
          <a:p>
            <a:pPr lvl="1"/>
            <a:endParaRPr lang="en-US" sz="4400" dirty="0"/>
          </a:p>
          <a:p>
            <a:pPr marL="571500" indent="-571500">
              <a:buFont typeface="Arial" panose="020B0604020202020204" pitchFamily="34" charset="0"/>
              <a:buChar char="•"/>
            </a:pPr>
            <a:endParaRPr lang="en-US" sz="4200" dirty="0"/>
          </a:p>
          <a:p>
            <a:pPr marL="1028700" lvl="1" indent="-571500">
              <a:buFont typeface="Arial" panose="020B0604020202020204" pitchFamily="34" charset="0"/>
              <a:buChar char="•"/>
            </a:pPr>
            <a:endParaRPr lang="en-US" sz="4200" dirty="0">
              <a:ea typeface="Calibri" panose="020F0502020204030204" pitchFamily="34" charset="0"/>
              <a:cs typeface="Times New Roman" panose="02020603050405020304" pitchFamily="18" charset="0"/>
            </a:endParaRPr>
          </a:p>
          <a:p>
            <a:pPr marL="1028700" lvl="1" indent="-571500">
              <a:buFont typeface="Arial" panose="020B0604020202020204" pitchFamily="34" charset="0"/>
              <a:buChar char="•"/>
            </a:pPr>
            <a:endParaRPr lang="en-US" sz="4400" dirty="0">
              <a:effectLst/>
              <a:latin typeface="Calibri Light" panose="020F0302020204030204" pitchFamily="34" charset="0"/>
              <a:ea typeface="Calibri" panose="020F0502020204030204" pitchFamily="34" charset="0"/>
              <a:cs typeface="Times New Roman" panose="02020603050405020304" pitchFamily="18" charset="0"/>
            </a:endParaRPr>
          </a:p>
          <a:p>
            <a:pPr marL="571500" indent="-571500">
              <a:buFont typeface="Arial" panose="020B0604020202020204" pitchFamily="34" charset="0"/>
              <a:buChar char="•"/>
            </a:pPr>
            <a:endParaRPr lang="en-US" sz="4400" dirty="0">
              <a:effectLst/>
              <a:latin typeface="Calibri Light" panose="020F0302020204030204" pitchFamily="34" charset="0"/>
              <a:ea typeface="Calibri" panose="020F0502020204030204" pitchFamily="34" charset="0"/>
              <a:cs typeface="Times New Roman" panose="02020603050405020304" pitchFamily="18" charset="0"/>
            </a:endParaRPr>
          </a:p>
          <a:p>
            <a:pPr marL="571500" indent="-571500">
              <a:buFont typeface="Arial" panose="020B0604020202020204" pitchFamily="34" charset="0"/>
              <a:buChar char="•"/>
            </a:pPr>
            <a:endParaRPr lang="en-US" sz="4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Rectangle 3">
            <a:extLst>
              <a:ext uri="{FF2B5EF4-FFF2-40B4-BE49-F238E27FC236}">
                <a16:creationId xmlns:a16="http://schemas.microsoft.com/office/drawing/2014/main" id="{E82EA1D4-26C7-B14B-B027-326432A8E09E}"/>
              </a:ext>
            </a:extLst>
          </p:cNvPr>
          <p:cNvSpPr/>
          <p:nvPr/>
        </p:nvSpPr>
        <p:spPr>
          <a:xfrm>
            <a:off x="1375529" y="799074"/>
            <a:ext cx="18102915" cy="1015663"/>
          </a:xfrm>
          <a:prstGeom prst="rect">
            <a:avLst/>
          </a:prstGeom>
        </p:spPr>
        <p:txBody>
          <a:bodyPr wrap="square">
            <a:spAutoFit/>
          </a:bodyPr>
          <a:lstStyle/>
          <a:p>
            <a:r>
              <a:rPr lang="en-US" sz="6000" b="1" dirty="0">
                <a:solidFill>
                  <a:srgbClr val="A5162A"/>
                </a:solidFill>
                <a:latin typeface="+mj-lt"/>
              </a:rPr>
              <a:t>Reflection and Sharing</a:t>
            </a:r>
          </a:p>
        </p:txBody>
      </p:sp>
      <p:sp>
        <p:nvSpPr>
          <p:cNvPr id="5" name="TextBox 4">
            <a:extLst>
              <a:ext uri="{FF2B5EF4-FFF2-40B4-BE49-F238E27FC236}">
                <a16:creationId xmlns:a16="http://schemas.microsoft.com/office/drawing/2014/main" id="{84F865C9-6860-9C44-9537-4AFADFE78D9C}"/>
              </a:ext>
            </a:extLst>
          </p:cNvPr>
          <p:cNvSpPr txBox="1"/>
          <p:nvPr/>
        </p:nvSpPr>
        <p:spPr>
          <a:xfrm>
            <a:off x="10930269" y="660575"/>
            <a:ext cx="7400261" cy="646331"/>
          </a:xfrm>
          <a:prstGeom prst="rect">
            <a:avLst/>
          </a:prstGeom>
          <a:noFill/>
        </p:spPr>
        <p:txBody>
          <a:bodyPr wrap="square" rtlCol="0">
            <a:spAutoFit/>
          </a:bodyPr>
          <a:lstStyle/>
          <a:p>
            <a:r>
              <a:rPr lang="en-US" sz="3600" b="1" dirty="0">
                <a:solidFill>
                  <a:schemeClr val="bg1">
                    <a:lumMod val="65000"/>
                  </a:schemeClr>
                </a:solidFill>
              </a:rPr>
              <a:t> </a:t>
            </a:r>
          </a:p>
        </p:txBody>
      </p:sp>
      <p:pic>
        <p:nvPicPr>
          <p:cNvPr id="7" name="Picture 6">
            <a:extLst>
              <a:ext uri="{FF2B5EF4-FFF2-40B4-BE49-F238E27FC236}">
                <a16:creationId xmlns:a16="http://schemas.microsoft.com/office/drawing/2014/main" id="{47934765-5612-97AA-D445-9AF0C0F4CA4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0861104"/>
            <a:ext cx="9475474" cy="1000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2484534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object 12"/>
          <p:cNvSpPr txBox="1"/>
          <p:nvPr/>
        </p:nvSpPr>
        <p:spPr>
          <a:xfrm>
            <a:off x="2615492" y="10613454"/>
            <a:ext cx="1031240" cy="402590"/>
          </a:xfrm>
          <a:prstGeom prst="rect">
            <a:avLst/>
          </a:prstGeom>
        </p:spPr>
        <p:txBody>
          <a:bodyPr vert="horz" wrap="square" lIns="0" tIns="0" rIns="0" bIns="0" rtlCol="0">
            <a:spAutoFit/>
          </a:bodyPr>
          <a:lstStyle/>
          <a:p>
            <a:pPr marL="12700">
              <a:lnSpc>
                <a:spcPct val="100000"/>
              </a:lnSpc>
            </a:pPr>
            <a:r>
              <a:rPr sz="2950" dirty="0">
                <a:solidFill>
                  <a:srgbClr val="FFFFFF"/>
                </a:solidFill>
                <a:latin typeface="Arial"/>
                <a:cs typeface="Arial"/>
              </a:rPr>
              <a:t>IUPUI</a:t>
            </a:r>
            <a:endParaRPr sz="2950" dirty="0">
              <a:latin typeface="Arial"/>
              <a:cs typeface="Arial"/>
            </a:endParaRPr>
          </a:p>
        </p:txBody>
      </p:sp>
      <p:sp>
        <p:nvSpPr>
          <p:cNvPr id="3" name="Rectangle 2">
            <a:extLst>
              <a:ext uri="{FF2B5EF4-FFF2-40B4-BE49-F238E27FC236}">
                <a16:creationId xmlns:a16="http://schemas.microsoft.com/office/drawing/2014/main" id="{2B2CE809-78A7-9540-8C05-0B41F4FB29F8}"/>
              </a:ext>
            </a:extLst>
          </p:cNvPr>
          <p:cNvSpPr/>
          <p:nvPr/>
        </p:nvSpPr>
        <p:spPr>
          <a:xfrm>
            <a:off x="817636" y="2806538"/>
            <a:ext cx="18788332" cy="12711172"/>
          </a:xfrm>
          <a:prstGeom prst="rect">
            <a:avLst/>
          </a:prstGeom>
        </p:spPr>
        <p:txBody>
          <a:bodyPr wrap="square">
            <a:spAutoFit/>
          </a:bodyPr>
          <a:lstStyle/>
          <a:p>
            <a:pPr marL="571500" indent="-571500">
              <a:buFont typeface="Arial" panose="020B0604020202020204" pitchFamily="34" charset="0"/>
              <a:buChar char="•"/>
            </a:pPr>
            <a:r>
              <a:rPr lang="en-US" sz="4400" dirty="0"/>
              <a:t>Various people and contexts are involved in assessment and improvement</a:t>
            </a:r>
          </a:p>
          <a:p>
            <a:pPr marL="571500" indent="-571500">
              <a:buFont typeface="Arial" panose="020B0604020202020204" pitchFamily="34" charset="0"/>
              <a:buChar char="•"/>
            </a:pPr>
            <a:endParaRPr lang="en-US" sz="4400" dirty="0"/>
          </a:p>
          <a:p>
            <a:pPr marL="571500" indent="-571500">
              <a:buFont typeface="Arial" panose="020B0604020202020204" pitchFamily="34" charset="0"/>
              <a:buChar char="•"/>
            </a:pPr>
            <a:r>
              <a:rPr lang="en-US" sz="4400" dirty="0"/>
              <a:t>Specialized knowledge and professional/disciplinary expertise abounds</a:t>
            </a:r>
          </a:p>
          <a:p>
            <a:pPr marL="571500" indent="-571500">
              <a:buFont typeface="Arial" panose="020B0604020202020204" pitchFamily="34" charset="0"/>
              <a:buChar char="•"/>
            </a:pPr>
            <a:endParaRPr lang="en-US" sz="4400" dirty="0"/>
          </a:p>
          <a:p>
            <a:pPr marL="571500" indent="-571500">
              <a:buFont typeface="Arial" panose="020B0604020202020204" pitchFamily="34" charset="0"/>
              <a:buChar char="•"/>
            </a:pPr>
            <a:r>
              <a:rPr lang="en-US" sz="4400" dirty="0"/>
              <a:t>Need for a </a:t>
            </a:r>
            <a:r>
              <a:rPr lang="en-US" sz="4400" i="1" dirty="0"/>
              <a:t>“distributed leadership” </a:t>
            </a:r>
            <a:r>
              <a:rPr lang="en-US" sz="4400" dirty="0"/>
              <a:t>approach to our work:</a:t>
            </a:r>
          </a:p>
          <a:p>
            <a:pPr marL="1028700" lvl="1" indent="-571500">
              <a:buFont typeface="Arial" panose="020B0604020202020204" pitchFamily="34" charset="0"/>
              <a:buChar char="•"/>
            </a:pPr>
            <a:r>
              <a:rPr lang="en-US" sz="4400" dirty="0"/>
              <a:t>Vests approaches to and decisions about assessment and improvement in individuals and groups throughout the institution</a:t>
            </a:r>
          </a:p>
          <a:p>
            <a:pPr marL="1028700" lvl="1" indent="-571500">
              <a:buFont typeface="Arial" panose="020B0604020202020204" pitchFamily="34" charset="0"/>
              <a:buChar char="•"/>
            </a:pPr>
            <a:r>
              <a:rPr lang="en-US" sz="4400" dirty="0"/>
              <a:t>Uses collaborative, inclusive, and democratic processes</a:t>
            </a:r>
          </a:p>
          <a:p>
            <a:pPr marL="1028700" lvl="1" indent="-571500">
              <a:buFont typeface="Arial" panose="020B0604020202020204" pitchFamily="34" charset="0"/>
              <a:buChar char="•"/>
            </a:pPr>
            <a:r>
              <a:rPr lang="en-US" sz="4400" dirty="0"/>
              <a:t>Shares responsibility and authority for this work </a:t>
            </a:r>
          </a:p>
          <a:p>
            <a:pPr marL="1028700" lvl="1" indent="-571500">
              <a:buFont typeface="Arial" panose="020B0604020202020204" pitchFamily="34" charset="0"/>
              <a:buChar char="•"/>
            </a:pPr>
            <a:r>
              <a:rPr lang="en-US" sz="4400" dirty="0"/>
              <a:t>Engages with stakeholders throughout the collegiate enterprise</a:t>
            </a:r>
          </a:p>
          <a:p>
            <a:endParaRPr lang="en-US" sz="4600" dirty="0"/>
          </a:p>
          <a:p>
            <a:endParaRPr lang="en-US" sz="4600" dirty="0"/>
          </a:p>
          <a:p>
            <a:pPr marL="571500" indent="-571500">
              <a:buFont typeface="Arial" panose="020B0604020202020204" pitchFamily="34" charset="0"/>
              <a:buChar char="•"/>
            </a:pPr>
            <a:endParaRPr lang="en-US" sz="4600" dirty="0"/>
          </a:p>
          <a:p>
            <a:pPr marL="571500" indent="-571500">
              <a:buFont typeface="Arial" panose="020B0604020202020204" pitchFamily="34" charset="0"/>
              <a:buChar char="•"/>
            </a:pPr>
            <a:endParaRPr lang="en-US" sz="4600" dirty="0"/>
          </a:p>
          <a:p>
            <a:pPr marL="571500" indent="-571500">
              <a:buFont typeface="Arial" panose="020B0604020202020204" pitchFamily="34" charset="0"/>
              <a:buChar char="•"/>
            </a:pPr>
            <a:endParaRPr lang="en-US" sz="4400" dirty="0"/>
          </a:p>
          <a:p>
            <a:pPr marL="571500" indent="-571500">
              <a:buFont typeface="Arial" panose="020B0604020202020204" pitchFamily="34" charset="0"/>
              <a:buChar char="•"/>
            </a:pPr>
            <a:endParaRPr lang="en-US" sz="4400" dirty="0"/>
          </a:p>
          <a:p>
            <a:pPr marL="571500" indent="-571500">
              <a:buFont typeface="Arial" panose="020B0604020202020204" pitchFamily="34" charset="0"/>
              <a:buChar char="•"/>
            </a:pPr>
            <a:endParaRPr lang="en-US" sz="4400" dirty="0">
              <a:effectLst/>
              <a:latin typeface="Calibri Light" panose="020F0302020204030204" pitchFamily="34" charset="0"/>
              <a:ea typeface="Calibri" panose="020F0502020204030204" pitchFamily="34" charset="0"/>
              <a:cs typeface="Times New Roman" panose="02020603050405020304" pitchFamily="18" charset="0"/>
            </a:endParaRPr>
          </a:p>
          <a:p>
            <a:pPr marL="571500" indent="-571500">
              <a:buFont typeface="Arial" panose="020B0604020202020204" pitchFamily="34" charset="0"/>
              <a:buChar char="•"/>
            </a:pPr>
            <a:endParaRPr lang="en-US" sz="4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Rectangle 3">
            <a:extLst>
              <a:ext uri="{FF2B5EF4-FFF2-40B4-BE49-F238E27FC236}">
                <a16:creationId xmlns:a16="http://schemas.microsoft.com/office/drawing/2014/main" id="{E82EA1D4-26C7-B14B-B027-326432A8E09E}"/>
              </a:ext>
            </a:extLst>
          </p:cNvPr>
          <p:cNvSpPr/>
          <p:nvPr/>
        </p:nvSpPr>
        <p:spPr>
          <a:xfrm>
            <a:off x="1029798" y="563470"/>
            <a:ext cx="19074302" cy="1754326"/>
          </a:xfrm>
          <a:prstGeom prst="rect">
            <a:avLst/>
          </a:prstGeom>
        </p:spPr>
        <p:txBody>
          <a:bodyPr wrap="square">
            <a:spAutoFit/>
          </a:bodyPr>
          <a:lstStyle/>
          <a:p>
            <a:r>
              <a:rPr lang="en-US" sz="5400" b="1" dirty="0">
                <a:solidFill>
                  <a:srgbClr val="A5162A"/>
                </a:solidFill>
                <a:latin typeface="+mj-lt"/>
              </a:rPr>
              <a:t>To Conclude:  </a:t>
            </a:r>
          </a:p>
          <a:p>
            <a:r>
              <a:rPr lang="en-US" sz="5400" b="1" dirty="0">
                <a:solidFill>
                  <a:srgbClr val="A5162A"/>
                </a:solidFill>
                <a:latin typeface="+mj-lt"/>
              </a:rPr>
              <a:t>Encouraging a “Distributed Leadership” Approach</a:t>
            </a:r>
            <a:endParaRPr lang="en-US" sz="5400" b="1" dirty="0">
              <a:latin typeface="+mj-lt"/>
            </a:endParaRPr>
          </a:p>
        </p:txBody>
      </p:sp>
      <p:sp>
        <p:nvSpPr>
          <p:cNvPr id="5" name="TextBox 4">
            <a:extLst>
              <a:ext uri="{FF2B5EF4-FFF2-40B4-BE49-F238E27FC236}">
                <a16:creationId xmlns:a16="http://schemas.microsoft.com/office/drawing/2014/main" id="{84F865C9-6860-9C44-9537-4AFADFE78D9C}"/>
              </a:ext>
            </a:extLst>
          </p:cNvPr>
          <p:cNvSpPr txBox="1"/>
          <p:nvPr/>
        </p:nvSpPr>
        <p:spPr>
          <a:xfrm>
            <a:off x="10930269" y="660575"/>
            <a:ext cx="7400261" cy="646331"/>
          </a:xfrm>
          <a:prstGeom prst="rect">
            <a:avLst/>
          </a:prstGeom>
          <a:noFill/>
        </p:spPr>
        <p:txBody>
          <a:bodyPr wrap="square" rtlCol="0">
            <a:spAutoFit/>
          </a:bodyPr>
          <a:lstStyle/>
          <a:p>
            <a:r>
              <a:rPr lang="en-US" sz="3600" b="1" dirty="0">
                <a:solidFill>
                  <a:schemeClr val="bg1">
                    <a:lumMod val="65000"/>
                  </a:schemeClr>
                </a:solidFill>
              </a:rPr>
              <a:t> </a:t>
            </a:r>
          </a:p>
        </p:txBody>
      </p:sp>
      <p:pic>
        <p:nvPicPr>
          <p:cNvPr id="6" name="Picture 5">
            <a:extLst>
              <a:ext uri="{FF2B5EF4-FFF2-40B4-BE49-F238E27FC236}">
                <a16:creationId xmlns:a16="http://schemas.microsoft.com/office/drawing/2014/main" id="{54E1C201-951B-1085-45C9-54E5CCAE0DF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0861104"/>
            <a:ext cx="9475474" cy="1000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2365652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object 12"/>
          <p:cNvSpPr txBox="1"/>
          <p:nvPr/>
        </p:nvSpPr>
        <p:spPr>
          <a:xfrm>
            <a:off x="2615492" y="10613454"/>
            <a:ext cx="1031240" cy="402590"/>
          </a:xfrm>
          <a:prstGeom prst="rect">
            <a:avLst/>
          </a:prstGeom>
        </p:spPr>
        <p:txBody>
          <a:bodyPr vert="horz" wrap="square" lIns="0" tIns="0" rIns="0" bIns="0" rtlCol="0">
            <a:spAutoFit/>
          </a:bodyPr>
          <a:lstStyle/>
          <a:p>
            <a:pPr marL="12700">
              <a:lnSpc>
                <a:spcPct val="100000"/>
              </a:lnSpc>
            </a:pPr>
            <a:r>
              <a:rPr sz="2950" dirty="0">
                <a:solidFill>
                  <a:srgbClr val="FFFFFF"/>
                </a:solidFill>
                <a:latin typeface="Arial"/>
                <a:cs typeface="Arial"/>
              </a:rPr>
              <a:t>IUPUI</a:t>
            </a:r>
            <a:endParaRPr sz="2950" dirty="0">
              <a:latin typeface="Arial"/>
              <a:cs typeface="Arial"/>
            </a:endParaRPr>
          </a:p>
        </p:txBody>
      </p:sp>
      <p:sp>
        <p:nvSpPr>
          <p:cNvPr id="3" name="Rectangle 2">
            <a:extLst>
              <a:ext uri="{FF2B5EF4-FFF2-40B4-BE49-F238E27FC236}">
                <a16:creationId xmlns:a16="http://schemas.microsoft.com/office/drawing/2014/main" id="{2B2CE809-78A7-9540-8C05-0B41F4FB29F8}"/>
              </a:ext>
            </a:extLst>
          </p:cNvPr>
          <p:cNvSpPr/>
          <p:nvPr/>
        </p:nvSpPr>
        <p:spPr>
          <a:xfrm>
            <a:off x="902303" y="2516947"/>
            <a:ext cx="18788332" cy="8217634"/>
          </a:xfrm>
          <a:prstGeom prst="rect">
            <a:avLst/>
          </a:prstGeom>
        </p:spPr>
        <p:txBody>
          <a:bodyPr wrap="square">
            <a:spAutoFit/>
          </a:bodyPr>
          <a:lstStyle/>
          <a:p>
            <a:r>
              <a:rPr lang="en-US" sz="4400" dirty="0"/>
              <a:t>We can support a “distributed leadership” approach by:</a:t>
            </a:r>
          </a:p>
          <a:p>
            <a:pPr marL="571500" indent="-571500">
              <a:buFont typeface="Arial" panose="020B0604020202020204" pitchFamily="34" charset="0"/>
              <a:buChar char="•"/>
            </a:pPr>
            <a:endParaRPr lang="en-US" sz="4400" dirty="0"/>
          </a:p>
          <a:p>
            <a:pPr marL="571500" indent="-571500">
              <a:buFont typeface="Arial" panose="020B0604020202020204" pitchFamily="34" charset="0"/>
              <a:buChar char="•"/>
            </a:pPr>
            <a:r>
              <a:rPr lang="en-US" sz="4400" dirty="0"/>
              <a:t>Leading by example to those in our spheres-of-influence</a:t>
            </a:r>
          </a:p>
          <a:p>
            <a:endParaRPr lang="en-US" sz="4400" dirty="0"/>
          </a:p>
          <a:p>
            <a:pPr marL="571500" indent="-571500">
              <a:buFont typeface="Arial" panose="020B0604020202020204" pitchFamily="34" charset="0"/>
              <a:buChar char="•"/>
            </a:pPr>
            <a:r>
              <a:rPr lang="en-US" sz="4400" dirty="0"/>
              <a:t>Building a coalition of the willing</a:t>
            </a:r>
          </a:p>
          <a:p>
            <a:endParaRPr lang="en-US" sz="4400" dirty="0"/>
          </a:p>
          <a:p>
            <a:pPr marL="571500" indent="-571500">
              <a:buFont typeface="Arial" panose="020B0604020202020204" pitchFamily="34" charset="0"/>
              <a:buChar char="•"/>
            </a:pPr>
            <a:r>
              <a:rPr lang="en-US" sz="4400" dirty="0"/>
              <a:t>Investing in ongoing professional development</a:t>
            </a:r>
          </a:p>
          <a:p>
            <a:pPr marL="571500" indent="-571500">
              <a:buFont typeface="Arial" panose="020B0604020202020204" pitchFamily="34" charset="0"/>
              <a:buChar char="•"/>
            </a:pPr>
            <a:endParaRPr lang="en-US" sz="4400" dirty="0"/>
          </a:p>
          <a:p>
            <a:pPr marL="571500" indent="-571500">
              <a:buFont typeface="Arial" panose="020B0604020202020204" pitchFamily="34" charset="0"/>
              <a:buChar char="•"/>
            </a:pPr>
            <a:r>
              <a:rPr lang="en-US" sz="4400" dirty="0"/>
              <a:t>Recognizing and celebrating successes—early and often</a:t>
            </a:r>
          </a:p>
          <a:p>
            <a:pPr marL="571500" indent="-571500">
              <a:buFont typeface="Arial" panose="020B0604020202020204" pitchFamily="34" charset="0"/>
              <a:buChar char="•"/>
            </a:pPr>
            <a:endParaRPr lang="en-US" sz="4400" dirty="0"/>
          </a:p>
          <a:p>
            <a:pPr marL="571500" indent="-571500">
              <a:buFont typeface="Arial" panose="020B0604020202020204" pitchFamily="34" charset="0"/>
              <a:buChar char="•"/>
            </a:pPr>
            <a:r>
              <a:rPr lang="en-US" sz="4400" dirty="0"/>
              <a:t>Promoting a culture of relevance, evidence, and perseverance </a:t>
            </a:r>
          </a:p>
          <a:p>
            <a:pPr marL="571500" indent="-571500">
              <a:buFont typeface="Arial" panose="020B0604020202020204" pitchFamily="34" charset="0"/>
              <a:buChar char="•"/>
            </a:pPr>
            <a:endParaRPr lang="en-US" sz="4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Rectangle 3">
            <a:extLst>
              <a:ext uri="{FF2B5EF4-FFF2-40B4-BE49-F238E27FC236}">
                <a16:creationId xmlns:a16="http://schemas.microsoft.com/office/drawing/2014/main" id="{E82EA1D4-26C7-B14B-B027-326432A8E09E}"/>
              </a:ext>
            </a:extLst>
          </p:cNvPr>
          <p:cNvSpPr/>
          <p:nvPr/>
        </p:nvSpPr>
        <p:spPr>
          <a:xfrm>
            <a:off x="1029798" y="563470"/>
            <a:ext cx="19074302" cy="1754326"/>
          </a:xfrm>
          <a:prstGeom prst="rect">
            <a:avLst/>
          </a:prstGeom>
        </p:spPr>
        <p:txBody>
          <a:bodyPr wrap="square">
            <a:spAutoFit/>
          </a:bodyPr>
          <a:lstStyle/>
          <a:p>
            <a:r>
              <a:rPr lang="en-US" sz="5400" b="1" dirty="0">
                <a:solidFill>
                  <a:srgbClr val="A5162A"/>
                </a:solidFill>
                <a:latin typeface="+mj-lt"/>
              </a:rPr>
              <a:t>To Conclude:  </a:t>
            </a:r>
          </a:p>
          <a:p>
            <a:r>
              <a:rPr lang="en-US" sz="5400" b="1" dirty="0">
                <a:solidFill>
                  <a:srgbClr val="A5162A"/>
                </a:solidFill>
                <a:latin typeface="+mj-lt"/>
              </a:rPr>
              <a:t>Encouraging a “Distributed Leadership” Approach</a:t>
            </a:r>
            <a:endParaRPr lang="en-US" sz="5400" b="1" dirty="0">
              <a:latin typeface="+mj-lt"/>
            </a:endParaRPr>
          </a:p>
        </p:txBody>
      </p:sp>
      <p:sp>
        <p:nvSpPr>
          <p:cNvPr id="5" name="TextBox 4">
            <a:extLst>
              <a:ext uri="{FF2B5EF4-FFF2-40B4-BE49-F238E27FC236}">
                <a16:creationId xmlns:a16="http://schemas.microsoft.com/office/drawing/2014/main" id="{84F865C9-6860-9C44-9537-4AFADFE78D9C}"/>
              </a:ext>
            </a:extLst>
          </p:cNvPr>
          <p:cNvSpPr txBox="1"/>
          <p:nvPr/>
        </p:nvSpPr>
        <p:spPr>
          <a:xfrm>
            <a:off x="10930269" y="660575"/>
            <a:ext cx="7400261" cy="646331"/>
          </a:xfrm>
          <a:prstGeom prst="rect">
            <a:avLst/>
          </a:prstGeom>
          <a:noFill/>
        </p:spPr>
        <p:txBody>
          <a:bodyPr wrap="square" rtlCol="0">
            <a:spAutoFit/>
          </a:bodyPr>
          <a:lstStyle/>
          <a:p>
            <a:r>
              <a:rPr lang="en-US" sz="3600" b="1" dirty="0">
                <a:solidFill>
                  <a:schemeClr val="bg1">
                    <a:lumMod val="65000"/>
                  </a:schemeClr>
                </a:solidFill>
              </a:rPr>
              <a:t> </a:t>
            </a:r>
          </a:p>
        </p:txBody>
      </p:sp>
      <p:pic>
        <p:nvPicPr>
          <p:cNvPr id="6" name="Picture 5">
            <a:extLst>
              <a:ext uri="{FF2B5EF4-FFF2-40B4-BE49-F238E27FC236}">
                <a16:creationId xmlns:a16="http://schemas.microsoft.com/office/drawing/2014/main" id="{54E1C201-951B-1085-45C9-54E5CCAE0DF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0861104"/>
            <a:ext cx="9475474" cy="1000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6080158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object 12"/>
          <p:cNvSpPr txBox="1"/>
          <p:nvPr/>
        </p:nvSpPr>
        <p:spPr>
          <a:xfrm>
            <a:off x="2615492" y="10613454"/>
            <a:ext cx="1031240" cy="402590"/>
          </a:xfrm>
          <a:prstGeom prst="rect">
            <a:avLst/>
          </a:prstGeom>
        </p:spPr>
        <p:txBody>
          <a:bodyPr vert="horz" wrap="square" lIns="0" tIns="0" rIns="0" bIns="0" rtlCol="0">
            <a:spAutoFit/>
          </a:bodyPr>
          <a:lstStyle/>
          <a:p>
            <a:pPr marL="12700">
              <a:lnSpc>
                <a:spcPct val="100000"/>
              </a:lnSpc>
            </a:pPr>
            <a:r>
              <a:rPr sz="2950" dirty="0">
                <a:solidFill>
                  <a:srgbClr val="FFFFFF"/>
                </a:solidFill>
                <a:latin typeface="Arial"/>
                <a:cs typeface="Arial"/>
              </a:rPr>
              <a:t>IUPUI</a:t>
            </a:r>
            <a:endParaRPr sz="2950" dirty="0">
              <a:latin typeface="Arial"/>
              <a:cs typeface="Arial"/>
            </a:endParaRPr>
          </a:p>
        </p:txBody>
      </p:sp>
      <p:sp>
        <p:nvSpPr>
          <p:cNvPr id="3" name="Rectangle 2">
            <a:extLst>
              <a:ext uri="{FF2B5EF4-FFF2-40B4-BE49-F238E27FC236}">
                <a16:creationId xmlns:a16="http://schemas.microsoft.com/office/drawing/2014/main" id="{2B2CE809-78A7-9540-8C05-0B41F4FB29F8}"/>
              </a:ext>
            </a:extLst>
          </p:cNvPr>
          <p:cNvSpPr/>
          <p:nvPr/>
        </p:nvSpPr>
        <p:spPr>
          <a:xfrm>
            <a:off x="897147" y="2173611"/>
            <a:ext cx="18419553" cy="6863417"/>
          </a:xfrm>
          <a:prstGeom prst="rect">
            <a:avLst/>
          </a:prstGeom>
        </p:spPr>
        <p:txBody>
          <a:bodyPr wrap="square">
            <a:spAutoFit/>
          </a:bodyPr>
          <a:lstStyle/>
          <a:p>
            <a:r>
              <a:rPr lang="en-US" sz="4400" dirty="0">
                <a:latin typeface="Calibri" panose="020F0502020204030204" pitchFamily="34" charset="0"/>
                <a:ea typeface="Calibri" panose="020F0502020204030204" pitchFamily="34" charset="0"/>
                <a:cs typeface="Calibri" panose="020F0502020204030204" pitchFamily="34" charset="0"/>
              </a:rPr>
              <a:t>In thinking about your work—and considering our time together today—please reflect on these questions:</a:t>
            </a:r>
          </a:p>
          <a:p>
            <a:pPr marL="571500" indent="-571500">
              <a:buFont typeface="Arial" panose="020B0604020202020204" pitchFamily="34" charset="0"/>
              <a:buChar char="•"/>
            </a:pPr>
            <a:endParaRPr lang="en-US" sz="4400" dirty="0">
              <a:latin typeface="Calibri" panose="020F0502020204030204" pitchFamily="34" charset="0"/>
              <a:ea typeface="Calibri" panose="020F0502020204030204" pitchFamily="34" charset="0"/>
              <a:cs typeface="Calibri" panose="020F0502020204030204" pitchFamily="34" charset="0"/>
            </a:endParaRPr>
          </a:p>
          <a:p>
            <a:pPr marL="571500" indent="-571500">
              <a:buFont typeface="Arial" panose="020B0604020202020204" pitchFamily="34" charset="0"/>
              <a:buChar char="•"/>
            </a:pPr>
            <a:r>
              <a:rPr lang="en-US" sz="4400" dirty="0">
                <a:latin typeface="Calibri" panose="020F0502020204030204" pitchFamily="34" charset="0"/>
                <a:ea typeface="Calibri" panose="020F0502020204030204" pitchFamily="34" charset="0"/>
                <a:cs typeface="Calibri" panose="020F0502020204030204" pitchFamily="34" charset="0"/>
              </a:rPr>
              <a:t>What is working well in your assessment and improvement endeavors?</a:t>
            </a:r>
          </a:p>
          <a:p>
            <a:pPr marL="571500" indent="-571500">
              <a:buFont typeface="Arial" panose="020B0604020202020204" pitchFamily="34" charset="0"/>
              <a:buChar char="•"/>
            </a:pPr>
            <a:endParaRPr lang="en-US" sz="4400" dirty="0">
              <a:latin typeface="Calibri" panose="020F0502020204030204" pitchFamily="34" charset="0"/>
              <a:ea typeface="Calibri" panose="020F0502020204030204" pitchFamily="34" charset="0"/>
              <a:cs typeface="Calibri" panose="020F0502020204030204" pitchFamily="34" charset="0"/>
            </a:endParaRPr>
          </a:p>
          <a:p>
            <a:pPr marL="571500" indent="-571500">
              <a:buFont typeface="Arial" panose="020B0604020202020204" pitchFamily="34" charset="0"/>
              <a:buChar char="•"/>
            </a:pPr>
            <a:r>
              <a:rPr lang="en-US" sz="4400" dirty="0">
                <a:latin typeface="Calibri" panose="020F0502020204030204" pitchFamily="34" charset="0"/>
                <a:ea typeface="Calibri" panose="020F0502020204030204" pitchFamily="34" charset="0"/>
                <a:cs typeface="Calibri" panose="020F0502020204030204" pitchFamily="34" charset="0"/>
              </a:rPr>
              <a:t>Where are improvements needed?</a:t>
            </a:r>
          </a:p>
          <a:p>
            <a:pPr marL="571500" indent="-571500">
              <a:buFont typeface="Arial" panose="020B0604020202020204" pitchFamily="34" charset="0"/>
              <a:buChar char="•"/>
            </a:pPr>
            <a:endParaRPr lang="en-US" sz="4400" dirty="0">
              <a:latin typeface="Calibri" panose="020F0502020204030204" pitchFamily="34" charset="0"/>
              <a:ea typeface="Calibri" panose="020F0502020204030204" pitchFamily="34" charset="0"/>
              <a:cs typeface="Calibri" panose="020F0502020204030204" pitchFamily="34" charset="0"/>
            </a:endParaRPr>
          </a:p>
          <a:p>
            <a:pPr marL="571500" indent="-571500">
              <a:buFont typeface="Arial" panose="020B0604020202020204" pitchFamily="34" charset="0"/>
              <a:buChar char="•"/>
            </a:pPr>
            <a:r>
              <a:rPr lang="en-US" sz="4400" dirty="0">
                <a:latin typeface="Calibri" panose="020F0502020204030204" pitchFamily="34" charset="0"/>
                <a:ea typeface="Calibri" panose="020F0502020204030204" pitchFamily="34" charset="0"/>
                <a:cs typeface="Calibri" panose="020F0502020204030204" pitchFamily="34" charset="0"/>
              </a:rPr>
              <a:t>What will you start, stop, continue, or consider doing?</a:t>
            </a:r>
          </a:p>
          <a:p>
            <a:endParaRPr lang="en-US" sz="4400" i="1" dirty="0">
              <a:latin typeface="Calibri" panose="020F0502020204030204" pitchFamily="34" charset="0"/>
              <a:ea typeface="Calibri" panose="020F0502020204030204" pitchFamily="34" charset="0"/>
              <a:cs typeface="Calibri" panose="020F0502020204030204" pitchFamily="34" charset="0"/>
            </a:endParaRPr>
          </a:p>
          <a:p>
            <a:r>
              <a:rPr lang="en-US" sz="4400" dirty="0">
                <a:latin typeface="Calibri" panose="020F0502020204030204" pitchFamily="34" charset="0"/>
                <a:ea typeface="Calibri" panose="020F0502020204030204" pitchFamily="34" charset="0"/>
                <a:cs typeface="Calibri" panose="020F0502020204030204" pitchFamily="34" charset="0"/>
              </a:rPr>
              <a:t>Q&amp;A / Discussion</a:t>
            </a:r>
            <a:endParaRPr lang="en-US" sz="4000" dirty="0">
              <a:latin typeface="Calibri" panose="020F0502020204030204" pitchFamily="34" charset="0"/>
              <a:ea typeface="Calibri" panose="020F0502020204030204" pitchFamily="34" charset="0"/>
              <a:cs typeface="Calibri" panose="020F0502020204030204" pitchFamily="34" charset="0"/>
            </a:endParaRPr>
          </a:p>
        </p:txBody>
      </p:sp>
      <p:sp>
        <p:nvSpPr>
          <p:cNvPr id="4" name="Rectangle 3">
            <a:extLst>
              <a:ext uri="{FF2B5EF4-FFF2-40B4-BE49-F238E27FC236}">
                <a16:creationId xmlns:a16="http://schemas.microsoft.com/office/drawing/2014/main" id="{E82EA1D4-26C7-B14B-B027-326432A8E09E}"/>
              </a:ext>
            </a:extLst>
          </p:cNvPr>
          <p:cNvSpPr/>
          <p:nvPr/>
        </p:nvSpPr>
        <p:spPr>
          <a:xfrm>
            <a:off x="1375529" y="702710"/>
            <a:ext cx="18102915" cy="1015663"/>
          </a:xfrm>
          <a:prstGeom prst="rect">
            <a:avLst/>
          </a:prstGeom>
        </p:spPr>
        <p:txBody>
          <a:bodyPr wrap="square">
            <a:spAutoFit/>
          </a:bodyPr>
          <a:lstStyle/>
          <a:p>
            <a:r>
              <a:rPr lang="en-US" sz="6000" b="1">
                <a:solidFill>
                  <a:srgbClr val="A5162A"/>
                </a:solidFill>
                <a:latin typeface="+mj-lt"/>
              </a:rPr>
              <a:t>Action Planning and Q &amp;A / Discussion</a:t>
            </a:r>
            <a:endParaRPr lang="en-US" sz="6000" b="1" dirty="0">
              <a:latin typeface="+mj-lt"/>
            </a:endParaRPr>
          </a:p>
        </p:txBody>
      </p:sp>
      <p:sp>
        <p:nvSpPr>
          <p:cNvPr id="5" name="TextBox 4">
            <a:extLst>
              <a:ext uri="{FF2B5EF4-FFF2-40B4-BE49-F238E27FC236}">
                <a16:creationId xmlns:a16="http://schemas.microsoft.com/office/drawing/2014/main" id="{84F865C9-6860-9C44-9537-4AFADFE78D9C}"/>
              </a:ext>
            </a:extLst>
          </p:cNvPr>
          <p:cNvSpPr txBox="1"/>
          <p:nvPr/>
        </p:nvSpPr>
        <p:spPr>
          <a:xfrm>
            <a:off x="2822041" y="953781"/>
            <a:ext cx="7400261" cy="646331"/>
          </a:xfrm>
          <a:prstGeom prst="rect">
            <a:avLst/>
          </a:prstGeom>
          <a:noFill/>
        </p:spPr>
        <p:txBody>
          <a:bodyPr wrap="square" rtlCol="0">
            <a:spAutoFit/>
          </a:bodyPr>
          <a:lstStyle/>
          <a:p>
            <a:r>
              <a:rPr lang="en-US" sz="3600" b="1" dirty="0">
                <a:solidFill>
                  <a:schemeClr val="bg1">
                    <a:lumMod val="65000"/>
                  </a:schemeClr>
                </a:solidFill>
              </a:rPr>
              <a:t> </a:t>
            </a:r>
          </a:p>
        </p:txBody>
      </p:sp>
      <p:pic>
        <p:nvPicPr>
          <p:cNvPr id="7" name="Picture 6">
            <a:extLst>
              <a:ext uri="{FF2B5EF4-FFF2-40B4-BE49-F238E27FC236}">
                <a16:creationId xmlns:a16="http://schemas.microsoft.com/office/drawing/2014/main" id="{C5DE99BD-1486-6604-357A-B5CB5A42F10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0861104"/>
            <a:ext cx="9475474" cy="1000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770893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object 12"/>
          <p:cNvSpPr txBox="1"/>
          <p:nvPr/>
        </p:nvSpPr>
        <p:spPr>
          <a:xfrm>
            <a:off x="2615492" y="10613454"/>
            <a:ext cx="1031240" cy="402590"/>
          </a:xfrm>
          <a:prstGeom prst="rect">
            <a:avLst/>
          </a:prstGeom>
        </p:spPr>
        <p:txBody>
          <a:bodyPr vert="horz" wrap="square" lIns="0" tIns="0" rIns="0" bIns="0" rtlCol="0">
            <a:spAutoFit/>
          </a:bodyPr>
          <a:lstStyle/>
          <a:p>
            <a:pPr marL="12700">
              <a:lnSpc>
                <a:spcPct val="100000"/>
              </a:lnSpc>
            </a:pPr>
            <a:r>
              <a:rPr sz="2950" dirty="0">
                <a:solidFill>
                  <a:srgbClr val="FFFFFF"/>
                </a:solidFill>
                <a:latin typeface="Arial"/>
                <a:cs typeface="Arial"/>
              </a:rPr>
              <a:t>IUPUI</a:t>
            </a:r>
            <a:endParaRPr sz="2950" dirty="0">
              <a:latin typeface="Arial"/>
              <a:cs typeface="Arial"/>
            </a:endParaRPr>
          </a:p>
        </p:txBody>
      </p:sp>
      <p:sp>
        <p:nvSpPr>
          <p:cNvPr id="3" name="Rectangle 2">
            <a:extLst>
              <a:ext uri="{FF2B5EF4-FFF2-40B4-BE49-F238E27FC236}">
                <a16:creationId xmlns:a16="http://schemas.microsoft.com/office/drawing/2014/main" id="{2B2CE809-78A7-9540-8C05-0B41F4FB29F8}"/>
              </a:ext>
            </a:extLst>
          </p:cNvPr>
          <p:cNvSpPr/>
          <p:nvPr/>
        </p:nvSpPr>
        <p:spPr>
          <a:xfrm>
            <a:off x="1030589" y="1896086"/>
            <a:ext cx="19073511" cy="11295400"/>
          </a:xfrm>
          <a:prstGeom prst="rect">
            <a:avLst/>
          </a:prstGeom>
        </p:spPr>
        <p:txBody>
          <a:bodyPr wrap="square">
            <a:spAutoFit/>
          </a:bodyPr>
          <a:lstStyle/>
          <a:p>
            <a:pPr marL="571500" indent="-571500">
              <a:buFont typeface="Arial" panose="020B0604020202020204" pitchFamily="34" charset="0"/>
              <a:buChar char="•"/>
            </a:pPr>
            <a:r>
              <a:rPr lang="en-US" sz="4000" b="1" dirty="0">
                <a:latin typeface="Calibri" panose="020F0502020204030204" pitchFamily="34" charset="0"/>
                <a:ea typeface="Calibri" panose="020F0502020204030204" pitchFamily="34" charset="0"/>
                <a:cs typeface="Calibri" panose="020F0502020204030204" pitchFamily="34" charset="0"/>
              </a:rPr>
              <a:t>Oldest and largest U.S. event </a:t>
            </a:r>
            <a:r>
              <a:rPr lang="en-US" sz="4000" dirty="0">
                <a:latin typeface="Calibri" panose="020F0502020204030204" pitchFamily="34" charset="0"/>
                <a:ea typeface="Calibri" panose="020F0502020204030204" pitchFamily="34" charset="0"/>
                <a:cs typeface="Calibri" panose="020F0502020204030204" pitchFamily="34" charset="0"/>
              </a:rPr>
              <a:t>focused on assessment and improvement</a:t>
            </a:r>
          </a:p>
          <a:p>
            <a:pPr marL="571500" indent="-571500">
              <a:buFont typeface="Arial" panose="020B0604020202020204" pitchFamily="34" charset="0"/>
              <a:buChar char="•"/>
            </a:pPr>
            <a:endParaRPr lang="en-US" sz="3200" dirty="0">
              <a:latin typeface="Calibri" panose="020F0502020204030204" pitchFamily="34" charset="0"/>
              <a:ea typeface="Calibri" panose="020F0502020204030204" pitchFamily="34" charset="0"/>
              <a:cs typeface="Calibri" panose="020F0502020204030204" pitchFamily="34" charset="0"/>
            </a:endParaRPr>
          </a:p>
          <a:p>
            <a:pPr marL="571500" indent="-571500">
              <a:buFont typeface="Arial" panose="020B0604020202020204" pitchFamily="34" charset="0"/>
              <a:buChar char="•"/>
            </a:pPr>
            <a:r>
              <a:rPr lang="en-US" sz="4000" b="1" dirty="0">
                <a:latin typeface="Calibri" panose="020F0502020204030204" pitchFamily="34" charset="0"/>
                <a:ea typeface="Calibri" panose="020F0502020204030204" pitchFamily="34" charset="0"/>
                <a:cs typeface="Calibri" panose="020F0502020204030204" pitchFamily="34" charset="0"/>
              </a:rPr>
              <a:t>International Conference </a:t>
            </a:r>
            <a:r>
              <a:rPr lang="en-US" sz="4000" dirty="0">
                <a:latin typeface="Calibri" panose="020F0502020204030204" pitchFamily="34" charset="0"/>
                <a:ea typeface="Calibri" panose="020F0502020204030204" pitchFamily="34" charset="0"/>
                <a:cs typeface="Calibri" panose="020F0502020204030204" pitchFamily="34" charset="0"/>
              </a:rPr>
              <a:t>on Assessing Quality in Higher Education</a:t>
            </a:r>
          </a:p>
          <a:p>
            <a:pPr marL="571500" indent="-571500">
              <a:buFont typeface="Arial" panose="020B0604020202020204" pitchFamily="34" charset="0"/>
              <a:buChar char="•"/>
            </a:pPr>
            <a:endParaRPr lang="en-US" sz="3200" i="1" dirty="0">
              <a:latin typeface="Calibri" panose="020F0502020204030204" pitchFamily="34" charset="0"/>
              <a:ea typeface="Calibri" panose="020F0502020204030204" pitchFamily="34" charset="0"/>
              <a:cs typeface="Calibri" panose="020F0502020204030204" pitchFamily="34" charset="0"/>
            </a:endParaRPr>
          </a:p>
          <a:p>
            <a:pPr marL="571500" indent="-571500">
              <a:buFont typeface="Arial" panose="020B0604020202020204" pitchFamily="34" charset="0"/>
              <a:buChar char="•"/>
            </a:pPr>
            <a:r>
              <a:rPr lang="en-US" sz="4000" b="1" i="1" dirty="0">
                <a:latin typeface="Calibri" panose="020F0502020204030204" pitchFamily="34" charset="0"/>
                <a:ea typeface="Calibri" panose="020F0502020204030204" pitchFamily="34" charset="0"/>
                <a:cs typeface="Calibri" panose="020F0502020204030204" pitchFamily="34" charset="0"/>
              </a:rPr>
              <a:t>Assessment Update</a:t>
            </a:r>
            <a:r>
              <a:rPr lang="en-US" sz="4000" dirty="0">
                <a:latin typeface="Calibri" panose="020F0502020204030204" pitchFamily="34" charset="0"/>
                <a:ea typeface="Calibri" panose="020F0502020204030204" pitchFamily="34" charset="0"/>
                <a:cs typeface="Calibri" panose="020F0502020204030204" pitchFamily="34" charset="0"/>
              </a:rPr>
              <a:t>, a bimonthly periodical with Wiley</a:t>
            </a:r>
          </a:p>
          <a:p>
            <a:pPr marL="1028700" lvl="1" indent="-571500">
              <a:buFont typeface="Arial" panose="020B0604020202020204" pitchFamily="34" charset="0"/>
              <a:buChar char="•"/>
            </a:pPr>
            <a:endParaRPr lang="en-US" sz="3200" dirty="0">
              <a:latin typeface="Calibri" panose="020F0502020204030204" pitchFamily="34" charset="0"/>
              <a:ea typeface="Calibri" panose="020F0502020204030204" pitchFamily="34" charset="0"/>
              <a:cs typeface="Calibri" panose="020F0502020204030204" pitchFamily="34" charset="0"/>
            </a:endParaRPr>
          </a:p>
          <a:p>
            <a:pPr marL="571500" indent="-571500">
              <a:buFont typeface="Arial" panose="020B0604020202020204" pitchFamily="34" charset="0"/>
              <a:buChar char="•"/>
            </a:pPr>
            <a:r>
              <a:rPr lang="en-US" sz="4000" b="1" dirty="0">
                <a:latin typeface="Calibri" panose="020F0502020204030204" pitchFamily="34" charset="0"/>
                <a:ea typeface="Calibri" panose="020F0502020204030204" pitchFamily="34" charset="0"/>
                <a:cs typeface="Calibri" panose="020F0502020204030204" pitchFamily="34" charset="0"/>
              </a:rPr>
              <a:t>Assessment and Improvement Book Series </a:t>
            </a:r>
            <a:r>
              <a:rPr lang="en-US" sz="4000" dirty="0">
                <a:latin typeface="Calibri" panose="020F0502020204030204" pitchFamily="34" charset="0"/>
                <a:ea typeface="Calibri" panose="020F0502020204030204" pitchFamily="34" charset="0"/>
                <a:cs typeface="Calibri" panose="020F0502020204030204" pitchFamily="34" charset="0"/>
              </a:rPr>
              <a:t>with Routledge/Taylor &amp; Francis</a:t>
            </a:r>
          </a:p>
          <a:p>
            <a:pPr marL="1028700" lvl="1" indent="-571500">
              <a:buFont typeface="Arial" panose="020B0604020202020204" pitchFamily="34" charset="0"/>
              <a:buChar char="•"/>
            </a:pPr>
            <a:endParaRPr lang="en-US" sz="3200" dirty="0">
              <a:latin typeface="Calibri" panose="020F0502020204030204" pitchFamily="34" charset="0"/>
              <a:ea typeface="Calibri" panose="020F0502020204030204" pitchFamily="34" charset="0"/>
              <a:cs typeface="Calibri" panose="020F0502020204030204" pitchFamily="34" charset="0"/>
            </a:endParaRPr>
          </a:p>
          <a:p>
            <a:pPr marL="571500" indent="-571500">
              <a:buFont typeface="Arial" panose="020B0604020202020204" pitchFamily="34" charset="0"/>
              <a:buChar char="•"/>
            </a:pPr>
            <a:r>
              <a:rPr lang="en-US" sz="4000" b="1" i="1" dirty="0">
                <a:latin typeface="Calibri" panose="020F0502020204030204" pitchFamily="34" charset="0"/>
                <a:ea typeface="Calibri" panose="020F0502020204030204" pitchFamily="34" charset="0"/>
                <a:cs typeface="Calibri" panose="020F0502020204030204" pitchFamily="34" charset="0"/>
              </a:rPr>
              <a:t>Leading Improvements in Higher Education </a:t>
            </a:r>
            <a:r>
              <a:rPr lang="en-US" sz="4000" dirty="0">
                <a:latin typeface="Calibri" panose="020F0502020204030204" pitchFamily="34" charset="0"/>
                <a:ea typeface="Calibri" panose="020F0502020204030204" pitchFamily="34" charset="0"/>
                <a:cs typeface="Calibri" panose="020F0502020204030204" pitchFamily="34" charset="0"/>
              </a:rPr>
              <a:t>podcast</a:t>
            </a:r>
          </a:p>
          <a:p>
            <a:pPr marL="1028700" lvl="1" indent="-571500">
              <a:buFont typeface="Arial" panose="020B0604020202020204" pitchFamily="34" charset="0"/>
              <a:buChar char="•"/>
            </a:pPr>
            <a:endParaRPr lang="en-US" sz="3200" dirty="0">
              <a:latin typeface="Calibri" panose="020F0502020204030204" pitchFamily="34" charset="0"/>
              <a:ea typeface="Calibri" panose="020F0502020204030204" pitchFamily="34" charset="0"/>
              <a:cs typeface="Calibri" panose="020F0502020204030204" pitchFamily="34" charset="0"/>
            </a:endParaRPr>
          </a:p>
          <a:p>
            <a:pPr marL="571500" indent="-571500">
              <a:buFont typeface="Arial" panose="020B0604020202020204" pitchFamily="34" charset="0"/>
              <a:buChar char="•"/>
            </a:pPr>
            <a:r>
              <a:rPr lang="en-US" sz="4000" b="1" dirty="0">
                <a:latin typeface="Calibri" panose="020F0502020204030204" pitchFamily="34" charset="0"/>
                <a:ea typeface="Calibri" panose="020F0502020204030204" pitchFamily="34" charset="0"/>
                <a:cs typeface="Calibri" panose="020F0502020204030204" pitchFamily="34" charset="0"/>
              </a:rPr>
              <a:t>Free Webinar Series </a:t>
            </a:r>
            <a:r>
              <a:rPr lang="en-US" sz="4000" dirty="0">
                <a:latin typeface="Calibri" panose="020F0502020204030204" pitchFamily="34" charset="0"/>
                <a:ea typeface="Calibri" panose="020F0502020204030204" pitchFamily="34" charset="0"/>
                <a:cs typeface="Calibri" panose="020F0502020204030204" pitchFamily="34" charset="0"/>
              </a:rPr>
              <a:t>offered from throughout the year via Zoom</a:t>
            </a:r>
          </a:p>
          <a:p>
            <a:pPr marL="571500" indent="-571500">
              <a:buFont typeface="Arial" panose="020B0604020202020204" pitchFamily="34" charset="0"/>
              <a:buChar char="•"/>
            </a:pPr>
            <a:endParaRPr lang="en-US" sz="3200" b="1" dirty="0">
              <a:latin typeface="Calibri" panose="020F0502020204030204" pitchFamily="34" charset="0"/>
              <a:ea typeface="Calibri" panose="020F0502020204030204" pitchFamily="34" charset="0"/>
              <a:cs typeface="Calibri" panose="020F0502020204030204" pitchFamily="34" charset="0"/>
            </a:endParaRPr>
          </a:p>
          <a:p>
            <a:pPr marL="571500" indent="-571500">
              <a:buFont typeface="Arial" panose="020B0604020202020204" pitchFamily="34" charset="0"/>
              <a:buChar char="•"/>
            </a:pPr>
            <a:r>
              <a:rPr lang="en-US" sz="4000" b="1" dirty="0">
                <a:latin typeface="Calibri" panose="020F0502020204030204" pitchFamily="34" charset="0"/>
                <a:ea typeface="Calibri" panose="020F0502020204030204" pitchFamily="34" charset="0"/>
                <a:cs typeface="Calibri" panose="020F0502020204030204" pitchFamily="34" charset="0"/>
              </a:rPr>
              <a:t>Partnerships</a:t>
            </a:r>
            <a:r>
              <a:rPr lang="en-US" sz="4000" dirty="0">
                <a:latin typeface="Calibri" panose="020F0502020204030204" pitchFamily="34" charset="0"/>
                <a:ea typeface="Calibri" panose="020F0502020204030204" pitchFamily="34" charset="0"/>
                <a:cs typeface="Calibri" panose="020F0502020204030204" pitchFamily="34" charset="0"/>
              </a:rPr>
              <a:t> with several national associations and research organizations</a:t>
            </a:r>
          </a:p>
          <a:p>
            <a:pPr marL="571500" indent="-571500">
              <a:buFont typeface="Arial" panose="020B0604020202020204" pitchFamily="34" charset="0"/>
              <a:buChar char="•"/>
            </a:pPr>
            <a:endParaRPr lang="en-US" sz="3200" dirty="0">
              <a:latin typeface="Calibri" panose="020F0502020204030204" pitchFamily="34" charset="0"/>
              <a:ea typeface="Calibri" panose="020F0502020204030204" pitchFamily="34" charset="0"/>
              <a:cs typeface="Calibri" panose="020F0502020204030204" pitchFamily="34" charset="0"/>
            </a:endParaRPr>
          </a:p>
          <a:p>
            <a:pPr marL="571500" indent="-571500">
              <a:buFont typeface="Arial" panose="020B0604020202020204" pitchFamily="34" charset="0"/>
              <a:buChar char="•"/>
            </a:pPr>
            <a:r>
              <a:rPr lang="en-US" sz="4000" b="1" dirty="0">
                <a:latin typeface="Calibri" panose="020F0502020204030204" pitchFamily="34" charset="0"/>
                <a:ea typeface="Calibri" panose="020F0502020204030204" pitchFamily="34" charset="0"/>
                <a:cs typeface="Calibri" panose="020F0502020204030204" pitchFamily="34" charset="0"/>
              </a:rPr>
              <a:t>Resources</a:t>
            </a:r>
            <a:r>
              <a:rPr lang="en-US" sz="4000" dirty="0">
                <a:latin typeface="Calibri" panose="020F0502020204030204" pitchFamily="34" charset="0"/>
                <a:ea typeface="Calibri" panose="020F0502020204030204" pitchFamily="34" charset="0"/>
                <a:cs typeface="Calibri" panose="020F0502020204030204" pitchFamily="34" charset="0"/>
              </a:rPr>
              <a:t> at go.iu.edu/</a:t>
            </a:r>
            <a:r>
              <a:rPr lang="en-US" sz="4000" dirty="0" err="1">
                <a:latin typeface="Calibri" panose="020F0502020204030204" pitchFamily="34" charset="0"/>
                <a:ea typeface="Calibri" panose="020F0502020204030204" pitchFamily="34" charset="0"/>
                <a:cs typeface="Calibri" panose="020F0502020204030204" pitchFamily="34" charset="0"/>
              </a:rPr>
              <a:t>assessmentinstitute</a:t>
            </a:r>
            <a:endParaRPr lang="en-US" sz="4000" dirty="0">
              <a:latin typeface="Calibri" panose="020F0502020204030204" pitchFamily="34" charset="0"/>
              <a:ea typeface="Calibri" panose="020F0502020204030204" pitchFamily="34" charset="0"/>
              <a:cs typeface="Calibri" panose="020F0502020204030204" pitchFamily="34" charset="0"/>
            </a:endParaRPr>
          </a:p>
          <a:p>
            <a:pPr marL="1028700" lvl="1" indent="-571500">
              <a:buFont typeface="Arial" panose="020B0604020202020204" pitchFamily="34" charset="0"/>
              <a:buChar char="•"/>
            </a:pPr>
            <a:endParaRPr lang="en-US" sz="4400" dirty="0">
              <a:latin typeface="Calibri Light" panose="020F0302020204030204" pitchFamily="34" charset="0"/>
              <a:ea typeface="Calibri" panose="020F0502020204030204" pitchFamily="34" charset="0"/>
              <a:cs typeface="Times New Roman" panose="02020603050405020304" pitchFamily="18" charset="0"/>
            </a:endParaRPr>
          </a:p>
          <a:p>
            <a:pPr marL="1028700" lvl="1" indent="-571500">
              <a:buFont typeface="Arial" panose="020B0604020202020204" pitchFamily="34" charset="0"/>
              <a:buChar char="•"/>
            </a:pPr>
            <a:endParaRPr lang="en-US" sz="4400" dirty="0">
              <a:effectLst/>
              <a:latin typeface="Calibri Light" panose="020F0302020204030204" pitchFamily="34" charset="0"/>
              <a:ea typeface="Calibri" panose="020F0502020204030204" pitchFamily="34" charset="0"/>
              <a:cs typeface="Times New Roman" panose="02020603050405020304" pitchFamily="18" charset="0"/>
            </a:endParaRPr>
          </a:p>
          <a:p>
            <a:pPr marL="571500" indent="-571500">
              <a:buFont typeface="Arial" panose="020B0604020202020204" pitchFamily="34" charset="0"/>
              <a:buChar char="•"/>
            </a:pPr>
            <a:endParaRPr lang="en-US" sz="4400" dirty="0">
              <a:effectLst/>
              <a:latin typeface="Calibri Light" panose="020F0302020204030204" pitchFamily="34" charset="0"/>
              <a:ea typeface="Calibri" panose="020F0502020204030204" pitchFamily="34" charset="0"/>
              <a:cs typeface="Times New Roman" panose="02020603050405020304" pitchFamily="18" charset="0"/>
            </a:endParaRPr>
          </a:p>
          <a:p>
            <a:pPr marL="571500" indent="-571500">
              <a:buFont typeface="Arial" panose="020B0604020202020204" pitchFamily="34" charset="0"/>
              <a:buChar char="•"/>
            </a:pPr>
            <a:endParaRPr lang="en-US" sz="4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Rectangle 3">
            <a:extLst>
              <a:ext uri="{FF2B5EF4-FFF2-40B4-BE49-F238E27FC236}">
                <a16:creationId xmlns:a16="http://schemas.microsoft.com/office/drawing/2014/main" id="{E82EA1D4-26C7-B14B-B027-326432A8E09E}"/>
              </a:ext>
            </a:extLst>
          </p:cNvPr>
          <p:cNvSpPr/>
          <p:nvPr/>
        </p:nvSpPr>
        <p:spPr>
          <a:xfrm>
            <a:off x="1375529" y="608574"/>
            <a:ext cx="18102915" cy="1015663"/>
          </a:xfrm>
          <a:prstGeom prst="rect">
            <a:avLst/>
          </a:prstGeom>
        </p:spPr>
        <p:txBody>
          <a:bodyPr wrap="square">
            <a:spAutoFit/>
          </a:bodyPr>
          <a:lstStyle/>
          <a:p>
            <a:r>
              <a:rPr lang="en-US" sz="6000" b="1" dirty="0">
                <a:solidFill>
                  <a:srgbClr val="A5162A"/>
                </a:solidFill>
                <a:latin typeface="+mj-lt"/>
              </a:rPr>
              <a:t>About the Assessment Institute in Indianapolis</a:t>
            </a:r>
          </a:p>
        </p:txBody>
      </p:sp>
      <p:sp>
        <p:nvSpPr>
          <p:cNvPr id="5" name="TextBox 4">
            <a:extLst>
              <a:ext uri="{FF2B5EF4-FFF2-40B4-BE49-F238E27FC236}">
                <a16:creationId xmlns:a16="http://schemas.microsoft.com/office/drawing/2014/main" id="{84F865C9-6860-9C44-9537-4AFADFE78D9C}"/>
              </a:ext>
            </a:extLst>
          </p:cNvPr>
          <p:cNvSpPr txBox="1"/>
          <p:nvPr/>
        </p:nvSpPr>
        <p:spPr>
          <a:xfrm>
            <a:off x="10930269" y="660575"/>
            <a:ext cx="7400261" cy="646331"/>
          </a:xfrm>
          <a:prstGeom prst="rect">
            <a:avLst/>
          </a:prstGeom>
          <a:noFill/>
        </p:spPr>
        <p:txBody>
          <a:bodyPr wrap="square" rtlCol="0">
            <a:spAutoFit/>
          </a:bodyPr>
          <a:lstStyle/>
          <a:p>
            <a:r>
              <a:rPr lang="en-US" sz="3600" b="1" dirty="0">
                <a:solidFill>
                  <a:schemeClr val="bg1">
                    <a:lumMod val="65000"/>
                  </a:schemeClr>
                </a:solidFill>
              </a:rPr>
              <a:t> </a:t>
            </a:r>
          </a:p>
        </p:txBody>
      </p:sp>
      <p:pic>
        <p:nvPicPr>
          <p:cNvPr id="7" name="Picture 6">
            <a:extLst>
              <a:ext uri="{FF2B5EF4-FFF2-40B4-BE49-F238E27FC236}">
                <a16:creationId xmlns:a16="http://schemas.microsoft.com/office/drawing/2014/main" id="{7F2C5C55-57C8-3A2E-A93F-C8BCF70B1EF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0861104"/>
            <a:ext cx="9475474" cy="1000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003488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object 12"/>
          <p:cNvSpPr txBox="1"/>
          <p:nvPr/>
        </p:nvSpPr>
        <p:spPr>
          <a:xfrm>
            <a:off x="2615492" y="10613454"/>
            <a:ext cx="1031240" cy="402590"/>
          </a:xfrm>
          <a:prstGeom prst="rect">
            <a:avLst/>
          </a:prstGeom>
        </p:spPr>
        <p:txBody>
          <a:bodyPr vert="horz" wrap="square" lIns="0" tIns="0" rIns="0" bIns="0" rtlCol="0">
            <a:spAutoFit/>
          </a:bodyPr>
          <a:lstStyle/>
          <a:p>
            <a:pPr marL="12700">
              <a:lnSpc>
                <a:spcPct val="100000"/>
              </a:lnSpc>
            </a:pPr>
            <a:r>
              <a:rPr sz="2950" dirty="0">
                <a:solidFill>
                  <a:srgbClr val="FFFFFF"/>
                </a:solidFill>
                <a:latin typeface="Arial"/>
                <a:cs typeface="Arial"/>
              </a:rPr>
              <a:t>IUPUI</a:t>
            </a:r>
            <a:endParaRPr sz="2950" dirty="0">
              <a:latin typeface="Arial"/>
              <a:cs typeface="Arial"/>
            </a:endParaRPr>
          </a:p>
        </p:txBody>
      </p:sp>
      <p:sp>
        <p:nvSpPr>
          <p:cNvPr id="3" name="Rectangle 2">
            <a:extLst>
              <a:ext uri="{FF2B5EF4-FFF2-40B4-BE49-F238E27FC236}">
                <a16:creationId xmlns:a16="http://schemas.microsoft.com/office/drawing/2014/main" id="{2B2CE809-78A7-9540-8C05-0B41F4FB29F8}"/>
              </a:ext>
            </a:extLst>
          </p:cNvPr>
          <p:cNvSpPr/>
          <p:nvPr/>
        </p:nvSpPr>
        <p:spPr>
          <a:xfrm>
            <a:off x="883212" y="2457375"/>
            <a:ext cx="19588806" cy="11541621"/>
          </a:xfrm>
          <a:prstGeom prst="rect">
            <a:avLst/>
          </a:prstGeom>
        </p:spPr>
        <p:txBody>
          <a:bodyPr wrap="square">
            <a:spAutoFit/>
          </a:bodyPr>
          <a:lstStyle/>
          <a:p>
            <a:pPr marL="571500" indent="-571500">
              <a:buFont typeface="Arial" panose="020B0604020202020204" pitchFamily="34" charset="0"/>
              <a:buChar char="•"/>
            </a:pPr>
            <a:r>
              <a:rPr lang="en-US" sz="4400" b="1" dirty="0"/>
              <a:t>Reflection:</a:t>
            </a:r>
          </a:p>
          <a:p>
            <a:pPr marL="1028700" lvl="1" indent="-571500">
              <a:buFont typeface="Arial" panose="020B0604020202020204" pitchFamily="34" charset="0"/>
              <a:buChar char="•"/>
            </a:pPr>
            <a:endParaRPr lang="en-US" sz="4400" dirty="0"/>
          </a:p>
          <a:p>
            <a:pPr marL="1028700" lvl="1" indent="-571500">
              <a:buFont typeface="Arial" panose="020B0604020202020204" pitchFamily="34" charset="0"/>
              <a:buChar char="•"/>
            </a:pPr>
            <a:r>
              <a:rPr lang="en-US" sz="4400" dirty="0"/>
              <a:t>What is assessment and why is it important?</a:t>
            </a:r>
          </a:p>
          <a:p>
            <a:pPr marL="1028700" lvl="1" indent="-571500">
              <a:buFont typeface="Arial" panose="020B0604020202020204" pitchFamily="34" charset="0"/>
              <a:buChar char="•"/>
            </a:pPr>
            <a:endParaRPr lang="en-US" sz="4400" dirty="0"/>
          </a:p>
          <a:p>
            <a:pPr marL="1028700" lvl="1" indent="-571500">
              <a:buFont typeface="Arial" panose="020B0604020202020204" pitchFamily="34" charset="0"/>
              <a:buChar char="•"/>
            </a:pPr>
            <a:r>
              <a:rPr lang="en-US" sz="4400" dirty="0"/>
              <a:t>What is an example of how is assessment used in your context?</a:t>
            </a:r>
          </a:p>
          <a:p>
            <a:pPr marL="571500" indent="-571500">
              <a:buFont typeface="Arial" panose="020B0604020202020204" pitchFamily="34" charset="0"/>
              <a:buChar char="•"/>
            </a:pPr>
            <a:endParaRPr lang="en-US" sz="4400" dirty="0"/>
          </a:p>
          <a:p>
            <a:pPr marL="571500" indent="-571500">
              <a:buFont typeface="Arial" panose="020B0604020202020204" pitchFamily="34" charset="0"/>
              <a:buChar char="•"/>
            </a:pPr>
            <a:r>
              <a:rPr lang="en-US" sz="4400" b="1" dirty="0"/>
              <a:t>Sharing:</a:t>
            </a:r>
          </a:p>
          <a:p>
            <a:pPr marL="1028700" lvl="1" indent="-571500">
              <a:buFont typeface="Arial" panose="020B0604020202020204" pitchFamily="34" charset="0"/>
              <a:buChar char="•"/>
            </a:pPr>
            <a:endParaRPr lang="en-US" sz="4400" dirty="0"/>
          </a:p>
          <a:p>
            <a:pPr marL="1028700" lvl="1" indent="-571500">
              <a:buFont typeface="Arial" panose="020B0604020202020204" pitchFamily="34" charset="0"/>
              <a:buChar char="•"/>
            </a:pPr>
            <a:r>
              <a:rPr lang="en-US" sz="4400" dirty="0"/>
              <a:t>In chat, please briefly report on your assessment definition and example</a:t>
            </a:r>
          </a:p>
          <a:p>
            <a:pPr marL="1028700" lvl="1" indent="-571500">
              <a:buFont typeface="Arial" panose="020B0604020202020204" pitchFamily="34" charset="0"/>
              <a:buChar char="•"/>
            </a:pPr>
            <a:endParaRPr lang="en-US" sz="4400" dirty="0"/>
          </a:p>
          <a:p>
            <a:pPr marL="1028700" lvl="1" indent="-571500">
              <a:buFont typeface="Arial" panose="020B0604020202020204" pitchFamily="34" charset="0"/>
              <a:buChar char="•"/>
            </a:pPr>
            <a:r>
              <a:rPr lang="en-US" sz="4400" dirty="0"/>
              <a:t>May we have a couple volunteers to give a brief oral report for the group?</a:t>
            </a:r>
          </a:p>
          <a:p>
            <a:pPr lvl="1"/>
            <a:endParaRPr lang="en-US" sz="4400" dirty="0"/>
          </a:p>
          <a:p>
            <a:pPr marL="571500" indent="-571500">
              <a:buFont typeface="Arial" panose="020B0604020202020204" pitchFamily="34" charset="0"/>
              <a:buChar char="•"/>
            </a:pPr>
            <a:endParaRPr lang="en-US" sz="4200" dirty="0"/>
          </a:p>
          <a:p>
            <a:pPr marL="1028700" lvl="1" indent="-571500">
              <a:buFont typeface="Arial" panose="020B0604020202020204" pitchFamily="34" charset="0"/>
              <a:buChar char="•"/>
            </a:pPr>
            <a:endParaRPr lang="en-US" sz="4200" dirty="0">
              <a:ea typeface="Calibri" panose="020F0502020204030204" pitchFamily="34" charset="0"/>
              <a:cs typeface="Times New Roman" panose="02020603050405020304" pitchFamily="18" charset="0"/>
            </a:endParaRPr>
          </a:p>
          <a:p>
            <a:pPr marL="1028700" lvl="1" indent="-571500">
              <a:buFont typeface="Arial" panose="020B0604020202020204" pitchFamily="34" charset="0"/>
              <a:buChar char="•"/>
            </a:pPr>
            <a:endParaRPr lang="en-US" sz="4400" dirty="0">
              <a:effectLst/>
              <a:latin typeface="Calibri Light" panose="020F0302020204030204" pitchFamily="34" charset="0"/>
              <a:ea typeface="Calibri" panose="020F0502020204030204" pitchFamily="34" charset="0"/>
              <a:cs typeface="Times New Roman" panose="02020603050405020304" pitchFamily="18" charset="0"/>
            </a:endParaRPr>
          </a:p>
          <a:p>
            <a:pPr marL="571500" indent="-571500">
              <a:buFont typeface="Arial" panose="020B0604020202020204" pitchFamily="34" charset="0"/>
              <a:buChar char="•"/>
            </a:pPr>
            <a:endParaRPr lang="en-US" sz="4400" dirty="0">
              <a:effectLst/>
              <a:latin typeface="Calibri Light" panose="020F0302020204030204" pitchFamily="34" charset="0"/>
              <a:ea typeface="Calibri" panose="020F0502020204030204" pitchFamily="34" charset="0"/>
              <a:cs typeface="Times New Roman" panose="02020603050405020304" pitchFamily="18" charset="0"/>
            </a:endParaRPr>
          </a:p>
          <a:p>
            <a:pPr marL="571500" indent="-571500">
              <a:buFont typeface="Arial" panose="020B0604020202020204" pitchFamily="34" charset="0"/>
              <a:buChar char="•"/>
            </a:pPr>
            <a:endParaRPr lang="en-US" sz="4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Rectangle 3">
            <a:extLst>
              <a:ext uri="{FF2B5EF4-FFF2-40B4-BE49-F238E27FC236}">
                <a16:creationId xmlns:a16="http://schemas.microsoft.com/office/drawing/2014/main" id="{E82EA1D4-26C7-B14B-B027-326432A8E09E}"/>
              </a:ext>
            </a:extLst>
          </p:cNvPr>
          <p:cNvSpPr/>
          <p:nvPr/>
        </p:nvSpPr>
        <p:spPr>
          <a:xfrm>
            <a:off x="1375529" y="799074"/>
            <a:ext cx="18102915" cy="1015663"/>
          </a:xfrm>
          <a:prstGeom prst="rect">
            <a:avLst/>
          </a:prstGeom>
        </p:spPr>
        <p:txBody>
          <a:bodyPr wrap="square">
            <a:spAutoFit/>
          </a:bodyPr>
          <a:lstStyle/>
          <a:p>
            <a:r>
              <a:rPr lang="en-US" sz="6000" b="1" dirty="0">
                <a:solidFill>
                  <a:srgbClr val="A5162A"/>
                </a:solidFill>
                <a:latin typeface="+mj-lt"/>
              </a:rPr>
              <a:t>Reflection and Sharing</a:t>
            </a:r>
          </a:p>
        </p:txBody>
      </p:sp>
      <p:sp>
        <p:nvSpPr>
          <p:cNvPr id="5" name="TextBox 4">
            <a:extLst>
              <a:ext uri="{FF2B5EF4-FFF2-40B4-BE49-F238E27FC236}">
                <a16:creationId xmlns:a16="http://schemas.microsoft.com/office/drawing/2014/main" id="{84F865C9-6860-9C44-9537-4AFADFE78D9C}"/>
              </a:ext>
            </a:extLst>
          </p:cNvPr>
          <p:cNvSpPr txBox="1"/>
          <p:nvPr/>
        </p:nvSpPr>
        <p:spPr>
          <a:xfrm>
            <a:off x="10930269" y="660575"/>
            <a:ext cx="7400261" cy="646331"/>
          </a:xfrm>
          <a:prstGeom prst="rect">
            <a:avLst/>
          </a:prstGeom>
          <a:noFill/>
        </p:spPr>
        <p:txBody>
          <a:bodyPr wrap="square" rtlCol="0">
            <a:spAutoFit/>
          </a:bodyPr>
          <a:lstStyle/>
          <a:p>
            <a:r>
              <a:rPr lang="en-US" sz="3600" b="1" dirty="0">
                <a:solidFill>
                  <a:schemeClr val="bg1">
                    <a:lumMod val="65000"/>
                  </a:schemeClr>
                </a:solidFill>
              </a:rPr>
              <a:t> </a:t>
            </a:r>
          </a:p>
        </p:txBody>
      </p:sp>
      <p:pic>
        <p:nvPicPr>
          <p:cNvPr id="7" name="Picture 6">
            <a:extLst>
              <a:ext uri="{FF2B5EF4-FFF2-40B4-BE49-F238E27FC236}">
                <a16:creationId xmlns:a16="http://schemas.microsoft.com/office/drawing/2014/main" id="{47934765-5612-97AA-D445-9AF0C0F4CA4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0861104"/>
            <a:ext cx="9475474" cy="1000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502622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object 12"/>
          <p:cNvSpPr txBox="1"/>
          <p:nvPr/>
        </p:nvSpPr>
        <p:spPr>
          <a:xfrm>
            <a:off x="2615492" y="10613454"/>
            <a:ext cx="1031240" cy="402590"/>
          </a:xfrm>
          <a:prstGeom prst="rect">
            <a:avLst/>
          </a:prstGeom>
        </p:spPr>
        <p:txBody>
          <a:bodyPr vert="horz" wrap="square" lIns="0" tIns="0" rIns="0" bIns="0" rtlCol="0">
            <a:spAutoFit/>
          </a:bodyPr>
          <a:lstStyle/>
          <a:p>
            <a:pPr marL="12700">
              <a:lnSpc>
                <a:spcPct val="100000"/>
              </a:lnSpc>
            </a:pPr>
            <a:r>
              <a:rPr sz="2950" dirty="0">
                <a:solidFill>
                  <a:srgbClr val="FFFFFF"/>
                </a:solidFill>
                <a:latin typeface="Arial"/>
                <a:cs typeface="Arial"/>
              </a:rPr>
              <a:t>IUPUI</a:t>
            </a:r>
            <a:endParaRPr sz="2950" dirty="0">
              <a:latin typeface="Arial"/>
              <a:cs typeface="Arial"/>
            </a:endParaRPr>
          </a:p>
        </p:txBody>
      </p:sp>
      <p:sp>
        <p:nvSpPr>
          <p:cNvPr id="3" name="Rectangle 2">
            <a:extLst>
              <a:ext uri="{FF2B5EF4-FFF2-40B4-BE49-F238E27FC236}">
                <a16:creationId xmlns:a16="http://schemas.microsoft.com/office/drawing/2014/main" id="{2B2CE809-78A7-9540-8C05-0B41F4FB29F8}"/>
              </a:ext>
            </a:extLst>
          </p:cNvPr>
          <p:cNvSpPr/>
          <p:nvPr/>
        </p:nvSpPr>
        <p:spPr>
          <a:xfrm>
            <a:off x="883212" y="1956555"/>
            <a:ext cx="19588806" cy="12834283"/>
          </a:xfrm>
          <a:prstGeom prst="rect">
            <a:avLst/>
          </a:prstGeom>
        </p:spPr>
        <p:txBody>
          <a:bodyPr wrap="square">
            <a:spAutoFit/>
          </a:bodyPr>
          <a:lstStyle/>
          <a:p>
            <a:pPr marL="571500" indent="-571500">
              <a:buFont typeface="Arial" panose="020B0604020202020204" pitchFamily="34" charset="0"/>
              <a:buChar char="•"/>
            </a:pPr>
            <a:r>
              <a:rPr lang="en-US" sz="4400" b="1" dirty="0"/>
              <a:t>Systematic analysis of </a:t>
            </a:r>
            <a:r>
              <a:rPr lang="en-US" sz="4400" b="1" i="1" dirty="0"/>
              <a:t>credible evidence </a:t>
            </a:r>
            <a:r>
              <a:rPr lang="en-US" sz="4400" b="1" dirty="0"/>
              <a:t>involving</a:t>
            </a:r>
            <a:r>
              <a:rPr lang="en-US" sz="4400" dirty="0"/>
              <a:t>:</a:t>
            </a:r>
          </a:p>
          <a:p>
            <a:pPr marL="1028700" lvl="1" indent="-571500">
              <a:buFont typeface="Arial" panose="020B0604020202020204" pitchFamily="34" charset="0"/>
              <a:buChar char="•"/>
            </a:pPr>
            <a:r>
              <a:rPr lang="en-US" sz="4400" dirty="0"/>
              <a:t>Resources (faculty, staff, students, facilities, budgets, etc.)</a:t>
            </a:r>
          </a:p>
          <a:p>
            <a:pPr marL="1028700" lvl="1" indent="-571500">
              <a:buFont typeface="Arial" panose="020B0604020202020204" pitchFamily="34" charset="0"/>
              <a:buChar char="•"/>
            </a:pPr>
            <a:r>
              <a:rPr lang="en-US" sz="4400" dirty="0"/>
              <a:t>Processes (curriculum, teaching, technology, services, etc.)</a:t>
            </a:r>
          </a:p>
          <a:p>
            <a:pPr marL="1028700" lvl="1" indent="-571500">
              <a:buFont typeface="Arial" panose="020B0604020202020204" pitchFamily="34" charset="0"/>
              <a:buChar char="•"/>
            </a:pPr>
            <a:r>
              <a:rPr lang="en-US" sz="4400" dirty="0"/>
              <a:t>Outcomes (learning, quality, institutional effectiveness, etc.)</a:t>
            </a:r>
          </a:p>
          <a:p>
            <a:pPr marL="571500" indent="-571500">
              <a:buFont typeface="Arial" panose="020B0604020202020204" pitchFamily="34" charset="0"/>
              <a:buChar char="•"/>
            </a:pPr>
            <a:endParaRPr lang="en-US" sz="4000" dirty="0"/>
          </a:p>
          <a:p>
            <a:pPr marL="571500" indent="-571500">
              <a:buFont typeface="Arial" panose="020B0604020202020204" pitchFamily="34" charset="0"/>
              <a:buChar char="•"/>
            </a:pPr>
            <a:r>
              <a:rPr lang="en-US" sz="4400" b="1" dirty="0"/>
              <a:t>To improve:</a:t>
            </a:r>
          </a:p>
          <a:p>
            <a:pPr marL="1028700" lvl="1" indent="-571500">
              <a:buFont typeface="Arial" panose="020B0604020202020204" pitchFamily="34" charset="0"/>
              <a:buChar char="•"/>
            </a:pPr>
            <a:r>
              <a:rPr lang="en-US" sz="4400" dirty="0"/>
              <a:t>Institutions</a:t>
            </a:r>
          </a:p>
          <a:p>
            <a:pPr marL="1028700" lvl="1" indent="-571500">
              <a:buFont typeface="Arial" panose="020B0604020202020204" pitchFamily="34" charset="0"/>
              <a:buChar char="•"/>
            </a:pPr>
            <a:r>
              <a:rPr lang="en-US" sz="4400" dirty="0"/>
              <a:t>Divisions and Departments </a:t>
            </a:r>
          </a:p>
          <a:p>
            <a:pPr marL="1028700" lvl="1" indent="-571500">
              <a:buFont typeface="Arial" panose="020B0604020202020204" pitchFamily="34" charset="0"/>
              <a:buChar char="•"/>
            </a:pPr>
            <a:r>
              <a:rPr lang="en-US" sz="4400" dirty="0"/>
              <a:t>Programs</a:t>
            </a:r>
          </a:p>
          <a:p>
            <a:pPr marL="1028700" lvl="1" indent="-571500">
              <a:buFont typeface="Arial" panose="020B0604020202020204" pitchFamily="34" charset="0"/>
              <a:buChar char="•"/>
            </a:pPr>
            <a:r>
              <a:rPr lang="en-US" sz="4400" dirty="0"/>
              <a:t>Courses</a:t>
            </a:r>
          </a:p>
          <a:p>
            <a:pPr marL="1028700" lvl="1" indent="-571500">
              <a:buFont typeface="Arial" panose="020B0604020202020204" pitchFamily="34" charset="0"/>
              <a:buChar char="•"/>
            </a:pPr>
            <a:r>
              <a:rPr lang="en-US" sz="4400" dirty="0"/>
              <a:t>Co-Curricular and Community Activities </a:t>
            </a:r>
          </a:p>
          <a:p>
            <a:pPr marL="1028700" lvl="1" indent="-571500">
              <a:buFont typeface="Arial" panose="020B0604020202020204" pitchFamily="34" charset="0"/>
              <a:buChar char="•"/>
            </a:pPr>
            <a:r>
              <a:rPr lang="en-US" sz="4400" dirty="0"/>
              <a:t>Assignments</a:t>
            </a:r>
          </a:p>
          <a:p>
            <a:pPr marL="1028700" lvl="1" indent="-571500">
              <a:buFont typeface="Arial" panose="020B0604020202020204" pitchFamily="34" charset="0"/>
              <a:buChar char="•"/>
            </a:pPr>
            <a:r>
              <a:rPr lang="en-US" sz="4400" dirty="0"/>
              <a:t>Services, Experiences, and Operations in Higher Education</a:t>
            </a:r>
          </a:p>
          <a:p>
            <a:pPr lvl="1"/>
            <a:endParaRPr lang="en-US" sz="4400" dirty="0"/>
          </a:p>
          <a:p>
            <a:pPr marL="571500" indent="-571500">
              <a:buFont typeface="Arial" panose="020B0604020202020204" pitchFamily="34" charset="0"/>
              <a:buChar char="•"/>
            </a:pPr>
            <a:endParaRPr lang="en-US" sz="4200" dirty="0"/>
          </a:p>
          <a:p>
            <a:pPr marL="1028700" lvl="1" indent="-571500">
              <a:buFont typeface="Arial" panose="020B0604020202020204" pitchFamily="34" charset="0"/>
              <a:buChar char="•"/>
            </a:pPr>
            <a:endParaRPr lang="en-US" sz="4200" dirty="0">
              <a:ea typeface="Calibri" panose="020F0502020204030204" pitchFamily="34" charset="0"/>
              <a:cs typeface="Times New Roman" panose="02020603050405020304" pitchFamily="18" charset="0"/>
            </a:endParaRPr>
          </a:p>
          <a:p>
            <a:pPr marL="1028700" lvl="1" indent="-571500">
              <a:buFont typeface="Arial" panose="020B0604020202020204" pitchFamily="34" charset="0"/>
              <a:buChar char="•"/>
            </a:pPr>
            <a:endParaRPr lang="en-US" sz="4400" dirty="0">
              <a:effectLst/>
              <a:latin typeface="Calibri Light" panose="020F0302020204030204" pitchFamily="34" charset="0"/>
              <a:ea typeface="Calibri" panose="020F0502020204030204" pitchFamily="34" charset="0"/>
              <a:cs typeface="Times New Roman" panose="02020603050405020304" pitchFamily="18" charset="0"/>
            </a:endParaRPr>
          </a:p>
          <a:p>
            <a:pPr marL="571500" indent="-571500">
              <a:buFont typeface="Arial" panose="020B0604020202020204" pitchFamily="34" charset="0"/>
              <a:buChar char="•"/>
            </a:pPr>
            <a:endParaRPr lang="en-US" sz="4400" dirty="0">
              <a:effectLst/>
              <a:latin typeface="Calibri Light" panose="020F0302020204030204" pitchFamily="34" charset="0"/>
              <a:ea typeface="Calibri" panose="020F0502020204030204" pitchFamily="34" charset="0"/>
              <a:cs typeface="Times New Roman" panose="02020603050405020304" pitchFamily="18" charset="0"/>
            </a:endParaRPr>
          </a:p>
          <a:p>
            <a:pPr marL="571500" indent="-571500">
              <a:buFont typeface="Arial" panose="020B0604020202020204" pitchFamily="34" charset="0"/>
              <a:buChar char="•"/>
            </a:pPr>
            <a:endParaRPr lang="en-US" sz="4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Rectangle 3">
            <a:extLst>
              <a:ext uri="{FF2B5EF4-FFF2-40B4-BE49-F238E27FC236}">
                <a16:creationId xmlns:a16="http://schemas.microsoft.com/office/drawing/2014/main" id="{E82EA1D4-26C7-B14B-B027-326432A8E09E}"/>
              </a:ext>
            </a:extLst>
          </p:cNvPr>
          <p:cNvSpPr/>
          <p:nvPr/>
        </p:nvSpPr>
        <p:spPr>
          <a:xfrm>
            <a:off x="1375529" y="799074"/>
            <a:ext cx="18102915" cy="1015663"/>
          </a:xfrm>
          <a:prstGeom prst="rect">
            <a:avLst/>
          </a:prstGeom>
        </p:spPr>
        <p:txBody>
          <a:bodyPr wrap="square">
            <a:spAutoFit/>
          </a:bodyPr>
          <a:lstStyle/>
          <a:p>
            <a:r>
              <a:rPr lang="en-US" sz="6000" b="1" dirty="0">
                <a:solidFill>
                  <a:srgbClr val="A5162A"/>
                </a:solidFill>
                <a:latin typeface="+mj-lt"/>
              </a:rPr>
              <a:t>Definition and Purpose of Assessment</a:t>
            </a:r>
          </a:p>
        </p:txBody>
      </p:sp>
      <p:sp>
        <p:nvSpPr>
          <p:cNvPr id="5" name="TextBox 4">
            <a:extLst>
              <a:ext uri="{FF2B5EF4-FFF2-40B4-BE49-F238E27FC236}">
                <a16:creationId xmlns:a16="http://schemas.microsoft.com/office/drawing/2014/main" id="{84F865C9-6860-9C44-9537-4AFADFE78D9C}"/>
              </a:ext>
            </a:extLst>
          </p:cNvPr>
          <p:cNvSpPr txBox="1"/>
          <p:nvPr/>
        </p:nvSpPr>
        <p:spPr>
          <a:xfrm>
            <a:off x="10930269" y="660575"/>
            <a:ext cx="7400261" cy="646331"/>
          </a:xfrm>
          <a:prstGeom prst="rect">
            <a:avLst/>
          </a:prstGeom>
          <a:noFill/>
        </p:spPr>
        <p:txBody>
          <a:bodyPr wrap="square" rtlCol="0">
            <a:spAutoFit/>
          </a:bodyPr>
          <a:lstStyle/>
          <a:p>
            <a:r>
              <a:rPr lang="en-US" sz="3600" b="1" dirty="0">
                <a:solidFill>
                  <a:schemeClr val="bg1">
                    <a:lumMod val="65000"/>
                  </a:schemeClr>
                </a:solidFill>
              </a:rPr>
              <a:t> </a:t>
            </a:r>
          </a:p>
        </p:txBody>
      </p:sp>
      <p:pic>
        <p:nvPicPr>
          <p:cNvPr id="7" name="Picture 6">
            <a:extLst>
              <a:ext uri="{FF2B5EF4-FFF2-40B4-BE49-F238E27FC236}">
                <a16:creationId xmlns:a16="http://schemas.microsoft.com/office/drawing/2014/main" id="{47934765-5612-97AA-D445-9AF0C0F4CA4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0861104"/>
            <a:ext cx="9475474" cy="1000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325342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object 12"/>
          <p:cNvSpPr txBox="1"/>
          <p:nvPr/>
        </p:nvSpPr>
        <p:spPr>
          <a:xfrm>
            <a:off x="2615492" y="10613454"/>
            <a:ext cx="1031240" cy="402590"/>
          </a:xfrm>
          <a:prstGeom prst="rect">
            <a:avLst/>
          </a:prstGeom>
        </p:spPr>
        <p:txBody>
          <a:bodyPr vert="horz" wrap="square" lIns="0" tIns="0" rIns="0" bIns="0" rtlCol="0">
            <a:spAutoFit/>
          </a:bodyPr>
          <a:lstStyle/>
          <a:p>
            <a:pPr marL="12700">
              <a:lnSpc>
                <a:spcPct val="100000"/>
              </a:lnSpc>
            </a:pPr>
            <a:r>
              <a:rPr sz="2950" dirty="0">
                <a:solidFill>
                  <a:srgbClr val="FFFFFF"/>
                </a:solidFill>
                <a:latin typeface="Arial"/>
                <a:cs typeface="Arial"/>
              </a:rPr>
              <a:t>IUPUI</a:t>
            </a:r>
            <a:endParaRPr sz="2950" dirty="0">
              <a:latin typeface="Arial"/>
              <a:cs typeface="Arial"/>
            </a:endParaRPr>
          </a:p>
        </p:txBody>
      </p:sp>
      <p:sp>
        <p:nvSpPr>
          <p:cNvPr id="3" name="Rectangle 2">
            <a:extLst>
              <a:ext uri="{FF2B5EF4-FFF2-40B4-BE49-F238E27FC236}">
                <a16:creationId xmlns:a16="http://schemas.microsoft.com/office/drawing/2014/main" id="{2B2CE809-78A7-9540-8C05-0B41F4FB29F8}"/>
              </a:ext>
            </a:extLst>
          </p:cNvPr>
          <p:cNvSpPr/>
          <p:nvPr/>
        </p:nvSpPr>
        <p:spPr>
          <a:xfrm>
            <a:off x="257647" y="3194174"/>
            <a:ext cx="19588806" cy="9479518"/>
          </a:xfrm>
          <a:prstGeom prst="rect">
            <a:avLst/>
          </a:prstGeom>
        </p:spPr>
        <p:txBody>
          <a:bodyPr wrap="square">
            <a:spAutoFit/>
          </a:bodyPr>
          <a:lstStyle/>
          <a:p>
            <a:pPr algn="ctr"/>
            <a:r>
              <a:rPr lang="en-US" sz="6000" b="1" dirty="0"/>
              <a:t>Relevance</a:t>
            </a:r>
            <a:endParaRPr lang="en-US" sz="6000" dirty="0"/>
          </a:p>
          <a:p>
            <a:pPr algn="ctr"/>
            <a:endParaRPr lang="en-US" sz="4400" dirty="0"/>
          </a:p>
          <a:p>
            <a:pPr algn="ctr"/>
            <a:endParaRPr lang="en-US" sz="4400" dirty="0"/>
          </a:p>
          <a:p>
            <a:pPr algn="ctr"/>
            <a:r>
              <a:rPr lang="en-US" sz="6000" b="1" dirty="0"/>
              <a:t>Evidence</a:t>
            </a:r>
          </a:p>
          <a:p>
            <a:pPr algn="ctr"/>
            <a:endParaRPr lang="en-US" sz="4400" dirty="0"/>
          </a:p>
          <a:p>
            <a:pPr algn="ctr"/>
            <a:endParaRPr lang="en-US" sz="4400" dirty="0"/>
          </a:p>
          <a:p>
            <a:pPr algn="ctr"/>
            <a:r>
              <a:rPr lang="en-US" sz="6000" b="1" dirty="0"/>
              <a:t>Perseverance</a:t>
            </a:r>
          </a:p>
          <a:p>
            <a:pPr marL="571500" indent="-571500">
              <a:buFont typeface="Arial" panose="020B0604020202020204" pitchFamily="34" charset="0"/>
              <a:buChar char="•"/>
            </a:pPr>
            <a:endParaRPr lang="en-US" sz="4400" dirty="0"/>
          </a:p>
          <a:p>
            <a:pPr marL="571500" indent="-571500">
              <a:buFont typeface="Arial" panose="020B0604020202020204" pitchFamily="34" charset="0"/>
              <a:buChar char="•"/>
            </a:pPr>
            <a:endParaRPr lang="en-US" sz="4200" dirty="0"/>
          </a:p>
          <a:p>
            <a:pPr marL="1028700" lvl="1" indent="-571500">
              <a:buFont typeface="Arial" panose="020B0604020202020204" pitchFamily="34" charset="0"/>
              <a:buChar char="•"/>
            </a:pPr>
            <a:endParaRPr lang="en-US" sz="4200" dirty="0">
              <a:ea typeface="Calibri" panose="020F0502020204030204" pitchFamily="34" charset="0"/>
              <a:cs typeface="Times New Roman" panose="02020603050405020304" pitchFamily="18" charset="0"/>
            </a:endParaRPr>
          </a:p>
          <a:p>
            <a:pPr marL="1028700" lvl="1" indent="-571500">
              <a:buFont typeface="Arial" panose="020B0604020202020204" pitchFamily="34" charset="0"/>
              <a:buChar char="•"/>
            </a:pPr>
            <a:endParaRPr lang="en-US" sz="4400" dirty="0">
              <a:effectLst/>
              <a:latin typeface="Calibri Light" panose="020F0302020204030204" pitchFamily="34" charset="0"/>
              <a:ea typeface="Calibri" panose="020F0502020204030204" pitchFamily="34" charset="0"/>
              <a:cs typeface="Times New Roman" panose="02020603050405020304" pitchFamily="18" charset="0"/>
            </a:endParaRPr>
          </a:p>
          <a:p>
            <a:pPr marL="571500" indent="-571500">
              <a:buFont typeface="Arial" panose="020B0604020202020204" pitchFamily="34" charset="0"/>
              <a:buChar char="•"/>
            </a:pPr>
            <a:endParaRPr lang="en-US" sz="4400" dirty="0">
              <a:effectLst/>
              <a:latin typeface="Calibri Light" panose="020F0302020204030204" pitchFamily="34" charset="0"/>
              <a:ea typeface="Calibri" panose="020F0502020204030204" pitchFamily="34" charset="0"/>
              <a:cs typeface="Times New Roman" panose="02020603050405020304" pitchFamily="18" charset="0"/>
            </a:endParaRPr>
          </a:p>
          <a:p>
            <a:pPr marL="571500" indent="-571500">
              <a:buFont typeface="Arial" panose="020B0604020202020204" pitchFamily="34" charset="0"/>
              <a:buChar char="•"/>
            </a:pPr>
            <a:endParaRPr lang="en-US" sz="4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Rectangle 3">
            <a:extLst>
              <a:ext uri="{FF2B5EF4-FFF2-40B4-BE49-F238E27FC236}">
                <a16:creationId xmlns:a16="http://schemas.microsoft.com/office/drawing/2014/main" id="{E82EA1D4-26C7-B14B-B027-326432A8E09E}"/>
              </a:ext>
            </a:extLst>
          </p:cNvPr>
          <p:cNvSpPr/>
          <p:nvPr/>
        </p:nvSpPr>
        <p:spPr>
          <a:xfrm>
            <a:off x="1375529" y="799074"/>
            <a:ext cx="18102915" cy="1015663"/>
          </a:xfrm>
          <a:prstGeom prst="rect">
            <a:avLst/>
          </a:prstGeom>
        </p:spPr>
        <p:txBody>
          <a:bodyPr wrap="square">
            <a:spAutoFit/>
          </a:bodyPr>
          <a:lstStyle/>
          <a:p>
            <a:r>
              <a:rPr lang="en-US" sz="6000" b="1" dirty="0">
                <a:solidFill>
                  <a:srgbClr val="A5162A"/>
                </a:solidFill>
                <a:latin typeface="+mj-lt"/>
              </a:rPr>
              <a:t>Watchwords for Higher Education in 2025</a:t>
            </a:r>
          </a:p>
        </p:txBody>
      </p:sp>
      <p:sp>
        <p:nvSpPr>
          <p:cNvPr id="5" name="TextBox 4">
            <a:extLst>
              <a:ext uri="{FF2B5EF4-FFF2-40B4-BE49-F238E27FC236}">
                <a16:creationId xmlns:a16="http://schemas.microsoft.com/office/drawing/2014/main" id="{84F865C9-6860-9C44-9537-4AFADFE78D9C}"/>
              </a:ext>
            </a:extLst>
          </p:cNvPr>
          <p:cNvSpPr txBox="1"/>
          <p:nvPr/>
        </p:nvSpPr>
        <p:spPr>
          <a:xfrm>
            <a:off x="10930269" y="660575"/>
            <a:ext cx="7400261" cy="646331"/>
          </a:xfrm>
          <a:prstGeom prst="rect">
            <a:avLst/>
          </a:prstGeom>
          <a:noFill/>
        </p:spPr>
        <p:txBody>
          <a:bodyPr wrap="square" rtlCol="0">
            <a:spAutoFit/>
          </a:bodyPr>
          <a:lstStyle/>
          <a:p>
            <a:r>
              <a:rPr lang="en-US" sz="3600" b="1" dirty="0">
                <a:solidFill>
                  <a:schemeClr val="bg1">
                    <a:lumMod val="65000"/>
                  </a:schemeClr>
                </a:solidFill>
              </a:rPr>
              <a:t> </a:t>
            </a:r>
          </a:p>
        </p:txBody>
      </p:sp>
      <p:pic>
        <p:nvPicPr>
          <p:cNvPr id="7" name="Picture 6">
            <a:extLst>
              <a:ext uri="{FF2B5EF4-FFF2-40B4-BE49-F238E27FC236}">
                <a16:creationId xmlns:a16="http://schemas.microsoft.com/office/drawing/2014/main" id="{C872F07D-5CBF-3951-6A2F-6D22EF0C8F8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0861104"/>
            <a:ext cx="9475474" cy="1000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042994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object 12"/>
          <p:cNvSpPr txBox="1"/>
          <p:nvPr/>
        </p:nvSpPr>
        <p:spPr>
          <a:xfrm>
            <a:off x="2615492" y="10613454"/>
            <a:ext cx="1031240" cy="402590"/>
          </a:xfrm>
          <a:prstGeom prst="rect">
            <a:avLst/>
          </a:prstGeom>
        </p:spPr>
        <p:txBody>
          <a:bodyPr vert="horz" wrap="square" lIns="0" tIns="0" rIns="0" bIns="0" rtlCol="0">
            <a:spAutoFit/>
          </a:bodyPr>
          <a:lstStyle/>
          <a:p>
            <a:pPr marL="12700">
              <a:lnSpc>
                <a:spcPct val="100000"/>
              </a:lnSpc>
            </a:pPr>
            <a:r>
              <a:rPr sz="2950" dirty="0">
                <a:solidFill>
                  <a:srgbClr val="FFFFFF"/>
                </a:solidFill>
                <a:latin typeface="Arial"/>
                <a:cs typeface="Arial"/>
              </a:rPr>
              <a:t>IUPUI</a:t>
            </a:r>
            <a:endParaRPr sz="2950" dirty="0">
              <a:latin typeface="Arial"/>
              <a:cs typeface="Arial"/>
            </a:endParaRPr>
          </a:p>
        </p:txBody>
      </p:sp>
      <p:sp>
        <p:nvSpPr>
          <p:cNvPr id="4" name="Rectangle 3">
            <a:extLst>
              <a:ext uri="{FF2B5EF4-FFF2-40B4-BE49-F238E27FC236}">
                <a16:creationId xmlns:a16="http://schemas.microsoft.com/office/drawing/2014/main" id="{E82EA1D4-26C7-B14B-B027-326432A8E09E}"/>
              </a:ext>
            </a:extLst>
          </p:cNvPr>
          <p:cNvSpPr/>
          <p:nvPr/>
        </p:nvSpPr>
        <p:spPr>
          <a:xfrm>
            <a:off x="1375529" y="284724"/>
            <a:ext cx="18102915" cy="1938992"/>
          </a:xfrm>
          <a:prstGeom prst="rect">
            <a:avLst/>
          </a:prstGeom>
        </p:spPr>
        <p:txBody>
          <a:bodyPr wrap="square">
            <a:spAutoFit/>
          </a:bodyPr>
          <a:lstStyle/>
          <a:p>
            <a:r>
              <a:rPr lang="en-US" sz="6000" b="1" dirty="0">
                <a:solidFill>
                  <a:srgbClr val="A5162A"/>
                </a:solidFill>
                <a:latin typeface="+mj-lt"/>
              </a:rPr>
              <a:t>Introduction: Promoting a Culture of </a:t>
            </a:r>
          </a:p>
          <a:p>
            <a:r>
              <a:rPr lang="en-US" sz="6000" b="1" dirty="0">
                <a:solidFill>
                  <a:srgbClr val="A5162A"/>
                </a:solidFill>
                <a:latin typeface="+mj-lt"/>
              </a:rPr>
              <a:t>Relevance, Evidence, and Perseverance</a:t>
            </a:r>
            <a:endParaRPr lang="en-US" sz="6000" b="1" dirty="0">
              <a:latin typeface="+mj-lt"/>
            </a:endParaRPr>
          </a:p>
        </p:txBody>
      </p:sp>
      <p:grpSp>
        <p:nvGrpSpPr>
          <p:cNvPr id="9" name="Canvas 19">
            <a:extLst>
              <a:ext uri="{FF2B5EF4-FFF2-40B4-BE49-F238E27FC236}">
                <a16:creationId xmlns:a16="http://schemas.microsoft.com/office/drawing/2014/main" id="{5A02B3EA-FD50-4E6C-95AB-FF0931B17609}"/>
              </a:ext>
            </a:extLst>
          </p:cNvPr>
          <p:cNvGrpSpPr/>
          <p:nvPr/>
        </p:nvGrpSpPr>
        <p:grpSpPr>
          <a:xfrm>
            <a:off x="4860721" y="2388958"/>
            <a:ext cx="10920183" cy="8466711"/>
            <a:chOff x="0" y="-372110"/>
            <a:chExt cx="6525895" cy="7896860"/>
          </a:xfrm>
        </p:grpSpPr>
        <p:sp>
          <p:nvSpPr>
            <p:cNvPr id="10" name="Rectangle 9">
              <a:extLst>
                <a:ext uri="{FF2B5EF4-FFF2-40B4-BE49-F238E27FC236}">
                  <a16:creationId xmlns:a16="http://schemas.microsoft.com/office/drawing/2014/main" id="{26F90A9B-02F7-4C75-868D-DDAC969199E2}"/>
                </a:ext>
              </a:extLst>
            </p:cNvPr>
            <p:cNvSpPr/>
            <p:nvPr/>
          </p:nvSpPr>
          <p:spPr>
            <a:xfrm>
              <a:off x="0" y="0"/>
              <a:ext cx="5943600" cy="7524750"/>
            </a:xfrm>
            <a:prstGeom prst="rect">
              <a:avLst/>
            </a:prstGeom>
            <a:noFill/>
            <a:ln>
              <a:noFill/>
            </a:ln>
          </p:spPr>
          <p:txBody>
            <a:bodyPr/>
            <a:lstStyle/>
            <a:p>
              <a:endParaRPr lang="en-US"/>
            </a:p>
          </p:txBody>
        </p:sp>
        <p:sp>
          <p:nvSpPr>
            <p:cNvPr id="11" name="Text Box 4">
              <a:extLst>
                <a:ext uri="{FF2B5EF4-FFF2-40B4-BE49-F238E27FC236}">
                  <a16:creationId xmlns:a16="http://schemas.microsoft.com/office/drawing/2014/main" id="{0037DB90-1C90-452B-8584-41D9796D52B6}"/>
                </a:ext>
              </a:extLst>
            </p:cNvPr>
            <p:cNvSpPr txBox="1">
              <a:spLocks noChangeArrowheads="1"/>
            </p:cNvSpPr>
            <p:nvPr/>
          </p:nvSpPr>
          <p:spPr bwMode="auto">
            <a:xfrm>
              <a:off x="0" y="2420620"/>
              <a:ext cx="2041526" cy="2053591"/>
            </a:xfrm>
            <a:prstGeom prst="rect">
              <a:avLst/>
            </a:prstGeom>
            <a:solidFill>
              <a:srgbClr val="FFFFFF"/>
            </a:solidFill>
            <a:ln w="9525">
              <a:solidFill>
                <a:srgbClr val="000000"/>
              </a:solidFill>
              <a:miter lim="800000"/>
              <a:headEnd/>
              <a:tailEnd/>
            </a:ln>
          </p:spPr>
          <p:txBody>
            <a:bodyPr rot="0" vert="horz" wrap="square" lIns="201041" tIns="100521" rIns="201041" bIns="100521" anchor="t" anchorCtr="0" upright="1">
              <a:noAutofit/>
            </a:bodyPr>
            <a:lstStyle/>
            <a:p>
              <a:pPr marL="502600" indent="-502600" algn="ctr">
                <a:spcBef>
                  <a:spcPts val="660"/>
                </a:spcBef>
                <a:spcAft>
                  <a:spcPts val="660"/>
                </a:spcAft>
              </a:pPr>
              <a:endParaRPr lang="en-US" sz="2418" b="1" dirty="0">
                <a:solidFill>
                  <a:srgbClr val="008000"/>
                </a:solidFill>
                <a:latin typeface="Times New Roman" panose="02020603050405020304" pitchFamily="18" charset="0"/>
                <a:ea typeface="Calibri" panose="020F0502020204030204" pitchFamily="34" charset="0"/>
                <a:cs typeface="Times New Roman" panose="02020603050405020304" pitchFamily="18" charset="0"/>
              </a:endParaRPr>
            </a:p>
            <a:p>
              <a:pPr marL="502600" indent="-502600" algn="ctr">
                <a:spcBef>
                  <a:spcPts val="660"/>
                </a:spcBef>
                <a:spcAft>
                  <a:spcPts val="660"/>
                </a:spcAft>
              </a:pPr>
              <a:endParaRPr lang="en-US" sz="440" b="1" dirty="0">
                <a:solidFill>
                  <a:srgbClr val="008000"/>
                </a:solidFill>
                <a:latin typeface="+mj-lt"/>
                <a:ea typeface="Calibri" panose="020F0502020204030204" pitchFamily="34" charset="0"/>
                <a:cs typeface="Times New Roman" panose="02020603050405020304" pitchFamily="18" charset="0"/>
              </a:endParaRPr>
            </a:p>
            <a:p>
              <a:pPr marL="502600" indent="-502600" algn="ctr"/>
              <a:r>
                <a:rPr lang="en-US" sz="2418" b="1" dirty="0">
                  <a:solidFill>
                    <a:srgbClr val="008000"/>
                  </a:solidFill>
                  <a:latin typeface="+mj-lt"/>
                  <a:ea typeface="Calibri" panose="020F0502020204030204" pitchFamily="34" charset="0"/>
                  <a:cs typeface="Times New Roman" panose="02020603050405020304" pitchFamily="18" charset="0"/>
                </a:rPr>
                <a:t>Making</a:t>
              </a:r>
            </a:p>
            <a:p>
              <a:pPr marL="502600" indent="-502600" algn="ctr"/>
              <a:r>
                <a:rPr lang="en-US" sz="2418" b="1" dirty="0">
                  <a:solidFill>
                    <a:srgbClr val="008000"/>
                  </a:solidFill>
                  <a:latin typeface="+mj-lt"/>
                  <a:ea typeface="Calibri" panose="020F0502020204030204" pitchFamily="34" charset="0"/>
                  <a:cs typeface="Times New Roman" panose="02020603050405020304" pitchFamily="18" charset="0"/>
                </a:rPr>
                <a:t>Improvements</a:t>
              </a:r>
              <a:endParaRPr lang="en-US" sz="2418" dirty="0">
                <a:latin typeface="+mj-lt"/>
                <a:ea typeface="Calibri" panose="020F0502020204030204" pitchFamily="34" charset="0"/>
                <a:cs typeface="Times New Roman" panose="02020603050405020304" pitchFamily="18" charset="0"/>
              </a:endParaRPr>
            </a:p>
          </p:txBody>
        </p:sp>
        <p:sp>
          <p:nvSpPr>
            <p:cNvPr id="13" name="Text Box 5">
              <a:extLst>
                <a:ext uri="{FF2B5EF4-FFF2-40B4-BE49-F238E27FC236}">
                  <a16:creationId xmlns:a16="http://schemas.microsoft.com/office/drawing/2014/main" id="{8F03A762-557A-42E0-A1D7-288A33FF09A6}"/>
                </a:ext>
              </a:extLst>
            </p:cNvPr>
            <p:cNvSpPr txBox="1">
              <a:spLocks noChangeArrowheads="1"/>
            </p:cNvSpPr>
            <p:nvPr/>
          </p:nvSpPr>
          <p:spPr bwMode="auto">
            <a:xfrm>
              <a:off x="2056129" y="-372110"/>
              <a:ext cx="2353310" cy="2111378"/>
            </a:xfrm>
            <a:prstGeom prst="rect">
              <a:avLst/>
            </a:prstGeom>
            <a:solidFill>
              <a:srgbClr val="FFFFFF"/>
            </a:solidFill>
            <a:ln w="9525">
              <a:solidFill>
                <a:srgbClr val="000000"/>
              </a:solidFill>
              <a:miter lim="800000"/>
              <a:headEnd/>
              <a:tailEnd/>
            </a:ln>
          </p:spPr>
          <p:txBody>
            <a:bodyPr rot="0" vert="horz" wrap="square" lIns="201041" tIns="100521" rIns="201041" bIns="100521" anchor="t" anchorCtr="0" upright="1">
              <a:noAutofit/>
            </a:bodyPr>
            <a:lstStyle/>
            <a:p>
              <a:pPr marL="763673" indent="-763673" algn="ctr">
                <a:spcBef>
                  <a:spcPts val="660"/>
                </a:spcBef>
                <a:spcAft>
                  <a:spcPts val="660"/>
                </a:spcAft>
              </a:pPr>
              <a:endParaRPr lang="en-US" sz="1979" b="1" dirty="0">
                <a:solidFill>
                  <a:srgbClr val="800080"/>
                </a:solidFill>
                <a:latin typeface="Times New Roman" panose="02020603050405020304" pitchFamily="18" charset="0"/>
                <a:ea typeface="Calibri" panose="020F0502020204030204" pitchFamily="34" charset="0"/>
                <a:cs typeface="Times New Roman" panose="02020603050405020304" pitchFamily="18" charset="0"/>
              </a:endParaRPr>
            </a:p>
            <a:p>
              <a:pPr marL="763673" indent="-763673" algn="ctr">
                <a:spcBef>
                  <a:spcPts val="660"/>
                </a:spcBef>
                <a:spcAft>
                  <a:spcPts val="660"/>
                </a:spcAft>
              </a:pPr>
              <a:endParaRPr lang="en-US" sz="1099" b="1" dirty="0">
                <a:solidFill>
                  <a:srgbClr val="800080"/>
                </a:solidFill>
                <a:latin typeface="+mj-lt"/>
                <a:ea typeface="Calibri" panose="020F0502020204030204" pitchFamily="34" charset="0"/>
                <a:cs typeface="Times New Roman" panose="02020603050405020304" pitchFamily="18" charset="0"/>
              </a:endParaRPr>
            </a:p>
            <a:p>
              <a:pPr marL="763673" indent="-763673" algn="ctr">
                <a:spcBef>
                  <a:spcPts val="660"/>
                </a:spcBef>
                <a:spcAft>
                  <a:spcPts val="660"/>
                </a:spcAft>
              </a:pPr>
              <a:r>
                <a:rPr lang="en-US" sz="2418" b="1" dirty="0">
                  <a:solidFill>
                    <a:srgbClr val="800080"/>
                  </a:solidFill>
                  <a:latin typeface="+mj-lt"/>
                  <a:ea typeface="Calibri" panose="020F0502020204030204" pitchFamily="34" charset="0"/>
                  <a:cs typeface="Times New Roman" panose="02020603050405020304" pitchFamily="18" charset="0"/>
                </a:rPr>
                <a:t>Planning, Goal Setting, </a:t>
              </a:r>
            </a:p>
            <a:p>
              <a:pPr marL="763673" indent="-763673" algn="ctr">
                <a:spcBef>
                  <a:spcPts val="660"/>
                </a:spcBef>
                <a:spcAft>
                  <a:spcPts val="660"/>
                </a:spcAft>
              </a:pPr>
              <a:r>
                <a:rPr lang="en-US" sz="2418" b="1" dirty="0">
                  <a:solidFill>
                    <a:srgbClr val="800080"/>
                  </a:solidFill>
                  <a:latin typeface="+mj-lt"/>
                  <a:ea typeface="Calibri" panose="020F0502020204030204" pitchFamily="34" charset="0"/>
                  <a:cs typeface="Times New Roman" panose="02020603050405020304" pitchFamily="18" charset="0"/>
                </a:rPr>
                <a:t>and Resourcing </a:t>
              </a:r>
              <a:endParaRPr lang="en-US" sz="2418" dirty="0">
                <a:latin typeface="+mj-lt"/>
                <a:ea typeface="Calibri" panose="020F0502020204030204" pitchFamily="34" charset="0"/>
                <a:cs typeface="Times New Roman" panose="02020603050405020304" pitchFamily="18" charset="0"/>
              </a:endParaRPr>
            </a:p>
            <a:p>
              <a:pPr marL="763673" indent="-763673" algn="ctr"/>
              <a:r>
                <a:rPr lang="en-US" sz="1979"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endParaRPr lang="en-US" sz="2418" dirty="0">
                <a:latin typeface="Calibri" panose="020F0502020204030204" pitchFamily="34" charset="0"/>
                <a:ea typeface="Calibri" panose="020F0502020204030204" pitchFamily="34" charset="0"/>
                <a:cs typeface="Times New Roman" panose="02020603050405020304" pitchFamily="18" charset="0"/>
              </a:endParaRPr>
            </a:p>
          </p:txBody>
        </p:sp>
        <p:sp>
          <p:nvSpPr>
            <p:cNvPr id="15" name="Text Box 6">
              <a:extLst>
                <a:ext uri="{FF2B5EF4-FFF2-40B4-BE49-F238E27FC236}">
                  <a16:creationId xmlns:a16="http://schemas.microsoft.com/office/drawing/2014/main" id="{1F90FFBF-B21A-4B2E-B2B0-507935001419}"/>
                </a:ext>
              </a:extLst>
            </p:cNvPr>
            <p:cNvSpPr txBox="1">
              <a:spLocks noChangeArrowheads="1"/>
            </p:cNvSpPr>
            <p:nvPr/>
          </p:nvSpPr>
          <p:spPr bwMode="auto">
            <a:xfrm>
              <a:off x="4435475" y="2420620"/>
              <a:ext cx="2090420" cy="2053590"/>
            </a:xfrm>
            <a:prstGeom prst="rect">
              <a:avLst/>
            </a:prstGeom>
            <a:solidFill>
              <a:srgbClr val="FFFFFF"/>
            </a:solidFill>
            <a:ln w="9525">
              <a:solidFill>
                <a:srgbClr val="000000"/>
              </a:solidFill>
              <a:miter lim="800000"/>
              <a:headEnd/>
              <a:tailEnd/>
            </a:ln>
          </p:spPr>
          <p:txBody>
            <a:bodyPr rot="0" vert="horz" wrap="square" lIns="201041" tIns="100521" rIns="201041" bIns="100521" anchor="t" anchorCtr="0" upright="1">
              <a:noAutofit/>
            </a:bodyPr>
            <a:lstStyle/>
            <a:p>
              <a:pPr algn="ctr"/>
              <a:r>
                <a:rPr lang="en-US" sz="879" b="1" dirty="0">
                  <a:solidFill>
                    <a:srgbClr val="000000"/>
                  </a:solidFill>
                  <a:latin typeface="Arial" panose="020B0604020202020204" pitchFamily="34" charset="0"/>
                  <a:ea typeface="Calibri" panose="020F0502020204030204" pitchFamily="34" charset="0"/>
                  <a:cs typeface="Times New Roman" panose="02020603050405020304" pitchFamily="18" charset="0"/>
                </a:rPr>
                <a:t> </a:t>
              </a:r>
              <a:endParaRPr lang="en-US" sz="2418" dirty="0">
                <a:latin typeface="Calibri" panose="020F0502020204030204" pitchFamily="34" charset="0"/>
                <a:ea typeface="Calibri" panose="020F0502020204030204" pitchFamily="34" charset="0"/>
                <a:cs typeface="Times New Roman" panose="02020603050405020304" pitchFamily="18" charset="0"/>
              </a:endParaRPr>
            </a:p>
            <a:p>
              <a:pPr algn="ctr"/>
              <a:endParaRPr lang="en-US" sz="2418"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endParaRPr>
            </a:p>
            <a:p>
              <a:pPr algn="ctr"/>
              <a:endParaRPr lang="en-US" sz="1319" b="1" dirty="0">
                <a:solidFill>
                  <a:srgbClr val="FF0000"/>
                </a:solidFill>
                <a:latin typeface="+mj-lt"/>
                <a:ea typeface="Calibri" panose="020F0502020204030204" pitchFamily="34" charset="0"/>
                <a:cs typeface="Times New Roman" panose="02020603050405020304" pitchFamily="18" charset="0"/>
              </a:endParaRPr>
            </a:p>
            <a:p>
              <a:pPr algn="ctr"/>
              <a:r>
                <a:rPr lang="en-US" sz="2418" b="1" dirty="0">
                  <a:solidFill>
                    <a:srgbClr val="FF0000"/>
                  </a:solidFill>
                  <a:latin typeface="+mj-lt"/>
                  <a:ea typeface="Calibri" panose="020F0502020204030204" pitchFamily="34" charset="0"/>
                  <a:cs typeface="Times New Roman" panose="02020603050405020304" pitchFamily="18" charset="0"/>
                </a:rPr>
                <a:t>Implementing</a:t>
              </a:r>
            </a:p>
            <a:p>
              <a:pPr algn="ctr"/>
              <a:r>
                <a:rPr lang="en-US" sz="2418" b="1" dirty="0">
                  <a:solidFill>
                    <a:srgbClr val="FF0000"/>
                  </a:solidFill>
                  <a:latin typeface="+mj-lt"/>
                  <a:ea typeface="Calibri" panose="020F0502020204030204" pitchFamily="34" charset="0"/>
                  <a:cs typeface="Times New Roman" panose="02020603050405020304" pitchFamily="18" charset="0"/>
                </a:rPr>
                <a:t>Interventions</a:t>
              </a:r>
              <a:endParaRPr lang="en-US" sz="2418" dirty="0">
                <a:latin typeface="+mj-lt"/>
                <a:ea typeface="Calibri" panose="020F0502020204030204" pitchFamily="34" charset="0"/>
                <a:cs typeface="Times New Roman" panose="02020603050405020304" pitchFamily="18" charset="0"/>
              </a:endParaRPr>
            </a:p>
            <a:p>
              <a:pPr algn="ctr"/>
              <a:r>
                <a:rPr lang="en-US" sz="2418"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3957"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endParaRPr lang="en-US" sz="2418" dirty="0">
                <a:latin typeface="Calibri" panose="020F0502020204030204" pitchFamily="34" charset="0"/>
                <a:ea typeface="Calibri" panose="020F0502020204030204" pitchFamily="34" charset="0"/>
                <a:cs typeface="Times New Roman" panose="02020603050405020304" pitchFamily="18" charset="0"/>
              </a:endParaRPr>
            </a:p>
          </p:txBody>
        </p:sp>
        <p:sp>
          <p:nvSpPr>
            <p:cNvPr id="16" name="Text Box 7">
              <a:extLst>
                <a:ext uri="{FF2B5EF4-FFF2-40B4-BE49-F238E27FC236}">
                  <a16:creationId xmlns:a16="http://schemas.microsoft.com/office/drawing/2014/main" id="{212695CC-97FB-4E95-8D05-00A0EC54532B}"/>
                </a:ext>
              </a:extLst>
            </p:cNvPr>
            <p:cNvSpPr txBox="1">
              <a:spLocks noChangeArrowheads="1"/>
            </p:cNvSpPr>
            <p:nvPr/>
          </p:nvSpPr>
          <p:spPr bwMode="auto">
            <a:xfrm>
              <a:off x="1933575" y="5137783"/>
              <a:ext cx="2559685" cy="1971404"/>
            </a:xfrm>
            <a:prstGeom prst="rect">
              <a:avLst/>
            </a:prstGeom>
            <a:solidFill>
              <a:srgbClr val="FFFFFF"/>
            </a:solidFill>
            <a:ln w="9525">
              <a:solidFill>
                <a:srgbClr val="000000"/>
              </a:solidFill>
              <a:miter lim="800000"/>
              <a:headEnd/>
              <a:tailEnd/>
            </a:ln>
          </p:spPr>
          <p:txBody>
            <a:bodyPr rot="0" vert="horz" wrap="square" lIns="201041" tIns="100521" rIns="201041" bIns="100521" anchor="t" anchorCtr="0" upright="1">
              <a:noAutofit/>
            </a:bodyPr>
            <a:lstStyle/>
            <a:p>
              <a:pPr marL="763673" indent="-763673" algn="ctr">
                <a:spcBef>
                  <a:spcPts val="660"/>
                </a:spcBef>
                <a:spcAft>
                  <a:spcPts val="660"/>
                </a:spcAft>
              </a:pPr>
              <a:endParaRPr lang="en-US" sz="2418" b="1" dirty="0">
                <a:solidFill>
                  <a:srgbClr val="33CCCC"/>
                </a:solidFill>
                <a:latin typeface="Times New Roman" panose="02020603050405020304" pitchFamily="18" charset="0"/>
                <a:ea typeface="Calibri" panose="020F0502020204030204" pitchFamily="34" charset="0"/>
                <a:cs typeface="Times New Roman" panose="02020603050405020304" pitchFamily="18" charset="0"/>
              </a:endParaRPr>
            </a:p>
            <a:p>
              <a:pPr marL="763673" indent="-763673" algn="ctr">
                <a:spcBef>
                  <a:spcPts val="660"/>
                </a:spcBef>
                <a:spcAft>
                  <a:spcPts val="660"/>
                </a:spcAft>
              </a:pPr>
              <a:endParaRPr lang="en-US" sz="440" b="1" dirty="0">
                <a:solidFill>
                  <a:srgbClr val="33CCCC"/>
                </a:solidFill>
                <a:latin typeface="+mj-lt"/>
                <a:ea typeface="Calibri" panose="020F0502020204030204" pitchFamily="34" charset="0"/>
                <a:cs typeface="Times New Roman" panose="02020603050405020304" pitchFamily="18" charset="0"/>
              </a:endParaRPr>
            </a:p>
            <a:p>
              <a:pPr marL="763673" indent="-763673" algn="ctr">
                <a:spcBef>
                  <a:spcPts val="660"/>
                </a:spcBef>
                <a:spcAft>
                  <a:spcPts val="660"/>
                </a:spcAft>
              </a:pPr>
              <a:r>
                <a:rPr lang="en-US" sz="2418" b="1" dirty="0">
                  <a:solidFill>
                    <a:srgbClr val="33CCCC"/>
                  </a:solidFill>
                  <a:latin typeface="+mj-lt"/>
                  <a:ea typeface="Calibri" panose="020F0502020204030204" pitchFamily="34" charset="0"/>
                  <a:cs typeface="Times New Roman" panose="02020603050405020304" pitchFamily="18" charset="0"/>
                </a:rPr>
                <a:t>Assessing and Evaluating</a:t>
              </a:r>
              <a:endParaRPr lang="en-US" sz="2418" dirty="0">
                <a:latin typeface="+mj-lt"/>
                <a:ea typeface="Calibri" panose="020F0502020204030204" pitchFamily="34" charset="0"/>
                <a:cs typeface="Times New Roman" panose="02020603050405020304" pitchFamily="18" charset="0"/>
              </a:endParaRPr>
            </a:p>
          </p:txBody>
        </p:sp>
        <p:cxnSp>
          <p:nvCxnSpPr>
            <p:cNvPr id="17" name="AutoShape 8">
              <a:extLst>
                <a:ext uri="{FF2B5EF4-FFF2-40B4-BE49-F238E27FC236}">
                  <a16:creationId xmlns:a16="http://schemas.microsoft.com/office/drawing/2014/main" id="{7DAB296A-EC21-4876-BC30-871C72263032}"/>
                </a:ext>
              </a:extLst>
            </p:cNvPr>
            <p:cNvCxnSpPr>
              <a:cxnSpLocks noChangeShapeType="1"/>
            </p:cNvCxnSpPr>
            <p:nvPr/>
          </p:nvCxnSpPr>
          <p:spPr bwMode="auto">
            <a:xfrm rot="16200000">
              <a:off x="639445" y="1032509"/>
              <a:ext cx="1741170" cy="1035050"/>
            </a:xfrm>
            <a:prstGeom prst="curvedConnector2">
              <a:avLst/>
            </a:prstGeom>
            <a:noFill/>
            <a:ln w="57150">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18" name="AutoShape 9">
              <a:extLst>
                <a:ext uri="{FF2B5EF4-FFF2-40B4-BE49-F238E27FC236}">
                  <a16:creationId xmlns:a16="http://schemas.microsoft.com/office/drawing/2014/main" id="{5F42E379-17C8-47D5-B3C2-8BAAB05F9275}"/>
                </a:ext>
              </a:extLst>
            </p:cNvPr>
            <p:cNvCxnSpPr>
              <a:cxnSpLocks noChangeShapeType="1"/>
              <a:stCxn id="13" idx="3"/>
              <a:endCxn id="15" idx="0"/>
            </p:cNvCxnSpPr>
            <p:nvPr/>
          </p:nvCxnSpPr>
          <p:spPr bwMode="auto">
            <a:xfrm>
              <a:off x="4409440" y="683579"/>
              <a:ext cx="1071246" cy="1737041"/>
            </a:xfrm>
            <a:prstGeom prst="curvedConnector2">
              <a:avLst/>
            </a:prstGeom>
            <a:noFill/>
            <a:ln w="57150">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19" name="AutoShape 10">
              <a:extLst>
                <a:ext uri="{FF2B5EF4-FFF2-40B4-BE49-F238E27FC236}">
                  <a16:creationId xmlns:a16="http://schemas.microsoft.com/office/drawing/2014/main" id="{7EC16A5F-A5D2-4F14-92B8-553E53C908AE}"/>
                </a:ext>
              </a:extLst>
            </p:cNvPr>
            <p:cNvCxnSpPr>
              <a:cxnSpLocks noChangeShapeType="1"/>
              <a:stCxn id="15" idx="2"/>
              <a:endCxn id="16" idx="3"/>
            </p:cNvCxnSpPr>
            <p:nvPr/>
          </p:nvCxnSpPr>
          <p:spPr bwMode="auto">
            <a:xfrm rot="5400000">
              <a:off x="4162336" y="4805136"/>
              <a:ext cx="1649277" cy="987426"/>
            </a:xfrm>
            <a:prstGeom prst="curvedConnector2">
              <a:avLst/>
            </a:prstGeom>
            <a:noFill/>
            <a:ln w="57150">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20" name="AutoShape 11">
              <a:extLst>
                <a:ext uri="{FF2B5EF4-FFF2-40B4-BE49-F238E27FC236}">
                  <a16:creationId xmlns:a16="http://schemas.microsoft.com/office/drawing/2014/main" id="{E2668334-F884-4756-92CE-25B6AA2243CA}"/>
                </a:ext>
              </a:extLst>
            </p:cNvPr>
            <p:cNvCxnSpPr>
              <a:cxnSpLocks noChangeShapeType="1"/>
              <a:stCxn id="16" idx="1"/>
              <a:endCxn id="11" idx="2"/>
            </p:cNvCxnSpPr>
            <p:nvPr/>
          </p:nvCxnSpPr>
          <p:spPr bwMode="auto">
            <a:xfrm rot="10800000">
              <a:off x="1020764" y="4474212"/>
              <a:ext cx="912812" cy="1649277"/>
            </a:xfrm>
            <a:prstGeom prst="curvedConnector2">
              <a:avLst/>
            </a:prstGeom>
            <a:noFill/>
            <a:ln w="57150">
              <a:solidFill>
                <a:srgbClr val="000000"/>
              </a:solidFill>
              <a:round/>
              <a:headEnd/>
              <a:tailEnd type="triangle" w="med" len="med"/>
            </a:ln>
            <a:extLst>
              <a:ext uri="{909E8E84-426E-40DD-AFC4-6F175D3DCCD1}">
                <a14:hiddenFill xmlns:a14="http://schemas.microsoft.com/office/drawing/2010/main">
                  <a:noFill/>
                </a14:hiddenFill>
              </a:ext>
            </a:extLst>
          </p:spPr>
        </p:cxnSp>
        <p:sp>
          <p:nvSpPr>
            <p:cNvPr id="21" name="Text Box 12">
              <a:extLst>
                <a:ext uri="{FF2B5EF4-FFF2-40B4-BE49-F238E27FC236}">
                  <a16:creationId xmlns:a16="http://schemas.microsoft.com/office/drawing/2014/main" id="{7B146B0D-C51D-4CBE-86E6-C00FBCC47F4E}"/>
                </a:ext>
              </a:extLst>
            </p:cNvPr>
            <p:cNvSpPr txBox="1">
              <a:spLocks noChangeArrowheads="1"/>
            </p:cNvSpPr>
            <p:nvPr/>
          </p:nvSpPr>
          <p:spPr bwMode="auto">
            <a:xfrm>
              <a:off x="2767966" y="1739266"/>
              <a:ext cx="930275" cy="441836"/>
            </a:xfrm>
            <a:prstGeom prst="rect">
              <a:avLst/>
            </a:prstGeom>
            <a:noFill/>
            <a:ln>
              <a:noFill/>
            </a:ln>
            <a:extLst>
              <a:ext uri="{909E8E84-426E-40DD-AFC4-6F175D3DCCD1}">
                <a14:hiddenFill xmlns:a14="http://schemas.microsoft.com/office/drawing/2010/main">
                  <a:solidFill>
                    <a:srgbClr val="BBE0E3"/>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201041" tIns="100521" rIns="201041" bIns="100521" upright="1">
              <a:spAutoFit/>
            </a:bodyPr>
            <a:lstStyle/>
            <a:p>
              <a:pPr algn="ctr">
                <a:spcBef>
                  <a:spcPts val="440"/>
                </a:spcBef>
                <a:spcAft>
                  <a:spcPts val="440"/>
                </a:spcAft>
              </a:pPr>
              <a:endParaRPr lang="en-US" sz="1759" dirty="0">
                <a:latin typeface="Calibri" panose="020F0502020204030204" pitchFamily="34" charset="0"/>
                <a:ea typeface="Calibri" panose="020F0502020204030204" pitchFamily="34" charset="0"/>
                <a:cs typeface="Times New Roman" panose="02020603050405020304" pitchFamily="18" charset="0"/>
              </a:endParaRPr>
            </a:p>
          </p:txBody>
        </p:sp>
        <p:sp>
          <p:nvSpPr>
            <p:cNvPr id="22" name="Text Box 14">
              <a:extLst>
                <a:ext uri="{FF2B5EF4-FFF2-40B4-BE49-F238E27FC236}">
                  <a16:creationId xmlns:a16="http://schemas.microsoft.com/office/drawing/2014/main" id="{68FF12A0-D8F6-49A0-A4D3-B61D010A0936}"/>
                </a:ext>
              </a:extLst>
            </p:cNvPr>
            <p:cNvSpPr txBox="1">
              <a:spLocks noChangeArrowheads="1"/>
            </p:cNvSpPr>
            <p:nvPr/>
          </p:nvSpPr>
          <p:spPr bwMode="auto">
            <a:xfrm rot="16200000">
              <a:off x="3865026" y="2744357"/>
              <a:ext cx="631177" cy="256539"/>
            </a:xfrm>
            <a:prstGeom prst="rect">
              <a:avLst/>
            </a:prstGeom>
            <a:noFill/>
            <a:ln>
              <a:noFill/>
            </a:ln>
            <a:extLst>
              <a:ext uri="{909E8E84-426E-40DD-AFC4-6F175D3DCCD1}">
                <a14:hiddenFill xmlns:a14="http://schemas.microsoft.com/office/drawing/2010/main">
                  <a:solidFill>
                    <a:srgbClr val="BBE0E3"/>
                  </a:solidFill>
                </a14:hiddenFill>
              </a:ext>
              <a:ext uri="{91240B29-F687-4F45-9708-019B960494DF}">
                <a14:hiddenLine xmlns:a14="http://schemas.microsoft.com/office/drawing/2010/main" w="9525">
                  <a:solidFill>
                    <a:srgbClr val="000000"/>
                  </a:solidFill>
                  <a:miter lim="800000"/>
                  <a:headEnd/>
                  <a:tailEnd/>
                </a14:hiddenLine>
              </a:ext>
            </a:extLst>
          </p:spPr>
          <p:txBody>
            <a:bodyPr rot="0" vert="vert" wrap="square" lIns="201041" tIns="100521" rIns="201041" bIns="100521" upright="1">
              <a:spAutoFit/>
            </a:bodyPr>
            <a:lstStyle/>
            <a:p>
              <a:pPr algn="ctr"/>
              <a:r>
                <a:rPr lang="en-US" sz="1759" dirty="0">
                  <a:latin typeface="Calibri" panose="020F0502020204030204" pitchFamily="34" charset="0"/>
                  <a:ea typeface="Calibri" panose="020F0502020204030204" pitchFamily="34" charset="0"/>
                  <a:cs typeface="Times New Roman" panose="02020603050405020304" pitchFamily="18" charset="0"/>
                </a:rPr>
                <a:t> </a:t>
              </a:r>
            </a:p>
          </p:txBody>
        </p:sp>
        <p:sp>
          <p:nvSpPr>
            <p:cNvPr id="23" name="Text Box 20">
              <a:extLst>
                <a:ext uri="{FF2B5EF4-FFF2-40B4-BE49-F238E27FC236}">
                  <a16:creationId xmlns:a16="http://schemas.microsoft.com/office/drawing/2014/main" id="{153A03F4-E5CD-4883-A2C4-BAC92405A13B}"/>
                </a:ext>
              </a:extLst>
            </p:cNvPr>
            <p:cNvSpPr txBox="1">
              <a:spLocks noChangeArrowheads="1"/>
            </p:cNvSpPr>
            <p:nvPr/>
          </p:nvSpPr>
          <p:spPr bwMode="auto">
            <a:xfrm>
              <a:off x="2630170" y="2168294"/>
              <a:ext cx="1128395" cy="1224280"/>
            </a:xfrm>
            <a:prstGeom prst="rect">
              <a:avLst/>
            </a:prstGeom>
            <a:noFill/>
            <a:ln>
              <a:noFill/>
            </a:ln>
            <a:extLst>
              <a:ext uri="{909E8E84-426E-40DD-AFC4-6F175D3DCCD1}">
                <a14:hiddenFill xmlns:a14="http://schemas.microsoft.com/office/drawing/2010/main">
                  <a:solidFill>
                    <a:srgbClr val="BBE0E3"/>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none" lIns="201041" tIns="100521" rIns="201041" bIns="100521" upright="1">
              <a:noAutofit/>
            </a:bodyPr>
            <a:lstStyle/>
            <a:p>
              <a:pPr algn="ctr"/>
              <a:r>
                <a:rPr lang="en-US" sz="2638" b="1" i="1" dirty="0">
                  <a:solidFill>
                    <a:srgbClr val="0000FF"/>
                  </a:solidFill>
                  <a:latin typeface="+mj-lt"/>
                  <a:ea typeface="Calibri" panose="020F0502020204030204" pitchFamily="34" charset="0"/>
                  <a:cs typeface="Times New Roman" panose="02020603050405020304" pitchFamily="18" charset="0"/>
                </a:rPr>
                <a:t>Culture of:</a:t>
              </a:r>
            </a:p>
            <a:p>
              <a:pPr algn="ctr"/>
              <a:endParaRPr lang="en-US" sz="2638" dirty="0">
                <a:solidFill>
                  <a:srgbClr val="0000FF"/>
                </a:solidFill>
                <a:latin typeface="+mj-lt"/>
                <a:ea typeface="Calibri" panose="020F0502020204030204" pitchFamily="34" charset="0"/>
                <a:cs typeface="Times New Roman" panose="02020603050405020304" pitchFamily="18" charset="0"/>
              </a:endParaRPr>
            </a:p>
            <a:p>
              <a:pPr algn="ctr"/>
              <a:r>
                <a:rPr lang="en-US" sz="2638" b="1" dirty="0">
                  <a:solidFill>
                    <a:srgbClr val="0000FF"/>
                  </a:solidFill>
                  <a:latin typeface="+mj-lt"/>
                  <a:ea typeface="Calibri" panose="020F0502020204030204" pitchFamily="34" charset="0"/>
                  <a:cs typeface="Times New Roman" panose="02020603050405020304" pitchFamily="18" charset="0"/>
                </a:rPr>
                <a:t>Relevance</a:t>
              </a:r>
            </a:p>
            <a:p>
              <a:pPr algn="ctr"/>
              <a:endParaRPr lang="en-US" sz="1759" dirty="0">
                <a:latin typeface="+mj-lt"/>
                <a:ea typeface="Calibri" panose="020F0502020204030204" pitchFamily="34" charset="0"/>
                <a:cs typeface="Times New Roman" panose="02020603050405020304" pitchFamily="18" charset="0"/>
              </a:endParaRPr>
            </a:p>
            <a:p>
              <a:pPr algn="ctr"/>
              <a:r>
                <a:rPr lang="en-US" sz="2638" b="1" dirty="0">
                  <a:solidFill>
                    <a:srgbClr val="0000FF"/>
                  </a:solidFill>
                  <a:latin typeface="+mj-lt"/>
                  <a:ea typeface="Calibri" panose="020F0502020204030204" pitchFamily="34" charset="0"/>
                  <a:cs typeface="Times New Roman" panose="02020603050405020304" pitchFamily="18" charset="0"/>
                </a:rPr>
                <a:t>Evidence</a:t>
              </a:r>
            </a:p>
            <a:p>
              <a:pPr algn="ctr"/>
              <a:endParaRPr lang="en-US" sz="1759" dirty="0">
                <a:latin typeface="+mj-lt"/>
                <a:ea typeface="Calibri" panose="020F0502020204030204" pitchFamily="34" charset="0"/>
                <a:cs typeface="Times New Roman" panose="02020603050405020304" pitchFamily="18" charset="0"/>
              </a:endParaRPr>
            </a:p>
            <a:p>
              <a:pPr algn="ctr"/>
              <a:r>
                <a:rPr lang="en-US" sz="2638" b="1" dirty="0">
                  <a:solidFill>
                    <a:srgbClr val="0000FF"/>
                  </a:solidFill>
                  <a:latin typeface="+mj-lt"/>
                  <a:ea typeface="Calibri" panose="020F0502020204030204" pitchFamily="34" charset="0"/>
                  <a:cs typeface="Times New Roman" panose="02020603050405020304" pitchFamily="18" charset="0"/>
                </a:rPr>
                <a:t>Perseverance</a:t>
              </a:r>
            </a:p>
            <a:p>
              <a:pPr algn="ctr"/>
              <a:endParaRPr lang="en-US" sz="1759" dirty="0">
                <a:latin typeface="+mj-lt"/>
                <a:ea typeface="Calibri" panose="020F0502020204030204" pitchFamily="34" charset="0"/>
                <a:cs typeface="Times New Roman" panose="02020603050405020304" pitchFamily="18" charset="0"/>
              </a:endParaRPr>
            </a:p>
          </p:txBody>
        </p:sp>
      </p:grpSp>
      <p:pic>
        <p:nvPicPr>
          <p:cNvPr id="5" name="Picture 4">
            <a:extLst>
              <a:ext uri="{FF2B5EF4-FFF2-40B4-BE49-F238E27FC236}">
                <a16:creationId xmlns:a16="http://schemas.microsoft.com/office/drawing/2014/main" id="{A44EC5E6-E9DB-4E9B-E76B-A90534C57AE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0861104"/>
            <a:ext cx="9475474" cy="1000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770223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object 12"/>
          <p:cNvSpPr txBox="1"/>
          <p:nvPr/>
        </p:nvSpPr>
        <p:spPr>
          <a:xfrm>
            <a:off x="2615492" y="10613454"/>
            <a:ext cx="1031240" cy="402590"/>
          </a:xfrm>
          <a:prstGeom prst="rect">
            <a:avLst/>
          </a:prstGeom>
        </p:spPr>
        <p:txBody>
          <a:bodyPr vert="horz" wrap="square" lIns="0" tIns="0" rIns="0" bIns="0" rtlCol="0">
            <a:spAutoFit/>
          </a:bodyPr>
          <a:lstStyle/>
          <a:p>
            <a:pPr marL="12700">
              <a:lnSpc>
                <a:spcPct val="100000"/>
              </a:lnSpc>
            </a:pPr>
            <a:r>
              <a:rPr sz="2950" dirty="0">
                <a:solidFill>
                  <a:srgbClr val="FFFFFF"/>
                </a:solidFill>
                <a:latin typeface="Arial"/>
                <a:cs typeface="Arial"/>
              </a:rPr>
              <a:t>IUPUI</a:t>
            </a:r>
            <a:endParaRPr sz="2950" dirty="0">
              <a:latin typeface="Arial"/>
              <a:cs typeface="Arial"/>
            </a:endParaRPr>
          </a:p>
        </p:txBody>
      </p:sp>
      <p:sp>
        <p:nvSpPr>
          <p:cNvPr id="4" name="Rectangle 3">
            <a:extLst>
              <a:ext uri="{FF2B5EF4-FFF2-40B4-BE49-F238E27FC236}">
                <a16:creationId xmlns:a16="http://schemas.microsoft.com/office/drawing/2014/main" id="{E82EA1D4-26C7-B14B-B027-326432A8E09E}"/>
              </a:ext>
            </a:extLst>
          </p:cNvPr>
          <p:cNvSpPr/>
          <p:nvPr/>
        </p:nvSpPr>
        <p:spPr>
          <a:xfrm>
            <a:off x="1375529" y="284724"/>
            <a:ext cx="18102915" cy="1938992"/>
          </a:xfrm>
          <a:prstGeom prst="rect">
            <a:avLst/>
          </a:prstGeom>
        </p:spPr>
        <p:txBody>
          <a:bodyPr wrap="square">
            <a:spAutoFit/>
          </a:bodyPr>
          <a:lstStyle/>
          <a:p>
            <a:r>
              <a:rPr lang="en-US" sz="6000" b="1" dirty="0">
                <a:solidFill>
                  <a:srgbClr val="A5162A"/>
                </a:solidFill>
                <a:latin typeface="+mj-lt"/>
              </a:rPr>
              <a:t>Promoting a Culture of </a:t>
            </a:r>
          </a:p>
          <a:p>
            <a:r>
              <a:rPr lang="en-US" sz="6000" b="1" dirty="0">
                <a:solidFill>
                  <a:srgbClr val="A5162A"/>
                </a:solidFill>
                <a:latin typeface="+mj-lt"/>
              </a:rPr>
              <a:t>Relevance, Evidence, and Perseverance</a:t>
            </a:r>
            <a:endParaRPr lang="en-US" sz="6000" b="1" dirty="0">
              <a:latin typeface="+mj-lt"/>
            </a:endParaRPr>
          </a:p>
        </p:txBody>
      </p:sp>
      <p:grpSp>
        <p:nvGrpSpPr>
          <p:cNvPr id="9" name="Canvas 19">
            <a:extLst>
              <a:ext uri="{FF2B5EF4-FFF2-40B4-BE49-F238E27FC236}">
                <a16:creationId xmlns:a16="http://schemas.microsoft.com/office/drawing/2014/main" id="{5A02B3EA-FD50-4E6C-95AB-FF0931B17609}"/>
              </a:ext>
            </a:extLst>
          </p:cNvPr>
          <p:cNvGrpSpPr/>
          <p:nvPr/>
        </p:nvGrpSpPr>
        <p:grpSpPr>
          <a:xfrm>
            <a:off x="4860721" y="2388958"/>
            <a:ext cx="10920183" cy="8466711"/>
            <a:chOff x="0" y="-372110"/>
            <a:chExt cx="6525895" cy="7896860"/>
          </a:xfrm>
        </p:grpSpPr>
        <p:sp>
          <p:nvSpPr>
            <p:cNvPr id="10" name="Rectangle 9">
              <a:extLst>
                <a:ext uri="{FF2B5EF4-FFF2-40B4-BE49-F238E27FC236}">
                  <a16:creationId xmlns:a16="http://schemas.microsoft.com/office/drawing/2014/main" id="{26F90A9B-02F7-4C75-868D-DDAC969199E2}"/>
                </a:ext>
              </a:extLst>
            </p:cNvPr>
            <p:cNvSpPr/>
            <p:nvPr/>
          </p:nvSpPr>
          <p:spPr>
            <a:xfrm>
              <a:off x="0" y="0"/>
              <a:ext cx="5943600" cy="7524750"/>
            </a:xfrm>
            <a:prstGeom prst="rect">
              <a:avLst/>
            </a:prstGeom>
            <a:noFill/>
            <a:ln>
              <a:noFill/>
            </a:ln>
          </p:spPr>
          <p:txBody>
            <a:bodyPr/>
            <a:lstStyle/>
            <a:p>
              <a:endParaRPr lang="en-US"/>
            </a:p>
          </p:txBody>
        </p:sp>
        <p:sp>
          <p:nvSpPr>
            <p:cNvPr id="11" name="Text Box 4">
              <a:extLst>
                <a:ext uri="{FF2B5EF4-FFF2-40B4-BE49-F238E27FC236}">
                  <a16:creationId xmlns:a16="http://schemas.microsoft.com/office/drawing/2014/main" id="{0037DB90-1C90-452B-8584-41D9796D52B6}"/>
                </a:ext>
              </a:extLst>
            </p:cNvPr>
            <p:cNvSpPr txBox="1">
              <a:spLocks noChangeArrowheads="1"/>
            </p:cNvSpPr>
            <p:nvPr/>
          </p:nvSpPr>
          <p:spPr bwMode="auto">
            <a:xfrm>
              <a:off x="0" y="2420620"/>
              <a:ext cx="2041526" cy="2053591"/>
            </a:xfrm>
            <a:prstGeom prst="rect">
              <a:avLst/>
            </a:prstGeom>
            <a:solidFill>
              <a:srgbClr val="FFFFFF"/>
            </a:solidFill>
            <a:ln w="9525">
              <a:solidFill>
                <a:srgbClr val="000000"/>
              </a:solidFill>
              <a:miter lim="800000"/>
              <a:headEnd/>
              <a:tailEnd/>
            </a:ln>
          </p:spPr>
          <p:txBody>
            <a:bodyPr rot="0" vert="horz" wrap="square" lIns="201041" tIns="100521" rIns="201041" bIns="100521" anchor="t" anchorCtr="0" upright="1">
              <a:noAutofit/>
            </a:bodyPr>
            <a:lstStyle/>
            <a:p>
              <a:pPr marL="502600" indent="-502600" algn="ctr">
                <a:spcBef>
                  <a:spcPts val="660"/>
                </a:spcBef>
                <a:spcAft>
                  <a:spcPts val="660"/>
                </a:spcAft>
              </a:pPr>
              <a:endParaRPr lang="en-US" sz="2418" b="1" dirty="0">
                <a:solidFill>
                  <a:srgbClr val="008000"/>
                </a:solidFill>
                <a:latin typeface="Times New Roman" panose="02020603050405020304" pitchFamily="18" charset="0"/>
                <a:ea typeface="Calibri" panose="020F0502020204030204" pitchFamily="34" charset="0"/>
                <a:cs typeface="Times New Roman" panose="02020603050405020304" pitchFamily="18" charset="0"/>
              </a:endParaRPr>
            </a:p>
            <a:p>
              <a:pPr marL="502600" indent="-502600" algn="ctr">
                <a:spcBef>
                  <a:spcPts val="660"/>
                </a:spcBef>
                <a:spcAft>
                  <a:spcPts val="660"/>
                </a:spcAft>
              </a:pPr>
              <a:endParaRPr lang="en-US" sz="440" b="1" dirty="0">
                <a:solidFill>
                  <a:srgbClr val="008000"/>
                </a:solidFill>
                <a:latin typeface="+mj-lt"/>
                <a:ea typeface="Calibri" panose="020F0502020204030204" pitchFamily="34" charset="0"/>
                <a:cs typeface="Times New Roman" panose="02020603050405020304" pitchFamily="18" charset="0"/>
              </a:endParaRPr>
            </a:p>
            <a:p>
              <a:pPr marL="502600" indent="-502600" algn="ctr"/>
              <a:r>
                <a:rPr lang="en-US" sz="2418" b="1" dirty="0">
                  <a:solidFill>
                    <a:srgbClr val="008000"/>
                  </a:solidFill>
                  <a:latin typeface="+mj-lt"/>
                  <a:ea typeface="Calibri" panose="020F0502020204030204" pitchFamily="34" charset="0"/>
                  <a:cs typeface="Times New Roman" panose="02020603050405020304" pitchFamily="18" charset="0"/>
                </a:rPr>
                <a:t>Making</a:t>
              </a:r>
            </a:p>
            <a:p>
              <a:pPr marL="502600" indent="-502600" algn="ctr"/>
              <a:r>
                <a:rPr lang="en-US" sz="2418" b="1" dirty="0">
                  <a:solidFill>
                    <a:srgbClr val="008000"/>
                  </a:solidFill>
                  <a:latin typeface="+mj-lt"/>
                  <a:ea typeface="Calibri" panose="020F0502020204030204" pitchFamily="34" charset="0"/>
                  <a:cs typeface="Times New Roman" panose="02020603050405020304" pitchFamily="18" charset="0"/>
                </a:rPr>
                <a:t>Improvements</a:t>
              </a:r>
              <a:endParaRPr lang="en-US" sz="2418" dirty="0">
                <a:latin typeface="+mj-lt"/>
                <a:ea typeface="Calibri" panose="020F0502020204030204" pitchFamily="34" charset="0"/>
                <a:cs typeface="Times New Roman" panose="02020603050405020304" pitchFamily="18" charset="0"/>
              </a:endParaRPr>
            </a:p>
          </p:txBody>
        </p:sp>
        <p:sp>
          <p:nvSpPr>
            <p:cNvPr id="13" name="Text Box 5">
              <a:extLst>
                <a:ext uri="{FF2B5EF4-FFF2-40B4-BE49-F238E27FC236}">
                  <a16:creationId xmlns:a16="http://schemas.microsoft.com/office/drawing/2014/main" id="{8F03A762-557A-42E0-A1D7-288A33FF09A6}"/>
                </a:ext>
              </a:extLst>
            </p:cNvPr>
            <p:cNvSpPr txBox="1">
              <a:spLocks noChangeArrowheads="1"/>
            </p:cNvSpPr>
            <p:nvPr/>
          </p:nvSpPr>
          <p:spPr bwMode="auto">
            <a:xfrm>
              <a:off x="2056129" y="-372110"/>
              <a:ext cx="2353310" cy="2111378"/>
            </a:xfrm>
            <a:prstGeom prst="rect">
              <a:avLst/>
            </a:prstGeom>
            <a:solidFill>
              <a:srgbClr val="FFFFFF"/>
            </a:solidFill>
            <a:ln w="9525">
              <a:solidFill>
                <a:srgbClr val="000000"/>
              </a:solidFill>
              <a:miter lim="800000"/>
              <a:headEnd/>
              <a:tailEnd/>
            </a:ln>
          </p:spPr>
          <p:txBody>
            <a:bodyPr rot="0" vert="horz" wrap="square" lIns="201041" tIns="100521" rIns="201041" bIns="100521" anchor="t" anchorCtr="0" upright="1">
              <a:noAutofit/>
            </a:bodyPr>
            <a:lstStyle/>
            <a:p>
              <a:pPr marL="763673" indent="-763673" algn="ctr">
                <a:spcBef>
                  <a:spcPts val="660"/>
                </a:spcBef>
                <a:spcAft>
                  <a:spcPts val="660"/>
                </a:spcAft>
              </a:pPr>
              <a:endParaRPr lang="en-US" sz="1979" b="1" dirty="0">
                <a:solidFill>
                  <a:srgbClr val="800080"/>
                </a:solidFill>
                <a:latin typeface="Times New Roman" panose="02020603050405020304" pitchFamily="18" charset="0"/>
                <a:ea typeface="Calibri" panose="020F0502020204030204" pitchFamily="34" charset="0"/>
                <a:cs typeface="Times New Roman" panose="02020603050405020304" pitchFamily="18" charset="0"/>
              </a:endParaRPr>
            </a:p>
            <a:p>
              <a:pPr marL="763673" indent="-763673" algn="ctr">
                <a:spcBef>
                  <a:spcPts val="660"/>
                </a:spcBef>
                <a:spcAft>
                  <a:spcPts val="660"/>
                </a:spcAft>
              </a:pPr>
              <a:endParaRPr lang="en-US" sz="1099" b="1" dirty="0">
                <a:solidFill>
                  <a:srgbClr val="800080"/>
                </a:solidFill>
                <a:latin typeface="+mj-lt"/>
                <a:ea typeface="Calibri" panose="020F0502020204030204" pitchFamily="34" charset="0"/>
                <a:cs typeface="Times New Roman" panose="02020603050405020304" pitchFamily="18" charset="0"/>
              </a:endParaRPr>
            </a:p>
            <a:p>
              <a:pPr marL="763673" indent="-763673" algn="ctr">
                <a:spcBef>
                  <a:spcPts val="660"/>
                </a:spcBef>
                <a:spcAft>
                  <a:spcPts val="660"/>
                </a:spcAft>
              </a:pPr>
              <a:r>
                <a:rPr lang="en-US" sz="2418" b="1" dirty="0">
                  <a:solidFill>
                    <a:srgbClr val="800080"/>
                  </a:solidFill>
                  <a:highlight>
                    <a:srgbClr val="FFFF00"/>
                  </a:highlight>
                  <a:latin typeface="+mj-lt"/>
                  <a:ea typeface="Calibri" panose="020F0502020204030204" pitchFamily="34" charset="0"/>
                  <a:cs typeface="Times New Roman" panose="02020603050405020304" pitchFamily="18" charset="0"/>
                </a:rPr>
                <a:t>Planning, Goal Setting, </a:t>
              </a:r>
            </a:p>
            <a:p>
              <a:pPr marL="763673" indent="-763673" algn="ctr">
                <a:spcBef>
                  <a:spcPts val="660"/>
                </a:spcBef>
                <a:spcAft>
                  <a:spcPts val="660"/>
                </a:spcAft>
              </a:pPr>
              <a:r>
                <a:rPr lang="en-US" sz="2418" b="1" dirty="0">
                  <a:solidFill>
                    <a:srgbClr val="800080"/>
                  </a:solidFill>
                  <a:highlight>
                    <a:srgbClr val="FFFF00"/>
                  </a:highlight>
                  <a:latin typeface="+mj-lt"/>
                  <a:ea typeface="Calibri" panose="020F0502020204030204" pitchFamily="34" charset="0"/>
                  <a:cs typeface="Times New Roman" panose="02020603050405020304" pitchFamily="18" charset="0"/>
                </a:rPr>
                <a:t>and Resourcing </a:t>
              </a:r>
              <a:endParaRPr lang="en-US" sz="2418" dirty="0">
                <a:highlight>
                  <a:srgbClr val="FFFF00"/>
                </a:highlight>
                <a:latin typeface="+mj-lt"/>
                <a:ea typeface="Calibri" panose="020F0502020204030204" pitchFamily="34" charset="0"/>
                <a:cs typeface="Times New Roman" panose="02020603050405020304" pitchFamily="18" charset="0"/>
              </a:endParaRPr>
            </a:p>
            <a:p>
              <a:pPr marL="763673" indent="-763673" algn="ctr"/>
              <a:r>
                <a:rPr lang="en-US" sz="1979"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endParaRPr lang="en-US" sz="2418" dirty="0">
                <a:latin typeface="Calibri" panose="020F0502020204030204" pitchFamily="34" charset="0"/>
                <a:ea typeface="Calibri" panose="020F0502020204030204" pitchFamily="34" charset="0"/>
                <a:cs typeface="Times New Roman" panose="02020603050405020304" pitchFamily="18" charset="0"/>
              </a:endParaRPr>
            </a:p>
          </p:txBody>
        </p:sp>
        <p:sp>
          <p:nvSpPr>
            <p:cNvPr id="15" name="Text Box 6">
              <a:extLst>
                <a:ext uri="{FF2B5EF4-FFF2-40B4-BE49-F238E27FC236}">
                  <a16:creationId xmlns:a16="http://schemas.microsoft.com/office/drawing/2014/main" id="{1F90FFBF-B21A-4B2E-B2B0-507935001419}"/>
                </a:ext>
              </a:extLst>
            </p:cNvPr>
            <p:cNvSpPr txBox="1">
              <a:spLocks noChangeArrowheads="1"/>
            </p:cNvSpPr>
            <p:nvPr/>
          </p:nvSpPr>
          <p:spPr bwMode="auto">
            <a:xfrm>
              <a:off x="4435475" y="2420620"/>
              <a:ext cx="2090420" cy="2053590"/>
            </a:xfrm>
            <a:prstGeom prst="rect">
              <a:avLst/>
            </a:prstGeom>
            <a:solidFill>
              <a:srgbClr val="FFFFFF"/>
            </a:solidFill>
            <a:ln w="9525">
              <a:solidFill>
                <a:srgbClr val="000000"/>
              </a:solidFill>
              <a:miter lim="800000"/>
              <a:headEnd/>
              <a:tailEnd/>
            </a:ln>
          </p:spPr>
          <p:txBody>
            <a:bodyPr rot="0" vert="horz" wrap="square" lIns="201041" tIns="100521" rIns="201041" bIns="100521" anchor="t" anchorCtr="0" upright="1">
              <a:noAutofit/>
            </a:bodyPr>
            <a:lstStyle/>
            <a:p>
              <a:pPr algn="ctr"/>
              <a:r>
                <a:rPr lang="en-US" sz="879" b="1" dirty="0">
                  <a:solidFill>
                    <a:srgbClr val="000000"/>
                  </a:solidFill>
                  <a:latin typeface="Arial" panose="020B0604020202020204" pitchFamily="34" charset="0"/>
                  <a:ea typeface="Calibri" panose="020F0502020204030204" pitchFamily="34" charset="0"/>
                  <a:cs typeface="Times New Roman" panose="02020603050405020304" pitchFamily="18" charset="0"/>
                </a:rPr>
                <a:t> </a:t>
              </a:r>
              <a:endParaRPr lang="en-US" sz="2418" dirty="0">
                <a:latin typeface="Calibri" panose="020F0502020204030204" pitchFamily="34" charset="0"/>
                <a:ea typeface="Calibri" panose="020F0502020204030204" pitchFamily="34" charset="0"/>
                <a:cs typeface="Times New Roman" panose="02020603050405020304" pitchFamily="18" charset="0"/>
              </a:endParaRPr>
            </a:p>
            <a:p>
              <a:pPr algn="ctr"/>
              <a:endParaRPr lang="en-US" sz="2418"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endParaRPr>
            </a:p>
            <a:p>
              <a:pPr algn="ctr"/>
              <a:endParaRPr lang="en-US" sz="1319" b="1" dirty="0">
                <a:solidFill>
                  <a:srgbClr val="FF0000"/>
                </a:solidFill>
                <a:latin typeface="+mj-lt"/>
                <a:ea typeface="Calibri" panose="020F0502020204030204" pitchFamily="34" charset="0"/>
                <a:cs typeface="Times New Roman" panose="02020603050405020304" pitchFamily="18" charset="0"/>
              </a:endParaRPr>
            </a:p>
            <a:p>
              <a:pPr algn="ctr"/>
              <a:r>
                <a:rPr lang="en-US" sz="2418" b="1" dirty="0">
                  <a:solidFill>
                    <a:srgbClr val="FF0000"/>
                  </a:solidFill>
                  <a:latin typeface="+mj-lt"/>
                  <a:ea typeface="Calibri" panose="020F0502020204030204" pitchFamily="34" charset="0"/>
                  <a:cs typeface="Times New Roman" panose="02020603050405020304" pitchFamily="18" charset="0"/>
                </a:rPr>
                <a:t>Implementing</a:t>
              </a:r>
            </a:p>
            <a:p>
              <a:pPr algn="ctr"/>
              <a:r>
                <a:rPr lang="en-US" sz="2418" b="1" dirty="0">
                  <a:solidFill>
                    <a:srgbClr val="FF0000"/>
                  </a:solidFill>
                  <a:latin typeface="+mj-lt"/>
                  <a:ea typeface="Calibri" panose="020F0502020204030204" pitchFamily="34" charset="0"/>
                  <a:cs typeface="Times New Roman" panose="02020603050405020304" pitchFamily="18" charset="0"/>
                </a:rPr>
                <a:t>Interventions</a:t>
              </a:r>
              <a:endParaRPr lang="en-US" sz="2418" dirty="0">
                <a:latin typeface="+mj-lt"/>
                <a:ea typeface="Calibri" panose="020F0502020204030204" pitchFamily="34" charset="0"/>
                <a:cs typeface="Times New Roman" panose="02020603050405020304" pitchFamily="18" charset="0"/>
              </a:endParaRPr>
            </a:p>
            <a:p>
              <a:pPr algn="ctr"/>
              <a:r>
                <a:rPr lang="en-US" sz="2418"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3957"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endParaRPr lang="en-US" sz="2418" dirty="0">
                <a:latin typeface="Calibri" panose="020F0502020204030204" pitchFamily="34" charset="0"/>
                <a:ea typeface="Calibri" panose="020F0502020204030204" pitchFamily="34" charset="0"/>
                <a:cs typeface="Times New Roman" panose="02020603050405020304" pitchFamily="18" charset="0"/>
              </a:endParaRPr>
            </a:p>
          </p:txBody>
        </p:sp>
        <p:sp>
          <p:nvSpPr>
            <p:cNvPr id="16" name="Text Box 7">
              <a:extLst>
                <a:ext uri="{FF2B5EF4-FFF2-40B4-BE49-F238E27FC236}">
                  <a16:creationId xmlns:a16="http://schemas.microsoft.com/office/drawing/2014/main" id="{212695CC-97FB-4E95-8D05-00A0EC54532B}"/>
                </a:ext>
              </a:extLst>
            </p:cNvPr>
            <p:cNvSpPr txBox="1">
              <a:spLocks noChangeArrowheads="1"/>
            </p:cNvSpPr>
            <p:nvPr/>
          </p:nvSpPr>
          <p:spPr bwMode="auto">
            <a:xfrm>
              <a:off x="1933575" y="5137783"/>
              <a:ext cx="2559685" cy="1971404"/>
            </a:xfrm>
            <a:prstGeom prst="rect">
              <a:avLst/>
            </a:prstGeom>
            <a:solidFill>
              <a:srgbClr val="FFFFFF"/>
            </a:solidFill>
            <a:ln w="9525">
              <a:solidFill>
                <a:srgbClr val="000000"/>
              </a:solidFill>
              <a:miter lim="800000"/>
              <a:headEnd/>
              <a:tailEnd/>
            </a:ln>
          </p:spPr>
          <p:txBody>
            <a:bodyPr rot="0" vert="horz" wrap="square" lIns="201041" tIns="100521" rIns="201041" bIns="100521" anchor="t" anchorCtr="0" upright="1">
              <a:noAutofit/>
            </a:bodyPr>
            <a:lstStyle/>
            <a:p>
              <a:pPr marL="763673" indent="-763673" algn="ctr">
                <a:spcBef>
                  <a:spcPts val="660"/>
                </a:spcBef>
                <a:spcAft>
                  <a:spcPts val="660"/>
                </a:spcAft>
              </a:pPr>
              <a:endParaRPr lang="en-US" sz="2418" b="1" dirty="0">
                <a:solidFill>
                  <a:srgbClr val="33CCCC"/>
                </a:solidFill>
                <a:latin typeface="Times New Roman" panose="02020603050405020304" pitchFamily="18" charset="0"/>
                <a:ea typeface="Calibri" panose="020F0502020204030204" pitchFamily="34" charset="0"/>
                <a:cs typeface="Times New Roman" panose="02020603050405020304" pitchFamily="18" charset="0"/>
              </a:endParaRPr>
            </a:p>
            <a:p>
              <a:pPr marL="763673" indent="-763673" algn="ctr">
                <a:spcBef>
                  <a:spcPts val="660"/>
                </a:spcBef>
                <a:spcAft>
                  <a:spcPts val="660"/>
                </a:spcAft>
              </a:pPr>
              <a:endParaRPr lang="en-US" sz="440" b="1" dirty="0">
                <a:solidFill>
                  <a:srgbClr val="33CCCC"/>
                </a:solidFill>
                <a:latin typeface="+mj-lt"/>
                <a:ea typeface="Calibri" panose="020F0502020204030204" pitchFamily="34" charset="0"/>
                <a:cs typeface="Times New Roman" panose="02020603050405020304" pitchFamily="18" charset="0"/>
              </a:endParaRPr>
            </a:p>
            <a:p>
              <a:pPr marL="763673" indent="-763673" algn="ctr">
                <a:spcBef>
                  <a:spcPts val="660"/>
                </a:spcBef>
                <a:spcAft>
                  <a:spcPts val="660"/>
                </a:spcAft>
              </a:pPr>
              <a:r>
                <a:rPr lang="en-US" sz="2418" b="1" dirty="0">
                  <a:solidFill>
                    <a:srgbClr val="33CCCC"/>
                  </a:solidFill>
                  <a:latin typeface="+mj-lt"/>
                  <a:ea typeface="Calibri" panose="020F0502020204030204" pitchFamily="34" charset="0"/>
                  <a:cs typeface="Times New Roman" panose="02020603050405020304" pitchFamily="18" charset="0"/>
                </a:rPr>
                <a:t>Assessing and Evaluating</a:t>
              </a:r>
              <a:endParaRPr lang="en-US" sz="2418" dirty="0">
                <a:latin typeface="+mj-lt"/>
                <a:ea typeface="Calibri" panose="020F0502020204030204" pitchFamily="34" charset="0"/>
                <a:cs typeface="Times New Roman" panose="02020603050405020304" pitchFamily="18" charset="0"/>
              </a:endParaRPr>
            </a:p>
          </p:txBody>
        </p:sp>
        <p:cxnSp>
          <p:nvCxnSpPr>
            <p:cNvPr id="17" name="AutoShape 8">
              <a:extLst>
                <a:ext uri="{FF2B5EF4-FFF2-40B4-BE49-F238E27FC236}">
                  <a16:creationId xmlns:a16="http://schemas.microsoft.com/office/drawing/2014/main" id="{7DAB296A-EC21-4876-BC30-871C72263032}"/>
                </a:ext>
              </a:extLst>
            </p:cNvPr>
            <p:cNvCxnSpPr>
              <a:cxnSpLocks noChangeShapeType="1"/>
            </p:cNvCxnSpPr>
            <p:nvPr/>
          </p:nvCxnSpPr>
          <p:spPr bwMode="auto">
            <a:xfrm rot="16200000">
              <a:off x="639445" y="1032509"/>
              <a:ext cx="1741170" cy="1035050"/>
            </a:xfrm>
            <a:prstGeom prst="curvedConnector2">
              <a:avLst/>
            </a:prstGeom>
            <a:noFill/>
            <a:ln w="57150">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18" name="AutoShape 9">
              <a:extLst>
                <a:ext uri="{FF2B5EF4-FFF2-40B4-BE49-F238E27FC236}">
                  <a16:creationId xmlns:a16="http://schemas.microsoft.com/office/drawing/2014/main" id="{5F42E379-17C8-47D5-B3C2-8BAAB05F9275}"/>
                </a:ext>
              </a:extLst>
            </p:cNvPr>
            <p:cNvCxnSpPr>
              <a:cxnSpLocks noChangeShapeType="1"/>
              <a:stCxn id="13" idx="3"/>
              <a:endCxn id="15" idx="0"/>
            </p:cNvCxnSpPr>
            <p:nvPr/>
          </p:nvCxnSpPr>
          <p:spPr bwMode="auto">
            <a:xfrm>
              <a:off x="4409440" y="683579"/>
              <a:ext cx="1071246" cy="1737041"/>
            </a:xfrm>
            <a:prstGeom prst="curvedConnector2">
              <a:avLst/>
            </a:prstGeom>
            <a:noFill/>
            <a:ln w="57150">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19" name="AutoShape 10">
              <a:extLst>
                <a:ext uri="{FF2B5EF4-FFF2-40B4-BE49-F238E27FC236}">
                  <a16:creationId xmlns:a16="http://schemas.microsoft.com/office/drawing/2014/main" id="{7EC16A5F-A5D2-4F14-92B8-553E53C908AE}"/>
                </a:ext>
              </a:extLst>
            </p:cNvPr>
            <p:cNvCxnSpPr>
              <a:cxnSpLocks noChangeShapeType="1"/>
              <a:stCxn id="15" idx="2"/>
              <a:endCxn id="16" idx="3"/>
            </p:cNvCxnSpPr>
            <p:nvPr/>
          </p:nvCxnSpPr>
          <p:spPr bwMode="auto">
            <a:xfrm rot="5400000">
              <a:off x="4162336" y="4805136"/>
              <a:ext cx="1649277" cy="987426"/>
            </a:xfrm>
            <a:prstGeom prst="curvedConnector2">
              <a:avLst/>
            </a:prstGeom>
            <a:noFill/>
            <a:ln w="57150">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20" name="AutoShape 11">
              <a:extLst>
                <a:ext uri="{FF2B5EF4-FFF2-40B4-BE49-F238E27FC236}">
                  <a16:creationId xmlns:a16="http://schemas.microsoft.com/office/drawing/2014/main" id="{E2668334-F884-4756-92CE-25B6AA2243CA}"/>
                </a:ext>
              </a:extLst>
            </p:cNvPr>
            <p:cNvCxnSpPr>
              <a:cxnSpLocks noChangeShapeType="1"/>
              <a:stCxn id="16" idx="1"/>
              <a:endCxn id="11" idx="2"/>
            </p:cNvCxnSpPr>
            <p:nvPr/>
          </p:nvCxnSpPr>
          <p:spPr bwMode="auto">
            <a:xfrm rot="10800000">
              <a:off x="1020764" y="4474212"/>
              <a:ext cx="912812" cy="1649277"/>
            </a:xfrm>
            <a:prstGeom prst="curvedConnector2">
              <a:avLst/>
            </a:prstGeom>
            <a:noFill/>
            <a:ln w="57150">
              <a:solidFill>
                <a:srgbClr val="000000"/>
              </a:solidFill>
              <a:round/>
              <a:headEnd/>
              <a:tailEnd type="triangle" w="med" len="med"/>
            </a:ln>
            <a:extLst>
              <a:ext uri="{909E8E84-426E-40DD-AFC4-6F175D3DCCD1}">
                <a14:hiddenFill xmlns:a14="http://schemas.microsoft.com/office/drawing/2010/main">
                  <a:noFill/>
                </a14:hiddenFill>
              </a:ext>
            </a:extLst>
          </p:spPr>
        </p:cxnSp>
        <p:sp>
          <p:nvSpPr>
            <p:cNvPr id="21" name="Text Box 12">
              <a:extLst>
                <a:ext uri="{FF2B5EF4-FFF2-40B4-BE49-F238E27FC236}">
                  <a16:creationId xmlns:a16="http://schemas.microsoft.com/office/drawing/2014/main" id="{7B146B0D-C51D-4CBE-86E6-C00FBCC47F4E}"/>
                </a:ext>
              </a:extLst>
            </p:cNvPr>
            <p:cNvSpPr txBox="1">
              <a:spLocks noChangeArrowheads="1"/>
            </p:cNvSpPr>
            <p:nvPr/>
          </p:nvSpPr>
          <p:spPr bwMode="auto">
            <a:xfrm>
              <a:off x="2767966" y="1739266"/>
              <a:ext cx="930275" cy="441836"/>
            </a:xfrm>
            <a:prstGeom prst="rect">
              <a:avLst/>
            </a:prstGeom>
            <a:noFill/>
            <a:ln>
              <a:noFill/>
            </a:ln>
            <a:extLst>
              <a:ext uri="{909E8E84-426E-40DD-AFC4-6F175D3DCCD1}">
                <a14:hiddenFill xmlns:a14="http://schemas.microsoft.com/office/drawing/2010/main">
                  <a:solidFill>
                    <a:srgbClr val="BBE0E3"/>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201041" tIns="100521" rIns="201041" bIns="100521" upright="1">
              <a:spAutoFit/>
            </a:bodyPr>
            <a:lstStyle/>
            <a:p>
              <a:pPr algn="ctr">
                <a:spcBef>
                  <a:spcPts val="440"/>
                </a:spcBef>
                <a:spcAft>
                  <a:spcPts val="440"/>
                </a:spcAft>
              </a:pPr>
              <a:endParaRPr lang="en-US" sz="1759" dirty="0">
                <a:latin typeface="Calibri" panose="020F0502020204030204" pitchFamily="34" charset="0"/>
                <a:ea typeface="Calibri" panose="020F0502020204030204" pitchFamily="34" charset="0"/>
                <a:cs typeface="Times New Roman" panose="02020603050405020304" pitchFamily="18" charset="0"/>
              </a:endParaRPr>
            </a:p>
          </p:txBody>
        </p:sp>
        <p:sp>
          <p:nvSpPr>
            <p:cNvPr id="22" name="Text Box 14">
              <a:extLst>
                <a:ext uri="{FF2B5EF4-FFF2-40B4-BE49-F238E27FC236}">
                  <a16:creationId xmlns:a16="http://schemas.microsoft.com/office/drawing/2014/main" id="{68FF12A0-D8F6-49A0-A4D3-B61D010A0936}"/>
                </a:ext>
              </a:extLst>
            </p:cNvPr>
            <p:cNvSpPr txBox="1">
              <a:spLocks noChangeArrowheads="1"/>
            </p:cNvSpPr>
            <p:nvPr/>
          </p:nvSpPr>
          <p:spPr bwMode="auto">
            <a:xfrm rot="16200000">
              <a:off x="3865026" y="2744357"/>
              <a:ext cx="631177" cy="256539"/>
            </a:xfrm>
            <a:prstGeom prst="rect">
              <a:avLst/>
            </a:prstGeom>
            <a:noFill/>
            <a:ln>
              <a:noFill/>
            </a:ln>
            <a:extLst>
              <a:ext uri="{909E8E84-426E-40DD-AFC4-6F175D3DCCD1}">
                <a14:hiddenFill xmlns:a14="http://schemas.microsoft.com/office/drawing/2010/main">
                  <a:solidFill>
                    <a:srgbClr val="BBE0E3"/>
                  </a:solidFill>
                </a14:hiddenFill>
              </a:ext>
              <a:ext uri="{91240B29-F687-4F45-9708-019B960494DF}">
                <a14:hiddenLine xmlns:a14="http://schemas.microsoft.com/office/drawing/2010/main" w="9525">
                  <a:solidFill>
                    <a:srgbClr val="000000"/>
                  </a:solidFill>
                  <a:miter lim="800000"/>
                  <a:headEnd/>
                  <a:tailEnd/>
                </a14:hiddenLine>
              </a:ext>
            </a:extLst>
          </p:spPr>
          <p:txBody>
            <a:bodyPr rot="0" vert="vert" wrap="square" lIns="201041" tIns="100521" rIns="201041" bIns="100521" upright="1">
              <a:spAutoFit/>
            </a:bodyPr>
            <a:lstStyle/>
            <a:p>
              <a:pPr algn="ctr"/>
              <a:r>
                <a:rPr lang="en-US" sz="1759" dirty="0">
                  <a:latin typeface="Calibri" panose="020F0502020204030204" pitchFamily="34" charset="0"/>
                  <a:ea typeface="Calibri" panose="020F0502020204030204" pitchFamily="34" charset="0"/>
                  <a:cs typeface="Times New Roman" panose="02020603050405020304" pitchFamily="18" charset="0"/>
                </a:rPr>
                <a:t> </a:t>
              </a:r>
            </a:p>
          </p:txBody>
        </p:sp>
        <p:sp>
          <p:nvSpPr>
            <p:cNvPr id="23" name="Text Box 20">
              <a:extLst>
                <a:ext uri="{FF2B5EF4-FFF2-40B4-BE49-F238E27FC236}">
                  <a16:creationId xmlns:a16="http://schemas.microsoft.com/office/drawing/2014/main" id="{153A03F4-E5CD-4883-A2C4-BAC92405A13B}"/>
                </a:ext>
              </a:extLst>
            </p:cNvPr>
            <p:cNvSpPr txBox="1">
              <a:spLocks noChangeArrowheads="1"/>
            </p:cNvSpPr>
            <p:nvPr/>
          </p:nvSpPr>
          <p:spPr bwMode="auto">
            <a:xfrm>
              <a:off x="2630170" y="2168294"/>
              <a:ext cx="1128395" cy="1224280"/>
            </a:xfrm>
            <a:prstGeom prst="rect">
              <a:avLst/>
            </a:prstGeom>
            <a:noFill/>
            <a:ln>
              <a:noFill/>
            </a:ln>
            <a:extLst>
              <a:ext uri="{909E8E84-426E-40DD-AFC4-6F175D3DCCD1}">
                <a14:hiddenFill xmlns:a14="http://schemas.microsoft.com/office/drawing/2010/main">
                  <a:solidFill>
                    <a:srgbClr val="BBE0E3"/>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none" lIns="201041" tIns="100521" rIns="201041" bIns="100521" upright="1">
              <a:noAutofit/>
            </a:bodyPr>
            <a:lstStyle/>
            <a:p>
              <a:pPr algn="ctr"/>
              <a:r>
                <a:rPr lang="en-US" sz="2638" b="1" i="1" dirty="0">
                  <a:solidFill>
                    <a:srgbClr val="0000FF"/>
                  </a:solidFill>
                  <a:latin typeface="+mj-lt"/>
                  <a:ea typeface="Calibri" panose="020F0502020204030204" pitchFamily="34" charset="0"/>
                  <a:cs typeface="Times New Roman" panose="02020603050405020304" pitchFamily="18" charset="0"/>
                </a:rPr>
                <a:t>Culture of:</a:t>
              </a:r>
            </a:p>
            <a:p>
              <a:pPr algn="ctr"/>
              <a:endParaRPr lang="en-US" sz="2638" dirty="0">
                <a:solidFill>
                  <a:srgbClr val="0000FF"/>
                </a:solidFill>
                <a:latin typeface="+mj-lt"/>
                <a:ea typeface="Calibri" panose="020F0502020204030204" pitchFamily="34" charset="0"/>
                <a:cs typeface="Times New Roman" panose="02020603050405020304" pitchFamily="18" charset="0"/>
              </a:endParaRPr>
            </a:p>
            <a:p>
              <a:pPr algn="ctr"/>
              <a:r>
                <a:rPr lang="en-US" sz="2638" b="1" dirty="0">
                  <a:solidFill>
                    <a:srgbClr val="0000FF"/>
                  </a:solidFill>
                  <a:latin typeface="+mj-lt"/>
                  <a:ea typeface="Calibri" panose="020F0502020204030204" pitchFamily="34" charset="0"/>
                  <a:cs typeface="Times New Roman" panose="02020603050405020304" pitchFamily="18" charset="0"/>
                </a:rPr>
                <a:t>Relevance</a:t>
              </a:r>
            </a:p>
            <a:p>
              <a:pPr algn="ctr"/>
              <a:endParaRPr lang="en-US" sz="1759" dirty="0">
                <a:latin typeface="+mj-lt"/>
                <a:ea typeface="Calibri" panose="020F0502020204030204" pitchFamily="34" charset="0"/>
                <a:cs typeface="Times New Roman" panose="02020603050405020304" pitchFamily="18" charset="0"/>
              </a:endParaRPr>
            </a:p>
            <a:p>
              <a:pPr algn="ctr"/>
              <a:r>
                <a:rPr lang="en-US" sz="2638" b="1" dirty="0">
                  <a:solidFill>
                    <a:srgbClr val="0000FF"/>
                  </a:solidFill>
                  <a:latin typeface="+mj-lt"/>
                  <a:ea typeface="Calibri" panose="020F0502020204030204" pitchFamily="34" charset="0"/>
                  <a:cs typeface="Times New Roman" panose="02020603050405020304" pitchFamily="18" charset="0"/>
                </a:rPr>
                <a:t>Evidence</a:t>
              </a:r>
            </a:p>
            <a:p>
              <a:pPr algn="ctr"/>
              <a:endParaRPr lang="en-US" sz="1759" dirty="0">
                <a:latin typeface="+mj-lt"/>
                <a:ea typeface="Calibri" panose="020F0502020204030204" pitchFamily="34" charset="0"/>
                <a:cs typeface="Times New Roman" panose="02020603050405020304" pitchFamily="18" charset="0"/>
              </a:endParaRPr>
            </a:p>
            <a:p>
              <a:pPr algn="ctr"/>
              <a:r>
                <a:rPr lang="en-US" sz="2638" b="1" dirty="0">
                  <a:solidFill>
                    <a:srgbClr val="0000FF"/>
                  </a:solidFill>
                  <a:latin typeface="+mj-lt"/>
                  <a:ea typeface="Calibri" panose="020F0502020204030204" pitchFamily="34" charset="0"/>
                  <a:cs typeface="Times New Roman" panose="02020603050405020304" pitchFamily="18" charset="0"/>
                </a:rPr>
                <a:t>Perseverance</a:t>
              </a:r>
            </a:p>
            <a:p>
              <a:pPr algn="ctr"/>
              <a:endParaRPr lang="en-US" sz="1759" dirty="0">
                <a:latin typeface="+mj-lt"/>
                <a:ea typeface="Calibri" panose="020F0502020204030204" pitchFamily="34" charset="0"/>
                <a:cs typeface="Times New Roman" panose="02020603050405020304" pitchFamily="18" charset="0"/>
              </a:endParaRPr>
            </a:p>
          </p:txBody>
        </p:sp>
      </p:grpSp>
      <p:pic>
        <p:nvPicPr>
          <p:cNvPr id="5" name="Picture 4">
            <a:extLst>
              <a:ext uri="{FF2B5EF4-FFF2-40B4-BE49-F238E27FC236}">
                <a16:creationId xmlns:a16="http://schemas.microsoft.com/office/drawing/2014/main" id="{5D878DEB-146B-2BF7-1EF8-37C19049C52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0861104"/>
            <a:ext cx="9475474" cy="1000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283226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3488</TotalTime>
  <Words>3696</Words>
  <Application>Microsoft Office PowerPoint</Application>
  <PresentationFormat>Custom</PresentationFormat>
  <Paragraphs>766</Paragraphs>
  <Slides>36</Slides>
  <Notes>36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36</vt:i4>
      </vt:variant>
    </vt:vector>
  </HeadingPairs>
  <TitlesOfParts>
    <vt:vector size="41" baseType="lpstr">
      <vt:lpstr>Arial</vt:lpstr>
      <vt:lpstr>Calibri</vt:lpstr>
      <vt:lpstr>Calibri Light</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IUPUI-Pedestrian-Safety-concepts-for-Tues-3.key</dc:title>
  <dc:creator>Hundley, Stephen</dc:creator>
  <cp:lastModifiedBy>Porter, Linda</cp:lastModifiedBy>
  <cp:revision>352</cp:revision>
  <cp:lastPrinted>2025-01-06T14:11:03Z</cp:lastPrinted>
  <dcterms:created xsi:type="dcterms:W3CDTF">2018-09-12T14:11:47Z</dcterms:created>
  <dcterms:modified xsi:type="dcterms:W3CDTF">2025-04-15T19:19:50Z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2018-05-01T00:00:00Z</vt:filetime>
  </property>
  <property fmtid="{D5CDD505-2E9C-101B-9397-08002B2CF9AE}" pid="3" name="LastSaved">
    <vt:filetime>2018-09-12T00:00:00Z</vt:filetime>
  </property>
  <property fmtid="{D5CDD505-2E9C-101B-9397-08002B2CF9AE}" pid="4" name="MSIP_Label_cc6bc328-2da9-4b02-83d3-3cec76ab836e_Enabled">
    <vt:lpwstr>true</vt:lpwstr>
  </property>
  <property fmtid="{D5CDD505-2E9C-101B-9397-08002B2CF9AE}" pid="5" name="MSIP_Label_cc6bc328-2da9-4b02-83d3-3cec76ab836e_SetDate">
    <vt:lpwstr>2025-04-15T19:19:45Z</vt:lpwstr>
  </property>
  <property fmtid="{D5CDD505-2E9C-101B-9397-08002B2CF9AE}" pid="6" name="MSIP_Label_cc6bc328-2da9-4b02-83d3-3cec76ab836e_Method">
    <vt:lpwstr>Standard</vt:lpwstr>
  </property>
  <property fmtid="{D5CDD505-2E9C-101B-9397-08002B2CF9AE}" pid="7" name="MSIP_Label_cc6bc328-2da9-4b02-83d3-3cec76ab836e_Name">
    <vt:lpwstr>defa4170-0d19-0005-0004-bc88714345d2</vt:lpwstr>
  </property>
  <property fmtid="{D5CDD505-2E9C-101B-9397-08002B2CF9AE}" pid="8" name="MSIP_Label_cc6bc328-2da9-4b02-83d3-3cec76ab836e_SiteId">
    <vt:lpwstr>7c539505-f129-46ae-a6cf-ecaf413b8b0d</vt:lpwstr>
  </property>
  <property fmtid="{D5CDD505-2E9C-101B-9397-08002B2CF9AE}" pid="9" name="MSIP_Label_cc6bc328-2da9-4b02-83d3-3cec76ab836e_ActionId">
    <vt:lpwstr>92a58175-84a8-464e-98e1-295478bf9b9e</vt:lpwstr>
  </property>
  <property fmtid="{D5CDD505-2E9C-101B-9397-08002B2CF9AE}" pid="10" name="MSIP_Label_cc6bc328-2da9-4b02-83d3-3cec76ab836e_ContentBits">
    <vt:lpwstr>0</vt:lpwstr>
  </property>
  <property fmtid="{D5CDD505-2E9C-101B-9397-08002B2CF9AE}" pid="11" name="MSIP_Label_cc6bc328-2da9-4b02-83d3-3cec76ab836e_Tag">
    <vt:lpwstr>10, 3, 0, 1</vt:lpwstr>
  </property>
</Properties>
</file>