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5"/>
  </p:notesMasterIdLst>
  <p:handoutMasterIdLst>
    <p:handoutMasterId r:id="rId36"/>
  </p:handoutMasterIdLst>
  <p:sldIdLst>
    <p:sldId id="256" r:id="rId2"/>
    <p:sldId id="271" r:id="rId3"/>
    <p:sldId id="258" r:id="rId4"/>
    <p:sldId id="259" r:id="rId5"/>
    <p:sldId id="260" r:id="rId6"/>
    <p:sldId id="264" r:id="rId7"/>
    <p:sldId id="266" r:id="rId8"/>
    <p:sldId id="267" r:id="rId9"/>
    <p:sldId id="273" r:id="rId10"/>
    <p:sldId id="262" r:id="rId11"/>
    <p:sldId id="265" r:id="rId12"/>
    <p:sldId id="263" r:id="rId13"/>
    <p:sldId id="279" r:id="rId14"/>
    <p:sldId id="272" r:id="rId15"/>
    <p:sldId id="282" r:id="rId16"/>
    <p:sldId id="280" r:id="rId17"/>
    <p:sldId id="281" r:id="rId18"/>
    <p:sldId id="286" r:id="rId19"/>
    <p:sldId id="287" r:id="rId20"/>
    <p:sldId id="288" r:id="rId21"/>
    <p:sldId id="289" r:id="rId22"/>
    <p:sldId id="290" r:id="rId23"/>
    <p:sldId id="278" r:id="rId24"/>
    <p:sldId id="294" r:id="rId25"/>
    <p:sldId id="301" r:id="rId26"/>
    <p:sldId id="302" r:id="rId27"/>
    <p:sldId id="303" r:id="rId28"/>
    <p:sldId id="291" r:id="rId29"/>
    <p:sldId id="268" r:id="rId30"/>
    <p:sldId id="292" r:id="rId31"/>
    <p:sldId id="293" r:id="rId32"/>
    <p:sldId id="261" r:id="rId33"/>
    <p:sldId id="270" r:id="rId34"/>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48"/>
  </p:normalViewPr>
  <p:slideViewPr>
    <p:cSldViewPr>
      <p:cViewPr varScale="1">
        <p:scale>
          <a:sx n="100" d="100"/>
          <a:sy n="100" d="100"/>
        </p:scale>
        <p:origin x="94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488" cy="46196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37000" y="0"/>
            <a:ext cx="3011488" cy="461963"/>
          </a:xfrm>
          <a:prstGeom prst="rect">
            <a:avLst/>
          </a:prstGeom>
        </p:spPr>
        <p:txBody>
          <a:bodyPr vert="horz" lIns="91440" tIns="45720" rIns="91440" bIns="45720" rtlCol="0"/>
          <a:lstStyle>
            <a:lvl1pPr algn="r">
              <a:defRPr sz="1200"/>
            </a:lvl1pPr>
          </a:lstStyle>
          <a:p>
            <a:fld id="{FDAF4F89-7329-423A-8F15-A9DAF2B8656D}" type="datetimeFigureOut">
              <a:rPr lang="en-US" smtClean="0"/>
              <a:t>4/20/2018</a:t>
            </a:fld>
            <a:endParaRPr lang="en-US" dirty="0"/>
          </a:p>
        </p:txBody>
      </p:sp>
      <p:sp>
        <p:nvSpPr>
          <p:cNvPr id="4" name="Footer Placeholder 3"/>
          <p:cNvSpPr>
            <a:spLocks noGrp="1"/>
          </p:cNvSpPr>
          <p:nvPr>
            <p:ph type="ftr" sz="quarter" idx="2"/>
          </p:nvPr>
        </p:nvSpPr>
        <p:spPr>
          <a:xfrm>
            <a:off x="0" y="8772525"/>
            <a:ext cx="3011488" cy="461963"/>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7000" y="8772525"/>
            <a:ext cx="3011488" cy="461963"/>
          </a:xfrm>
          <a:prstGeom prst="rect">
            <a:avLst/>
          </a:prstGeom>
        </p:spPr>
        <p:txBody>
          <a:bodyPr vert="horz" lIns="91440" tIns="45720" rIns="91440" bIns="45720" rtlCol="0" anchor="b"/>
          <a:lstStyle>
            <a:lvl1pPr algn="r">
              <a:defRPr sz="1200"/>
            </a:lvl1pPr>
          </a:lstStyle>
          <a:p>
            <a:fld id="{42FB8E7B-ABEA-4B80-BF9B-BC8EB31F2EAA}" type="slidenum">
              <a:rPr lang="en-US" smtClean="0"/>
              <a:t>‹#›</a:t>
            </a:fld>
            <a:endParaRPr lang="en-US" dirty="0"/>
          </a:p>
        </p:txBody>
      </p:sp>
    </p:spTree>
    <p:extLst>
      <p:ext uri="{BB962C8B-B14F-4D97-AF65-F5344CB8AC3E}">
        <p14:creationId xmlns:p14="http://schemas.microsoft.com/office/powerpoint/2010/main" val="8848344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61804"/>
          </a:xfrm>
          <a:prstGeom prst="rect">
            <a:avLst/>
          </a:prstGeom>
        </p:spPr>
        <p:txBody>
          <a:bodyPr vert="horz" lIns="92492" tIns="46246" rIns="92492" bIns="46246" rtlCol="0"/>
          <a:lstStyle>
            <a:lvl1pPr algn="l">
              <a:defRPr sz="1200"/>
            </a:lvl1pPr>
          </a:lstStyle>
          <a:p>
            <a:endParaRPr lang="en-US" dirty="0"/>
          </a:p>
        </p:txBody>
      </p:sp>
      <p:sp>
        <p:nvSpPr>
          <p:cNvPr id="3" name="Date Placeholder 2"/>
          <p:cNvSpPr>
            <a:spLocks noGrp="1"/>
          </p:cNvSpPr>
          <p:nvPr>
            <p:ph type="dt" idx="1"/>
          </p:nvPr>
        </p:nvSpPr>
        <p:spPr>
          <a:xfrm>
            <a:off x="3936768" y="0"/>
            <a:ext cx="3011699" cy="461804"/>
          </a:xfrm>
          <a:prstGeom prst="rect">
            <a:avLst/>
          </a:prstGeom>
        </p:spPr>
        <p:txBody>
          <a:bodyPr vert="horz" lIns="92492" tIns="46246" rIns="92492" bIns="46246" rtlCol="0"/>
          <a:lstStyle>
            <a:lvl1pPr algn="r">
              <a:defRPr sz="1200"/>
            </a:lvl1pPr>
          </a:lstStyle>
          <a:p>
            <a:fld id="{696FBA16-A70E-47AE-87FF-C0BF28EB8672}" type="datetimeFigureOut">
              <a:rPr lang="en-US" smtClean="0"/>
              <a:t>4/20/2018</a:t>
            </a:fld>
            <a:endParaRPr lang="en-US" dirty="0"/>
          </a:p>
        </p:txBody>
      </p:sp>
      <p:sp>
        <p:nvSpPr>
          <p:cNvPr id="4" name="Slide Image Placeholder 3"/>
          <p:cNvSpPr>
            <a:spLocks noGrp="1" noRot="1" noChangeAspect="1"/>
          </p:cNvSpPr>
          <p:nvPr>
            <p:ph type="sldImg" idx="2"/>
          </p:nvPr>
        </p:nvSpPr>
        <p:spPr>
          <a:xfrm>
            <a:off x="1165225" y="692150"/>
            <a:ext cx="4619625" cy="3463925"/>
          </a:xfrm>
          <a:prstGeom prst="rect">
            <a:avLst/>
          </a:prstGeom>
          <a:noFill/>
          <a:ln w="12700">
            <a:solidFill>
              <a:prstClr val="black"/>
            </a:solidFill>
          </a:ln>
        </p:spPr>
        <p:txBody>
          <a:bodyPr vert="horz" lIns="92492" tIns="46246" rIns="92492" bIns="46246" rtlCol="0" anchor="ctr"/>
          <a:lstStyle/>
          <a:p>
            <a:endParaRPr lang="en-US" dirty="0"/>
          </a:p>
        </p:txBody>
      </p:sp>
      <p:sp>
        <p:nvSpPr>
          <p:cNvPr id="5" name="Notes Placeholder 4"/>
          <p:cNvSpPr>
            <a:spLocks noGrp="1"/>
          </p:cNvSpPr>
          <p:nvPr>
            <p:ph type="body" sz="quarter" idx="3"/>
          </p:nvPr>
        </p:nvSpPr>
        <p:spPr>
          <a:xfrm>
            <a:off x="695008" y="4387136"/>
            <a:ext cx="5560060" cy="4156234"/>
          </a:xfrm>
          <a:prstGeom prst="rect">
            <a:avLst/>
          </a:prstGeom>
        </p:spPr>
        <p:txBody>
          <a:bodyPr vert="horz" lIns="92492" tIns="46246" rIns="92492" bIns="46246"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772668"/>
            <a:ext cx="3011699" cy="461804"/>
          </a:xfrm>
          <a:prstGeom prst="rect">
            <a:avLst/>
          </a:prstGeom>
        </p:spPr>
        <p:txBody>
          <a:bodyPr vert="horz" lIns="92492" tIns="46246" rIns="92492" bIns="46246"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6768" y="8772668"/>
            <a:ext cx="3011699" cy="461804"/>
          </a:xfrm>
          <a:prstGeom prst="rect">
            <a:avLst/>
          </a:prstGeom>
        </p:spPr>
        <p:txBody>
          <a:bodyPr vert="horz" lIns="92492" tIns="46246" rIns="92492" bIns="46246" rtlCol="0" anchor="b"/>
          <a:lstStyle>
            <a:lvl1pPr algn="r">
              <a:defRPr sz="1200"/>
            </a:lvl1pPr>
          </a:lstStyle>
          <a:p>
            <a:fld id="{749F860C-9760-4287-A0A5-38F8E8C4FD0D}" type="slidenum">
              <a:rPr lang="en-US" smtClean="0"/>
              <a:t>‹#›</a:t>
            </a:fld>
            <a:endParaRPr lang="en-US" dirty="0"/>
          </a:p>
        </p:txBody>
      </p:sp>
    </p:spTree>
    <p:extLst>
      <p:ext uri="{BB962C8B-B14F-4D97-AF65-F5344CB8AC3E}">
        <p14:creationId xmlns:p14="http://schemas.microsoft.com/office/powerpoint/2010/main" val="1465512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9F860C-9760-4287-A0A5-38F8E8C4FD0D}" type="slidenum">
              <a:rPr lang="en-US" smtClean="0"/>
              <a:t>3</a:t>
            </a:fld>
            <a:endParaRPr lang="en-US" dirty="0"/>
          </a:p>
        </p:txBody>
      </p:sp>
    </p:spTree>
    <p:extLst>
      <p:ext uri="{BB962C8B-B14F-4D97-AF65-F5344CB8AC3E}">
        <p14:creationId xmlns:p14="http://schemas.microsoft.com/office/powerpoint/2010/main" val="20162237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a:p>
            <a:endParaRPr lang="en-US" dirty="0"/>
          </a:p>
        </p:txBody>
      </p:sp>
      <p:sp>
        <p:nvSpPr>
          <p:cNvPr id="4" name="Slide Number Placeholder 3"/>
          <p:cNvSpPr>
            <a:spLocks noGrp="1"/>
          </p:cNvSpPr>
          <p:nvPr>
            <p:ph type="sldNum" sz="quarter" idx="10"/>
          </p:nvPr>
        </p:nvSpPr>
        <p:spPr/>
        <p:txBody>
          <a:bodyPr/>
          <a:lstStyle/>
          <a:p>
            <a:fld id="{749F860C-9760-4287-A0A5-38F8E8C4FD0D}" type="slidenum">
              <a:rPr lang="en-US" smtClean="0"/>
              <a:t>4</a:t>
            </a:fld>
            <a:endParaRPr lang="en-US" dirty="0"/>
          </a:p>
        </p:txBody>
      </p:sp>
    </p:spTree>
    <p:extLst>
      <p:ext uri="{BB962C8B-B14F-4D97-AF65-F5344CB8AC3E}">
        <p14:creationId xmlns:p14="http://schemas.microsoft.com/office/powerpoint/2010/main" val="33084108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9F860C-9760-4287-A0A5-38F8E8C4FD0D}" type="slidenum">
              <a:rPr lang="en-US" smtClean="0"/>
              <a:t>5</a:t>
            </a:fld>
            <a:endParaRPr lang="en-US" dirty="0"/>
          </a:p>
        </p:txBody>
      </p:sp>
    </p:spTree>
    <p:extLst>
      <p:ext uri="{BB962C8B-B14F-4D97-AF65-F5344CB8AC3E}">
        <p14:creationId xmlns:p14="http://schemas.microsoft.com/office/powerpoint/2010/main" val="38986951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Analyze</a:t>
            </a:r>
            <a:r>
              <a:rPr lang="en-US" baseline="0" dirty="0"/>
              <a:t> and prioritize what you have before you start anew</a:t>
            </a:r>
          </a:p>
          <a:p>
            <a:r>
              <a:rPr lang="en-US" baseline="0" dirty="0"/>
              <a:t>All programs have a life cycle.  Make vibrant what you have through modification or terminate and reinvest the resources in something more contemporary</a:t>
            </a:r>
            <a:endParaRPr lang="en-US" dirty="0"/>
          </a:p>
        </p:txBody>
      </p:sp>
      <p:sp>
        <p:nvSpPr>
          <p:cNvPr id="4" name="Slide Number Placeholder 3"/>
          <p:cNvSpPr>
            <a:spLocks noGrp="1"/>
          </p:cNvSpPr>
          <p:nvPr>
            <p:ph type="sldNum" sz="quarter" idx="10"/>
          </p:nvPr>
        </p:nvSpPr>
        <p:spPr/>
        <p:txBody>
          <a:bodyPr/>
          <a:lstStyle/>
          <a:p>
            <a:fld id="{749F860C-9760-4287-A0A5-38F8E8C4FD0D}" type="slidenum">
              <a:rPr lang="en-US" smtClean="0"/>
              <a:t>6</a:t>
            </a:fld>
            <a:endParaRPr lang="en-US" dirty="0"/>
          </a:p>
        </p:txBody>
      </p:sp>
    </p:spTree>
    <p:extLst>
      <p:ext uri="{BB962C8B-B14F-4D97-AF65-F5344CB8AC3E}">
        <p14:creationId xmlns:p14="http://schemas.microsoft.com/office/powerpoint/2010/main" val="3106551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9F860C-9760-4287-A0A5-38F8E8C4FD0D}" type="slidenum">
              <a:rPr lang="en-US" smtClean="0"/>
              <a:t>12</a:t>
            </a:fld>
            <a:endParaRPr lang="en-US" dirty="0"/>
          </a:p>
        </p:txBody>
      </p:sp>
    </p:spTree>
    <p:extLst>
      <p:ext uri="{BB962C8B-B14F-4D97-AF65-F5344CB8AC3E}">
        <p14:creationId xmlns:p14="http://schemas.microsoft.com/office/powerpoint/2010/main" val="252443150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9F860C-9760-4287-A0A5-38F8E8C4FD0D}" type="slidenum">
              <a:rPr lang="en-US" smtClean="0"/>
              <a:t>16</a:t>
            </a:fld>
            <a:endParaRPr lang="en-US" dirty="0"/>
          </a:p>
        </p:txBody>
      </p:sp>
    </p:spTree>
    <p:extLst>
      <p:ext uri="{BB962C8B-B14F-4D97-AF65-F5344CB8AC3E}">
        <p14:creationId xmlns:p14="http://schemas.microsoft.com/office/powerpoint/2010/main" val="25189435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dirty="0"/>
              <a:t>The established minor’s enrollments and graduation rates are good  selling points for this degree.  The story that needs to be built is on the success of the established minor (which is already in keeping with the mission of the University and College) and the demand for the BS.  Data should be provided on current enrollments and graduates for the minor.  Also, you need to clarify if the minor will continue to exist upon approval of a bachelor’s degree.</a:t>
            </a:r>
          </a:p>
          <a:p>
            <a:endParaRPr lang="en-US" dirty="0"/>
          </a:p>
        </p:txBody>
      </p:sp>
      <p:sp>
        <p:nvSpPr>
          <p:cNvPr id="4" name="Slide Number Placeholder 3"/>
          <p:cNvSpPr>
            <a:spLocks noGrp="1"/>
          </p:cNvSpPr>
          <p:nvPr>
            <p:ph type="sldNum" sz="quarter" idx="10"/>
          </p:nvPr>
        </p:nvSpPr>
        <p:spPr/>
        <p:txBody>
          <a:bodyPr/>
          <a:lstStyle/>
          <a:p>
            <a:fld id="{749F860C-9760-4287-A0A5-38F8E8C4FD0D}" type="slidenum">
              <a:rPr lang="en-US" smtClean="0"/>
              <a:t>17</a:t>
            </a:fld>
            <a:endParaRPr lang="en-US" dirty="0"/>
          </a:p>
        </p:txBody>
      </p:sp>
    </p:spTree>
    <p:extLst>
      <p:ext uri="{BB962C8B-B14F-4D97-AF65-F5344CB8AC3E}">
        <p14:creationId xmlns:p14="http://schemas.microsoft.com/office/powerpoint/2010/main" val="69520404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 able to explain!</a:t>
            </a:r>
          </a:p>
        </p:txBody>
      </p:sp>
      <p:sp>
        <p:nvSpPr>
          <p:cNvPr id="4" name="Slide Number Placeholder 3"/>
          <p:cNvSpPr>
            <a:spLocks noGrp="1"/>
          </p:cNvSpPr>
          <p:nvPr>
            <p:ph type="sldNum" sz="quarter" idx="10"/>
          </p:nvPr>
        </p:nvSpPr>
        <p:spPr/>
        <p:txBody>
          <a:bodyPr/>
          <a:lstStyle/>
          <a:p>
            <a:fld id="{749F860C-9760-4287-A0A5-38F8E8C4FD0D}" type="slidenum">
              <a:rPr lang="en-US" smtClean="0"/>
              <a:t>23</a:t>
            </a:fld>
            <a:endParaRPr lang="en-US" dirty="0"/>
          </a:p>
        </p:txBody>
      </p:sp>
    </p:spTree>
    <p:extLst>
      <p:ext uri="{BB962C8B-B14F-4D97-AF65-F5344CB8AC3E}">
        <p14:creationId xmlns:p14="http://schemas.microsoft.com/office/powerpoint/2010/main" val="35587937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49F860C-9760-4287-A0A5-38F8E8C4FD0D}" type="slidenum">
              <a:rPr lang="en-US" smtClean="0"/>
              <a:t>29</a:t>
            </a:fld>
            <a:endParaRPr lang="en-US" dirty="0"/>
          </a:p>
        </p:txBody>
      </p:sp>
    </p:spTree>
    <p:extLst>
      <p:ext uri="{BB962C8B-B14F-4D97-AF65-F5344CB8AC3E}">
        <p14:creationId xmlns:p14="http://schemas.microsoft.com/office/powerpoint/2010/main" val="248918758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7EE0F43-B8FE-4427-986A-3E8F9DD31E89}" type="datetimeFigureOut">
              <a:rPr lang="en-US" smtClean="0"/>
              <a:t>4/20/2018</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E8EBC13A-7FEE-46E9-B6A2-6C6CFFCA9432}"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7EE0F43-B8FE-4427-986A-3E8F9DD31E89}" type="datetimeFigureOut">
              <a:rPr lang="en-US" smtClean="0"/>
              <a:t>4/20/2018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EBC13A-7FEE-46E9-B6A2-6C6CFFCA9432}"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7EE0F43-B8FE-4427-986A-3E8F9DD31E89}" type="datetimeFigureOut">
              <a:rPr lang="en-US" smtClean="0"/>
              <a:t>4/20/2018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EBC13A-7FEE-46E9-B6A2-6C6CFFCA9432}"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7EE0F43-B8FE-4427-986A-3E8F9DD31E89}" type="datetimeFigureOut">
              <a:rPr lang="en-US" smtClean="0"/>
              <a:t>4/20/2018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EBC13A-7FEE-46E9-B6A2-6C6CFFCA9432}" type="slidenum">
              <a:rPr lang="en-US" smtClean="0"/>
              <a:t>‹#›</a:t>
            </a:fld>
            <a:endParaRPr lang="en-US" dirty="0"/>
          </a:p>
        </p:txBody>
      </p:sp>
      <p:sp>
        <p:nvSpPr>
          <p:cNvPr id="7" name="Title 6"/>
          <p:cNvSpPr>
            <a:spLocks noGrp="1"/>
          </p:cNvSpPr>
          <p:nvPr>
            <p:ph type="title"/>
          </p:nvPr>
        </p:nvSpPr>
        <p:spPr/>
        <p:txBody>
          <a:bodyPr rtlCol="0"/>
          <a:lstStyle/>
          <a:p>
            <a:r>
              <a:rPr kumimoji="0"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a:t>Click to edit Master title style</a:t>
            </a:r>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17EE0F43-B8FE-4427-986A-3E8F9DD31E89}" type="datetimeFigureOut">
              <a:rPr lang="en-US" smtClean="0"/>
              <a:t>4/20/2018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8EBC13A-7FEE-46E9-B6A2-6C6CFFCA9432}"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7EE0F43-B8FE-4427-986A-3E8F9DD31E89}" type="datetimeFigureOut">
              <a:rPr lang="en-US" smtClean="0"/>
              <a:t>4/20/2018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8EBC13A-7FEE-46E9-B6A2-6C6CFFCA9432}" type="slidenum">
              <a:rPr lang="en-US" smtClean="0"/>
              <a:t>‹#›</a:t>
            </a:fld>
            <a:endParaRPr lang="en-US" dirty="0"/>
          </a:p>
        </p:txBody>
      </p:sp>
      <p:sp>
        <p:nvSpPr>
          <p:cNvPr id="8" name="Title 7"/>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7EE0F43-B8FE-4427-986A-3E8F9DD31E89}" type="datetimeFigureOut">
              <a:rPr lang="en-US" smtClean="0"/>
              <a:t>4/20/2018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8EBC13A-7FEE-46E9-B6A2-6C6CFFCA9432}"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7EE0F43-B8FE-4427-986A-3E8F9DD31E89}" type="datetimeFigureOut">
              <a:rPr lang="en-US" smtClean="0"/>
              <a:t>4/20/2018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8EBC13A-7FEE-46E9-B6A2-6C6CFFCA9432}" type="slidenum">
              <a:rPr lang="en-US" smtClean="0"/>
              <a:t>‹#›</a:t>
            </a:fld>
            <a:endParaRPr lang="en-US" dirty="0"/>
          </a:p>
        </p:txBody>
      </p:sp>
      <p:sp>
        <p:nvSpPr>
          <p:cNvPr id="6" name="Title 5"/>
          <p:cNvSpPr>
            <a:spLocks noGrp="1"/>
          </p:cNvSpPr>
          <p:nvPr>
            <p:ph type="title"/>
          </p:nvPr>
        </p:nvSpPr>
        <p:spPr/>
        <p:txBody>
          <a:bodyPr rtlCol="0"/>
          <a:lstStyle/>
          <a:p>
            <a:r>
              <a:rPr kumimoji="0" lang="en-US"/>
              <a:t>Click to edit Master title style</a:t>
            </a:r>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EE0F43-B8FE-4427-986A-3E8F9DD31E89}" type="datetimeFigureOut">
              <a:rPr lang="en-US" smtClean="0"/>
              <a:t>4/20/2018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8EBC13A-7FEE-46E9-B6A2-6C6CFFCA9432}"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p>
            <a:fld id="{17EE0F43-B8FE-4427-986A-3E8F9DD31E89}" type="datetimeFigureOut">
              <a:rPr lang="en-US" smtClean="0"/>
              <a:t>4/20/2018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8EBC13A-7FEE-46E9-B6A2-6C6CFFCA9432}"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a:t>Click icon to add picture</a:t>
            </a:r>
          </a:p>
        </p:txBody>
      </p:sp>
      <p:sp>
        <p:nvSpPr>
          <p:cNvPr id="5" name="Date Placeholder 4"/>
          <p:cNvSpPr>
            <a:spLocks noGrp="1"/>
          </p:cNvSpPr>
          <p:nvPr>
            <p:ph type="dt" sz="half" idx="10"/>
          </p:nvPr>
        </p:nvSpPr>
        <p:spPr/>
        <p:txBody>
          <a:bodyPr/>
          <a:lstStyle>
            <a:lvl1pPr>
              <a:defRPr>
                <a:solidFill>
                  <a:schemeClr val="tx1"/>
                </a:solidFill>
              </a:defRPr>
            </a:lvl1pPr>
            <a:extLst/>
          </a:lstStyle>
          <a:p>
            <a:fld id="{17EE0F43-B8FE-4427-986A-3E8F9DD31E89}" type="datetimeFigureOut">
              <a:rPr lang="en-US" smtClean="0"/>
              <a:t>4/20/2018</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E8EBC13A-7FEE-46E9-B6A2-6C6CFFCA9432}"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a:t>Click to edit Master title style</a:t>
            </a:r>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n-US"/>
              <a:t>Click to edit Master title style</a:t>
            </a:r>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17EE0F43-B8FE-4427-986A-3E8F9DD31E89}" type="datetimeFigureOut">
              <a:rPr lang="en-US" smtClean="0"/>
              <a:t>4/20/2018</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E8EBC13A-7FEE-46E9-B6A2-6C6CFFCA9432}"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thec.ppr.tn.gov/THECSIS/Research/Research.aspx?TabID=API%20Search"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3" Type="http://schemas.openxmlformats.org/officeDocument/2006/relationships/hyperlink" Target="https://www.academicimpressions.com/report-what-higher-ed-leaders-are-saying-about-program-prioritization/" TargetMode="External"/><Relationship Id="rId2" Type="http://schemas.openxmlformats.org/officeDocument/2006/relationships/hyperlink" Target="http://www.slideshare.net/onimproving/ways-to-develop-kaizen-eyes" TargetMode="External"/><Relationship Id="rId1" Type="http://schemas.openxmlformats.org/officeDocument/2006/relationships/slideLayout" Target="../slideLayouts/slideLayout2.xml"/><Relationship Id="rId6" Type="http://schemas.openxmlformats.org/officeDocument/2006/relationships/hyperlink" Target="https://academicimpressions.com/operationalizing-and-sustaining-new-academic-programs" TargetMode="External"/><Relationship Id="rId5" Type="http://schemas.openxmlformats.org/officeDocument/2006/relationships/hyperlink" Target="http://www.academicimpressions.com/news/feasibility-checklist-science-bringing-new-academic-programs-to-life" TargetMode="External"/><Relationship Id="rId4" Type="http://schemas.openxmlformats.org/officeDocument/2006/relationships/hyperlink" Target="https://www.academicimpressions.com/higher-education-your-life-may-depend-upon-it" TargetMode="Externa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www.tn.gov/content/dam/tn/thec/bureau/aa/academic-programs/program-approv/aca-pol/THEC_Resource_Guide_Feasibility_Studies_July_2017.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09601"/>
            <a:ext cx="7924800" cy="2990850"/>
          </a:xfrm>
        </p:spPr>
        <p:txBody>
          <a:bodyPr>
            <a:normAutofit fontScale="90000"/>
          </a:bodyPr>
          <a:lstStyle/>
          <a:p>
            <a:r>
              <a:rPr lang="en-US" dirty="0"/>
              <a:t>The Art and the Science of Sustainable Programs For An Institutional </a:t>
            </a:r>
            <a:br>
              <a:rPr lang="en-US" dirty="0"/>
            </a:br>
            <a:r>
              <a:rPr lang="en-US" dirty="0"/>
              <a:t>Competitive Advantage</a:t>
            </a:r>
          </a:p>
        </p:txBody>
      </p:sp>
      <p:sp>
        <p:nvSpPr>
          <p:cNvPr id="3" name="Subtitle 2"/>
          <p:cNvSpPr>
            <a:spLocks noGrp="1"/>
          </p:cNvSpPr>
          <p:nvPr>
            <p:ph type="subTitle" idx="1"/>
          </p:nvPr>
        </p:nvSpPr>
        <p:spPr/>
        <p:txBody>
          <a:bodyPr>
            <a:normAutofit fontScale="70000" lnSpcReduction="20000"/>
          </a:bodyPr>
          <a:lstStyle/>
          <a:p>
            <a:r>
              <a:rPr lang="en-US" dirty="0"/>
              <a:t>Pamela L. Knox, PhD</a:t>
            </a:r>
          </a:p>
          <a:p>
            <a:r>
              <a:rPr lang="en-US" dirty="0"/>
              <a:t>Associate Chief Academic Officer</a:t>
            </a:r>
          </a:p>
          <a:p>
            <a:r>
              <a:rPr lang="en-US" dirty="0"/>
              <a:t>Tennessee Higher Education Commission </a:t>
            </a:r>
          </a:p>
          <a:p>
            <a:r>
              <a:rPr lang="en-US" dirty="0"/>
              <a:t>Pamela.Knox@tn.gov</a:t>
            </a:r>
          </a:p>
        </p:txBody>
      </p:sp>
    </p:spTree>
    <p:extLst>
      <p:ext uri="{BB962C8B-B14F-4D97-AF65-F5344CB8AC3E}">
        <p14:creationId xmlns:p14="http://schemas.microsoft.com/office/powerpoint/2010/main" val="16852471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74638"/>
            <a:ext cx="8305800" cy="5745162"/>
          </a:xfrm>
        </p:spPr>
        <p:txBody>
          <a:bodyPr>
            <a:normAutofit/>
          </a:bodyPr>
          <a:lstStyle/>
          <a:p>
            <a:r>
              <a:rPr lang="en-US" i="1" dirty="0"/>
              <a:t>Key questions for today:</a:t>
            </a:r>
            <a:br>
              <a:rPr lang="en-US" i="1" dirty="0"/>
            </a:br>
            <a:r>
              <a:rPr lang="en-US" dirty="0"/>
              <a:t/>
            </a:r>
            <a:br>
              <a:rPr lang="en-US" dirty="0"/>
            </a:br>
            <a:r>
              <a:rPr lang="en-US" dirty="0"/>
              <a:t>How do your build cutting edge programs?</a:t>
            </a:r>
            <a:br>
              <a:rPr lang="en-US" dirty="0"/>
            </a:br>
            <a:r>
              <a:rPr lang="en-US" dirty="0"/>
              <a:t/>
            </a:r>
            <a:br>
              <a:rPr lang="en-US" dirty="0"/>
            </a:br>
            <a:r>
              <a:rPr lang="en-US" dirty="0"/>
              <a:t>How do you sustain them?</a:t>
            </a:r>
          </a:p>
        </p:txBody>
      </p:sp>
    </p:spTree>
    <p:extLst>
      <p:ext uri="{BB962C8B-B14F-4D97-AF65-F5344CB8AC3E}">
        <p14:creationId xmlns:p14="http://schemas.microsoft.com/office/powerpoint/2010/main" val="1437362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229600" cy="4572000"/>
          </a:xfrm>
        </p:spPr>
        <p:txBody>
          <a:bodyPr>
            <a:normAutofit fontScale="77500" lnSpcReduction="20000"/>
          </a:bodyPr>
          <a:lstStyle/>
          <a:p>
            <a:r>
              <a:rPr lang="en-US" sz="2800" dirty="0"/>
              <a:t>Know the mission of your institution and its priorities in order to ascertain institutional fit—Avoid mission creep</a:t>
            </a:r>
          </a:p>
          <a:p>
            <a:pPr marL="0" indent="0">
              <a:buNone/>
            </a:pPr>
            <a:endParaRPr lang="en-US" dirty="0"/>
          </a:p>
          <a:p>
            <a:pPr marL="342900" lvl="1" indent="-342900">
              <a:buFont typeface="Arial" panose="020B0604020202020204" pitchFamily="34" charset="0"/>
              <a:buChar char="•"/>
            </a:pPr>
            <a:r>
              <a:rPr lang="en-US" dirty="0"/>
              <a:t>Do your external research</a:t>
            </a:r>
          </a:p>
          <a:p>
            <a:pPr marL="742950" lvl="2" indent="-342900"/>
            <a:r>
              <a:rPr lang="en-US" dirty="0"/>
              <a:t>THEC Academic Program Inventory (</a:t>
            </a:r>
            <a:r>
              <a:rPr lang="en-US" dirty="0">
                <a:hlinkClick r:id="rId2"/>
              </a:rPr>
              <a:t>http://thec.ppr.tn.gov/THECSIS/Research/Research.aspx?TabID=API%20Search</a:t>
            </a:r>
            <a:endParaRPr lang="en-US" dirty="0"/>
          </a:p>
          <a:p>
            <a:pPr marL="742950" lvl="2" indent="-342900"/>
            <a:r>
              <a:rPr lang="en-US" dirty="0"/>
              <a:t>What are the bells and whistle programs out there on the internet and what would it take to have that kind of program here? Go visit!</a:t>
            </a:r>
          </a:p>
          <a:p>
            <a:pPr marL="742950" lvl="2" indent="-342900"/>
            <a:r>
              <a:rPr lang="en-US" dirty="0"/>
              <a:t>What is the market niche?  Does it fit for TSU and is it attainable?</a:t>
            </a:r>
          </a:p>
          <a:p>
            <a:pPr marL="400050" lvl="2" indent="0">
              <a:buNone/>
            </a:pPr>
            <a:endParaRPr lang="en-US" dirty="0"/>
          </a:p>
          <a:p>
            <a:pPr marL="342900" lvl="1" indent="-342900">
              <a:buFont typeface="Arial" panose="020B0604020202020204" pitchFamily="34" charset="0"/>
              <a:buChar char="•"/>
            </a:pPr>
            <a:r>
              <a:rPr lang="en-US" dirty="0"/>
              <a:t>Do your internal research</a:t>
            </a:r>
          </a:p>
          <a:p>
            <a:pPr marL="742950" lvl="2" indent="-342900"/>
            <a:r>
              <a:rPr lang="en-US" dirty="0"/>
              <a:t>What do you currently have that you can build? Cert to degree? Growth in degree level or breadth?</a:t>
            </a:r>
          </a:p>
          <a:p>
            <a:pPr marL="742950" lvl="2" indent="-342900"/>
            <a:r>
              <a:rPr lang="en-US" dirty="0"/>
              <a:t>What’s viable and what’s not?</a:t>
            </a:r>
          </a:p>
          <a:p>
            <a:pPr marL="742950" lvl="2" indent="-342900"/>
            <a:r>
              <a:rPr lang="en-US" dirty="0"/>
              <a:t>What’s operationally feasible?  </a:t>
            </a:r>
          </a:p>
          <a:p>
            <a:pPr marL="742950" lvl="2" indent="-342900"/>
            <a:r>
              <a:rPr lang="en-US" dirty="0"/>
              <a:t>What data-supported NOT just desired programs exist for TSU?</a:t>
            </a:r>
          </a:p>
          <a:p>
            <a:pPr marL="742950" lvl="2" indent="-342900"/>
            <a:r>
              <a:rPr lang="en-US" dirty="0"/>
              <a:t>Who are the champions for this program? </a:t>
            </a:r>
          </a:p>
          <a:p>
            <a:pPr marL="0" lvl="1" indent="0">
              <a:buNone/>
            </a:pPr>
            <a:endParaRPr lang="en-US" dirty="0"/>
          </a:p>
          <a:p>
            <a:endParaRPr lang="en-US" dirty="0"/>
          </a:p>
        </p:txBody>
      </p:sp>
      <p:sp>
        <p:nvSpPr>
          <p:cNvPr id="2" name="Title 1"/>
          <p:cNvSpPr>
            <a:spLocks noGrp="1"/>
          </p:cNvSpPr>
          <p:nvPr>
            <p:ph type="title"/>
          </p:nvPr>
        </p:nvSpPr>
        <p:spPr>
          <a:xfrm>
            <a:off x="457200" y="274638"/>
            <a:ext cx="8229600" cy="1325562"/>
          </a:xfrm>
        </p:spPr>
        <p:txBody>
          <a:bodyPr>
            <a:normAutofit fontScale="90000"/>
          </a:bodyPr>
          <a:lstStyle/>
          <a:p>
            <a:pPr algn="ctr"/>
            <a:r>
              <a:rPr lang="en-US" dirty="0"/>
              <a:t>Key Questions to Ask in the Development of Academic Programs</a:t>
            </a:r>
          </a:p>
        </p:txBody>
      </p:sp>
    </p:spTree>
    <p:extLst>
      <p:ext uri="{BB962C8B-B14F-4D97-AF65-F5344CB8AC3E}">
        <p14:creationId xmlns:p14="http://schemas.microsoft.com/office/powerpoint/2010/main" val="7984676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905000"/>
            <a:ext cx="8153400" cy="4102291"/>
          </a:xfrm>
        </p:spPr>
        <p:txBody>
          <a:bodyPr>
            <a:normAutofit/>
          </a:bodyPr>
          <a:lstStyle/>
          <a:p>
            <a:pPr lvl="1"/>
            <a:r>
              <a:rPr lang="en-US" dirty="0"/>
              <a:t>External Demand for a program </a:t>
            </a:r>
          </a:p>
          <a:p>
            <a:pPr lvl="1"/>
            <a:r>
              <a:rPr lang="en-US" dirty="0"/>
              <a:t>Size, scope and productivity of the program</a:t>
            </a:r>
          </a:p>
          <a:p>
            <a:pPr lvl="1"/>
            <a:r>
              <a:rPr lang="en-US" dirty="0"/>
              <a:t>Impact and overall essentiality of the program</a:t>
            </a:r>
          </a:p>
          <a:p>
            <a:pPr lvl="1"/>
            <a:r>
              <a:rPr lang="en-US" dirty="0"/>
              <a:t>Revenue and other resources  </a:t>
            </a:r>
            <a:r>
              <a:rPr lang="en-US" b="1" u="sng" dirty="0"/>
              <a:t>minus</a:t>
            </a:r>
            <a:r>
              <a:rPr lang="en-US" dirty="0"/>
              <a:t> costs and other associated expenses  </a:t>
            </a:r>
          </a:p>
          <a:p>
            <a:pPr lvl="1"/>
            <a:r>
              <a:rPr lang="en-US" dirty="0"/>
              <a:t>Internal demand for the program</a:t>
            </a:r>
          </a:p>
          <a:p>
            <a:pPr lvl="1"/>
            <a:r>
              <a:rPr lang="en-US" dirty="0"/>
              <a:t>History, development and expectations of the program </a:t>
            </a:r>
          </a:p>
          <a:p>
            <a:pPr lvl="1"/>
            <a:r>
              <a:rPr lang="en-US" dirty="0"/>
              <a:t>Quality of programs inputs and processes</a:t>
            </a:r>
          </a:p>
          <a:p>
            <a:pPr lvl="1"/>
            <a:r>
              <a:rPr lang="en-US" dirty="0"/>
              <a:t>Opportunity analysis of the program </a:t>
            </a:r>
          </a:p>
          <a:p>
            <a:pPr marL="0" indent="0">
              <a:buNone/>
            </a:pPr>
            <a:endParaRPr lang="en-US" dirty="0"/>
          </a:p>
        </p:txBody>
      </p:sp>
      <p:sp>
        <p:nvSpPr>
          <p:cNvPr id="2" name="Title 1"/>
          <p:cNvSpPr>
            <a:spLocks noGrp="1"/>
          </p:cNvSpPr>
          <p:nvPr>
            <p:ph type="title"/>
          </p:nvPr>
        </p:nvSpPr>
        <p:spPr>
          <a:xfrm>
            <a:off x="381000" y="838200"/>
            <a:ext cx="8305800" cy="1143000"/>
          </a:xfrm>
        </p:spPr>
        <p:txBody>
          <a:bodyPr>
            <a:normAutofit fontScale="90000"/>
          </a:bodyPr>
          <a:lstStyle/>
          <a:p>
            <a:pPr algn="ctr"/>
            <a:r>
              <a:rPr lang="en-US" dirty="0"/>
              <a:t/>
            </a:r>
            <a:br>
              <a:rPr lang="en-US" dirty="0"/>
            </a:br>
            <a:r>
              <a:rPr lang="en-US" dirty="0"/>
              <a:t/>
            </a:r>
            <a:br>
              <a:rPr lang="en-US" dirty="0"/>
            </a:br>
            <a:r>
              <a:rPr lang="en-US" dirty="0"/>
              <a:t>Data Sources Essential for A Program Development </a:t>
            </a:r>
            <a:br>
              <a:rPr lang="en-US" dirty="0"/>
            </a:br>
            <a:r>
              <a:rPr lang="en-US" dirty="0"/>
              <a:t/>
            </a:r>
            <a:br>
              <a:rPr lang="en-US" dirty="0"/>
            </a:br>
            <a:r>
              <a:rPr lang="en-US" dirty="0"/>
              <a:t/>
            </a:r>
            <a:br>
              <a:rPr lang="en-US" dirty="0"/>
            </a:br>
            <a:endParaRPr lang="en-US" dirty="0"/>
          </a:p>
        </p:txBody>
      </p:sp>
    </p:spTree>
    <p:extLst>
      <p:ext uri="{BB962C8B-B14F-4D97-AF65-F5344CB8AC3E}">
        <p14:creationId xmlns:p14="http://schemas.microsoft.com/office/powerpoint/2010/main" val="1674991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r>
              <a:rPr lang="en-US" sz="3200" dirty="0"/>
              <a:t>Do a thorough feasibility study</a:t>
            </a:r>
          </a:p>
          <a:p>
            <a:pPr marL="109728" indent="0">
              <a:buNone/>
            </a:pPr>
            <a:endParaRPr lang="en-US" sz="3200" dirty="0"/>
          </a:p>
          <a:p>
            <a:r>
              <a:rPr lang="en-US" sz="3200" dirty="0"/>
              <a:t>Hire a consultant to help you work through the program including a mock external review.  The questions THEC requires the reviewer to respond to are public.</a:t>
            </a:r>
          </a:p>
          <a:p>
            <a:pPr marL="109728" indent="0">
              <a:buNone/>
            </a:pPr>
            <a:r>
              <a:rPr lang="en-US" sz="3200" dirty="0"/>
              <a:t> </a:t>
            </a:r>
          </a:p>
          <a:p>
            <a:r>
              <a:rPr lang="en-US" sz="3200" dirty="0"/>
              <a:t>All documents should be carefully checked for spelling and punctuation errors.  </a:t>
            </a:r>
          </a:p>
          <a:p>
            <a:pPr marL="109728" indent="0">
              <a:buNone/>
            </a:pPr>
            <a:endParaRPr lang="en-US" sz="3200" dirty="0"/>
          </a:p>
          <a:p>
            <a:r>
              <a:rPr lang="en-US" sz="3200" dirty="0">
                <a:solidFill>
                  <a:srgbClr val="FF0000"/>
                </a:solidFill>
              </a:rPr>
              <a:t>REMEMBER:  </a:t>
            </a:r>
            <a:r>
              <a:rPr lang="en-US" sz="3200" dirty="0"/>
              <a:t>This document represents the face of the institution when posted for comments on the THEC website and when sent to the external reviewers.</a:t>
            </a:r>
          </a:p>
          <a:p>
            <a:endParaRPr lang="en-US" dirty="0"/>
          </a:p>
        </p:txBody>
      </p:sp>
      <p:sp>
        <p:nvSpPr>
          <p:cNvPr id="3" name="Title 2"/>
          <p:cNvSpPr>
            <a:spLocks noGrp="1"/>
          </p:cNvSpPr>
          <p:nvPr>
            <p:ph type="title"/>
          </p:nvPr>
        </p:nvSpPr>
        <p:spPr/>
        <p:txBody>
          <a:bodyPr/>
          <a:lstStyle/>
          <a:p>
            <a:r>
              <a:rPr lang="en-US" dirty="0"/>
              <a:t>General Comment</a:t>
            </a:r>
          </a:p>
        </p:txBody>
      </p:sp>
    </p:spTree>
    <p:extLst>
      <p:ext uri="{BB962C8B-B14F-4D97-AF65-F5344CB8AC3E}">
        <p14:creationId xmlns:p14="http://schemas.microsoft.com/office/powerpoint/2010/main" val="35701762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479550"/>
          </a:xfrm>
        </p:spPr>
        <p:txBody>
          <a:bodyPr>
            <a:normAutofit/>
          </a:bodyPr>
          <a:lstStyle/>
          <a:p>
            <a:pPr algn="ctr"/>
            <a:r>
              <a:rPr lang="en-US" dirty="0"/>
              <a:t>  Process for Approval of </a:t>
            </a:r>
            <a:br>
              <a:rPr lang="en-US" dirty="0"/>
            </a:br>
            <a:r>
              <a:rPr lang="en-US" dirty="0">
                <a:solidFill>
                  <a:schemeClr val="accent1"/>
                </a:solidFill>
              </a:rPr>
              <a:t>LON</a:t>
            </a:r>
            <a:r>
              <a:rPr lang="en-US" dirty="0"/>
              <a:t>         and      </a:t>
            </a:r>
            <a:r>
              <a:rPr lang="en-US" dirty="0">
                <a:solidFill>
                  <a:schemeClr val="accent1"/>
                </a:solidFill>
              </a:rPr>
              <a:t>NAPP</a:t>
            </a:r>
          </a:p>
        </p:txBody>
      </p:sp>
      <p:sp>
        <p:nvSpPr>
          <p:cNvPr id="3" name="Text Placeholder 2"/>
          <p:cNvSpPr>
            <a:spLocks noGrp="1"/>
          </p:cNvSpPr>
          <p:nvPr>
            <p:ph type="body" idx="1"/>
          </p:nvPr>
        </p:nvSpPr>
        <p:spPr>
          <a:xfrm>
            <a:off x="457200" y="5867400"/>
            <a:ext cx="4040188" cy="609600"/>
          </a:xfrm>
        </p:spPr>
        <p:txBody>
          <a:bodyPr>
            <a:normAutofit fontScale="85000" lnSpcReduction="10000"/>
          </a:bodyPr>
          <a:lstStyle/>
          <a:p>
            <a:pPr algn="ctr"/>
            <a:r>
              <a:rPr lang="en-US" dirty="0"/>
              <a:t>3 years to develop if approved</a:t>
            </a:r>
          </a:p>
        </p:txBody>
      </p:sp>
      <p:sp>
        <p:nvSpPr>
          <p:cNvPr id="4" name="Text Placeholder 3"/>
          <p:cNvSpPr>
            <a:spLocks noGrp="1"/>
          </p:cNvSpPr>
          <p:nvPr>
            <p:ph type="body" sz="half" idx="3"/>
          </p:nvPr>
        </p:nvSpPr>
        <p:spPr>
          <a:xfrm>
            <a:off x="4648200" y="5867400"/>
            <a:ext cx="4038601" cy="609600"/>
          </a:xfrm>
        </p:spPr>
        <p:txBody>
          <a:bodyPr/>
          <a:lstStyle/>
          <a:p>
            <a:pPr algn="ctr"/>
            <a:r>
              <a:rPr lang="en-US" dirty="0"/>
              <a:t>Appeal options</a:t>
            </a:r>
          </a:p>
        </p:txBody>
      </p:sp>
      <p:sp>
        <p:nvSpPr>
          <p:cNvPr id="5" name="Content Placeholder 4"/>
          <p:cNvSpPr>
            <a:spLocks noGrp="1"/>
          </p:cNvSpPr>
          <p:nvPr>
            <p:ph sz="quarter" idx="2"/>
          </p:nvPr>
        </p:nvSpPr>
        <p:spPr>
          <a:xfrm>
            <a:off x="381000" y="1752600"/>
            <a:ext cx="4116388" cy="3633457"/>
          </a:xfrm>
        </p:spPr>
        <p:txBody>
          <a:bodyPr>
            <a:normAutofit fontScale="92500" lnSpcReduction="20000"/>
          </a:bodyPr>
          <a:lstStyle/>
          <a:p>
            <a:r>
              <a:rPr lang="en-US" dirty="0"/>
              <a:t>Submit through campus channels letter of notification to THEC</a:t>
            </a:r>
          </a:p>
          <a:p>
            <a:r>
              <a:rPr lang="en-US" dirty="0"/>
              <a:t>Notification of intent to develop</a:t>
            </a:r>
          </a:p>
          <a:p>
            <a:r>
              <a:rPr lang="en-US" b="1" dirty="0">
                <a:solidFill>
                  <a:srgbClr val="FF0000"/>
                </a:solidFill>
              </a:rPr>
              <a:t>Includes feasibility study</a:t>
            </a:r>
          </a:p>
          <a:p>
            <a:r>
              <a:rPr lang="en-US" dirty="0"/>
              <a:t>TSU BoT acknowledgement of intent (not the same as approval)</a:t>
            </a:r>
          </a:p>
          <a:p>
            <a:r>
              <a:rPr lang="en-US" dirty="0"/>
              <a:t>Feedback and Approval are separate</a:t>
            </a:r>
          </a:p>
        </p:txBody>
      </p:sp>
      <p:sp>
        <p:nvSpPr>
          <p:cNvPr id="6" name="Content Placeholder 5"/>
          <p:cNvSpPr>
            <a:spLocks noGrp="1"/>
          </p:cNvSpPr>
          <p:nvPr>
            <p:ph sz="quarter" idx="4"/>
          </p:nvPr>
        </p:nvSpPr>
        <p:spPr>
          <a:xfrm>
            <a:off x="4495801" y="1752600"/>
            <a:ext cx="4267200" cy="3633457"/>
          </a:xfrm>
        </p:spPr>
        <p:txBody>
          <a:bodyPr>
            <a:noAutofit/>
          </a:bodyPr>
          <a:lstStyle/>
          <a:p>
            <a:r>
              <a:rPr lang="en-US" sz="2200" dirty="0"/>
              <a:t>Includes all documentation </a:t>
            </a:r>
          </a:p>
          <a:p>
            <a:r>
              <a:rPr lang="en-US" sz="2200" dirty="0"/>
              <a:t>Submitted when you think it’s ready for external reviewer</a:t>
            </a:r>
          </a:p>
          <a:p>
            <a:r>
              <a:rPr lang="en-US" sz="2200" dirty="0"/>
              <a:t>Submit list of possible reviewers</a:t>
            </a:r>
          </a:p>
          <a:p>
            <a:r>
              <a:rPr lang="en-US" sz="2200" dirty="0"/>
              <a:t>External review visit</a:t>
            </a:r>
          </a:p>
          <a:p>
            <a:r>
              <a:rPr lang="en-US" sz="2200" dirty="0"/>
              <a:t>Respond to review &amp; THEC </a:t>
            </a:r>
          </a:p>
          <a:p>
            <a:r>
              <a:rPr lang="en-US" sz="2200" dirty="0"/>
              <a:t>TSU BoT Approval</a:t>
            </a:r>
          </a:p>
          <a:p>
            <a:r>
              <a:rPr lang="en-US" sz="2200" dirty="0"/>
              <a:t>Commission determination of approval (or NOT) </a:t>
            </a:r>
          </a:p>
        </p:txBody>
      </p:sp>
    </p:spTree>
    <p:extLst>
      <p:ext uri="{BB962C8B-B14F-4D97-AF65-F5344CB8AC3E}">
        <p14:creationId xmlns:p14="http://schemas.microsoft.com/office/powerpoint/2010/main" val="32451682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An Example</a:t>
            </a:r>
          </a:p>
        </p:txBody>
      </p:sp>
      <p:sp>
        <p:nvSpPr>
          <p:cNvPr id="3" name="Subtitle 2"/>
          <p:cNvSpPr>
            <a:spLocks noGrp="1"/>
          </p:cNvSpPr>
          <p:nvPr>
            <p:ph type="subTitle" idx="1"/>
          </p:nvPr>
        </p:nvSpPr>
        <p:spPr/>
        <p:txBody>
          <a:bodyPr/>
          <a:lstStyle/>
          <a:p>
            <a:r>
              <a:rPr lang="en-US" dirty="0"/>
              <a:t>BS in Non-Profit Management and Leadership</a:t>
            </a:r>
          </a:p>
        </p:txBody>
      </p:sp>
    </p:spTree>
    <p:extLst>
      <p:ext uri="{BB962C8B-B14F-4D97-AF65-F5344CB8AC3E}">
        <p14:creationId xmlns:p14="http://schemas.microsoft.com/office/powerpoint/2010/main" val="281131989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buNone/>
            </a:pPr>
            <a:r>
              <a:rPr lang="en-US" dirty="0"/>
              <a:t> </a:t>
            </a:r>
            <a:r>
              <a:rPr lang="en-US" b="1" dirty="0"/>
              <a:t>Letter of Notification (LON)</a:t>
            </a:r>
            <a:endParaRPr lang="en-US" dirty="0"/>
          </a:p>
          <a:p>
            <a:pPr marL="109728" indent="0">
              <a:buNone/>
            </a:pPr>
            <a:r>
              <a:rPr lang="en-US" b="1" dirty="0"/>
              <a:t> </a:t>
            </a:r>
            <a:endParaRPr lang="en-US" dirty="0"/>
          </a:p>
          <a:p>
            <a:pPr marL="109728" indent="0">
              <a:buNone/>
            </a:pPr>
            <a:r>
              <a:rPr lang="en-US" dirty="0"/>
              <a:t>Program Name:		Nonprofit Management</a:t>
            </a:r>
          </a:p>
          <a:p>
            <a:pPr marL="109728" indent="0">
              <a:buNone/>
            </a:pPr>
            <a:r>
              <a:rPr lang="en-US" dirty="0">
                <a:solidFill>
                  <a:schemeClr val="accent2"/>
                </a:solidFill>
              </a:rPr>
              <a:t>Is this “Non-Management and Leadership” OR “Nonprofit Management”?</a:t>
            </a:r>
            <a:endParaRPr lang="en-US" dirty="0"/>
          </a:p>
          <a:p>
            <a:pPr marL="109728" lvl="0" indent="0">
              <a:buNone/>
            </a:pPr>
            <a:endParaRPr lang="en-US" dirty="0"/>
          </a:p>
          <a:p>
            <a:pPr marL="109728" lvl="0" indent="0">
              <a:buNone/>
            </a:pPr>
            <a:r>
              <a:rPr lang="en-US" dirty="0"/>
              <a:t>Degree Designation:	Bachelor of Science </a:t>
            </a:r>
          </a:p>
          <a:p>
            <a:pPr marL="109728" indent="0">
              <a:buNone/>
            </a:pPr>
            <a:r>
              <a:rPr lang="en-US" dirty="0"/>
              <a:t>CIP Code:			52.0206</a:t>
            </a:r>
          </a:p>
          <a:p>
            <a:pPr marL="109728" lvl="0" indent="0">
              <a:buNone/>
            </a:pPr>
            <a:r>
              <a:rPr lang="en-US" dirty="0"/>
              <a:t>Proposed Implementation Date:    Fall 2018</a:t>
            </a:r>
          </a:p>
          <a:p>
            <a:endParaRPr lang="en-US" dirty="0"/>
          </a:p>
        </p:txBody>
      </p:sp>
      <p:sp>
        <p:nvSpPr>
          <p:cNvPr id="3" name="Title 2"/>
          <p:cNvSpPr>
            <a:spLocks noGrp="1"/>
          </p:cNvSpPr>
          <p:nvPr>
            <p:ph type="title"/>
          </p:nvPr>
        </p:nvSpPr>
        <p:spPr/>
        <p:txBody>
          <a:bodyPr/>
          <a:lstStyle/>
          <a:p>
            <a:r>
              <a:rPr lang="en-US" dirty="0"/>
              <a:t>Stay Consistent </a:t>
            </a:r>
          </a:p>
        </p:txBody>
      </p:sp>
    </p:spTree>
    <p:extLst>
      <p:ext uri="{BB962C8B-B14F-4D97-AF65-F5344CB8AC3E}">
        <p14:creationId xmlns:p14="http://schemas.microsoft.com/office/powerpoint/2010/main" val="203650319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371600"/>
            <a:ext cx="8534400" cy="4767072"/>
          </a:xfrm>
        </p:spPr>
        <p:txBody>
          <a:bodyPr>
            <a:noAutofit/>
          </a:bodyPr>
          <a:lstStyle/>
          <a:p>
            <a:pPr marL="109728" indent="0">
              <a:buNone/>
            </a:pPr>
            <a:r>
              <a:rPr lang="en-US" sz="2400" dirty="0"/>
              <a:t>The Department of Social Work and Urban Studies in the College of Public Service proposes to convert its minor in the B.S. in Urban Studies to a Bachelor of Science in Non -profit Management and Leadership </a:t>
            </a:r>
            <a:r>
              <a:rPr lang="en-US" sz="2400" b="1" dirty="0">
                <a:solidFill>
                  <a:srgbClr val="FF0000"/>
                </a:solidFill>
              </a:rPr>
              <a:t>(BSNPL . </a:t>
            </a:r>
            <a:r>
              <a:rPr lang="en-US" sz="2400" dirty="0"/>
              <a:t>The goal of this program is to train managers and leaders in the specialized knowledge, skills, and behavioral traits needed for successful careers in the growing nonprofit sector . </a:t>
            </a:r>
            <a:r>
              <a:rPr lang="en-US" sz="2400" b="1" dirty="0">
                <a:solidFill>
                  <a:srgbClr val="FF0000"/>
                </a:solidFill>
              </a:rPr>
              <a:t>It will provide . </a:t>
            </a:r>
            <a:r>
              <a:rPr lang="en-US" sz="2400" dirty="0"/>
              <a:t>The program is designed to equip students with the </a:t>
            </a:r>
            <a:r>
              <a:rPr lang="en-US" sz="2400" b="1" dirty="0">
                <a:solidFill>
                  <a:srgbClr val="FF0000"/>
                </a:solidFill>
              </a:rPr>
              <a:t>ten core evidenced-based  and knowledge and behavioral competencies </a:t>
            </a:r>
            <a:r>
              <a:rPr lang="en-US" sz="2400" dirty="0"/>
              <a:t>identified for an undergraduate degree in Nonprofit Management.   </a:t>
            </a:r>
          </a:p>
        </p:txBody>
      </p:sp>
      <p:sp>
        <p:nvSpPr>
          <p:cNvPr id="3" name="Title 2"/>
          <p:cNvSpPr>
            <a:spLocks noGrp="1"/>
          </p:cNvSpPr>
          <p:nvPr>
            <p:ph type="title"/>
          </p:nvPr>
        </p:nvSpPr>
        <p:spPr/>
        <p:txBody>
          <a:bodyPr/>
          <a:lstStyle/>
          <a:p>
            <a:r>
              <a:rPr lang="en-US" dirty="0"/>
              <a:t>Purpose and Nature of Program</a:t>
            </a:r>
          </a:p>
        </p:txBody>
      </p:sp>
    </p:spTree>
    <p:extLst>
      <p:ext uri="{BB962C8B-B14F-4D97-AF65-F5344CB8AC3E}">
        <p14:creationId xmlns:p14="http://schemas.microsoft.com/office/powerpoint/2010/main" val="35874816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728D511-B5DD-F143-AF67-93C59C82FED1}"/>
              </a:ext>
            </a:extLst>
          </p:cNvPr>
          <p:cNvSpPr>
            <a:spLocks noGrp="1"/>
          </p:cNvSpPr>
          <p:nvPr>
            <p:ph idx="1"/>
          </p:nvPr>
        </p:nvSpPr>
        <p:spPr/>
        <p:txBody>
          <a:bodyPr>
            <a:normAutofit fontScale="77500" lnSpcReduction="20000"/>
          </a:bodyPr>
          <a:lstStyle/>
          <a:p>
            <a:pPr marL="342900" lvl="0" indent="-342900">
              <a:lnSpc>
                <a:spcPct val="115000"/>
              </a:lnSpc>
              <a:spcBef>
                <a:spcPts val="0"/>
              </a:spcBef>
              <a:buFont typeface="Wingdings"/>
              <a:buChar char=""/>
            </a:pPr>
            <a:r>
              <a:rPr lang="en-US" sz="2800" dirty="0"/>
              <a:t>According to the LON, TSU offers a minor in Non-Profit Management minor in Urban Studies and an Urban Studies, BS program.  TSU intends to develop a Non-Profit Management BS program from the existing Urban Studies minor. However, according to the 2015-17 Undergraduate Catalog, a minor in Urban Studies does not exist and as is shown on the TSU website the minor is in Non-Profit Management and Leadership.  </a:t>
            </a:r>
            <a:r>
              <a:rPr lang="en-US" sz="2800" dirty="0">
                <a:solidFill>
                  <a:schemeClr val="accent2"/>
                </a:solidFill>
              </a:rPr>
              <a:t>It appears the Non-Profit Management and Leadership minor will be replaced a Non-profit Management and Leadership, BS but it is not stated clearly that the minor will be discontinued. </a:t>
            </a:r>
            <a:endParaRPr lang="en-US" sz="3600" dirty="0">
              <a:solidFill>
                <a:schemeClr val="accent2"/>
              </a:solidFill>
            </a:endParaRPr>
          </a:p>
          <a:p>
            <a:endParaRPr lang="en-US" dirty="0"/>
          </a:p>
        </p:txBody>
      </p:sp>
      <p:sp>
        <p:nvSpPr>
          <p:cNvPr id="3" name="Title 2">
            <a:extLst>
              <a:ext uri="{FF2B5EF4-FFF2-40B4-BE49-F238E27FC236}">
                <a16:creationId xmlns:a16="http://schemas.microsoft.com/office/drawing/2014/main" id="{E7B4B49B-4524-C745-B92A-B8F07CAD09D0}"/>
              </a:ext>
            </a:extLst>
          </p:cNvPr>
          <p:cNvSpPr>
            <a:spLocks noGrp="1"/>
          </p:cNvSpPr>
          <p:nvPr>
            <p:ph type="title"/>
          </p:nvPr>
        </p:nvSpPr>
        <p:spPr/>
        <p:txBody>
          <a:bodyPr/>
          <a:lstStyle/>
          <a:p>
            <a:r>
              <a:rPr lang="en-US" dirty="0"/>
              <a:t>Overall Feedback on the LON</a:t>
            </a:r>
          </a:p>
        </p:txBody>
      </p:sp>
    </p:spTree>
    <p:extLst>
      <p:ext uri="{BB962C8B-B14F-4D97-AF65-F5344CB8AC3E}">
        <p14:creationId xmlns:p14="http://schemas.microsoft.com/office/powerpoint/2010/main" val="231189745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BB415CF-6A98-E942-96DE-7E766DDAC990}"/>
              </a:ext>
            </a:extLst>
          </p:cNvPr>
          <p:cNvSpPr>
            <a:spLocks noGrp="1"/>
          </p:cNvSpPr>
          <p:nvPr>
            <p:ph idx="1"/>
          </p:nvPr>
        </p:nvSpPr>
        <p:spPr>
          <a:xfrm>
            <a:off x="381000" y="381000"/>
            <a:ext cx="8305800" cy="5626291"/>
          </a:xfrm>
        </p:spPr>
        <p:txBody>
          <a:bodyPr/>
          <a:lstStyle/>
          <a:p>
            <a:pPr marL="109728" indent="0">
              <a:buNone/>
            </a:pPr>
            <a:r>
              <a:rPr lang="en-US" dirty="0"/>
              <a:t>More </a:t>
            </a:r>
          </a:p>
          <a:p>
            <a:pPr marL="109728" indent="0">
              <a:buNone/>
            </a:pPr>
            <a:endParaRPr lang="en-US" dirty="0"/>
          </a:p>
          <a:p>
            <a:pPr marL="109728" indent="0">
              <a:buNone/>
            </a:pPr>
            <a:endParaRPr lang="en-US" dirty="0"/>
          </a:p>
        </p:txBody>
      </p:sp>
      <p:sp>
        <p:nvSpPr>
          <p:cNvPr id="4" name="Rectangle 3">
            <a:extLst>
              <a:ext uri="{FF2B5EF4-FFF2-40B4-BE49-F238E27FC236}">
                <a16:creationId xmlns:a16="http://schemas.microsoft.com/office/drawing/2014/main" id="{29CD9FAC-0C1B-B146-BEB0-BDF0E613C500}"/>
              </a:ext>
            </a:extLst>
          </p:cNvPr>
          <p:cNvSpPr/>
          <p:nvPr/>
        </p:nvSpPr>
        <p:spPr>
          <a:xfrm>
            <a:off x="762000" y="1295400"/>
            <a:ext cx="7543800" cy="4325800"/>
          </a:xfrm>
          <a:prstGeom prst="rect">
            <a:avLst/>
          </a:prstGeom>
        </p:spPr>
        <p:txBody>
          <a:bodyPr wrap="square">
            <a:spAutoFit/>
          </a:bodyPr>
          <a:lstStyle/>
          <a:p>
            <a:pPr marL="342900" lvl="0" indent="-342900">
              <a:lnSpc>
                <a:spcPct val="115000"/>
              </a:lnSpc>
              <a:spcBef>
                <a:spcPts val="0"/>
              </a:spcBef>
              <a:buFont typeface="Wingdings"/>
              <a:buChar char=""/>
            </a:pPr>
            <a:r>
              <a:rPr lang="en-US" sz="2400" dirty="0"/>
              <a:t>TSU is proposing to develop </a:t>
            </a:r>
            <a:r>
              <a:rPr lang="en-US" sz="2400" dirty="0">
                <a:solidFill>
                  <a:schemeClr val="accent2"/>
                </a:solidFill>
              </a:rPr>
              <a:t>on-line and ground delivery </a:t>
            </a:r>
            <a:r>
              <a:rPr lang="en-US" sz="2400" dirty="0"/>
              <a:t>BS. No information is provided on the number of students in the current minor but the rationale for the program cites underutilization of the existing faculty.  No student data is provided on interest in the proposed degree.  </a:t>
            </a:r>
          </a:p>
          <a:p>
            <a:pPr lvl="0">
              <a:lnSpc>
                <a:spcPct val="115000"/>
              </a:lnSpc>
              <a:spcBef>
                <a:spcPts val="0"/>
              </a:spcBef>
            </a:pPr>
            <a:endParaRPr lang="en-US" sz="2400" dirty="0"/>
          </a:p>
          <a:p>
            <a:pPr marL="342900" lvl="0" indent="-342900">
              <a:lnSpc>
                <a:spcPct val="115000"/>
              </a:lnSpc>
              <a:spcBef>
                <a:spcPts val="0"/>
              </a:spcBef>
              <a:buFont typeface="Wingdings"/>
              <a:buChar char=""/>
            </a:pPr>
            <a:r>
              <a:rPr lang="en-US" sz="2400" dirty="0">
                <a:solidFill>
                  <a:schemeClr val="accent2"/>
                </a:solidFill>
              </a:rPr>
              <a:t>The feasibility study suggests no need or demand for this degree</a:t>
            </a:r>
            <a:r>
              <a:rPr lang="en-US" sz="2400" dirty="0"/>
              <a:t>.</a:t>
            </a:r>
            <a:endParaRPr lang="en-US" sz="2400" dirty="0">
              <a:latin typeface="Open Sans"/>
              <a:ea typeface="Calibri"/>
            </a:endParaRPr>
          </a:p>
        </p:txBody>
      </p:sp>
    </p:spTree>
    <p:extLst>
      <p:ext uri="{BB962C8B-B14F-4D97-AF65-F5344CB8AC3E}">
        <p14:creationId xmlns:p14="http://schemas.microsoft.com/office/powerpoint/2010/main" val="749263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rot="10800000" flipV="1">
            <a:off x="533400" y="381000"/>
            <a:ext cx="8153400" cy="914400"/>
          </a:xfrm>
        </p:spPr>
        <p:txBody>
          <a:bodyPr/>
          <a:lstStyle/>
          <a:p>
            <a:pPr algn="ctr"/>
            <a:r>
              <a:rPr lang="en-US" dirty="0"/>
              <a:t>GOALS</a:t>
            </a:r>
          </a:p>
        </p:txBody>
      </p:sp>
      <p:sp>
        <p:nvSpPr>
          <p:cNvPr id="4" name="Content Placeholder 3"/>
          <p:cNvSpPr>
            <a:spLocks noGrp="1"/>
          </p:cNvSpPr>
          <p:nvPr>
            <p:ph idx="1"/>
          </p:nvPr>
        </p:nvSpPr>
        <p:spPr>
          <a:xfrm>
            <a:off x="457200" y="1524000"/>
            <a:ext cx="8229600" cy="4525963"/>
          </a:xfrm>
        </p:spPr>
        <p:txBody>
          <a:bodyPr/>
          <a:lstStyle/>
          <a:p>
            <a:pPr lvl="0"/>
            <a:r>
              <a:rPr lang="en-US" dirty="0"/>
              <a:t>To review the THEC process for new programs</a:t>
            </a:r>
          </a:p>
          <a:p>
            <a:pPr marL="109728" lvl="0" indent="0">
              <a:buNone/>
            </a:pPr>
            <a:endParaRPr lang="en-US" dirty="0"/>
          </a:p>
          <a:p>
            <a:pPr lvl="0"/>
            <a:r>
              <a:rPr lang="en-US" dirty="0"/>
              <a:t>To discuss criteria for consideration</a:t>
            </a:r>
          </a:p>
          <a:p>
            <a:pPr marL="109728" lvl="0" indent="0">
              <a:buNone/>
            </a:pPr>
            <a:endParaRPr lang="en-US" dirty="0"/>
          </a:p>
          <a:p>
            <a:pPr lvl="0"/>
            <a:r>
              <a:rPr lang="en-US" dirty="0"/>
              <a:t>To discuss some ideas for creating new programs</a:t>
            </a:r>
          </a:p>
          <a:p>
            <a:endParaRPr lang="en-US" dirty="0"/>
          </a:p>
        </p:txBody>
      </p:sp>
    </p:spTree>
    <p:extLst>
      <p:ext uri="{BB962C8B-B14F-4D97-AF65-F5344CB8AC3E}">
        <p14:creationId xmlns:p14="http://schemas.microsoft.com/office/powerpoint/2010/main" val="188466876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49C1C2D-5AD6-7C41-93D3-7E7BB247EC90}"/>
              </a:ext>
            </a:extLst>
          </p:cNvPr>
          <p:cNvSpPr>
            <a:spLocks noGrp="1"/>
          </p:cNvSpPr>
          <p:nvPr>
            <p:ph idx="1"/>
          </p:nvPr>
        </p:nvSpPr>
        <p:spPr/>
        <p:txBody>
          <a:bodyPr/>
          <a:lstStyle/>
          <a:p>
            <a:pPr marL="342900" lvl="0" indent="-342900">
              <a:lnSpc>
                <a:spcPct val="115000"/>
              </a:lnSpc>
              <a:spcBef>
                <a:spcPts val="0"/>
              </a:spcBef>
              <a:buFont typeface="Wingdings"/>
              <a:buChar char=""/>
            </a:pPr>
            <a:r>
              <a:rPr lang="en-US" sz="2400" dirty="0"/>
              <a:t>TSU is proposing to develop </a:t>
            </a:r>
            <a:r>
              <a:rPr lang="en-US" sz="2400" dirty="0">
                <a:solidFill>
                  <a:schemeClr val="accent2"/>
                </a:solidFill>
              </a:rPr>
              <a:t>on-line and ground delivery </a:t>
            </a:r>
            <a:r>
              <a:rPr lang="en-US" sz="2400" dirty="0"/>
              <a:t>BS. No information is provided on the number of students in the current minor but the rationale for the program cites underutilization of the existing faculty.  No student data is provided on interest in the proposed degree.  </a:t>
            </a:r>
          </a:p>
          <a:p>
            <a:pPr marL="0" lvl="0" indent="0">
              <a:lnSpc>
                <a:spcPct val="115000"/>
              </a:lnSpc>
              <a:spcBef>
                <a:spcPts val="0"/>
              </a:spcBef>
              <a:buNone/>
            </a:pPr>
            <a:endParaRPr lang="en-US" sz="3200" dirty="0"/>
          </a:p>
          <a:p>
            <a:pPr marL="342900" lvl="0" indent="-342900">
              <a:lnSpc>
                <a:spcPct val="115000"/>
              </a:lnSpc>
              <a:spcBef>
                <a:spcPts val="0"/>
              </a:spcBef>
              <a:buFont typeface="Wingdings"/>
              <a:buChar char=""/>
            </a:pPr>
            <a:r>
              <a:rPr lang="en-US" sz="2400" dirty="0">
                <a:solidFill>
                  <a:schemeClr val="accent2"/>
                </a:solidFill>
              </a:rPr>
              <a:t>The feasibility study suggests no need or demand for this degree</a:t>
            </a:r>
            <a:r>
              <a:rPr lang="en-US" sz="2400" dirty="0"/>
              <a:t>.</a:t>
            </a:r>
            <a:endParaRPr lang="en-US" sz="3200" dirty="0">
              <a:latin typeface="Open Sans"/>
              <a:ea typeface="Calibri"/>
            </a:endParaRPr>
          </a:p>
          <a:p>
            <a:endParaRPr lang="en-US" dirty="0"/>
          </a:p>
        </p:txBody>
      </p:sp>
      <p:sp>
        <p:nvSpPr>
          <p:cNvPr id="3" name="Title 2">
            <a:extLst>
              <a:ext uri="{FF2B5EF4-FFF2-40B4-BE49-F238E27FC236}">
                <a16:creationId xmlns:a16="http://schemas.microsoft.com/office/drawing/2014/main" id="{6B3BF99A-232B-2D46-BA40-6D9F0B349EF1}"/>
              </a:ext>
            </a:extLst>
          </p:cNvPr>
          <p:cNvSpPr>
            <a:spLocks noGrp="1"/>
          </p:cNvSpPr>
          <p:nvPr>
            <p:ph type="title"/>
          </p:nvPr>
        </p:nvSpPr>
        <p:spPr/>
        <p:txBody>
          <a:bodyPr/>
          <a:lstStyle/>
          <a:p>
            <a:r>
              <a:rPr lang="en-US" dirty="0"/>
              <a:t>Feasibility Study </a:t>
            </a:r>
          </a:p>
        </p:txBody>
      </p:sp>
    </p:spTree>
    <p:extLst>
      <p:ext uri="{BB962C8B-B14F-4D97-AF65-F5344CB8AC3E}">
        <p14:creationId xmlns:p14="http://schemas.microsoft.com/office/powerpoint/2010/main" val="5273283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A367DB1-10BE-7542-ABDE-7DA81C8DE1AB}"/>
              </a:ext>
            </a:extLst>
          </p:cNvPr>
          <p:cNvSpPr>
            <a:spLocks noGrp="1"/>
          </p:cNvSpPr>
          <p:nvPr>
            <p:ph idx="1"/>
          </p:nvPr>
        </p:nvSpPr>
        <p:spPr/>
        <p:txBody>
          <a:bodyPr>
            <a:normAutofit fontScale="92500" lnSpcReduction="20000"/>
          </a:bodyPr>
          <a:lstStyle/>
          <a:p>
            <a:pPr marL="342900" lvl="0" indent="-342900">
              <a:lnSpc>
                <a:spcPct val="115000"/>
              </a:lnSpc>
              <a:spcBef>
                <a:spcPts val="0"/>
              </a:spcBef>
              <a:buFont typeface="Wingdings"/>
              <a:buChar char=""/>
            </a:pPr>
            <a:r>
              <a:rPr lang="en-US" sz="2800" dirty="0">
                <a:solidFill>
                  <a:schemeClr val="accent2"/>
                </a:solidFill>
              </a:rPr>
              <a:t>Based on the feasibility study results, it appears there is a decline nationally for this degree (37%) and statewide (25%).  </a:t>
            </a:r>
          </a:p>
          <a:p>
            <a:pPr marL="0" lvl="0" indent="0">
              <a:lnSpc>
                <a:spcPct val="115000"/>
              </a:lnSpc>
              <a:spcBef>
                <a:spcPts val="0"/>
              </a:spcBef>
              <a:buNone/>
            </a:pPr>
            <a:endParaRPr lang="en-US" sz="3600" dirty="0">
              <a:solidFill>
                <a:schemeClr val="accent2"/>
              </a:solidFill>
            </a:endParaRPr>
          </a:p>
          <a:p>
            <a:pPr marL="342900" lvl="0" indent="-342900">
              <a:lnSpc>
                <a:spcPct val="115000"/>
              </a:lnSpc>
              <a:spcBef>
                <a:spcPts val="0"/>
              </a:spcBef>
              <a:buFont typeface="Wingdings"/>
              <a:buChar char=""/>
            </a:pPr>
            <a:r>
              <a:rPr lang="en-US" sz="2800" dirty="0">
                <a:solidFill>
                  <a:schemeClr val="accent2"/>
                </a:solidFill>
              </a:rPr>
              <a:t>An examination of the current major in Urban Studies in comparison the APSU Public Management major (see data at close of document) suggests a potential need for the NFP BS may exist but focusing on the low productivity in the existing program Urban Studies must be addressed.</a:t>
            </a:r>
            <a:endParaRPr lang="en-US" sz="3600" dirty="0">
              <a:solidFill>
                <a:schemeClr val="accent2"/>
              </a:solidFill>
              <a:latin typeface="Open Sans"/>
              <a:ea typeface="Calibri"/>
            </a:endParaRPr>
          </a:p>
          <a:p>
            <a:endParaRPr lang="en-US" dirty="0"/>
          </a:p>
        </p:txBody>
      </p:sp>
      <p:sp>
        <p:nvSpPr>
          <p:cNvPr id="3" name="Title 2">
            <a:extLst>
              <a:ext uri="{FF2B5EF4-FFF2-40B4-BE49-F238E27FC236}">
                <a16:creationId xmlns:a16="http://schemas.microsoft.com/office/drawing/2014/main" id="{1A4362FE-40C4-1B46-8C7E-E03461E806A3}"/>
              </a:ext>
            </a:extLst>
          </p:cNvPr>
          <p:cNvSpPr>
            <a:spLocks noGrp="1"/>
          </p:cNvSpPr>
          <p:nvPr>
            <p:ph type="title"/>
          </p:nvPr>
        </p:nvSpPr>
        <p:spPr/>
        <p:txBody>
          <a:bodyPr>
            <a:normAutofit fontScale="90000"/>
          </a:bodyPr>
          <a:lstStyle/>
          <a:p>
            <a:r>
              <a:rPr lang="en-US" dirty="0"/>
              <a:t>Future Sustainability</a:t>
            </a:r>
            <a:br>
              <a:rPr lang="en-US" dirty="0"/>
            </a:br>
            <a:r>
              <a:rPr lang="en-US" dirty="0"/>
              <a:t>Need/Demand</a:t>
            </a:r>
          </a:p>
        </p:txBody>
      </p:sp>
    </p:spTree>
    <p:extLst>
      <p:ext uri="{BB962C8B-B14F-4D97-AF65-F5344CB8AC3E}">
        <p14:creationId xmlns:p14="http://schemas.microsoft.com/office/powerpoint/2010/main" val="13519044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B1FF575-0F8A-2949-B1AB-3932BB180A79}"/>
              </a:ext>
            </a:extLst>
          </p:cNvPr>
          <p:cNvSpPr>
            <a:spLocks noGrp="1"/>
          </p:cNvSpPr>
          <p:nvPr>
            <p:ph idx="1"/>
          </p:nvPr>
        </p:nvSpPr>
        <p:spPr/>
        <p:txBody>
          <a:bodyPr>
            <a:normAutofit fontScale="85000" lnSpcReduction="20000"/>
          </a:bodyPr>
          <a:lstStyle/>
          <a:p>
            <a:pPr marL="342900" lvl="0" indent="-342900">
              <a:lnSpc>
                <a:spcPct val="115000"/>
              </a:lnSpc>
              <a:spcBef>
                <a:spcPts val="0"/>
              </a:spcBef>
              <a:buFont typeface="Wingdings"/>
              <a:buChar char=""/>
            </a:pPr>
            <a:r>
              <a:rPr lang="en-US" sz="2800" dirty="0"/>
              <a:t>The LON indicates the proposed Non-Profit Management program will be the only NPM program in the state. </a:t>
            </a:r>
            <a:r>
              <a:rPr lang="en-US" sz="2800" dirty="0">
                <a:solidFill>
                  <a:schemeClr val="accent2"/>
                </a:solidFill>
              </a:rPr>
              <a:t>This has been amended to recognize the existence of APSU’s program and notes Johnson University although the EAB also cites </a:t>
            </a:r>
            <a:r>
              <a:rPr lang="en-US" sz="2800" dirty="0" err="1">
                <a:solidFill>
                  <a:schemeClr val="accent2"/>
                </a:solidFill>
              </a:rPr>
              <a:t>Trevecca</a:t>
            </a:r>
            <a:r>
              <a:rPr lang="en-US" sz="2800" dirty="0">
                <a:solidFill>
                  <a:schemeClr val="accent2"/>
                </a:solidFill>
              </a:rPr>
              <a:t> and Williamson Christian College. </a:t>
            </a:r>
          </a:p>
          <a:p>
            <a:pPr marL="0" lvl="0" indent="0">
              <a:lnSpc>
                <a:spcPct val="115000"/>
              </a:lnSpc>
              <a:spcBef>
                <a:spcPts val="0"/>
              </a:spcBef>
              <a:buNone/>
            </a:pPr>
            <a:endParaRPr lang="en-US" sz="3600" dirty="0">
              <a:solidFill>
                <a:schemeClr val="accent2"/>
              </a:solidFill>
            </a:endParaRPr>
          </a:p>
          <a:p>
            <a:pPr marL="342900" lvl="0" indent="-342900">
              <a:lnSpc>
                <a:spcPct val="115000"/>
              </a:lnSpc>
              <a:spcBef>
                <a:spcPts val="0"/>
              </a:spcBef>
              <a:buFont typeface="Wingdings"/>
              <a:buChar char=""/>
            </a:pPr>
            <a:r>
              <a:rPr lang="en-US" sz="2800" dirty="0"/>
              <a:t>Austin </a:t>
            </a:r>
            <a:r>
              <a:rPr lang="en-US" sz="2800" dirty="0" err="1"/>
              <a:t>Peay</a:t>
            </a:r>
            <a:r>
              <a:rPr lang="en-US" sz="2800" dirty="0"/>
              <a:t> State University offers a Public Management BS program with the CIP code 52.0206 designation.  The 52.0206 CIP code includes non-profit and public/organizational management.</a:t>
            </a:r>
            <a:endParaRPr lang="en-US" sz="3600" dirty="0">
              <a:latin typeface="Open Sans"/>
              <a:ea typeface="Calibri"/>
            </a:endParaRPr>
          </a:p>
          <a:p>
            <a:endParaRPr lang="en-US" dirty="0"/>
          </a:p>
        </p:txBody>
      </p:sp>
      <p:sp>
        <p:nvSpPr>
          <p:cNvPr id="3" name="Title 2">
            <a:extLst>
              <a:ext uri="{FF2B5EF4-FFF2-40B4-BE49-F238E27FC236}">
                <a16:creationId xmlns:a16="http://schemas.microsoft.com/office/drawing/2014/main" id="{19EE2DB3-1D59-A442-AF19-DA4BBBBA454A}"/>
              </a:ext>
            </a:extLst>
          </p:cNvPr>
          <p:cNvSpPr>
            <a:spLocks noGrp="1"/>
          </p:cNvSpPr>
          <p:nvPr>
            <p:ph type="title"/>
          </p:nvPr>
        </p:nvSpPr>
        <p:spPr/>
        <p:txBody>
          <a:bodyPr/>
          <a:lstStyle/>
          <a:p>
            <a:r>
              <a:rPr lang="en-US" dirty="0"/>
              <a:t>No Unnecessary Duplication</a:t>
            </a:r>
          </a:p>
        </p:txBody>
      </p:sp>
    </p:spTree>
    <p:extLst>
      <p:ext uri="{BB962C8B-B14F-4D97-AF65-F5344CB8AC3E}">
        <p14:creationId xmlns:p14="http://schemas.microsoft.com/office/powerpoint/2010/main" val="9880232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3048126583"/>
              </p:ext>
            </p:extLst>
          </p:nvPr>
        </p:nvGraphicFramePr>
        <p:xfrm>
          <a:off x="1066800" y="1417638"/>
          <a:ext cx="7543798" cy="4602166"/>
        </p:xfrm>
        <a:graphic>
          <a:graphicData uri="http://schemas.openxmlformats.org/drawingml/2006/table">
            <a:tbl>
              <a:tblPr firstRow="1" firstCol="1" bandRow="1">
                <a:tableStyleId>{5C22544A-7EE6-4342-B048-85BDC9FD1C3A}</a:tableStyleId>
              </a:tblPr>
              <a:tblGrid>
                <a:gridCol w="2311106">
                  <a:extLst>
                    <a:ext uri="{9D8B030D-6E8A-4147-A177-3AD203B41FA5}">
                      <a16:colId xmlns:a16="http://schemas.microsoft.com/office/drawing/2014/main" val="20000"/>
                    </a:ext>
                  </a:extLst>
                </a:gridCol>
                <a:gridCol w="2441923">
                  <a:extLst>
                    <a:ext uri="{9D8B030D-6E8A-4147-A177-3AD203B41FA5}">
                      <a16:colId xmlns:a16="http://schemas.microsoft.com/office/drawing/2014/main" val="20001"/>
                    </a:ext>
                  </a:extLst>
                </a:gridCol>
                <a:gridCol w="348846">
                  <a:extLst>
                    <a:ext uri="{9D8B030D-6E8A-4147-A177-3AD203B41FA5}">
                      <a16:colId xmlns:a16="http://schemas.microsoft.com/office/drawing/2014/main" val="20002"/>
                    </a:ext>
                  </a:extLst>
                </a:gridCol>
                <a:gridCol w="2441923">
                  <a:extLst>
                    <a:ext uri="{9D8B030D-6E8A-4147-A177-3AD203B41FA5}">
                      <a16:colId xmlns:a16="http://schemas.microsoft.com/office/drawing/2014/main" val="20003"/>
                    </a:ext>
                  </a:extLst>
                </a:gridCol>
              </a:tblGrid>
              <a:tr h="779367">
                <a:tc>
                  <a:txBody>
                    <a:bodyPr/>
                    <a:lstStyle/>
                    <a:p>
                      <a:pPr marL="0" marR="0" algn="ctr">
                        <a:lnSpc>
                          <a:spcPct val="115000"/>
                        </a:lnSpc>
                        <a:spcBef>
                          <a:spcPts val="0"/>
                        </a:spcBef>
                        <a:spcAft>
                          <a:spcPts val="0"/>
                        </a:spcAft>
                      </a:pPr>
                      <a:r>
                        <a:rPr lang="en-US" sz="1000" dirty="0">
                          <a:effectLst/>
                        </a:rPr>
                        <a:t>Institution</a:t>
                      </a:r>
                      <a:endParaRPr lang="en-US" sz="1100" dirty="0">
                        <a:effectLst/>
                        <a:latin typeface="Open Sans"/>
                        <a:ea typeface="Calibri"/>
                      </a:endParaRPr>
                    </a:p>
                  </a:txBody>
                  <a:tcPr marL="68580" marR="68580" marT="0" marB="0" anchor="b"/>
                </a:tc>
                <a:tc>
                  <a:txBody>
                    <a:bodyPr/>
                    <a:lstStyle/>
                    <a:p>
                      <a:pPr marL="0" marR="0" algn="ctr">
                        <a:lnSpc>
                          <a:spcPct val="115000"/>
                        </a:lnSpc>
                        <a:spcBef>
                          <a:spcPts val="0"/>
                        </a:spcBef>
                        <a:spcAft>
                          <a:spcPts val="0"/>
                        </a:spcAft>
                      </a:pPr>
                      <a:r>
                        <a:rPr lang="en-US" sz="1000" dirty="0">
                          <a:effectLst/>
                        </a:rPr>
                        <a:t>Tennessee State University</a:t>
                      </a:r>
                      <a:endParaRPr lang="en-US" sz="1100" dirty="0">
                        <a:effectLst/>
                        <a:latin typeface="Open Sans"/>
                        <a:ea typeface="Calibri"/>
                      </a:endParaRPr>
                    </a:p>
                  </a:txBody>
                  <a:tcPr marL="68580" marR="68580" marT="0" marB="0" anchor="b"/>
                </a:tc>
                <a:tc>
                  <a:txBody>
                    <a:bodyPr/>
                    <a:lstStyle/>
                    <a:p>
                      <a:pPr marL="0" marR="0" algn="ctr">
                        <a:lnSpc>
                          <a:spcPct val="115000"/>
                        </a:lnSpc>
                        <a:spcBef>
                          <a:spcPts val="0"/>
                        </a:spcBef>
                        <a:spcAft>
                          <a:spcPts val="0"/>
                        </a:spcAft>
                      </a:pPr>
                      <a:r>
                        <a:rPr lang="en-US" sz="1000" dirty="0">
                          <a:effectLst/>
                        </a:rPr>
                        <a:t> </a:t>
                      </a:r>
                      <a:endParaRPr lang="en-US" sz="1100" dirty="0">
                        <a:effectLst/>
                        <a:latin typeface="Open Sans"/>
                        <a:ea typeface="Calibri"/>
                      </a:endParaRPr>
                    </a:p>
                  </a:txBody>
                  <a:tcPr marL="68580" marR="68580" marT="0" marB="0" anchor="b"/>
                </a:tc>
                <a:tc>
                  <a:txBody>
                    <a:bodyPr/>
                    <a:lstStyle/>
                    <a:p>
                      <a:pPr marL="0" marR="0" algn="ctr">
                        <a:lnSpc>
                          <a:spcPct val="115000"/>
                        </a:lnSpc>
                        <a:spcBef>
                          <a:spcPts val="0"/>
                        </a:spcBef>
                        <a:spcAft>
                          <a:spcPts val="0"/>
                        </a:spcAft>
                      </a:pPr>
                      <a:r>
                        <a:rPr lang="en-US" sz="1000" dirty="0">
                          <a:effectLst/>
                        </a:rPr>
                        <a:t>Austin Peay State University</a:t>
                      </a:r>
                      <a:endParaRPr lang="en-US" sz="1100" dirty="0">
                        <a:effectLst/>
                        <a:latin typeface="Open Sans"/>
                        <a:ea typeface="Calibri"/>
                      </a:endParaRPr>
                    </a:p>
                  </a:txBody>
                  <a:tcPr marL="68580" marR="68580" marT="0" marB="0" anchor="b"/>
                </a:tc>
                <a:extLst>
                  <a:ext uri="{0D108BD9-81ED-4DB2-BD59-A6C34878D82A}">
                    <a16:rowId xmlns:a16="http://schemas.microsoft.com/office/drawing/2014/main" val="10000"/>
                  </a:ext>
                </a:extLst>
              </a:tr>
              <a:tr h="389684">
                <a:tc>
                  <a:txBody>
                    <a:bodyPr/>
                    <a:lstStyle/>
                    <a:p>
                      <a:pPr marL="0" marR="0" algn="ctr">
                        <a:lnSpc>
                          <a:spcPct val="115000"/>
                        </a:lnSpc>
                        <a:spcBef>
                          <a:spcPts val="0"/>
                        </a:spcBef>
                        <a:spcAft>
                          <a:spcPts val="0"/>
                        </a:spcAft>
                      </a:pPr>
                      <a:r>
                        <a:rPr lang="en-US" sz="1000" dirty="0">
                          <a:effectLst/>
                        </a:rPr>
                        <a:t>CIP Code</a:t>
                      </a:r>
                      <a:endParaRPr lang="en-US" sz="1100" dirty="0">
                        <a:effectLst/>
                        <a:latin typeface="Open Sans"/>
                        <a:ea typeface="Calibri"/>
                      </a:endParaRPr>
                    </a:p>
                  </a:txBody>
                  <a:tcPr marL="68580" marR="68580" marT="0" marB="0" anchor="b"/>
                </a:tc>
                <a:tc>
                  <a:txBody>
                    <a:bodyPr/>
                    <a:lstStyle/>
                    <a:p>
                      <a:pPr marL="0" marR="0" algn="ctr">
                        <a:lnSpc>
                          <a:spcPct val="115000"/>
                        </a:lnSpc>
                        <a:spcBef>
                          <a:spcPts val="0"/>
                        </a:spcBef>
                        <a:spcAft>
                          <a:spcPts val="0"/>
                        </a:spcAft>
                      </a:pPr>
                      <a:r>
                        <a:rPr lang="en-US" sz="1000" dirty="0">
                          <a:effectLst/>
                        </a:rPr>
                        <a:t>28.45.1201.00</a:t>
                      </a:r>
                      <a:endParaRPr lang="en-US" sz="1100" dirty="0">
                        <a:effectLst/>
                        <a:latin typeface="Open Sans"/>
                        <a:ea typeface="Calibri"/>
                      </a:endParaRPr>
                    </a:p>
                  </a:txBody>
                  <a:tcPr marL="68580" marR="68580" marT="0" marB="0" anchor="b"/>
                </a:tc>
                <a:tc>
                  <a:txBody>
                    <a:bodyPr/>
                    <a:lstStyle/>
                    <a:p>
                      <a:pPr marL="0" marR="0" algn="ctr">
                        <a:lnSpc>
                          <a:spcPct val="115000"/>
                        </a:lnSpc>
                        <a:spcBef>
                          <a:spcPts val="0"/>
                        </a:spcBef>
                        <a:spcAft>
                          <a:spcPts val="0"/>
                        </a:spcAft>
                      </a:pPr>
                      <a:r>
                        <a:rPr lang="en-US" sz="1000" dirty="0">
                          <a:effectLst/>
                        </a:rPr>
                        <a:t> </a:t>
                      </a:r>
                      <a:endParaRPr lang="en-US" sz="1100" dirty="0">
                        <a:effectLst/>
                        <a:latin typeface="Open Sans"/>
                        <a:ea typeface="Calibri"/>
                      </a:endParaRPr>
                    </a:p>
                  </a:txBody>
                  <a:tcPr marL="68580" marR="68580" marT="0" marB="0" anchor="b"/>
                </a:tc>
                <a:tc>
                  <a:txBody>
                    <a:bodyPr/>
                    <a:lstStyle/>
                    <a:p>
                      <a:pPr marL="0" marR="0" algn="ctr">
                        <a:lnSpc>
                          <a:spcPct val="115000"/>
                        </a:lnSpc>
                        <a:spcBef>
                          <a:spcPts val="0"/>
                        </a:spcBef>
                        <a:spcAft>
                          <a:spcPts val="0"/>
                        </a:spcAft>
                      </a:pPr>
                      <a:r>
                        <a:rPr lang="en-US" sz="1000" dirty="0">
                          <a:effectLst/>
                        </a:rPr>
                        <a:t>32.52.0206.00</a:t>
                      </a:r>
                      <a:endParaRPr lang="en-US" sz="1100" dirty="0">
                        <a:effectLst/>
                        <a:latin typeface="Open Sans"/>
                        <a:ea typeface="Calibri"/>
                      </a:endParaRPr>
                    </a:p>
                  </a:txBody>
                  <a:tcPr marL="68580" marR="68580" marT="0" marB="0" anchor="b"/>
                </a:tc>
                <a:extLst>
                  <a:ext uri="{0D108BD9-81ED-4DB2-BD59-A6C34878D82A}">
                    <a16:rowId xmlns:a16="http://schemas.microsoft.com/office/drawing/2014/main" val="10001"/>
                  </a:ext>
                </a:extLst>
              </a:tr>
              <a:tr h="705327">
                <a:tc>
                  <a:txBody>
                    <a:bodyPr/>
                    <a:lstStyle/>
                    <a:p>
                      <a:pPr marL="0" marR="0" algn="ctr">
                        <a:lnSpc>
                          <a:spcPct val="115000"/>
                        </a:lnSpc>
                        <a:spcBef>
                          <a:spcPts val="0"/>
                        </a:spcBef>
                        <a:spcAft>
                          <a:spcPts val="0"/>
                        </a:spcAft>
                      </a:pPr>
                      <a:r>
                        <a:rPr lang="en-US" sz="1000" dirty="0">
                          <a:effectLst/>
                        </a:rPr>
                        <a:t>Academic Program</a:t>
                      </a:r>
                      <a:endParaRPr lang="en-US" sz="1100" dirty="0">
                        <a:effectLst/>
                        <a:latin typeface="Open Sans"/>
                        <a:ea typeface="Calibri"/>
                      </a:endParaRPr>
                    </a:p>
                  </a:txBody>
                  <a:tcPr marL="68580" marR="68580" marT="0" marB="0" anchor="b"/>
                </a:tc>
                <a:tc>
                  <a:txBody>
                    <a:bodyPr/>
                    <a:lstStyle/>
                    <a:p>
                      <a:pPr marL="0" marR="0" algn="ctr">
                        <a:lnSpc>
                          <a:spcPct val="115000"/>
                        </a:lnSpc>
                        <a:spcBef>
                          <a:spcPts val="0"/>
                        </a:spcBef>
                        <a:spcAft>
                          <a:spcPts val="0"/>
                        </a:spcAft>
                      </a:pPr>
                      <a:r>
                        <a:rPr lang="en-US" sz="1000" dirty="0">
                          <a:effectLst/>
                        </a:rPr>
                        <a:t>URBAN STUDIES</a:t>
                      </a:r>
                      <a:endParaRPr lang="en-US" sz="1100" dirty="0">
                        <a:effectLst/>
                        <a:latin typeface="Open Sans"/>
                        <a:ea typeface="Calibri"/>
                      </a:endParaRPr>
                    </a:p>
                  </a:txBody>
                  <a:tcPr marL="68580" marR="68580" marT="0" marB="0" anchor="b"/>
                </a:tc>
                <a:tc>
                  <a:txBody>
                    <a:bodyPr/>
                    <a:lstStyle/>
                    <a:p>
                      <a:pPr marL="0" marR="0" algn="ctr">
                        <a:lnSpc>
                          <a:spcPct val="115000"/>
                        </a:lnSpc>
                        <a:spcBef>
                          <a:spcPts val="0"/>
                        </a:spcBef>
                        <a:spcAft>
                          <a:spcPts val="0"/>
                        </a:spcAft>
                      </a:pPr>
                      <a:r>
                        <a:rPr lang="en-US" sz="1000" dirty="0">
                          <a:effectLst/>
                        </a:rPr>
                        <a:t> </a:t>
                      </a:r>
                      <a:endParaRPr lang="en-US" sz="1100" dirty="0">
                        <a:effectLst/>
                        <a:latin typeface="Open Sans"/>
                        <a:ea typeface="Calibri"/>
                      </a:endParaRPr>
                    </a:p>
                  </a:txBody>
                  <a:tcPr marL="68580" marR="68580" marT="0" marB="0" anchor="b"/>
                </a:tc>
                <a:tc>
                  <a:txBody>
                    <a:bodyPr/>
                    <a:lstStyle/>
                    <a:p>
                      <a:pPr marL="0" marR="0" algn="ctr">
                        <a:lnSpc>
                          <a:spcPct val="115000"/>
                        </a:lnSpc>
                        <a:spcBef>
                          <a:spcPts val="0"/>
                        </a:spcBef>
                        <a:spcAft>
                          <a:spcPts val="0"/>
                        </a:spcAft>
                      </a:pPr>
                      <a:r>
                        <a:rPr lang="en-US" sz="1000" dirty="0">
                          <a:effectLst/>
                        </a:rPr>
                        <a:t>PUBLIC MANAGEMENT</a:t>
                      </a:r>
                      <a:endParaRPr lang="en-US" sz="1100" dirty="0">
                        <a:effectLst/>
                        <a:latin typeface="Open Sans"/>
                        <a:ea typeface="Calibri"/>
                      </a:endParaRPr>
                    </a:p>
                  </a:txBody>
                  <a:tcPr marL="68580" marR="68580" marT="0" marB="0" anchor="b"/>
                </a:tc>
                <a:extLst>
                  <a:ext uri="{0D108BD9-81ED-4DB2-BD59-A6C34878D82A}">
                    <a16:rowId xmlns:a16="http://schemas.microsoft.com/office/drawing/2014/main" val="10002"/>
                  </a:ext>
                </a:extLst>
              </a:tr>
              <a:tr h="389684">
                <a:tc>
                  <a:txBody>
                    <a:bodyPr/>
                    <a:lstStyle/>
                    <a:p>
                      <a:pPr marL="0" marR="0" algn="ctr">
                        <a:lnSpc>
                          <a:spcPct val="115000"/>
                        </a:lnSpc>
                        <a:spcBef>
                          <a:spcPts val="0"/>
                        </a:spcBef>
                        <a:spcAft>
                          <a:spcPts val="0"/>
                        </a:spcAft>
                      </a:pPr>
                      <a:r>
                        <a:rPr lang="en-US" sz="1000" dirty="0">
                          <a:effectLst/>
                        </a:rPr>
                        <a:t>Degree</a:t>
                      </a:r>
                      <a:endParaRPr lang="en-US" sz="1100" dirty="0">
                        <a:effectLst/>
                        <a:latin typeface="Open Sans"/>
                        <a:ea typeface="Calibri"/>
                      </a:endParaRPr>
                    </a:p>
                  </a:txBody>
                  <a:tcPr marL="68580" marR="68580" marT="0" marB="0" anchor="b"/>
                </a:tc>
                <a:tc>
                  <a:txBody>
                    <a:bodyPr/>
                    <a:lstStyle/>
                    <a:p>
                      <a:pPr marL="0" marR="0" algn="ctr">
                        <a:lnSpc>
                          <a:spcPct val="115000"/>
                        </a:lnSpc>
                        <a:spcBef>
                          <a:spcPts val="0"/>
                        </a:spcBef>
                        <a:spcAft>
                          <a:spcPts val="0"/>
                        </a:spcAft>
                      </a:pPr>
                      <a:r>
                        <a:rPr lang="en-US" sz="1000" dirty="0">
                          <a:effectLst/>
                        </a:rPr>
                        <a:t>2.5 BS</a:t>
                      </a:r>
                      <a:endParaRPr lang="en-US" sz="1100" dirty="0">
                        <a:effectLst/>
                        <a:latin typeface="Open Sans"/>
                        <a:ea typeface="Calibri"/>
                      </a:endParaRPr>
                    </a:p>
                  </a:txBody>
                  <a:tcPr marL="68580" marR="68580" marT="0" marB="0" anchor="b"/>
                </a:tc>
                <a:tc>
                  <a:txBody>
                    <a:bodyPr/>
                    <a:lstStyle/>
                    <a:p>
                      <a:pPr marL="0" marR="0" algn="ctr">
                        <a:lnSpc>
                          <a:spcPct val="115000"/>
                        </a:lnSpc>
                        <a:spcBef>
                          <a:spcPts val="0"/>
                        </a:spcBef>
                        <a:spcAft>
                          <a:spcPts val="0"/>
                        </a:spcAft>
                      </a:pPr>
                      <a:r>
                        <a:rPr lang="en-US" sz="1000" dirty="0">
                          <a:effectLst/>
                        </a:rPr>
                        <a:t> </a:t>
                      </a:r>
                      <a:endParaRPr lang="en-US" sz="1100" dirty="0">
                        <a:effectLst/>
                        <a:latin typeface="Open Sans"/>
                        <a:ea typeface="Calibri"/>
                      </a:endParaRPr>
                    </a:p>
                  </a:txBody>
                  <a:tcPr marL="68580" marR="68580" marT="0" marB="0" anchor="b"/>
                </a:tc>
                <a:tc>
                  <a:txBody>
                    <a:bodyPr/>
                    <a:lstStyle/>
                    <a:p>
                      <a:pPr marL="0" marR="0" algn="ctr">
                        <a:lnSpc>
                          <a:spcPct val="115000"/>
                        </a:lnSpc>
                        <a:spcBef>
                          <a:spcPts val="0"/>
                        </a:spcBef>
                        <a:spcAft>
                          <a:spcPts val="0"/>
                        </a:spcAft>
                      </a:pPr>
                      <a:r>
                        <a:rPr lang="en-US" sz="1000" dirty="0">
                          <a:effectLst/>
                        </a:rPr>
                        <a:t>2.5 BS</a:t>
                      </a:r>
                      <a:endParaRPr lang="en-US" sz="1100" dirty="0">
                        <a:effectLst/>
                        <a:latin typeface="Open Sans"/>
                        <a:ea typeface="Calibri"/>
                      </a:endParaRPr>
                    </a:p>
                  </a:txBody>
                  <a:tcPr marL="68580" marR="68580" marT="0" marB="0" anchor="b"/>
                </a:tc>
                <a:extLst>
                  <a:ext uri="{0D108BD9-81ED-4DB2-BD59-A6C34878D82A}">
                    <a16:rowId xmlns:a16="http://schemas.microsoft.com/office/drawing/2014/main" val="10003"/>
                  </a:ext>
                </a:extLst>
              </a:tr>
              <a:tr h="389684">
                <a:tc>
                  <a:txBody>
                    <a:bodyPr/>
                    <a:lstStyle/>
                    <a:p>
                      <a:pPr marL="0" marR="0" algn="ctr">
                        <a:lnSpc>
                          <a:spcPct val="115000"/>
                        </a:lnSpc>
                        <a:spcBef>
                          <a:spcPts val="0"/>
                        </a:spcBef>
                        <a:spcAft>
                          <a:spcPts val="0"/>
                        </a:spcAft>
                      </a:pPr>
                      <a:r>
                        <a:rPr lang="en-US" sz="1000" dirty="0">
                          <a:effectLst/>
                        </a:rPr>
                        <a:t>2011-2012</a:t>
                      </a:r>
                      <a:endParaRPr lang="en-US" sz="1100" dirty="0">
                        <a:effectLst/>
                        <a:latin typeface="Open Sans"/>
                        <a:ea typeface="Calibri"/>
                      </a:endParaRPr>
                    </a:p>
                  </a:txBody>
                  <a:tcPr marL="68580" marR="68580" marT="0" marB="0" anchor="b"/>
                </a:tc>
                <a:tc>
                  <a:txBody>
                    <a:bodyPr/>
                    <a:lstStyle/>
                    <a:p>
                      <a:pPr marL="0" marR="0" algn="ctr">
                        <a:lnSpc>
                          <a:spcPct val="115000"/>
                        </a:lnSpc>
                        <a:spcBef>
                          <a:spcPts val="0"/>
                        </a:spcBef>
                        <a:spcAft>
                          <a:spcPts val="0"/>
                        </a:spcAft>
                      </a:pPr>
                      <a:r>
                        <a:rPr lang="en-US" sz="1000" dirty="0">
                          <a:effectLst/>
                        </a:rPr>
                        <a:t>2</a:t>
                      </a:r>
                      <a:endParaRPr lang="en-US" sz="1100" dirty="0">
                        <a:effectLst/>
                        <a:latin typeface="Open Sans"/>
                        <a:ea typeface="Calibri"/>
                      </a:endParaRPr>
                    </a:p>
                  </a:txBody>
                  <a:tcPr marL="68580" marR="68580" marT="0" marB="0" anchor="b"/>
                </a:tc>
                <a:tc>
                  <a:txBody>
                    <a:bodyPr/>
                    <a:lstStyle/>
                    <a:p>
                      <a:pPr marL="0" marR="0" algn="ctr">
                        <a:lnSpc>
                          <a:spcPct val="115000"/>
                        </a:lnSpc>
                        <a:spcBef>
                          <a:spcPts val="0"/>
                        </a:spcBef>
                        <a:spcAft>
                          <a:spcPts val="0"/>
                        </a:spcAft>
                      </a:pPr>
                      <a:r>
                        <a:rPr lang="en-US" sz="1000" dirty="0">
                          <a:effectLst/>
                        </a:rPr>
                        <a:t> </a:t>
                      </a:r>
                      <a:endParaRPr lang="en-US" sz="1100" dirty="0">
                        <a:effectLst/>
                        <a:latin typeface="Open Sans"/>
                        <a:ea typeface="Calibri"/>
                      </a:endParaRPr>
                    </a:p>
                  </a:txBody>
                  <a:tcPr marL="68580" marR="68580" marT="0" marB="0" anchor="b"/>
                </a:tc>
                <a:tc>
                  <a:txBody>
                    <a:bodyPr/>
                    <a:lstStyle/>
                    <a:p>
                      <a:pPr marL="0" marR="0" algn="ctr">
                        <a:lnSpc>
                          <a:spcPct val="115000"/>
                        </a:lnSpc>
                        <a:spcBef>
                          <a:spcPts val="0"/>
                        </a:spcBef>
                        <a:spcAft>
                          <a:spcPts val="0"/>
                        </a:spcAft>
                      </a:pPr>
                      <a:r>
                        <a:rPr lang="en-US" sz="1000" dirty="0">
                          <a:effectLst/>
                        </a:rPr>
                        <a:t>35</a:t>
                      </a:r>
                      <a:endParaRPr lang="en-US" sz="1100" dirty="0">
                        <a:effectLst/>
                        <a:latin typeface="Open Sans"/>
                        <a:ea typeface="Calibri"/>
                      </a:endParaRPr>
                    </a:p>
                  </a:txBody>
                  <a:tcPr marL="68580" marR="68580" marT="0" marB="0" anchor="b"/>
                </a:tc>
                <a:extLst>
                  <a:ext uri="{0D108BD9-81ED-4DB2-BD59-A6C34878D82A}">
                    <a16:rowId xmlns:a16="http://schemas.microsoft.com/office/drawing/2014/main" val="10004"/>
                  </a:ext>
                </a:extLst>
              </a:tr>
              <a:tr h="389684">
                <a:tc>
                  <a:txBody>
                    <a:bodyPr/>
                    <a:lstStyle/>
                    <a:p>
                      <a:pPr marL="0" marR="0" algn="ctr">
                        <a:lnSpc>
                          <a:spcPct val="115000"/>
                        </a:lnSpc>
                        <a:spcBef>
                          <a:spcPts val="0"/>
                        </a:spcBef>
                        <a:spcAft>
                          <a:spcPts val="0"/>
                        </a:spcAft>
                      </a:pPr>
                      <a:r>
                        <a:rPr lang="en-US" sz="1000" dirty="0">
                          <a:effectLst/>
                        </a:rPr>
                        <a:t>2012-2013</a:t>
                      </a:r>
                      <a:endParaRPr lang="en-US" sz="1100" dirty="0">
                        <a:effectLst/>
                        <a:latin typeface="Open Sans"/>
                        <a:ea typeface="Calibri"/>
                      </a:endParaRPr>
                    </a:p>
                  </a:txBody>
                  <a:tcPr marL="68580" marR="68580" marT="0" marB="0" anchor="b"/>
                </a:tc>
                <a:tc>
                  <a:txBody>
                    <a:bodyPr/>
                    <a:lstStyle/>
                    <a:p>
                      <a:pPr marL="0" marR="0" algn="ctr">
                        <a:lnSpc>
                          <a:spcPct val="115000"/>
                        </a:lnSpc>
                        <a:spcBef>
                          <a:spcPts val="0"/>
                        </a:spcBef>
                        <a:spcAft>
                          <a:spcPts val="0"/>
                        </a:spcAft>
                      </a:pPr>
                      <a:r>
                        <a:rPr lang="en-US" sz="1000" dirty="0">
                          <a:effectLst/>
                        </a:rPr>
                        <a:t>5</a:t>
                      </a:r>
                      <a:endParaRPr lang="en-US" sz="1100" dirty="0">
                        <a:effectLst/>
                        <a:latin typeface="Open Sans"/>
                        <a:ea typeface="Calibri"/>
                      </a:endParaRPr>
                    </a:p>
                  </a:txBody>
                  <a:tcPr marL="68580" marR="68580" marT="0" marB="0" anchor="b"/>
                </a:tc>
                <a:tc>
                  <a:txBody>
                    <a:bodyPr/>
                    <a:lstStyle/>
                    <a:p>
                      <a:pPr marL="0" marR="0" algn="ctr">
                        <a:lnSpc>
                          <a:spcPct val="115000"/>
                        </a:lnSpc>
                        <a:spcBef>
                          <a:spcPts val="0"/>
                        </a:spcBef>
                        <a:spcAft>
                          <a:spcPts val="0"/>
                        </a:spcAft>
                      </a:pPr>
                      <a:r>
                        <a:rPr lang="en-US" sz="1000" dirty="0">
                          <a:effectLst/>
                        </a:rPr>
                        <a:t> </a:t>
                      </a:r>
                      <a:endParaRPr lang="en-US" sz="1100" dirty="0">
                        <a:effectLst/>
                        <a:latin typeface="Open Sans"/>
                        <a:ea typeface="Calibri"/>
                      </a:endParaRPr>
                    </a:p>
                  </a:txBody>
                  <a:tcPr marL="68580" marR="68580" marT="0" marB="0" anchor="b"/>
                </a:tc>
                <a:tc>
                  <a:txBody>
                    <a:bodyPr/>
                    <a:lstStyle/>
                    <a:p>
                      <a:pPr marL="0" marR="0" algn="ctr">
                        <a:lnSpc>
                          <a:spcPct val="115000"/>
                        </a:lnSpc>
                        <a:spcBef>
                          <a:spcPts val="0"/>
                        </a:spcBef>
                        <a:spcAft>
                          <a:spcPts val="0"/>
                        </a:spcAft>
                      </a:pPr>
                      <a:r>
                        <a:rPr lang="en-US" sz="1000" dirty="0">
                          <a:effectLst/>
                        </a:rPr>
                        <a:t>43</a:t>
                      </a:r>
                      <a:endParaRPr lang="en-US" sz="1100" dirty="0">
                        <a:effectLst/>
                        <a:latin typeface="Open Sans"/>
                        <a:ea typeface="Calibri"/>
                      </a:endParaRPr>
                    </a:p>
                  </a:txBody>
                  <a:tcPr marL="68580" marR="68580" marT="0" marB="0" anchor="b"/>
                </a:tc>
                <a:extLst>
                  <a:ext uri="{0D108BD9-81ED-4DB2-BD59-A6C34878D82A}">
                    <a16:rowId xmlns:a16="http://schemas.microsoft.com/office/drawing/2014/main" val="10005"/>
                  </a:ext>
                </a:extLst>
              </a:tr>
              <a:tr h="389684">
                <a:tc>
                  <a:txBody>
                    <a:bodyPr/>
                    <a:lstStyle/>
                    <a:p>
                      <a:pPr marL="0" marR="0" algn="ctr">
                        <a:lnSpc>
                          <a:spcPct val="115000"/>
                        </a:lnSpc>
                        <a:spcBef>
                          <a:spcPts val="0"/>
                        </a:spcBef>
                        <a:spcAft>
                          <a:spcPts val="0"/>
                        </a:spcAft>
                      </a:pPr>
                      <a:r>
                        <a:rPr lang="en-US" sz="1000" dirty="0">
                          <a:effectLst/>
                        </a:rPr>
                        <a:t>2013-2014</a:t>
                      </a:r>
                      <a:endParaRPr lang="en-US" sz="1100" dirty="0">
                        <a:effectLst/>
                        <a:latin typeface="Open Sans"/>
                        <a:ea typeface="Calibri"/>
                      </a:endParaRPr>
                    </a:p>
                  </a:txBody>
                  <a:tcPr marL="68580" marR="68580" marT="0" marB="0" anchor="b"/>
                </a:tc>
                <a:tc>
                  <a:txBody>
                    <a:bodyPr/>
                    <a:lstStyle/>
                    <a:p>
                      <a:pPr marL="0" marR="0" algn="ctr">
                        <a:lnSpc>
                          <a:spcPct val="115000"/>
                        </a:lnSpc>
                        <a:spcBef>
                          <a:spcPts val="0"/>
                        </a:spcBef>
                        <a:spcAft>
                          <a:spcPts val="0"/>
                        </a:spcAft>
                      </a:pPr>
                      <a:r>
                        <a:rPr lang="en-US" sz="1000" dirty="0">
                          <a:effectLst/>
                        </a:rPr>
                        <a:t>3</a:t>
                      </a:r>
                      <a:endParaRPr lang="en-US" sz="1100" dirty="0">
                        <a:effectLst/>
                        <a:latin typeface="Open Sans"/>
                        <a:ea typeface="Calibri"/>
                      </a:endParaRPr>
                    </a:p>
                  </a:txBody>
                  <a:tcPr marL="68580" marR="68580" marT="0" marB="0" anchor="b"/>
                </a:tc>
                <a:tc>
                  <a:txBody>
                    <a:bodyPr/>
                    <a:lstStyle/>
                    <a:p>
                      <a:pPr marL="0" marR="0" algn="ctr">
                        <a:lnSpc>
                          <a:spcPct val="115000"/>
                        </a:lnSpc>
                        <a:spcBef>
                          <a:spcPts val="0"/>
                        </a:spcBef>
                        <a:spcAft>
                          <a:spcPts val="0"/>
                        </a:spcAft>
                      </a:pPr>
                      <a:r>
                        <a:rPr lang="en-US" sz="1000" dirty="0">
                          <a:effectLst/>
                        </a:rPr>
                        <a:t> </a:t>
                      </a:r>
                      <a:endParaRPr lang="en-US" sz="1100" dirty="0">
                        <a:effectLst/>
                        <a:latin typeface="Open Sans"/>
                        <a:ea typeface="Calibri"/>
                      </a:endParaRPr>
                    </a:p>
                  </a:txBody>
                  <a:tcPr marL="68580" marR="68580" marT="0" marB="0" anchor="b"/>
                </a:tc>
                <a:tc>
                  <a:txBody>
                    <a:bodyPr/>
                    <a:lstStyle/>
                    <a:p>
                      <a:pPr marL="0" marR="0" algn="ctr">
                        <a:lnSpc>
                          <a:spcPct val="115000"/>
                        </a:lnSpc>
                        <a:spcBef>
                          <a:spcPts val="0"/>
                        </a:spcBef>
                        <a:spcAft>
                          <a:spcPts val="0"/>
                        </a:spcAft>
                      </a:pPr>
                      <a:r>
                        <a:rPr lang="en-US" sz="1000" dirty="0">
                          <a:effectLst/>
                        </a:rPr>
                        <a:t>24</a:t>
                      </a:r>
                      <a:endParaRPr lang="en-US" sz="1100" dirty="0">
                        <a:effectLst/>
                        <a:latin typeface="Open Sans"/>
                        <a:ea typeface="Calibri"/>
                      </a:endParaRPr>
                    </a:p>
                  </a:txBody>
                  <a:tcPr marL="68580" marR="68580" marT="0" marB="0" anchor="b"/>
                </a:tc>
                <a:extLst>
                  <a:ext uri="{0D108BD9-81ED-4DB2-BD59-A6C34878D82A}">
                    <a16:rowId xmlns:a16="http://schemas.microsoft.com/office/drawing/2014/main" val="10006"/>
                  </a:ext>
                </a:extLst>
              </a:tr>
              <a:tr h="389684">
                <a:tc>
                  <a:txBody>
                    <a:bodyPr/>
                    <a:lstStyle/>
                    <a:p>
                      <a:pPr marL="0" marR="0" algn="ctr">
                        <a:lnSpc>
                          <a:spcPct val="115000"/>
                        </a:lnSpc>
                        <a:spcBef>
                          <a:spcPts val="0"/>
                        </a:spcBef>
                        <a:spcAft>
                          <a:spcPts val="0"/>
                        </a:spcAft>
                      </a:pPr>
                      <a:r>
                        <a:rPr lang="en-US" sz="1000" dirty="0">
                          <a:effectLst/>
                        </a:rPr>
                        <a:t>2014-2015</a:t>
                      </a:r>
                      <a:endParaRPr lang="en-US" sz="1100" dirty="0">
                        <a:effectLst/>
                        <a:latin typeface="Open Sans"/>
                        <a:ea typeface="Calibri"/>
                      </a:endParaRPr>
                    </a:p>
                  </a:txBody>
                  <a:tcPr marL="68580" marR="68580" marT="0" marB="0" anchor="b"/>
                </a:tc>
                <a:tc>
                  <a:txBody>
                    <a:bodyPr/>
                    <a:lstStyle/>
                    <a:p>
                      <a:pPr marL="0" marR="0" algn="ctr">
                        <a:lnSpc>
                          <a:spcPct val="115000"/>
                        </a:lnSpc>
                        <a:spcBef>
                          <a:spcPts val="0"/>
                        </a:spcBef>
                        <a:spcAft>
                          <a:spcPts val="0"/>
                        </a:spcAft>
                      </a:pPr>
                      <a:r>
                        <a:rPr lang="en-US" sz="1000" dirty="0">
                          <a:effectLst/>
                        </a:rPr>
                        <a:t>6</a:t>
                      </a:r>
                      <a:endParaRPr lang="en-US" sz="1100" dirty="0">
                        <a:effectLst/>
                        <a:latin typeface="Open Sans"/>
                        <a:ea typeface="Calibri"/>
                      </a:endParaRPr>
                    </a:p>
                  </a:txBody>
                  <a:tcPr marL="68580" marR="68580" marT="0" marB="0" anchor="b"/>
                </a:tc>
                <a:tc>
                  <a:txBody>
                    <a:bodyPr/>
                    <a:lstStyle/>
                    <a:p>
                      <a:pPr marL="0" marR="0" algn="ctr">
                        <a:lnSpc>
                          <a:spcPct val="115000"/>
                        </a:lnSpc>
                        <a:spcBef>
                          <a:spcPts val="0"/>
                        </a:spcBef>
                        <a:spcAft>
                          <a:spcPts val="0"/>
                        </a:spcAft>
                      </a:pPr>
                      <a:r>
                        <a:rPr lang="en-US" sz="1000" dirty="0">
                          <a:effectLst/>
                        </a:rPr>
                        <a:t> </a:t>
                      </a:r>
                      <a:endParaRPr lang="en-US" sz="1100" dirty="0">
                        <a:effectLst/>
                        <a:latin typeface="Open Sans"/>
                        <a:ea typeface="Calibri"/>
                      </a:endParaRPr>
                    </a:p>
                  </a:txBody>
                  <a:tcPr marL="68580" marR="68580" marT="0" marB="0" anchor="b"/>
                </a:tc>
                <a:tc>
                  <a:txBody>
                    <a:bodyPr/>
                    <a:lstStyle/>
                    <a:p>
                      <a:pPr marL="0" marR="0" algn="ctr">
                        <a:lnSpc>
                          <a:spcPct val="115000"/>
                        </a:lnSpc>
                        <a:spcBef>
                          <a:spcPts val="0"/>
                        </a:spcBef>
                        <a:spcAft>
                          <a:spcPts val="0"/>
                        </a:spcAft>
                      </a:pPr>
                      <a:r>
                        <a:rPr lang="en-US" sz="1000" dirty="0">
                          <a:effectLst/>
                        </a:rPr>
                        <a:t>27</a:t>
                      </a:r>
                      <a:endParaRPr lang="en-US" sz="1100" dirty="0">
                        <a:effectLst/>
                        <a:latin typeface="Open Sans"/>
                        <a:ea typeface="Calibri"/>
                      </a:endParaRPr>
                    </a:p>
                  </a:txBody>
                  <a:tcPr marL="68580" marR="68580" marT="0" marB="0" anchor="b"/>
                </a:tc>
                <a:extLst>
                  <a:ext uri="{0D108BD9-81ED-4DB2-BD59-A6C34878D82A}">
                    <a16:rowId xmlns:a16="http://schemas.microsoft.com/office/drawing/2014/main" val="10007"/>
                  </a:ext>
                </a:extLst>
              </a:tr>
              <a:tr h="389684">
                <a:tc>
                  <a:txBody>
                    <a:bodyPr/>
                    <a:lstStyle/>
                    <a:p>
                      <a:pPr marL="0" marR="0" algn="ctr">
                        <a:lnSpc>
                          <a:spcPct val="115000"/>
                        </a:lnSpc>
                        <a:spcBef>
                          <a:spcPts val="0"/>
                        </a:spcBef>
                        <a:spcAft>
                          <a:spcPts val="0"/>
                        </a:spcAft>
                      </a:pPr>
                      <a:r>
                        <a:rPr lang="en-US" sz="1000" dirty="0">
                          <a:effectLst/>
                        </a:rPr>
                        <a:t>2015-2016</a:t>
                      </a:r>
                      <a:endParaRPr lang="en-US" sz="1100" dirty="0">
                        <a:effectLst/>
                        <a:latin typeface="Open Sans"/>
                        <a:ea typeface="Calibri"/>
                      </a:endParaRPr>
                    </a:p>
                  </a:txBody>
                  <a:tcPr marL="68580" marR="68580" marT="0" marB="0" anchor="b"/>
                </a:tc>
                <a:tc>
                  <a:txBody>
                    <a:bodyPr/>
                    <a:lstStyle/>
                    <a:p>
                      <a:pPr marL="0" marR="0" algn="ctr">
                        <a:lnSpc>
                          <a:spcPct val="115000"/>
                        </a:lnSpc>
                        <a:spcBef>
                          <a:spcPts val="0"/>
                        </a:spcBef>
                        <a:spcAft>
                          <a:spcPts val="0"/>
                        </a:spcAft>
                      </a:pPr>
                      <a:r>
                        <a:rPr lang="en-US" sz="1000" dirty="0">
                          <a:effectLst/>
                        </a:rPr>
                        <a:t>7</a:t>
                      </a:r>
                      <a:endParaRPr lang="en-US" sz="1100" dirty="0">
                        <a:effectLst/>
                        <a:latin typeface="Open Sans"/>
                        <a:ea typeface="Calibri"/>
                      </a:endParaRPr>
                    </a:p>
                  </a:txBody>
                  <a:tcPr marL="68580" marR="68580" marT="0" marB="0" anchor="b"/>
                </a:tc>
                <a:tc>
                  <a:txBody>
                    <a:bodyPr/>
                    <a:lstStyle/>
                    <a:p>
                      <a:pPr marL="0" marR="0" algn="ctr">
                        <a:lnSpc>
                          <a:spcPct val="115000"/>
                        </a:lnSpc>
                        <a:spcBef>
                          <a:spcPts val="0"/>
                        </a:spcBef>
                        <a:spcAft>
                          <a:spcPts val="0"/>
                        </a:spcAft>
                      </a:pPr>
                      <a:r>
                        <a:rPr lang="en-US" sz="1000" dirty="0">
                          <a:effectLst/>
                        </a:rPr>
                        <a:t> </a:t>
                      </a:r>
                      <a:endParaRPr lang="en-US" sz="1100" dirty="0">
                        <a:effectLst/>
                        <a:latin typeface="Open Sans"/>
                        <a:ea typeface="Calibri"/>
                      </a:endParaRPr>
                    </a:p>
                  </a:txBody>
                  <a:tcPr marL="68580" marR="68580" marT="0" marB="0" anchor="b"/>
                </a:tc>
                <a:tc>
                  <a:txBody>
                    <a:bodyPr/>
                    <a:lstStyle/>
                    <a:p>
                      <a:pPr marL="0" marR="0" algn="ctr">
                        <a:lnSpc>
                          <a:spcPct val="115000"/>
                        </a:lnSpc>
                        <a:spcBef>
                          <a:spcPts val="0"/>
                        </a:spcBef>
                        <a:spcAft>
                          <a:spcPts val="0"/>
                        </a:spcAft>
                      </a:pPr>
                      <a:r>
                        <a:rPr lang="en-US" sz="1000" dirty="0">
                          <a:effectLst/>
                        </a:rPr>
                        <a:t>19</a:t>
                      </a:r>
                      <a:endParaRPr lang="en-US" sz="1100" dirty="0">
                        <a:effectLst/>
                        <a:latin typeface="Open Sans"/>
                        <a:ea typeface="Calibri"/>
                      </a:endParaRPr>
                    </a:p>
                  </a:txBody>
                  <a:tcPr marL="68580" marR="68580" marT="0" marB="0" anchor="b"/>
                </a:tc>
                <a:extLst>
                  <a:ext uri="{0D108BD9-81ED-4DB2-BD59-A6C34878D82A}">
                    <a16:rowId xmlns:a16="http://schemas.microsoft.com/office/drawing/2014/main" val="10008"/>
                  </a:ext>
                </a:extLst>
              </a:tr>
              <a:tr h="389684">
                <a:tc>
                  <a:txBody>
                    <a:bodyPr/>
                    <a:lstStyle/>
                    <a:p>
                      <a:pPr marL="0" marR="0" algn="ctr">
                        <a:lnSpc>
                          <a:spcPct val="115000"/>
                        </a:lnSpc>
                        <a:spcBef>
                          <a:spcPts val="0"/>
                        </a:spcBef>
                        <a:spcAft>
                          <a:spcPts val="0"/>
                        </a:spcAft>
                      </a:pPr>
                      <a:r>
                        <a:rPr lang="en-US" sz="1000" dirty="0">
                          <a:effectLst/>
                        </a:rPr>
                        <a:t>5 Year Average</a:t>
                      </a:r>
                      <a:endParaRPr lang="en-US" sz="1100" dirty="0">
                        <a:effectLst/>
                        <a:latin typeface="Open Sans"/>
                        <a:ea typeface="Calibri"/>
                      </a:endParaRPr>
                    </a:p>
                  </a:txBody>
                  <a:tcPr marL="68580" marR="68580" marT="0" marB="0" anchor="b"/>
                </a:tc>
                <a:tc>
                  <a:txBody>
                    <a:bodyPr/>
                    <a:lstStyle/>
                    <a:p>
                      <a:pPr marL="0" marR="0" algn="ctr">
                        <a:lnSpc>
                          <a:spcPct val="115000"/>
                        </a:lnSpc>
                        <a:spcBef>
                          <a:spcPts val="0"/>
                        </a:spcBef>
                        <a:spcAft>
                          <a:spcPts val="0"/>
                        </a:spcAft>
                      </a:pPr>
                      <a:r>
                        <a:rPr lang="en-US" sz="1000" dirty="0">
                          <a:effectLst/>
                        </a:rPr>
                        <a:t>5</a:t>
                      </a:r>
                      <a:endParaRPr lang="en-US" sz="1100" dirty="0">
                        <a:effectLst/>
                        <a:latin typeface="Open Sans"/>
                        <a:ea typeface="Calibri"/>
                      </a:endParaRPr>
                    </a:p>
                  </a:txBody>
                  <a:tcPr marL="68580" marR="68580" marT="0" marB="0" anchor="b"/>
                </a:tc>
                <a:tc>
                  <a:txBody>
                    <a:bodyPr/>
                    <a:lstStyle/>
                    <a:p>
                      <a:pPr marL="0" marR="0" algn="ctr">
                        <a:lnSpc>
                          <a:spcPct val="115000"/>
                        </a:lnSpc>
                        <a:spcBef>
                          <a:spcPts val="0"/>
                        </a:spcBef>
                        <a:spcAft>
                          <a:spcPts val="0"/>
                        </a:spcAft>
                      </a:pPr>
                      <a:r>
                        <a:rPr lang="en-US" sz="1000" dirty="0">
                          <a:effectLst/>
                        </a:rPr>
                        <a:t> </a:t>
                      </a:r>
                      <a:endParaRPr lang="en-US" sz="1100" dirty="0">
                        <a:effectLst/>
                        <a:latin typeface="Open Sans"/>
                        <a:ea typeface="Calibri"/>
                      </a:endParaRPr>
                    </a:p>
                  </a:txBody>
                  <a:tcPr marL="68580" marR="68580" marT="0" marB="0" anchor="b"/>
                </a:tc>
                <a:tc>
                  <a:txBody>
                    <a:bodyPr/>
                    <a:lstStyle/>
                    <a:p>
                      <a:pPr marL="0" marR="0" algn="ctr">
                        <a:lnSpc>
                          <a:spcPct val="115000"/>
                        </a:lnSpc>
                        <a:spcBef>
                          <a:spcPts val="0"/>
                        </a:spcBef>
                        <a:spcAft>
                          <a:spcPts val="0"/>
                        </a:spcAft>
                      </a:pPr>
                      <a:r>
                        <a:rPr lang="en-US" sz="1000" dirty="0">
                          <a:effectLst/>
                        </a:rPr>
                        <a:t>30</a:t>
                      </a:r>
                      <a:endParaRPr lang="en-US" sz="1100" dirty="0">
                        <a:effectLst/>
                        <a:latin typeface="Open Sans"/>
                        <a:ea typeface="Calibri"/>
                      </a:endParaRPr>
                    </a:p>
                  </a:txBody>
                  <a:tcPr marL="68580" marR="68580" marT="0" marB="0" anchor="b"/>
                </a:tc>
                <a:extLst>
                  <a:ext uri="{0D108BD9-81ED-4DB2-BD59-A6C34878D82A}">
                    <a16:rowId xmlns:a16="http://schemas.microsoft.com/office/drawing/2014/main" val="10009"/>
                  </a:ext>
                </a:extLst>
              </a:tr>
            </a:tbl>
          </a:graphicData>
        </a:graphic>
      </p:graphicFrame>
      <p:sp>
        <p:nvSpPr>
          <p:cNvPr id="3" name="Title 2"/>
          <p:cNvSpPr>
            <a:spLocks noGrp="1"/>
          </p:cNvSpPr>
          <p:nvPr>
            <p:ph type="title"/>
          </p:nvPr>
        </p:nvSpPr>
        <p:spPr/>
        <p:txBody>
          <a:bodyPr>
            <a:normAutofit fontScale="90000"/>
          </a:bodyPr>
          <a:lstStyle/>
          <a:p>
            <a:r>
              <a:rPr lang="en-US" dirty="0"/>
              <a:t>Additional Data sent from THEC</a:t>
            </a:r>
          </a:p>
        </p:txBody>
      </p:sp>
    </p:spTree>
    <p:extLst>
      <p:ext uri="{BB962C8B-B14F-4D97-AF65-F5344CB8AC3E}">
        <p14:creationId xmlns:p14="http://schemas.microsoft.com/office/powerpoint/2010/main" val="167582174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1DAB02D-4C95-7D49-AECA-6125F2E2A109}"/>
              </a:ext>
            </a:extLst>
          </p:cNvPr>
          <p:cNvSpPr>
            <a:spLocks noGrp="1"/>
          </p:cNvSpPr>
          <p:nvPr>
            <p:ph idx="1"/>
          </p:nvPr>
        </p:nvSpPr>
        <p:spPr/>
        <p:txBody>
          <a:bodyPr/>
          <a:lstStyle/>
          <a:p>
            <a:r>
              <a:rPr lang="en-US" sz="2800" dirty="0">
                <a:solidFill>
                  <a:schemeClr val="accent2"/>
                </a:solidFill>
              </a:rPr>
              <a:t>No explanation of the faculty costs is provided. (Are these new hires?)</a:t>
            </a:r>
          </a:p>
          <a:p>
            <a:pPr marL="109728" indent="0">
              <a:buNone/>
            </a:pPr>
            <a:endParaRPr lang="en-US" sz="2800" dirty="0">
              <a:solidFill>
                <a:schemeClr val="accent2"/>
              </a:solidFill>
            </a:endParaRPr>
          </a:p>
          <a:p>
            <a:r>
              <a:rPr lang="en-US" sz="2800" dirty="0">
                <a:solidFill>
                  <a:schemeClr val="accent2"/>
                </a:solidFill>
              </a:rPr>
              <a:t>No explanation of institutional reallocation sources is provided. It appears tuition and fees will be the source of support for the program but without knowing enrollments and the declining enrollment patterns in the EAB report this does not appear to be a self-sustaining program.</a:t>
            </a:r>
            <a:endParaRPr lang="en-US" sz="3600" dirty="0">
              <a:solidFill>
                <a:schemeClr val="accent2"/>
              </a:solidFill>
              <a:latin typeface="Open Sans"/>
              <a:ea typeface="Calibri"/>
            </a:endParaRPr>
          </a:p>
          <a:p>
            <a:endParaRPr lang="en-US" dirty="0"/>
          </a:p>
        </p:txBody>
      </p:sp>
      <p:sp>
        <p:nvSpPr>
          <p:cNvPr id="3" name="Title 2">
            <a:extLst>
              <a:ext uri="{FF2B5EF4-FFF2-40B4-BE49-F238E27FC236}">
                <a16:creationId xmlns:a16="http://schemas.microsoft.com/office/drawing/2014/main" id="{1A42C5E0-EC9E-BC40-8EA6-F03173A3612C}"/>
              </a:ext>
            </a:extLst>
          </p:cNvPr>
          <p:cNvSpPr>
            <a:spLocks noGrp="1"/>
          </p:cNvSpPr>
          <p:nvPr>
            <p:ph type="title"/>
          </p:nvPr>
        </p:nvSpPr>
        <p:spPr/>
        <p:txBody>
          <a:bodyPr/>
          <a:lstStyle/>
          <a:p>
            <a:r>
              <a:rPr lang="en-US" dirty="0"/>
              <a:t>THEC Financial Form</a:t>
            </a:r>
          </a:p>
        </p:txBody>
      </p:sp>
    </p:spTree>
    <p:extLst>
      <p:ext uri="{BB962C8B-B14F-4D97-AF65-F5344CB8AC3E}">
        <p14:creationId xmlns:p14="http://schemas.microsoft.com/office/powerpoint/2010/main" val="265236631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1DAB02D-4C95-7D49-AECA-6125F2E2A109}"/>
              </a:ext>
            </a:extLst>
          </p:cNvPr>
          <p:cNvSpPr>
            <a:spLocks noGrp="1"/>
          </p:cNvSpPr>
          <p:nvPr>
            <p:ph idx="1"/>
          </p:nvPr>
        </p:nvSpPr>
        <p:spPr/>
        <p:txBody>
          <a:bodyPr>
            <a:normAutofit fontScale="62500" lnSpcReduction="20000"/>
          </a:bodyPr>
          <a:lstStyle/>
          <a:p>
            <a:pPr marL="109728" indent="0">
              <a:buNone/>
            </a:pPr>
            <a:r>
              <a:rPr lang="en-US" dirty="0"/>
              <a:t>The Department of Social Work and Urban Studies, with the support of the College of Public  Service, proposes this program because it:</a:t>
            </a:r>
          </a:p>
          <a:p>
            <a:pPr marL="109728" indent="0">
              <a:buNone/>
            </a:pPr>
            <a:endParaRPr lang="en-US" dirty="0"/>
          </a:p>
          <a:p>
            <a:pPr lvl="0"/>
            <a:r>
              <a:rPr lang="en-US" dirty="0"/>
              <a:t>Will be a cost effective way to use existing faculty resources and courses exploit opportunities presented by a growing leadership deficit in one of the fastest growing sectors of the US economy</a:t>
            </a:r>
          </a:p>
          <a:p>
            <a:pPr lvl="0"/>
            <a:r>
              <a:rPr lang="en-US" dirty="0"/>
              <a:t>Would be located at TSU's Avon Williams Campus, which is in downtown Nashville, the area with the highest density of nonprofit organizations in Tennessee;</a:t>
            </a:r>
          </a:p>
          <a:p>
            <a:pPr lvl="0"/>
            <a:r>
              <a:rPr lang="en-US" dirty="0"/>
              <a:t>Leverages a popular minor into a full BS program offering greater potential for increasing enrollment and graduation than the current Minor in Nonprofit Management and Leadership</a:t>
            </a:r>
          </a:p>
          <a:p>
            <a:pPr lvl="0"/>
            <a:r>
              <a:rPr lang="en-US" dirty="0"/>
              <a:t>Aligns with the State of Tennessee's goal of improving graduation rates over the foreseeable future;</a:t>
            </a:r>
          </a:p>
          <a:p>
            <a:pPr lvl="0"/>
            <a:r>
              <a:rPr lang="en-US" dirty="0"/>
              <a:t>Offers the one of the few undergraduate degrees in nonprofit management in Tennessee;</a:t>
            </a:r>
          </a:p>
          <a:p>
            <a:pPr lvl="0"/>
            <a:r>
              <a:rPr lang="en-US" dirty="0"/>
              <a:t>Creates an attractive pathway into the College's Master's in Public Administration program</a:t>
            </a:r>
          </a:p>
          <a:p>
            <a:endParaRPr lang="en-US" dirty="0"/>
          </a:p>
        </p:txBody>
      </p:sp>
      <p:sp>
        <p:nvSpPr>
          <p:cNvPr id="3" name="Title 2">
            <a:extLst>
              <a:ext uri="{FF2B5EF4-FFF2-40B4-BE49-F238E27FC236}">
                <a16:creationId xmlns:a16="http://schemas.microsoft.com/office/drawing/2014/main" id="{1A42C5E0-EC9E-BC40-8EA6-F03173A3612C}"/>
              </a:ext>
            </a:extLst>
          </p:cNvPr>
          <p:cNvSpPr>
            <a:spLocks noGrp="1"/>
          </p:cNvSpPr>
          <p:nvPr>
            <p:ph type="title"/>
          </p:nvPr>
        </p:nvSpPr>
        <p:spPr/>
        <p:txBody>
          <a:bodyPr/>
          <a:lstStyle/>
          <a:p>
            <a:r>
              <a:rPr lang="en-US" dirty="0"/>
              <a:t>Program Goals</a:t>
            </a:r>
          </a:p>
        </p:txBody>
      </p:sp>
    </p:spTree>
    <p:extLst>
      <p:ext uri="{BB962C8B-B14F-4D97-AF65-F5344CB8AC3E}">
        <p14:creationId xmlns:p14="http://schemas.microsoft.com/office/powerpoint/2010/main" val="379124130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1DAB02D-4C95-7D49-AECA-6125F2E2A109}"/>
              </a:ext>
            </a:extLst>
          </p:cNvPr>
          <p:cNvSpPr>
            <a:spLocks noGrp="1"/>
          </p:cNvSpPr>
          <p:nvPr>
            <p:ph idx="1"/>
          </p:nvPr>
        </p:nvSpPr>
        <p:spPr/>
        <p:txBody>
          <a:bodyPr>
            <a:normAutofit lnSpcReduction="10000"/>
          </a:bodyPr>
          <a:lstStyle/>
          <a:p>
            <a:pPr marL="109728" indent="0">
              <a:buNone/>
            </a:pPr>
            <a:r>
              <a:rPr lang="en-US" dirty="0"/>
              <a:t>The degree will   </a:t>
            </a:r>
          </a:p>
          <a:p>
            <a:r>
              <a:rPr lang="en-US" u="sng" dirty="0"/>
              <a:t>Build on an Existing Minor</a:t>
            </a:r>
            <a:r>
              <a:rPr lang="en-US" dirty="0"/>
              <a:t> and serves as a feeder into MPA </a:t>
            </a:r>
          </a:p>
          <a:p>
            <a:pPr marL="109728" indent="0">
              <a:buNone/>
            </a:pPr>
            <a:endParaRPr lang="en-US" dirty="0"/>
          </a:p>
          <a:p>
            <a:r>
              <a:rPr lang="en-US" u="sng" dirty="0"/>
              <a:t>Be Cost Effective</a:t>
            </a:r>
            <a:r>
              <a:rPr lang="en-US" dirty="0"/>
              <a:t>: Uses existing faculty</a:t>
            </a:r>
          </a:p>
          <a:p>
            <a:endParaRPr lang="en-US" dirty="0"/>
          </a:p>
          <a:p>
            <a:r>
              <a:rPr lang="en-US" u="sng" dirty="0"/>
              <a:t>Be </a:t>
            </a:r>
            <a:r>
              <a:rPr lang="en-US" dirty="0"/>
              <a:t>Located in within the highest NFP density area in Tennessee</a:t>
            </a:r>
          </a:p>
          <a:p>
            <a:pPr marL="109728" indent="0">
              <a:buNone/>
            </a:pPr>
            <a:endParaRPr lang="en-US" dirty="0"/>
          </a:p>
          <a:p>
            <a:r>
              <a:rPr lang="en-US" u="sng" dirty="0"/>
              <a:t>Non-Duplicative</a:t>
            </a:r>
            <a:endParaRPr lang="en-US" dirty="0"/>
          </a:p>
          <a:p>
            <a:pPr marL="109728" indent="0">
              <a:buNone/>
            </a:pPr>
            <a:endParaRPr lang="en-US" b="1" dirty="0"/>
          </a:p>
        </p:txBody>
      </p:sp>
      <p:sp>
        <p:nvSpPr>
          <p:cNvPr id="3" name="Title 2">
            <a:extLst>
              <a:ext uri="{FF2B5EF4-FFF2-40B4-BE49-F238E27FC236}">
                <a16:creationId xmlns:a16="http://schemas.microsoft.com/office/drawing/2014/main" id="{1A42C5E0-EC9E-BC40-8EA6-F03173A3612C}"/>
              </a:ext>
            </a:extLst>
          </p:cNvPr>
          <p:cNvSpPr>
            <a:spLocks noGrp="1"/>
          </p:cNvSpPr>
          <p:nvPr>
            <p:ph type="title"/>
          </p:nvPr>
        </p:nvSpPr>
        <p:spPr/>
        <p:txBody>
          <a:bodyPr/>
          <a:lstStyle/>
          <a:p>
            <a:r>
              <a:rPr lang="en-US" dirty="0"/>
              <a:t>Be Succinct.  This is Marketing</a:t>
            </a:r>
          </a:p>
        </p:txBody>
      </p:sp>
    </p:spTree>
    <p:extLst>
      <p:ext uri="{BB962C8B-B14F-4D97-AF65-F5344CB8AC3E}">
        <p14:creationId xmlns:p14="http://schemas.microsoft.com/office/powerpoint/2010/main" val="4308690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1DAB02D-4C95-7D49-AECA-6125F2E2A109}"/>
              </a:ext>
            </a:extLst>
          </p:cNvPr>
          <p:cNvSpPr>
            <a:spLocks noGrp="1"/>
          </p:cNvSpPr>
          <p:nvPr>
            <p:ph idx="1"/>
          </p:nvPr>
        </p:nvSpPr>
        <p:spPr/>
        <p:txBody>
          <a:bodyPr>
            <a:normAutofit fontScale="92500" lnSpcReduction="10000"/>
          </a:bodyPr>
          <a:lstStyle/>
          <a:p>
            <a:r>
              <a:rPr lang="en-US" dirty="0"/>
              <a:t>Eliminate repetition and redundancy</a:t>
            </a:r>
          </a:p>
          <a:p>
            <a:pPr lvl="1"/>
            <a:r>
              <a:rPr lang="en-US" dirty="0"/>
              <a:t>Insert only what is value-added</a:t>
            </a:r>
          </a:p>
          <a:p>
            <a:pPr marL="109728" indent="0">
              <a:buNone/>
            </a:pPr>
            <a:endParaRPr lang="en-US" dirty="0"/>
          </a:p>
          <a:p>
            <a:r>
              <a:rPr lang="en-US" dirty="0"/>
              <a:t>Pay attention to other institutions even if they only have a concentration and are not in the same CIP code</a:t>
            </a:r>
          </a:p>
          <a:p>
            <a:endParaRPr lang="en-US" dirty="0"/>
          </a:p>
          <a:p>
            <a:r>
              <a:rPr lang="en-US" dirty="0"/>
              <a:t>Provide citations and data to support claims/assumptions</a:t>
            </a:r>
          </a:p>
          <a:p>
            <a:pPr marL="109728" indent="0">
              <a:buNone/>
            </a:pPr>
            <a:endParaRPr lang="en-US" dirty="0"/>
          </a:p>
          <a:p>
            <a:r>
              <a:rPr lang="en-US" dirty="0"/>
              <a:t>Take in consideration the professional accrediting organization requirements</a:t>
            </a:r>
          </a:p>
          <a:p>
            <a:endParaRPr lang="en-US" dirty="0"/>
          </a:p>
          <a:p>
            <a:pPr marL="109728" indent="0">
              <a:buNone/>
            </a:pPr>
            <a:endParaRPr lang="en-US" b="1" dirty="0"/>
          </a:p>
        </p:txBody>
      </p:sp>
      <p:sp>
        <p:nvSpPr>
          <p:cNvPr id="3" name="Title 2">
            <a:extLst>
              <a:ext uri="{FF2B5EF4-FFF2-40B4-BE49-F238E27FC236}">
                <a16:creationId xmlns:a16="http://schemas.microsoft.com/office/drawing/2014/main" id="{1A42C5E0-EC9E-BC40-8EA6-F03173A3612C}"/>
              </a:ext>
            </a:extLst>
          </p:cNvPr>
          <p:cNvSpPr>
            <a:spLocks noGrp="1"/>
          </p:cNvSpPr>
          <p:nvPr>
            <p:ph type="title"/>
          </p:nvPr>
        </p:nvSpPr>
        <p:spPr/>
        <p:txBody>
          <a:bodyPr/>
          <a:lstStyle/>
          <a:p>
            <a:r>
              <a:rPr lang="en-US" dirty="0"/>
              <a:t>Plus</a:t>
            </a:r>
          </a:p>
        </p:txBody>
      </p:sp>
    </p:spTree>
    <p:extLst>
      <p:ext uri="{BB962C8B-B14F-4D97-AF65-F5344CB8AC3E}">
        <p14:creationId xmlns:p14="http://schemas.microsoft.com/office/powerpoint/2010/main" val="23016968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5">
            <a:extLst>
              <a:ext uri="{FF2B5EF4-FFF2-40B4-BE49-F238E27FC236}">
                <a16:creationId xmlns:a16="http://schemas.microsoft.com/office/drawing/2014/main" id="{52BDD29F-D2FD-814A-B691-226BE587E8A3}"/>
              </a:ext>
            </a:extLst>
          </p:cNvPr>
          <p:cNvSpPr txBox="1">
            <a:spLocks/>
          </p:cNvSpPr>
          <p:nvPr/>
        </p:nvSpPr>
        <p:spPr>
          <a:xfrm>
            <a:off x="762001" y="838200"/>
            <a:ext cx="7924800" cy="5257800"/>
          </a:xfrm>
          <a:prstGeom prst="rect">
            <a:avLst/>
          </a:prstGeom>
        </p:spPr>
        <p:txBody>
          <a:bodyPr>
            <a:normAutofit/>
          </a:bodyPr>
          <a:lst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a:lstStyle>
          <a:p>
            <a:r>
              <a:rPr lang="en-US" dirty="0"/>
              <a:t>Identify peer and aspirational peer  program institutions </a:t>
            </a:r>
          </a:p>
          <a:p>
            <a:pPr lvl="1"/>
            <a:r>
              <a:rPr lang="en-US" dirty="0"/>
              <a:t>How do you want this program to be seen by your colleagues nationally and internationally a decade from now?</a:t>
            </a:r>
          </a:p>
          <a:p>
            <a:pPr lvl="1"/>
            <a:r>
              <a:rPr lang="en-US" dirty="0"/>
              <a:t>Use Carnegie Peer Institutions </a:t>
            </a:r>
          </a:p>
          <a:p>
            <a:pPr marL="393192" lvl="1" indent="0">
              <a:buFont typeface="Verdana"/>
              <a:buNone/>
            </a:pPr>
            <a:endParaRPr lang="en-US" sz="2400" dirty="0"/>
          </a:p>
          <a:p>
            <a:pPr marL="365760" lvl="1" indent="-256032">
              <a:spcBef>
                <a:spcPts val="0"/>
              </a:spcBef>
              <a:buSzPct val="68000"/>
              <a:buFont typeface="Wingdings 3"/>
              <a:buChar char=""/>
            </a:pPr>
            <a:r>
              <a:rPr lang="en-US" sz="2400" dirty="0"/>
              <a:t>Look at national enrollment patterns</a:t>
            </a:r>
          </a:p>
          <a:p>
            <a:pPr marL="603504" lvl="2" indent="-256032">
              <a:spcBef>
                <a:spcPts val="0"/>
              </a:spcBef>
              <a:buSzPct val="68000"/>
              <a:buFont typeface="Wingdings 3"/>
              <a:buChar char=""/>
            </a:pPr>
            <a:r>
              <a:rPr lang="en-US" sz="2400" dirty="0"/>
              <a:t>Don’t forget about attrition</a:t>
            </a:r>
          </a:p>
          <a:p>
            <a:pPr marL="603504" lvl="2" indent="-256032">
              <a:spcBef>
                <a:spcPts val="0"/>
              </a:spcBef>
              <a:buSzPct val="68000"/>
              <a:buFont typeface="Wingdings 3"/>
              <a:buChar char=""/>
            </a:pPr>
            <a:r>
              <a:rPr lang="en-US" sz="2400" dirty="0"/>
              <a:t>How can the program be self-sustaining over time?</a:t>
            </a:r>
          </a:p>
          <a:p>
            <a:pPr marL="109728" indent="0">
              <a:buFont typeface="Wingdings 3"/>
              <a:buNone/>
            </a:pPr>
            <a:endParaRPr lang="en-US" dirty="0"/>
          </a:p>
          <a:p>
            <a:pPr marL="393192" lvl="1" indent="0">
              <a:buFont typeface="Verdana"/>
              <a:buNone/>
            </a:pPr>
            <a:r>
              <a:rPr lang="en-US" dirty="0"/>
              <a:t> </a:t>
            </a:r>
          </a:p>
        </p:txBody>
      </p:sp>
    </p:spTree>
    <p:extLst>
      <p:ext uri="{BB962C8B-B14F-4D97-AF65-F5344CB8AC3E}">
        <p14:creationId xmlns:p14="http://schemas.microsoft.com/office/powerpoint/2010/main" val="39762291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229600" cy="4525963"/>
          </a:xfrm>
        </p:spPr>
        <p:txBody>
          <a:bodyPr>
            <a:normAutofit/>
          </a:bodyPr>
          <a:lstStyle/>
          <a:p>
            <a:r>
              <a:rPr lang="en-US" dirty="0"/>
              <a:t>Put together a great agenda!  Sell the institution and the program</a:t>
            </a:r>
          </a:p>
          <a:p>
            <a:r>
              <a:rPr lang="en-US" dirty="0"/>
              <a:t>Tell the story…Make the proposed program come alive</a:t>
            </a:r>
          </a:p>
          <a:p>
            <a:r>
              <a:rPr lang="en-US" dirty="0"/>
              <a:t>Tell us what led you to start this endeavor</a:t>
            </a:r>
          </a:p>
          <a:p>
            <a:r>
              <a:rPr lang="en-US" dirty="0"/>
              <a:t>Why is this proposed program unique?</a:t>
            </a:r>
          </a:p>
          <a:p>
            <a:r>
              <a:rPr lang="en-US" dirty="0"/>
              <a:t>Why should the proposed program be at TSU?</a:t>
            </a:r>
          </a:p>
        </p:txBody>
      </p:sp>
      <p:sp>
        <p:nvSpPr>
          <p:cNvPr id="2" name="Title 1"/>
          <p:cNvSpPr>
            <a:spLocks noGrp="1"/>
          </p:cNvSpPr>
          <p:nvPr>
            <p:ph type="title"/>
          </p:nvPr>
        </p:nvSpPr>
        <p:spPr/>
        <p:txBody>
          <a:bodyPr>
            <a:normAutofit fontScale="90000"/>
          </a:bodyPr>
          <a:lstStyle/>
          <a:p>
            <a:r>
              <a:rPr lang="en-US" dirty="0"/>
              <a:t>How to Thrive </a:t>
            </a:r>
            <a:br>
              <a:rPr lang="en-US" dirty="0"/>
            </a:br>
            <a:r>
              <a:rPr lang="en-US" dirty="0"/>
              <a:t>in the External Review Process</a:t>
            </a:r>
          </a:p>
        </p:txBody>
      </p:sp>
    </p:spTree>
    <p:extLst>
      <p:ext uri="{BB962C8B-B14F-4D97-AF65-F5344CB8AC3E}">
        <p14:creationId xmlns:p14="http://schemas.microsoft.com/office/powerpoint/2010/main" val="31413885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hart: Impact of Human Longevity and Technology Chan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457200"/>
            <a:ext cx="7881986" cy="596537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2713635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58018B5-320F-6143-B28E-68E909D7A35E}"/>
              </a:ext>
            </a:extLst>
          </p:cNvPr>
          <p:cNvSpPr>
            <a:spLocks noGrp="1"/>
          </p:cNvSpPr>
          <p:nvPr>
            <p:ph idx="1"/>
          </p:nvPr>
        </p:nvSpPr>
        <p:spPr>
          <a:xfrm>
            <a:off x="457200" y="1481328"/>
            <a:ext cx="8229600" cy="4525963"/>
          </a:xfrm>
        </p:spPr>
        <p:txBody>
          <a:bodyPr/>
          <a:lstStyle/>
          <a:p>
            <a:r>
              <a:rPr lang="en-US" dirty="0"/>
              <a:t>What does the data say you about the alignment between what the proposed program goals, your proposed curriculum, the proposed skills to be developed and what kind of jobs graduates could get?</a:t>
            </a:r>
          </a:p>
          <a:p>
            <a:pPr marL="0" indent="0">
              <a:buNone/>
            </a:pPr>
            <a:endParaRPr lang="en-US" dirty="0"/>
          </a:p>
          <a:p>
            <a:endParaRPr lang="en-US" dirty="0"/>
          </a:p>
        </p:txBody>
      </p:sp>
      <p:sp>
        <p:nvSpPr>
          <p:cNvPr id="3" name="Title 2">
            <a:extLst>
              <a:ext uri="{FF2B5EF4-FFF2-40B4-BE49-F238E27FC236}">
                <a16:creationId xmlns:a16="http://schemas.microsoft.com/office/drawing/2014/main" id="{58561C3C-F446-C541-91C9-75240F764345}"/>
              </a:ext>
            </a:extLst>
          </p:cNvPr>
          <p:cNvSpPr>
            <a:spLocks noGrp="1"/>
          </p:cNvSpPr>
          <p:nvPr>
            <p:ph type="title"/>
          </p:nvPr>
        </p:nvSpPr>
        <p:spPr/>
        <p:txBody>
          <a:bodyPr/>
          <a:lstStyle/>
          <a:p>
            <a:r>
              <a:rPr lang="en-US" dirty="0"/>
              <a:t>More</a:t>
            </a:r>
          </a:p>
        </p:txBody>
      </p:sp>
    </p:spTree>
    <p:extLst>
      <p:ext uri="{BB962C8B-B14F-4D97-AF65-F5344CB8AC3E}">
        <p14:creationId xmlns:p14="http://schemas.microsoft.com/office/powerpoint/2010/main" val="246456267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D45CB17-9B32-604E-ABE3-D1218F01D98B}"/>
              </a:ext>
            </a:extLst>
          </p:cNvPr>
          <p:cNvSpPr/>
          <p:nvPr/>
        </p:nvSpPr>
        <p:spPr>
          <a:xfrm>
            <a:off x="1295400" y="990600"/>
            <a:ext cx="6248400" cy="3416320"/>
          </a:xfrm>
          <a:prstGeom prst="rect">
            <a:avLst/>
          </a:prstGeom>
        </p:spPr>
        <p:txBody>
          <a:bodyPr wrap="square">
            <a:spAutoFit/>
          </a:bodyPr>
          <a:lstStyle/>
          <a:p>
            <a:r>
              <a:rPr lang="en-US" b="1" dirty="0"/>
              <a:t>Lastly,  </a:t>
            </a:r>
          </a:p>
          <a:p>
            <a:endParaRPr lang="en-US" b="1" dirty="0"/>
          </a:p>
          <a:p>
            <a:endParaRPr lang="en-US" b="1" dirty="0"/>
          </a:p>
          <a:p>
            <a:endParaRPr lang="en-US" b="1" dirty="0"/>
          </a:p>
          <a:p>
            <a:endParaRPr lang="en-US" b="1" dirty="0"/>
          </a:p>
          <a:p>
            <a:r>
              <a:rPr lang="en-US" b="1" dirty="0"/>
              <a:t>It’s more than just what classes are offered</a:t>
            </a:r>
          </a:p>
          <a:p>
            <a:r>
              <a:rPr lang="en-US" b="1" dirty="0"/>
              <a:t>The devil is in the operational details by the time the external review happens.  </a:t>
            </a:r>
          </a:p>
          <a:p>
            <a:endParaRPr lang="en-US" b="1" dirty="0"/>
          </a:p>
          <a:p>
            <a:endParaRPr lang="en-US" b="1" dirty="0"/>
          </a:p>
          <a:p>
            <a:endParaRPr lang="en-US" b="1" dirty="0"/>
          </a:p>
          <a:p>
            <a:r>
              <a:rPr lang="en-US" b="1" dirty="0"/>
              <a:t>Tell us how it will work!</a:t>
            </a:r>
          </a:p>
        </p:txBody>
      </p:sp>
    </p:spTree>
    <p:extLst>
      <p:ext uri="{BB962C8B-B14F-4D97-AF65-F5344CB8AC3E}">
        <p14:creationId xmlns:p14="http://schemas.microsoft.com/office/powerpoint/2010/main" val="4005405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r>
              <a:rPr lang="en-US" dirty="0"/>
              <a:t>Curtis, T. (2011) Ways to develop “Kaizen Eyes”.  Downloaded from </a:t>
            </a:r>
            <a:r>
              <a:rPr lang="en-US" dirty="0">
                <a:hlinkClick r:id="rId2"/>
              </a:rPr>
              <a:t>http://www.slideshare.net/onimproving/ways-to-develop-kaizen-eyes</a:t>
            </a:r>
            <a:r>
              <a:rPr lang="en-US" dirty="0"/>
              <a:t>.  Retrieved March 21, 2018</a:t>
            </a:r>
          </a:p>
          <a:p>
            <a:r>
              <a:rPr lang="en-US" dirty="0"/>
              <a:t>Fusch, D. (2011) Report:  What higher education leaders are saying about program prioritization. </a:t>
            </a:r>
            <a:r>
              <a:rPr lang="en-US" dirty="0">
                <a:hlinkClick r:id="rId3"/>
              </a:rPr>
              <a:t>https://www.academicimpressions.com/report-what-higher-ed-leaders-are-saying-about-program-prioritization/</a:t>
            </a:r>
            <a:r>
              <a:rPr lang="en-US" dirty="0"/>
              <a:t>  </a:t>
            </a:r>
            <a:r>
              <a:rPr lang="en-US" i="1" dirty="0"/>
              <a:t>Academic Impressions</a:t>
            </a:r>
            <a:r>
              <a:rPr lang="en-US" dirty="0"/>
              <a:t>. Retrieved on September 14, 2016.</a:t>
            </a:r>
          </a:p>
          <a:p>
            <a:r>
              <a:rPr lang="en-US" dirty="0"/>
              <a:t>Johnson, R.E., &amp; McGowan, H. E. (2017, September 19).  Higher Education:  Your life may depend upon it. </a:t>
            </a:r>
            <a:r>
              <a:rPr lang="en-US" i="1" dirty="0"/>
              <a:t>Academic Impressions. </a:t>
            </a:r>
            <a:r>
              <a:rPr lang="en-US" dirty="0">
                <a:hlinkClick r:id="rId4"/>
              </a:rPr>
              <a:t>https://www.academicimpressions.com/higher-education-your-life-may-depend-upon-it</a:t>
            </a:r>
            <a:r>
              <a:rPr lang="en-US" dirty="0"/>
              <a:t>. Retrieved on March 14, 2018.  </a:t>
            </a:r>
          </a:p>
          <a:p>
            <a:r>
              <a:rPr lang="en-US" dirty="0"/>
              <a:t>Morriss-Olson, M. (2016, 18 July). Feasibility checklist:  The science of bringing new academic programs to life.   </a:t>
            </a:r>
            <a:r>
              <a:rPr lang="en-US" i="1" dirty="0"/>
              <a:t>Academic Impressions. </a:t>
            </a:r>
            <a:r>
              <a:rPr lang="en-US" dirty="0">
                <a:hlinkClick r:id="rId5"/>
              </a:rPr>
              <a:t>http://www.academicimpressions.com/news/feasibility-checklist-science-bringing-new-academic-programs-to-life</a:t>
            </a:r>
            <a:r>
              <a:rPr lang="en-US" dirty="0"/>
              <a:t>.  Retrieved March 10, 2017.</a:t>
            </a:r>
          </a:p>
          <a:p>
            <a:r>
              <a:rPr lang="en-US" dirty="0"/>
              <a:t>Morriss-Olson, M. (2017, June 19). Operationalizing and Sustaining New Academic Programs. </a:t>
            </a:r>
            <a:r>
              <a:rPr lang="en-US" dirty="0">
                <a:hlinkClick r:id="rId6"/>
              </a:rPr>
              <a:t>https://academicimpressions.com/operationalizing-and-sustaining-new-academic-programs</a:t>
            </a:r>
            <a:r>
              <a:rPr lang="en-US" dirty="0"/>
              <a:t>. Retrieved on March 14, 2018. </a:t>
            </a:r>
          </a:p>
          <a:p>
            <a:pPr marL="0" indent="0">
              <a:buNone/>
            </a:pPr>
            <a:endParaRPr lang="en-US" dirty="0"/>
          </a:p>
        </p:txBody>
      </p:sp>
      <p:sp>
        <p:nvSpPr>
          <p:cNvPr id="2" name="Title 1"/>
          <p:cNvSpPr>
            <a:spLocks noGrp="1"/>
          </p:cNvSpPr>
          <p:nvPr>
            <p:ph type="title"/>
          </p:nvPr>
        </p:nvSpPr>
        <p:spPr/>
        <p:txBody>
          <a:bodyPr/>
          <a:lstStyle/>
          <a:p>
            <a:r>
              <a:rPr lang="en-US" dirty="0"/>
              <a:t>References</a:t>
            </a:r>
          </a:p>
        </p:txBody>
      </p:sp>
    </p:spTree>
    <p:extLst>
      <p:ext uri="{BB962C8B-B14F-4D97-AF65-F5344CB8AC3E}">
        <p14:creationId xmlns:p14="http://schemas.microsoft.com/office/powerpoint/2010/main" val="393472097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3962400" y="274638"/>
            <a:ext cx="4724400" cy="5897562"/>
          </a:xfrm>
        </p:spPr>
        <p:txBody>
          <a:bodyPr>
            <a:normAutofit/>
          </a:bodyPr>
          <a:lstStyle/>
          <a:p>
            <a:r>
              <a:rPr lang="en-US" sz="10100" b="1" dirty="0"/>
              <a:t>?</a:t>
            </a:r>
          </a:p>
        </p:txBody>
      </p:sp>
    </p:spTree>
    <p:extLst>
      <p:ext uri="{BB962C8B-B14F-4D97-AF65-F5344CB8AC3E}">
        <p14:creationId xmlns:p14="http://schemas.microsoft.com/office/powerpoint/2010/main" val="11651839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4294967295"/>
          </p:nvPr>
        </p:nvSpPr>
        <p:spPr>
          <a:xfrm>
            <a:off x="3048000" y="304800"/>
            <a:ext cx="5943600" cy="6172200"/>
          </a:xfrm>
        </p:spPr>
        <p:txBody>
          <a:bodyPr>
            <a:normAutofit/>
          </a:bodyPr>
          <a:lstStyle/>
          <a:p>
            <a:r>
              <a:rPr lang="en-US" dirty="0"/>
              <a:t>Adopt the paradigm of education as a continuous, agile learning</a:t>
            </a:r>
          </a:p>
          <a:p>
            <a:pPr marL="109728" indent="0">
              <a:buNone/>
            </a:pPr>
            <a:endParaRPr lang="en-US" dirty="0"/>
          </a:p>
          <a:p>
            <a:pPr lvl="1"/>
            <a:r>
              <a:rPr lang="en-US" dirty="0"/>
              <a:t>Build self-awareness about skills and aptitude as well as passion and purpose</a:t>
            </a:r>
          </a:p>
          <a:p>
            <a:pPr lvl="1"/>
            <a:r>
              <a:rPr lang="en-US" dirty="0"/>
              <a:t>Redefine the concept of “work” as not the end but rather a continuous state of learning, “up-skilling to meet the pressures of globalization and automation</a:t>
            </a:r>
          </a:p>
          <a:p>
            <a:pPr lvl="1"/>
            <a:r>
              <a:rPr lang="en-US" dirty="0"/>
              <a:t>Educate to provide greater adaptability and learning agility for non-routine cognitive work</a:t>
            </a:r>
          </a:p>
          <a:p>
            <a:pPr lvl="1"/>
            <a:endParaRPr lang="en-US" dirty="0"/>
          </a:p>
        </p:txBody>
      </p:sp>
      <p:sp>
        <p:nvSpPr>
          <p:cNvPr id="4" name="Text Placeholder 3"/>
          <p:cNvSpPr>
            <a:spLocks noGrp="1"/>
          </p:cNvSpPr>
          <p:nvPr>
            <p:ph type="body" idx="4294967295"/>
          </p:nvPr>
        </p:nvSpPr>
        <p:spPr>
          <a:xfrm>
            <a:off x="0" y="381000"/>
            <a:ext cx="3048000" cy="4800600"/>
          </a:xfrm>
        </p:spPr>
        <p:txBody>
          <a:bodyPr>
            <a:noAutofit/>
          </a:bodyPr>
          <a:lstStyle/>
          <a:p>
            <a:pPr marL="109728" indent="0">
              <a:buNone/>
            </a:pPr>
            <a:r>
              <a:rPr lang="en-US" sz="2800" i="1" dirty="0">
                <a:latin typeface="Arial Rounded MT Bold" panose="020F0704030504030204" pitchFamily="34" charset="0"/>
              </a:rPr>
              <a:t>With so much change ahead, how do we prepare students for jobs that do not yet exist or to solve problems not yet known, utilizing technology that has not yet been created?</a:t>
            </a:r>
          </a:p>
          <a:p>
            <a:endParaRPr lang="en-US" sz="2800" dirty="0"/>
          </a:p>
        </p:txBody>
      </p:sp>
    </p:spTree>
    <p:extLst>
      <p:ext uri="{BB962C8B-B14F-4D97-AF65-F5344CB8AC3E}">
        <p14:creationId xmlns:p14="http://schemas.microsoft.com/office/powerpoint/2010/main" val="17782172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Preparation for Work as Dynamic Pursuit of Lifelong Learni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381000"/>
            <a:ext cx="8142514" cy="610688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86175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381001"/>
            <a:ext cx="7848600" cy="2819400"/>
          </a:xfrm>
        </p:spPr>
        <p:txBody>
          <a:bodyPr>
            <a:normAutofit/>
          </a:bodyPr>
          <a:lstStyle/>
          <a:p>
            <a:pPr algn="l"/>
            <a:r>
              <a:rPr lang="en-US" dirty="0"/>
              <a:t>To Build or Not:  Academic programs have a lifespan</a:t>
            </a:r>
          </a:p>
        </p:txBody>
      </p:sp>
      <p:sp>
        <p:nvSpPr>
          <p:cNvPr id="3" name="Subtitle 2"/>
          <p:cNvSpPr>
            <a:spLocks noGrp="1"/>
          </p:cNvSpPr>
          <p:nvPr>
            <p:ph type="subTitle" idx="1"/>
          </p:nvPr>
        </p:nvSpPr>
        <p:spPr/>
        <p:txBody>
          <a:bodyPr>
            <a:normAutofit fontScale="92500" lnSpcReduction="20000"/>
          </a:bodyPr>
          <a:lstStyle/>
          <a:p>
            <a:r>
              <a:rPr lang="en-US" dirty="0"/>
              <a:t>Birth</a:t>
            </a:r>
          </a:p>
          <a:p>
            <a:r>
              <a:rPr lang="en-US" dirty="0"/>
              <a:t>Modification</a:t>
            </a:r>
          </a:p>
          <a:p>
            <a:r>
              <a:rPr lang="en-US" dirty="0"/>
              <a:t>Death</a:t>
            </a:r>
          </a:p>
        </p:txBody>
      </p:sp>
    </p:spTree>
    <p:extLst>
      <p:ext uri="{BB962C8B-B14F-4D97-AF65-F5344CB8AC3E}">
        <p14:creationId xmlns:p14="http://schemas.microsoft.com/office/powerpoint/2010/main" val="15255138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371600"/>
            <a:ext cx="8229600" cy="4906963"/>
          </a:xfrm>
        </p:spPr>
        <p:txBody>
          <a:bodyPr>
            <a:normAutofit fontScale="32500" lnSpcReduction="20000"/>
          </a:bodyPr>
          <a:lstStyle/>
          <a:p>
            <a:pPr marL="109728" indent="0" eaLnBrk="0" hangingPunct="0">
              <a:buNone/>
            </a:pPr>
            <a:r>
              <a:rPr lang="en-US" sz="4900" dirty="0"/>
              <a:t>A 1.0 New Academic Programs: Approval Process</a:t>
            </a:r>
          </a:p>
          <a:p>
            <a:pPr marL="857250" lvl="2" indent="-457200" eaLnBrk="0" hangingPunct="0">
              <a:buFont typeface="Wingdings" panose="05000000000000000000" pitchFamily="2" charset="2"/>
              <a:buChar char="ü"/>
            </a:pPr>
            <a:r>
              <a:rPr lang="en-US" sz="4900" dirty="0"/>
              <a:t>Letter of Notification (LON) and New Academic Program Proposal (NAPP) Checklist</a:t>
            </a:r>
          </a:p>
          <a:p>
            <a:pPr marL="0" lvl="1" indent="0" eaLnBrk="0" hangingPunct="0">
              <a:buNone/>
            </a:pPr>
            <a:r>
              <a:rPr lang="en-US" sz="4900" dirty="0"/>
              <a:t>  A 1.1 Academic Program Modifications </a:t>
            </a:r>
          </a:p>
          <a:p>
            <a:pPr marL="857250" lvl="2" indent="-457200" eaLnBrk="0" hangingPunct="0">
              <a:buFont typeface="Wingdings" panose="05000000000000000000" pitchFamily="2" charset="2"/>
              <a:buChar char="ü"/>
            </a:pPr>
            <a:r>
              <a:rPr lang="en-US" sz="4900" dirty="0"/>
              <a:t>Academic Program Modifications (APM) Checklist</a:t>
            </a:r>
          </a:p>
          <a:p>
            <a:pPr marL="0" lvl="2" indent="0" eaLnBrk="0" hangingPunct="0">
              <a:buNone/>
            </a:pPr>
            <a:r>
              <a:rPr lang="en-US" sz="4900" dirty="0"/>
              <a:t>  </a:t>
            </a:r>
          </a:p>
          <a:p>
            <a:pPr marL="0" lvl="2" indent="0" eaLnBrk="0" hangingPunct="0">
              <a:buNone/>
            </a:pPr>
            <a:r>
              <a:rPr lang="en-US" sz="4900" dirty="0"/>
              <a:t>Feasibility  Study Resource Manual</a:t>
            </a:r>
          </a:p>
          <a:p>
            <a:pPr marL="0" lvl="2" indent="0" eaLnBrk="0" hangingPunct="0">
              <a:buNone/>
            </a:pPr>
            <a:r>
              <a:rPr lang="en-US" sz="4900" dirty="0">
                <a:hlinkClick r:id="rId2"/>
              </a:rPr>
              <a:t>https://www.tn.gov/content/dam/tn/thec/bureau/aa/academic-programs/program-approv/aca-pol/THEC_Resource_Guide_Feasibility_Studies_July_2017.pdf</a:t>
            </a:r>
            <a:endParaRPr lang="en-US" sz="4900" dirty="0"/>
          </a:p>
          <a:p>
            <a:pPr marL="0" lvl="2" indent="0" eaLnBrk="0" hangingPunct="0">
              <a:buNone/>
            </a:pPr>
            <a:endParaRPr lang="en-US" sz="4900" dirty="0"/>
          </a:p>
          <a:p>
            <a:pPr marL="914400" lvl="3" indent="-457200" eaLnBrk="0" hangingPunct="0">
              <a:buFont typeface="Wingdings" panose="05000000000000000000" pitchFamily="2" charset="2"/>
              <a:buChar char="ü"/>
            </a:pPr>
            <a:r>
              <a:rPr lang="en-US" sz="4900" dirty="0"/>
              <a:t>TN Acts 1974, Chapter 767, §§ 1, 2; </a:t>
            </a:r>
          </a:p>
          <a:p>
            <a:pPr marL="914400" lvl="3" indent="-457200" eaLnBrk="0" hangingPunct="0">
              <a:buFont typeface="Wingdings" panose="05000000000000000000" pitchFamily="2" charset="2"/>
              <a:buChar char="ü"/>
            </a:pPr>
            <a:r>
              <a:rPr lang="en-US" sz="4900" dirty="0"/>
              <a:t>2010 T.C.A. 49, Ch., 7, Part 1, 49-7-110</a:t>
            </a:r>
          </a:p>
          <a:p>
            <a:pPr marL="914400" lvl="3" indent="-457200" eaLnBrk="0" hangingPunct="0">
              <a:buFont typeface="Wingdings" panose="05000000000000000000" pitchFamily="2" charset="2"/>
              <a:buChar char="ü"/>
            </a:pPr>
            <a:r>
              <a:rPr lang="en-US" sz="4900" dirty="0"/>
              <a:t>2010 T.C.A. 49, Ch., 7, Part 1, 49-7-202 (2) (A-D)</a:t>
            </a:r>
          </a:p>
          <a:p>
            <a:pPr marL="914400" lvl="3" indent="-457200" eaLnBrk="0" hangingPunct="0">
              <a:buFont typeface="Wingdings" panose="05000000000000000000" pitchFamily="2" charset="2"/>
              <a:buChar char="ü"/>
            </a:pPr>
            <a:r>
              <a:rPr lang="en-US" sz="4900" dirty="0"/>
              <a:t>Public Chapter 869 House Bill 2578</a:t>
            </a:r>
          </a:p>
          <a:p>
            <a:pPr marL="457200" lvl="3" indent="0" eaLnBrk="0" hangingPunct="0">
              <a:buNone/>
            </a:pPr>
            <a:endParaRPr lang="en-US" sz="4900" dirty="0"/>
          </a:p>
          <a:p>
            <a:pPr marL="0" lvl="1" indent="0" eaLnBrk="0" hangingPunct="0">
              <a:buNone/>
            </a:pPr>
            <a:r>
              <a:rPr lang="en-US" sz="4900" dirty="0"/>
              <a:t>              SACSCOC (</a:t>
            </a:r>
            <a:r>
              <a:rPr lang="en-US" sz="4900" i="1" dirty="0"/>
              <a:t>Principle of Accreditation:  Foundations for Quality     	Enhancement </a:t>
            </a:r>
            <a:r>
              <a:rPr lang="en-US" sz="4900" dirty="0"/>
              <a:t>( 2017)</a:t>
            </a:r>
          </a:p>
          <a:p>
            <a:pPr lvl="3" eaLnBrk="0" hangingPunct="0">
              <a:buFont typeface="Wingdings" panose="05000000000000000000" pitchFamily="2" charset="2"/>
              <a:buChar char="ü"/>
            </a:pPr>
            <a:r>
              <a:rPr lang="en-US" sz="4500" dirty="0"/>
              <a:t>SACSCOC 2018 9.3 (a)(b)(c)  Educational Program Structure and Content.  </a:t>
            </a:r>
          </a:p>
          <a:p>
            <a:pPr marL="0" indent="0" eaLnBrk="0" hangingPunct="0">
              <a:buNone/>
            </a:pPr>
            <a:endParaRPr lang="en-US" dirty="0"/>
          </a:p>
          <a:p>
            <a:pPr marL="457200" lvl="1" indent="0">
              <a:buNone/>
            </a:pPr>
            <a:endParaRPr lang="en-US" dirty="0"/>
          </a:p>
          <a:p>
            <a:endParaRPr lang="en-US" dirty="0"/>
          </a:p>
        </p:txBody>
      </p:sp>
      <p:sp>
        <p:nvSpPr>
          <p:cNvPr id="2" name="Title 1"/>
          <p:cNvSpPr>
            <a:spLocks noGrp="1"/>
          </p:cNvSpPr>
          <p:nvPr>
            <p:ph type="title"/>
          </p:nvPr>
        </p:nvSpPr>
        <p:spPr>
          <a:xfrm>
            <a:off x="457200" y="274638"/>
            <a:ext cx="8229600" cy="868362"/>
          </a:xfrm>
        </p:spPr>
        <p:txBody>
          <a:bodyPr>
            <a:normAutofit/>
          </a:bodyPr>
          <a:lstStyle/>
          <a:p>
            <a:r>
              <a:rPr lang="en-US" dirty="0"/>
              <a:t>Policy, Law and Accreditation </a:t>
            </a:r>
          </a:p>
        </p:txBody>
      </p:sp>
    </p:spTree>
    <p:extLst>
      <p:ext uri="{BB962C8B-B14F-4D97-AF65-F5344CB8AC3E}">
        <p14:creationId xmlns:p14="http://schemas.microsoft.com/office/powerpoint/2010/main" val="16550811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57400"/>
            <a:ext cx="8229600" cy="3949891"/>
          </a:xfrm>
        </p:spPr>
        <p:txBody>
          <a:bodyPr>
            <a:normAutofit fontScale="62500" lnSpcReduction="20000"/>
          </a:bodyPr>
          <a:lstStyle/>
          <a:p>
            <a:r>
              <a:rPr lang="en-US" sz="3600" dirty="0">
                <a:latin typeface="Calibri" panose="020F0502020204030204" pitchFamily="34" charset="0"/>
                <a:cs typeface="Calibri" panose="020F0502020204030204" pitchFamily="34" charset="0"/>
              </a:rPr>
              <a:t>Think long-term with up-front investments</a:t>
            </a:r>
          </a:p>
          <a:p>
            <a:pPr marL="109728" indent="0">
              <a:buNone/>
            </a:pPr>
            <a:endParaRPr lang="en-US" sz="3600" dirty="0">
              <a:latin typeface="Calibri" panose="020F0502020204030204" pitchFamily="34" charset="0"/>
              <a:cs typeface="Calibri" panose="020F0502020204030204" pitchFamily="34" charset="0"/>
            </a:endParaRPr>
          </a:p>
          <a:p>
            <a:r>
              <a:rPr lang="en-US" sz="3600" dirty="0">
                <a:latin typeface="Calibri" panose="020F0502020204030204" pitchFamily="34" charset="0"/>
                <a:cs typeface="Calibri" panose="020F0502020204030204" pitchFamily="34" charset="0"/>
              </a:rPr>
              <a:t>Leverage untapped potential</a:t>
            </a:r>
          </a:p>
          <a:p>
            <a:pPr marL="109728" indent="0">
              <a:buNone/>
            </a:pPr>
            <a:endParaRPr lang="en-US" sz="3600" dirty="0">
              <a:latin typeface="Calibri" panose="020F0502020204030204" pitchFamily="34" charset="0"/>
              <a:cs typeface="Calibri" panose="020F0502020204030204" pitchFamily="34" charset="0"/>
            </a:endParaRPr>
          </a:p>
          <a:p>
            <a:r>
              <a:rPr lang="en-US" sz="3600" dirty="0">
                <a:latin typeface="Calibri" panose="020F0502020204030204" pitchFamily="34" charset="0"/>
                <a:cs typeface="Calibri" panose="020F0502020204030204" pitchFamily="34" charset="0"/>
              </a:rPr>
              <a:t>Start small, invest conservatively on the front end, and build as you go</a:t>
            </a:r>
          </a:p>
          <a:p>
            <a:pPr marL="109728" indent="0">
              <a:buNone/>
            </a:pPr>
            <a:endParaRPr lang="en-US" sz="3600" dirty="0">
              <a:latin typeface="Calibri" panose="020F0502020204030204" pitchFamily="34" charset="0"/>
              <a:cs typeface="Calibri" panose="020F0502020204030204" pitchFamily="34" charset="0"/>
            </a:endParaRPr>
          </a:p>
          <a:p>
            <a:r>
              <a:rPr lang="en-US" sz="3600" dirty="0">
                <a:latin typeface="Calibri" panose="020F0502020204030204" pitchFamily="34" charset="0"/>
                <a:cs typeface="Calibri" panose="020F0502020204030204" pitchFamily="34" charset="0"/>
              </a:rPr>
              <a:t>Maintain a spirit of adaptability</a:t>
            </a:r>
          </a:p>
          <a:p>
            <a:pPr marL="109728" indent="0">
              <a:buNone/>
            </a:pPr>
            <a:endParaRPr lang="en-US" sz="3600" dirty="0">
              <a:latin typeface="Calibri" panose="020F0502020204030204" pitchFamily="34" charset="0"/>
              <a:cs typeface="Calibri" panose="020F0502020204030204" pitchFamily="34" charset="0"/>
            </a:endParaRPr>
          </a:p>
          <a:p>
            <a:r>
              <a:rPr lang="en-US" sz="3600" dirty="0">
                <a:latin typeface="Calibri" panose="020F0502020204030204" pitchFamily="34" charset="0"/>
                <a:cs typeface="Calibri" panose="020F0502020204030204" pitchFamily="34" charset="0"/>
              </a:rPr>
              <a:t>Develop “Kaizen” eyesight– Consider all the alternatives</a:t>
            </a:r>
          </a:p>
          <a:p>
            <a:pPr marL="0" indent="0">
              <a:buNone/>
            </a:pPr>
            <a:endParaRPr lang="en-US" sz="3600" dirty="0">
              <a:latin typeface="Calibri" panose="020F0502020204030204" pitchFamily="34" charset="0"/>
              <a:cs typeface="Calibri" panose="020F0502020204030204" pitchFamily="34" charset="0"/>
            </a:endParaRPr>
          </a:p>
          <a:p>
            <a:pPr marL="0" indent="0">
              <a:buNone/>
            </a:pPr>
            <a:r>
              <a:rPr lang="en-US" dirty="0"/>
              <a:t>			</a:t>
            </a:r>
          </a:p>
        </p:txBody>
      </p:sp>
      <p:sp>
        <p:nvSpPr>
          <p:cNvPr id="2" name="Title 1"/>
          <p:cNvSpPr>
            <a:spLocks noGrp="1"/>
          </p:cNvSpPr>
          <p:nvPr>
            <p:ph type="title"/>
          </p:nvPr>
        </p:nvSpPr>
        <p:spPr/>
        <p:txBody>
          <a:bodyPr>
            <a:normAutofit fontScale="90000"/>
          </a:bodyPr>
          <a:lstStyle/>
          <a:p>
            <a:pPr algn="ctr"/>
            <a:r>
              <a:rPr lang="en-US" dirty="0"/>
              <a:t>Sustaining Academic Programs– New or Existing</a:t>
            </a:r>
          </a:p>
        </p:txBody>
      </p:sp>
    </p:spTree>
    <p:extLst>
      <p:ext uri="{BB962C8B-B14F-4D97-AF65-F5344CB8AC3E}">
        <p14:creationId xmlns:p14="http://schemas.microsoft.com/office/powerpoint/2010/main" val="21956766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219200"/>
            <a:ext cx="8229600" cy="4788091"/>
          </a:xfrm>
        </p:spPr>
        <p:txBody>
          <a:bodyPr>
            <a:normAutofit fontScale="92500" lnSpcReduction="10000"/>
          </a:bodyPr>
          <a:lstStyle/>
          <a:p>
            <a:pPr lvl="0"/>
            <a:r>
              <a:rPr lang="en-US" dirty="0"/>
              <a:t>Change or add a program degree designation </a:t>
            </a:r>
          </a:p>
          <a:p>
            <a:pPr lvl="1"/>
            <a:r>
              <a:rPr lang="en-US" dirty="0"/>
              <a:t>Involve a significant curriculum shift in redefining the program’s purpose (e.g., B.A. to B.F.A; M.A. to M.F.A.; Ed.D. to Ph.D.) or </a:t>
            </a:r>
          </a:p>
          <a:p>
            <a:pPr lvl="1"/>
            <a:r>
              <a:rPr lang="en-US" dirty="0"/>
              <a:t>Per recommendation of a disciplinary accreditation body.  </a:t>
            </a:r>
          </a:p>
          <a:p>
            <a:pPr lvl="1"/>
            <a:r>
              <a:rPr lang="en-US" dirty="0"/>
              <a:t>May be subject to external review. </a:t>
            </a:r>
          </a:p>
          <a:p>
            <a:pPr marL="393192" lvl="1" indent="0">
              <a:buNone/>
            </a:pPr>
            <a:endParaRPr lang="en-US" dirty="0"/>
          </a:p>
          <a:p>
            <a:pPr lvl="0"/>
            <a:r>
              <a:rPr lang="en-US" dirty="0"/>
              <a:t>Establish a free-standing academic program from an existing concentration with a steady enrollment and degrees awarded within both the degree designation and all concentrations under that degree for last three years. 	</a:t>
            </a:r>
          </a:p>
          <a:p>
            <a:pPr lvl="1"/>
            <a:r>
              <a:rPr lang="en-US" dirty="0"/>
              <a:t>May NOT compromise the remaining academic program OR require new faculty resources.</a:t>
            </a:r>
          </a:p>
          <a:p>
            <a:pPr marL="109728" indent="0">
              <a:buNone/>
            </a:pPr>
            <a:endParaRPr lang="en-US" dirty="0"/>
          </a:p>
        </p:txBody>
      </p:sp>
      <p:sp>
        <p:nvSpPr>
          <p:cNvPr id="3" name="Title 2"/>
          <p:cNvSpPr>
            <a:spLocks noGrp="1"/>
          </p:cNvSpPr>
          <p:nvPr>
            <p:ph type="title"/>
          </p:nvPr>
        </p:nvSpPr>
        <p:spPr/>
        <p:txBody>
          <a:bodyPr/>
          <a:lstStyle/>
          <a:p>
            <a:pPr algn="ctr"/>
            <a:r>
              <a:rPr lang="en-US" dirty="0"/>
              <a:t>Modifications</a:t>
            </a:r>
          </a:p>
        </p:txBody>
      </p:sp>
    </p:spTree>
    <p:extLst>
      <p:ext uri="{BB962C8B-B14F-4D97-AF65-F5344CB8AC3E}">
        <p14:creationId xmlns:p14="http://schemas.microsoft.com/office/powerpoint/2010/main" val="24465010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1039</TotalTime>
  <Words>1832</Words>
  <Application>Microsoft Office PowerPoint</Application>
  <PresentationFormat>On-screen Show (4:3)</PresentationFormat>
  <Paragraphs>256</Paragraphs>
  <Slides>33</Slides>
  <Notes>9</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33</vt:i4>
      </vt:variant>
    </vt:vector>
  </HeadingPairs>
  <TitlesOfParts>
    <vt:vector size="43" baseType="lpstr">
      <vt:lpstr>Arial</vt:lpstr>
      <vt:lpstr>Arial Rounded MT Bold</vt:lpstr>
      <vt:lpstr>Calibri</vt:lpstr>
      <vt:lpstr>Lucida Sans Unicode</vt:lpstr>
      <vt:lpstr>Open Sans</vt:lpstr>
      <vt:lpstr>Verdana</vt:lpstr>
      <vt:lpstr>Wingdings</vt:lpstr>
      <vt:lpstr>Wingdings 2</vt:lpstr>
      <vt:lpstr>Wingdings 3</vt:lpstr>
      <vt:lpstr>Concourse</vt:lpstr>
      <vt:lpstr>The Art and the Science of Sustainable Programs For An Institutional  Competitive Advantage</vt:lpstr>
      <vt:lpstr>GOALS</vt:lpstr>
      <vt:lpstr>PowerPoint Presentation</vt:lpstr>
      <vt:lpstr>PowerPoint Presentation</vt:lpstr>
      <vt:lpstr>PowerPoint Presentation</vt:lpstr>
      <vt:lpstr>To Build or Not:  Academic programs have a lifespan</vt:lpstr>
      <vt:lpstr>Policy, Law and Accreditation </vt:lpstr>
      <vt:lpstr>Sustaining Academic Programs– New or Existing</vt:lpstr>
      <vt:lpstr>Modifications</vt:lpstr>
      <vt:lpstr>Key questions for today:  How do your build cutting edge programs?  How do you sustain them?</vt:lpstr>
      <vt:lpstr>Key Questions to Ask in the Development of Academic Programs</vt:lpstr>
      <vt:lpstr>  Data Sources Essential for A Program Development    </vt:lpstr>
      <vt:lpstr>General Comment</vt:lpstr>
      <vt:lpstr>  Process for Approval of  LON         and      NAPP</vt:lpstr>
      <vt:lpstr>An Example</vt:lpstr>
      <vt:lpstr>Stay Consistent </vt:lpstr>
      <vt:lpstr>Purpose and Nature of Program</vt:lpstr>
      <vt:lpstr>Overall Feedback on the LON</vt:lpstr>
      <vt:lpstr>PowerPoint Presentation</vt:lpstr>
      <vt:lpstr>Feasibility Study </vt:lpstr>
      <vt:lpstr>Future Sustainability Need/Demand</vt:lpstr>
      <vt:lpstr>No Unnecessary Duplication</vt:lpstr>
      <vt:lpstr>Additional Data sent from THEC</vt:lpstr>
      <vt:lpstr>THEC Financial Form</vt:lpstr>
      <vt:lpstr>Program Goals</vt:lpstr>
      <vt:lpstr>Be Succinct.  This is Marketing</vt:lpstr>
      <vt:lpstr>Plus</vt:lpstr>
      <vt:lpstr>PowerPoint Presentation</vt:lpstr>
      <vt:lpstr>How to Thrive  in the External Review Process</vt:lpstr>
      <vt:lpstr>More</vt:lpstr>
      <vt:lpstr>PowerPoint Presentation</vt:lpstr>
      <vt:lpstr>References</vt:lpstr>
      <vt:lpst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Pamela Knox</dc:creator>
  <cp:lastModifiedBy>McCutcheon, Cordia</cp:lastModifiedBy>
  <cp:revision>53</cp:revision>
  <cp:lastPrinted>2018-04-15T12:49:16Z</cp:lastPrinted>
  <dcterms:created xsi:type="dcterms:W3CDTF">2018-03-19T15:22:00Z</dcterms:created>
  <dcterms:modified xsi:type="dcterms:W3CDTF">2018-04-20T21:03:07Z</dcterms:modified>
</cp:coreProperties>
</file>