
<file path=[Content_Types].xml><?xml version="1.0" encoding="utf-8"?>
<Types xmlns="http://schemas.openxmlformats.org/package/2006/content-types">
  <Default Extension="xml" ContentType="application/vnd.openxmlformats-officedocument.presentationml.presentation.main+xml"/>
  <Default Extension="rels" ContentType="application/vnd.openxmlformats-package.relationships+xml"/>
  <Default Extension="png" ContentType="image/png"/>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Types>
</file>

<file path=_rels/.rels>&#65279;<?xml version="1.0" encoding="utf-8"?><Relationships xmlns="http://schemas.openxmlformats.org/package/2006/relationships"><Relationship Type="http://schemas.openxmlformats.org/officeDocument/2006/relationships/officeDocument" Target="/ppt/presentation.xml" Id="prId0"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0"/>
  </p:sldMasterIdLst>
  <p:sldIdLst>
    <p:sldId id="256" r:id="rId3"/>
    <p:sldId id="257" r:id="rId8"/>
    <p:sldId id="258" r:id="rId13"/>
    <p:sldId id="259" r:id="rId18"/>
    <p:sldId id="260" r:id="rId23"/>
    <p:sldId id="261" r:id="rId28"/>
    <p:sldId id="262" r:id="rId33"/>
    <p:sldId id="263" r:id="rId38"/>
    <p:sldId id="264" r:id="rId43"/>
    <p:sldId id="265" r:id="rId48"/>
    <p:sldId id="266" r:id="rId53"/>
    <p:sldId id="267" r:id="rId58"/>
    <p:sldId id="268" r:id="rId63"/>
    <p:sldId id="269" r:id="rId68"/>
    <p:sldId id="270" r:id="rId73"/>
    <p:sldId id="271" r:id="rId78"/>
    <p:sldId id="272" r:id="rId83"/>
    <p:sldId id="273" r:id="rId88"/>
    <p:sldId id="274" r:id="rId93"/>
    <p:sldId id="275" r:id="rId98"/>
    <p:sldId id="276" r:id="rId103"/>
    <p:sldId id="277" r:id="rId108"/>
    <p:sldId id="278" r:id="rId113"/>
    <p:sldId id="279" r:id="rId118"/>
    <p:sldId id="280" r:id="rId123"/>
    <p:sldId id="281" r:id="rId128"/>
    <p:sldId id="282" r:id="rId133"/>
    <p:sldId id="283" r:id="rId138"/>
    <p:sldId id="284" r:id="rId143"/>
    <p:sldId id="285" r:id="rId148"/>
    <p:sldId id="286" r:id="rId153"/>
    <p:sldId id="287" r:id="rId158"/>
    <p:sldId id="288" r:id="rId163"/>
    <p:sldId id="289" r:id="rId168"/>
    <p:sldId id="290" r:id="rId173"/>
    <p:sldId id="291" r:id="rId178"/>
    <p:sldId id="292" r:id="rId183"/>
    <p:sldId id="293" r:id="rId188"/>
    <p:sldId id="294" r:id="rId193"/>
    <p:sldId id="295" r:id="rId198"/>
    <p:sldId id="296" r:id="rId203"/>
    <p:sldId id="297" r:id="rId208"/>
    <p:sldId id="298" r:id="rId213"/>
    <p:sldId id="299" r:id="rId218"/>
    <p:sldId id="300" r:id="rId223"/>
    <p:sldId id="301" r:id="rId228"/>
    <p:sldId id="302" r:id="rId233"/>
    <p:sldId id="303" r:id="rId238"/>
    <p:sldId id="304" r:id="rId243"/>
    <p:sldId id="305" r:id="rId248"/>
    <p:sldId id="306" r:id="rId253"/>
    <p:sldId id="307" r:id="rId258"/>
    <p:sldId id="308" r:id="rId263"/>
    <p:sldId id="309" r:id="rId268"/>
    <p:sldId id="310" r:id="rId273"/>
    <p:sldId id="311" r:id="rId278"/>
    <p:sldId id="312" r:id="rId283"/>
    <p:sldId id="313" r:id="rId288"/>
    <p:sldId id="314" r:id="rId293"/>
    <p:sldId id="315" r:id="rId298"/>
  </p:sldIdLst>
  <p:sldSz cx="9144000" cy="6858000"/>
  <p:notesSz cx="6858000" cy="9144000"/>
</p:presentation>
</file>

<file path=ppt/_rels/presentation.xml.rels>&#65279;<?xml version="1.0" encoding="utf-8"?><Relationships xmlns="http://schemas.openxmlformats.org/package/2006/relationships"><Relationship Type="http://schemas.openxmlformats.org/officeDocument/2006/relationships/slideMaster" Target="/ppt/slideMasters/slideMaster1.xml" Id="rId0" /><Relationship Type="http://schemas.openxmlformats.org/officeDocument/2006/relationships/slide" Target="/ppt/slides/slide1.xml" Id="rId3" /><Relationship Type="http://schemas.openxmlformats.org/officeDocument/2006/relationships/slide" Target="/ppt/slides/slide2.xml" Id="rId8" /><Relationship Type="http://schemas.openxmlformats.org/officeDocument/2006/relationships/slide" Target="/ppt/slides/slide3.xml" Id="rId13" /><Relationship Type="http://schemas.openxmlformats.org/officeDocument/2006/relationships/slide" Target="/ppt/slides/slide4.xml" Id="rId18" /><Relationship Type="http://schemas.openxmlformats.org/officeDocument/2006/relationships/slide" Target="/ppt/slides/slide5.xml" Id="rId23" /><Relationship Type="http://schemas.openxmlformats.org/officeDocument/2006/relationships/slide" Target="/ppt/slides/slide6.xml" Id="rId28" /><Relationship Type="http://schemas.openxmlformats.org/officeDocument/2006/relationships/slide" Target="/ppt/slides/slide7.xml" Id="rId33" /><Relationship Type="http://schemas.openxmlformats.org/officeDocument/2006/relationships/slide" Target="/ppt/slides/slide8.xml" Id="rId38" /><Relationship Type="http://schemas.openxmlformats.org/officeDocument/2006/relationships/slide" Target="/ppt/slides/slide9.xml" Id="rId43" /><Relationship Type="http://schemas.openxmlformats.org/officeDocument/2006/relationships/slide" Target="/ppt/slides/slide10.xml" Id="rId48" /><Relationship Type="http://schemas.openxmlformats.org/officeDocument/2006/relationships/slide" Target="/ppt/slides/slide11.xml" Id="rId53" /><Relationship Type="http://schemas.openxmlformats.org/officeDocument/2006/relationships/slide" Target="/ppt/slides/slide12.xml" Id="rId58" /><Relationship Type="http://schemas.openxmlformats.org/officeDocument/2006/relationships/slide" Target="/ppt/slides/slide13.xml" Id="rId63" /><Relationship Type="http://schemas.openxmlformats.org/officeDocument/2006/relationships/slide" Target="/ppt/slides/slide14.xml" Id="rId68" /><Relationship Type="http://schemas.openxmlformats.org/officeDocument/2006/relationships/slide" Target="/ppt/slides/slide15.xml" Id="rId73" /><Relationship Type="http://schemas.openxmlformats.org/officeDocument/2006/relationships/slide" Target="/ppt/slides/slide16.xml" Id="rId78" /><Relationship Type="http://schemas.openxmlformats.org/officeDocument/2006/relationships/slide" Target="/ppt/slides/slide17.xml" Id="rId83" /><Relationship Type="http://schemas.openxmlformats.org/officeDocument/2006/relationships/slide" Target="/ppt/slides/slide18.xml" Id="rId88" /><Relationship Type="http://schemas.openxmlformats.org/officeDocument/2006/relationships/slide" Target="/ppt/slides/slide19.xml" Id="rId93" /><Relationship Type="http://schemas.openxmlformats.org/officeDocument/2006/relationships/slide" Target="/ppt/slides/slide20.xml" Id="rId98" /><Relationship Type="http://schemas.openxmlformats.org/officeDocument/2006/relationships/slide" Target="/ppt/slides/slide21.xml" Id="rId103" /><Relationship Type="http://schemas.openxmlformats.org/officeDocument/2006/relationships/slide" Target="/ppt/slides/slide22.xml" Id="rId108" /><Relationship Type="http://schemas.openxmlformats.org/officeDocument/2006/relationships/slide" Target="/ppt/slides/slide23.xml" Id="rId113" /><Relationship Type="http://schemas.openxmlformats.org/officeDocument/2006/relationships/slide" Target="/ppt/slides/slide24.xml" Id="rId118" /><Relationship Type="http://schemas.openxmlformats.org/officeDocument/2006/relationships/slide" Target="/ppt/slides/slide25.xml" Id="rId123" /><Relationship Type="http://schemas.openxmlformats.org/officeDocument/2006/relationships/slide" Target="/ppt/slides/slide26.xml" Id="rId128" /><Relationship Type="http://schemas.openxmlformats.org/officeDocument/2006/relationships/slide" Target="/ppt/slides/slide27.xml" Id="rId133" /><Relationship Type="http://schemas.openxmlformats.org/officeDocument/2006/relationships/slide" Target="/ppt/slides/slide28.xml" Id="rId138" /><Relationship Type="http://schemas.openxmlformats.org/officeDocument/2006/relationships/slide" Target="/ppt/slides/slide29.xml" Id="rId143" /><Relationship Type="http://schemas.openxmlformats.org/officeDocument/2006/relationships/slide" Target="/ppt/slides/slide30.xml" Id="rId148" /><Relationship Type="http://schemas.openxmlformats.org/officeDocument/2006/relationships/slide" Target="/ppt/slides/slide31.xml" Id="rId153" /><Relationship Type="http://schemas.openxmlformats.org/officeDocument/2006/relationships/slide" Target="/ppt/slides/slide32.xml" Id="rId158" /><Relationship Type="http://schemas.openxmlformats.org/officeDocument/2006/relationships/slide" Target="/ppt/slides/slide33.xml" Id="rId163" /><Relationship Type="http://schemas.openxmlformats.org/officeDocument/2006/relationships/slide" Target="/ppt/slides/slide34.xml" Id="rId168" /><Relationship Type="http://schemas.openxmlformats.org/officeDocument/2006/relationships/slide" Target="/ppt/slides/slide35.xml" Id="rId173" /><Relationship Type="http://schemas.openxmlformats.org/officeDocument/2006/relationships/slide" Target="/ppt/slides/slide36.xml" Id="rId178" /><Relationship Type="http://schemas.openxmlformats.org/officeDocument/2006/relationships/slide" Target="/ppt/slides/slide37.xml" Id="rId183" /><Relationship Type="http://schemas.openxmlformats.org/officeDocument/2006/relationships/slide" Target="/ppt/slides/slide38.xml" Id="rId188" /><Relationship Type="http://schemas.openxmlformats.org/officeDocument/2006/relationships/slide" Target="/ppt/slides/slide39.xml" Id="rId193" /><Relationship Type="http://schemas.openxmlformats.org/officeDocument/2006/relationships/slide" Target="/ppt/slides/slide40.xml" Id="rId198" /><Relationship Type="http://schemas.openxmlformats.org/officeDocument/2006/relationships/slide" Target="/ppt/slides/slide41.xml" Id="rId203" /><Relationship Type="http://schemas.openxmlformats.org/officeDocument/2006/relationships/slide" Target="/ppt/slides/slide42.xml" Id="rId208" /><Relationship Type="http://schemas.openxmlformats.org/officeDocument/2006/relationships/slide" Target="/ppt/slides/slide43.xml" Id="rId213" /><Relationship Type="http://schemas.openxmlformats.org/officeDocument/2006/relationships/slide" Target="/ppt/slides/slide44.xml" Id="rId218" /><Relationship Type="http://schemas.openxmlformats.org/officeDocument/2006/relationships/slide" Target="/ppt/slides/slide45.xml" Id="rId223" /><Relationship Type="http://schemas.openxmlformats.org/officeDocument/2006/relationships/slide" Target="/ppt/slides/slide46.xml" Id="rId228" /><Relationship Type="http://schemas.openxmlformats.org/officeDocument/2006/relationships/slide" Target="/ppt/slides/slide47.xml" Id="rId233" /><Relationship Type="http://schemas.openxmlformats.org/officeDocument/2006/relationships/slide" Target="/ppt/slides/slide48.xml" Id="rId238" /><Relationship Type="http://schemas.openxmlformats.org/officeDocument/2006/relationships/slide" Target="/ppt/slides/slide49.xml" Id="rId243" /><Relationship Type="http://schemas.openxmlformats.org/officeDocument/2006/relationships/slide" Target="/ppt/slides/slide50.xml" Id="rId248" /><Relationship Type="http://schemas.openxmlformats.org/officeDocument/2006/relationships/slide" Target="/ppt/slides/slide51.xml" Id="rId253" /><Relationship Type="http://schemas.openxmlformats.org/officeDocument/2006/relationships/slide" Target="/ppt/slides/slide52.xml" Id="rId258" /><Relationship Type="http://schemas.openxmlformats.org/officeDocument/2006/relationships/slide" Target="/ppt/slides/slide53.xml" Id="rId263" /><Relationship Type="http://schemas.openxmlformats.org/officeDocument/2006/relationships/slide" Target="/ppt/slides/slide54.xml" Id="rId268" /><Relationship Type="http://schemas.openxmlformats.org/officeDocument/2006/relationships/slide" Target="/ppt/slides/slide55.xml" Id="rId273" /><Relationship Type="http://schemas.openxmlformats.org/officeDocument/2006/relationships/slide" Target="/ppt/slides/slide56.xml" Id="rId278" /><Relationship Type="http://schemas.openxmlformats.org/officeDocument/2006/relationships/slide" Target="/ppt/slides/slide57.xml" Id="rId283" /><Relationship Type="http://schemas.openxmlformats.org/officeDocument/2006/relationships/slide" Target="/ppt/slides/slide58.xml" Id="rId288" /><Relationship Type="http://schemas.openxmlformats.org/officeDocument/2006/relationships/slide" Target="/ppt/slides/slide59.xml" Id="rId293" /><Relationship Type="http://schemas.openxmlformats.org/officeDocument/2006/relationships/slide" Target="/ppt/slides/slide60.xml" Id="rId298" /><Relationship Type="http://schemas.openxmlformats.org/officeDocument/2006/relationships/theme" Target="/ppt/theme/theme1.xml" Id="rId2" /></Relationship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1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2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3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4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1.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2.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3.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4.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5.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5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60.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8.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_rels/slideLayout9.xml.rels>&#65279;<?xml version="1.0" encoding="utf-8"?><Relationships xmlns="http://schemas.openxmlformats.org/package/2006/relationships"><Relationship Type="http://schemas.openxmlformats.org/officeDocument/2006/relationships/slideMaster" Target="/ppt/slideMasters/slideMaster1.xml" Id="rId0" /></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 name=""/>
        <p:cNvGrpSpPr/>
        <p:nvPr/>
      </p:nvGrpSpPr>
      <p:grpSpPr/>
      <p:sp>
        <p:nvSpPr>
          <p:cNvPr id="4" name=""/>
          <p:cNvSpPr/>
          <p:nvPr>
            <p:ph type="body" idx="10"/>
          </p:nvPr>
        </p:nvSpPr>
        <p:spPr>
          <a:xfrm>
            <a:off x="789305" y="381000"/>
            <a:ext cx="7340600" cy="3036570"/>
          </a:xfrm>
          <a:prstGeom prst="rect">
            <a:avLst/>
          </a:prstGeom>
          <a:noFill/>
          <a:ln w="0" cmpd="sng">
            <a:noFill/>
            <a:prstDash val="solid"/>
          </a:ln>
        </p:spPr>
        <p:txBody>
          <a:bodyPr vert="horz" lIns="0" tIns="85725" rIns="0" bIns="0" anchor="t"/>
          <a:lstStyle/>
          <a:p>
            <a:pPr marL="0" marR="0" indent="0" algn="ctr">
              <a:lnSpc>
                <a:spcPts val="3500"/>
              </a:lnSpc>
              <a:spcAft>
                <a:spcPts val="0"/>
              </a:spcAft>
            </a:pPr>
            <a:r>
              <a:rPr lang="en-US" sz="3550" b="1" spc="5">
                <a:solidFill>
                  <a:srgbClr val="001F5F"/>
                </a:solidFill>
                <a:latin typeface="Calibri" pitchFamily="1" panose="2263545234"/>
              </a:rPr>
              <a:t>Cheating and Plagiarism </a:t>
            </a:r>
          </a:p>
          <a:p>
            <a:pPr marL="0" marR="0" indent="0" algn="ctr">
              <a:lnSpc>
                <a:spcPts val="3500"/>
              </a:lnSpc>
              <a:spcBef>
                <a:spcPts val="625"/>
              </a:spcBef>
              <a:spcAft>
                <a:spcPts val="0"/>
              </a:spcAft>
            </a:pPr>
            <a:r>
              <a:rPr lang="en-US" sz="3550" b="1" spc="0">
                <a:solidFill>
                  <a:srgbClr val="001F5F"/>
                </a:solidFill>
                <a:latin typeface="Calibri" pitchFamily="1" panose="2263545234"/>
              </a:rPr>
              <a:t>in Higher Education: </a:t>
            </a:r>
          </a:p>
          <a:p>
            <a:pPr marL="0" marR="0" indent="0" algn="l">
              <a:lnSpc>
                <a:spcPts val="3500"/>
              </a:lnSpc>
              <a:spcBef>
                <a:spcPts val="625"/>
              </a:spcBef>
              <a:spcAft>
                <a:spcPts val="0"/>
              </a:spcAft>
            </a:pPr>
            <a:r>
              <a:rPr lang="en-US" sz="3550" b="1" spc="-15">
                <a:solidFill>
                  <a:srgbClr val="001F5F"/>
                </a:solidFill>
                <a:latin typeface="Calibri" pitchFamily="1" panose="2263545234"/>
              </a:rPr>
              <a:t>Practical Guidance for How to Respond </a:t>
            </a:r>
          </a:p>
          <a:p>
            <a:pPr marL="0" marR="0" indent="0" algn="ctr">
              <a:lnSpc>
                <a:spcPts val="3500"/>
              </a:lnSpc>
              <a:spcBef>
                <a:spcPts val="625"/>
              </a:spcBef>
              <a:spcAft>
                <a:spcPts val="6525"/>
              </a:spcAft>
            </a:pPr>
            <a:r>
              <a:rPr lang="en-US" sz="3550" b="1" spc="-5">
                <a:solidFill>
                  <a:srgbClr val="001F5F"/>
                </a:solidFill>
                <a:latin typeface="Calibri" pitchFamily="1" panose="2263545234"/>
              </a:rPr>
              <a:t>Lawfully </a:t>
            </a:r>
          </a:p>
        </p:txBody>
      </p:sp>
      <p:sp>
        <p:nvSpPr>
          <p:cNvPr id="5" name=""/>
          <p:cNvSpPr/>
          <p:nvPr>
            <p:ph type="body" idx="10"/>
          </p:nvPr>
        </p:nvSpPr>
        <p:spPr>
          <a:xfrm>
            <a:off x="789305" y="3417570"/>
            <a:ext cx="7340600" cy="2952750"/>
          </a:xfrm>
          <a:prstGeom prst="rect">
            <a:avLst/>
          </a:prstGeom>
          <a:noFill/>
          <a:ln w="0" cmpd="sng">
            <a:noFill/>
            <a:prstDash val="solid"/>
          </a:ln>
        </p:spPr>
        <p:txBody>
          <a:bodyPr vert="horz" lIns="0" tIns="90170" rIns="0" bIns="0" anchor="t">
            <a:normAutofit fontScale="95000"/>
          </a:bodyPr>
          <a:lstStyle/>
          <a:p>
            <a:pPr marL="0" marR="0" indent="0" algn="ctr">
              <a:lnSpc>
                <a:spcPts val="2400"/>
              </a:lnSpc>
              <a:spcAft>
                <a:spcPts val="0"/>
              </a:spcAft>
            </a:pPr>
            <a:r>
              <a:rPr lang="en-US" sz="2400" b="1" spc="-5">
                <a:solidFill>
                  <a:srgbClr val="001F5F"/>
                </a:solidFill>
                <a:latin typeface="Calibri" pitchFamily="1" panose="2263545234"/>
              </a:rPr>
              <a:t>An EducationAdminWebAdvisor Webinar </a:t>
            </a:r>
          </a:p>
          <a:p>
            <a:pPr marL="0" marR="0" indent="0" algn="ctr">
              <a:lnSpc>
                <a:spcPts val="2200"/>
              </a:lnSpc>
              <a:spcBef>
                <a:spcPts val="3610"/>
              </a:spcBef>
              <a:spcAft>
                <a:spcPts val="0"/>
              </a:spcAft>
            </a:pPr>
            <a:r>
              <a:rPr lang="en-US" sz="2200" b="1" spc="20">
                <a:solidFill>
                  <a:srgbClr val="001F5F"/>
                </a:solidFill>
                <a:latin typeface="Calibri" pitchFamily="1" panose="2263545234"/>
              </a:rPr>
              <a:t>Presented by: </a:t>
            </a:r>
          </a:p>
          <a:p>
            <a:pPr marL="0" marR="0" indent="0" algn="ctr">
              <a:lnSpc>
                <a:spcPts val="2400"/>
              </a:lnSpc>
              <a:spcBef>
                <a:spcPts val="3575"/>
              </a:spcBef>
              <a:spcAft>
                <a:spcPts val="0"/>
              </a:spcAft>
            </a:pPr>
            <a:r>
              <a:rPr lang="en-US" sz="2400" b="1" spc="-25">
                <a:solidFill>
                  <a:srgbClr val="001F5F"/>
                </a:solidFill>
                <a:latin typeface="Calibri" pitchFamily="1" panose="2263545234"/>
              </a:rPr>
              <a:t>Dr. Jim Castagnera </a:t>
            </a:r>
          </a:p>
          <a:p>
            <a:pPr marL="0" marR="0" indent="0" algn="ctr">
              <a:lnSpc>
                <a:spcPts val="2400"/>
              </a:lnSpc>
              <a:spcBef>
                <a:spcPts val="690"/>
              </a:spcBef>
              <a:spcAft>
                <a:spcPts val="0"/>
              </a:spcAft>
            </a:pPr>
            <a:r>
              <a:rPr lang="en-US" sz="2400" b="1" spc="-5">
                <a:solidFill>
                  <a:srgbClr val="001F5F"/>
                </a:solidFill>
                <a:latin typeface="Calibri" pitchFamily="1" panose="2263545234"/>
              </a:rPr>
              <a:t>Managing Director </a:t>
            </a:r>
          </a:p>
          <a:p>
            <a:pPr marL="0" marR="0" indent="0" algn="ctr">
              <a:lnSpc>
                <a:spcPts val="2400"/>
              </a:lnSpc>
              <a:spcBef>
                <a:spcPts val="715"/>
              </a:spcBef>
              <a:spcAft>
                <a:spcPts val="1795"/>
              </a:spcAft>
            </a:pPr>
            <a:r>
              <a:rPr lang="en-US" sz="2400" b="1" spc="-5">
                <a:solidFill>
                  <a:srgbClr val="001F5F"/>
                </a:solidFill>
                <a:latin typeface="Calibri" pitchFamily="1" panose="2263545234"/>
              </a:rPr>
              <a:t>K&amp;C Human Resource Enterprises </a:t>
            </a:r>
          </a:p>
        </p:txBody>
      </p:sp>
    </p:spTree>
  </p:cSld>
</p:sldLayout>
</file>

<file path=ppt/slideLayouts/slideLayout1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98" name=""/>
        <p:cNvGrpSpPr/>
        <p:nvPr/>
      </p:nvGrpSpPr>
      <p:grpSpPr/>
      <p:sp>
        <p:nvSpPr>
          <p:cNvPr id="9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00"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10 </a:t>
            </a:r>
          </a:p>
        </p:txBody>
      </p:sp>
      <p:sp>
        <p:nvSpPr>
          <p:cNvPr id="101"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02" name=""/>
          <p:cNvSpPr/>
          <p:nvPr>
            <p:ph type="body" idx="10"/>
          </p:nvPr>
        </p:nvSpPr>
        <p:spPr>
          <a:xfrm>
            <a:off x="0" y="676910"/>
            <a:ext cx="9144000" cy="1598930"/>
          </a:xfrm>
          <a:prstGeom prst="rect">
            <a:avLst/>
          </a:prstGeom>
          <a:noFill/>
          <a:ln w="0" cmpd="sng">
            <a:noFill/>
            <a:prstDash val="solid"/>
          </a:ln>
        </p:spPr>
        <p:txBody>
          <a:bodyPr vert="horz" lIns="0" tIns="281305" rIns="0" bIns="0" anchor="t"/>
          <a:lstStyle/>
          <a:p>
            <a:pPr marL="2468880" marR="0" indent="0" algn="l">
              <a:lnSpc>
                <a:spcPts val="4700"/>
              </a:lnSpc>
              <a:spcAft>
                <a:spcPts val="0"/>
              </a:spcAft>
            </a:pPr>
            <a:r>
              <a:rPr lang="en-US" sz="4350" b="1" spc="5">
                <a:solidFill>
                  <a:srgbClr val="001F5F"/>
                </a:solidFill>
                <a:latin typeface="Calibri" pitchFamily="1" panose="2263545234"/>
              </a:rPr>
              <a:t>Students at Public </a:t>
            </a:r>
          </a:p>
          <a:p>
            <a:pPr marL="2468880" marR="0" indent="0" algn="l">
              <a:lnSpc>
                <a:spcPts val="4700"/>
              </a:lnSpc>
              <a:spcBef>
                <a:spcPts val="425"/>
              </a:spcBef>
              <a:spcAft>
                <a:spcPts val="175"/>
              </a:spcAft>
            </a:pPr>
            <a:r>
              <a:rPr lang="en-US" sz="4350" b="1" spc="-5">
                <a:solidFill>
                  <a:srgbClr val="001F5F"/>
                </a:solidFill>
                <a:latin typeface="Calibri" pitchFamily="1" panose="2263545234"/>
              </a:rPr>
              <a:t>Universities Cheat </a:t>
            </a:r>
          </a:p>
        </p:txBody>
      </p:sp>
      <p:sp>
        <p:nvSpPr>
          <p:cNvPr id="103" name=""/>
          <p:cNvSpPr/>
          <p:nvPr>
            <p:ph type="body" idx="10"/>
          </p:nvPr>
        </p:nvSpPr>
        <p:spPr>
          <a:xfrm>
            <a:off x="0" y="2275840"/>
            <a:ext cx="9144000" cy="4094480"/>
          </a:xfrm>
          <a:prstGeom prst="rect">
            <a:avLst/>
          </a:prstGeom>
          <a:noFill/>
          <a:ln w="0" cmpd="sng">
            <a:noFill/>
            <a:prstDash val="solid"/>
          </a:ln>
        </p:spPr>
        <p:txBody>
          <a:bodyPr vert="horz" lIns="0" tIns="16510"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“In February, officials at the Ohio State University College of </a:t>
            </a:r>
          </a:p>
          <a:p>
            <a:pPr marL="1143000" marR="0" indent="0" algn="just">
              <a:lnSpc>
                <a:spcPts val="2100"/>
              </a:lnSpc>
              <a:spcBef>
                <a:spcPts val="0"/>
              </a:spcBef>
              <a:spcAft>
                <a:spcPts val="0"/>
              </a:spcAft>
            </a:pPr>
            <a:r>
              <a:rPr lang="en-US" sz="2000" spc="0">
                <a:solidFill>
                  <a:srgbClr val="001F5F"/>
                </a:solidFill>
                <a:latin typeface="Calibri" pitchFamily="1" panose="2263545234"/>
              </a:rPr>
              <a:t>Veterinary Medicine, which is ranked fifth in the country by U.S. News </a:t>
            </a:r>
          </a:p>
          <a:p>
            <a:pPr marL="1143000" marR="0" indent="0" algn="just">
              <a:lnSpc>
                <a:spcPts val="2100"/>
              </a:lnSpc>
              <a:spcBef>
                <a:spcPts val="0"/>
              </a:spcBef>
              <a:spcAft>
                <a:spcPts val="0"/>
              </a:spcAft>
            </a:pPr>
            <a:r>
              <a:rPr lang="en-US" sz="2000" spc="-5">
                <a:solidFill>
                  <a:srgbClr val="001F5F"/>
                </a:solidFill>
                <a:latin typeface="Calibri" pitchFamily="1" panose="2263545234"/>
              </a:rPr>
              <a:t>and World Report, investigated allegations that students were sharing </a:t>
            </a:r>
          </a:p>
          <a:p>
            <a:pPr marL="1143000" marR="0" indent="0" algn="just">
              <a:lnSpc>
                <a:spcPts val="2100"/>
              </a:lnSpc>
              <a:spcBef>
                <a:spcPts val="0"/>
              </a:spcBef>
              <a:spcAft>
                <a:spcPts val="0"/>
              </a:spcAft>
            </a:pPr>
            <a:r>
              <a:rPr lang="en-US" sz="2000" spc="0">
                <a:solidFill>
                  <a:srgbClr val="001F5F"/>
                </a:solidFill>
                <a:latin typeface="Calibri" pitchFamily="1" panose="2263545234"/>
              </a:rPr>
              <a:t>answers for online take-home tests. Officials were able to determine </a:t>
            </a:r>
          </a:p>
          <a:p>
            <a:pPr marL="1143000" marR="0" indent="0" algn="just">
              <a:lnSpc>
                <a:spcPts val="2100"/>
              </a:lnSpc>
              <a:spcBef>
                <a:spcPts val="30"/>
              </a:spcBef>
              <a:spcAft>
                <a:spcPts val="0"/>
              </a:spcAft>
            </a:pPr>
            <a:r>
              <a:rPr lang="en-US" sz="2000" spc="0">
                <a:solidFill>
                  <a:srgbClr val="001F5F"/>
                </a:solidFill>
                <a:latin typeface="Calibri" pitchFamily="1" panose="2263545234"/>
              </a:rPr>
              <a:t>whether students had collaborated on the online exams by looking at </a:t>
            </a:r>
          </a:p>
          <a:p>
            <a:pPr marL="1143000" marR="0" indent="0" algn="just">
              <a:lnSpc>
                <a:spcPts val="2100"/>
              </a:lnSpc>
              <a:spcBef>
                <a:spcPts val="0"/>
              </a:spcBef>
              <a:spcAft>
                <a:spcPts val="0"/>
              </a:spcAft>
            </a:pPr>
            <a:r>
              <a:rPr lang="en-US" sz="2000" spc="0">
                <a:solidFill>
                  <a:srgbClr val="001F5F"/>
                </a:solidFill>
                <a:latin typeface="Calibri" pitchFamily="1" panose="2263545234"/>
              </a:rPr>
              <a:t>patterns of right and wrong answers, and looked to see how long it </a:t>
            </a:r>
          </a:p>
          <a:p>
            <a:pPr marL="1143000" marR="0" indent="0" algn="just">
              <a:lnSpc>
                <a:spcPts val="2100"/>
              </a:lnSpc>
              <a:spcBef>
                <a:spcPts val="0"/>
              </a:spcBef>
              <a:spcAft>
                <a:spcPts val="0"/>
              </a:spcAft>
            </a:pPr>
            <a:r>
              <a:rPr lang="en-US" sz="2000" spc="0">
                <a:solidFill>
                  <a:srgbClr val="001F5F"/>
                </a:solidFill>
                <a:latin typeface="Calibri" pitchFamily="1" panose="2263545234"/>
              </a:rPr>
              <a:t>took them to complete the exams. Because of federal student-privacy </a:t>
            </a:r>
          </a:p>
          <a:p>
            <a:pPr marL="1143000" marR="0" indent="0" algn="just">
              <a:lnSpc>
                <a:spcPts val="2100"/>
              </a:lnSpc>
              <a:spcBef>
                <a:spcPts val="0"/>
              </a:spcBef>
              <a:spcAft>
                <a:spcPts val="0"/>
              </a:spcAft>
            </a:pPr>
            <a:r>
              <a:rPr lang="en-US" sz="2000" spc="0">
                <a:solidFill>
                  <a:srgbClr val="001F5F"/>
                </a:solidFill>
                <a:latin typeface="Calibri" pitchFamily="1" panose="2263545234"/>
              </a:rPr>
              <a:t>laws, university officials would not disclose which classes were </a:t>
            </a:r>
          </a:p>
          <a:p>
            <a:pPr marL="1143000" marR="0" indent="0" algn="just">
              <a:lnSpc>
                <a:spcPts val="2100"/>
              </a:lnSpc>
              <a:spcBef>
                <a:spcPts val="0"/>
              </a:spcBef>
              <a:spcAft>
                <a:spcPts val="0"/>
              </a:spcAft>
            </a:pPr>
            <a:r>
              <a:rPr lang="en-US" sz="2000" spc="-5">
                <a:solidFill>
                  <a:srgbClr val="001F5F"/>
                </a:solidFill>
                <a:latin typeface="Calibri" pitchFamily="1" panose="2263545234"/>
              </a:rPr>
              <a:t>involved or the specific punishments.” </a:t>
            </a:r>
          </a:p>
          <a:p>
            <a:pPr marL="777240" marR="0" indent="320040" algn="just">
              <a:lnSpc>
                <a:spcPts val="2100"/>
              </a:lnSpc>
              <a:spcBef>
                <a:spcPts val="475"/>
              </a:spcBef>
              <a:spcAft>
                <a:spcPts val="9985"/>
              </a:spcAft>
              <a:buFont typeface="Symbol"/>
              <a:buChar char="·"/>
            </a:pPr>
            <a:r>
              <a:rPr lang="en-US" sz="2000" spc="5">
                <a:solidFill>
                  <a:srgbClr val="001F5F"/>
                </a:solidFill>
                <a:latin typeface="Calibri" pitchFamily="1" panose="2263545234"/>
              </a:rPr>
              <a:t>The Atlantic, June 7, 2016 </a:t>
            </a:r>
          </a:p>
        </p:txBody>
      </p:sp>
    </p:spTree>
  </p:cSld>
</p:sldLayout>
</file>

<file path=ppt/slideLayouts/slideLayout1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09" name=""/>
        <p:cNvGrpSpPr/>
        <p:nvPr/>
      </p:nvGrpSpPr>
      <p:grpSpPr/>
      <p:sp>
        <p:nvSpPr>
          <p:cNvPr id="11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11"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11 </a:t>
            </a:r>
          </a:p>
        </p:txBody>
      </p:sp>
      <p:sp>
        <p:nvSpPr>
          <p:cNvPr id="112"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13" name=""/>
          <p:cNvSpPr/>
          <p:nvPr>
            <p:ph type="body" idx="10"/>
          </p:nvPr>
        </p:nvSpPr>
        <p:spPr>
          <a:xfrm>
            <a:off x="0" y="676910"/>
            <a:ext cx="9144000" cy="1812290"/>
          </a:xfrm>
          <a:prstGeom prst="rect">
            <a:avLst/>
          </a:prstGeom>
          <a:noFill/>
          <a:ln w="0" cmpd="sng">
            <a:noFill/>
            <a:prstDash val="solid"/>
          </a:ln>
        </p:spPr>
        <p:txBody>
          <a:bodyPr vert="horz" lIns="0" tIns="281305" rIns="0" bIns="0" anchor="t"/>
          <a:lstStyle/>
          <a:p>
            <a:pPr marL="0" marR="0" indent="0" algn="ctr">
              <a:lnSpc>
                <a:spcPts val="4300"/>
              </a:lnSpc>
              <a:spcAft>
                <a:spcPts val="0"/>
              </a:spcAft>
            </a:pPr>
            <a:r>
              <a:rPr lang="en-US" sz="4350" b="1" spc="-5">
                <a:solidFill>
                  <a:srgbClr val="001F5F"/>
                </a:solidFill>
                <a:latin typeface="Calibri" pitchFamily="1" panose="2263545234"/>
              </a:rPr>
              <a:t>Even Some Colleges and </a:t>
            </a:r>
          </a:p>
          <a:p>
            <a:pPr marL="0" marR="0" indent="0" algn="ctr">
              <a:lnSpc>
                <a:spcPts val="4300"/>
              </a:lnSpc>
              <a:spcBef>
                <a:spcPts val="775"/>
              </a:spcBef>
              <a:spcAft>
                <a:spcPts val="2250"/>
              </a:spcAft>
            </a:pPr>
            <a:r>
              <a:rPr lang="en-US" sz="4350" b="1" spc="-15">
                <a:solidFill>
                  <a:srgbClr val="001F5F"/>
                </a:solidFill>
                <a:latin typeface="Calibri" pitchFamily="1" panose="2263545234"/>
              </a:rPr>
              <a:t>Universities Cheat! </a:t>
            </a:r>
          </a:p>
        </p:txBody>
      </p:sp>
      <p:sp>
        <p:nvSpPr>
          <p:cNvPr id="114" name=""/>
          <p:cNvSpPr/>
          <p:nvPr>
            <p:ph type="body" idx="10"/>
          </p:nvPr>
        </p:nvSpPr>
        <p:spPr>
          <a:xfrm>
            <a:off x="0" y="2489200"/>
            <a:ext cx="9144000" cy="3881120"/>
          </a:xfrm>
          <a:prstGeom prst="rect">
            <a:avLst/>
          </a:prstGeom>
          <a:noFill/>
          <a:ln w="0" cmpd="sng">
            <a:noFill/>
            <a:prstDash val="solid"/>
          </a:ln>
        </p:spPr>
        <p:txBody>
          <a:bodyPr vert="horz" lIns="0" tIns="4445" rIns="0" bIns="0" anchor="t"/>
          <a:lstStyle/>
          <a:p>
            <a:pPr marL="777240" marR="0" indent="320040" algn="just">
              <a:lnSpc>
                <a:spcPts val="2300"/>
              </a:lnSpc>
              <a:spcAft>
                <a:spcPts val="0"/>
              </a:spcAft>
              <a:buFont typeface="Symbol"/>
              <a:buChar char="·"/>
            </a:pPr>
            <a:r>
              <a:rPr lang="en-US" sz="2000" spc="0">
                <a:solidFill>
                  <a:srgbClr val="001F5F"/>
                </a:solidFill>
                <a:latin typeface="Calibri" pitchFamily="1" panose="2263545234"/>
              </a:rPr>
              <a:t>“A former football player at the University of North Carolina at Chapel </a:t>
            </a:r>
          </a:p>
          <a:p>
            <a:pPr marL="1143000" marR="0" indent="0" algn="just">
              <a:lnSpc>
                <a:spcPts val="2300"/>
              </a:lnSpc>
              <a:spcBef>
                <a:spcPts val="0"/>
              </a:spcBef>
              <a:spcAft>
                <a:spcPts val="0"/>
              </a:spcAft>
            </a:pPr>
            <a:r>
              <a:rPr lang="en-US" sz="2000" spc="-5">
                <a:solidFill>
                  <a:srgbClr val="001F5F"/>
                </a:solidFill>
                <a:latin typeface="Calibri" pitchFamily="1" panose="2263545234"/>
              </a:rPr>
              <a:t>Hill has filed a federal lawsuit against the university, saying it failed to </a:t>
            </a:r>
          </a:p>
          <a:p>
            <a:pPr marL="1143000" marR="0" indent="0" algn="just">
              <a:lnSpc>
                <a:spcPts val="2300"/>
              </a:lnSpc>
              <a:spcBef>
                <a:spcPts val="0"/>
              </a:spcBef>
              <a:spcAft>
                <a:spcPts val="0"/>
              </a:spcAft>
            </a:pPr>
            <a:r>
              <a:rPr lang="en-US" sz="2000" spc="0">
                <a:solidFill>
                  <a:srgbClr val="001F5F"/>
                </a:solidFill>
                <a:latin typeface="Calibri" pitchFamily="1" panose="2263545234"/>
              </a:rPr>
              <a:t>provide him and other athletes with a quality education by steering </a:t>
            </a:r>
          </a:p>
          <a:p>
            <a:pPr marL="1143000" marR="0" indent="0" algn="just">
              <a:lnSpc>
                <a:spcPts val="2300"/>
              </a:lnSpc>
              <a:spcBef>
                <a:spcPts val="0"/>
              </a:spcBef>
              <a:spcAft>
                <a:spcPts val="0"/>
              </a:spcAft>
            </a:pPr>
            <a:r>
              <a:rPr lang="en-US" sz="2000" spc="0">
                <a:solidFill>
                  <a:srgbClr val="001F5F"/>
                </a:solidFill>
                <a:latin typeface="Calibri" pitchFamily="1" panose="2263545234"/>
              </a:rPr>
              <a:t>them toward sham classes that never met and had no instruction, the </a:t>
            </a:r>
          </a:p>
          <a:p>
            <a:pPr marL="1143000" marR="0" indent="0" algn="just">
              <a:lnSpc>
                <a:spcPts val="2300"/>
              </a:lnSpc>
              <a:spcBef>
                <a:spcPts val="20"/>
              </a:spcBef>
              <a:spcAft>
                <a:spcPts val="0"/>
              </a:spcAft>
            </a:pPr>
            <a:r>
              <a:rPr lang="en-US" sz="2000" spc="-5">
                <a:solidFill>
                  <a:srgbClr val="001F5F"/>
                </a:solidFill>
                <a:latin typeface="Calibri" pitchFamily="1" panose="2263545234"/>
              </a:rPr>
              <a:t>Associated Press reports.” --- </a:t>
            </a:r>
          </a:p>
          <a:p>
            <a:pPr marL="777240" marR="0" indent="320040" algn="just">
              <a:lnSpc>
                <a:spcPts val="2300"/>
              </a:lnSpc>
              <a:spcBef>
                <a:spcPts val="450"/>
              </a:spcBef>
              <a:spcAft>
                <a:spcPts val="0"/>
              </a:spcAft>
              <a:buFont typeface="Symbol"/>
              <a:buChar char="·"/>
            </a:pPr>
            <a:r>
              <a:rPr lang="en-US" sz="2000" spc="0">
                <a:solidFill>
                  <a:srgbClr val="001F5F"/>
                </a:solidFill>
                <a:latin typeface="Calibri" pitchFamily="1" panose="2263545234"/>
              </a:rPr>
              <a:t>Charles Huckabee, Chronicle of Higher Education, November 10, </a:t>
            </a:r>
          </a:p>
          <a:p>
            <a:pPr marL="1143000" marR="0" indent="0" algn="just">
              <a:lnSpc>
                <a:spcPts val="2300"/>
              </a:lnSpc>
              <a:spcBef>
                <a:spcPts val="20"/>
              </a:spcBef>
              <a:spcAft>
                <a:spcPts val="0"/>
              </a:spcAft>
            </a:pPr>
            <a:r>
              <a:rPr lang="en-US" sz="2000" spc="0">
                <a:solidFill>
                  <a:srgbClr val="001F5F"/>
                </a:solidFill>
                <a:latin typeface="Calibri" pitchFamily="1" panose="2263545234"/>
              </a:rPr>
              <a:t>2014, accessed at </a:t>
            </a:r>
            <a:r>
              <a:rPr lang="en-US" sz="2000" u="sng" spc="0">
                <a:solidFill>
                  <a:srgbClr val="0000FF"/>
                </a:solidFill>
                <a:latin typeface="Calibri" pitchFamily="1" panose="2263545234"/>
              </a:rPr>
              <a:t>http://chronicle.com/blogs/ticker/former-football-</a:t>
            </a:r>
            <a:r>
              <a:rPr lang="en-US" sz="100">
                <a:solidFill>
                  <a:srgbClr val="000000"/>
                </a:solidFill>
                <a:latin typeface="Tahoma" pitchFamily="2" panose="2263545234"/>
              </a:rPr>
              <a:t> </a:t>
            </a:r>
          </a:p>
          <a:p>
            <a:pPr marL="1143000" marR="0" indent="0" algn="just">
              <a:lnSpc>
                <a:spcPts val="2300"/>
              </a:lnSpc>
              <a:spcBef>
                <a:spcPts val="0"/>
              </a:spcBef>
              <a:spcAft>
                <a:spcPts val="10765"/>
              </a:spcAft>
            </a:pPr>
            <a:r>
              <a:rPr lang="en-US" sz="2000" spc="0">
                <a:solidFill>
                  <a:srgbClr val="001F5F"/>
                </a:solidFill>
                <a:latin typeface="Calibri" pitchFamily="1" panose="2263545234"/>
              </a:rPr>
              <a:t>player-sues-u-of-north-carolina-over-sham-courses/89299 </a:t>
            </a:r>
          </a:p>
        </p:txBody>
      </p:sp>
    </p:spTree>
  </p:cSld>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20" name=""/>
        <p:cNvGrpSpPr/>
        <p:nvPr/>
      </p:nvGrpSpPr>
      <p:grpSpPr/>
      <p:sp>
        <p:nvSpPr>
          <p:cNvPr id="12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22"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12 </a:t>
            </a:r>
          </a:p>
        </p:txBody>
      </p:sp>
      <p:sp>
        <p:nvSpPr>
          <p:cNvPr id="12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24" name=""/>
          <p:cNvSpPr/>
          <p:nvPr>
            <p:ph type="body" idx="10"/>
          </p:nvPr>
        </p:nvSpPr>
        <p:spPr>
          <a:xfrm>
            <a:off x="0" y="676910"/>
            <a:ext cx="9144000" cy="1315085"/>
          </a:xfrm>
          <a:prstGeom prst="rect">
            <a:avLst/>
          </a:prstGeom>
          <a:noFill/>
          <a:ln w="0" cmpd="sng">
            <a:noFill/>
            <a:prstDash val="solid"/>
          </a:ln>
        </p:spPr>
        <p:txBody>
          <a:bodyPr vert="horz" lIns="0" tIns="282575" rIns="0" bIns="0" anchor="t"/>
          <a:lstStyle/>
          <a:p>
            <a:pPr marL="0" marR="0" indent="0" algn="ctr">
              <a:lnSpc>
                <a:spcPts val="4300"/>
              </a:lnSpc>
              <a:spcAft>
                <a:spcPts val="3570"/>
              </a:spcAft>
            </a:pPr>
            <a:r>
              <a:rPr lang="en-US" sz="4300" b="1" spc="25">
                <a:solidFill>
                  <a:srgbClr val="001F5F"/>
                </a:solidFill>
                <a:latin typeface="Calibri" pitchFamily="1" panose="2263545234"/>
              </a:rPr>
              <a:t>Why Do Students Cheat? </a:t>
            </a:r>
          </a:p>
        </p:txBody>
      </p:sp>
      <p:sp>
        <p:nvSpPr>
          <p:cNvPr id="125" name=""/>
          <p:cNvSpPr/>
          <p:nvPr>
            <p:ph type="body" idx="10"/>
          </p:nvPr>
        </p:nvSpPr>
        <p:spPr>
          <a:xfrm>
            <a:off x="0" y="1991995"/>
            <a:ext cx="9144000" cy="4378325"/>
          </a:xfrm>
          <a:prstGeom prst="rect">
            <a:avLst/>
          </a:prstGeom>
          <a:noFill/>
          <a:ln w="0" cmpd="sng">
            <a:noFill/>
            <a:prstDash val="solid"/>
          </a:ln>
        </p:spPr>
        <p:txBody>
          <a:bodyPr vert="horz" lIns="0" tIns="15875" rIns="0" bIns="0" anchor="t"/>
          <a:lstStyle/>
          <a:p>
            <a:pPr marL="777240" marR="0" indent="365760" algn="just">
              <a:lnSpc>
                <a:spcPts val="2100"/>
              </a:lnSpc>
              <a:spcAft>
                <a:spcPts val="0"/>
              </a:spcAft>
              <a:buFont typeface="Symbol"/>
              <a:buChar char="·"/>
            </a:pPr>
            <a:r>
              <a:rPr lang="en-US" sz="2000" spc="-5">
                <a:solidFill>
                  <a:srgbClr val="001F5F"/>
                </a:solidFill>
                <a:latin typeface="Calibri" pitchFamily="1" panose="2263545234"/>
              </a:rPr>
              <a:t>Peer pressure and/or to help a friend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Gains outweigh penalties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Low chance of being caught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Emphasis on grades rather than comprehension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Self-imposed or family pressure </a:t>
            </a:r>
          </a:p>
          <a:p>
            <a:pPr marL="777240" marR="0" indent="365760" algn="just">
              <a:lnSpc>
                <a:spcPts val="2100"/>
              </a:lnSpc>
              <a:spcBef>
                <a:spcPts val="475"/>
              </a:spcBef>
              <a:spcAft>
                <a:spcPts val="0"/>
              </a:spcAft>
              <a:buFont typeface="Symbol"/>
              <a:buChar char="·"/>
            </a:pPr>
            <a:r>
              <a:rPr lang="en-US" sz="2000" spc="0">
                <a:solidFill>
                  <a:srgbClr val="001F5F"/>
                </a:solidFill>
                <a:latin typeface="Calibri" pitchFamily="1" panose="2263545234"/>
              </a:rPr>
              <a:t>Time pressure, e.g., full- or part-time employment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Perceived instructor unfairness </a:t>
            </a:r>
          </a:p>
          <a:p>
            <a:pPr marL="777240" marR="0" indent="365760" algn="just">
              <a:lnSpc>
                <a:spcPts val="2100"/>
              </a:lnSpc>
              <a:spcBef>
                <a:spcPts val="485"/>
              </a:spcBef>
              <a:spcAft>
                <a:spcPts val="0"/>
              </a:spcAft>
              <a:buFont typeface="Symbol"/>
              <a:buChar char="·"/>
            </a:pPr>
            <a:r>
              <a:rPr lang="en-US" sz="2000" spc="-5">
                <a:solidFill>
                  <a:srgbClr val="001F5F"/>
                </a:solidFill>
                <a:latin typeface="Calibri" pitchFamily="1" panose="2263545234"/>
              </a:rPr>
              <a:t>Get it over with and be done </a:t>
            </a:r>
          </a:p>
          <a:p>
            <a:pPr marL="777240" marR="0" indent="365760" algn="just">
              <a:lnSpc>
                <a:spcPts val="2100"/>
              </a:lnSpc>
              <a:spcBef>
                <a:spcPts val="485"/>
              </a:spcBef>
              <a:spcAft>
                <a:spcPts val="0"/>
              </a:spcAft>
              <a:buFont typeface="Symbol"/>
              <a:buChar char="·"/>
            </a:pPr>
            <a:r>
              <a:rPr lang="en-US" sz="2000" spc="-20">
                <a:solidFill>
                  <a:srgbClr val="001F5F"/>
                </a:solidFill>
                <a:latin typeface="Calibri" pitchFamily="1" panose="2263545234"/>
              </a:rPr>
              <a:t>“I’ll never use this anyway.”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Prior lack of effort </a:t>
            </a:r>
          </a:p>
          <a:p>
            <a:pPr marL="777240" marR="0" indent="365760" algn="just">
              <a:lnSpc>
                <a:spcPts val="2100"/>
              </a:lnSpc>
              <a:spcBef>
                <a:spcPts val="510"/>
              </a:spcBef>
              <a:spcAft>
                <a:spcPts val="5720"/>
              </a:spcAft>
              <a:buFont typeface="Symbol"/>
              <a:buChar char="·"/>
            </a:pPr>
            <a:r>
              <a:rPr lang="en-US" sz="2000" spc="0">
                <a:solidFill>
                  <a:srgbClr val="001F5F"/>
                </a:solidFill>
                <a:latin typeface="Calibri" pitchFamily="1" panose="2263545234"/>
              </a:rPr>
              <a:t>Source: </a:t>
            </a:r>
            <a:r>
              <a:rPr lang="en-US" sz="2000" u="sng" spc="0">
                <a:solidFill>
                  <a:srgbClr val="0000FF"/>
                </a:solidFill>
                <a:latin typeface="Calibri" pitchFamily="1" panose="2263545234"/>
              </a:rPr>
              <a:t>http://www.bestcollegereviews.org/cheating/</a:t>
            </a:r>
          </a:p>
        </p:txBody>
      </p:sp>
    </p:spTree>
  </p:cSld>
</p:sldLayout>
</file>

<file path=ppt/slideLayouts/slideLayout1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31" name=""/>
        <p:cNvGrpSpPr/>
        <p:nvPr/>
      </p:nvGrpSpPr>
      <p:grpSpPr/>
      <p:sp>
        <p:nvSpPr>
          <p:cNvPr id="13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33"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13 </a:t>
            </a:r>
          </a:p>
        </p:txBody>
      </p:sp>
      <p:sp>
        <p:nvSpPr>
          <p:cNvPr id="13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35" name=""/>
          <p:cNvSpPr/>
          <p:nvPr>
            <p:ph type="body" idx="10"/>
          </p:nvPr>
        </p:nvSpPr>
        <p:spPr>
          <a:xfrm>
            <a:off x="0" y="676910"/>
            <a:ext cx="9144000" cy="1299210"/>
          </a:xfrm>
          <a:prstGeom prst="rect">
            <a:avLst/>
          </a:prstGeom>
          <a:noFill/>
          <a:ln w="0" cmpd="sng">
            <a:noFill/>
            <a:prstDash val="solid"/>
          </a:ln>
        </p:spPr>
        <p:txBody>
          <a:bodyPr vert="horz" lIns="0" tIns="282575" rIns="0" bIns="0" anchor="t"/>
          <a:lstStyle/>
          <a:p>
            <a:pPr marL="0" marR="0" indent="0" algn="ctr">
              <a:lnSpc>
                <a:spcPts val="4600"/>
              </a:lnSpc>
              <a:spcAft>
                <a:spcPts val="3165"/>
              </a:spcAft>
            </a:pPr>
            <a:r>
              <a:rPr lang="en-US" sz="4300" b="1" spc="20">
                <a:solidFill>
                  <a:srgbClr val="001F5F"/>
                </a:solidFill>
                <a:latin typeface="Calibri" pitchFamily="1" panose="2263545234"/>
              </a:rPr>
              <a:t>How Do Students Cheat? </a:t>
            </a:r>
          </a:p>
        </p:txBody>
      </p:sp>
      <p:sp>
        <p:nvSpPr>
          <p:cNvPr id="136" name=""/>
          <p:cNvSpPr/>
          <p:nvPr>
            <p:ph type="body" idx="10"/>
          </p:nvPr>
        </p:nvSpPr>
        <p:spPr>
          <a:xfrm>
            <a:off x="0" y="1976120"/>
            <a:ext cx="9144000" cy="4394200"/>
          </a:xfrm>
          <a:prstGeom prst="rect">
            <a:avLst/>
          </a:prstGeom>
          <a:noFill/>
          <a:ln w="0" cmpd="sng">
            <a:noFill/>
            <a:prstDash val="solid"/>
          </a:ln>
        </p:spPr>
        <p:txBody>
          <a:bodyPr vert="horz" lIns="0" tIns="45085" rIns="0" bIns="0" anchor="t">
            <a:normAutofit fontScale="95000"/>
          </a:bodyPr>
          <a:lstStyle/>
          <a:p>
            <a:pPr marL="777240" marR="0" indent="365760" algn="just">
              <a:lnSpc>
                <a:spcPts val="3200"/>
              </a:lnSpc>
              <a:spcAft>
                <a:spcPts val="0"/>
              </a:spcAft>
              <a:buFont typeface="Symbol"/>
              <a:buChar char="·"/>
            </a:pPr>
            <a:r>
              <a:rPr lang="en-US" sz="2800" spc="0">
                <a:solidFill>
                  <a:srgbClr val="001F5F"/>
                </a:solidFill>
                <a:latin typeface="Calibri" pitchFamily="1" panose="2263545234"/>
              </a:rPr>
              <a:t>“</a:t>
            </a:r>
            <a:r>
              <a:rPr lang="en-US" sz="2800" spc="0">
                <a:solidFill>
                  <a:srgbClr val="001F5F"/>
                </a:solidFill>
                <a:latin typeface="Arial" pitchFamily="2" panose="2263545234"/>
              </a:rPr>
              <a:t>Whether you are simply unprepared, lazy, or </a:t>
            </a:r>
          </a:p>
          <a:p>
            <a:pPr marL="1143000" marR="0" indent="0" algn="just">
              <a:lnSpc>
                <a:spcPts val="3200"/>
              </a:lnSpc>
              <a:spcBef>
                <a:spcPts val="70"/>
              </a:spcBef>
              <a:spcAft>
                <a:spcPts val="0"/>
              </a:spcAft>
            </a:pPr>
            <a:r>
              <a:rPr lang="en-US" sz="2800" spc="0">
                <a:solidFill>
                  <a:srgbClr val="001F5F"/>
                </a:solidFill>
                <a:latin typeface="Arial" pitchFamily="2" panose="2263545234"/>
              </a:rPr>
              <a:t>otherwise unable to successfully pass an </a:t>
            </a:r>
          </a:p>
          <a:p>
            <a:pPr marL="1143000" marR="0" indent="0" algn="just">
              <a:lnSpc>
                <a:spcPts val="3200"/>
              </a:lnSpc>
              <a:spcBef>
                <a:spcPts val="0"/>
              </a:spcBef>
              <a:spcAft>
                <a:spcPts val="0"/>
              </a:spcAft>
            </a:pPr>
            <a:r>
              <a:rPr lang="en-US" sz="2800" spc="0">
                <a:solidFill>
                  <a:srgbClr val="001F5F"/>
                </a:solidFill>
                <a:latin typeface="Arial" pitchFamily="2" panose="2263545234"/>
              </a:rPr>
              <a:t>exam, you may feel compelled to use </a:t>
            </a:r>
          </a:p>
          <a:p>
            <a:pPr marL="1143000" marR="0" indent="0" algn="just">
              <a:lnSpc>
                <a:spcPts val="3200"/>
              </a:lnSpc>
              <a:spcBef>
                <a:spcPts val="0"/>
              </a:spcBef>
              <a:spcAft>
                <a:spcPts val="0"/>
              </a:spcAft>
            </a:pPr>
            <a:r>
              <a:rPr lang="en-US" sz="2800" spc="0">
                <a:solidFill>
                  <a:srgbClr val="001F5F"/>
                </a:solidFill>
                <a:latin typeface="Arial" pitchFamily="2" panose="2263545234"/>
              </a:rPr>
              <a:t>cheating as a strategy to get through a test. </a:t>
            </a:r>
          </a:p>
          <a:p>
            <a:pPr marL="1143000" marR="0" indent="0" algn="just">
              <a:lnSpc>
                <a:spcPts val="3200"/>
              </a:lnSpc>
              <a:spcBef>
                <a:spcPts val="0"/>
              </a:spcBef>
              <a:spcAft>
                <a:spcPts val="0"/>
              </a:spcAft>
            </a:pPr>
            <a:r>
              <a:rPr lang="en-US" sz="2800" spc="-5">
                <a:solidFill>
                  <a:srgbClr val="001F5F"/>
                </a:solidFill>
                <a:latin typeface="Arial" pitchFamily="2" panose="2263545234"/>
              </a:rPr>
              <a:t>Here are some steps and tips to help you </a:t>
            </a:r>
          </a:p>
          <a:p>
            <a:pPr marL="1143000" marR="0" indent="0" algn="just">
              <a:lnSpc>
                <a:spcPts val="3200"/>
              </a:lnSpc>
              <a:spcBef>
                <a:spcPts val="10"/>
              </a:spcBef>
              <a:spcAft>
                <a:spcPts val="0"/>
              </a:spcAft>
            </a:pPr>
            <a:r>
              <a:rPr lang="en-US" sz="2800" spc="-5">
                <a:solidFill>
                  <a:srgbClr val="001F5F"/>
                </a:solidFill>
                <a:latin typeface="Arial" pitchFamily="2" panose="2263545234"/>
              </a:rPr>
              <a:t>accomplish your goal.</a:t>
            </a:r>
            <a:r>
              <a:rPr lang="en-US" sz="2800" spc="-5">
                <a:solidFill>
                  <a:srgbClr val="001F5F"/>
                </a:solidFill>
                <a:latin typeface="Arial" pitchFamily="2" panose="2263545234"/>
              </a:rPr>
              <a:t>” </a:t>
            </a:r>
          </a:p>
          <a:p>
            <a:pPr marL="777240" marR="0" indent="365760" algn="just">
              <a:lnSpc>
                <a:spcPts val="3200"/>
              </a:lnSpc>
              <a:spcBef>
                <a:spcPts val="690"/>
              </a:spcBef>
              <a:spcAft>
                <a:spcPts val="0"/>
              </a:spcAft>
              <a:buFont typeface="Symbol"/>
              <a:buChar char="·"/>
            </a:pPr>
            <a:r>
              <a:rPr lang="en-US" sz="2800" spc="-15">
                <a:solidFill>
                  <a:srgbClr val="001F5F"/>
                </a:solidFill>
                <a:latin typeface="Arial" pitchFamily="2" panose="2263545234"/>
              </a:rPr>
              <a:t>WikiHow to do anything, </a:t>
            </a:r>
          </a:p>
          <a:p>
            <a:pPr marL="1143000" marR="0" indent="0" algn="just">
              <a:lnSpc>
                <a:spcPts val="2700"/>
              </a:lnSpc>
              <a:spcBef>
                <a:spcPts val="245"/>
              </a:spcBef>
              <a:spcAft>
                <a:spcPts val="6815"/>
              </a:spcAft>
            </a:pPr>
            <a:r>
              <a:rPr lang="en-US" sz="2800" u="sng" spc="-20">
                <a:solidFill>
                  <a:srgbClr val="0000FF"/>
                </a:solidFill>
                <a:latin typeface="Calibri" pitchFamily="1" panose="2263545234"/>
              </a:rPr>
              <a:t>http://www.wikihow.com/Cheat-On-a-Test</a:t>
            </a:r>
            <a:r>
              <a:rPr lang="en-US" sz="100" spc="-20">
                <a:solidFill>
                  <a:srgbClr val="001F5F"/>
                </a:solidFill>
                <a:latin typeface="Calibri" pitchFamily="1" panose="2263545234"/>
              </a:rPr>
              <a:t> </a:t>
            </a:r>
          </a:p>
        </p:txBody>
      </p:sp>
    </p:spTree>
  </p:cSld>
</p:sldLayout>
</file>

<file path=ppt/slideLayouts/slideLayout1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42" name=""/>
        <p:cNvGrpSpPr/>
        <p:nvPr/>
      </p:nvGrpSpPr>
      <p:grpSpPr/>
      <p:sp>
        <p:nvSpPr>
          <p:cNvPr id="14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44" name=""/>
          <p:cNvSpPr/>
          <p:nvPr>
            <p:ph type="body" idx="10"/>
          </p:nvPr>
        </p:nvSpPr>
        <p:spPr>
          <a:xfrm>
            <a:off x="881570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75">
                <a:solidFill>
                  <a:srgbClr val="000080"/>
                </a:solidFill>
                <a:latin typeface="Tahoma" pitchFamily="2" panose="2263545234"/>
              </a:rPr>
              <a:t>14 </a:t>
            </a:r>
          </a:p>
        </p:txBody>
      </p:sp>
      <p:sp>
        <p:nvSpPr>
          <p:cNvPr id="14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46" name=""/>
          <p:cNvSpPr/>
          <p:nvPr>
            <p:ph type="body" idx="10"/>
          </p:nvPr>
        </p:nvSpPr>
        <p:spPr>
          <a:xfrm>
            <a:off x="0" y="676910"/>
            <a:ext cx="9144000" cy="1265555"/>
          </a:xfrm>
          <a:prstGeom prst="rect">
            <a:avLst/>
          </a:prstGeom>
          <a:noFill/>
          <a:ln w="0" cmpd="sng">
            <a:noFill/>
            <a:prstDash val="solid"/>
          </a:ln>
        </p:spPr>
        <p:txBody>
          <a:bodyPr vert="horz" lIns="0" tIns="282575" rIns="0" bIns="0" anchor="t"/>
          <a:lstStyle/>
          <a:p>
            <a:pPr marL="0" marR="0" indent="0" algn="ctr">
              <a:lnSpc>
                <a:spcPts val="4300"/>
              </a:lnSpc>
              <a:spcAft>
                <a:spcPts val="3235"/>
              </a:spcAft>
            </a:pPr>
            <a:r>
              <a:rPr lang="en-US" sz="4300" b="1" spc="30">
                <a:solidFill>
                  <a:srgbClr val="001F5F"/>
                </a:solidFill>
                <a:latin typeface="Calibri" pitchFamily="1" panose="2263545234"/>
              </a:rPr>
              <a:t>WikiHow (Continued) </a:t>
            </a:r>
          </a:p>
        </p:txBody>
      </p:sp>
      <p:sp>
        <p:nvSpPr>
          <p:cNvPr id="147" name=""/>
          <p:cNvSpPr/>
          <p:nvPr>
            <p:ph type="body" idx="10"/>
          </p:nvPr>
        </p:nvSpPr>
        <p:spPr>
          <a:xfrm>
            <a:off x="0" y="1942465"/>
            <a:ext cx="9144000" cy="4427855"/>
          </a:xfrm>
          <a:prstGeom prst="rect">
            <a:avLst/>
          </a:prstGeom>
          <a:noFill/>
          <a:ln w="0" cmpd="sng">
            <a:noFill/>
            <a:prstDash val="solid"/>
          </a:ln>
        </p:spPr>
        <p:txBody>
          <a:bodyPr vert="horz" lIns="0" tIns="57785" rIns="0" bIns="0" anchor="t">
            <a:normAutofit fontScale="95000"/>
          </a:bodyPr>
          <a:lstStyle/>
          <a:p>
            <a:pPr marL="777240" marR="0" indent="365760" algn="just">
              <a:lnSpc>
                <a:spcPts val="2900"/>
              </a:lnSpc>
              <a:spcAft>
                <a:spcPts val="0"/>
              </a:spcAft>
              <a:buFont typeface="Symbol"/>
              <a:buChar char="·"/>
            </a:pPr>
            <a:r>
              <a:rPr lang="en-US" sz="2800" spc="-25">
                <a:solidFill>
                  <a:srgbClr val="001F5F"/>
                </a:solidFill>
                <a:latin typeface="Calibri" pitchFamily="1" panose="2263545234"/>
              </a:rPr>
              <a:t>Cheat Sheets: </a:t>
            </a:r>
          </a:p>
          <a:p>
            <a:pPr marL="777240" marR="0" indent="365760" algn="just">
              <a:lnSpc>
                <a:spcPts val="2900"/>
              </a:lnSpc>
              <a:spcBef>
                <a:spcPts val="700"/>
              </a:spcBef>
              <a:spcAft>
                <a:spcPts val="0"/>
              </a:spcAft>
              <a:buFont typeface="Symbol"/>
              <a:buChar char="·"/>
            </a:pPr>
            <a:r>
              <a:rPr lang="en-US" sz="2800" spc="-5">
                <a:solidFill>
                  <a:srgbClr val="001F5F"/>
                </a:solidFill>
                <a:latin typeface="Calibri" pitchFamily="1" panose="2263545234"/>
              </a:rPr>
              <a:t>The body-parts cheat sheet </a:t>
            </a:r>
          </a:p>
          <a:p>
            <a:pPr marL="777240" marR="0" indent="365760" algn="just">
              <a:lnSpc>
                <a:spcPts val="2900"/>
              </a:lnSpc>
              <a:spcBef>
                <a:spcPts val="700"/>
              </a:spcBef>
              <a:spcAft>
                <a:spcPts val="0"/>
              </a:spcAft>
              <a:buFont typeface="Symbol"/>
              <a:buChar char="·"/>
            </a:pPr>
            <a:r>
              <a:rPr lang="en-US" sz="2800" spc="-10">
                <a:solidFill>
                  <a:srgbClr val="001F5F"/>
                </a:solidFill>
                <a:latin typeface="Calibri" pitchFamily="1" panose="2263545234"/>
              </a:rPr>
              <a:t>The water-bottle cheat sheet </a:t>
            </a:r>
          </a:p>
          <a:p>
            <a:pPr marL="777240" marR="0" indent="365760" algn="just">
              <a:lnSpc>
                <a:spcPts val="3200"/>
              </a:lnSpc>
              <a:spcBef>
                <a:spcPts val="485"/>
              </a:spcBef>
              <a:spcAft>
                <a:spcPts val="0"/>
              </a:spcAft>
              <a:buFont typeface="Symbol"/>
              <a:buChar char="·"/>
            </a:pPr>
            <a:r>
              <a:rPr lang="en-US" sz="2800" spc="-25">
                <a:solidFill>
                  <a:srgbClr val="001F5F"/>
                </a:solidFill>
                <a:latin typeface="Calibri" pitchFamily="1" panose="2263545234"/>
              </a:rPr>
              <a:t>The “stashed” cheat sheet: “</a:t>
            </a:r>
            <a:r>
              <a:rPr lang="en-US" sz="2800" spc="-25">
                <a:solidFill>
                  <a:srgbClr val="001F5F"/>
                </a:solidFill>
                <a:latin typeface="Arial" pitchFamily="2" panose="2263545234"/>
              </a:rPr>
              <a:t>Hide a cheat-sheet </a:t>
            </a:r>
          </a:p>
          <a:p>
            <a:pPr marL="1143000" marR="0" indent="0" algn="just">
              <a:lnSpc>
                <a:spcPts val="2900"/>
              </a:lnSpc>
              <a:spcBef>
                <a:spcPts val="0"/>
              </a:spcBef>
              <a:spcAft>
                <a:spcPts val="0"/>
              </a:spcAft>
            </a:pPr>
            <a:r>
              <a:rPr lang="en-US" sz="2800" spc="-55">
                <a:solidFill>
                  <a:srgbClr val="001F5F"/>
                </a:solidFill>
                <a:latin typeface="Arial" pitchFamily="2" panose="2263545234"/>
              </a:rPr>
              <a:t>in a separate place all together to avoid it </a:t>
            </a:r>
          </a:p>
          <a:p>
            <a:pPr marL="1143000" marR="0" indent="0" algn="just">
              <a:lnSpc>
                <a:spcPts val="2900"/>
              </a:lnSpc>
              <a:spcBef>
                <a:spcPts val="0"/>
              </a:spcBef>
              <a:spcAft>
                <a:spcPts val="0"/>
              </a:spcAft>
            </a:pPr>
            <a:r>
              <a:rPr lang="en-US" sz="2800" spc="-60">
                <a:solidFill>
                  <a:srgbClr val="001F5F"/>
                </a:solidFill>
                <a:latin typeface="Arial" pitchFamily="2" panose="2263545234"/>
              </a:rPr>
              <a:t>getting connected back to you. This includes </a:t>
            </a:r>
          </a:p>
          <a:p>
            <a:pPr marL="1143000" marR="0" indent="0" algn="just">
              <a:lnSpc>
                <a:spcPts val="2900"/>
              </a:lnSpc>
              <a:spcBef>
                <a:spcPts val="0"/>
              </a:spcBef>
              <a:spcAft>
                <a:spcPts val="0"/>
              </a:spcAft>
            </a:pPr>
            <a:r>
              <a:rPr lang="en-US" sz="2800" spc="-60">
                <a:solidFill>
                  <a:srgbClr val="001F5F"/>
                </a:solidFill>
                <a:latin typeface="Arial" pitchFamily="2" panose="2263545234"/>
              </a:rPr>
              <a:t>on a bulletin board in the classroom, in a </a:t>
            </a:r>
          </a:p>
          <a:p>
            <a:pPr marL="1143000" marR="0" indent="0" algn="just">
              <a:lnSpc>
                <a:spcPts val="3000"/>
              </a:lnSpc>
              <a:spcBef>
                <a:spcPts val="0"/>
              </a:spcBef>
              <a:spcAft>
                <a:spcPts val="7955"/>
              </a:spcAft>
            </a:pPr>
            <a:r>
              <a:rPr lang="en-US" sz="2800" spc="-60">
                <a:solidFill>
                  <a:srgbClr val="001F5F"/>
                </a:solidFill>
                <a:latin typeface="Arial" pitchFamily="2" panose="2263545234"/>
              </a:rPr>
              <a:t>bathroom stall or on someone's chair.</a:t>
            </a:r>
            <a:r>
              <a:rPr lang="en-US" sz="2800" spc="-60">
                <a:solidFill>
                  <a:srgbClr val="001F5F"/>
                </a:solidFill>
                <a:latin typeface="Arial" pitchFamily="2" panose="2263545234"/>
              </a:rPr>
              <a:t>” </a:t>
            </a:r>
          </a:p>
        </p:txBody>
      </p:sp>
    </p:spTree>
  </p:cSld>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53" name=""/>
        <p:cNvGrpSpPr/>
        <p:nvPr/>
      </p:nvGrpSpPr>
      <p:grpSpPr/>
      <p:sp>
        <p:nvSpPr>
          <p:cNvPr id="15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55"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15 </a:t>
            </a:r>
          </a:p>
        </p:txBody>
      </p:sp>
      <p:sp>
        <p:nvSpPr>
          <p:cNvPr id="15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57" name=""/>
          <p:cNvSpPr/>
          <p:nvPr>
            <p:ph type="body" idx="10"/>
          </p:nvPr>
        </p:nvSpPr>
        <p:spPr>
          <a:xfrm>
            <a:off x="0" y="676910"/>
            <a:ext cx="9144000" cy="1092835"/>
          </a:xfrm>
          <a:prstGeom prst="rect">
            <a:avLst/>
          </a:prstGeom>
          <a:noFill/>
          <a:ln w="0" cmpd="sng">
            <a:noFill/>
            <a:prstDash val="solid"/>
          </a:ln>
        </p:spPr>
        <p:txBody>
          <a:bodyPr vert="horz" lIns="0" tIns="282575" rIns="0" bIns="0" anchor="t"/>
          <a:lstStyle/>
          <a:p>
            <a:pPr marL="0" marR="0" indent="0" algn="ctr">
              <a:lnSpc>
                <a:spcPts val="4300"/>
              </a:lnSpc>
              <a:spcAft>
                <a:spcPts val="1870"/>
              </a:spcAft>
            </a:pPr>
            <a:r>
              <a:rPr lang="en-US" sz="4300" b="1" spc="25">
                <a:solidFill>
                  <a:srgbClr val="001F5F"/>
                </a:solidFill>
                <a:latin typeface="Calibri" pitchFamily="1" panose="2263545234"/>
              </a:rPr>
              <a:t>WikiHow (continued) </a:t>
            </a:r>
          </a:p>
        </p:txBody>
      </p:sp>
      <p:sp>
        <p:nvSpPr>
          <p:cNvPr id="158" name=""/>
          <p:cNvSpPr/>
          <p:nvPr>
            <p:ph type="body" idx="10"/>
          </p:nvPr>
        </p:nvSpPr>
        <p:spPr>
          <a:xfrm>
            <a:off x="0" y="1769745"/>
            <a:ext cx="9144000" cy="1618615"/>
          </a:xfrm>
          <a:prstGeom prst="rect">
            <a:avLst/>
          </a:prstGeom>
          <a:noFill/>
          <a:ln w="0" cmpd="sng">
            <a:noFill/>
            <a:prstDash val="solid"/>
          </a:ln>
        </p:spPr>
        <p:txBody>
          <a:bodyPr vert="horz" lIns="0" tIns="230505" rIns="0" bIns="0" anchor="t"/>
          <a:lstStyle/>
          <a:p>
            <a:pPr marL="1143000" marR="0" indent="365760" algn="l">
              <a:lnSpc>
                <a:spcPts val="2900"/>
              </a:lnSpc>
              <a:spcAft>
                <a:spcPts val="0"/>
              </a:spcAft>
              <a:buFont typeface="Symbol"/>
              <a:buChar char="·"/>
            </a:pPr>
            <a:r>
              <a:rPr lang="en-US" sz="2800" spc="-25">
                <a:solidFill>
                  <a:srgbClr val="001F5F"/>
                </a:solidFill>
                <a:latin typeface="Calibri" pitchFamily="1" panose="2263545234"/>
              </a:rPr>
              <a:t>Partner-Cheating Methods : </a:t>
            </a:r>
          </a:p>
          <a:p>
            <a:pPr marL="1143000" marR="0" indent="365760" algn="l">
              <a:lnSpc>
                <a:spcPts val="2900"/>
              </a:lnSpc>
              <a:spcBef>
                <a:spcPts val="695"/>
              </a:spcBef>
              <a:spcAft>
                <a:spcPts val="0"/>
              </a:spcAft>
              <a:buFont typeface="Symbol"/>
              <a:buChar char="·"/>
            </a:pPr>
            <a:r>
              <a:rPr lang="en-US" sz="2800" spc="-10">
                <a:solidFill>
                  <a:srgbClr val="001F5F"/>
                </a:solidFill>
                <a:latin typeface="Calibri" pitchFamily="1" panose="2263545234"/>
              </a:rPr>
              <a:t>The Peaking Partner </a:t>
            </a:r>
          </a:p>
          <a:p>
            <a:pPr marL="1143000" marR="0" indent="365760" algn="l">
              <a:lnSpc>
                <a:spcPts val="2900"/>
              </a:lnSpc>
              <a:spcBef>
                <a:spcPts val="695"/>
              </a:spcBef>
              <a:spcAft>
                <a:spcPts val="480"/>
              </a:spcAft>
              <a:buFont typeface="Symbol"/>
              <a:buChar char="·"/>
            </a:pPr>
            <a:r>
              <a:rPr lang="en-US" sz="2800" spc="-30">
                <a:solidFill>
                  <a:srgbClr val="001F5F"/>
                </a:solidFill>
                <a:latin typeface="Calibri" pitchFamily="1" panose="2263545234"/>
              </a:rPr>
              <a:t>The Signing Partner : </a:t>
            </a:r>
          </a:p>
        </p:txBody>
      </p:sp>
      <p:sp>
        <p:nvSpPr>
          <p:cNvPr id="159" name=""/>
          <p:cNvSpPr/>
          <p:nvPr>
            <p:ph type="body" idx="10"/>
          </p:nvPr>
        </p:nvSpPr>
        <p:spPr>
          <a:xfrm>
            <a:off x="0" y="3388360"/>
            <a:ext cx="9144000" cy="2981960"/>
          </a:xfrm>
          <a:prstGeom prst="rect">
            <a:avLst/>
          </a:prstGeom>
          <a:noFill/>
          <a:ln w="0" cmpd="sng">
            <a:noFill/>
            <a:prstDash val="solid"/>
          </a:ln>
        </p:spPr>
        <p:txBody>
          <a:bodyPr vert="horz" lIns="0" tIns="0" rIns="0" bIns="0" anchor="t"/>
          <a:lstStyle/>
          <a:p>
            <a:pPr marL="1143000" marR="822960" indent="365760" algn="l">
              <a:lnSpc>
                <a:spcPts val="1200"/>
              </a:lnSpc>
              <a:spcAft>
                <a:spcPts val="0"/>
              </a:spcAft>
              <a:buFont typeface="Symbol"/>
              <a:buChar char="·"/>
            </a:pPr>
            <a:r>
              <a:rPr lang="en-US" sz="1200" i="1" spc="0">
                <a:solidFill>
                  <a:srgbClr val="001F5F"/>
                </a:solidFill>
                <a:latin typeface="Arial" pitchFamily="2" panose="2263545234"/>
              </a:rPr>
              <a:t>1.Establish hand or foot tapping signals for A, B, C, D, E and "wrong answer." By creating a signal for "wrong answer" you are going to improve the likelihood of you both doing well on the test by helping each other eliminate wrong answers. Also create a vocal noise for getting their attention that isn't suspicious (like a cough, or foot tap). </a:t>
            </a:r>
          </a:p>
          <a:p>
            <a:pPr marL="1143000" marR="0" indent="365760" algn="l">
              <a:lnSpc>
                <a:spcPts val="1200"/>
              </a:lnSpc>
              <a:spcBef>
                <a:spcPts val="285"/>
              </a:spcBef>
              <a:spcAft>
                <a:spcPts val="0"/>
              </a:spcAft>
              <a:buFont typeface="Symbol"/>
              <a:buChar char="·"/>
            </a:pPr>
            <a:r>
              <a:rPr lang="en-US" sz="1200" i="1" spc="-5">
                <a:solidFill>
                  <a:srgbClr val="001F5F"/>
                </a:solidFill>
                <a:latin typeface="Arial" pitchFamily="2" panose="2263545234"/>
              </a:rPr>
              <a:t>2.Start by coughing to get their attention. </a:t>
            </a:r>
          </a:p>
          <a:p>
            <a:pPr marL="1143000" marR="1005840" indent="365760" algn="l">
              <a:lnSpc>
                <a:spcPts val="1200"/>
              </a:lnSpc>
              <a:spcBef>
                <a:spcPts val="280"/>
              </a:spcBef>
              <a:spcAft>
                <a:spcPts val="0"/>
              </a:spcAft>
              <a:buFont typeface="Symbol"/>
              <a:buChar char="·"/>
            </a:pPr>
            <a:r>
              <a:rPr lang="en-US" sz="1200" i="1" spc="0">
                <a:solidFill>
                  <a:srgbClr val="001F5F"/>
                </a:solidFill>
                <a:latin typeface="Arial" pitchFamily="2" panose="2263545234"/>
              </a:rPr>
              <a:t>3.Use your fingers to give the number of the question (flash 3, then a 2 to with your hand signal question "32"). </a:t>
            </a:r>
          </a:p>
          <a:p>
            <a:pPr marL="1143000" marR="0" indent="365760" algn="l">
              <a:lnSpc>
                <a:spcPts val="1200"/>
              </a:lnSpc>
              <a:spcBef>
                <a:spcPts val="280"/>
              </a:spcBef>
              <a:spcAft>
                <a:spcPts val="0"/>
              </a:spcAft>
              <a:buFont typeface="Symbol"/>
              <a:buChar char="·"/>
            </a:pPr>
            <a:r>
              <a:rPr lang="en-US" sz="1200" i="1" spc="0">
                <a:solidFill>
                  <a:srgbClr val="001F5F"/>
                </a:solidFill>
                <a:latin typeface="Arial" pitchFamily="2" panose="2263545234"/>
              </a:rPr>
              <a:t>4.Wait for them to signal their answer (pulling their ear for "B"). </a:t>
            </a:r>
          </a:p>
          <a:p>
            <a:pPr marL="1143000" marR="777240" indent="365760" algn="l">
              <a:lnSpc>
                <a:spcPts val="1200"/>
              </a:lnSpc>
              <a:spcBef>
                <a:spcPts val="280"/>
              </a:spcBef>
              <a:spcAft>
                <a:spcPts val="0"/>
              </a:spcAft>
              <a:buFont typeface="Symbol"/>
              <a:buChar char="·"/>
            </a:pPr>
            <a:r>
              <a:rPr lang="en-US" sz="1200" i="1" spc="0">
                <a:solidFill>
                  <a:srgbClr val="001F5F"/>
                </a:solidFill>
                <a:latin typeface="Arial" pitchFamily="2" panose="2263545234"/>
              </a:rPr>
              <a:t>5.If you need help deciding between 2 answers: cough, give the question number, and signal for the answer you suspect it might be. </a:t>
            </a:r>
          </a:p>
          <a:p>
            <a:pPr marL="1143000" marR="1051560" indent="365760" algn="just">
              <a:lnSpc>
                <a:spcPts val="1200"/>
              </a:lnSpc>
              <a:spcBef>
                <a:spcPts val="235"/>
              </a:spcBef>
              <a:spcAft>
                <a:spcPts val="6470"/>
              </a:spcAft>
              <a:buFont typeface="Symbol"/>
              <a:buChar char="·"/>
            </a:pPr>
            <a:r>
              <a:rPr lang="en-US" sz="1200" i="1" spc="0">
                <a:solidFill>
                  <a:srgbClr val="001F5F"/>
                </a:solidFill>
                <a:latin typeface="Arial" pitchFamily="2" panose="2263545234"/>
              </a:rPr>
              <a:t>6.He or she can nod his or her head if its correct, if it's the wrong answer he or she can send the "wrong answer" signal (put up your hair in a ponytail). </a:t>
            </a:r>
          </a:p>
        </p:txBody>
      </p:sp>
    </p:spTree>
  </p:cSld>
</p:sldLayout>
</file>

<file path=ppt/slideLayouts/slideLayout1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65" name=""/>
        <p:cNvGrpSpPr/>
        <p:nvPr/>
      </p:nvGrpSpPr>
      <p:grpSpPr/>
      <p:sp>
        <p:nvSpPr>
          <p:cNvPr id="16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67"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16 </a:t>
            </a:r>
          </a:p>
        </p:txBody>
      </p:sp>
      <p:sp>
        <p:nvSpPr>
          <p:cNvPr id="16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69" name=""/>
          <p:cNvSpPr/>
          <p:nvPr>
            <p:ph type="body" idx="10"/>
          </p:nvPr>
        </p:nvSpPr>
        <p:spPr>
          <a:xfrm>
            <a:off x="0" y="676910"/>
            <a:ext cx="9144000" cy="1175385"/>
          </a:xfrm>
          <a:prstGeom prst="rect">
            <a:avLst/>
          </a:prstGeom>
          <a:noFill/>
          <a:ln w="0" cmpd="sng">
            <a:noFill/>
            <a:prstDash val="solid"/>
          </a:ln>
        </p:spPr>
        <p:txBody>
          <a:bodyPr vert="horz" lIns="0" tIns="282575" rIns="0" bIns="0" anchor="t"/>
          <a:lstStyle/>
          <a:p>
            <a:pPr marL="0" marR="0" indent="0" algn="ctr">
              <a:lnSpc>
                <a:spcPts val="4300"/>
              </a:lnSpc>
              <a:spcAft>
                <a:spcPts val="2490"/>
              </a:spcAft>
            </a:pPr>
            <a:r>
              <a:rPr lang="en-US" sz="4300" b="1" spc="25">
                <a:solidFill>
                  <a:srgbClr val="001F5F"/>
                </a:solidFill>
                <a:latin typeface="Calibri" pitchFamily="1" panose="2263545234"/>
              </a:rPr>
              <a:t>Assigned Seats? </a:t>
            </a:r>
          </a:p>
        </p:txBody>
      </p:sp>
      <p:sp>
        <p:nvSpPr>
          <p:cNvPr id="170" name=""/>
          <p:cNvSpPr/>
          <p:nvPr>
            <p:ph type="body" idx="10"/>
          </p:nvPr>
        </p:nvSpPr>
        <p:spPr>
          <a:xfrm>
            <a:off x="0" y="1852295"/>
            <a:ext cx="9144000" cy="4518025"/>
          </a:xfrm>
          <a:prstGeom prst="rect">
            <a:avLst/>
          </a:prstGeom>
          <a:noFill/>
          <a:ln w="0" cmpd="sng">
            <a:noFill/>
            <a:prstDash val="solid"/>
          </a:ln>
        </p:spPr>
        <p:txBody>
          <a:bodyPr vert="horz" lIns="0" tIns="175260" rIns="0" bIns="0" anchor="t"/>
          <a:lstStyle/>
          <a:p>
            <a:pPr marL="777240" marR="0" indent="365760" algn="just">
              <a:lnSpc>
                <a:spcPts val="3700"/>
              </a:lnSpc>
              <a:spcAft>
                <a:spcPts val="0"/>
              </a:spcAft>
              <a:buFont typeface="Symbol"/>
              <a:buChar char="·"/>
            </a:pPr>
            <a:r>
              <a:rPr lang="en-US" sz="3150" spc="5">
                <a:solidFill>
                  <a:srgbClr val="001F5F"/>
                </a:solidFill>
                <a:latin typeface="Calibri" pitchFamily="1" panose="2263545234"/>
              </a:rPr>
              <a:t>A study by Dr. Steven Levitt, author of </a:t>
            </a:r>
          </a:p>
          <a:p>
            <a:pPr marL="1143000" marR="0" indent="0" algn="just">
              <a:lnSpc>
                <a:spcPts val="3700"/>
              </a:lnSpc>
              <a:spcBef>
                <a:spcPts val="0"/>
              </a:spcBef>
              <a:spcAft>
                <a:spcPts val="0"/>
              </a:spcAft>
            </a:pPr>
            <a:r>
              <a:rPr lang="en-US" sz="3150" spc="0">
                <a:solidFill>
                  <a:srgbClr val="001F5F"/>
                </a:solidFill>
                <a:latin typeface="Calibri" pitchFamily="1" panose="2263545234"/>
              </a:rPr>
              <a:t>“Freakonomics,” indicates that use of a </a:t>
            </a:r>
          </a:p>
          <a:p>
            <a:pPr marL="1143000" marR="0" indent="0" algn="just">
              <a:lnSpc>
                <a:spcPts val="3700"/>
              </a:lnSpc>
              <a:spcBef>
                <a:spcPts val="0"/>
              </a:spcBef>
              <a:spcAft>
                <a:spcPts val="0"/>
              </a:spcAft>
            </a:pPr>
            <a:r>
              <a:rPr lang="en-US" sz="3150" spc="10">
                <a:solidFill>
                  <a:srgbClr val="001F5F"/>
                </a:solidFill>
                <a:latin typeface="Calibri" pitchFamily="1" panose="2263545234"/>
              </a:rPr>
              <a:t>seating chart to randomly distribute </a:t>
            </a:r>
          </a:p>
          <a:p>
            <a:pPr marL="1143000" marR="0" indent="0" algn="just">
              <a:lnSpc>
                <a:spcPts val="3700"/>
              </a:lnSpc>
              <a:spcBef>
                <a:spcPts val="0"/>
              </a:spcBef>
              <a:spcAft>
                <a:spcPts val="0"/>
              </a:spcAft>
            </a:pPr>
            <a:r>
              <a:rPr lang="en-US" sz="3150" spc="0">
                <a:solidFill>
                  <a:srgbClr val="001F5F"/>
                </a:solidFill>
                <a:latin typeface="Calibri" pitchFamily="1" panose="2263545234"/>
              </a:rPr>
              <a:t>students will reduce copying. </a:t>
            </a:r>
          </a:p>
          <a:p>
            <a:pPr marL="777240" marR="0" indent="365760" algn="just">
              <a:lnSpc>
                <a:spcPts val="3700"/>
              </a:lnSpc>
              <a:spcBef>
                <a:spcPts val="770"/>
              </a:spcBef>
              <a:spcAft>
                <a:spcPts val="0"/>
              </a:spcAft>
              <a:buFont typeface="Symbol"/>
              <a:buChar char="·"/>
            </a:pPr>
            <a:r>
              <a:rPr lang="en-US" sz="3150" spc="15">
                <a:solidFill>
                  <a:srgbClr val="001F5F"/>
                </a:solidFill>
                <a:latin typeface="Calibri" pitchFamily="1" panose="2263545234"/>
              </a:rPr>
              <a:t>See: Chronicle of Higher Education, October </a:t>
            </a:r>
          </a:p>
          <a:p>
            <a:pPr marL="1143000" marR="0" indent="0" algn="just">
              <a:lnSpc>
                <a:spcPts val="3700"/>
              </a:lnSpc>
              <a:spcBef>
                <a:spcPts val="0"/>
              </a:spcBef>
              <a:spcAft>
                <a:spcPts val="10335"/>
              </a:spcAft>
            </a:pPr>
            <a:r>
              <a:rPr lang="en-US" sz="3150" spc="-25">
                <a:solidFill>
                  <a:srgbClr val="001F5F"/>
                </a:solidFill>
                <a:latin typeface="Calibri" pitchFamily="1" panose="2263545234"/>
              </a:rPr>
              <a:t>14, 2015. </a:t>
            </a:r>
          </a:p>
        </p:txBody>
      </p:sp>
    </p:spTree>
  </p:cSld>
</p:sldLayout>
</file>

<file path=ppt/slideLayouts/slideLayout1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76" name=""/>
        <p:cNvGrpSpPr/>
        <p:nvPr/>
      </p:nvGrpSpPr>
      <p:grpSpPr/>
      <p:sp>
        <p:nvSpPr>
          <p:cNvPr id="17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78"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17 </a:t>
            </a:r>
          </a:p>
        </p:txBody>
      </p:sp>
      <p:sp>
        <p:nvSpPr>
          <p:cNvPr id="179"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80" name=""/>
          <p:cNvSpPr/>
          <p:nvPr>
            <p:ph type="body" idx="10"/>
          </p:nvPr>
        </p:nvSpPr>
        <p:spPr>
          <a:xfrm>
            <a:off x="0" y="676910"/>
            <a:ext cx="9144000" cy="1626235"/>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25">
                <a:solidFill>
                  <a:srgbClr val="001F5F"/>
                </a:solidFill>
                <a:latin typeface="Calibri" pitchFamily="1" panose="2263545234"/>
              </a:rPr>
              <a:t>Cheating in the Age of the </a:t>
            </a:r>
          </a:p>
          <a:p>
            <a:pPr marL="0" marR="0" indent="0" algn="ctr">
              <a:lnSpc>
                <a:spcPts val="4300"/>
              </a:lnSpc>
              <a:spcBef>
                <a:spcPts val="785"/>
              </a:spcBef>
              <a:spcAft>
                <a:spcPts val="740"/>
              </a:spcAft>
            </a:pPr>
            <a:r>
              <a:rPr lang="en-US" sz="4300" b="1" spc="10">
                <a:solidFill>
                  <a:srgbClr val="001F5F"/>
                </a:solidFill>
                <a:latin typeface="Calibri" pitchFamily="1" panose="2263545234"/>
              </a:rPr>
              <a:t>Cell Phone </a:t>
            </a:r>
          </a:p>
        </p:txBody>
      </p:sp>
      <p:sp>
        <p:nvSpPr>
          <p:cNvPr id="181" name=""/>
          <p:cNvSpPr/>
          <p:nvPr>
            <p:ph type="body" idx="10"/>
          </p:nvPr>
        </p:nvSpPr>
        <p:spPr>
          <a:xfrm>
            <a:off x="0" y="2303145"/>
            <a:ext cx="9144000" cy="4067175"/>
          </a:xfrm>
          <a:prstGeom prst="rect">
            <a:avLst/>
          </a:prstGeom>
          <a:noFill/>
          <a:ln w="0" cmpd="sng">
            <a:noFill/>
            <a:prstDash val="solid"/>
          </a:ln>
        </p:spPr>
        <p:txBody>
          <a:bodyPr vert="horz" lIns="0" tIns="16510"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“Cell phones are nearly ubiquitous among the student population. </a:t>
            </a:r>
          </a:p>
          <a:p>
            <a:pPr marL="1143000" marR="0" indent="0" algn="just">
              <a:lnSpc>
                <a:spcPts val="2100"/>
              </a:lnSpc>
              <a:spcBef>
                <a:spcPts val="0"/>
              </a:spcBef>
              <a:spcAft>
                <a:spcPts val="0"/>
              </a:spcAft>
            </a:pPr>
            <a:r>
              <a:rPr lang="en-US" sz="2000" spc="-5">
                <a:solidFill>
                  <a:srgbClr val="001F5F"/>
                </a:solidFill>
                <a:latin typeface="Calibri" pitchFamily="1" panose="2263545234"/>
              </a:rPr>
              <a:t>According to a 2013 report by PewResearch, 78% of teens own a cell </a:t>
            </a:r>
          </a:p>
          <a:p>
            <a:pPr marL="1143000" marR="0" indent="0" algn="just">
              <a:lnSpc>
                <a:spcPts val="2100"/>
              </a:lnSpc>
              <a:spcBef>
                <a:spcPts val="0"/>
              </a:spcBef>
              <a:spcAft>
                <a:spcPts val="0"/>
              </a:spcAft>
            </a:pPr>
            <a:r>
              <a:rPr lang="en-US" sz="2000" spc="0">
                <a:solidFill>
                  <a:srgbClr val="001F5F"/>
                </a:solidFill>
                <a:latin typeface="Calibri" pitchFamily="1" panose="2263545234"/>
              </a:rPr>
              <a:t>phone, and 47% of those devices are smartphones. The percentage of </a:t>
            </a:r>
          </a:p>
          <a:p>
            <a:pPr marL="1143000" marR="0" indent="0" algn="just">
              <a:lnSpc>
                <a:spcPts val="2100"/>
              </a:lnSpc>
              <a:spcBef>
                <a:spcPts val="0"/>
              </a:spcBef>
              <a:spcAft>
                <a:spcPts val="0"/>
              </a:spcAft>
            </a:pPr>
            <a:r>
              <a:rPr lang="en-US" sz="2000" spc="0">
                <a:solidFill>
                  <a:srgbClr val="001F5F"/>
                </a:solidFill>
                <a:latin typeface="Calibri" pitchFamily="1" panose="2263545234"/>
              </a:rPr>
              <a:t>teenage smartphone owners is also rising. In 2011 only 23% of teens </a:t>
            </a:r>
          </a:p>
          <a:p>
            <a:pPr marL="1143000" marR="0" indent="0" algn="just">
              <a:lnSpc>
                <a:spcPts val="2100"/>
              </a:lnSpc>
              <a:spcBef>
                <a:spcPts val="0"/>
              </a:spcBef>
              <a:spcAft>
                <a:spcPts val="0"/>
              </a:spcAft>
            </a:pPr>
            <a:r>
              <a:rPr lang="en-US" sz="2000" spc="0">
                <a:solidFill>
                  <a:srgbClr val="001F5F"/>
                </a:solidFill>
                <a:latin typeface="Calibri" pitchFamily="1" panose="2263545234"/>
              </a:rPr>
              <a:t>owned a smartphone, in 2013 that number rose to 37%. The report </a:t>
            </a:r>
          </a:p>
          <a:p>
            <a:pPr marL="1143000" marR="0" indent="0" algn="just">
              <a:lnSpc>
                <a:spcPts val="2100"/>
              </a:lnSpc>
              <a:spcBef>
                <a:spcPts val="0"/>
              </a:spcBef>
              <a:spcAft>
                <a:spcPts val="0"/>
              </a:spcAft>
            </a:pPr>
            <a:r>
              <a:rPr lang="en-US" sz="2000" spc="0">
                <a:solidFill>
                  <a:srgbClr val="001F5F"/>
                </a:solidFill>
                <a:latin typeface="Calibri" pitchFamily="1" panose="2263545234"/>
              </a:rPr>
              <a:t>found 74% of respondents aged 12-17 used the Internet on mobile </a:t>
            </a:r>
          </a:p>
          <a:p>
            <a:pPr marL="1143000" marR="0" indent="0" algn="just">
              <a:lnSpc>
                <a:spcPts val="2100"/>
              </a:lnSpc>
              <a:spcBef>
                <a:spcPts val="0"/>
              </a:spcBef>
              <a:spcAft>
                <a:spcPts val="0"/>
              </a:spcAft>
            </a:pPr>
            <a:r>
              <a:rPr lang="en-US" sz="2000" spc="-5">
                <a:solidFill>
                  <a:srgbClr val="001F5F"/>
                </a:solidFill>
                <a:latin typeface="Calibri" pitchFamily="1" panose="2263545234"/>
              </a:rPr>
              <a:t>devices at least occasionally.” ---Scott Schober, Linked-In, 4/23/2015 </a:t>
            </a:r>
          </a:p>
          <a:p>
            <a:pPr marL="777240" marR="0" indent="320040" algn="just">
              <a:lnSpc>
                <a:spcPts val="2100"/>
              </a:lnSpc>
              <a:spcBef>
                <a:spcPts val="475"/>
              </a:spcBef>
              <a:spcAft>
                <a:spcPts val="0"/>
              </a:spcAft>
              <a:buFont typeface="Symbol"/>
              <a:buChar char="·"/>
            </a:pPr>
            <a:r>
              <a:rPr lang="en-US" sz="2000" u="sng" spc="0">
                <a:solidFill>
                  <a:srgbClr val="0000FF"/>
                </a:solidFill>
                <a:latin typeface="Calibri" pitchFamily="1" panose="2263545234"/>
              </a:rPr>
              <a:t>https://www.linkedin.com/pulse/cell-phones-students-temptation-</a:t>
            </a:r>
          </a:p>
          <a:p>
            <a:pPr marL="1143000" marR="0" indent="0" algn="just">
              <a:lnSpc>
                <a:spcPts val="2100"/>
              </a:lnSpc>
              <a:spcBef>
                <a:spcPts val="10"/>
              </a:spcBef>
              <a:spcAft>
                <a:spcPts val="11915"/>
              </a:spcAft>
            </a:pPr>
            <a:r>
              <a:rPr lang="en-US" sz="2000" u="sng" spc="0">
                <a:solidFill>
                  <a:srgbClr val="0000FF"/>
                </a:solidFill>
                <a:latin typeface="Calibri" pitchFamily="1" panose="2263545234"/>
              </a:rPr>
              <a:t>cheat-scott-schober</a:t>
            </a:r>
            <a:r>
              <a:rPr lang="en-US" sz="2000" spc="0">
                <a:solidFill>
                  <a:srgbClr val="001F5F"/>
                </a:solidFill>
                <a:latin typeface="Calibri" pitchFamily="1" panose="2263545234"/>
              </a:rPr>
              <a:t>  </a:t>
            </a:r>
          </a:p>
        </p:txBody>
      </p:sp>
    </p:spTree>
  </p:cSld>
</p:sldLayout>
</file>

<file path=ppt/slideLayouts/slideLayout1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87" name=""/>
        <p:cNvGrpSpPr/>
        <p:nvPr/>
      </p:nvGrpSpPr>
      <p:grpSpPr/>
      <p:sp>
        <p:nvSpPr>
          <p:cNvPr id="18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89"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18 </a:t>
            </a:r>
          </a:p>
        </p:txBody>
      </p:sp>
      <p:sp>
        <p:nvSpPr>
          <p:cNvPr id="19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91" name=""/>
          <p:cNvSpPr/>
          <p:nvPr>
            <p:ph type="body" idx="10"/>
          </p:nvPr>
        </p:nvSpPr>
        <p:spPr>
          <a:xfrm>
            <a:off x="0" y="676910"/>
            <a:ext cx="9144000" cy="5693410"/>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25">
                <a:solidFill>
                  <a:srgbClr val="001F5F"/>
                </a:solidFill>
                <a:latin typeface="Calibri" pitchFamily="1" panose="2263545234"/>
              </a:rPr>
              <a:t>Cheating in the Age of the </a:t>
            </a:r>
          </a:p>
          <a:p>
            <a:pPr marL="0" marR="0" indent="0" algn="ctr">
              <a:lnSpc>
                <a:spcPts val="4300"/>
              </a:lnSpc>
              <a:spcBef>
                <a:spcPts val="785"/>
              </a:spcBef>
              <a:spcAft>
                <a:spcPts val="0"/>
              </a:spcAft>
            </a:pPr>
            <a:r>
              <a:rPr lang="en-US" sz="4300" b="1" spc="10">
                <a:solidFill>
                  <a:srgbClr val="001F5F"/>
                </a:solidFill>
                <a:latin typeface="Calibri" pitchFamily="1" panose="2263545234"/>
              </a:rPr>
              <a:t>Cell Phone </a:t>
            </a:r>
          </a:p>
          <a:p>
            <a:pPr marL="777240" marR="0" indent="365760" algn="l">
              <a:lnSpc>
                <a:spcPts val="2900"/>
              </a:lnSpc>
              <a:spcBef>
                <a:spcPts val="750"/>
              </a:spcBef>
              <a:spcAft>
                <a:spcPts val="0"/>
              </a:spcAft>
              <a:buFont typeface="Symbol"/>
              <a:buChar char="·"/>
            </a:pPr>
            <a:r>
              <a:rPr lang="en-US" sz="2800" spc="-5">
                <a:solidFill>
                  <a:srgbClr val="001F5F"/>
                </a:solidFill>
                <a:latin typeface="Calibri" pitchFamily="1" panose="2263545234"/>
              </a:rPr>
              <a:t>“While some schools have attempted to cope by </a:t>
            </a:r>
          </a:p>
          <a:p>
            <a:pPr marL="1143000" marR="0" indent="0" algn="l">
              <a:lnSpc>
                <a:spcPts val="2900"/>
              </a:lnSpc>
              <a:spcBef>
                <a:spcPts val="5"/>
              </a:spcBef>
              <a:spcAft>
                <a:spcPts val="0"/>
              </a:spcAft>
            </a:pPr>
            <a:r>
              <a:rPr lang="en-US" sz="2800" spc="-5">
                <a:solidFill>
                  <a:srgbClr val="001F5F"/>
                </a:solidFill>
                <a:latin typeface="Calibri" pitchFamily="1" panose="2263545234"/>
              </a:rPr>
              <a:t>de-emphasizing test results and placing more </a:t>
            </a:r>
          </a:p>
          <a:p>
            <a:pPr marL="1143000" marR="0" indent="0" algn="l">
              <a:lnSpc>
                <a:spcPts val="2900"/>
              </a:lnSpc>
              <a:spcBef>
                <a:spcPts val="25"/>
              </a:spcBef>
              <a:spcAft>
                <a:spcPts val="0"/>
              </a:spcAft>
            </a:pPr>
            <a:r>
              <a:rPr lang="en-US" sz="2800" spc="-5">
                <a:solidFill>
                  <a:srgbClr val="001F5F"/>
                </a:solidFill>
                <a:latin typeface="Calibri" pitchFamily="1" panose="2263545234"/>
              </a:rPr>
              <a:t>emphasis on learning, testing is still an important </a:t>
            </a:r>
          </a:p>
          <a:p>
            <a:pPr marL="1143000" marR="0" indent="0" algn="l">
              <a:lnSpc>
                <a:spcPts val="2900"/>
              </a:lnSpc>
              <a:spcBef>
                <a:spcPts val="0"/>
              </a:spcBef>
              <a:spcAft>
                <a:spcPts val="0"/>
              </a:spcAft>
            </a:pPr>
            <a:r>
              <a:rPr lang="en-US" sz="2800" spc="-10">
                <a:solidFill>
                  <a:srgbClr val="001F5F"/>
                </a:solidFill>
                <a:latin typeface="Calibri" pitchFamily="1" panose="2263545234"/>
              </a:rPr>
              <a:t>part of student evaluation. Even tests most </a:t>
            </a:r>
          </a:p>
          <a:p>
            <a:pPr marL="1143000" marR="0" indent="0" algn="l">
              <a:lnSpc>
                <a:spcPts val="2900"/>
              </a:lnSpc>
              <a:spcBef>
                <a:spcPts val="5"/>
              </a:spcBef>
              <a:spcAft>
                <a:spcPts val="0"/>
              </a:spcAft>
            </a:pPr>
            <a:r>
              <a:rPr lang="en-US" sz="2800" spc="-10">
                <a:solidFill>
                  <a:srgbClr val="001F5F"/>
                </a:solidFill>
                <a:latin typeface="Calibri" pitchFamily="1" panose="2263545234"/>
              </a:rPr>
              <a:t>students find easy present a temptation to cheat. </a:t>
            </a:r>
          </a:p>
          <a:p>
            <a:pPr marL="1143000" marR="0" indent="0" algn="l">
              <a:lnSpc>
                <a:spcPts val="2900"/>
              </a:lnSpc>
              <a:spcBef>
                <a:spcPts val="0"/>
              </a:spcBef>
              <a:spcAft>
                <a:spcPts val="0"/>
              </a:spcAft>
            </a:pPr>
            <a:r>
              <a:rPr lang="en-US" sz="2800" spc="-5">
                <a:solidFill>
                  <a:srgbClr val="001F5F"/>
                </a:solidFill>
                <a:latin typeface="Calibri" pitchFamily="1" panose="2263545234"/>
              </a:rPr>
              <a:t>In 2012, 69 students were disciplined at the </a:t>
            </a:r>
          </a:p>
          <a:p>
            <a:pPr marL="1143000" marR="0" indent="0" algn="l">
              <a:lnSpc>
                <a:spcPts val="2900"/>
              </a:lnSpc>
              <a:spcBef>
                <a:spcPts val="5"/>
              </a:spcBef>
              <a:spcAft>
                <a:spcPts val="0"/>
              </a:spcAft>
            </a:pPr>
            <a:r>
              <a:rPr lang="en-US" sz="2800" spc="-5">
                <a:solidFill>
                  <a:srgbClr val="001F5F"/>
                </a:solidFill>
                <a:latin typeface="Calibri" pitchFamily="1" panose="2263545234"/>
              </a:rPr>
              <a:t>prestigious Stuyvesant High School in NYC for </a:t>
            </a:r>
          </a:p>
          <a:p>
            <a:pPr marL="1143000" marR="0" indent="0" algn="l">
              <a:lnSpc>
                <a:spcPts val="2900"/>
              </a:lnSpc>
              <a:spcBef>
                <a:spcPts val="30"/>
              </a:spcBef>
              <a:spcAft>
                <a:spcPts val="0"/>
              </a:spcAft>
            </a:pPr>
            <a:r>
              <a:rPr lang="en-US" sz="2800" spc="0">
                <a:solidFill>
                  <a:srgbClr val="001F5F"/>
                </a:solidFill>
                <a:latin typeface="Calibri" pitchFamily="1" panose="2263545234"/>
              </a:rPr>
              <a:t>using cell phones to cheat on subjects that almost </a:t>
            </a:r>
          </a:p>
          <a:p>
            <a:pPr marL="1143000" marR="0" indent="0" algn="l">
              <a:lnSpc>
                <a:spcPts val="2900"/>
              </a:lnSpc>
              <a:spcBef>
                <a:spcPts val="0"/>
              </a:spcBef>
              <a:spcAft>
                <a:spcPts val="4800"/>
              </a:spcAft>
            </a:pPr>
            <a:r>
              <a:rPr lang="en-US" sz="2800" spc="-10">
                <a:solidFill>
                  <a:srgbClr val="001F5F"/>
                </a:solidFill>
                <a:latin typeface="Calibri" pitchFamily="1" panose="2263545234"/>
              </a:rPr>
              <a:t>every student in the school passes.” - Ibid. </a:t>
            </a:r>
          </a:p>
        </p:txBody>
      </p:sp>
    </p:spTree>
  </p:cSld>
</p:sldLayout>
</file>

<file path=ppt/slideLayouts/slideLayout1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97" name=""/>
        <p:cNvGrpSpPr/>
        <p:nvPr/>
      </p:nvGrpSpPr>
      <p:grpSpPr/>
      <p:sp>
        <p:nvSpPr>
          <p:cNvPr id="19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99"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19 </a:t>
            </a:r>
          </a:p>
        </p:txBody>
      </p:sp>
      <p:sp>
        <p:nvSpPr>
          <p:cNvPr id="20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01" name=""/>
          <p:cNvSpPr/>
          <p:nvPr>
            <p:ph type="body" idx="10"/>
          </p:nvPr>
        </p:nvSpPr>
        <p:spPr>
          <a:xfrm>
            <a:off x="0" y="676910"/>
            <a:ext cx="9144000" cy="1727835"/>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25">
                <a:solidFill>
                  <a:srgbClr val="001F5F"/>
                </a:solidFill>
                <a:latin typeface="Calibri" pitchFamily="1" panose="2263545234"/>
              </a:rPr>
              <a:t>Cheating in the Age of the </a:t>
            </a:r>
          </a:p>
          <a:p>
            <a:pPr marL="0" marR="0" indent="0" algn="ctr">
              <a:lnSpc>
                <a:spcPts val="4300"/>
              </a:lnSpc>
              <a:spcBef>
                <a:spcPts val="785"/>
              </a:spcBef>
              <a:spcAft>
                <a:spcPts val="1530"/>
              </a:spcAft>
            </a:pPr>
            <a:r>
              <a:rPr lang="en-US" sz="4300" b="1" spc="10">
                <a:solidFill>
                  <a:srgbClr val="001F5F"/>
                </a:solidFill>
                <a:latin typeface="Calibri" pitchFamily="1" panose="2263545234"/>
              </a:rPr>
              <a:t>Cell Phone </a:t>
            </a:r>
          </a:p>
        </p:txBody>
      </p:sp>
      <p:sp>
        <p:nvSpPr>
          <p:cNvPr id="202" name=""/>
          <p:cNvSpPr/>
          <p:nvPr>
            <p:ph type="body" idx="10"/>
          </p:nvPr>
        </p:nvSpPr>
        <p:spPr>
          <a:xfrm>
            <a:off x="0" y="2404745"/>
            <a:ext cx="9144000" cy="3965575"/>
          </a:xfrm>
          <a:prstGeom prst="rect">
            <a:avLst/>
          </a:prstGeom>
          <a:noFill/>
          <a:ln w="0" cmpd="sng">
            <a:noFill/>
            <a:prstDash val="solid"/>
          </a:ln>
        </p:spPr>
        <p:txBody>
          <a:bodyPr vert="horz" lIns="0" tIns="29845" rIns="0" bIns="0" anchor="t">
            <a:normAutofit fontScale="95000"/>
          </a:bodyPr>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“The BVS PocketHound is a portable cell phone detector that helps </a:t>
            </a:r>
          </a:p>
          <a:p>
            <a:pPr marL="1143000" marR="0" indent="0" algn="just">
              <a:lnSpc>
                <a:spcPts val="2000"/>
              </a:lnSpc>
              <a:spcBef>
                <a:spcPts val="340"/>
              </a:spcBef>
              <a:spcAft>
                <a:spcPts val="0"/>
              </a:spcAft>
            </a:pPr>
            <a:r>
              <a:rPr lang="en-US" sz="2000" spc="0">
                <a:solidFill>
                  <a:srgbClr val="001F5F"/>
                </a:solidFill>
                <a:latin typeface="Calibri" pitchFamily="1" panose="2263545234"/>
              </a:rPr>
              <a:t>teachers find cheaters by sniffing out cell phones. It can detect </a:t>
            </a:r>
          </a:p>
          <a:p>
            <a:pPr marL="1143000" marR="0" indent="0" algn="just">
              <a:lnSpc>
                <a:spcPts val="2000"/>
              </a:lnSpc>
              <a:spcBef>
                <a:spcPts val="340"/>
              </a:spcBef>
              <a:spcAft>
                <a:spcPts val="0"/>
              </a:spcAft>
            </a:pPr>
            <a:r>
              <a:rPr lang="en-US" sz="2000" spc="0">
                <a:solidFill>
                  <a:srgbClr val="001F5F"/>
                </a:solidFill>
                <a:latin typeface="Calibri" pitchFamily="1" panose="2263545234"/>
              </a:rPr>
              <a:t>activity from any phone on any carrier in North America. When a </a:t>
            </a:r>
          </a:p>
          <a:p>
            <a:pPr marL="1143000" marR="0" indent="0" algn="just">
              <a:lnSpc>
                <a:spcPts val="2000"/>
              </a:lnSpc>
              <a:spcBef>
                <a:spcPts val="340"/>
              </a:spcBef>
              <a:spcAft>
                <a:spcPts val="0"/>
              </a:spcAft>
            </a:pPr>
            <a:r>
              <a:rPr lang="en-US" sz="2000" spc="0">
                <a:solidFill>
                  <a:srgbClr val="001F5F"/>
                </a:solidFill>
                <a:latin typeface="Calibri" pitchFamily="1" panose="2263545234"/>
              </a:rPr>
              <a:t>student sends or receives a text or access the Internet, the </a:t>
            </a:r>
          </a:p>
          <a:p>
            <a:pPr marL="1143000" marR="0" indent="0" algn="just">
              <a:lnSpc>
                <a:spcPts val="2000"/>
              </a:lnSpc>
              <a:spcBef>
                <a:spcPts val="390"/>
              </a:spcBef>
              <a:spcAft>
                <a:spcPts val="0"/>
              </a:spcAft>
            </a:pPr>
            <a:r>
              <a:rPr lang="en-US" sz="2000" spc="0">
                <a:solidFill>
                  <a:srgbClr val="001F5F"/>
                </a:solidFill>
                <a:latin typeface="Calibri" pitchFamily="1" panose="2263545234"/>
              </a:rPr>
              <a:t>PocketHound can detect the wireless signal and alert the instructor </a:t>
            </a:r>
          </a:p>
          <a:p>
            <a:pPr marL="1143000" marR="0" indent="0" algn="just">
              <a:lnSpc>
                <a:spcPts val="2000"/>
              </a:lnSpc>
              <a:spcBef>
                <a:spcPts val="365"/>
              </a:spcBef>
              <a:spcAft>
                <a:spcPts val="0"/>
              </a:spcAft>
            </a:pPr>
            <a:r>
              <a:rPr lang="en-US" sz="2000" spc="0">
                <a:solidFill>
                  <a:srgbClr val="001F5F"/>
                </a:solidFill>
                <a:latin typeface="Calibri" pitchFamily="1" panose="2263545234"/>
              </a:rPr>
              <a:t>with a silent vibration. Signal strength indicator lights on the unit help </a:t>
            </a:r>
          </a:p>
          <a:p>
            <a:pPr marL="1143000" marR="0" indent="0" algn="just">
              <a:lnSpc>
                <a:spcPts val="2000"/>
              </a:lnSpc>
              <a:spcBef>
                <a:spcPts val="365"/>
              </a:spcBef>
              <a:spcAft>
                <a:spcPts val="0"/>
              </a:spcAft>
            </a:pPr>
            <a:r>
              <a:rPr lang="en-US" sz="2000" spc="-5">
                <a:solidFill>
                  <a:srgbClr val="001F5F"/>
                </a:solidFill>
                <a:latin typeface="Calibri" pitchFamily="1" panose="2263545234"/>
              </a:rPr>
              <a:t>the operator zero in on the source. At approximately $500 with </a:t>
            </a:r>
          </a:p>
          <a:p>
            <a:pPr marL="1143000" marR="0" indent="0" algn="just">
              <a:lnSpc>
                <a:spcPts val="2000"/>
              </a:lnSpc>
              <a:spcBef>
                <a:spcPts val="365"/>
              </a:spcBef>
              <a:spcAft>
                <a:spcPts val="0"/>
              </a:spcAft>
            </a:pPr>
            <a:r>
              <a:rPr lang="en-US" sz="2000" spc="0">
                <a:solidFill>
                  <a:srgbClr val="001F5F"/>
                </a:solidFill>
                <a:latin typeface="Calibri" pitchFamily="1" panose="2263545234"/>
              </a:rPr>
              <a:t>package discounts available, the PocketHound is within reach of any </a:t>
            </a:r>
          </a:p>
          <a:p>
            <a:pPr marL="1143000" marR="0" indent="0" algn="just">
              <a:lnSpc>
                <a:spcPts val="2000"/>
              </a:lnSpc>
              <a:spcBef>
                <a:spcPts val="365"/>
              </a:spcBef>
              <a:spcAft>
                <a:spcPts val="0"/>
              </a:spcAft>
            </a:pPr>
            <a:r>
              <a:rPr lang="en-US" sz="2000" spc="0">
                <a:solidFill>
                  <a:srgbClr val="001F5F"/>
                </a:solidFill>
                <a:latin typeface="Calibri" pitchFamily="1" panose="2263545234"/>
              </a:rPr>
              <a:t>school district that wants to put the bite on cheating students using </a:t>
            </a:r>
          </a:p>
          <a:p>
            <a:pPr marL="1143000" marR="0" indent="0" algn="just">
              <a:lnSpc>
                <a:spcPts val="2000"/>
              </a:lnSpc>
              <a:spcBef>
                <a:spcPts val="365"/>
              </a:spcBef>
              <a:spcAft>
                <a:spcPts val="7175"/>
              </a:spcAft>
            </a:pPr>
            <a:r>
              <a:rPr lang="en-US" sz="2000" spc="45">
                <a:solidFill>
                  <a:srgbClr val="001F5F"/>
                </a:solidFill>
                <a:latin typeface="Calibri" pitchFamily="1" panose="2263545234"/>
              </a:rPr>
              <a:t>cell </a:t>
            </a:r>
            <a:r>
              <a:rPr lang="en-US" sz="2000" u="sng" spc="45">
                <a:solidFill>
                  <a:srgbClr val="0000FF"/>
                </a:solidFill>
                <a:latin typeface="Calibri" pitchFamily="1" panose="2263545234"/>
              </a:rPr>
              <a:t>phones.</a:t>
            </a:r>
            <a:r>
              <a:rPr lang="en-US" sz="2000" u="sng" spc="45">
                <a:solidFill>
                  <a:srgbClr val="0000FF"/>
                </a:solidFill>
                <a:latin typeface="Calibri" pitchFamily="1" panose="2263545234"/>
              </a:rPr>
              <a:t> www.pockethound.com</a:t>
            </a:r>
            <a:r>
              <a:rPr lang="en-US" sz="2000" u="sng" spc="45">
                <a:solidFill>
                  <a:srgbClr val="0000FF"/>
                </a:solidFill>
                <a:latin typeface="Calibri" pitchFamily="1" panose="2263545234"/>
              </a:rPr>
              <a:t>”</a:t>
            </a:r>
            <a:r>
              <a:rPr lang="en-US" sz="2000" spc="45">
                <a:solidFill>
                  <a:srgbClr val="001F5F"/>
                </a:solidFill>
                <a:latin typeface="Calibri" pitchFamily="1" panose="2263545234"/>
              </a:rPr>
              <a:t> - Ibid. </a:t>
            </a:r>
          </a:p>
        </p:txBody>
      </p:sp>
    </p:spTree>
  </p:cSld>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11" name=""/>
        <p:cNvGrpSpPr/>
        <p:nvPr/>
      </p:nvGrpSpPr>
      <p:grpSpPr/>
      <p:sp>
        <p:nvSpPr>
          <p:cNvPr id="1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13" name=""/>
          <p:cNvSpPr/>
          <p:nvPr>
            <p:ph type="body" idx="10"/>
          </p:nvPr>
        </p:nvSpPr>
        <p:spPr>
          <a:xfrm>
            <a:off x="8855710"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2 </a:t>
            </a:r>
          </a:p>
        </p:txBody>
      </p:sp>
      <p:sp>
        <p:nvSpPr>
          <p:cNvPr id="1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5" name=""/>
          <p:cNvSpPr/>
          <p:nvPr>
            <p:ph type="body" idx="10"/>
          </p:nvPr>
        </p:nvSpPr>
        <p:spPr>
          <a:xfrm>
            <a:off x="0" y="676910"/>
            <a:ext cx="9144000" cy="5693410"/>
          </a:xfrm>
          <a:prstGeom prst="rect">
            <a:avLst/>
          </a:prstGeom>
          <a:noFill/>
          <a:ln w="0" cmpd="sng">
            <a:noFill/>
            <a:prstDash val="solid"/>
          </a:ln>
        </p:spPr>
        <p:txBody>
          <a:bodyPr vert="horz" lIns="0" tIns="744220" rIns="0" bIns="0" anchor="t"/>
          <a:lstStyle/>
          <a:p>
            <a:pPr marL="1097280" marR="0" indent="0" algn="just">
              <a:lnSpc>
                <a:spcPts val="2100"/>
              </a:lnSpc>
              <a:spcAft>
                <a:spcPts val="0"/>
              </a:spcAft>
            </a:pPr>
            <a:r>
              <a:rPr lang="en-US" sz="1750" spc="-15">
                <a:solidFill>
                  <a:srgbClr val="001F5F"/>
                </a:solidFill>
                <a:latin typeface="Tahoma" pitchFamily="2" panose="2263545234"/>
              </a:rPr>
              <a:t>Our webinars are designed to be accurate and authoritative, but we do </a:t>
            </a:r>
          </a:p>
          <a:p>
            <a:pPr marL="1097280" marR="0" indent="0" algn="just">
              <a:lnSpc>
                <a:spcPts val="2100"/>
              </a:lnSpc>
              <a:spcBef>
                <a:spcPts val="0"/>
              </a:spcBef>
              <a:spcAft>
                <a:spcPts val="0"/>
              </a:spcAft>
            </a:pPr>
            <a:r>
              <a:rPr lang="en-US" sz="1750" spc="-15">
                <a:solidFill>
                  <a:srgbClr val="001F5F"/>
                </a:solidFill>
                <a:latin typeface="Tahoma" pitchFamily="2" panose="2263545234"/>
              </a:rPr>
              <a:t>not provide legal, accounting, or similar professional services. </a:t>
            </a:r>
          </a:p>
          <a:p>
            <a:pPr marL="1097280" marR="0" indent="0" algn="just">
              <a:lnSpc>
                <a:spcPts val="2100"/>
              </a:lnSpc>
              <a:spcBef>
                <a:spcPts val="0"/>
              </a:spcBef>
              <a:spcAft>
                <a:spcPts val="0"/>
              </a:spcAft>
            </a:pPr>
            <a:r>
              <a:rPr lang="en-US" sz="1750" spc="-15">
                <a:solidFill>
                  <a:srgbClr val="001F5F"/>
                </a:solidFill>
                <a:latin typeface="Tahoma" pitchFamily="2" panose="2263545234"/>
              </a:rPr>
              <a:t>Customer remains solely responsible for compliance with all applicable </a:t>
            </a:r>
          </a:p>
          <a:p>
            <a:pPr marL="1097280" marR="0" indent="0" algn="just">
              <a:lnSpc>
                <a:spcPts val="2100"/>
              </a:lnSpc>
              <a:spcBef>
                <a:spcPts val="0"/>
              </a:spcBef>
              <a:spcAft>
                <a:spcPts val="0"/>
              </a:spcAft>
            </a:pPr>
            <a:r>
              <a:rPr lang="en-US" sz="1750" spc="-15">
                <a:solidFill>
                  <a:srgbClr val="001F5F"/>
                </a:solidFill>
                <a:latin typeface="Tahoma" pitchFamily="2" panose="2263545234"/>
              </a:rPr>
              <a:t>laws, regulations, and accounting standards. If legal, accounting, or </a:t>
            </a:r>
          </a:p>
          <a:p>
            <a:pPr marL="1097280" marR="0" indent="0" algn="just">
              <a:lnSpc>
                <a:spcPts val="2100"/>
              </a:lnSpc>
              <a:spcBef>
                <a:spcPts val="0"/>
              </a:spcBef>
              <a:spcAft>
                <a:spcPts val="0"/>
              </a:spcAft>
            </a:pPr>
            <a:r>
              <a:rPr lang="en-US" sz="1750" spc="-10">
                <a:solidFill>
                  <a:srgbClr val="001F5F"/>
                </a:solidFill>
                <a:latin typeface="Tahoma" pitchFamily="2" panose="2263545234"/>
              </a:rPr>
              <a:t>other expert advice is desired, Customer should retain the services of </a:t>
            </a:r>
          </a:p>
          <a:p>
            <a:pPr marL="1097280" marR="0" indent="0" algn="just">
              <a:lnSpc>
                <a:spcPts val="2100"/>
              </a:lnSpc>
              <a:spcBef>
                <a:spcPts val="0"/>
              </a:spcBef>
              <a:spcAft>
                <a:spcPts val="0"/>
              </a:spcAft>
            </a:pPr>
            <a:r>
              <a:rPr lang="en-US" sz="1750" spc="-20">
                <a:solidFill>
                  <a:srgbClr val="001F5F"/>
                </a:solidFill>
                <a:latin typeface="Tahoma" pitchFamily="2" panose="2263545234"/>
              </a:rPr>
              <a:t>an appropriate professional. </a:t>
            </a:r>
          </a:p>
          <a:p>
            <a:pPr marL="1097280" marR="0" indent="0" algn="just">
              <a:lnSpc>
                <a:spcPts val="2100"/>
              </a:lnSpc>
              <a:spcBef>
                <a:spcPts val="4320"/>
              </a:spcBef>
              <a:spcAft>
                <a:spcPts val="0"/>
              </a:spcAft>
            </a:pPr>
            <a:r>
              <a:rPr lang="en-US" sz="1750" spc="-15">
                <a:solidFill>
                  <a:srgbClr val="001F5F"/>
                </a:solidFill>
                <a:latin typeface="Tahoma" pitchFamily="2" panose="2263545234"/>
              </a:rPr>
              <a:t>Photocopying, distributing or using these copyrighted materials </a:t>
            </a:r>
          </a:p>
          <a:p>
            <a:pPr marL="1097280" marR="0" indent="0" algn="just">
              <a:lnSpc>
                <a:spcPts val="2100"/>
              </a:lnSpc>
              <a:spcBef>
                <a:spcPts val="0"/>
              </a:spcBef>
              <a:spcAft>
                <a:spcPts val="0"/>
              </a:spcAft>
            </a:pPr>
            <a:r>
              <a:rPr lang="en-US" sz="1750" spc="-15">
                <a:solidFill>
                  <a:srgbClr val="001F5F"/>
                </a:solidFill>
                <a:latin typeface="Tahoma" pitchFamily="2" panose="2263545234"/>
              </a:rPr>
              <a:t>electronically without the copyright owner</a:t>
            </a:r>
            <a:r>
              <a:rPr lang="en-US" sz="1800" spc="-15">
                <a:solidFill>
                  <a:srgbClr val="001F5F"/>
                </a:solidFill>
                <a:latin typeface="Tahoma" pitchFamily="2" panose="2263545234"/>
              </a:rPr>
              <a:t>’</a:t>
            </a:r>
            <a:r>
              <a:rPr lang="en-US" sz="1750" spc="-15">
                <a:solidFill>
                  <a:srgbClr val="001F5F"/>
                </a:solidFill>
                <a:latin typeface="Tahoma" pitchFamily="2" panose="2263545234"/>
              </a:rPr>
              <a:t>s express written consent is </a:t>
            </a:r>
          </a:p>
          <a:p>
            <a:pPr marL="1097280" marR="0" indent="0" algn="just">
              <a:lnSpc>
                <a:spcPts val="2100"/>
              </a:lnSpc>
              <a:spcBef>
                <a:spcPts val="20"/>
              </a:spcBef>
              <a:spcAft>
                <a:spcPts val="0"/>
              </a:spcAft>
            </a:pPr>
            <a:r>
              <a:rPr lang="en-US" sz="1750" spc="-5">
                <a:solidFill>
                  <a:srgbClr val="001F5F"/>
                </a:solidFill>
                <a:latin typeface="Tahoma" pitchFamily="2" panose="2263545234"/>
              </a:rPr>
              <a:t>strictly prohibited. Consent is granted for the use of purchasers of </a:t>
            </a:r>
          </a:p>
          <a:p>
            <a:pPr marL="1097280" marR="0" indent="0" algn="just">
              <a:lnSpc>
                <a:spcPts val="2100"/>
              </a:lnSpc>
              <a:spcBef>
                <a:spcPts val="0"/>
              </a:spcBef>
              <a:spcAft>
                <a:spcPts val="0"/>
              </a:spcAft>
            </a:pPr>
            <a:r>
              <a:rPr lang="en-US" sz="1750" spc="-15">
                <a:solidFill>
                  <a:srgbClr val="001F5F"/>
                </a:solidFill>
                <a:latin typeface="Tahoma" pitchFamily="2" panose="2263545234"/>
              </a:rPr>
              <a:t>webinars and then solely for the use of registered attendees of the </a:t>
            </a:r>
          </a:p>
          <a:p>
            <a:pPr marL="1097280" marR="0" indent="0" algn="just">
              <a:lnSpc>
                <a:spcPts val="2100"/>
              </a:lnSpc>
              <a:spcBef>
                <a:spcPts val="0"/>
              </a:spcBef>
              <a:spcAft>
                <a:spcPts val="0"/>
              </a:spcAft>
            </a:pPr>
            <a:r>
              <a:rPr lang="en-US" sz="1750" spc="-5">
                <a:solidFill>
                  <a:srgbClr val="001F5F"/>
                </a:solidFill>
                <a:latin typeface="Tahoma" pitchFamily="2" panose="2263545234"/>
              </a:rPr>
              <a:t>webinars. No right or license is given to reproduce the materials in </a:t>
            </a:r>
          </a:p>
          <a:p>
            <a:pPr marL="1097280" marR="0" indent="0" algn="just">
              <a:lnSpc>
                <a:spcPts val="2100"/>
              </a:lnSpc>
              <a:spcBef>
                <a:spcPts val="0"/>
              </a:spcBef>
              <a:spcAft>
                <a:spcPts val="0"/>
              </a:spcAft>
            </a:pPr>
            <a:r>
              <a:rPr lang="en-US" sz="1750" spc="-15">
                <a:solidFill>
                  <a:srgbClr val="001F5F"/>
                </a:solidFill>
                <a:latin typeface="Tahoma" pitchFamily="2" panose="2263545234"/>
              </a:rPr>
              <a:t>any form or format or to place the materials in any format on any </a:t>
            </a:r>
          </a:p>
          <a:p>
            <a:pPr marL="1097280" marR="0" indent="0" algn="just">
              <a:lnSpc>
                <a:spcPts val="2100"/>
              </a:lnSpc>
              <a:spcBef>
                <a:spcPts val="0"/>
              </a:spcBef>
              <a:spcAft>
                <a:spcPts val="0"/>
              </a:spcAft>
            </a:pPr>
            <a:r>
              <a:rPr lang="en-US" sz="1750" spc="-15">
                <a:solidFill>
                  <a:srgbClr val="001F5F"/>
                </a:solidFill>
                <a:latin typeface="Tahoma" pitchFamily="2" panose="2263545234"/>
              </a:rPr>
              <a:t>website or blog or to otherwise republish it in any manner without the </a:t>
            </a:r>
          </a:p>
          <a:p>
            <a:pPr marL="1097280" marR="0" indent="0" algn="just">
              <a:lnSpc>
                <a:spcPts val="2100"/>
              </a:lnSpc>
              <a:spcBef>
                <a:spcPts val="0"/>
              </a:spcBef>
              <a:spcAft>
                <a:spcPts val="4340"/>
              </a:spcAft>
            </a:pPr>
            <a:r>
              <a:rPr lang="en-US" sz="1750" spc="-20">
                <a:solidFill>
                  <a:srgbClr val="001F5F"/>
                </a:solidFill>
                <a:latin typeface="Tahoma" pitchFamily="2" panose="2263545234"/>
              </a:rPr>
              <a:t>express written permission of the copyright holder. </a:t>
            </a:r>
          </a:p>
        </p:txBody>
      </p:sp>
    </p:spTree>
  </p:cSld>
</p:sldLayout>
</file>

<file path=ppt/slideLayouts/slideLayout2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08" name=""/>
        <p:cNvGrpSpPr/>
        <p:nvPr/>
      </p:nvGrpSpPr>
      <p:grpSpPr/>
      <p:sp>
        <p:nvSpPr>
          <p:cNvPr id="20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10"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20 </a:t>
            </a:r>
          </a:p>
        </p:txBody>
      </p:sp>
      <p:sp>
        <p:nvSpPr>
          <p:cNvPr id="211"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12" name=""/>
          <p:cNvSpPr/>
          <p:nvPr>
            <p:ph type="body" idx="10"/>
          </p:nvPr>
        </p:nvSpPr>
        <p:spPr>
          <a:xfrm>
            <a:off x="0" y="676910"/>
            <a:ext cx="9144000" cy="1178560"/>
          </a:xfrm>
          <a:prstGeom prst="rect">
            <a:avLst/>
          </a:prstGeom>
          <a:noFill/>
          <a:ln w="0" cmpd="sng">
            <a:noFill/>
            <a:prstDash val="solid"/>
          </a:ln>
        </p:spPr>
        <p:txBody>
          <a:bodyPr vert="horz" lIns="0" tIns="282575" rIns="0" bIns="0" anchor="t"/>
          <a:lstStyle/>
          <a:p>
            <a:pPr marL="0" marR="0" indent="0" algn="ctr">
              <a:lnSpc>
                <a:spcPts val="4300"/>
              </a:lnSpc>
              <a:spcAft>
                <a:spcPts val="2490"/>
              </a:spcAft>
            </a:pPr>
            <a:r>
              <a:rPr lang="en-US" sz="4300" b="1" spc="30">
                <a:solidFill>
                  <a:srgbClr val="001F5F"/>
                </a:solidFill>
                <a:latin typeface="Calibri" pitchFamily="1" panose="2263545234"/>
              </a:rPr>
              <a:t>What Is Plagiarism? </a:t>
            </a:r>
          </a:p>
        </p:txBody>
      </p:sp>
      <p:sp>
        <p:nvSpPr>
          <p:cNvPr id="213" name=""/>
          <p:cNvSpPr/>
          <p:nvPr>
            <p:ph type="body" idx="10"/>
          </p:nvPr>
        </p:nvSpPr>
        <p:spPr>
          <a:xfrm>
            <a:off x="0" y="1855470"/>
            <a:ext cx="9144000" cy="4514850"/>
          </a:xfrm>
          <a:prstGeom prst="rect">
            <a:avLst/>
          </a:prstGeom>
          <a:noFill/>
          <a:ln w="0" cmpd="sng">
            <a:noFill/>
            <a:prstDash val="solid"/>
          </a:ln>
        </p:spPr>
        <p:txBody>
          <a:bodyPr vert="horz" lIns="0" tIns="189865" rIns="0" bIns="0" anchor="t"/>
          <a:lstStyle/>
          <a:p>
            <a:pPr marL="777240" marR="0" indent="365760" algn="just">
              <a:lnSpc>
                <a:spcPts val="3300"/>
              </a:lnSpc>
              <a:spcAft>
                <a:spcPts val="0"/>
              </a:spcAft>
              <a:buFont typeface="Symbol"/>
              <a:buChar char="·"/>
            </a:pPr>
            <a:r>
              <a:rPr lang="en-US" sz="3200" spc="-15">
                <a:solidFill>
                  <a:srgbClr val="001F5F"/>
                </a:solidFill>
                <a:latin typeface="Calibri" pitchFamily="1" panose="2263545234"/>
              </a:rPr>
              <a:t>Ghostwriting </a:t>
            </a:r>
          </a:p>
          <a:p>
            <a:pPr marL="777240" marR="0" indent="365760" algn="just">
              <a:lnSpc>
                <a:spcPts val="3300"/>
              </a:lnSpc>
              <a:spcBef>
                <a:spcPts val="1180"/>
              </a:spcBef>
              <a:spcAft>
                <a:spcPts val="0"/>
              </a:spcAft>
              <a:buFont typeface="Symbol"/>
              <a:buChar char="·"/>
            </a:pPr>
            <a:r>
              <a:rPr lang="en-US" sz="3200" spc="-25">
                <a:solidFill>
                  <a:srgbClr val="001F5F"/>
                </a:solidFill>
                <a:latin typeface="Calibri" pitchFamily="1" panose="2263545234"/>
              </a:rPr>
              <a:t>Word-for-Word Plagiarism </a:t>
            </a:r>
          </a:p>
          <a:p>
            <a:pPr marL="777240" marR="0" indent="365760" algn="just">
              <a:lnSpc>
                <a:spcPts val="3300"/>
              </a:lnSpc>
              <a:spcBef>
                <a:spcPts val="1175"/>
              </a:spcBef>
              <a:spcAft>
                <a:spcPts val="0"/>
              </a:spcAft>
              <a:buFont typeface="Symbol"/>
              <a:buChar char="·"/>
            </a:pPr>
            <a:r>
              <a:rPr lang="en-US" sz="3200" spc="-15">
                <a:solidFill>
                  <a:srgbClr val="001F5F"/>
                </a:solidFill>
                <a:latin typeface="Calibri" pitchFamily="1" panose="2263545234"/>
              </a:rPr>
              <a:t>Patchwork (cut-and-paste) </a:t>
            </a:r>
          </a:p>
          <a:p>
            <a:pPr marL="777240" marR="0" indent="365760" algn="just">
              <a:lnSpc>
                <a:spcPts val="3300"/>
              </a:lnSpc>
              <a:spcBef>
                <a:spcPts val="1155"/>
              </a:spcBef>
              <a:spcAft>
                <a:spcPts val="16750"/>
              </a:spcAft>
              <a:buFont typeface="Symbol"/>
              <a:buChar char="·"/>
            </a:pPr>
            <a:r>
              <a:rPr lang="en-US" sz="3200" spc="-10">
                <a:solidFill>
                  <a:srgbClr val="001F5F"/>
                </a:solidFill>
                <a:latin typeface="Calibri" pitchFamily="1" panose="2263545234"/>
              </a:rPr>
              <a:t>Unacknowledged Paraphrasing </a:t>
            </a:r>
          </a:p>
        </p:txBody>
      </p:sp>
    </p:spTree>
  </p:cSld>
</p:sldLayout>
</file>

<file path=ppt/slideLayouts/slideLayout2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19" name=""/>
        <p:cNvGrpSpPr/>
        <p:nvPr/>
      </p:nvGrpSpPr>
      <p:grpSpPr/>
      <p:sp>
        <p:nvSpPr>
          <p:cNvPr id="22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21"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21 </a:t>
            </a:r>
          </a:p>
        </p:txBody>
      </p:sp>
      <p:sp>
        <p:nvSpPr>
          <p:cNvPr id="222"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23" name=""/>
          <p:cNvSpPr/>
          <p:nvPr>
            <p:ph type="body" idx="10"/>
          </p:nvPr>
        </p:nvSpPr>
        <p:spPr>
          <a:xfrm>
            <a:off x="0" y="676910"/>
            <a:ext cx="9144000" cy="1331595"/>
          </a:xfrm>
          <a:prstGeom prst="rect">
            <a:avLst/>
          </a:prstGeom>
          <a:noFill/>
          <a:ln w="0" cmpd="sng">
            <a:noFill/>
            <a:prstDash val="solid"/>
          </a:ln>
        </p:spPr>
        <p:txBody>
          <a:bodyPr vert="horz" lIns="0" tIns="282575" rIns="0" bIns="0" anchor="t"/>
          <a:lstStyle/>
          <a:p>
            <a:pPr marL="0" marR="0" indent="0" algn="ctr">
              <a:lnSpc>
                <a:spcPts val="4600"/>
              </a:lnSpc>
              <a:spcAft>
                <a:spcPts val="3380"/>
              </a:spcAft>
            </a:pPr>
            <a:r>
              <a:rPr lang="en-US" sz="4300" b="1" spc="10">
                <a:solidFill>
                  <a:srgbClr val="001F5F"/>
                </a:solidFill>
                <a:latin typeface="Calibri" pitchFamily="1" panose="2263545234"/>
              </a:rPr>
              <a:t>Enter the Internet </a:t>
            </a:r>
          </a:p>
        </p:txBody>
      </p:sp>
      <p:sp>
        <p:nvSpPr>
          <p:cNvPr id="224" name=""/>
          <p:cNvSpPr/>
          <p:nvPr>
            <p:ph type="body" idx="10"/>
          </p:nvPr>
        </p:nvSpPr>
        <p:spPr>
          <a:xfrm>
            <a:off x="0" y="2008505"/>
            <a:ext cx="9144000" cy="4361815"/>
          </a:xfrm>
          <a:prstGeom prst="rect">
            <a:avLst/>
          </a:prstGeom>
          <a:noFill/>
          <a:ln w="0" cmpd="sng">
            <a:noFill/>
            <a:prstDash val="solid"/>
          </a:ln>
        </p:spPr>
        <p:txBody>
          <a:bodyPr vert="horz" lIns="0" tIns="29845"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“Solid Papers is the premiere writing agency that handles academic </a:t>
            </a:r>
          </a:p>
          <a:p>
            <a:pPr marL="1143000" marR="0" indent="0" algn="just">
              <a:lnSpc>
                <a:spcPts val="2000"/>
              </a:lnSpc>
              <a:spcBef>
                <a:spcPts val="340"/>
              </a:spcBef>
              <a:spcAft>
                <a:spcPts val="0"/>
              </a:spcAft>
            </a:pPr>
            <a:r>
              <a:rPr lang="en-US" sz="2000" spc="0">
                <a:solidFill>
                  <a:srgbClr val="001F5F"/>
                </a:solidFill>
                <a:latin typeface="Calibri" pitchFamily="1" panose="2263545234"/>
              </a:rPr>
              <a:t>and professional writing/research projects over the Internet. We have </a:t>
            </a:r>
          </a:p>
          <a:p>
            <a:pPr marL="1143000" marR="0" indent="0" algn="just">
              <a:lnSpc>
                <a:spcPts val="2000"/>
              </a:lnSpc>
              <a:spcBef>
                <a:spcPts val="340"/>
              </a:spcBef>
              <a:spcAft>
                <a:spcPts val="0"/>
              </a:spcAft>
            </a:pPr>
            <a:r>
              <a:rPr lang="en-US" sz="2000" spc="0">
                <a:solidFill>
                  <a:srgbClr val="001F5F"/>
                </a:solidFill>
                <a:latin typeface="Calibri" pitchFamily="1" panose="2263545234"/>
              </a:rPr>
              <a:t>a sophisticated facility and maintain our own team of certified writers </a:t>
            </a:r>
          </a:p>
          <a:p>
            <a:pPr marL="1143000" marR="0" indent="0" algn="just">
              <a:lnSpc>
                <a:spcPts val="2000"/>
              </a:lnSpc>
              <a:spcBef>
                <a:spcPts val="340"/>
              </a:spcBef>
              <a:spcAft>
                <a:spcPts val="0"/>
              </a:spcAft>
            </a:pPr>
            <a:r>
              <a:rPr lang="en-US" sz="2000" spc="-5">
                <a:solidFill>
                  <a:srgbClr val="001F5F"/>
                </a:solidFill>
                <a:latin typeface="Calibri" pitchFamily="1" panose="2263545234"/>
              </a:rPr>
              <a:t>who work remotely through our on-line network to provide around </a:t>
            </a:r>
          </a:p>
          <a:p>
            <a:pPr marL="1143000" marR="0" indent="0" algn="just">
              <a:lnSpc>
                <a:spcPts val="2000"/>
              </a:lnSpc>
              <a:spcBef>
                <a:spcPts val="340"/>
              </a:spcBef>
              <a:spcAft>
                <a:spcPts val="0"/>
              </a:spcAft>
            </a:pPr>
            <a:r>
              <a:rPr lang="en-US" sz="2000" spc="0">
                <a:solidFill>
                  <a:srgbClr val="001F5F"/>
                </a:solidFill>
                <a:latin typeface="Calibri" pitchFamily="1" panose="2263545234"/>
              </a:rPr>
              <a:t>the clock services. There is a plethora of websites that claim to be just </a:t>
            </a:r>
          </a:p>
          <a:p>
            <a:pPr marL="1143000" marR="0" indent="0" algn="just">
              <a:lnSpc>
                <a:spcPts val="2000"/>
              </a:lnSpc>
              <a:spcBef>
                <a:spcPts val="340"/>
              </a:spcBef>
              <a:spcAft>
                <a:spcPts val="0"/>
              </a:spcAft>
            </a:pPr>
            <a:r>
              <a:rPr lang="en-US" sz="2000" spc="0">
                <a:solidFill>
                  <a:srgbClr val="001F5F"/>
                </a:solidFill>
                <a:latin typeface="Calibri" pitchFamily="1" panose="2263545234"/>
              </a:rPr>
              <a:t>as professional as we are, yet 90% of such start-ups are managed by </a:t>
            </a:r>
          </a:p>
          <a:p>
            <a:pPr marL="1143000" marR="0" indent="0" algn="just">
              <a:lnSpc>
                <a:spcPts val="2000"/>
              </a:lnSpc>
              <a:spcBef>
                <a:spcPts val="340"/>
              </a:spcBef>
              <a:spcAft>
                <a:spcPts val="0"/>
              </a:spcAft>
            </a:pPr>
            <a:r>
              <a:rPr lang="en-US" sz="2000" spc="0">
                <a:solidFill>
                  <a:srgbClr val="001F5F"/>
                </a:solidFill>
                <a:latin typeface="Calibri" pitchFamily="1" panose="2263545234"/>
              </a:rPr>
              <a:t>Internet entrepreneurs in non-English speaking countries who hire </a:t>
            </a:r>
          </a:p>
          <a:p>
            <a:pPr marL="1143000" marR="0" indent="0" algn="just">
              <a:lnSpc>
                <a:spcPts val="2000"/>
              </a:lnSpc>
              <a:spcBef>
                <a:spcPts val="340"/>
              </a:spcBef>
              <a:spcAft>
                <a:spcPts val="0"/>
              </a:spcAft>
            </a:pPr>
            <a:r>
              <a:rPr lang="en-US" sz="2000" spc="0">
                <a:solidFill>
                  <a:srgbClr val="001F5F"/>
                </a:solidFill>
                <a:latin typeface="Calibri" pitchFamily="1" panose="2263545234"/>
              </a:rPr>
              <a:t>local writers at a fraction of the cost. They neither have a real facility </a:t>
            </a:r>
          </a:p>
          <a:p>
            <a:pPr marL="1143000" marR="0" indent="0" algn="just">
              <a:lnSpc>
                <a:spcPts val="2000"/>
              </a:lnSpc>
              <a:spcBef>
                <a:spcPts val="340"/>
              </a:spcBef>
              <a:spcAft>
                <a:spcPts val="0"/>
              </a:spcAft>
            </a:pPr>
            <a:r>
              <a:rPr lang="en-US" sz="2000" spc="0">
                <a:solidFill>
                  <a:srgbClr val="001F5F"/>
                </a:solidFill>
                <a:latin typeface="Calibri" pitchFamily="1" panose="2263545234"/>
              </a:rPr>
              <a:t>nor employ competent writers. Just give it a shot and you will see just </a:t>
            </a:r>
          </a:p>
          <a:p>
            <a:pPr marL="1143000" marR="0" indent="0" algn="just">
              <a:lnSpc>
                <a:spcPts val="2000"/>
              </a:lnSpc>
              <a:spcBef>
                <a:spcPts val="340"/>
              </a:spcBef>
              <a:spcAft>
                <a:spcPts val="0"/>
              </a:spcAft>
            </a:pPr>
            <a:r>
              <a:rPr lang="en-US" sz="2000" spc="-5">
                <a:solidFill>
                  <a:srgbClr val="001F5F"/>
                </a:solidFill>
                <a:latin typeface="Calibri" pitchFamily="1" panose="2263545234"/>
              </a:rPr>
              <a:t>how solid and superior our writers are.” </a:t>
            </a:r>
          </a:p>
          <a:p>
            <a:pPr marL="777240" marR="0" indent="320040" algn="just">
              <a:lnSpc>
                <a:spcPts val="2900"/>
              </a:lnSpc>
              <a:spcBef>
                <a:spcPts val="965"/>
              </a:spcBef>
              <a:spcAft>
                <a:spcPts val="6335"/>
              </a:spcAft>
              <a:buFont typeface="Symbol"/>
              <a:buChar char="·"/>
            </a:pPr>
            <a:r>
              <a:rPr lang="en-US" sz="2800" spc="0">
                <a:solidFill>
                  <a:srgbClr val="001F5F"/>
                </a:solidFill>
                <a:latin typeface="Calibri" pitchFamily="1" panose="2263545234"/>
              </a:rPr>
              <a:t>http://www.solidpapers.com/ </a:t>
            </a:r>
          </a:p>
        </p:txBody>
      </p:sp>
    </p:spTree>
  </p:cSld>
</p:sldLayout>
</file>

<file path=ppt/slideLayouts/slideLayout2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30" name=""/>
        <p:cNvGrpSpPr/>
        <p:nvPr/>
      </p:nvGrpSpPr>
      <p:grpSpPr/>
      <p:sp>
        <p:nvSpPr>
          <p:cNvPr id="23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32"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22 </a:t>
            </a:r>
          </a:p>
        </p:txBody>
      </p:sp>
      <p:sp>
        <p:nvSpPr>
          <p:cNvPr id="23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34" name=""/>
          <p:cNvSpPr/>
          <p:nvPr>
            <p:ph type="body" idx="10"/>
          </p:nvPr>
        </p:nvSpPr>
        <p:spPr>
          <a:xfrm>
            <a:off x="0" y="676910"/>
            <a:ext cx="9144000" cy="1323975"/>
          </a:xfrm>
          <a:prstGeom prst="rect">
            <a:avLst/>
          </a:prstGeom>
          <a:noFill/>
          <a:ln w="0" cmpd="sng">
            <a:noFill/>
            <a:prstDash val="solid"/>
          </a:ln>
        </p:spPr>
        <p:txBody>
          <a:bodyPr vert="horz" lIns="0" tIns="282575" rIns="0" bIns="0" anchor="t"/>
          <a:lstStyle/>
          <a:p>
            <a:pPr marL="0" marR="0" indent="0" algn="ctr">
              <a:lnSpc>
                <a:spcPts val="4300"/>
              </a:lnSpc>
              <a:spcAft>
                <a:spcPts val="3645"/>
              </a:spcAft>
            </a:pPr>
            <a:r>
              <a:rPr lang="en-US" sz="4300" b="1" u="sng" spc="20">
                <a:solidFill>
                  <a:srgbClr val="0000FF"/>
                </a:solidFill>
                <a:latin typeface="Calibri" pitchFamily="1" panose="2263545234"/>
              </a:rPr>
              <a:t>SolidPapers.com</a:t>
            </a:r>
            <a:r>
              <a:rPr lang="en-US" sz="4300" b="1" spc="20">
                <a:solidFill>
                  <a:srgbClr val="001F5F"/>
                </a:solidFill>
                <a:latin typeface="Calibri" pitchFamily="1" panose="2263545234"/>
              </a:rPr>
              <a:t> (continued) </a:t>
            </a:r>
          </a:p>
        </p:txBody>
      </p:sp>
      <p:sp>
        <p:nvSpPr>
          <p:cNvPr id="235" name=""/>
          <p:cNvSpPr/>
          <p:nvPr>
            <p:ph type="body" idx="10"/>
          </p:nvPr>
        </p:nvSpPr>
        <p:spPr>
          <a:xfrm>
            <a:off x="0" y="2000885"/>
            <a:ext cx="9144000" cy="4369435"/>
          </a:xfrm>
          <a:prstGeom prst="rect">
            <a:avLst/>
          </a:prstGeom>
          <a:noFill/>
          <a:ln w="0" cmpd="sng">
            <a:noFill/>
            <a:prstDash val="solid"/>
          </a:ln>
        </p:spPr>
        <p:txBody>
          <a:bodyPr vert="horz" lIns="0" tIns="11430" rIns="0" bIns="0" anchor="t"/>
          <a:lstStyle/>
          <a:p>
            <a:pPr marL="1143000" marR="0" indent="365760" algn="l">
              <a:lnSpc>
                <a:spcPts val="1500"/>
              </a:lnSpc>
              <a:spcAft>
                <a:spcPts val="0"/>
              </a:spcAft>
              <a:buFont typeface="Symbol"/>
              <a:buChar char="·"/>
            </a:pPr>
            <a:r>
              <a:rPr lang="en-US" sz="1400" b="1" spc="-10">
                <a:solidFill>
                  <a:srgbClr val="001F5F"/>
                </a:solidFill>
                <a:latin typeface="Calibri" pitchFamily="1" panose="2263545234"/>
              </a:rPr>
              <a:t>academic projects: </a:t>
            </a:r>
          </a:p>
          <a:p>
            <a:pPr marL="1143000" marR="960120" indent="365760" algn="l">
              <a:lnSpc>
                <a:spcPts val="1400"/>
              </a:lnSpc>
              <a:spcBef>
                <a:spcPts val="355"/>
              </a:spcBef>
              <a:spcAft>
                <a:spcPts val="0"/>
              </a:spcAft>
              <a:buFont typeface="Symbol"/>
              <a:buChar char="·"/>
            </a:pPr>
            <a:r>
              <a:rPr lang="en-US" sz="1500" u="sng" spc="0">
                <a:solidFill>
                  <a:srgbClr val="0000FF"/>
                </a:solidFill>
                <a:latin typeface="MS PGothic" pitchFamily="2" panose="2263545234"/>
              </a:rPr>
              <a:t>▪</a:t>
            </a:r>
            <a:r>
              <a:rPr lang="en-US" sz="1400" u="sng" spc="0">
                <a:solidFill>
                  <a:srgbClr val="0000FF"/>
                </a:solidFill>
                <a:latin typeface="Calibri" pitchFamily="1" panose="2263545234"/>
              </a:rPr>
              <a:t>Term papers</a:t>
            </a:r>
            <a:r>
              <a:rPr lang="en-US" sz="1400" spc="0">
                <a:solidFill>
                  <a:srgbClr val="001F5F"/>
                </a:solidFill>
                <a:latin typeface="Calibri" pitchFamily="1" panose="2263545234"/>
              </a:rPr>
              <a:t> or</a:t>
            </a:r>
            <a:r>
              <a:rPr lang="en-US" sz="1400" u="sng" spc="0">
                <a:solidFill>
                  <a:srgbClr val="0000FF"/>
                </a:solidFill>
                <a:latin typeface="Calibri" pitchFamily="1" panose="2263545234"/>
              </a:rPr>
              <a:t> research papers</a:t>
            </a:r>
            <a:r>
              <a:rPr lang="en-US" sz="1400" spc="0">
                <a:solidFill>
                  <a:srgbClr val="001F5F"/>
                </a:solidFill>
                <a:latin typeface="Calibri" pitchFamily="1" panose="2263545234"/>
              </a:rPr>
              <a:t> in all citation styles (MLA, APA, Turabian, Chicago, Harvard, AMA, etc.) </a:t>
            </a:r>
          </a:p>
          <a:p>
            <a:pPr marL="1143000" marR="1097280" indent="365760" algn="l">
              <a:lnSpc>
                <a:spcPts val="1400"/>
              </a:lnSpc>
              <a:spcBef>
                <a:spcPts val="400"/>
              </a:spcBef>
              <a:spcAft>
                <a:spcPts val="0"/>
              </a:spcAft>
              <a:buFont typeface="Symbol"/>
              <a:buChar char="·"/>
            </a:pPr>
            <a:r>
              <a:rPr lang="en-US" sz="1500" u="sng" spc="0">
                <a:solidFill>
                  <a:srgbClr val="0000FF"/>
                </a:solidFill>
                <a:latin typeface="MS PGothic" pitchFamily="2" panose="2263545234"/>
              </a:rPr>
              <a:t>▪</a:t>
            </a:r>
            <a:r>
              <a:rPr lang="en-US" sz="1400" u="sng" spc="0">
                <a:solidFill>
                  <a:srgbClr val="0000FF"/>
                </a:solidFill>
                <a:latin typeface="Calibri" pitchFamily="1" panose="2263545234"/>
              </a:rPr>
              <a:t>Essays (basic 5 paragraph essays, argumentative essays, cause-and-effect essays, critical essays,  descriptive essays, compare-and-contrast essays, expository essays, narrative papers, process  essays, etc.)</a:t>
            </a:r>
          </a:p>
          <a:p>
            <a:pPr marL="1143000" marR="0" indent="365760" algn="l">
              <a:lnSpc>
                <a:spcPts val="1400"/>
              </a:lnSpc>
              <a:spcBef>
                <a:spcPts val="595"/>
              </a:spcBef>
              <a:spcAft>
                <a:spcPts val="0"/>
              </a:spcAft>
              <a:buFont typeface="Symbol"/>
              <a:buChar char="·"/>
            </a:pPr>
            <a:r>
              <a:rPr lang="en-US" sz="1500" spc="0">
                <a:solidFill>
                  <a:srgbClr val="001F5F"/>
                </a:solidFill>
                <a:latin typeface="MS PGothic" pitchFamily="2" panose="2263545234"/>
              </a:rPr>
              <a:t>▪</a:t>
            </a:r>
            <a:r>
              <a:rPr lang="en-US" sz="1400" spc="0">
                <a:solidFill>
                  <a:srgbClr val="001F5F"/>
                </a:solidFill>
                <a:latin typeface="Calibri" pitchFamily="1" panose="2263545234"/>
              </a:rPr>
              <a:t>Book reports and reviews on all major books that can be accessed through libraries, </a:t>
            </a:r>
          </a:p>
          <a:p>
            <a:pPr marL="1143000" marR="777240" indent="365760" algn="l">
              <a:lnSpc>
                <a:spcPts val="1400"/>
              </a:lnSpc>
              <a:spcBef>
                <a:spcPts val="170"/>
              </a:spcBef>
              <a:spcAft>
                <a:spcPts val="0"/>
              </a:spcAft>
              <a:buFont typeface="Symbol"/>
              <a:buChar char="·"/>
            </a:pPr>
            <a:r>
              <a:rPr lang="en-US" sz="1500" spc="0">
                <a:solidFill>
                  <a:srgbClr val="001F5F"/>
                </a:solidFill>
                <a:latin typeface="MS PGothic" pitchFamily="2" panose="2263545234"/>
              </a:rPr>
              <a:t>▪</a:t>
            </a:r>
            <a:r>
              <a:rPr lang="en-US" sz="1400" spc="0">
                <a:solidFill>
                  <a:srgbClr val="001F5F"/>
                </a:solidFill>
                <a:latin typeface="Calibri" pitchFamily="1" panose="2263545234"/>
              </a:rPr>
              <a:t>Article or movie reviews and critique (you can upload or fax the full-text article or specify the movie to be watched and analyzed), </a:t>
            </a:r>
          </a:p>
          <a:p>
            <a:pPr marL="1143000" marR="0" indent="365760" algn="l">
              <a:lnSpc>
                <a:spcPts val="1400"/>
              </a:lnSpc>
              <a:spcBef>
                <a:spcPts val="625"/>
              </a:spcBef>
              <a:spcAft>
                <a:spcPts val="0"/>
              </a:spcAft>
              <a:buFont typeface="Symbol"/>
              <a:buChar char="·"/>
            </a:pPr>
            <a:r>
              <a:rPr lang="en-US" sz="1500" spc="0">
                <a:solidFill>
                  <a:srgbClr val="001F5F"/>
                </a:solidFill>
                <a:latin typeface="MS PGothic" pitchFamily="2" panose="2263545234"/>
              </a:rPr>
              <a:t>▪</a:t>
            </a:r>
            <a:r>
              <a:rPr lang="en-US" sz="1400" spc="0">
                <a:solidFill>
                  <a:srgbClr val="001F5F"/>
                </a:solidFill>
                <a:latin typeface="Calibri" pitchFamily="1" panose="2263545234"/>
              </a:rPr>
              <a:t>Artwork reviews/critique (you may need to upload or fax the image) </a:t>
            </a:r>
          </a:p>
          <a:p>
            <a:pPr marL="1143000" marR="0" indent="365760" algn="l">
              <a:lnSpc>
                <a:spcPts val="1400"/>
              </a:lnSpc>
              <a:spcBef>
                <a:spcPts val="365"/>
              </a:spcBef>
              <a:spcAft>
                <a:spcPts val="0"/>
              </a:spcAft>
              <a:buFont typeface="Symbol"/>
              <a:buChar char="·"/>
            </a:pPr>
            <a:r>
              <a:rPr lang="en-US" sz="1500" spc="-5">
                <a:solidFill>
                  <a:srgbClr val="001F5F"/>
                </a:solidFill>
                <a:latin typeface="MS PGothic" pitchFamily="2" panose="2263545234"/>
              </a:rPr>
              <a:t>▪</a:t>
            </a:r>
            <a:r>
              <a:rPr lang="en-US" sz="1400" spc="-5">
                <a:solidFill>
                  <a:srgbClr val="001F5F"/>
                </a:solidFill>
                <a:latin typeface="Calibri" pitchFamily="1" panose="2263545234"/>
              </a:rPr>
              <a:t>Case-studies, literary analysis papers, </a:t>
            </a:r>
          </a:p>
          <a:p>
            <a:pPr marL="1143000" marR="0" indent="365760" algn="l">
              <a:lnSpc>
                <a:spcPts val="1400"/>
              </a:lnSpc>
              <a:spcBef>
                <a:spcPts val="370"/>
              </a:spcBef>
              <a:spcAft>
                <a:spcPts val="0"/>
              </a:spcAft>
              <a:buFont typeface="Symbol"/>
              <a:buChar char="·"/>
            </a:pPr>
            <a:r>
              <a:rPr lang="en-US" sz="1500" spc="-5">
                <a:solidFill>
                  <a:srgbClr val="001F5F"/>
                </a:solidFill>
                <a:latin typeface="MS PGothic" pitchFamily="2" panose="2263545234"/>
              </a:rPr>
              <a:t>▪</a:t>
            </a:r>
            <a:r>
              <a:rPr lang="en-US" sz="1400" spc="-5">
                <a:solidFill>
                  <a:srgbClr val="001F5F"/>
                </a:solidFill>
                <a:latin typeface="Calibri" pitchFamily="1" panose="2263545234"/>
              </a:rPr>
              <a:t>Thesis papers and dissertations, </a:t>
            </a:r>
          </a:p>
          <a:p>
            <a:pPr marL="1143000" marR="0" indent="365760" algn="l">
              <a:lnSpc>
                <a:spcPts val="1400"/>
              </a:lnSpc>
              <a:spcBef>
                <a:spcPts val="370"/>
              </a:spcBef>
              <a:spcAft>
                <a:spcPts val="0"/>
              </a:spcAft>
              <a:buFont typeface="Symbol"/>
              <a:buChar char="·"/>
            </a:pPr>
            <a:r>
              <a:rPr lang="en-US" sz="1500" spc="0">
                <a:solidFill>
                  <a:srgbClr val="001F5F"/>
                </a:solidFill>
                <a:latin typeface="MS PGothic" pitchFamily="2" panose="2263545234"/>
              </a:rPr>
              <a:t>▪</a:t>
            </a:r>
            <a:r>
              <a:rPr lang="en-US" sz="1400" spc="0">
                <a:solidFill>
                  <a:srgbClr val="001F5F"/>
                </a:solidFill>
                <a:latin typeface="Calibri" pitchFamily="1" panose="2263545234"/>
              </a:rPr>
              <a:t>Reaction papers, position papers, capstone projects </a:t>
            </a:r>
          </a:p>
          <a:p>
            <a:pPr marL="1143000" marR="0" indent="365760" algn="l">
              <a:lnSpc>
                <a:spcPts val="1400"/>
              </a:lnSpc>
              <a:spcBef>
                <a:spcPts val="340"/>
              </a:spcBef>
              <a:spcAft>
                <a:spcPts val="0"/>
              </a:spcAft>
              <a:buFont typeface="Symbol"/>
              <a:buChar char="·"/>
            </a:pPr>
            <a:r>
              <a:rPr lang="en-US" sz="1500" spc="-10">
                <a:solidFill>
                  <a:srgbClr val="001F5F"/>
                </a:solidFill>
                <a:latin typeface="MS PGothic" pitchFamily="2" panose="2263545234"/>
              </a:rPr>
              <a:t>▪</a:t>
            </a:r>
            <a:r>
              <a:rPr lang="en-US" sz="1400" spc="-10">
                <a:solidFill>
                  <a:srgbClr val="001F5F"/>
                </a:solidFill>
                <a:latin typeface="Calibri" pitchFamily="1" panose="2263545234"/>
              </a:rPr>
              <a:t>Admission essays, </a:t>
            </a:r>
          </a:p>
          <a:p>
            <a:pPr marL="1143000" marR="0" indent="365760" algn="l">
              <a:lnSpc>
                <a:spcPts val="1400"/>
              </a:lnSpc>
              <a:spcBef>
                <a:spcPts val="395"/>
              </a:spcBef>
              <a:spcAft>
                <a:spcPts val="0"/>
              </a:spcAft>
              <a:buFont typeface="Symbol"/>
              <a:buChar char="·"/>
            </a:pPr>
            <a:r>
              <a:rPr lang="en-US" sz="1500" spc="-5">
                <a:solidFill>
                  <a:srgbClr val="001F5F"/>
                </a:solidFill>
                <a:latin typeface="MS PGothic" pitchFamily="2" panose="2263545234"/>
              </a:rPr>
              <a:t>▪</a:t>
            </a:r>
            <a:r>
              <a:rPr lang="en-US" sz="1400" spc="-5">
                <a:solidFill>
                  <a:srgbClr val="001F5F"/>
                </a:solidFill>
                <a:latin typeface="Calibri" pitchFamily="1" panose="2263545234"/>
              </a:rPr>
              <a:t>Annotated bibliographies, </a:t>
            </a:r>
          </a:p>
          <a:p>
            <a:pPr marL="1143000" marR="2606040" indent="365760" algn="l">
              <a:lnSpc>
                <a:spcPts val="1400"/>
              </a:lnSpc>
              <a:spcBef>
                <a:spcPts val="130"/>
              </a:spcBef>
              <a:spcAft>
                <a:spcPts val="4860"/>
              </a:spcAft>
              <a:buFont typeface="Symbol"/>
              <a:buChar char="·"/>
            </a:pPr>
            <a:r>
              <a:rPr lang="en-US" sz="1500" spc="-10">
                <a:solidFill>
                  <a:srgbClr val="001F5F"/>
                </a:solidFill>
                <a:latin typeface="MS PGothic" pitchFamily="2" panose="2263545234"/>
              </a:rPr>
              <a:t>▪</a:t>
            </a:r>
            <a:r>
              <a:rPr lang="en-US" sz="1400" spc="-10">
                <a:solidFill>
                  <a:srgbClr val="001F5F"/>
                </a:solidFill>
                <a:latin typeface="Calibri" pitchFamily="1" panose="2263545234"/>
              </a:rPr>
              <a:t>Calculations, problems and quantitative projects on Accounting/Corporate Finance/Economics/Math/Statistics. </a:t>
            </a:r>
          </a:p>
        </p:txBody>
      </p:sp>
    </p:spTree>
  </p:cSld>
</p:sldLayout>
</file>

<file path=ppt/slideLayouts/slideLayout2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41" name=""/>
        <p:cNvGrpSpPr/>
        <p:nvPr/>
      </p:nvGrpSpPr>
      <p:grpSpPr/>
      <p:sp>
        <p:nvSpPr>
          <p:cNvPr id="24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43"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23 </a:t>
            </a:r>
          </a:p>
        </p:txBody>
      </p:sp>
      <p:sp>
        <p:nvSpPr>
          <p:cNvPr id="24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45" name=""/>
          <p:cNvSpPr/>
          <p:nvPr>
            <p:ph type="body" idx="10"/>
          </p:nvPr>
        </p:nvSpPr>
        <p:spPr>
          <a:xfrm>
            <a:off x="0" y="676910"/>
            <a:ext cx="9144000" cy="1092835"/>
          </a:xfrm>
          <a:prstGeom prst="rect">
            <a:avLst/>
          </a:prstGeom>
          <a:noFill/>
          <a:ln w="0" cmpd="sng">
            <a:noFill/>
            <a:prstDash val="solid"/>
          </a:ln>
        </p:spPr>
        <p:txBody>
          <a:bodyPr vert="horz" lIns="0" tIns="282575" rIns="0" bIns="0" anchor="t"/>
          <a:lstStyle/>
          <a:p>
            <a:pPr marL="0" marR="0" indent="0" algn="ctr">
              <a:lnSpc>
                <a:spcPts val="4600"/>
              </a:lnSpc>
              <a:spcAft>
                <a:spcPts val="1510"/>
              </a:spcAft>
            </a:pPr>
            <a:r>
              <a:rPr lang="en-US" sz="4300" b="1" u="sng" spc="0">
                <a:solidFill>
                  <a:srgbClr val="0000FF"/>
                </a:solidFill>
                <a:latin typeface="Calibri" pitchFamily="1" panose="2263545234"/>
              </a:rPr>
              <a:t>Turnitin.com</a:t>
            </a:r>
            <a:r>
              <a:rPr lang="en-US" sz="100" b="1" spc="0">
                <a:solidFill>
                  <a:srgbClr val="001F5F"/>
                </a:solidFill>
                <a:latin typeface="Calibri" pitchFamily="1" panose="2263545234"/>
              </a:rPr>
              <a:t> </a:t>
            </a:r>
          </a:p>
        </p:txBody>
      </p:sp>
      <p:sp>
        <p:nvSpPr>
          <p:cNvPr id="246" name=""/>
          <p:cNvSpPr/>
          <p:nvPr>
            <p:ph type="body" idx="10"/>
          </p:nvPr>
        </p:nvSpPr>
        <p:spPr>
          <a:xfrm>
            <a:off x="0" y="1769745"/>
            <a:ext cx="9144000" cy="4600575"/>
          </a:xfrm>
          <a:prstGeom prst="rect">
            <a:avLst/>
          </a:prstGeom>
          <a:noFill/>
          <a:ln w="0" cmpd="sng">
            <a:noFill/>
            <a:prstDash val="solid"/>
          </a:ln>
        </p:spPr>
        <p:txBody>
          <a:bodyPr vert="horz" lIns="0" tIns="227330"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“Turnitin analyzed more than 55 million student </a:t>
            </a:r>
          </a:p>
          <a:p>
            <a:pPr marL="1143000" marR="0" indent="0" algn="just">
              <a:lnSpc>
                <a:spcPts val="2900"/>
              </a:lnSpc>
              <a:spcBef>
                <a:spcPts val="0"/>
              </a:spcBef>
              <a:spcAft>
                <a:spcPts val="0"/>
              </a:spcAft>
            </a:pPr>
            <a:r>
              <a:rPr lang="en-US" sz="2800" spc="-5">
                <a:solidFill>
                  <a:srgbClr val="001F5F"/>
                </a:solidFill>
                <a:latin typeface="Calibri" pitchFamily="1" panose="2263545234"/>
              </a:rPr>
              <a:t>papers from 1003 higher education institutions in </a:t>
            </a:r>
          </a:p>
          <a:p>
            <a:pPr marL="1143000" marR="0" indent="0" algn="just">
              <a:lnSpc>
                <a:spcPts val="2900"/>
              </a:lnSpc>
              <a:spcBef>
                <a:spcPts val="15"/>
              </a:spcBef>
              <a:spcAft>
                <a:spcPts val="0"/>
              </a:spcAft>
            </a:pPr>
            <a:r>
              <a:rPr lang="en-US" sz="2800" spc="-10">
                <a:solidFill>
                  <a:srgbClr val="001F5F"/>
                </a:solidFill>
                <a:latin typeface="Calibri" pitchFamily="1" panose="2263545234"/>
              </a:rPr>
              <a:t>the United States to understand the change in </a:t>
            </a:r>
          </a:p>
          <a:p>
            <a:pPr marL="1143000" marR="0" indent="0" algn="just">
              <a:lnSpc>
                <a:spcPts val="2900"/>
              </a:lnSpc>
              <a:spcBef>
                <a:spcPts val="0"/>
              </a:spcBef>
              <a:spcAft>
                <a:spcPts val="0"/>
              </a:spcAft>
            </a:pPr>
            <a:r>
              <a:rPr lang="en-US" sz="2800" spc="-10">
                <a:solidFill>
                  <a:srgbClr val="001F5F"/>
                </a:solidFill>
                <a:latin typeface="Calibri" pitchFamily="1" panose="2263545234"/>
              </a:rPr>
              <a:t>levels of unoriginal content in student papers and </a:t>
            </a:r>
          </a:p>
          <a:p>
            <a:pPr marL="1143000" marR="0" indent="0" algn="just">
              <a:lnSpc>
                <a:spcPts val="2900"/>
              </a:lnSpc>
              <a:spcBef>
                <a:spcPts val="0"/>
              </a:spcBef>
              <a:spcAft>
                <a:spcPts val="0"/>
              </a:spcAft>
            </a:pPr>
            <a:r>
              <a:rPr lang="en-US" sz="2800" spc="-10">
                <a:solidFill>
                  <a:srgbClr val="001F5F"/>
                </a:solidFill>
                <a:latin typeface="Calibri" pitchFamily="1" panose="2263545234"/>
              </a:rPr>
              <a:t>the impact of digital grading over time.” </a:t>
            </a:r>
          </a:p>
          <a:p>
            <a:pPr marL="777240" marR="0" indent="365760" algn="just">
              <a:lnSpc>
                <a:spcPts val="2900"/>
              </a:lnSpc>
              <a:spcBef>
                <a:spcPts val="670"/>
              </a:spcBef>
              <a:spcAft>
                <a:spcPts val="0"/>
              </a:spcAft>
              <a:buFont typeface="Symbol"/>
              <a:buChar char="·"/>
            </a:pPr>
            <a:r>
              <a:rPr lang="en-US" sz="2800" spc="-5">
                <a:solidFill>
                  <a:srgbClr val="001F5F"/>
                </a:solidFill>
                <a:latin typeface="Calibri" pitchFamily="1" panose="2263545234"/>
              </a:rPr>
              <a:t>“Trusted by 15,000 institutions and 30 million </a:t>
            </a:r>
          </a:p>
          <a:p>
            <a:pPr marL="1143000" marR="0" indent="0" algn="just">
              <a:lnSpc>
                <a:spcPts val="2900"/>
              </a:lnSpc>
              <a:spcBef>
                <a:spcPts val="0"/>
              </a:spcBef>
              <a:spcAft>
                <a:spcPts val="0"/>
              </a:spcAft>
            </a:pPr>
            <a:r>
              <a:rPr lang="en-US" sz="2800" spc="-15">
                <a:solidFill>
                  <a:srgbClr val="001F5F"/>
                </a:solidFill>
                <a:latin typeface="Calibri" pitchFamily="1" panose="2263545234"/>
              </a:rPr>
              <a:t>students.” (140 countries) </a:t>
            </a:r>
          </a:p>
          <a:p>
            <a:pPr marL="777240" marR="0" indent="365760" algn="just">
              <a:lnSpc>
                <a:spcPts val="2900"/>
              </a:lnSpc>
              <a:spcBef>
                <a:spcPts val="690"/>
              </a:spcBef>
              <a:spcAft>
                <a:spcPts val="8830"/>
              </a:spcAft>
              <a:buFont typeface="Symbol"/>
              <a:buChar char="·"/>
            </a:pPr>
            <a:r>
              <a:rPr lang="en-US" sz="2800" u="sng" spc="-10">
                <a:solidFill>
                  <a:srgbClr val="0000FF"/>
                </a:solidFill>
                <a:latin typeface="Calibri" pitchFamily="1" panose="2263545234"/>
              </a:rPr>
              <a:t>http://www.turnitin.com/</a:t>
            </a:r>
          </a:p>
        </p:txBody>
      </p:sp>
    </p:spTree>
  </p:cSld>
</p:sldLayout>
</file>

<file path=ppt/slideLayouts/slideLayout2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52" name=""/>
        <p:cNvGrpSpPr/>
        <p:nvPr/>
      </p:nvGrpSpPr>
      <p:grpSpPr/>
      <p:sp>
        <p:nvSpPr>
          <p:cNvPr id="25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54"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24 </a:t>
            </a:r>
          </a:p>
        </p:txBody>
      </p:sp>
      <p:sp>
        <p:nvSpPr>
          <p:cNvPr id="25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56" name=""/>
          <p:cNvSpPr/>
          <p:nvPr>
            <p:ph type="body" idx="10"/>
          </p:nvPr>
        </p:nvSpPr>
        <p:spPr>
          <a:xfrm>
            <a:off x="0" y="676910"/>
            <a:ext cx="9144000" cy="1130300"/>
          </a:xfrm>
          <a:prstGeom prst="rect">
            <a:avLst/>
          </a:prstGeom>
          <a:noFill/>
          <a:ln w="0" cmpd="sng">
            <a:noFill/>
            <a:prstDash val="solid"/>
          </a:ln>
        </p:spPr>
        <p:txBody>
          <a:bodyPr vert="horz" lIns="0" tIns="282575" rIns="0" bIns="0" anchor="t"/>
          <a:lstStyle/>
          <a:p>
            <a:pPr marL="0" marR="0" indent="0" algn="ctr">
              <a:lnSpc>
                <a:spcPts val="4300"/>
              </a:lnSpc>
              <a:spcAft>
                <a:spcPts val="2130"/>
              </a:spcAft>
            </a:pPr>
            <a:r>
              <a:rPr lang="en-US" sz="4300" b="1" spc="20">
                <a:solidFill>
                  <a:srgbClr val="001F5F"/>
                </a:solidFill>
                <a:latin typeface="Calibri" pitchFamily="1" panose="2263545234"/>
              </a:rPr>
              <a:t>Turnitin Expands </a:t>
            </a:r>
          </a:p>
        </p:txBody>
      </p:sp>
      <p:sp>
        <p:nvSpPr>
          <p:cNvPr id="257" name=""/>
          <p:cNvSpPr/>
          <p:nvPr>
            <p:ph type="body" idx="10"/>
          </p:nvPr>
        </p:nvSpPr>
        <p:spPr>
          <a:xfrm>
            <a:off x="0" y="1807210"/>
            <a:ext cx="9144000" cy="4563110"/>
          </a:xfrm>
          <a:prstGeom prst="rect">
            <a:avLst/>
          </a:prstGeom>
          <a:noFill/>
          <a:ln w="0" cmpd="sng">
            <a:noFill/>
            <a:prstDash val="solid"/>
          </a:ln>
        </p:spPr>
        <p:txBody>
          <a:bodyPr vert="horz" lIns="0" tIns="227330"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“Improve Student Writing with Instant Feedback </a:t>
            </a:r>
          </a:p>
          <a:p>
            <a:pPr marL="1143000" marR="0" indent="0" algn="just">
              <a:lnSpc>
                <a:spcPts val="2900"/>
              </a:lnSpc>
              <a:spcBef>
                <a:spcPts val="0"/>
              </a:spcBef>
              <a:spcAft>
                <a:spcPts val="0"/>
              </a:spcAft>
            </a:pPr>
            <a:r>
              <a:rPr lang="en-US" sz="2800" spc="-20">
                <a:solidFill>
                  <a:srgbClr val="001F5F"/>
                </a:solidFill>
                <a:latin typeface="Calibri" pitchFamily="1" panose="2263545234"/>
              </a:rPr>
              <a:t>as They Revise </a:t>
            </a:r>
          </a:p>
          <a:p>
            <a:pPr marL="777240" marR="0" indent="365760" algn="just">
              <a:lnSpc>
                <a:spcPts val="2900"/>
              </a:lnSpc>
              <a:spcBef>
                <a:spcPts val="680"/>
              </a:spcBef>
              <a:spcAft>
                <a:spcPts val="0"/>
              </a:spcAft>
              <a:buFont typeface="Symbol"/>
              <a:buChar char="·"/>
            </a:pPr>
            <a:r>
              <a:rPr lang="en-US" sz="2800" spc="-5">
                <a:solidFill>
                  <a:srgbClr val="001F5F"/>
                </a:solidFill>
                <a:latin typeface="Calibri" pitchFamily="1" panose="2263545234"/>
              </a:rPr>
              <a:t>“Revision is essential to great writing. Help </a:t>
            </a:r>
          </a:p>
          <a:p>
            <a:pPr marL="1143000" marR="0" indent="0" algn="just">
              <a:lnSpc>
                <a:spcPts val="2900"/>
              </a:lnSpc>
              <a:spcBef>
                <a:spcPts val="0"/>
              </a:spcBef>
              <a:spcAft>
                <a:spcPts val="0"/>
              </a:spcAft>
            </a:pPr>
            <a:r>
              <a:rPr lang="en-US" sz="2800" spc="-10">
                <a:solidFill>
                  <a:srgbClr val="001F5F"/>
                </a:solidFill>
                <a:latin typeface="Calibri" pitchFamily="1" panose="2263545234"/>
              </a:rPr>
              <a:t>students become better writers with specific, </a:t>
            </a:r>
          </a:p>
          <a:p>
            <a:pPr marL="1143000" marR="0" indent="0" algn="just">
              <a:lnSpc>
                <a:spcPts val="2900"/>
              </a:lnSpc>
              <a:spcBef>
                <a:spcPts val="5"/>
              </a:spcBef>
              <a:spcAft>
                <a:spcPts val="0"/>
              </a:spcAft>
            </a:pPr>
            <a:r>
              <a:rPr lang="en-US" sz="2800" spc="-5">
                <a:solidFill>
                  <a:srgbClr val="001F5F"/>
                </a:solidFill>
                <a:latin typeface="Calibri" pitchFamily="1" panose="2263545234"/>
              </a:rPr>
              <a:t>actionable feedback throughout the writing </a:t>
            </a:r>
          </a:p>
          <a:p>
            <a:pPr marL="1143000" marR="0" indent="0" algn="just">
              <a:lnSpc>
                <a:spcPts val="2900"/>
              </a:lnSpc>
              <a:spcBef>
                <a:spcPts val="25"/>
              </a:spcBef>
              <a:spcAft>
                <a:spcPts val="0"/>
              </a:spcAft>
            </a:pPr>
            <a:r>
              <a:rPr lang="en-US" sz="2800" spc="-5">
                <a:solidFill>
                  <a:srgbClr val="001F5F"/>
                </a:solidFill>
                <a:latin typeface="Calibri" pitchFamily="1" panose="2263545234"/>
              </a:rPr>
              <a:t>process. Engage students in a supportive writing </a:t>
            </a:r>
          </a:p>
          <a:p>
            <a:pPr marL="1143000" marR="0" indent="0" algn="just">
              <a:lnSpc>
                <a:spcPts val="2900"/>
              </a:lnSpc>
              <a:spcBef>
                <a:spcPts val="0"/>
              </a:spcBef>
              <a:spcAft>
                <a:spcPts val="0"/>
              </a:spcAft>
            </a:pPr>
            <a:r>
              <a:rPr lang="en-US" sz="2800" spc="-5">
                <a:solidFill>
                  <a:srgbClr val="001F5F"/>
                </a:solidFill>
                <a:latin typeface="Calibri" pitchFamily="1" panose="2263545234"/>
              </a:rPr>
              <a:t>space that extends the reach of instruction and </a:t>
            </a:r>
          </a:p>
          <a:p>
            <a:pPr marL="1143000" marR="0" indent="0" algn="just">
              <a:lnSpc>
                <a:spcPts val="2900"/>
              </a:lnSpc>
              <a:spcBef>
                <a:spcPts val="5"/>
              </a:spcBef>
              <a:spcAft>
                <a:spcPts val="9215"/>
              </a:spcAft>
            </a:pPr>
            <a:r>
              <a:rPr lang="en-US" sz="2800" spc="-15">
                <a:solidFill>
                  <a:srgbClr val="001F5F"/>
                </a:solidFill>
                <a:latin typeface="Calibri" pitchFamily="1" panose="2263545234"/>
              </a:rPr>
              <a:t>aligns with learning outcomes.” </a:t>
            </a:r>
          </a:p>
        </p:txBody>
      </p:sp>
    </p:spTree>
  </p:cSld>
</p:sldLayout>
</file>

<file path=ppt/slideLayouts/slideLayout2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63" name=""/>
        <p:cNvGrpSpPr/>
        <p:nvPr/>
      </p:nvGrpSpPr>
      <p:grpSpPr/>
      <p:sp>
        <p:nvSpPr>
          <p:cNvPr id="26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65"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25 </a:t>
            </a:r>
          </a:p>
        </p:txBody>
      </p:sp>
      <p:sp>
        <p:nvSpPr>
          <p:cNvPr id="26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67" name=""/>
          <p:cNvSpPr/>
          <p:nvPr>
            <p:ph type="body" idx="10"/>
          </p:nvPr>
        </p:nvSpPr>
        <p:spPr>
          <a:xfrm>
            <a:off x="0" y="676910"/>
            <a:ext cx="9144000" cy="1291590"/>
          </a:xfrm>
          <a:prstGeom prst="rect">
            <a:avLst/>
          </a:prstGeom>
          <a:noFill/>
          <a:ln w="0" cmpd="sng">
            <a:noFill/>
            <a:prstDash val="solid"/>
          </a:ln>
        </p:spPr>
        <p:txBody>
          <a:bodyPr vert="horz" lIns="0" tIns="284480" rIns="0" bIns="0" anchor="t"/>
          <a:lstStyle/>
          <a:p>
            <a:pPr marL="0" marR="0" indent="0" algn="ctr">
              <a:lnSpc>
                <a:spcPts val="4300"/>
              </a:lnSpc>
              <a:spcAft>
                <a:spcPts val="3430"/>
              </a:spcAft>
            </a:pPr>
            <a:r>
              <a:rPr lang="en-US" sz="4350" b="1" spc="0">
                <a:solidFill>
                  <a:srgbClr val="001F5F"/>
                </a:solidFill>
                <a:latin typeface="Calibri" pitchFamily="1" panose="2263545234"/>
              </a:rPr>
              <a:t>“Sell an Essay” </a:t>
            </a:r>
          </a:p>
        </p:txBody>
      </p:sp>
      <p:sp>
        <p:nvSpPr>
          <p:cNvPr id="268" name=""/>
          <p:cNvSpPr/>
          <p:nvPr>
            <p:ph type="body" idx="10"/>
          </p:nvPr>
        </p:nvSpPr>
        <p:spPr>
          <a:xfrm>
            <a:off x="0" y="1968500"/>
            <a:ext cx="9144000" cy="4401820"/>
          </a:xfrm>
          <a:prstGeom prst="rect">
            <a:avLst/>
          </a:prstGeom>
          <a:noFill/>
          <a:ln w="0" cmpd="sng">
            <a:noFill/>
            <a:prstDash val="solid"/>
          </a:ln>
        </p:spPr>
        <p:txBody>
          <a:bodyPr vert="horz" lIns="0" tIns="62230" rIns="0" bIns="0" anchor="t"/>
          <a:lstStyle/>
          <a:p>
            <a:pPr marL="777240" marR="0" indent="365760" algn="just">
              <a:lnSpc>
                <a:spcPts val="2300"/>
              </a:lnSpc>
              <a:spcAft>
                <a:spcPts val="0"/>
              </a:spcAft>
              <a:buFont typeface="Symbol"/>
              <a:buChar char="·"/>
            </a:pPr>
            <a:r>
              <a:rPr lang="en-US" sz="1950" spc="5">
                <a:solidFill>
                  <a:srgbClr val="001F5F"/>
                </a:solidFill>
                <a:latin typeface="Calibri" pitchFamily="1" panose="2263545234"/>
              </a:rPr>
              <a:t>“</a:t>
            </a:r>
            <a:r>
              <a:rPr lang="en-US" sz="2000" b="1" spc="5">
                <a:solidFill>
                  <a:srgbClr val="001F5F"/>
                </a:solidFill>
                <a:latin typeface="Calibri" pitchFamily="1" panose="2263545234"/>
              </a:rPr>
              <a:t>Here's how it works...</a:t>
            </a:r>
            <a:r>
              <a:rPr lang="en-US" sz="1950" spc="5">
                <a:solidFill>
                  <a:srgbClr val="001F5F"/>
                </a:solidFill>
                <a:latin typeface="Verdana" pitchFamily="2" panose="2263545234"/>
              </a:rPr>
              <a:t>Essays made available on this site </a:t>
            </a:r>
          </a:p>
          <a:p>
            <a:pPr marL="1143000" marR="0" indent="0" algn="just">
              <a:lnSpc>
                <a:spcPts val="2300"/>
              </a:lnSpc>
              <a:spcBef>
                <a:spcPts val="0"/>
              </a:spcBef>
              <a:spcAft>
                <a:spcPts val="0"/>
              </a:spcAft>
            </a:pPr>
            <a:r>
              <a:rPr lang="en-US" sz="1950" spc="15">
                <a:solidFill>
                  <a:srgbClr val="001F5F"/>
                </a:solidFill>
                <a:latin typeface="Verdana" pitchFamily="2" panose="2263545234"/>
              </a:rPr>
              <a:t>are original and have come from regular individuals like </a:t>
            </a:r>
          </a:p>
          <a:p>
            <a:pPr marL="1143000" marR="0" indent="0" algn="just">
              <a:lnSpc>
                <a:spcPts val="2300"/>
              </a:lnSpc>
              <a:spcBef>
                <a:spcPts val="0"/>
              </a:spcBef>
              <a:spcAft>
                <a:spcPts val="0"/>
              </a:spcAft>
            </a:pPr>
            <a:r>
              <a:rPr lang="en-US" sz="1950" spc="15">
                <a:solidFill>
                  <a:srgbClr val="001F5F"/>
                </a:solidFill>
                <a:latin typeface="Verdana" pitchFamily="2" panose="2263545234"/>
              </a:rPr>
              <a:t>you. You name your own price and getting paid for the </a:t>
            </a:r>
          </a:p>
          <a:p>
            <a:pPr marL="1143000" marR="0" indent="0" algn="just">
              <a:lnSpc>
                <a:spcPts val="2300"/>
              </a:lnSpc>
              <a:spcBef>
                <a:spcPts val="0"/>
              </a:spcBef>
              <a:spcAft>
                <a:spcPts val="0"/>
              </a:spcAft>
            </a:pPr>
            <a:r>
              <a:rPr lang="en-US" sz="1950" spc="15">
                <a:solidFill>
                  <a:srgbClr val="001F5F"/>
                </a:solidFill>
                <a:latin typeface="Verdana" pitchFamily="2" panose="2263545234"/>
              </a:rPr>
              <a:t>papers you sell is painless. Only essays you (the original </a:t>
            </a:r>
          </a:p>
          <a:p>
            <a:pPr marL="1143000" marR="0" indent="0" algn="just">
              <a:lnSpc>
                <a:spcPts val="2300"/>
              </a:lnSpc>
              <a:spcBef>
                <a:spcPts val="0"/>
              </a:spcBef>
              <a:spcAft>
                <a:spcPts val="0"/>
              </a:spcAft>
            </a:pPr>
            <a:r>
              <a:rPr lang="en-US" sz="1950" spc="15">
                <a:solidFill>
                  <a:srgbClr val="001F5F"/>
                </a:solidFill>
                <a:latin typeface="Verdana" pitchFamily="2" panose="2263545234"/>
              </a:rPr>
              <a:t>author) have written and have never made available to </a:t>
            </a:r>
          </a:p>
          <a:p>
            <a:pPr marL="1143000" marR="0" indent="0" algn="just">
              <a:lnSpc>
                <a:spcPts val="2200"/>
              </a:lnSpc>
              <a:spcBef>
                <a:spcPts val="25"/>
              </a:spcBef>
              <a:spcAft>
                <a:spcPts val="0"/>
              </a:spcAft>
            </a:pPr>
            <a:r>
              <a:rPr lang="en-US" sz="1950" spc="10">
                <a:solidFill>
                  <a:srgbClr val="001F5F"/>
                </a:solidFill>
                <a:latin typeface="Verdana" pitchFamily="2" panose="2263545234"/>
              </a:rPr>
              <a:t>any other source, Internet or other, are eligible. For </a:t>
            </a:r>
          </a:p>
          <a:p>
            <a:pPr marL="1143000" marR="0" indent="0" algn="just">
              <a:lnSpc>
                <a:spcPts val="2300"/>
              </a:lnSpc>
              <a:spcBef>
                <a:spcPts val="0"/>
              </a:spcBef>
              <a:spcAft>
                <a:spcPts val="0"/>
              </a:spcAft>
            </a:pPr>
            <a:r>
              <a:rPr lang="en-US" sz="1950" spc="25">
                <a:solidFill>
                  <a:srgbClr val="001F5F"/>
                </a:solidFill>
                <a:latin typeface="Verdana" pitchFamily="2" panose="2263545234"/>
              </a:rPr>
              <a:t>more information, see our</a:t>
            </a:r>
            <a:r>
              <a:rPr lang="en-US" sz="1950" u="sng" spc="25">
                <a:solidFill>
                  <a:srgbClr val="0000FF"/>
                </a:solidFill>
                <a:latin typeface="Calibri" pitchFamily="1" panose="2263545234"/>
              </a:rPr>
              <a:t> Usage Policy</a:t>
            </a:r>
            <a:r>
              <a:rPr lang="en-US" sz="1950" spc="25">
                <a:solidFill>
                  <a:srgbClr val="001F5F"/>
                </a:solidFill>
                <a:latin typeface="Verdana" pitchFamily="2" panose="2263545234"/>
              </a:rPr>
              <a:t> and</a:t>
            </a:r>
            <a:r>
              <a:rPr lang="en-US" sz="1950" u="sng" spc="25">
                <a:solidFill>
                  <a:srgbClr val="0000FF"/>
                </a:solidFill>
                <a:latin typeface="Calibri" pitchFamily="1" panose="2263545234"/>
              </a:rPr>
              <a:t> Buyer Safety</a:t>
            </a:r>
            <a:r>
              <a:rPr lang="en-US" sz="1950" u="sng" spc="25">
                <a:solidFill>
                  <a:srgbClr val="001F5F"/>
                </a:solidFill>
                <a:latin typeface="Calibri" pitchFamily="1" panose="2263545234"/>
              </a:rPr>
              <a:t>  </a:t>
            </a:r>
          </a:p>
          <a:p>
            <a:pPr marL="1143000" marR="0" indent="0" algn="just">
              <a:lnSpc>
                <a:spcPts val="2300"/>
              </a:lnSpc>
              <a:spcBef>
                <a:spcPts val="165"/>
              </a:spcBef>
              <a:spcAft>
                <a:spcPts val="0"/>
              </a:spcAft>
            </a:pPr>
            <a:r>
              <a:rPr lang="en-US" sz="1950" spc="10">
                <a:solidFill>
                  <a:srgbClr val="001F5F"/>
                </a:solidFill>
                <a:latin typeface="Verdana" pitchFamily="2" panose="2263545234"/>
              </a:rPr>
              <a:t>information for exact details.</a:t>
            </a:r>
            <a:r>
              <a:rPr lang="en-US" sz="2100" spc="10">
                <a:solidFill>
                  <a:srgbClr val="001F5F"/>
                </a:solidFill>
                <a:latin typeface="Arial" pitchFamily="2" panose="2263545234"/>
              </a:rPr>
              <a:t>” </a:t>
            </a:r>
          </a:p>
          <a:p>
            <a:pPr marL="777240" marR="0" indent="365760" algn="just">
              <a:lnSpc>
                <a:spcPts val="2900"/>
              </a:lnSpc>
              <a:spcBef>
                <a:spcPts val="735"/>
              </a:spcBef>
              <a:spcAft>
                <a:spcPts val="11110"/>
              </a:spcAft>
              <a:buFont typeface="Symbol"/>
              <a:buChar char="·"/>
            </a:pPr>
            <a:r>
              <a:rPr lang="en-US" sz="2800" u="sng" spc="-20">
                <a:solidFill>
                  <a:srgbClr val="0000FF"/>
                </a:solidFill>
                <a:latin typeface="Calibri" pitchFamily="1" panose="2263545234"/>
              </a:rPr>
              <a:t>http://www.myessays.com/sell.php</a:t>
            </a:r>
          </a:p>
        </p:txBody>
      </p:sp>
    </p:spTree>
  </p:cSld>
</p:sldLayout>
</file>

<file path=ppt/slideLayouts/slideLayout2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74" name=""/>
        <p:cNvGrpSpPr/>
        <p:nvPr/>
      </p:nvGrpSpPr>
      <p:grpSpPr/>
      <p:sp>
        <p:nvSpPr>
          <p:cNvPr id="27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76" name=""/>
          <p:cNvSpPr/>
          <p:nvPr>
            <p:ph type="body" idx="10"/>
          </p:nvPr>
        </p:nvSpPr>
        <p:spPr>
          <a:xfrm>
            <a:off x="8806815" y="50800"/>
            <a:ext cx="3048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14">
                <a:solidFill>
                  <a:srgbClr val="000080"/>
                </a:solidFill>
                <a:latin typeface="Tahoma" pitchFamily="2" panose="2263545234"/>
              </a:rPr>
              <a:t>26 </a:t>
            </a:r>
          </a:p>
        </p:txBody>
      </p:sp>
      <p:sp>
        <p:nvSpPr>
          <p:cNvPr id="277"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78" name=""/>
          <p:cNvSpPr/>
          <p:nvPr>
            <p:ph type="body" idx="10"/>
          </p:nvPr>
        </p:nvSpPr>
        <p:spPr>
          <a:xfrm>
            <a:off x="0" y="676910"/>
            <a:ext cx="9144000" cy="1066165"/>
          </a:xfrm>
          <a:prstGeom prst="rect">
            <a:avLst/>
          </a:prstGeom>
          <a:noFill/>
          <a:ln w="0" cmpd="sng">
            <a:noFill/>
            <a:prstDash val="solid"/>
          </a:ln>
        </p:spPr>
        <p:txBody>
          <a:bodyPr vert="horz" lIns="0" tIns="281305" rIns="0" bIns="0" anchor="t"/>
          <a:lstStyle/>
          <a:p>
            <a:pPr marL="0" marR="0" indent="0" algn="ctr">
              <a:lnSpc>
                <a:spcPts val="4300"/>
              </a:lnSpc>
              <a:spcAft>
                <a:spcPts val="1630"/>
              </a:spcAft>
            </a:pPr>
            <a:r>
              <a:rPr lang="en-US" sz="4350" b="1" spc="10">
                <a:solidFill>
                  <a:srgbClr val="001F5F"/>
                </a:solidFill>
                <a:latin typeface="Calibri" pitchFamily="1" panose="2263545234"/>
              </a:rPr>
              <a:t>Social-Media Cheating </a:t>
            </a:r>
          </a:p>
        </p:txBody>
      </p:sp>
      <p:sp>
        <p:nvSpPr>
          <p:cNvPr id="279" name=""/>
          <p:cNvSpPr/>
          <p:nvPr>
            <p:ph type="body" idx="10"/>
          </p:nvPr>
        </p:nvSpPr>
        <p:spPr>
          <a:xfrm>
            <a:off x="0" y="1743075"/>
            <a:ext cx="9144000" cy="4627245"/>
          </a:xfrm>
          <a:prstGeom prst="rect">
            <a:avLst/>
          </a:prstGeom>
          <a:noFill/>
          <a:ln w="0" cmpd="sng">
            <a:noFill/>
            <a:prstDash val="solid"/>
          </a:ln>
        </p:spPr>
        <p:txBody>
          <a:bodyPr vert="horz" lIns="0" tIns="254635" rIns="0" bIns="0" anchor="t"/>
          <a:lstStyle/>
          <a:p>
            <a:pPr marL="777240" marR="0" indent="365760" algn="just">
              <a:lnSpc>
                <a:spcPts val="2900"/>
              </a:lnSpc>
              <a:spcAft>
                <a:spcPts val="0"/>
              </a:spcAft>
              <a:buFont typeface="Symbol"/>
              <a:buChar char="·"/>
            </a:pPr>
            <a:r>
              <a:rPr lang="en-US" sz="2800" spc="-10">
                <a:solidFill>
                  <a:srgbClr val="344957"/>
                </a:solidFill>
                <a:latin typeface="Calibri" pitchFamily="1" panose="2263545234"/>
              </a:rPr>
              <a:t>“Along with banning cell phones from test </a:t>
            </a:r>
          </a:p>
          <a:p>
            <a:pPr marL="1143000" marR="0" indent="0" algn="just">
              <a:lnSpc>
                <a:spcPts val="2900"/>
              </a:lnSpc>
              <a:spcBef>
                <a:spcPts val="0"/>
              </a:spcBef>
              <a:spcAft>
                <a:spcPts val="0"/>
              </a:spcAft>
            </a:pPr>
            <a:r>
              <a:rPr lang="en-US" sz="2800" spc="-10">
                <a:solidFill>
                  <a:srgbClr val="344957"/>
                </a:solidFill>
                <a:latin typeface="Calibri" pitchFamily="1" panose="2263545234"/>
              </a:rPr>
              <a:t>environments, the state of California has gone so </a:t>
            </a:r>
          </a:p>
          <a:p>
            <a:pPr marL="1143000" marR="0" indent="0" algn="just">
              <a:lnSpc>
                <a:spcPts val="2900"/>
              </a:lnSpc>
              <a:spcBef>
                <a:spcPts val="10"/>
              </a:spcBef>
              <a:spcAft>
                <a:spcPts val="0"/>
              </a:spcAft>
            </a:pPr>
            <a:r>
              <a:rPr lang="en-US" sz="2800" spc="-10">
                <a:solidFill>
                  <a:srgbClr val="344957"/>
                </a:solidFill>
                <a:latin typeface="Calibri" pitchFamily="1" panose="2263545234"/>
              </a:rPr>
              <a:t>far as to deploy a team from the state education </a:t>
            </a:r>
          </a:p>
          <a:p>
            <a:pPr marL="1143000" marR="0" indent="0" algn="just">
              <a:lnSpc>
                <a:spcPts val="2900"/>
              </a:lnSpc>
              <a:spcBef>
                <a:spcPts val="0"/>
              </a:spcBef>
              <a:spcAft>
                <a:spcPts val="0"/>
              </a:spcAft>
            </a:pPr>
            <a:r>
              <a:rPr lang="en-US" sz="2800" spc="-5">
                <a:solidFill>
                  <a:srgbClr val="344957"/>
                </a:solidFill>
                <a:latin typeface="Calibri" pitchFamily="1" panose="2263545234"/>
              </a:rPr>
              <a:t>department and the national</a:t>
            </a:r>
            <a:r>
              <a:rPr lang="en-US" sz="2800" u="sng" spc="-5">
                <a:solidFill>
                  <a:srgbClr val="0000FF"/>
                </a:solidFill>
                <a:latin typeface="Calibri" pitchFamily="1" panose="2263545234"/>
              </a:rPr>
              <a:t> Educational Testing  </a:t>
            </a:r>
          </a:p>
          <a:p>
            <a:pPr marL="1143000" marR="0" indent="0" algn="just">
              <a:lnSpc>
                <a:spcPts val="2900"/>
              </a:lnSpc>
              <a:spcBef>
                <a:spcPts val="0"/>
              </a:spcBef>
              <a:spcAft>
                <a:spcPts val="0"/>
              </a:spcAft>
            </a:pPr>
            <a:r>
              <a:rPr lang="en-US" sz="2800" u="sng" spc="-5">
                <a:solidFill>
                  <a:srgbClr val="0000FF"/>
                </a:solidFill>
                <a:latin typeface="Calibri" pitchFamily="1" panose="2263545234"/>
              </a:rPr>
              <a:t>Service</a:t>
            </a:r>
            <a:r>
              <a:rPr lang="en-US" sz="2800" spc="-5">
                <a:solidFill>
                  <a:srgbClr val="344957"/>
                </a:solidFill>
                <a:latin typeface="Calibri" pitchFamily="1" panose="2263545234"/>
              </a:rPr>
              <a:t> to check social media sites ‘every 15 </a:t>
            </a:r>
          </a:p>
          <a:p>
            <a:pPr marL="1143000" marR="0" indent="0" algn="just">
              <a:lnSpc>
                <a:spcPts val="2900"/>
              </a:lnSpc>
              <a:spcBef>
                <a:spcPts val="0"/>
              </a:spcBef>
              <a:spcAft>
                <a:spcPts val="0"/>
              </a:spcAft>
            </a:pPr>
            <a:r>
              <a:rPr lang="en-US" sz="2800" spc="-5">
                <a:solidFill>
                  <a:srgbClr val="344957"/>
                </a:solidFill>
                <a:latin typeface="Calibri" pitchFamily="1" panose="2263545234"/>
              </a:rPr>
              <a:t>minutes’ to see if students have snapped pictures </a:t>
            </a:r>
          </a:p>
          <a:p>
            <a:pPr marL="1143000" marR="0" indent="0" algn="just">
              <a:lnSpc>
                <a:spcPts val="2900"/>
              </a:lnSpc>
              <a:spcBef>
                <a:spcPts val="0"/>
              </a:spcBef>
              <a:spcAft>
                <a:spcPts val="0"/>
              </a:spcAft>
            </a:pPr>
            <a:r>
              <a:rPr lang="en-US" sz="2800" spc="-15">
                <a:solidFill>
                  <a:srgbClr val="344957"/>
                </a:solidFill>
                <a:latin typeface="Calibri" pitchFamily="1" panose="2263545234"/>
              </a:rPr>
              <a:t>of tests and posted them online.” </a:t>
            </a:r>
          </a:p>
          <a:p>
            <a:pPr marL="777240" marR="0" indent="365760" algn="just">
              <a:lnSpc>
                <a:spcPts val="2100"/>
              </a:lnSpc>
              <a:spcBef>
                <a:spcPts val="715"/>
              </a:spcBef>
              <a:spcAft>
                <a:spcPts val="0"/>
              </a:spcAft>
              <a:buFont typeface="Symbol"/>
              <a:buChar char="·"/>
            </a:pPr>
            <a:r>
              <a:rPr lang="en-US" sz="2000" spc="0">
                <a:solidFill>
                  <a:srgbClr val="344957"/>
                </a:solidFill>
                <a:latin typeface="Calibri" pitchFamily="1" panose="2263545234"/>
              </a:rPr>
              <a:t>The Journal, August 2013, accessed at </a:t>
            </a:r>
          </a:p>
          <a:p>
            <a:pPr marL="1143000" marR="0" indent="0" algn="just">
              <a:lnSpc>
                <a:spcPts val="2100"/>
              </a:lnSpc>
              <a:spcBef>
                <a:spcPts val="0"/>
              </a:spcBef>
              <a:spcAft>
                <a:spcPts val="0"/>
              </a:spcAft>
            </a:pPr>
            <a:r>
              <a:rPr lang="en-US" sz="2000" u="sng" spc="-5">
                <a:solidFill>
                  <a:srgbClr val="0000FF"/>
                </a:solidFill>
                <a:latin typeface="Calibri" pitchFamily="1" panose="2263545234"/>
              </a:rPr>
              <a:t>http://thejournal.com/Articles/2013/09/02/From-Texting-to-</a:t>
            </a:r>
            <a:r>
              <a:rPr lang="en-US" sz="100">
                <a:solidFill>
                  <a:srgbClr val="000000"/>
                </a:solidFill>
                <a:latin typeface="Tahoma" pitchFamily="2" panose="2263545234"/>
              </a:rPr>
              <a:t> </a:t>
            </a:r>
          </a:p>
          <a:p>
            <a:pPr marL="1143000" marR="0" indent="0" algn="just">
              <a:lnSpc>
                <a:spcPts val="2100"/>
              </a:lnSpc>
              <a:spcBef>
                <a:spcPts val="0"/>
              </a:spcBef>
              <a:spcAft>
                <a:spcPts val="6015"/>
              </a:spcAft>
            </a:pPr>
            <a:r>
              <a:rPr lang="en-US" sz="2000" spc="-5">
                <a:solidFill>
                  <a:srgbClr val="001F5F"/>
                </a:solidFill>
                <a:latin typeface="Calibri" pitchFamily="1" panose="2263545234"/>
              </a:rPr>
              <a:t>Plagiarism-How-to-Stop-High-Tech-Cheating.aspx?Page=2 </a:t>
            </a:r>
          </a:p>
        </p:txBody>
      </p:sp>
    </p:spTree>
  </p:cSld>
</p:sldLayout>
</file>

<file path=ppt/slideLayouts/slideLayout2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85" name=""/>
        <p:cNvGrpSpPr/>
        <p:nvPr/>
      </p:nvGrpSpPr>
      <p:grpSpPr/>
      <p:sp>
        <p:nvSpPr>
          <p:cNvPr id="28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87"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27 </a:t>
            </a:r>
          </a:p>
        </p:txBody>
      </p:sp>
      <p:sp>
        <p:nvSpPr>
          <p:cNvPr id="28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89" name=""/>
          <p:cNvSpPr/>
          <p:nvPr>
            <p:ph type="body" idx="10"/>
          </p:nvPr>
        </p:nvSpPr>
        <p:spPr>
          <a:xfrm>
            <a:off x="0" y="676910"/>
            <a:ext cx="9144000" cy="1087120"/>
          </a:xfrm>
          <a:prstGeom prst="rect">
            <a:avLst/>
          </a:prstGeom>
          <a:noFill/>
          <a:ln w="0" cmpd="sng">
            <a:noFill/>
            <a:prstDash val="solid"/>
          </a:ln>
        </p:spPr>
        <p:txBody>
          <a:bodyPr vert="horz" lIns="0" tIns="281305" rIns="0" bIns="0" anchor="t"/>
          <a:lstStyle/>
          <a:p>
            <a:pPr marL="0" marR="0" indent="0" algn="ctr">
              <a:lnSpc>
                <a:spcPts val="4300"/>
              </a:lnSpc>
              <a:spcAft>
                <a:spcPts val="1770"/>
              </a:spcAft>
            </a:pPr>
            <a:r>
              <a:rPr lang="en-US" sz="4350" b="1" spc="5">
                <a:solidFill>
                  <a:srgbClr val="001F5F"/>
                </a:solidFill>
                <a:latin typeface="Calibri" pitchFamily="1" panose="2263545234"/>
              </a:rPr>
              <a:t>On-Line Cheating </a:t>
            </a:r>
          </a:p>
        </p:txBody>
      </p:sp>
      <p:sp>
        <p:nvSpPr>
          <p:cNvPr id="290" name=""/>
          <p:cNvSpPr/>
          <p:nvPr>
            <p:ph type="body" idx="10"/>
          </p:nvPr>
        </p:nvSpPr>
        <p:spPr>
          <a:xfrm>
            <a:off x="0" y="1764030"/>
            <a:ext cx="9144000" cy="4606290"/>
          </a:xfrm>
          <a:prstGeom prst="rect">
            <a:avLst/>
          </a:prstGeom>
          <a:noFill/>
          <a:ln w="0" cmpd="sng">
            <a:noFill/>
            <a:prstDash val="solid"/>
          </a:ln>
        </p:spPr>
        <p:txBody>
          <a:bodyPr vert="horz" lIns="0" tIns="233045" rIns="0" bIns="0" anchor="t"/>
          <a:lstStyle/>
          <a:p>
            <a:pPr marL="777240" marR="0" indent="365760" algn="just">
              <a:lnSpc>
                <a:spcPts val="2900"/>
              </a:lnSpc>
              <a:spcAft>
                <a:spcPts val="0"/>
              </a:spcAft>
              <a:buFont typeface="Symbol"/>
              <a:buChar char="·"/>
            </a:pPr>
            <a:r>
              <a:rPr lang="en-US" sz="2800" spc="-25">
                <a:solidFill>
                  <a:srgbClr val="001F5F"/>
                </a:solidFill>
                <a:latin typeface="Calibri" pitchFamily="1" panose="2263545234"/>
              </a:rPr>
              <a:t>Regional Testing Centers </a:t>
            </a:r>
          </a:p>
          <a:p>
            <a:pPr marL="777240" marR="0" indent="365760" algn="just">
              <a:lnSpc>
                <a:spcPts val="2900"/>
              </a:lnSpc>
              <a:spcBef>
                <a:spcPts val="675"/>
              </a:spcBef>
              <a:spcAft>
                <a:spcPts val="0"/>
              </a:spcAft>
              <a:buFont typeface="Symbol"/>
              <a:buChar char="·"/>
            </a:pPr>
            <a:r>
              <a:rPr lang="en-US" sz="2800" spc="-5">
                <a:solidFill>
                  <a:srgbClr val="001F5F"/>
                </a:solidFill>
                <a:latin typeface="Calibri" pitchFamily="1" panose="2263545234"/>
              </a:rPr>
              <a:t>Probably the most effective method, but </a:t>
            </a:r>
          </a:p>
          <a:p>
            <a:pPr marL="777240" marR="0" indent="365760" algn="just">
              <a:lnSpc>
                <a:spcPts val="2900"/>
              </a:lnSpc>
              <a:spcBef>
                <a:spcPts val="700"/>
              </a:spcBef>
              <a:spcAft>
                <a:spcPts val="0"/>
              </a:spcAft>
              <a:buFont typeface="Symbol"/>
              <a:buChar char="·"/>
            </a:pPr>
            <a:r>
              <a:rPr lang="en-US" sz="2800" spc="-20">
                <a:solidFill>
                  <a:srgbClr val="001F5F"/>
                </a:solidFill>
                <a:latin typeface="Calibri" pitchFamily="1" panose="2263545234"/>
              </a:rPr>
              <a:t>It’s expensive, and </a:t>
            </a:r>
          </a:p>
          <a:p>
            <a:pPr marL="777240" marR="0" indent="365760" algn="just">
              <a:lnSpc>
                <a:spcPts val="2900"/>
              </a:lnSpc>
              <a:spcBef>
                <a:spcPts val="675"/>
              </a:spcBef>
              <a:spcAft>
                <a:spcPts val="0"/>
              </a:spcAft>
              <a:buFont typeface="Symbol"/>
              <a:buChar char="·"/>
            </a:pPr>
            <a:r>
              <a:rPr lang="en-US" sz="2800" spc="-5">
                <a:solidFill>
                  <a:srgbClr val="001F5F"/>
                </a:solidFill>
                <a:latin typeface="Calibri" pitchFamily="1" panose="2263545234"/>
              </a:rPr>
              <a:t>Students who have jobs and other responsibilities </a:t>
            </a:r>
          </a:p>
          <a:p>
            <a:pPr marL="1143000" marR="0" indent="0" algn="just">
              <a:lnSpc>
                <a:spcPts val="2900"/>
              </a:lnSpc>
              <a:spcBef>
                <a:spcPts val="5"/>
              </a:spcBef>
              <a:spcAft>
                <a:spcPts val="0"/>
              </a:spcAft>
            </a:pPr>
            <a:r>
              <a:rPr lang="en-US" sz="2800" spc="-10">
                <a:solidFill>
                  <a:srgbClr val="001F5F"/>
                </a:solidFill>
                <a:latin typeface="Calibri" pitchFamily="1" panose="2263545234"/>
              </a:rPr>
              <a:t>complain of the inconvenience. </a:t>
            </a:r>
          </a:p>
          <a:p>
            <a:pPr marL="1143000" marR="0" indent="0" algn="just">
              <a:lnSpc>
                <a:spcPts val="2900"/>
              </a:lnSpc>
              <a:spcBef>
                <a:spcPts val="5"/>
              </a:spcBef>
              <a:spcAft>
                <a:spcPts val="0"/>
              </a:spcAft>
            </a:pPr>
            <a:r>
              <a:rPr lang="en-US" sz="2800" u="sng" spc="-5">
                <a:solidFill>
                  <a:srgbClr val="0000FF"/>
                </a:solidFill>
                <a:latin typeface="Calibri" pitchFamily="1" panose="2263545234"/>
              </a:rPr>
              <a:t>http://thejournal.com/Articles/2013/09/02/From</a:t>
            </a:r>
            <a:r>
              <a:rPr lang="en-US" sz="100" spc="-5">
                <a:solidFill>
                  <a:srgbClr val="001F5F"/>
                </a:solidFill>
                <a:latin typeface="Calibri" pitchFamily="1" panose="2263545234"/>
              </a:rPr>
              <a:t> </a:t>
            </a:r>
          </a:p>
          <a:p>
            <a:pPr marL="1143000" marR="0" indent="0" algn="just">
              <a:lnSpc>
                <a:spcPts val="2900"/>
              </a:lnSpc>
              <a:spcBef>
                <a:spcPts val="5"/>
              </a:spcBef>
              <a:spcAft>
                <a:spcPts val="0"/>
              </a:spcAft>
            </a:pPr>
            <a:r>
              <a:rPr lang="en-US" sz="2800" spc="-10">
                <a:solidFill>
                  <a:srgbClr val="001F5F"/>
                </a:solidFill>
                <a:latin typeface="Calibri" pitchFamily="1" panose="2263545234"/>
              </a:rPr>
              <a:t>-Texting-to-Plagiarism-How-to-Stop-High-Tech-</a:t>
            </a:r>
            <a:r>
              <a:rPr lang="en-US" sz="100">
                <a:solidFill>
                  <a:srgbClr val="000000"/>
                </a:solidFill>
                <a:latin typeface="Tahoma" pitchFamily="2" panose="2263545234"/>
              </a:rPr>
              <a:t> </a:t>
            </a:r>
          </a:p>
          <a:p>
            <a:pPr marL="1143000" marR="0" indent="0" algn="just">
              <a:lnSpc>
                <a:spcPts val="2900"/>
              </a:lnSpc>
              <a:spcBef>
                <a:spcPts val="0"/>
              </a:spcBef>
              <a:spcAft>
                <a:spcPts val="8180"/>
              </a:spcAft>
            </a:pPr>
            <a:r>
              <a:rPr lang="en-US" sz="2800" spc="-15">
                <a:solidFill>
                  <a:srgbClr val="001F5F"/>
                </a:solidFill>
                <a:latin typeface="Calibri" pitchFamily="1" panose="2263545234"/>
              </a:rPr>
              <a:t>Cheating.aspx?Page=2 </a:t>
            </a:r>
          </a:p>
        </p:txBody>
      </p:sp>
    </p:spTree>
  </p:cSld>
</p:sldLayout>
</file>

<file path=ppt/slideLayouts/slideLayout2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96" name=""/>
        <p:cNvGrpSpPr/>
        <p:nvPr/>
      </p:nvGrpSpPr>
      <p:grpSpPr/>
      <p:sp>
        <p:nvSpPr>
          <p:cNvPr id="29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98" name=""/>
          <p:cNvSpPr/>
          <p:nvPr>
            <p:ph type="body" idx="10"/>
          </p:nvPr>
        </p:nvSpPr>
        <p:spPr>
          <a:xfrm>
            <a:off x="8806815" y="50800"/>
            <a:ext cx="3048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14">
                <a:solidFill>
                  <a:srgbClr val="000080"/>
                </a:solidFill>
                <a:latin typeface="Tahoma" pitchFamily="2" panose="2263545234"/>
              </a:rPr>
              <a:t>28 </a:t>
            </a:r>
          </a:p>
        </p:txBody>
      </p:sp>
      <p:sp>
        <p:nvSpPr>
          <p:cNvPr id="299"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00" name=""/>
          <p:cNvSpPr/>
          <p:nvPr>
            <p:ph type="body" idx="10"/>
          </p:nvPr>
        </p:nvSpPr>
        <p:spPr>
          <a:xfrm>
            <a:off x="0" y="676910"/>
            <a:ext cx="9144000" cy="1172845"/>
          </a:xfrm>
          <a:prstGeom prst="rect">
            <a:avLst/>
          </a:prstGeom>
          <a:noFill/>
          <a:ln w="0" cmpd="sng">
            <a:noFill/>
            <a:prstDash val="solid"/>
          </a:ln>
        </p:spPr>
        <p:txBody>
          <a:bodyPr vert="horz" lIns="0" tIns="281305" rIns="0" bIns="0" anchor="t"/>
          <a:lstStyle/>
          <a:p>
            <a:pPr marL="0" marR="0" indent="0" algn="ctr">
              <a:lnSpc>
                <a:spcPts val="4300"/>
              </a:lnSpc>
              <a:spcAft>
                <a:spcPts val="2490"/>
              </a:spcAft>
            </a:pPr>
            <a:r>
              <a:rPr lang="en-US" sz="4350" b="1" spc="5">
                <a:solidFill>
                  <a:srgbClr val="001F5F"/>
                </a:solidFill>
                <a:latin typeface="Calibri" pitchFamily="1" panose="2263545234"/>
              </a:rPr>
              <a:t>On-Line Cheating </a:t>
            </a:r>
          </a:p>
        </p:txBody>
      </p:sp>
      <p:sp>
        <p:nvSpPr>
          <p:cNvPr id="301" name=""/>
          <p:cNvSpPr/>
          <p:nvPr>
            <p:ph type="body" idx="10"/>
          </p:nvPr>
        </p:nvSpPr>
        <p:spPr>
          <a:xfrm>
            <a:off x="0" y="1849755"/>
            <a:ext cx="9144000" cy="4520565"/>
          </a:xfrm>
          <a:prstGeom prst="rect">
            <a:avLst/>
          </a:prstGeom>
          <a:noFill/>
          <a:ln w="0" cmpd="sng">
            <a:noFill/>
            <a:prstDash val="solid"/>
          </a:ln>
        </p:spPr>
        <p:txBody>
          <a:bodyPr vert="horz" lIns="0" tIns="196850" rIns="0" bIns="0" anchor="t"/>
          <a:lstStyle/>
          <a:p>
            <a:pPr marL="777240" marR="0" indent="365760" algn="just">
              <a:lnSpc>
                <a:spcPts val="3300"/>
              </a:lnSpc>
              <a:spcAft>
                <a:spcPts val="0"/>
              </a:spcAft>
              <a:buFont typeface="Symbol"/>
              <a:buChar char="·"/>
            </a:pPr>
            <a:r>
              <a:rPr lang="en-US" sz="3150" spc="5">
                <a:solidFill>
                  <a:srgbClr val="001F5F"/>
                </a:solidFill>
                <a:latin typeface="Calibri" pitchFamily="1" panose="2263545234"/>
              </a:rPr>
              <a:t>Thomas Edison State College </a:t>
            </a:r>
          </a:p>
          <a:p>
            <a:pPr marL="777240" marR="0" indent="365760" algn="just">
              <a:lnSpc>
                <a:spcPts val="3300"/>
              </a:lnSpc>
              <a:spcBef>
                <a:spcPts val="1190"/>
              </a:spcBef>
              <a:spcAft>
                <a:spcPts val="0"/>
              </a:spcAft>
              <a:buFont typeface="Symbol"/>
              <a:buChar char="·"/>
            </a:pPr>
            <a:r>
              <a:rPr lang="en-US" sz="3150" spc="-5">
                <a:solidFill>
                  <a:srgbClr val="001F5F"/>
                </a:solidFill>
                <a:latin typeface="Calibri" pitchFamily="1" panose="2263545234"/>
              </a:rPr>
              <a:t>Perceptions and </a:t>
            </a:r>
          </a:p>
          <a:p>
            <a:pPr marL="777240" marR="0" indent="365760" algn="just">
              <a:lnSpc>
                <a:spcPts val="3300"/>
              </a:lnSpc>
              <a:spcBef>
                <a:spcPts val="1185"/>
              </a:spcBef>
              <a:spcAft>
                <a:spcPts val="0"/>
              </a:spcAft>
              <a:buFont typeface="Symbol"/>
              <a:buChar char="·"/>
            </a:pPr>
            <a:r>
              <a:rPr lang="en-US" sz="3150" spc="5">
                <a:solidFill>
                  <a:srgbClr val="001F5F"/>
                </a:solidFill>
                <a:latin typeface="Calibri" pitchFamily="1" panose="2263545234"/>
              </a:rPr>
              <a:t>Questionmark </a:t>
            </a:r>
          </a:p>
          <a:p>
            <a:pPr marL="777240" marR="0" indent="365760" algn="just">
              <a:lnSpc>
                <a:spcPts val="3300"/>
              </a:lnSpc>
              <a:spcBef>
                <a:spcPts val="1190"/>
              </a:spcBef>
              <a:spcAft>
                <a:spcPts val="0"/>
              </a:spcAft>
              <a:buFont typeface="Symbol"/>
              <a:buChar char="·"/>
            </a:pPr>
            <a:r>
              <a:rPr lang="en-US" sz="3150" spc="-5">
                <a:solidFill>
                  <a:srgbClr val="001F5F"/>
                </a:solidFill>
                <a:latin typeface="Calibri" pitchFamily="1" panose="2263545234"/>
              </a:rPr>
              <a:t>University of North Texas </a:t>
            </a:r>
          </a:p>
          <a:p>
            <a:pPr marL="777240" marR="0" indent="365760" algn="just">
              <a:lnSpc>
                <a:spcPts val="3300"/>
              </a:lnSpc>
              <a:spcBef>
                <a:spcPts val="1185"/>
              </a:spcBef>
              <a:spcAft>
                <a:spcPts val="12145"/>
              </a:spcAft>
              <a:buFont typeface="Symbol"/>
              <a:buChar char="·"/>
            </a:pPr>
            <a:r>
              <a:rPr lang="en-US" sz="3150" spc="0">
                <a:solidFill>
                  <a:srgbClr val="001F5F"/>
                </a:solidFill>
                <a:latin typeface="Calibri" pitchFamily="1" panose="2263545234"/>
              </a:rPr>
              <a:t>Examsoft Worldwide </a:t>
            </a:r>
          </a:p>
        </p:txBody>
      </p:sp>
    </p:spTree>
  </p:cSld>
</p:sldLayout>
</file>

<file path=ppt/slideLayouts/slideLayout2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07" name=""/>
        <p:cNvGrpSpPr/>
        <p:nvPr/>
      </p:nvGrpSpPr>
      <p:grpSpPr/>
      <p:sp>
        <p:nvSpPr>
          <p:cNvPr id="30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09"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29 </a:t>
            </a:r>
          </a:p>
        </p:txBody>
      </p:sp>
      <p:sp>
        <p:nvSpPr>
          <p:cNvPr id="31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11" name=""/>
          <p:cNvSpPr/>
          <p:nvPr>
            <p:ph type="body" idx="10"/>
          </p:nvPr>
        </p:nvSpPr>
        <p:spPr>
          <a:xfrm>
            <a:off x="0" y="676910"/>
            <a:ext cx="9144000" cy="1566545"/>
          </a:xfrm>
          <a:prstGeom prst="rect">
            <a:avLst/>
          </a:prstGeom>
          <a:noFill/>
          <a:ln w="0" cmpd="sng">
            <a:noFill/>
            <a:prstDash val="solid"/>
          </a:ln>
        </p:spPr>
        <p:txBody>
          <a:bodyPr vert="horz" lIns="0" tIns="282575" rIns="0" bIns="0" anchor="t"/>
          <a:lstStyle/>
          <a:p>
            <a:pPr marL="0" marR="0" indent="0" algn="ctr">
              <a:lnSpc>
                <a:spcPts val="4600"/>
              </a:lnSpc>
              <a:spcAft>
                <a:spcPts val="0"/>
              </a:spcAft>
            </a:pPr>
            <a:r>
              <a:rPr lang="en-US" sz="4300" b="1" spc="25">
                <a:solidFill>
                  <a:srgbClr val="001F5F"/>
                </a:solidFill>
                <a:latin typeface="Calibri" pitchFamily="1" panose="2263545234"/>
              </a:rPr>
              <a:t>Questionmark Online </a:t>
            </a:r>
          </a:p>
          <a:p>
            <a:pPr marL="0" marR="0" indent="0" algn="ctr">
              <a:lnSpc>
                <a:spcPts val="4600"/>
              </a:lnSpc>
              <a:spcBef>
                <a:spcPts val="450"/>
              </a:spcBef>
              <a:spcAft>
                <a:spcPts val="0"/>
              </a:spcAft>
            </a:pPr>
            <a:r>
              <a:rPr lang="en-US" sz="4300" b="1" spc="0">
                <a:solidFill>
                  <a:srgbClr val="001F5F"/>
                </a:solidFill>
                <a:latin typeface="Calibri" pitchFamily="1" panose="2263545234"/>
              </a:rPr>
              <a:t>Proctoring </a:t>
            </a:r>
          </a:p>
        </p:txBody>
      </p:sp>
      <p:sp>
        <p:nvSpPr>
          <p:cNvPr id="312" name=""/>
          <p:cNvSpPr/>
          <p:nvPr>
            <p:ph type="body" idx="10"/>
          </p:nvPr>
        </p:nvSpPr>
        <p:spPr>
          <a:xfrm>
            <a:off x="0" y="2243455"/>
            <a:ext cx="9144000" cy="4126865"/>
          </a:xfrm>
          <a:prstGeom prst="rect">
            <a:avLst/>
          </a:prstGeom>
          <a:noFill/>
          <a:ln w="0" cmpd="sng">
            <a:noFill/>
            <a:prstDash val="solid"/>
          </a:ln>
        </p:spPr>
        <p:txBody>
          <a:bodyPr vert="horz" lIns="0" tIns="10160" rIns="0" bIns="0" anchor="t"/>
          <a:lstStyle/>
          <a:p>
            <a:pPr marL="777240" marR="0" indent="365760" algn="just">
              <a:lnSpc>
                <a:spcPts val="2400"/>
              </a:lnSpc>
              <a:spcAft>
                <a:spcPts val="0"/>
              </a:spcAft>
              <a:buFont typeface="Symbol"/>
              <a:buChar char="·"/>
            </a:pPr>
            <a:r>
              <a:rPr lang="en-US" sz="2350" spc="10">
                <a:solidFill>
                  <a:srgbClr val="001F5F"/>
                </a:solidFill>
                <a:latin typeface="Calibri" pitchFamily="1" panose="2263545234"/>
              </a:rPr>
              <a:t>“Questionmark Secure is a locked</a:t>
            </a:r>
            <a:r>
              <a:rPr lang="en-US" sz="2350" spc="10">
                <a:solidFill>
                  <a:srgbClr val="001F5F"/>
                </a:solidFill>
                <a:latin typeface="Calibri" pitchFamily="1" panose="2263545234"/>
              </a:rPr>
              <a:t>-down browser designed </a:t>
            </a:r>
          </a:p>
          <a:p>
            <a:pPr marL="1143000" marR="0" indent="0" algn="just">
              <a:lnSpc>
                <a:spcPts val="2400"/>
              </a:lnSpc>
              <a:spcBef>
                <a:spcPts val="0"/>
              </a:spcBef>
              <a:spcAft>
                <a:spcPts val="0"/>
              </a:spcAft>
            </a:pPr>
            <a:r>
              <a:rPr lang="en-US" sz="2350" spc="10">
                <a:solidFill>
                  <a:srgbClr val="001F5F"/>
                </a:solidFill>
                <a:latin typeface="Calibri" pitchFamily="1" panose="2263545234"/>
              </a:rPr>
              <a:t>to help you provide secure environment in which to </a:t>
            </a:r>
          </a:p>
          <a:p>
            <a:pPr marL="1143000" marR="0" indent="0" algn="just">
              <a:lnSpc>
                <a:spcPts val="2500"/>
              </a:lnSpc>
              <a:spcBef>
                <a:spcPts val="0"/>
              </a:spcBef>
              <a:spcAft>
                <a:spcPts val="0"/>
              </a:spcAft>
            </a:pPr>
            <a:r>
              <a:rPr lang="en-US" sz="2350" spc="10">
                <a:solidFill>
                  <a:srgbClr val="001F5F"/>
                </a:solidFill>
                <a:latin typeface="Calibri" pitchFamily="1" panose="2263545234"/>
              </a:rPr>
              <a:t>deliver high stakes assessments such as tests and exams. </a:t>
            </a:r>
          </a:p>
          <a:p>
            <a:pPr marL="1143000" marR="0" indent="0" algn="just">
              <a:lnSpc>
                <a:spcPts val="2500"/>
              </a:lnSpc>
              <a:spcBef>
                <a:spcPts val="25"/>
              </a:spcBef>
              <a:spcAft>
                <a:spcPts val="0"/>
              </a:spcAft>
            </a:pPr>
            <a:r>
              <a:rPr lang="en-US" sz="2350" spc="15">
                <a:solidFill>
                  <a:srgbClr val="001F5F"/>
                </a:solidFill>
                <a:latin typeface="Calibri" pitchFamily="1" panose="2263545234"/>
              </a:rPr>
              <a:t>Delivering assessments via Questionmark Secure can help </a:t>
            </a:r>
          </a:p>
          <a:p>
            <a:pPr marL="1143000" marR="0" indent="0" algn="just">
              <a:lnSpc>
                <a:spcPts val="2500"/>
              </a:lnSpc>
              <a:spcBef>
                <a:spcPts val="0"/>
              </a:spcBef>
              <a:spcAft>
                <a:spcPts val="0"/>
              </a:spcAft>
            </a:pPr>
            <a:r>
              <a:rPr lang="en-US" sz="2350" spc="10">
                <a:solidFill>
                  <a:srgbClr val="001F5F"/>
                </a:solidFill>
                <a:latin typeface="Calibri" pitchFamily="1" panose="2263545234"/>
              </a:rPr>
              <a:t>significantly reduce the risk of cheating when deployed </a:t>
            </a:r>
          </a:p>
          <a:p>
            <a:pPr marL="1143000" marR="0" indent="0" algn="just">
              <a:lnSpc>
                <a:spcPts val="2500"/>
              </a:lnSpc>
              <a:spcBef>
                <a:spcPts val="25"/>
              </a:spcBef>
              <a:spcAft>
                <a:spcPts val="0"/>
              </a:spcAft>
            </a:pPr>
            <a:r>
              <a:rPr lang="en-US" sz="2350" spc="10">
                <a:solidFill>
                  <a:srgbClr val="001F5F"/>
                </a:solidFill>
                <a:latin typeface="Calibri" pitchFamily="1" panose="2263545234"/>
              </a:rPr>
              <a:t>along with other defenses to combat impersonation and </a:t>
            </a:r>
          </a:p>
          <a:p>
            <a:pPr marL="1143000" marR="0" indent="0" algn="just">
              <a:lnSpc>
                <a:spcPts val="2500"/>
              </a:lnSpc>
              <a:spcBef>
                <a:spcPts val="0"/>
              </a:spcBef>
              <a:spcAft>
                <a:spcPts val="0"/>
              </a:spcAft>
            </a:pPr>
            <a:r>
              <a:rPr lang="en-US" sz="2350" spc="5">
                <a:solidFill>
                  <a:srgbClr val="001F5F"/>
                </a:solidFill>
                <a:latin typeface="Calibri" pitchFamily="1" panose="2263545234"/>
              </a:rPr>
              <a:t>content theft. Available for Windows, Mac, and iPad.” </a:t>
            </a:r>
          </a:p>
          <a:p>
            <a:pPr marL="777240" marR="0" indent="365760" algn="just">
              <a:lnSpc>
                <a:spcPts val="2700"/>
              </a:lnSpc>
              <a:spcBef>
                <a:spcPts val="575"/>
              </a:spcBef>
              <a:spcAft>
                <a:spcPts val="0"/>
              </a:spcAft>
              <a:buFont typeface="Symbol"/>
              <a:buChar char="·"/>
            </a:pPr>
            <a:r>
              <a:rPr lang="en-US" sz="2350" u="sng" spc="10">
                <a:solidFill>
                  <a:srgbClr val="0000FF"/>
                </a:solidFill>
                <a:latin typeface="Calibri" pitchFamily="1" panose="2263545234"/>
              </a:rPr>
              <a:t>https://www.questionmark.com/content/online-</a:t>
            </a:r>
          </a:p>
          <a:p>
            <a:pPr marL="1143000" marR="0" indent="0" algn="just">
              <a:lnSpc>
                <a:spcPts val="2500"/>
              </a:lnSpc>
              <a:spcBef>
                <a:spcPts val="25"/>
              </a:spcBef>
              <a:spcAft>
                <a:spcPts val="8440"/>
              </a:spcAft>
            </a:pPr>
            <a:r>
              <a:rPr lang="en-US" sz="2350" u="sng" spc="10">
                <a:solidFill>
                  <a:srgbClr val="0000FF"/>
                </a:solidFill>
                <a:latin typeface="Calibri" pitchFamily="1" panose="2263545234"/>
              </a:rPr>
              <a:t>proctoring-service</a:t>
            </a:r>
            <a:r>
              <a:rPr lang="en-US" sz="2350" spc="10">
                <a:solidFill>
                  <a:srgbClr val="001F5F"/>
                </a:solidFill>
                <a:latin typeface="Calibri" pitchFamily="1" panose="2263545234"/>
              </a:rPr>
              <a:t>  </a:t>
            </a:r>
          </a:p>
        </p:txBody>
      </p:sp>
    </p:spTree>
  </p:cSld>
</p:sldLayout>
</file>

<file path=ppt/slideLayouts/slideLayout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21" name=""/>
        <p:cNvGrpSpPr/>
        <p:nvPr/>
      </p:nvGrpSpPr>
      <p:grpSpPr/>
      <p:sp>
        <p:nvSpPr>
          <p:cNvPr id="2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23" name=""/>
          <p:cNvSpPr/>
          <p:nvPr>
            <p:ph type="body" idx="10"/>
          </p:nvPr>
        </p:nvSpPr>
        <p:spPr>
          <a:xfrm>
            <a:off x="8852535"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3 </a:t>
            </a:r>
          </a:p>
        </p:txBody>
      </p:sp>
      <p:sp>
        <p:nvSpPr>
          <p:cNvPr id="2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5" name=""/>
          <p:cNvSpPr/>
          <p:nvPr>
            <p:ph type="body" idx="10"/>
          </p:nvPr>
        </p:nvSpPr>
        <p:spPr>
          <a:xfrm>
            <a:off x="0" y="676910"/>
            <a:ext cx="9144000" cy="1135380"/>
          </a:xfrm>
          <a:prstGeom prst="rect">
            <a:avLst/>
          </a:prstGeom>
          <a:noFill/>
          <a:ln w="0" cmpd="sng">
            <a:noFill/>
            <a:prstDash val="solid"/>
          </a:ln>
        </p:spPr>
        <p:txBody>
          <a:bodyPr vert="horz" lIns="0" tIns="282575" rIns="0" bIns="0" anchor="t"/>
          <a:lstStyle/>
          <a:p>
            <a:pPr marL="0" marR="0" indent="0" algn="ctr">
              <a:lnSpc>
                <a:spcPts val="4300"/>
              </a:lnSpc>
              <a:spcAft>
                <a:spcPts val="2205"/>
              </a:spcAft>
            </a:pPr>
            <a:r>
              <a:rPr lang="en-US" sz="4300" b="1" spc="25">
                <a:solidFill>
                  <a:srgbClr val="001F5F"/>
                </a:solidFill>
                <a:latin typeface="Calibri" pitchFamily="1" panose="2263545234"/>
              </a:rPr>
              <a:t>What Is Cheating? </a:t>
            </a:r>
          </a:p>
        </p:txBody>
      </p:sp>
      <p:sp>
        <p:nvSpPr>
          <p:cNvPr id="26" name=""/>
          <p:cNvSpPr/>
          <p:nvPr>
            <p:ph type="body" idx="10"/>
          </p:nvPr>
        </p:nvSpPr>
        <p:spPr>
          <a:xfrm>
            <a:off x="0" y="1812290"/>
            <a:ext cx="9144000" cy="4558030"/>
          </a:xfrm>
          <a:prstGeom prst="rect">
            <a:avLst/>
          </a:prstGeom>
          <a:noFill/>
          <a:ln w="0" cmpd="sng">
            <a:noFill/>
            <a:prstDash val="solid"/>
          </a:ln>
        </p:spPr>
        <p:txBody>
          <a:bodyPr vert="horz" lIns="0" tIns="215265" rIns="0" bIns="0" anchor="t"/>
          <a:lstStyle/>
          <a:p>
            <a:pPr marL="777240" marR="0" indent="365760" algn="just">
              <a:lnSpc>
                <a:spcPts val="3200"/>
              </a:lnSpc>
              <a:spcAft>
                <a:spcPts val="0"/>
              </a:spcAft>
              <a:buFont typeface="Symbol"/>
              <a:buChar char="·"/>
            </a:pPr>
            <a:r>
              <a:rPr lang="en-US" sz="2800" spc="-5">
                <a:solidFill>
                  <a:srgbClr val="001F5F"/>
                </a:solidFill>
                <a:latin typeface="Calibri" pitchFamily="1" panose="2263545234"/>
              </a:rPr>
              <a:t>Unauthorized access to an assessment, e.g., an </a:t>
            </a:r>
          </a:p>
          <a:p>
            <a:pPr marL="1143000" marR="0" indent="0" algn="just">
              <a:lnSpc>
                <a:spcPts val="3200"/>
              </a:lnSpc>
              <a:spcBef>
                <a:spcPts val="0"/>
              </a:spcBef>
              <a:spcAft>
                <a:spcPts val="0"/>
              </a:spcAft>
            </a:pPr>
            <a:r>
              <a:rPr lang="en-US" sz="2800" spc="-10">
                <a:solidFill>
                  <a:srgbClr val="001F5F"/>
                </a:solidFill>
                <a:latin typeface="Calibri" pitchFamily="1" panose="2263545234"/>
              </a:rPr>
              <a:t>exam, before the assessment is administered. </a:t>
            </a:r>
          </a:p>
          <a:p>
            <a:pPr marL="777240" marR="0" indent="365760" algn="just">
              <a:lnSpc>
                <a:spcPts val="3200"/>
              </a:lnSpc>
              <a:spcBef>
                <a:spcPts val="675"/>
              </a:spcBef>
              <a:spcAft>
                <a:spcPts val="0"/>
              </a:spcAft>
              <a:buFont typeface="Symbol"/>
              <a:buChar char="·"/>
            </a:pPr>
            <a:r>
              <a:rPr lang="en-US" sz="2800" spc="-5">
                <a:solidFill>
                  <a:srgbClr val="001F5F"/>
                </a:solidFill>
                <a:latin typeface="Calibri" pitchFamily="1" panose="2263545234"/>
              </a:rPr>
              <a:t>Unauthorized assistance during the assessment. </a:t>
            </a:r>
          </a:p>
          <a:p>
            <a:pPr marL="777240" marR="0" indent="365760" algn="just">
              <a:lnSpc>
                <a:spcPts val="3200"/>
              </a:lnSpc>
              <a:spcBef>
                <a:spcPts val="670"/>
              </a:spcBef>
              <a:spcAft>
                <a:spcPts val="0"/>
              </a:spcAft>
              <a:buFont typeface="Symbol"/>
              <a:buChar char="·"/>
            </a:pPr>
            <a:r>
              <a:rPr lang="en-US" sz="2800" spc="-10">
                <a:solidFill>
                  <a:srgbClr val="001F5F"/>
                </a:solidFill>
                <a:latin typeface="Calibri" pitchFamily="1" panose="2263545234"/>
              </a:rPr>
              <a:t>Proxy representation at the assessment </a:t>
            </a:r>
          </a:p>
          <a:p>
            <a:pPr marL="777240" marR="0" indent="365760" algn="just">
              <a:lnSpc>
                <a:spcPts val="3200"/>
              </a:lnSpc>
              <a:spcBef>
                <a:spcPts val="670"/>
              </a:spcBef>
              <a:spcAft>
                <a:spcPts val="0"/>
              </a:spcAft>
              <a:buFont typeface="Symbol"/>
              <a:buChar char="·"/>
            </a:pPr>
            <a:r>
              <a:rPr lang="en-US" sz="2800" spc="-5">
                <a:solidFill>
                  <a:srgbClr val="001F5F"/>
                </a:solidFill>
                <a:latin typeface="Calibri" pitchFamily="1" panose="2263545234"/>
              </a:rPr>
              <a:t>Use of unauthorized written or electronic </a:t>
            </a:r>
          </a:p>
          <a:p>
            <a:pPr marL="1143000" marR="0" indent="0" algn="just">
              <a:lnSpc>
                <a:spcPts val="3200"/>
              </a:lnSpc>
              <a:spcBef>
                <a:spcPts val="0"/>
              </a:spcBef>
              <a:spcAft>
                <a:spcPts val="11970"/>
              </a:spcAft>
            </a:pPr>
            <a:r>
              <a:rPr lang="en-US" sz="2800" spc="-5">
                <a:solidFill>
                  <a:srgbClr val="001F5F"/>
                </a:solidFill>
                <a:latin typeface="Calibri" pitchFamily="1" panose="2263545234"/>
              </a:rPr>
              <a:t>materials during the assessment </a:t>
            </a:r>
          </a:p>
        </p:txBody>
      </p:sp>
    </p:spTree>
  </p:cSld>
</p:sldLayout>
</file>

<file path=ppt/slideLayouts/slideLayout3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18" name=""/>
        <p:cNvGrpSpPr/>
        <p:nvPr/>
      </p:nvGrpSpPr>
      <p:grpSpPr/>
      <p:sp>
        <p:nvSpPr>
          <p:cNvPr id="31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20"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30 </a:t>
            </a:r>
          </a:p>
        </p:txBody>
      </p:sp>
      <p:sp>
        <p:nvSpPr>
          <p:cNvPr id="321"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22" name=""/>
          <p:cNvSpPr/>
          <p:nvPr>
            <p:ph type="body" idx="10"/>
          </p:nvPr>
        </p:nvSpPr>
        <p:spPr>
          <a:xfrm>
            <a:off x="0" y="676910"/>
            <a:ext cx="9144000" cy="1135380"/>
          </a:xfrm>
          <a:prstGeom prst="rect">
            <a:avLst/>
          </a:prstGeom>
          <a:noFill/>
          <a:ln w="0" cmpd="sng">
            <a:noFill/>
            <a:prstDash val="solid"/>
          </a:ln>
        </p:spPr>
        <p:txBody>
          <a:bodyPr vert="horz" lIns="0" tIns="282575" rIns="0" bIns="0" anchor="t"/>
          <a:lstStyle/>
          <a:p>
            <a:pPr marL="0" marR="0" indent="0" algn="ctr">
              <a:lnSpc>
                <a:spcPts val="4600"/>
              </a:lnSpc>
              <a:spcAft>
                <a:spcPts val="1870"/>
              </a:spcAft>
            </a:pPr>
            <a:r>
              <a:rPr lang="en-US" sz="4300" b="1" spc="-5">
                <a:solidFill>
                  <a:srgbClr val="001F5F"/>
                </a:solidFill>
                <a:latin typeface="Calibri" pitchFamily="1" panose="2263545234"/>
              </a:rPr>
              <a:t>Examsoft </a:t>
            </a:r>
          </a:p>
        </p:txBody>
      </p:sp>
      <p:sp>
        <p:nvSpPr>
          <p:cNvPr id="323" name=""/>
          <p:cNvSpPr/>
          <p:nvPr>
            <p:ph type="body" idx="10"/>
          </p:nvPr>
        </p:nvSpPr>
        <p:spPr>
          <a:xfrm>
            <a:off x="0" y="1812290"/>
            <a:ext cx="9144000" cy="4558030"/>
          </a:xfrm>
          <a:prstGeom prst="rect">
            <a:avLst/>
          </a:prstGeom>
          <a:noFill/>
          <a:ln w="0" cmpd="sng">
            <a:noFill/>
            <a:prstDash val="solid"/>
          </a:ln>
        </p:spPr>
        <p:txBody>
          <a:bodyPr vert="horz" lIns="0" tIns="215265" rIns="0" bIns="0" anchor="t"/>
          <a:lstStyle/>
          <a:p>
            <a:pPr marL="777240" marR="0" indent="365760" algn="just">
              <a:lnSpc>
                <a:spcPts val="3200"/>
              </a:lnSpc>
              <a:spcAft>
                <a:spcPts val="0"/>
              </a:spcAft>
              <a:buFont typeface="Symbol"/>
              <a:buChar char="·"/>
            </a:pPr>
            <a:r>
              <a:rPr lang="en-US" sz="2800" spc="-5">
                <a:solidFill>
                  <a:srgbClr val="001F5F"/>
                </a:solidFill>
                <a:latin typeface="Calibri" pitchFamily="1" panose="2263545234"/>
              </a:rPr>
              <a:t>“One platform from start to finish—bank your </a:t>
            </a:r>
          </a:p>
          <a:p>
            <a:pPr marL="1143000" marR="0" indent="0" algn="just">
              <a:lnSpc>
                <a:spcPts val="3200"/>
              </a:lnSpc>
              <a:spcBef>
                <a:spcPts val="0"/>
              </a:spcBef>
              <a:spcAft>
                <a:spcPts val="0"/>
              </a:spcAft>
            </a:pPr>
            <a:r>
              <a:rPr lang="en-US" sz="2800" spc="-10">
                <a:solidFill>
                  <a:srgbClr val="001F5F"/>
                </a:solidFill>
                <a:latin typeface="Calibri" pitchFamily="1" panose="2263545234"/>
              </a:rPr>
              <a:t>questions, create and deliver exams, grade, and </a:t>
            </a:r>
          </a:p>
          <a:p>
            <a:pPr marL="1143000" marR="0" indent="0" algn="just">
              <a:lnSpc>
                <a:spcPts val="3200"/>
              </a:lnSpc>
              <a:spcBef>
                <a:spcPts val="0"/>
              </a:spcBef>
              <a:spcAft>
                <a:spcPts val="0"/>
              </a:spcAft>
            </a:pPr>
            <a:r>
              <a:rPr lang="en-US" sz="2800" spc="-10">
                <a:solidFill>
                  <a:srgbClr val="001F5F"/>
                </a:solidFill>
                <a:latin typeface="Calibri" pitchFamily="1" panose="2263545234"/>
              </a:rPr>
              <a:t>report on student learning. Here’s how ExamSoft </a:t>
            </a:r>
          </a:p>
          <a:p>
            <a:pPr marL="1143000" marR="0" indent="0" algn="just">
              <a:lnSpc>
                <a:spcPts val="3200"/>
              </a:lnSpc>
              <a:spcBef>
                <a:spcPts val="0"/>
              </a:spcBef>
              <a:spcAft>
                <a:spcPts val="0"/>
              </a:spcAft>
            </a:pPr>
            <a:r>
              <a:rPr lang="en-US" sz="2800" spc="-10">
                <a:solidFill>
                  <a:srgbClr val="001F5F"/>
                </a:solidFill>
                <a:latin typeface="Calibri" pitchFamily="1" panose="2263545234"/>
              </a:rPr>
              <a:t>works to help educators make assessment more </a:t>
            </a:r>
          </a:p>
          <a:p>
            <a:pPr marL="1143000" marR="0" indent="0" algn="just">
              <a:lnSpc>
                <a:spcPts val="3200"/>
              </a:lnSpc>
              <a:spcBef>
                <a:spcPts val="0"/>
              </a:spcBef>
              <a:spcAft>
                <a:spcPts val="0"/>
              </a:spcAft>
            </a:pPr>
            <a:r>
              <a:rPr lang="en-US" sz="2800" spc="-40">
                <a:solidFill>
                  <a:srgbClr val="001F5F"/>
                </a:solidFill>
                <a:latin typeface="Calibri" pitchFamily="1" panose="2263545234"/>
              </a:rPr>
              <a:t>efficient.” </a:t>
            </a:r>
          </a:p>
          <a:p>
            <a:pPr marL="777240" marR="0" indent="365760" algn="just">
              <a:lnSpc>
                <a:spcPts val="3100"/>
              </a:lnSpc>
              <a:spcBef>
                <a:spcPts val="815"/>
              </a:spcBef>
              <a:spcAft>
                <a:spcPts val="0"/>
              </a:spcAft>
              <a:buFont typeface="Symbol"/>
              <a:buChar char="·"/>
            </a:pPr>
            <a:r>
              <a:rPr lang="en-US" sz="2800" u="sng" spc="-10">
                <a:solidFill>
                  <a:srgbClr val="0000FF"/>
                </a:solidFill>
                <a:latin typeface="Calibri" pitchFamily="1" panose="2263545234"/>
              </a:rPr>
              <a:t>http://learn.examsoft.com/exam-software-</a:t>
            </a:r>
          </a:p>
          <a:p>
            <a:pPr marL="1143000" marR="0" indent="0" algn="just">
              <a:lnSpc>
                <a:spcPts val="3200"/>
              </a:lnSpc>
              <a:spcBef>
                <a:spcPts val="0"/>
              </a:spcBef>
              <a:spcAft>
                <a:spcPts val="9930"/>
              </a:spcAft>
            </a:pPr>
            <a:r>
              <a:rPr lang="en-US" sz="2800" u="sng" spc="-15">
                <a:solidFill>
                  <a:srgbClr val="0000FF"/>
                </a:solidFill>
                <a:latin typeface="Calibri" pitchFamily="1" panose="2263545234"/>
              </a:rPr>
              <a:t>products</a:t>
            </a:r>
            <a:r>
              <a:rPr lang="en-US" sz="2800" spc="-15">
                <a:solidFill>
                  <a:srgbClr val="001F5F"/>
                </a:solidFill>
                <a:latin typeface="Calibri" pitchFamily="1" panose="2263545234"/>
              </a:rPr>
              <a:t>  </a:t>
            </a:r>
          </a:p>
        </p:txBody>
      </p:sp>
    </p:spTree>
  </p:cSld>
</p:sldLayout>
</file>

<file path=ppt/slideLayouts/slideLayout3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29" name=""/>
        <p:cNvGrpSpPr/>
        <p:nvPr/>
      </p:nvGrpSpPr>
      <p:grpSpPr/>
      <p:sp>
        <p:nvSpPr>
          <p:cNvPr id="33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31"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5">
                <a:solidFill>
                  <a:srgbClr val="000080"/>
                </a:solidFill>
                <a:latin typeface="Tahoma" pitchFamily="2" panose="2263545234"/>
              </a:rPr>
              <a:t>31 </a:t>
            </a:r>
          </a:p>
        </p:txBody>
      </p:sp>
      <p:sp>
        <p:nvSpPr>
          <p:cNvPr id="332"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33" name=""/>
          <p:cNvSpPr/>
          <p:nvPr>
            <p:ph type="body" idx="10"/>
          </p:nvPr>
        </p:nvSpPr>
        <p:spPr>
          <a:xfrm>
            <a:off x="0" y="676910"/>
            <a:ext cx="9144000" cy="1172845"/>
          </a:xfrm>
          <a:prstGeom prst="rect">
            <a:avLst/>
          </a:prstGeom>
          <a:noFill/>
          <a:ln w="0" cmpd="sng">
            <a:noFill/>
            <a:prstDash val="solid"/>
          </a:ln>
        </p:spPr>
        <p:txBody>
          <a:bodyPr vert="horz" lIns="0" tIns="281305" rIns="0" bIns="0" anchor="t"/>
          <a:lstStyle/>
          <a:p>
            <a:pPr marL="0" marR="0" indent="0" algn="ctr">
              <a:lnSpc>
                <a:spcPts val="4300"/>
              </a:lnSpc>
              <a:spcAft>
                <a:spcPts val="2490"/>
              </a:spcAft>
            </a:pPr>
            <a:r>
              <a:rPr lang="en-US" sz="4350" b="1" spc="5">
                <a:solidFill>
                  <a:srgbClr val="001F5F"/>
                </a:solidFill>
                <a:latin typeface="Calibri" pitchFamily="1" panose="2263545234"/>
              </a:rPr>
              <a:t>On-Line Cheating </a:t>
            </a:r>
          </a:p>
        </p:txBody>
      </p:sp>
      <p:sp>
        <p:nvSpPr>
          <p:cNvPr id="334" name=""/>
          <p:cNvSpPr/>
          <p:nvPr>
            <p:ph type="body" idx="10"/>
          </p:nvPr>
        </p:nvSpPr>
        <p:spPr>
          <a:xfrm>
            <a:off x="0" y="1849755"/>
            <a:ext cx="9144000" cy="4520565"/>
          </a:xfrm>
          <a:prstGeom prst="rect">
            <a:avLst/>
          </a:prstGeom>
          <a:noFill/>
          <a:ln w="0" cmpd="sng">
            <a:noFill/>
            <a:prstDash val="solid"/>
          </a:ln>
        </p:spPr>
        <p:txBody>
          <a:bodyPr vert="horz" lIns="0" tIns="196850" rIns="0" bIns="0" anchor="t"/>
          <a:lstStyle/>
          <a:p>
            <a:pPr marL="777240" marR="0" indent="365760" algn="just">
              <a:lnSpc>
                <a:spcPts val="3300"/>
              </a:lnSpc>
              <a:spcAft>
                <a:spcPts val="0"/>
              </a:spcAft>
              <a:buFont typeface="Symbol"/>
              <a:buChar char="·"/>
            </a:pPr>
            <a:r>
              <a:rPr lang="en-US" sz="3150" spc="0">
                <a:solidFill>
                  <a:srgbClr val="001F5F"/>
                </a:solidFill>
                <a:latin typeface="Calibri" pitchFamily="1" panose="2263545234"/>
              </a:rPr>
              <a:t>Webcam Proctoring </a:t>
            </a:r>
          </a:p>
          <a:p>
            <a:pPr marL="777240" marR="0" indent="365760" algn="just">
              <a:lnSpc>
                <a:spcPts val="3300"/>
              </a:lnSpc>
              <a:spcBef>
                <a:spcPts val="1190"/>
              </a:spcBef>
              <a:spcAft>
                <a:spcPts val="0"/>
              </a:spcAft>
              <a:buFont typeface="Symbol"/>
              <a:buChar char="·"/>
            </a:pPr>
            <a:r>
              <a:rPr lang="en-US" sz="3150" spc="10">
                <a:solidFill>
                  <a:srgbClr val="001F5F"/>
                </a:solidFill>
                <a:latin typeface="Calibri" pitchFamily="1" panose="2263545234"/>
              </a:rPr>
              <a:t>Students display ID and are observed while </a:t>
            </a:r>
          </a:p>
          <a:p>
            <a:pPr marL="1143000" marR="0" indent="0" algn="just">
              <a:lnSpc>
                <a:spcPts val="3100"/>
              </a:lnSpc>
              <a:spcBef>
                <a:spcPts val="585"/>
              </a:spcBef>
              <a:spcAft>
                <a:spcPts val="0"/>
              </a:spcAft>
            </a:pPr>
            <a:r>
              <a:rPr lang="en-US" sz="3150" spc="-5">
                <a:solidFill>
                  <a:srgbClr val="001F5F"/>
                </a:solidFill>
                <a:latin typeface="Calibri" pitchFamily="1" panose="2263545234"/>
              </a:rPr>
              <a:t>taking the test. </a:t>
            </a:r>
          </a:p>
          <a:p>
            <a:pPr marL="777240" marR="0" indent="365760" algn="just">
              <a:lnSpc>
                <a:spcPts val="3300"/>
              </a:lnSpc>
              <a:spcBef>
                <a:spcPts val="1185"/>
              </a:spcBef>
              <a:spcAft>
                <a:spcPts val="0"/>
              </a:spcAft>
              <a:buFont typeface="Symbol"/>
              <a:buChar char="·"/>
            </a:pPr>
            <a:r>
              <a:rPr lang="en-US" sz="3150" spc="10">
                <a:solidFill>
                  <a:srgbClr val="001F5F"/>
                </a:solidFill>
                <a:latin typeface="Calibri" pitchFamily="1" panose="2263545234"/>
              </a:rPr>
              <a:t>Less expensive than regional centers </a:t>
            </a:r>
          </a:p>
          <a:p>
            <a:pPr marL="777240" marR="0" indent="365760" algn="just">
              <a:lnSpc>
                <a:spcPts val="3300"/>
              </a:lnSpc>
              <a:spcBef>
                <a:spcPts val="1165"/>
              </a:spcBef>
              <a:spcAft>
                <a:spcPts val="0"/>
              </a:spcAft>
              <a:buFont typeface="Symbol"/>
              <a:buChar char="·"/>
            </a:pPr>
            <a:r>
              <a:rPr lang="en-US" sz="3150" spc="5">
                <a:solidFill>
                  <a:srgbClr val="001F5F"/>
                </a:solidFill>
                <a:latin typeface="Calibri" pitchFamily="1" panose="2263545234"/>
              </a:rPr>
              <a:t>Still requires proctors, either live or to </a:t>
            </a:r>
          </a:p>
          <a:p>
            <a:pPr marL="1143000" marR="0" indent="0" algn="just">
              <a:lnSpc>
                <a:spcPts val="3100"/>
              </a:lnSpc>
              <a:spcBef>
                <a:spcPts val="585"/>
              </a:spcBef>
              <a:spcAft>
                <a:spcPts val="9070"/>
              </a:spcAft>
            </a:pPr>
            <a:r>
              <a:rPr lang="en-US" sz="3150" spc="-10">
                <a:solidFill>
                  <a:srgbClr val="001F5F"/>
                </a:solidFill>
                <a:latin typeface="Calibri" pitchFamily="1" panose="2263545234"/>
              </a:rPr>
              <a:t>review video </a:t>
            </a:r>
          </a:p>
        </p:txBody>
      </p:sp>
    </p:spTree>
  </p:cSld>
</p:sldLayout>
</file>

<file path=ppt/slideLayouts/slideLayout3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40" name=""/>
        <p:cNvGrpSpPr/>
        <p:nvPr/>
      </p:nvGrpSpPr>
      <p:grpSpPr/>
      <p:sp>
        <p:nvSpPr>
          <p:cNvPr id="34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42"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32 </a:t>
            </a:r>
          </a:p>
        </p:txBody>
      </p:sp>
      <p:sp>
        <p:nvSpPr>
          <p:cNvPr id="34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44" name=""/>
          <p:cNvSpPr/>
          <p:nvPr>
            <p:ph type="body" idx="10"/>
          </p:nvPr>
        </p:nvSpPr>
        <p:spPr>
          <a:xfrm>
            <a:off x="0" y="676910"/>
            <a:ext cx="9144000" cy="1315085"/>
          </a:xfrm>
          <a:prstGeom prst="rect">
            <a:avLst/>
          </a:prstGeom>
          <a:noFill/>
          <a:ln w="0" cmpd="sng">
            <a:noFill/>
            <a:prstDash val="solid"/>
          </a:ln>
        </p:spPr>
        <p:txBody>
          <a:bodyPr vert="horz" lIns="0" tIns="282575" rIns="0" bIns="0" anchor="t"/>
          <a:lstStyle/>
          <a:p>
            <a:pPr marL="0" marR="0" indent="0" algn="ctr">
              <a:lnSpc>
                <a:spcPts val="4300"/>
              </a:lnSpc>
              <a:spcAft>
                <a:spcPts val="3570"/>
              </a:spcAft>
            </a:pPr>
            <a:r>
              <a:rPr lang="en-US" sz="4300" b="1" spc="0">
                <a:solidFill>
                  <a:srgbClr val="001F5F"/>
                </a:solidFill>
                <a:latin typeface="Calibri" pitchFamily="1" panose="2263545234"/>
              </a:rPr>
              <a:t>Keystroke Recognition </a:t>
            </a:r>
          </a:p>
        </p:txBody>
      </p:sp>
      <p:sp>
        <p:nvSpPr>
          <p:cNvPr id="345" name=""/>
          <p:cNvSpPr/>
          <p:nvPr>
            <p:ph type="body" idx="10"/>
          </p:nvPr>
        </p:nvSpPr>
        <p:spPr>
          <a:xfrm>
            <a:off x="0" y="1991995"/>
            <a:ext cx="9144000" cy="4378325"/>
          </a:xfrm>
          <a:prstGeom prst="rect">
            <a:avLst/>
          </a:prstGeom>
          <a:noFill/>
          <a:ln w="0" cmpd="sng">
            <a:noFill/>
            <a:prstDash val="solid"/>
          </a:ln>
        </p:spPr>
        <p:txBody>
          <a:bodyPr vert="horz" lIns="0" tIns="16510"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The behavioral biometric of Keystroke Dynamics uses the manner and </a:t>
            </a:r>
          </a:p>
          <a:p>
            <a:pPr marL="1143000" marR="0" indent="0" algn="just">
              <a:lnSpc>
                <a:spcPts val="2100"/>
              </a:lnSpc>
              <a:spcBef>
                <a:spcPts val="0"/>
              </a:spcBef>
              <a:spcAft>
                <a:spcPts val="0"/>
              </a:spcAft>
            </a:pPr>
            <a:r>
              <a:rPr lang="en-US" sz="2000" spc="0">
                <a:solidFill>
                  <a:srgbClr val="001F5F"/>
                </a:solidFill>
                <a:latin typeface="Calibri" pitchFamily="1" panose="2263545234"/>
              </a:rPr>
              <a:t>rhythm in which an individual types characters on a keyboard or </a:t>
            </a:r>
          </a:p>
          <a:p>
            <a:pPr marL="1143000" marR="0" indent="0" algn="just">
              <a:lnSpc>
                <a:spcPts val="2100"/>
              </a:lnSpc>
              <a:spcBef>
                <a:spcPts val="0"/>
              </a:spcBef>
              <a:spcAft>
                <a:spcPts val="0"/>
              </a:spcAft>
            </a:pPr>
            <a:r>
              <a:rPr lang="en-US" sz="2000" spc="-5">
                <a:solidFill>
                  <a:srgbClr val="001F5F"/>
                </a:solidFill>
                <a:latin typeface="Calibri" pitchFamily="1" panose="2263545234"/>
              </a:rPr>
              <a:t>keypad. The keystroke rhythms of a user are measured to develop a </a:t>
            </a:r>
          </a:p>
          <a:p>
            <a:pPr marL="1143000" marR="0" indent="0" algn="just">
              <a:lnSpc>
                <a:spcPts val="2100"/>
              </a:lnSpc>
              <a:spcBef>
                <a:spcPts val="0"/>
              </a:spcBef>
              <a:spcAft>
                <a:spcPts val="0"/>
              </a:spcAft>
            </a:pPr>
            <a:r>
              <a:rPr lang="en-US" sz="2000" spc="0">
                <a:solidFill>
                  <a:srgbClr val="001F5F"/>
                </a:solidFill>
                <a:latin typeface="Calibri" pitchFamily="1" panose="2263545234"/>
              </a:rPr>
              <a:t>unique biometric template of the user's typing pattern for future </a:t>
            </a:r>
          </a:p>
          <a:p>
            <a:pPr marL="1143000" marR="0" indent="0" algn="just">
              <a:lnSpc>
                <a:spcPts val="2100"/>
              </a:lnSpc>
              <a:spcBef>
                <a:spcPts val="0"/>
              </a:spcBef>
              <a:spcAft>
                <a:spcPts val="0"/>
              </a:spcAft>
            </a:pPr>
            <a:r>
              <a:rPr lang="en-US" sz="2000" spc="0">
                <a:solidFill>
                  <a:srgbClr val="001F5F"/>
                </a:solidFill>
                <a:latin typeface="Calibri" pitchFamily="1" panose="2263545234"/>
              </a:rPr>
              <a:t>authentication. Raw measurements available from almost every </a:t>
            </a:r>
          </a:p>
          <a:p>
            <a:pPr marL="1143000" marR="0" indent="0" algn="just">
              <a:lnSpc>
                <a:spcPts val="2100"/>
              </a:lnSpc>
              <a:spcBef>
                <a:spcPts val="0"/>
              </a:spcBef>
              <a:spcAft>
                <a:spcPts val="0"/>
              </a:spcAft>
            </a:pPr>
            <a:r>
              <a:rPr lang="en-US" sz="2000" spc="0">
                <a:solidFill>
                  <a:srgbClr val="001F5F"/>
                </a:solidFill>
                <a:latin typeface="Calibri" pitchFamily="1" panose="2263545234"/>
              </a:rPr>
              <a:t>keyboard can be recorded to determine Dwell time (the time a key </a:t>
            </a:r>
          </a:p>
          <a:p>
            <a:pPr marL="1143000" marR="0" indent="0" algn="just">
              <a:lnSpc>
                <a:spcPts val="2100"/>
              </a:lnSpc>
              <a:spcBef>
                <a:spcPts val="0"/>
              </a:spcBef>
              <a:spcAft>
                <a:spcPts val="0"/>
              </a:spcAft>
            </a:pPr>
            <a:r>
              <a:rPr lang="en-US" sz="2000" spc="0">
                <a:solidFill>
                  <a:srgbClr val="001F5F"/>
                </a:solidFill>
                <a:latin typeface="Calibri" pitchFamily="1" panose="2263545234"/>
              </a:rPr>
              <a:t>pressed) and Flight time (the time between "key up" and the next </a:t>
            </a:r>
          </a:p>
          <a:p>
            <a:pPr marL="1143000" marR="0" indent="0" algn="just">
              <a:lnSpc>
                <a:spcPts val="2100"/>
              </a:lnSpc>
              <a:spcBef>
                <a:spcPts val="0"/>
              </a:spcBef>
              <a:spcAft>
                <a:spcPts val="0"/>
              </a:spcAft>
            </a:pPr>
            <a:r>
              <a:rPr lang="en-US" sz="2000" spc="-5">
                <a:solidFill>
                  <a:srgbClr val="001F5F"/>
                </a:solidFill>
                <a:latin typeface="Calibri" pitchFamily="1" panose="2263545234"/>
              </a:rPr>
              <a:t>"key down"). The recorded keystroke timing data is then processed </a:t>
            </a:r>
          </a:p>
          <a:p>
            <a:pPr marL="1143000" marR="0" indent="0" algn="just">
              <a:lnSpc>
                <a:spcPts val="2100"/>
              </a:lnSpc>
              <a:spcBef>
                <a:spcPts val="0"/>
              </a:spcBef>
              <a:spcAft>
                <a:spcPts val="0"/>
              </a:spcAft>
            </a:pPr>
            <a:r>
              <a:rPr lang="en-US" sz="2000" spc="0">
                <a:solidFill>
                  <a:srgbClr val="001F5F"/>
                </a:solidFill>
                <a:latin typeface="Calibri" pitchFamily="1" panose="2263545234"/>
              </a:rPr>
              <a:t>through a unique neural algorithm, which determines a primary </a:t>
            </a:r>
          </a:p>
          <a:p>
            <a:pPr marL="1143000" marR="0" indent="0" algn="just">
              <a:lnSpc>
                <a:spcPts val="2100"/>
              </a:lnSpc>
              <a:spcBef>
                <a:spcPts val="0"/>
              </a:spcBef>
              <a:spcAft>
                <a:spcPts val="0"/>
              </a:spcAft>
            </a:pPr>
            <a:r>
              <a:rPr lang="en-US" sz="2000" spc="-5">
                <a:solidFill>
                  <a:srgbClr val="001F5F"/>
                </a:solidFill>
                <a:latin typeface="Calibri" pitchFamily="1" panose="2263545234"/>
              </a:rPr>
              <a:t>pattern for future comparison. Similarly, vibration information may be </a:t>
            </a:r>
          </a:p>
          <a:p>
            <a:pPr marL="1143000" marR="0" indent="0" algn="just">
              <a:lnSpc>
                <a:spcPts val="2100"/>
              </a:lnSpc>
              <a:spcBef>
                <a:spcPts val="0"/>
              </a:spcBef>
              <a:spcAft>
                <a:spcPts val="0"/>
              </a:spcAft>
            </a:pPr>
            <a:r>
              <a:rPr lang="en-US" sz="2000" spc="-5">
                <a:solidFill>
                  <a:srgbClr val="001F5F"/>
                </a:solidFill>
                <a:latin typeface="Calibri" pitchFamily="1" panose="2263545234"/>
              </a:rPr>
              <a:t>used to create a pattern for future use in both identification and </a:t>
            </a:r>
          </a:p>
          <a:p>
            <a:pPr marL="1143000" marR="0" indent="0" algn="just">
              <a:lnSpc>
                <a:spcPts val="2100"/>
              </a:lnSpc>
              <a:spcBef>
                <a:spcPts val="0"/>
              </a:spcBef>
              <a:spcAft>
                <a:spcPts val="0"/>
              </a:spcAft>
            </a:pPr>
            <a:r>
              <a:rPr lang="en-US" sz="2000" spc="-5">
                <a:solidFill>
                  <a:srgbClr val="001F5F"/>
                </a:solidFill>
                <a:latin typeface="Calibri" pitchFamily="1" panose="2263545234"/>
              </a:rPr>
              <a:t>authentication tasks.- Wikipedia </a:t>
            </a:r>
          </a:p>
          <a:p>
            <a:pPr marL="777240" marR="0" indent="320040" algn="just">
              <a:lnSpc>
                <a:spcPts val="2000"/>
              </a:lnSpc>
              <a:spcBef>
                <a:spcPts val="510"/>
              </a:spcBef>
              <a:spcAft>
                <a:spcPts val="5805"/>
              </a:spcAft>
              <a:buFont typeface="Symbol"/>
              <a:buChar char="·"/>
            </a:pPr>
            <a:r>
              <a:rPr lang="en-US" sz="1950" u="sng" spc="30">
                <a:solidFill>
                  <a:srgbClr val="0000FF"/>
                </a:solidFill>
                <a:latin typeface="Calibri" pitchFamily="1" panose="2263545234"/>
              </a:rPr>
              <a:t>https://en.wikipedia.org/wiki/Keystroke</a:t>
            </a:r>
            <a:r>
              <a:rPr lang="en-US" sz="1950" u="sng" spc="30">
                <a:solidFill>
                  <a:srgbClr val="0000FF"/>
                </a:solidFill>
                <a:latin typeface="Calibri" pitchFamily="1" panose="2263545234"/>
              </a:rPr>
              <a:t> dynamics</a:t>
            </a:r>
          </a:p>
        </p:txBody>
      </p:sp>
    </p:spTree>
  </p:cSld>
</p:sldLayout>
</file>

<file path=ppt/slideLayouts/slideLayout3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51" name=""/>
        <p:cNvGrpSpPr/>
        <p:nvPr/>
      </p:nvGrpSpPr>
      <p:grpSpPr/>
      <p:sp>
        <p:nvSpPr>
          <p:cNvPr id="35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53"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33 </a:t>
            </a:r>
          </a:p>
        </p:txBody>
      </p:sp>
      <p:sp>
        <p:nvSpPr>
          <p:cNvPr id="35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55" name=""/>
          <p:cNvSpPr/>
          <p:nvPr>
            <p:ph type="body" idx="10"/>
          </p:nvPr>
        </p:nvSpPr>
        <p:spPr>
          <a:xfrm>
            <a:off x="0" y="676910"/>
            <a:ext cx="9144000" cy="1318260"/>
          </a:xfrm>
          <a:prstGeom prst="rect">
            <a:avLst/>
          </a:prstGeom>
          <a:noFill/>
          <a:ln w="0" cmpd="sng">
            <a:noFill/>
            <a:prstDash val="solid"/>
          </a:ln>
        </p:spPr>
        <p:txBody>
          <a:bodyPr vert="horz" lIns="0" tIns="282575" rIns="0" bIns="0" anchor="t"/>
          <a:lstStyle/>
          <a:p>
            <a:pPr marL="0" marR="0" indent="0" algn="ctr">
              <a:lnSpc>
                <a:spcPts val="4300"/>
              </a:lnSpc>
              <a:spcAft>
                <a:spcPts val="3645"/>
              </a:spcAft>
            </a:pPr>
            <a:r>
              <a:rPr lang="en-US" sz="4300" b="1" spc="0">
                <a:solidFill>
                  <a:srgbClr val="001F5F"/>
                </a:solidFill>
                <a:latin typeface="Calibri" pitchFamily="1" panose="2263545234"/>
              </a:rPr>
              <a:t>Keystroke Recognition </a:t>
            </a:r>
          </a:p>
        </p:txBody>
      </p:sp>
      <p:sp>
        <p:nvSpPr>
          <p:cNvPr id="356" name=""/>
          <p:cNvSpPr/>
          <p:nvPr>
            <p:ph type="body" idx="10"/>
          </p:nvPr>
        </p:nvSpPr>
        <p:spPr>
          <a:xfrm>
            <a:off x="0" y="1995170"/>
            <a:ext cx="9144000" cy="4375150"/>
          </a:xfrm>
          <a:prstGeom prst="rect">
            <a:avLst/>
          </a:prstGeom>
          <a:noFill/>
          <a:ln w="0" cmpd="sng">
            <a:noFill/>
            <a:prstDash val="solid"/>
          </a:ln>
        </p:spPr>
        <p:txBody>
          <a:bodyPr vert="horz" lIns="0" tIns="15240" rIns="0" bIns="0" anchor="t"/>
          <a:lstStyle/>
          <a:p>
            <a:pPr marL="777240" marR="0" indent="0" algn="just">
              <a:lnSpc>
                <a:spcPts val="1900"/>
              </a:lnSpc>
              <a:spcAft>
                <a:spcPts val="0"/>
              </a:spcAft>
            </a:pPr>
            <a:r>
              <a:rPr lang="en-US" sz="1800" spc="-5">
                <a:solidFill>
                  <a:srgbClr val="001F5F"/>
                </a:solidFill>
                <a:latin typeface="Calibri" pitchFamily="1" panose="2263545234"/>
              </a:rPr>
              <a:t>Data needed to analyze keystroke dynamics is obtained by keystroke logging. </a:t>
            </a:r>
          </a:p>
          <a:p>
            <a:pPr marL="1143000" marR="0" indent="0" algn="just">
              <a:lnSpc>
                <a:spcPts val="1900"/>
              </a:lnSpc>
              <a:spcBef>
                <a:spcPts val="10"/>
              </a:spcBef>
              <a:spcAft>
                <a:spcPts val="0"/>
              </a:spcAft>
            </a:pPr>
            <a:r>
              <a:rPr lang="en-US" sz="1800" spc="0">
                <a:solidFill>
                  <a:srgbClr val="001F5F"/>
                </a:solidFill>
                <a:latin typeface="Calibri" pitchFamily="1" panose="2263545234"/>
              </a:rPr>
              <a:t>Normally, all that is retained when logging a typing session is the sequence of </a:t>
            </a:r>
          </a:p>
          <a:p>
            <a:pPr marL="1143000" marR="0" indent="0" algn="just">
              <a:lnSpc>
                <a:spcPts val="1900"/>
              </a:lnSpc>
              <a:spcBef>
                <a:spcPts val="0"/>
              </a:spcBef>
              <a:spcAft>
                <a:spcPts val="0"/>
              </a:spcAft>
            </a:pPr>
            <a:r>
              <a:rPr lang="en-US" sz="1800" spc="0">
                <a:solidFill>
                  <a:srgbClr val="001F5F"/>
                </a:solidFill>
                <a:latin typeface="Calibri" pitchFamily="1" panose="2263545234"/>
              </a:rPr>
              <a:t>characters corresponding to the order in which keys were pressed and timing </a:t>
            </a:r>
          </a:p>
          <a:p>
            <a:pPr marL="1143000" marR="0" indent="0" algn="just">
              <a:lnSpc>
                <a:spcPts val="1900"/>
              </a:lnSpc>
              <a:spcBef>
                <a:spcPts val="0"/>
              </a:spcBef>
              <a:spcAft>
                <a:spcPts val="0"/>
              </a:spcAft>
            </a:pPr>
            <a:r>
              <a:rPr lang="en-US" sz="1800" spc="0">
                <a:solidFill>
                  <a:srgbClr val="001F5F"/>
                </a:solidFill>
                <a:latin typeface="Calibri" pitchFamily="1" panose="2263545234"/>
              </a:rPr>
              <a:t>information is discarded. When reading email, the receiver cannot tell from </a:t>
            </a:r>
          </a:p>
          <a:p>
            <a:pPr marL="1143000" marR="0" indent="0" algn="just">
              <a:lnSpc>
                <a:spcPts val="1900"/>
              </a:lnSpc>
              <a:spcBef>
                <a:spcPts val="0"/>
              </a:spcBef>
              <a:spcAft>
                <a:spcPts val="0"/>
              </a:spcAft>
            </a:pPr>
            <a:r>
              <a:rPr lang="en-US" sz="1800" spc="-5">
                <a:solidFill>
                  <a:srgbClr val="001F5F"/>
                </a:solidFill>
                <a:latin typeface="Calibri" pitchFamily="1" panose="2263545234"/>
              </a:rPr>
              <a:t>reading the phrase "I saw 3 zebras!" whether: </a:t>
            </a:r>
          </a:p>
          <a:p>
            <a:pPr marL="777240" marR="0" indent="320040" algn="just">
              <a:lnSpc>
                <a:spcPts val="1900"/>
              </a:lnSpc>
              <a:spcBef>
                <a:spcPts val="440"/>
              </a:spcBef>
              <a:spcAft>
                <a:spcPts val="0"/>
              </a:spcAft>
              <a:buFont typeface="Symbol"/>
              <a:buChar char="·"/>
            </a:pPr>
            <a:r>
              <a:rPr lang="en-US" sz="1800" spc="5">
                <a:solidFill>
                  <a:srgbClr val="001F5F"/>
                </a:solidFill>
                <a:latin typeface="Calibri" pitchFamily="1" panose="2263545234"/>
              </a:rPr>
              <a:t>that was typed rapidly or slowly </a:t>
            </a:r>
          </a:p>
          <a:p>
            <a:pPr marL="777240" marR="0" indent="320040" algn="just">
              <a:lnSpc>
                <a:spcPts val="1900"/>
              </a:lnSpc>
              <a:spcBef>
                <a:spcPts val="430"/>
              </a:spcBef>
              <a:spcAft>
                <a:spcPts val="0"/>
              </a:spcAft>
              <a:buFont typeface="Symbol"/>
              <a:buChar char="·"/>
            </a:pPr>
            <a:r>
              <a:rPr lang="en-US" sz="1800" spc="0">
                <a:solidFill>
                  <a:srgbClr val="001F5F"/>
                </a:solidFill>
                <a:latin typeface="Calibri" pitchFamily="1" panose="2263545234"/>
              </a:rPr>
              <a:t>the sender used the left shift key, the right shift key, or the caps-lock key to </a:t>
            </a:r>
          </a:p>
          <a:p>
            <a:pPr marL="1143000" marR="0" indent="0" algn="just">
              <a:lnSpc>
                <a:spcPts val="1900"/>
              </a:lnSpc>
              <a:spcBef>
                <a:spcPts val="0"/>
              </a:spcBef>
              <a:spcAft>
                <a:spcPts val="0"/>
              </a:spcAft>
            </a:pPr>
            <a:r>
              <a:rPr lang="en-US" sz="1800" spc="-5">
                <a:solidFill>
                  <a:srgbClr val="001F5F"/>
                </a:solidFill>
                <a:latin typeface="Calibri" pitchFamily="1" panose="2263545234"/>
              </a:rPr>
              <a:t>make the "i" turn into a capitalized letter "I" </a:t>
            </a:r>
          </a:p>
          <a:p>
            <a:pPr marL="777240" marR="0" indent="320040" algn="just">
              <a:lnSpc>
                <a:spcPts val="1900"/>
              </a:lnSpc>
              <a:spcBef>
                <a:spcPts val="430"/>
              </a:spcBef>
              <a:spcAft>
                <a:spcPts val="0"/>
              </a:spcAft>
              <a:buFont typeface="Symbol"/>
              <a:buChar char="·"/>
            </a:pPr>
            <a:r>
              <a:rPr lang="en-US" sz="1800" spc="0">
                <a:solidFill>
                  <a:srgbClr val="001F5F"/>
                </a:solidFill>
                <a:latin typeface="Calibri" pitchFamily="1" panose="2263545234"/>
              </a:rPr>
              <a:t>the letters were all typed at the same pace, or if there was a long pause </a:t>
            </a:r>
          </a:p>
          <a:p>
            <a:pPr marL="1143000" marR="0" indent="0" algn="just">
              <a:lnSpc>
                <a:spcPts val="1900"/>
              </a:lnSpc>
              <a:spcBef>
                <a:spcPts val="0"/>
              </a:spcBef>
              <a:spcAft>
                <a:spcPts val="0"/>
              </a:spcAft>
            </a:pPr>
            <a:r>
              <a:rPr lang="en-US" sz="1800" spc="0">
                <a:solidFill>
                  <a:srgbClr val="001F5F"/>
                </a:solidFill>
                <a:latin typeface="Calibri" pitchFamily="1" panose="2263545234"/>
              </a:rPr>
              <a:t>before the letter "z" or the numeral "3" while you were looking for that key </a:t>
            </a:r>
          </a:p>
          <a:p>
            <a:pPr marL="777240" marR="0" indent="320040" algn="just">
              <a:lnSpc>
                <a:spcPts val="1900"/>
              </a:lnSpc>
              <a:spcBef>
                <a:spcPts val="430"/>
              </a:spcBef>
              <a:spcAft>
                <a:spcPts val="0"/>
              </a:spcAft>
              <a:buFont typeface="Symbol"/>
              <a:buChar char="·"/>
            </a:pPr>
            <a:r>
              <a:rPr lang="en-US" sz="1800" spc="0">
                <a:solidFill>
                  <a:srgbClr val="001F5F"/>
                </a:solidFill>
                <a:latin typeface="Calibri" pitchFamily="1" panose="2263545234"/>
              </a:rPr>
              <a:t>the sender typed any letters wrong initially and then went back and corrected </a:t>
            </a:r>
          </a:p>
          <a:p>
            <a:pPr marL="1143000" marR="0" indent="0" algn="just">
              <a:lnSpc>
                <a:spcPts val="1900"/>
              </a:lnSpc>
              <a:spcBef>
                <a:spcPts val="0"/>
              </a:spcBef>
              <a:spcAft>
                <a:spcPts val="0"/>
              </a:spcAft>
            </a:pPr>
            <a:r>
              <a:rPr lang="en-US" sz="1800" spc="0">
                <a:solidFill>
                  <a:srgbClr val="001F5F"/>
                </a:solidFill>
                <a:latin typeface="Calibri" pitchFamily="1" panose="2263545234"/>
              </a:rPr>
              <a:t>them, or if they got them right the first time </a:t>
            </a:r>
          </a:p>
          <a:p>
            <a:pPr marL="777240" marR="0" indent="320040" algn="just">
              <a:lnSpc>
                <a:spcPts val="1900"/>
              </a:lnSpc>
              <a:spcBef>
                <a:spcPts val="420"/>
              </a:spcBef>
              <a:spcAft>
                <a:spcPts val="6850"/>
              </a:spcAft>
              <a:buFont typeface="Symbol"/>
              <a:buChar char="·"/>
            </a:pPr>
            <a:r>
              <a:rPr lang="en-US" sz="1800" spc="10">
                <a:solidFill>
                  <a:srgbClr val="001F5F"/>
                </a:solidFill>
                <a:latin typeface="Calibri" pitchFamily="1" panose="2263545234"/>
              </a:rPr>
              <a:t>Ibid. </a:t>
            </a:r>
          </a:p>
        </p:txBody>
      </p:sp>
    </p:spTree>
  </p:cSld>
</p:sldLayout>
</file>

<file path=ppt/slideLayouts/slideLayout3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62" name=""/>
        <p:cNvGrpSpPr/>
        <p:nvPr/>
      </p:nvGrpSpPr>
      <p:grpSpPr/>
      <p:sp>
        <p:nvSpPr>
          <p:cNvPr id="36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64" name=""/>
          <p:cNvSpPr/>
          <p:nvPr>
            <p:ph type="body" idx="10"/>
          </p:nvPr>
        </p:nvSpPr>
        <p:spPr>
          <a:xfrm>
            <a:off x="8803640"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35">
                <a:solidFill>
                  <a:srgbClr val="000080"/>
                </a:solidFill>
                <a:latin typeface="Tahoma" pitchFamily="2" panose="2263545234"/>
              </a:rPr>
              <a:t>34 </a:t>
            </a:r>
          </a:p>
        </p:txBody>
      </p:sp>
      <p:sp>
        <p:nvSpPr>
          <p:cNvPr id="36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66" name=""/>
          <p:cNvSpPr/>
          <p:nvPr>
            <p:ph type="body" idx="10"/>
          </p:nvPr>
        </p:nvSpPr>
        <p:spPr>
          <a:xfrm>
            <a:off x="0" y="676910"/>
            <a:ext cx="9144000" cy="1331595"/>
          </a:xfrm>
          <a:prstGeom prst="rect">
            <a:avLst/>
          </a:prstGeom>
          <a:noFill/>
          <a:ln w="0" cmpd="sng">
            <a:noFill/>
            <a:prstDash val="solid"/>
          </a:ln>
        </p:spPr>
        <p:txBody>
          <a:bodyPr vert="horz" lIns="0" tIns="282575" rIns="0" bIns="0" anchor="t"/>
          <a:lstStyle/>
          <a:p>
            <a:pPr marL="0" marR="0" indent="0" algn="ctr">
              <a:lnSpc>
                <a:spcPts val="4300"/>
              </a:lnSpc>
              <a:spcAft>
                <a:spcPts val="3715"/>
              </a:spcAft>
            </a:pPr>
            <a:r>
              <a:rPr lang="en-US" sz="4300" b="1" spc="0">
                <a:solidFill>
                  <a:srgbClr val="001F5F"/>
                </a:solidFill>
                <a:latin typeface="Calibri" pitchFamily="1" panose="2263545234"/>
              </a:rPr>
              <a:t>Keystroke Recognition </a:t>
            </a:r>
          </a:p>
        </p:txBody>
      </p:sp>
      <p:sp>
        <p:nvSpPr>
          <p:cNvPr id="367" name=""/>
          <p:cNvSpPr/>
          <p:nvPr>
            <p:ph type="body" idx="10"/>
          </p:nvPr>
        </p:nvSpPr>
        <p:spPr>
          <a:xfrm>
            <a:off x="0" y="2008505"/>
            <a:ext cx="9144000" cy="4361815"/>
          </a:xfrm>
          <a:prstGeom prst="rect">
            <a:avLst/>
          </a:prstGeom>
          <a:noFill/>
          <a:ln w="0" cmpd="sng">
            <a:noFill/>
            <a:prstDash val="solid"/>
          </a:ln>
        </p:spPr>
        <p:txBody>
          <a:bodyPr vert="horz" lIns="0" tIns="29845"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The time to get to and depress a key (seek-time), and the time the key </a:t>
            </a:r>
          </a:p>
          <a:p>
            <a:pPr marL="1143000" marR="0" indent="0" algn="just">
              <a:lnSpc>
                <a:spcPts val="2000"/>
              </a:lnSpc>
              <a:spcBef>
                <a:spcPts val="340"/>
              </a:spcBef>
              <a:spcAft>
                <a:spcPts val="0"/>
              </a:spcAft>
            </a:pPr>
            <a:r>
              <a:rPr lang="en-US" sz="2000" spc="0">
                <a:solidFill>
                  <a:srgbClr val="001F5F"/>
                </a:solidFill>
                <a:latin typeface="Calibri" pitchFamily="1" panose="2263545234"/>
              </a:rPr>
              <a:t>is held-down (hold-time) may be very characteristic for a person, </a:t>
            </a:r>
          </a:p>
          <a:p>
            <a:pPr marL="1143000" marR="0" indent="0" algn="just">
              <a:lnSpc>
                <a:spcPts val="2000"/>
              </a:lnSpc>
              <a:spcBef>
                <a:spcPts val="340"/>
              </a:spcBef>
              <a:spcAft>
                <a:spcPts val="0"/>
              </a:spcAft>
            </a:pPr>
            <a:r>
              <a:rPr lang="en-US" sz="2000" spc="-5">
                <a:solidFill>
                  <a:srgbClr val="001F5F"/>
                </a:solidFill>
                <a:latin typeface="Calibri" pitchFamily="1" panose="2263545234"/>
              </a:rPr>
              <a:t>regardless of how fast they are going overall. Most people have </a:t>
            </a:r>
          </a:p>
          <a:p>
            <a:pPr marL="1143000" marR="0" indent="0" algn="just">
              <a:lnSpc>
                <a:spcPts val="2000"/>
              </a:lnSpc>
              <a:spcBef>
                <a:spcPts val="340"/>
              </a:spcBef>
              <a:spcAft>
                <a:spcPts val="0"/>
              </a:spcAft>
            </a:pPr>
            <a:r>
              <a:rPr lang="en-US" sz="2000" spc="0">
                <a:solidFill>
                  <a:srgbClr val="001F5F"/>
                </a:solidFill>
                <a:latin typeface="Calibri" pitchFamily="1" panose="2263545234"/>
              </a:rPr>
              <a:t>specific letters that take them longer to find or get to than their </a:t>
            </a:r>
          </a:p>
          <a:p>
            <a:pPr marL="1143000" marR="0" indent="0" algn="just">
              <a:lnSpc>
                <a:spcPts val="2000"/>
              </a:lnSpc>
              <a:spcBef>
                <a:spcPts val="340"/>
              </a:spcBef>
              <a:spcAft>
                <a:spcPts val="0"/>
              </a:spcAft>
            </a:pPr>
            <a:r>
              <a:rPr lang="en-US" sz="2000" spc="0">
                <a:solidFill>
                  <a:srgbClr val="001F5F"/>
                </a:solidFill>
                <a:latin typeface="Calibri" pitchFamily="1" panose="2263545234"/>
              </a:rPr>
              <a:t>average seek-time over all letters, but which letters those are may </a:t>
            </a:r>
          </a:p>
          <a:p>
            <a:pPr marL="1143000" marR="0" indent="0" algn="just">
              <a:lnSpc>
                <a:spcPts val="2000"/>
              </a:lnSpc>
              <a:spcBef>
                <a:spcPts val="340"/>
              </a:spcBef>
              <a:spcAft>
                <a:spcPts val="0"/>
              </a:spcAft>
            </a:pPr>
            <a:r>
              <a:rPr lang="en-US" sz="2000" spc="0">
                <a:solidFill>
                  <a:srgbClr val="001F5F"/>
                </a:solidFill>
                <a:latin typeface="Calibri" pitchFamily="1" panose="2263545234"/>
              </a:rPr>
              <a:t>vary dramatically but consistently for different people. Right-handed </a:t>
            </a:r>
          </a:p>
          <a:p>
            <a:pPr marL="1143000" marR="0" indent="0" algn="just">
              <a:lnSpc>
                <a:spcPts val="2000"/>
              </a:lnSpc>
              <a:spcBef>
                <a:spcPts val="340"/>
              </a:spcBef>
              <a:spcAft>
                <a:spcPts val="0"/>
              </a:spcAft>
            </a:pPr>
            <a:r>
              <a:rPr lang="en-US" sz="2000" spc="0">
                <a:solidFill>
                  <a:srgbClr val="001F5F"/>
                </a:solidFill>
                <a:latin typeface="Calibri" pitchFamily="1" panose="2263545234"/>
              </a:rPr>
              <a:t>people may be statistically faster in getting to keys they hit with their </a:t>
            </a:r>
          </a:p>
          <a:p>
            <a:pPr marL="1143000" marR="0" indent="0" algn="just">
              <a:lnSpc>
                <a:spcPts val="2000"/>
              </a:lnSpc>
              <a:spcBef>
                <a:spcPts val="340"/>
              </a:spcBef>
              <a:spcAft>
                <a:spcPts val="0"/>
              </a:spcAft>
            </a:pPr>
            <a:r>
              <a:rPr lang="en-US" sz="2000" spc="0">
                <a:solidFill>
                  <a:srgbClr val="001F5F"/>
                </a:solidFill>
                <a:latin typeface="Calibri" pitchFamily="1" panose="2263545234"/>
              </a:rPr>
              <a:t>right hand fingers than they are with their left hand fingers. Index </a:t>
            </a:r>
          </a:p>
          <a:p>
            <a:pPr marL="1143000" marR="0" indent="0" algn="just">
              <a:lnSpc>
                <a:spcPts val="2000"/>
              </a:lnSpc>
              <a:spcBef>
                <a:spcPts val="340"/>
              </a:spcBef>
              <a:spcAft>
                <a:spcPts val="0"/>
              </a:spcAft>
            </a:pPr>
            <a:r>
              <a:rPr lang="en-US" sz="2000" spc="-5">
                <a:solidFill>
                  <a:srgbClr val="001F5F"/>
                </a:solidFill>
                <a:latin typeface="Calibri" pitchFamily="1" panose="2263545234"/>
              </a:rPr>
              <a:t>fingers may be characteristically faster than other fingers to a degree </a:t>
            </a:r>
          </a:p>
          <a:p>
            <a:pPr marL="1143000" marR="0" indent="0" algn="just">
              <a:lnSpc>
                <a:spcPts val="2000"/>
              </a:lnSpc>
              <a:spcBef>
                <a:spcPts val="340"/>
              </a:spcBef>
              <a:spcAft>
                <a:spcPts val="0"/>
              </a:spcAft>
            </a:pPr>
            <a:r>
              <a:rPr lang="en-US" sz="2000" spc="-5">
                <a:solidFill>
                  <a:srgbClr val="001F5F"/>
                </a:solidFill>
                <a:latin typeface="Calibri" pitchFamily="1" panose="2263545234"/>
              </a:rPr>
              <a:t>that is consistent for a person day-to-day regardless of their overall </a:t>
            </a:r>
          </a:p>
          <a:p>
            <a:pPr marL="1143000" marR="0" indent="0" algn="just">
              <a:lnSpc>
                <a:spcPts val="2000"/>
              </a:lnSpc>
              <a:spcBef>
                <a:spcPts val="340"/>
              </a:spcBef>
              <a:spcAft>
                <a:spcPts val="7895"/>
              </a:spcAft>
            </a:pPr>
            <a:r>
              <a:rPr lang="en-US" sz="2000" spc="-15">
                <a:solidFill>
                  <a:srgbClr val="001F5F"/>
                </a:solidFill>
                <a:latin typeface="Calibri" pitchFamily="1" panose="2263545234"/>
              </a:rPr>
              <a:t>speed that day. - Ibid. </a:t>
            </a:r>
          </a:p>
        </p:txBody>
      </p:sp>
    </p:spTree>
  </p:cSld>
</p:sldLayout>
</file>

<file path=ppt/slideLayouts/slideLayout3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73" name=""/>
        <p:cNvGrpSpPr/>
        <p:nvPr/>
      </p:nvGrpSpPr>
      <p:grpSpPr/>
      <p:sp>
        <p:nvSpPr>
          <p:cNvPr id="37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75"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5">
                <a:solidFill>
                  <a:srgbClr val="000080"/>
                </a:solidFill>
                <a:latin typeface="Tahoma" pitchFamily="2" panose="2263545234"/>
              </a:rPr>
              <a:t>35 </a:t>
            </a:r>
          </a:p>
        </p:txBody>
      </p:sp>
      <p:sp>
        <p:nvSpPr>
          <p:cNvPr id="37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77" name=""/>
          <p:cNvSpPr/>
          <p:nvPr>
            <p:ph type="body" idx="10"/>
          </p:nvPr>
        </p:nvSpPr>
        <p:spPr>
          <a:xfrm>
            <a:off x="0" y="676910"/>
            <a:ext cx="9144000" cy="1331595"/>
          </a:xfrm>
          <a:prstGeom prst="rect">
            <a:avLst/>
          </a:prstGeom>
          <a:noFill/>
          <a:ln w="0" cmpd="sng">
            <a:noFill/>
            <a:prstDash val="solid"/>
          </a:ln>
        </p:spPr>
        <p:txBody>
          <a:bodyPr vert="horz" lIns="0" tIns="282575" rIns="0" bIns="0" anchor="t"/>
          <a:lstStyle/>
          <a:p>
            <a:pPr marL="0" marR="0" indent="0" algn="ctr">
              <a:lnSpc>
                <a:spcPts val="4300"/>
              </a:lnSpc>
              <a:spcAft>
                <a:spcPts val="3715"/>
              </a:spcAft>
            </a:pPr>
            <a:r>
              <a:rPr lang="en-US" sz="4300" b="1" spc="0">
                <a:solidFill>
                  <a:srgbClr val="001F5F"/>
                </a:solidFill>
                <a:latin typeface="Calibri" pitchFamily="1" panose="2263545234"/>
              </a:rPr>
              <a:t>Keystone Recognition </a:t>
            </a:r>
          </a:p>
        </p:txBody>
      </p:sp>
      <p:sp>
        <p:nvSpPr>
          <p:cNvPr id="378" name=""/>
          <p:cNvSpPr/>
          <p:nvPr>
            <p:ph type="body" idx="10"/>
          </p:nvPr>
        </p:nvSpPr>
        <p:spPr>
          <a:xfrm>
            <a:off x="0" y="2008505"/>
            <a:ext cx="9144000" cy="4361815"/>
          </a:xfrm>
          <a:prstGeom prst="rect">
            <a:avLst/>
          </a:prstGeom>
          <a:noFill/>
          <a:ln w="0" cmpd="sng">
            <a:noFill/>
            <a:prstDash val="solid"/>
          </a:ln>
        </p:spPr>
        <p:txBody>
          <a:bodyPr vert="horz" lIns="0" tIns="29845"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In addition, sequences of letters may have characteristic properties </a:t>
            </a:r>
          </a:p>
          <a:p>
            <a:pPr marL="1143000" marR="0" indent="0" algn="just">
              <a:lnSpc>
                <a:spcPts val="2000"/>
              </a:lnSpc>
              <a:spcBef>
                <a:spcPts val="340"/>
              </a:spcBef>
              <a:spcAft>
                <a:spcPts val="0"/>
              </a:spcAft>
            </a:pPr>
            <a:r>
              <a:rPr lang="en-US" sz="2000" spc="0">
                <a:solidFill>
                  <a:srgbClr val="001F5F"/>
                </a:solidFill>
                <a:latin typeface="Calibri" pitchFamily="1" panose="2263545234"/>
              </a:rPr>
              <a:t>for a person. In English, the word "the" is very common, and those </a:t>
            </a:r>
          </a:p>
          <a:p>
            <a:pPr marL="1143000" marR="0" indent="0" algn="just">
              <a:lnSpc>
                <a:spcPts val="2000"/>
              </a:lnSpc>
              <a:spcBef>
                <a:spcPts val="340"/>
              </a:spcBef>
              <a:spcAft>
                <a:spcPts val="0"/>
              </a:spcAft>
            </a:pPr>
            <a:r>
              <a:rPr lang="en-US" sz="2000" spc="0">
                <a:solidFill>
                  <a:srgbClr val="001F5F"/>
                </a:solidFill>
                <a:latin typeface="Calibri" pitchFamily="1" panose="2263545234"/>
              </a:rPr>
              <a:t>three letters may be known as a rapid-fire sequence and not as just </a:t>
            </a:r>
          </a:p>
          <a:p>
            <a:pPr marL="1143000" marR="0" indent="0" algn="just">
              <a:lnSpc>
                <a:spcPts val="2000"/>
              </a:lnSpc>
              <a:spcBef>
                <a:spcPts val="340"/>
              </a:spcBef>
              <a:spcAft>
                <a:spcPts val="0"/>
              </a:spcAft>
            </a:pPr>
            <a:r>
              <a:rPr lang="en-US" sz="2000" spc="-5">
                <a:solidFill>
                  <a:srgbClr val="001F5F"/>
                </a:solidFill>
                <a:latin typeface="Calibri" pitchFamily="1" panose="2263545234"/>
              </a:rPr>
              <a:t>three meaningless letters hit in that order. Common endings, such as </a:t>
            </a:r>
          </a:p>
          <a:p>
            <a:pPr marL="1143000" marR="0" indent="0" algn="just">
              <a:lnSpc>
                <a:spcPts val="2000"/>
              </a:lnSpc>
              <a:spcBef>
                <a:spcPts val="340"/>
              </a:spcBef>
              <a:spcAft>
                <a:spcPts val="0"/>
              </a:spcAft>
            </a:pPr>
            <a:r>
              <a:rPr lang="en-US" sz="2000" spc="-5">
                <a:solidFill>
                  <a:srgbClr val="001F5F"/>
                </a:solidFill>
                <a:latin typeface="Calibri" pitchFamily="1" panose="2263545234"/>
              </a:rPr>
              <a:t>"ing", may be entered far faster than, say, the same letters in reverse </a:t>
            </a:r>
          </a:p>
          <a:p>
            <a:pPr marL="1143000" marR="0" indent="0" algn="just">
              <a:lnSpc>
                <a:spcPts val="2000"/>
              </a:lnSpc>
              <a:spcBef>
                <a:spcPts val="340"/>
              </a:spcBef>
              <a:spcAft>
                <a:spcPts val="0"/>
              </a:spcAft>
            </a:pPr>
            <a:r>
              <a:rPr lang="en-US" sz="2000" spc="0">
                <a:solidFill>
                  <a:srgbClr val="001F5F"/>
                </a:solidFill>
                <a:latin typeface="Calibri" pitchFamily="1" panose="2263545234"/>
              </a:rPr>
              <a:t>order ("gni") to a degree that varies consistently by person. This </a:t>
            </a:r>
          </a:p>
          <a:p>
            <a:pPr marL="1143000" marR="0" indent="0" algn="just">
              <a:lnSpc>
                <a:spcPts val="2000"/>
              </a:lnSpc>
              <a:spcBef>
                <a:spcPts val="340"/>
              </a:spcBef>
              <a:spcAft>
                <a:spcPts val="0"/>
              </a:spcAft>
            </a:pPr>
            <a:r>
              <a:rPr lang="en-US" sz="2000" spc="0">
                <a:solidFill>
                  <a:srgbClr val="001F5F"/>
                </a:solidFill>
                <a:latin typeface="Calibri" pitchFamily="1" panose="2263545234"/>
              </a:rPr>
              <a:t>consistency may hold and may reveal the person's native language's </a:t>
            </a:r>
          </a:p>
          <a:p>
            <a:pPr marL="1143000" marR="0" indent="0" algn="just">
              <a:lnSpc>
                <a:spcPts val="2000"/>
              </a:lnSpc>
              <a:spcBef>
                <a:spcPts val="340"/>
              </a:spcBef>
              <a:spcAft>
                <a:spcPts val="0"/>
              </a:spcAft>
            </a:pPr>
            <a:r>
              <a:rPr lang="en-US" sz="2000" spc="0">
                <a:solidFill>
                  <a:srgbClr val="001F5F"/>
                </a:solidFill>
                <a:latin typeface="Calibri" pitchFamily="1" panose="2263545234"/>
              </a:rPr>
              <a:t>common sequences even when they are writing entirely in a different </a:t>
            </a:r>
          </a:p>
          <a:p>
            <a:pPr marL="1143000" marR="0" indent="0" algn="just">
              <a:lnSpc>
                <a:spcPts val="2000"/>
              </a:lnSpc>
              <a:spcBef>
                <a:spcPts val="340"/>
              </a:spcBef>
              <a:spcAft>
                <a:spcPts val="12695"/>
              </a:spcAft>
            </a:pPr>
            <a:r>
              <a:rPr lang="en-US" sz="2000" spc="0">
                <a:solidFill>
                  <a:srgbClr val="001F5F"/>
                </a:solidFill>
                <a:latin typeface="Calibri" pitchFamily="1" panose="2263545234"/>
              </a:rPr>
              <a:t>language, just as revealing as an accent might in spoken English. - Ibid. </a:t>
            </a:r>
          </a:p>
        </p:txBody>
      </p:sp>
    </p:spTree>
  </p:cSld>
</p:sldLayout>
</file>

<file path=ppt/slideLayouts/slideLayout3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84" name=""/>
        <p:cNvGrpSpPr/>
        <p:nvPr/>
      </p:nvGrpSpPr>
      <p:grpSpPr/>
      <p:sp>
        <p:nvSpPr>
          <p:cNvPr id="38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86"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36 </a:t>
            </a:r>
          </a:p>
        </p:txBody>
      </p:sp>
      <p:sp>
        <p:nvSpPr>
          <p:cNvPr id="387"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88" name=""/>
          <p:cNvSpPr/>
          <p:nvPr>
            <p:ph type="body" idx="10"/>
          </p:nvPr>
        </p:nvSpPr>
        <p:spPr>
          <a:xfrm>
            <a:off x="0" y="676910"/>
            <a:ext cx="9144000" cy="1059180"/>
          </a:xfrm>
          <a:prstGeom prst="rect">
            <a:avLst/>
          </a:prstGeom>
          <a:noFill/>
          <a:ln w="0" cmpd="sng">
            <a:noFill/>
            <a:prstDash val="solid"/>
          </a:ln>
        </p:spPr>
        <p:txBody>
          <a:bodyPr vert="horz" lIns="0" tIns="282575" rIns="0" bIns="0" anchor="t"/>
          <a:lstStyle/>
          <a:p>
            <a:pPr marL="0" marR="0" indent="0" algn="ctr">
              <a:lnSpc>
                <a:spcPts val="4300"/>
              </a:lnSpc>
              <a:spcAft>
                <a:spcPts val="1555"/>
              </a:spcAft>
            </a:pPr>
            <a:r>
              <a:rPr lang="en-US" sz="4300" b="1" spc="0">
                <a:solidFill>
                  <a:srgbClr val="001F5F"/>
                </a:solidFill>
                <a:latin typeface="Calibri" pitchFamily="1" panose="2263545234"/>
              </a:rPr>
              <a:t>Keystroke Recognition </a:t>
            </a:r>
          </a:p>
        </p:txBody>
      </p:sp>
      <p:sp>
        <p:nvSpPr>
          <p:cNvPr id="389" name=""/>
          <p:cNvSpPr/>
          <p:nvPr>
            <p:ph type="body" idx="10"/>
          </p:nvPr>
        </p:nvSpPr>
        <p:spPr>
          <a:xfrm>
            <a:off x="0" y="1736090"/>
            <a:ext cx="9144000" cy="4634230"/>
          </a:xfrm>
          <a:prstGeom prst="rect">
            <a:avLst/>
          </a:prstGeom>
          <a:noFill/>
          <a:ln w="0" cmpd="sng">
            <a:noFill/>
            <a:prstDash val="solid"/>
          </a:ln>
        </p:spPr>
        <p:txBody>
          <a:bodyPr vert="horz" lIns="0" tIns="266065" rIns="0" bIns="0" anchor="t"/>
          <a:lstStyle/>
          <a:p>
            <a:pPr marL="777240" marR="0" indent="365760" algn="just">
              <a:lnSpc>
                <a:spcPts val="2500"/>
              </a:lnSpc>
              <a:spcAft>
                <a:spcPts val="0"/>
              </a:spcAft>
              <a:buFont typeface="Symbol"/>
              <a:buChar char="·"/>
            </a:pPr>
            <a:r>
              <a:rPr lang="en-US" sz="2400" spc="-5">
                <a:solidFill>
                  <a:srgbClr val="001F5F"/>
                </a:solidFill>
                <a:latin typeface="Calibri" pitchFamily="1" panose="2263545234"/>
              </a:rPr>
              <a:t>Common "errors" may also be quite characteristic of a </a:t>
            </a:r>
          </a:p>
          <a:p>
            <a:pPr marL="1143000" marR="0" indent="0" algn="just">
              <a:lnSpc>
                <a:spcPts val="2500"/>
              </a:lnSpc>
              <a:spcBef>
                <a:spcPts val="0"/>
              </a:spcBef>
              <a:spcAft>
                <a:spcPts val="0"/>
              </a:spcAft>
            </a:pPr>
            <a:r>
              <a:rPr lang="en-US" sz="2400" spc="-5">
                <a:solidFill>
                  <a:srgbClr val="001F5F"/>
                </a:solidFill>
                <a:latin typeface="Calibri" pitchFamily="1" panose="2263545234"/>
              </a:rPr>
              <a:t>person, and there is an entire taxonomy of errors, such as </a:t>
            </a:r>
          </a:p>
          <a:p>
            <a:pPr marL="1143000" marR="0" indent="0" algn="just">
              <a:lnSpc>
                <a:spcPts val="2500"/>
              </a:lnSpc>
              <a:spcBef>
                <a:spcPts val="0"/>
              </a:spcBef>
              <a:spcAft>
                <a:spcPts val="0"/>
              </a:spcAft>
            </a:pPr>
            <a:r>
              <a:rPr lang="en-US" sz="2400" spc="-5">
                <a:solidFill>
                  <a:srgbClr val="001F5F"/>
                </a:solidFill>
                <a:latin typeface="Calibri" pitchFamily="1" panose="2263545234"/>
              </a:rPr>
              <a:t>this person's most common "substitutions", "reversals", </a:t>
            </a:r>
          </a:p>
          <a:p>
            <a:pPr marL="1143000" marR="0" indent="0" algn="just">
              <a:lnSpc>
                <a:spcPts val="2500"/>
              </a:lnSpc>
              <a:spcBef>
                <a:spcPts val="0"/>
              </a:spcBef>
              <a:spcAft>
                <a:spcPts val="0"/>
              </a:spcAft>
            </a:pPr>
            <a:r>
              <a:rPr lang="en-US" sz="2400" spc="-5">
                <a:solidFill>
                  <a:srgbClr val="001F5F"/>
                </a:solidFill>
                <a:latin typeface="Calibri" pitchFamily="1" panose="2263545234"/>
              </a:rPr>
              <a:t>"drop-outs", "double-strikes", "adjacent letter hits", </a:t>
            </a:r>
          </a:p>
          <a:p>
            <a:pPr marL="1143000" marR="0" indent="0" algn="just">
              <a:lnSpc>
                <a:spcPts val="2500"/>
              </a:lnSpc>
              <a:spcBef>
                <a:spcPts val="0"/>
              </a:spcBef>
              <a:spcAft>
                <a:spcPts val="0"/>
              </a:spcAft>
            </a:pPr>
            <a:r>
              <a:rPr lang="en-US" sz="2400" spc="-5">
                <a:solidFill>
                  <a:srgbClr val="001F5F"/>
                </a:solidFill>
                <a:latin typeface="Calibri" pitchFamily="1" panose="2263545234"/>
              </a:rPr>
              <a:t>"homonyms", hold-length-errors (for a shift key held down </a:t>
            </a:r>
          </a:p>
          <a:p>
            <a:pPr marL="1143000" marR="0" indent="0" algn="just">
              <a:lnSpc>
                <a:spcPts val="2500"/>
              </a:lnSpc>
              <a:spcBef>
                <a:spcPts val="0"/>
              </a:spcBef>
              <a:spcAft>
                <a:spcPts val="0"/>
              </a:spcAft>
            </a:pPr>
            <a:r>
              <a:rPr lang="en-US" sz="2400" spc="-5">
                <a:solidFill>
                  <a:srgbClr val="001F5F"/>
                </a:solidFill>
                <a:latin typeface="Calibri" pitchFamily="1" panose="2263545234"/>
              </a:rPr>
              <a:t>too short or too long a time). Even without knowing what </a:t>
            </a:r>
          </a:p>
          <a:p>
            <a:pPr marL="1143000" marR="0" indent="0" algn="just">
              <a:lnSpc>
                <a:spcPts val="2500"/>
              </a:lnSpc>
              <a:spcBef>
                <a:spcPts val="20"/>
              </a:spcBef>
              <a:spcAft>
                <a:spcPts val="0"/>
              </a:spcAft>
            </a:pPr>
            <a:r>
              <a:rPr lang="en-US" sz="2400" spc="0">
                <a:solidFill>
                  <a:srgbClr val="001F5F"/>
                </a:solidFill>
                <a:latin typeface="Calibri" pitchFamily="1" panose="2263545234"/>
              </a:rPr>
              <a:t>language a person is working in, by looking at the rest of </a:t>
            </a:r>
          </a:p>
          <a:p>
            <a:pPr marL="1143000" marR="0" indent="0" algn="just">
              <a:lnSpc>
                <a:spcPts val="2500"/>
              </a:lnSpc>
              <a:spcBef>
                <a:spcPts val="0"/>
              </a:spcBef>
              <a:spcAft>
                <a:spcPts val="0"/>
              </a:spcAft>
            </a:pPr>
            <a:r>
              <a:rPr lang="en-US" sz="2400" spc="-5">
                <a:solidFill>
                  <a:srgbClr val="001F5F"/>
                </a:solidFill>
                <a:latin typeface="Calibri" pitchFamily="1" panose="2263545234"/>
              </a:rPr>
              <a:t>the text and what letters the person goes back and </a:t>
            </a:r>
          </a:p>
          <a:p>
            <a:pPr marL="1143000" marR="0" indent="0" algn="just">
              <a:lnSpc>
                <a:spcPts val="2500"/>
              </a:lnSpc>
              <a:spcBef>
                <a:spcPts val="0"/>
              </a:spcBef>
              <a:spcAft>
                <a:spcPts val="0"/>
              </a:spcAft>
            </a:pPr>
            <a:r>
              <a:rPr lang="en-US" sz="2400" spc="-5">
                <a:solidFill>
                  <a:srgbClr val="001F5F"/>
                </a:solidFill>
                <a:latin typeface="Calibri" pitchFamily="1" panose="2263545234"/>
              </a:rPr>
              <a:t>replaces, these errors might be detected. Again, the </a:t>
            </a:r>
          </a:p>
          <a:p>
            <a:pPr marL="1143000" marR="0" indent="0" algn="just">
              <a:lnSpc>
                <a:spcPts val="2500"/>
              </a:lnSpc>
              <a:spcBef>
                <a:spcPts val="0"/>
              </a:spcBef>
              <a:spcAft>
                <a:spcPts val="0"/>
              </a:spcAft>
            </a:pPr>
            <a:r>
              <a:rPr lang="en-US" sz="2400" spc="-5">
                <a:solidFill>
                  <a:srgbClr val="001F5F"/>
                </a:solidFill>
                <a:latin typeface="Calibri" pitchFamily="1" panose="2263545234"/>
              </a:rPr>
              <a:t>patterns of errors might be sufficiently different to </a:t>
            </a:r>
          </a:p>
          <a:p>
            <a:pPr marL="1143000" marR="0" indent="0" algn="just">
              <a:lnSpc>
                <a:spcPts val="2500"/>
              </a:lnSpc>
              <a:spcBef>
                <a:spcPts val="0"/>
              </a:spcBef>
              <a:spcAft>
                <a:spcPts val="5830"/>
              </a:spcAft>
            </a:pPr>
            <a:r>
              <a:rPr lang="en-US" sz="2400" spc="-10">
                <a:solidFill>
                  <a:srgbClr val="001F5F"/>
                </a:solidFill>
                <a:latin typeface="Calibri" pitchFamily="1" panose="2263545234"/>
              </a:rPr>
              <a:t>distinguish two people.- Ibid. </a:t>
            </a:r>
          </a:p>
        </p:txBody>
      </p:sp>
    </p:spTree>
  </p:cSld>
</p:sldLayout>
</file>

<file path=ppt/slideLayouts/slideLayout3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95" name=""/>
        <p:cNvGrpSpPr/>
        <p:nvPr/>
      </p:nvGrpSpPr>
      <p:grpSpPr/>
      <p:sp>
        <p:nvSpPr>
          <p:cNvPr id="39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97"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37 </a:t>
            </a:r>
          </a:p>
        </p:txBody>
      </p:sp>
      <p:sp>
        <p:nvSpPr>
          <p:cNvPr id="39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99" name=""/>
          <p:cNvSpPr/>
          <p:nvPr>
            <p:ph type="body" idx="10"/>
          </p:nvPr>
        </p:nvSpPr>
        <p:spPr>
          <a:xfrm>
            <a:off x="0" y="676910"/>
            <a:ext cx="9144000" cy="1092835"/>
          </a:xfrm>
          <a:prstGeom prst="rect">
            <a:avLst/>
          </a:prstGeom>
          <a:noFill/>
          <a:ln w="0" cmpd="sng">
            <a:noFill/>
            <a:prstDash val="solid"/>
          </a:ln>
        </p:spPr>
        <p:txBody>
          <a:bodyPr vert="horz" lIns="0" tIns="282575" rIns="0" bIns="0" anchor="t"/>
          <a:lstStyle/>
          <a:p>
            <a:pPr marL="0" marR="0" indent="0" algn="ctr">
              <a:lnSpc>
                <a:spcPts val="4600"/>
              </a:lnSpc>
              <a:spcAft>
                <a:spcPts val="1510"/>
              </a:spcAft>
            </a:pPr>
            <a:r>
              <a:rPr lang="en-US" sz="4300" b="1" spc="15">
                <a:solidFill>
                  <a:srgbClr val="001F5F"/>
                </a:solidFill>
                <a:latin typeface="Calibri" pitchFamily="1" panose="2263545234"/>
              </a:rPr>
              <a:t>Behavioral Biometrics </a:t>
            </a:r>
          </a:p>
        </p:txBody>
      </p:sp>
      <p:sp>
        <p:nvSpPr>
          <p:cNvPr id="400" name=""/>
          <p:cNvSpPr/>
          <p:nvPr>
            <p:ph type="body" idx="10"/>
          </p:nvPr>
        </p:nvSpPr>
        <p:spPr>
          <a:xfrm>
            <a:off x="0" y="1769745"/>
            <a:ext cx="9144000" cy="4600575"/>
          </a:xfrm>
          <a:prstGeom prst="rect">
            <a:avLst/>
          </a:prstGeom>
          <a:noFill/>
          <a:ln w="0" cmpd="sng">
            <a:noFill/>
            <a:prstDash val="solid"/>
          </a:ln>
        </p:spPr>
        <p:txBody>
          <a:bodyPr vert="horz" lIns="0" tIns="227330"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Keystroke dynamics is part of a larger class of </a:t>
            </a:r>
          </a:p>
          <a:p>
            <a:pPr marL="1143000" marR="0" indent="0" algn="just">
              <a:lnSpc>
                <a:spcPts val="2900"/>
              </a:lnSpc>
              <a:spcBef>
                <a:spcPts val="5"/>
              </a:spcBef>
              <a:spcAft>
                <a:spcPts val="0"/>
              </a:spcAft>
            </a:pPr>
            <a:r>
              <a:rPr lang="en-US" sz="2800" spc="-5">
                <a:solidFill>
                  <a:srgbClr val="001F5F"/>
                </a:solidFill>
                <a:latin typeface="Calibri" pitchFamily="1" panose="2263545234"/>
              </a:rPr>
              <a:t>biometrics known as behavioral biometrics; their </a:t>
            </a:r>
          </a:p>
          <a:p>
            <a:pPr marL="1143000" marR="0" indent="0" algn="just">
              <a:lnSpc>
                <a:spcPts val="2900"/>
              </a:lnSpc>
              <a:spcBef>
                <a:spcPts val="25"/>
              </a:spcBef>
              <a:spcAft>
                <a:spcPts val="0"/>
              </a:spcAft>
            </a:pPr>
            <a:r>
              <a:rPr lang="en-US" sz="2800" spc="-5">
                <a:solidFill>
                  <a:srgbClr val="001F5F"/>
                </a:solidFill>
                <a:latin typeface="Calibri" pitchFamily="1" panose="2263545234"/>
              </a:rPr>
              <a:t>patterns are statistical in nature. It is a commonly </a:t>
            </a:r>
          </a:p>
          <a:p>
            <a:pPr marL="1143000" marR="0" indent="0" algn="just">
              <a:lnSpc>
                <a:spcPts val="2900"/>
              </a:lnSpc>
              <a:spcBef>
                <a:spcPts val="0"/>
              </a:spcBef>
              <a:spcAft>
                <a:spcPts val="0"/>
              </a:spcAft>
            </a:pPr>
            <a:r>
              <a:rPr lang="en-US" sz="2800" spc="-5">
                <a:solidFill>
                  <a:srgbClr val="001F5F"/>
                </a:solidFill>
                <a:latin typeface="Calibri" pitchFamily="1" panose="2263545234"/>
              </a:rPr>
              <a:t>held belief that behavioral biometrics are not as </a:t>
            </a:r>
          </a:p>
          <a:p>
            <a:pPr marL="1143000" marR="0" indent="0" algn="just">
              <a:lnSpc>
                <a:spcPts val="2900"/>
              </a:lnSpc>
              <a:spcBef>
                <a:spcPts val="30"/>
              </a:spcBef>
              <a:spcAft>
                <a:spcPts val="0"/>
              </a:spcAft>
            </a:pPr>
            <a:r>
              <a:rPr lang="en-US" sz="2800" spc="-5">
                <a:solidFill>
                  <a:srgbClr val="001F5F"/>
                </a:solidFill>
                <a:latin typeface="Calibri" pitchFamily="1" panose="2263545234"/>
              </a:rPr>
              <a:t>reliable as physical biometrics used for </a:t>
            </a:r>
          </a:p>
          <a:p>
            <a:pPr marL="1143000" marR="0" indent="0" algn="just">
              <a:lnSpc>
                <a:spcPts val="2900"/>
              </a:lnSpc>
              <a:spcBef>
                <a:spcPts val="5"/>
              </a:spcBef>
              <a:spcAft>
                <a:spcPts val="0"/>
              </a:spcAft>
            </a:pPr>
            <a:r>
              <a:rPr lang="en-US" sz="2800" spc="-5">
                <a:solidFill>
                  <a:srgbClr val="001F5F"/>
                </a:solidFill>
                <a:latin typeface="Calibri" pitchFamily="1" panose="2263545234"/>
              </a:rPr>
              <a:t>authentication such as fingerprints or retinal </a:t>
            </a:r>
          </a:p>
          <a:p>
            <a:pPr marL="1143000" marR="0" indent="0" algn="just">
              <a:lnSpc>
                <a:spcPts val="2900"/>
              </a:lnSpc>
              <a:spcBef>
                <a:spcPts val="0"/>
              </a:spcBef>
              <a:spcAft>
                <a:spcPts val="0"/>
              </a:spcAft>
            </a:pPr>
            <a:r>
              <a:rPr lang="en-US" sz="2800" spc="-5">
                <a:solidFill>
                  <a:srgbClr val="001F5F"/>
                </a:solidFill>
                <a:latin typeface="Calibri" pitchFamily="1" panose="2263545234"/>
              </a:rPr>
              <a:t>scans or DNA. The reality here is that behavioral </a:t>
            </a:r>
          </a:p>
          <a:p>
            <a:pPr marL="1143000" marR="0" indent="0" algn="just">
              <a:lnSpc>
                <a:spcPts val="2900"/>
              </a:lnSpc>
              <a:spcBef>
                <a:spcPts val="25"/>
              </a:spcBef>
              <a:spcAft>
                <a:spcPts val="0"/>
              </a:spcAft>
            </a:pPr>
            <a:r>
              <a:rPr lang="en-US" sz="2800" spc="-5">
                <a:solidFill>
                  <a:srgbClr val="001F5F"/>
                </a:solidFill>
                <a:latin typeface="Calibri" pitchFamily="1" panose="2263545234"/>
              </a:rPr>
              <a:t>biometrics use a confidence measurement </a:t>
            </a:r>
          </a:p>
          <a:p>
            <a:pPr marL="1143000" marR="0" indent="0" algn="just">
              <a:lnSpc>
                <a:spcPts val="2900"/>
              </a:lnSpc>
              <a:spcBef>
                <a:spcPts val="5"/>
              </a:spcBef>
              <a:spcAft>
                <a:spcPts val="0"/>
              </a:spcAft>
            </a:pPr>
            <a:r>
              <a:rPr lang="en-US" sz="2800" spc="-10">
                <a:solidFill>
                  <a:srgbClr val="001F5F"/>
                </a:solidFill>
                <a:latin typeface="Calibri" pitchFamily="1" panose="2263545234"/>
              </a:rPr>
              <a:t>instead of the traditional pass/fail </a:t>
            </a:r>
          </a:p>
          <a:p>
            <a:pPr marL="1143000" marR="0" indent="0" algn="just">
              <a:lnSpc>
                <a:spcPts val="2900"/>
              </a:lnSpc>
              <a:spcBef>
                <a:spcPts val="0"/>
              </a:spcBef>
              <a:spcAft>
                <a:spcPts val="4150"/>
              </a:spcAft>
            </a:pPr>
            <a:r>
              <a:rPr lang="en-US" sz="2800" spc="-15">
                <a:solidFill>
                  <a:srgbClr val="001F5F"/>
                </a:solidFill>
                <a:latin typeface="Calibri" pitchFamily="1" panose="2263545234"/>
              </a:rPr>
              <a:t>measurements.- Ibid. </a:t>
            </a:r>
          </a:p>
        </p:txBody>
      </p:sp>
    </p:spTree>
  </p:cSld>
</p:sldLayout>
</file>

<file path=ppt/slideLayouts/slideLayout3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06" name=""/>
        <p:cNvGrpSpPr/>
        <p:nvPr/>
      </p:nvGrpSpPr>
      <p:grpSpPr/>
      <p:sp>
        <p:nvSpPr>
          <p:cNvPr id="40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08"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38 </a:t>
            </a:r>
          </a:p>
        </p:txBody>
      </p:sp>
      <p:sp>
        <p:nvSpPr>
          <p:cNvPr id="409"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10" name=""/>
          <p:cNvSpPr/>
          <p:nvPr>
            <p:ph type="body" idx="10"/>
          </p:nvPr>
        </p:nvSpPr>
        <p:spPr>
          <a:xfrm>
            <a:off x="0" y="676910"/>
            <a:ext cx="9144000" cy="1135380"/>
          </a:xfrm>
          <a:prstGeom prst="rect">
            <a:avLst/>
          </a:prstGeom>
          <a:noFill/>
          <a:ln w="0" cmpd="sng">
            <a:noFill/>
            <a:prstDash val="solid"/>
          </a:ln>
        </p:spPr>
        <p:txBody>
          <a:bodyPr vert="horz" lIns="0" tIns="282575" rIns="0" bIns="0" anchor="t"/>
          <a:lstStyle/>
          <a:p>
            <a:pPr marL="0" marR="0" indent="0" algn="ctr">
              <a:lnSpc>
                <a:spcPts val="4300"/>
              </a:lnSpc>
              <a:spcAft>
                <a:spcPts val="2205"/>
              </a:spcAft>
            </a:pPr>
            <a:r>
              <a:rPr lang="en-US" sz="4300" b="1" spc="0">
                <a:solidFill>
                  <a:srgbClr val="001F5F"/>
                </a:solidFill>
                <a:latin typeface="Calibri" pitchFamily="1" panose="2263545234"/>
              </a:rPr>
              <a:t>Early Example </a:t>
            </a:r>
          </a:p>
        </p:txBody>
      </p:sp>
      <p:sp>
        <p:nvSpPr>
          <p:cNvPr id="411" name=""/>
          <p:cNvSpPr/>
          <p:nvPr>
            <p:ph type="body" idx="10"/>
          </p:nvPr>
        </p:nvSpPr>
        <p:spPr>
          <a:xfrm>
            <a:off x="0" y="1812290"/>
            <a:ext cx="9144000" cy="4558030"/>
          </a:xfrm>
          <a:prstGeom prst="rect">
            <a:avLst/>
          </a:prstGeom>
          <a:noFill/>
          <a:ln w="0" cmpd="sng">
            <a:noFill/>
            <a:prstDash val="solid"/>
          </a:ln>
        </p:spPr>
        <p:txBody>
          <a:bodyPr vert="horz" lIns="0" tIns="230505"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“Pace University’s Seidenberg School of Computer </a:t>
            </a:r>
          </a:p>
          <a:p>
            <a:pPr marL="1143000" marR="0" indent="0" algn="just">
              <a:lnSpc>
                <a:spcPts val="2700"/>
              </a:lnSpc>
              <a:spcBef>
                <a:spcPts val="505"/>
              </a:spcBef>
              <a:spcAft>
                <a:spcPts val="0"/>
              </a:spcAft>
            </a:pPr>
            <a:r>
              <a:rPr lang="en-US" sz="2800" spc="-10">
                <a:solidFill>
                  <a:srgbClr val="001F5F"/>
                </a:solidFill>
                <a:latin typeface="Calibri" pitchFamily="1" panose="2263545234"/>
              </a:rPr>
              <a:t>Science and Information Systems has developed </a:t>
            </a:r>
          </a:p>
          <a:p>
            <a:pPr marL="1143000" marR="0" indent="0" algn="just">
              <a:lnSpc>
                <a:spcPts val="2800"/>
              </a:lnSpc>
              <a:spcBef>
                <a:spcPts val="505"/>
              </a:spcBef>
              <a:spcAft>
                <a:spcPts val="0"/>
              </a:spcAft>
            </a:pPr>
            <a:r>
              <a:rPr lang="en-US" sz="2800" spc="-15">
                <a:solidFill>
                  <a:srgbClr val="001F5F"/>
                </a:solidFill>
                <a:latin typeface="Calibri" pitchFamily="1" panose="2263545234"/>
              </a:rPr>
              <a:t>the Pace Keystroke Biometric System (PKBS), </a:t>
            </a:r>
          </a:p>
          <a:p>
            <a:pPr marL="1143000" marR="0" indent="0" algn="just">
              <a:lnSpc>
                <a:spcPts val="2800"/>
              </a:lnSpc>
              <a:spcBef>
                <a:spcPts val="490"/>
              </a:spcBef>
              <a:spcAft>
                <a:spcPts val="0"/>
              </a:spcAft>
            </a:pPr>
            <a:r>
              <a:rPr lang="en-US" sz="2800" spc="-5">
                <a:solidFill>
                  <a:srgbClr val="001F5F"/>
                </a:solidFill>
                <a:latin typeface="Calibri" pitchFamily="1" panose="2263545234"/>
              </a:rPr>
              <a:t>which can be used for both identifying and </a:t>
            </a:r>
          </a:p>
          <a:p>
            <a:pPr marL="1143000" marR="0" indent="0" algn="just">
              <a:lnSpc>
                <a:spcPts val="2800"/>
              </a:lnSpc>
              <a:spcBef>
                <a:spcPts val="490"/>
              </a:spcBef>
              <a:spcAft>
                <a:spcPts val="0"/>
              </a:spcAft>
            </a:pPr>
            <a:r>
              <a:rPr lang="en-US" sz="2800" spc="-5">
                <a:solidFill>
                  <a:srgbClr val="001F5F"/>
                </a:solidFill>
                <a:latin typeface="Calibri" pitchFamily="1" panose="2263545234"/>
              </a:rPr>
              <a:t>authenticating users via their typing rhythms and </a:t>
            </a:r>
          </a:p>
          <a:p>
            <a:pPr marL="1143000" marR="0" indent="0" algn="just">
              <a:lnSpc>
                <a:spcPts val="2800"/>
              </a:lnSpc>
              <a:spcBef>
                <a:spcPts val="490"/>
              </a:spcBef>
              <a:spcAft>
                <a:spcPts val="0"/>
              </a:spcAft>
            </a:pPr>
            <a:r>
              <a:rPr lang="en-US" sz="2800" spc="-5">
                <a:solidFill>
                  <a:srgbClr val="001F5F"/>
                </a:solidFill>
                <a:latin typeface="Calibri" pitchFamily="1" panose="2263545234"/>
              </a:rPr>
              <a:t>patterns through the monitoring and capturing of </a:t>
            </a:r>
          </a:p>
          <a:p>
            <a:pPr marL="1143000" marR="0" indent="0" algn="just">
              <a:lnSpc>
                <a:spcPts val="2800"/>
              </a:lnSpc>
              <a:spcBef>
                <a:spcPts val="490"/>
              </a:spcBef>
              <a:spcAft>
                <a:spcPts val="0"/>
              </a:spcAft>
            </a:pPr>
            <a:r>
              <a:rPr lang="en-US" sz="2800" spc="-35">
                <a:solidFill>
                  <a:srgbClr val="001F5F"/>
                </a:solidFill>
                <a:latin typeface="Calibri" pitchFamily="1" panose="2263545234"/>
              </a:rPr>
              <a:t>keyboard events.” </a:t>
            </a:r>
          </a:p>
          <a:p>
            <a:pPr marL="777240" marR="0" indent="365760" algn="just">
              <a:lnSpc>
                <a:spcPts val="2900"/>
              </a:lnSpc>
              <a:spcBef>
                <a:spcPts val="1035"/>
              </a:spcBef>
              <a:spcAft>
                <a:spcPts val="0"/>
              </a:spcAft>
              <a:buFont typeface="Symbol"/>
              <a:buChar char="·"/>
            </a:pPr>
            <a:r>
              <a:rPr lang="en-US" sz="2800" u="sng" spc="-15">
                <a:solidFill>
                  <a:srgbClr val="0000FF"/>
                </a:solidFill>
                <a:latin typeface="Calibri" pitchFamily="1" panose="2263545234"/>
              </a:rPr>
              <a:t>http://www.devicespace.com/news_story.aspx?N</a:t>
            </a:r>
          </a:p>
          <a:p>
            <a:pPr marL="1143000" marR="0" indent="0" algn="just">
              <a:lnSpc>
                <a:spcPts val="2700"/>
              </a:lnSpc>
              <a:spcBef>
                <a:spcPts val="505"/>
              </a:spcBef>
              <a:spcAft>
                <a:spcPts val="3445"/>
              </a:spcAft>
            </a:pPr>
            <a:r>
              <a:rPr lang="en-US" sz="2800" spc="-15">
                <a:solidFill>
                  <a:srgbClr val="001F5F"/>
                </a:solidFill>
                <a:latin typeface="Calibri" pitchFamily="1" panose="2263545234"/>
              </a:rPr>
              <a:t>ewsEntityId=221517 </a:t>
            </a:r>
          </a:p>
        </p:txBody>
      </p:sp>
    </p:spTree>
  </p:cSld>
</p:sldLayout>
</file>

<file path=ppt/slideLayouts/slideLayout3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17" name=""/>
        <p:cNvGrpSpPr/>
        <p:nvPr/>
      </p:nvGrpSpPr>
      <p:grpSpPr/>
      <p:sp>
        <p:nvSpPr>
          <p:cNvPr id="41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19"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5">
                <a:solidFill>
                  <a:srgbClr val="000080"/>
                </a:solidFill>
                <a:latin typeface="Tahoma" pitchFamily="2" panose="2263545234"/>
              </a:rPr>
              <a:t>39 </a:t>
            </a:r>
          </a:p>
        </p:txBody>
      </p:sp>
      <p:sp>
        <p:nvSpPr>
          <p:cNvPr id="42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21" name=""/>
          <p:cNvSpPr/>
          <p:nvPr>
            <p:ph type="body" idx="10"/>
          </p:nvPr>
        </p:nvSpPr>
        <p:spPr>
          <a:xfrm>
            <a:off x="0" y="676910"/>
            <a:ext cx="9144000" cy="1059180"/>
          </a:xfrm>
          <a:prstGeom prst="rect">
            <a:avLst/>
          </a:prstGeom>
          <a:noFill/>
          <a:ln w="0" cmpd="sng">
            <a:noFill/>
            <a:prstDash val="solid"/>
          </a:ln>
        </p:spPr>
        <p:txBody>
          <a:bodyPr vert="horz" lIns="0" tIns="282575" rIns="0" bIns="0" anchor="t"/>
          <a:lstStyle/>
          <a:p>
            <a:pPr marL="0" marR="0" indent="0" algn="ctr">
              <a:lnSpc>
                <a:spcPts val="4600"/>
              </a:lnSpc>
              <a:spcAft>
                <a:spcPts val="1220"/>
              </a:spcAft>
            </a:pPr>
            <a:r>
              <a:rPr lang="en-US" sz="4300" b="1" spc="20">
                <a:solidFill>
                  <a:srgbClr val="001F5F"/>
                </a:solidFill>
                <a:latin typeface="Calibri" pitchFamily="1" panose="2263545234"/>
              </a:rPr>
              <a:t>Current Contender </a:t>
            </a:r>
          </a:p>
        </p:txBody>
      </p:sp>
      <p:sp>
        <p:nvSpPr>
          <p:cNvPr id="422" name=""/>
          <p:cNvSpPr/>
          <p:nvPr>
            <p:ph type="body" idx="10"/>
          </p:nvPr>
        </p:nvSpPr>
        <p:spPr>
          <a:xfrm>
            <a:off x="0" y="1736090"/>
            <a:ext cx="9144000" cy="4634230"/>
          </a:xfrm>
          <a:prstGeom prst="rect">
            <a:avLst/>
          </a:prstGeom>
          <a:noFill/>
          <a:ln w="0" cmpd="sng">
            <a:noFill/>
            <a:prstDash val="solid"/>
          </a:ln>
        </p:spPr>
        <p:txBody>
          <a:bodyPr vert="horz" lIns="0" tIns="266700" rIns="0" bIns="0" anchor="t"/>
          <a:lstStyle/>
          <a:p>
            <a:pPr marL="777240" marR="0" indent="365760" algn="just">
              <a:lnSpc>
                <a:spcPts val="2500"/>
              </a:lnSpc>
              <a:spcAft>
                <a:spcPts val="0"/>
              </a:spcAft>
              <a:buFont typeface="Symbol"/>
              <a:buChar char="·"/>
            </a:pPr>
            <a:r>
              <a:rPr lang="en-US" sz="2350" spc="10">
                <a:solidFill>
                  <a:srgbClr val="001F5F"/>
                </a:solidFill>
                <a:latin typeface="Calibri" pitchFamily="1" panose="2263545234"/>
              </a:rPr>
              <a:t>The way you type on your current keyboard is unique and </a:t>
            </a:r>
          </a:p>
          <a:p>
            <a:pPr marL="1143000" marR="0" indent="0" algn="just">
              <a:lnSpc>
                <a:spcPts val="2500"/>
              </a:lnSpc>
              <a:spcBef>
                <a:spcPts val="5"/>
              </a:spcBef>
              <a:spcAft>
                <a:spcPts val="0"/>
              </a:spcAft>
            </a:pPr>
            <a:r>
              <a:rPr lang="en-US" sz="2350" spc="5">
                <a:solidFill>
                  <a:srgbClr val="001F5F"/>
                </a:solidFill>
                <a:latin typeface="Calibri" pitchFamily="1" panose="2263545234"/>
              </a:rPr>
              <a:t>suitable for information security enforcement. </a:t>
            </a:r>
          </a:p>
          <a:p>
            <a:pPr marL="777240" marR="0" indent="365760" algn="just">
              <a:lnSpc>
                <a:spcPts val="2500"/>
              </a:lnSpc>
              <a:spcBef>
                <a:spcPts val="580"/>
              </a:spcBef>
              <a:spcAft>
                <a:spcPts val="0"/>
              </a:spcAft>
              <a:buFont typeface="Symbol"/>
              <a:buChar char="·"/>
            </a:pPr>
            <a:r>
              <a:rPr lang="en-US" sz="2350" spc="5">
                <a:solidFill>
                  <a:srgbClr val="001F5F"/>
                </a:solidFill>
                <a:latin typeface="Calibri" pitchFamily="1" panose="2263545234"/>
              </a:rPr>
              <a:t>TypingDNA records keystroke dynamics statistics about </a:t>
            </a:r>
          </a:p>
          <a:p>
            <a:pPr marL="1143000" marR="0" indent="0" algn="just">
              <a:lnSpc>
                <a:spcPts val="2500"/>
              </a:lnSpc>
              <a:spcBef>
                <a:spcPts val="0"/>
              </a:spcBef>
              <a:spcAft>
                <a:spcPts val="0"/>
              </a:spcAft>
            </a:pPr>
            <a:r>
              <a:rPr lang="en-US" sz="2350" spc="10">
                <a:solidFill>
                  <a:srgbClr val="001F5F"/>
                </a:solidFill>
                <a:latin typeface="Calibri" pitchFamily="1" panose="2263545234"/>
              </a:rPr>
              <a:t>pressed keys of a user and turns them into typing </a:t>
            </a:r>
          </a:p>
          <a:p>
            <a:pPr marL="1143000" marR="0" indent="0" algn="just">
              <a:lnSpc>
                <a:spcPts val="2500"/>
              </a:lnSpc>
              <a:spcBef>
                <a:spcPts val="0"/>
              </a:spcBef>
              <a:spcAft>
                <a:spcPts val="0"/>
              </a:spcAft>
            </a:pPr>
            <a:r>
              <a:rPr lang="en-US" sz="2350" spc="-20">
                <a:solidFill>
                  <a:srgbClr val="001F5F"/>
                </a:solidFill>
                <a:latin typeface="Calibri" pitchFamily="1" panose="2263545234"/>
              </a:rPr>
              <a:t>patterns. </a:t>
            </a:r>
          </a:p>
          <a:p>
            <a:pPr marL="777240" marR="0" indent="365760" algn="just">
              <a:lnSpc>
                <a:spcPts val="2500"/>
              </a:lnSpc>
              <a:spcBef>
                <a:spcPts val="580"/>
              </a:spcBef>
              <a:spcAft>
                <a:spcPts val="0"/>
              </a:spcAft>
              <a:buFont typeface="Symbol"/>
              <a:buChar char="·"/>
            </a:pPr>
            <a:r>
              <a:rPr lang="en-US" sz="2350" spc="15">
                <a:solidFill>
                  <a:srgbClr val="001F5F"/>
                </a:solidFill>
                <a:latin typeface="Calibri" pitchFamily="1" panose="2263545234"/>
              </a:rPr>
              <a:t>Our API engine analyses and verifies the recorded typing </a:t>
            </a:r>
          </a:p>
          <a:p>
            <a:pPr marL="1143000" marR="0" indent="0" algn="just">
              <a:lnSpc>
                <a:spcPts val="2500"/>
              </a:lnSpc>
              <a:spcBef>
                <a:spcPts val="0"/>
              </a:spcBef>
              <a:spcAft>
                <a:spcPts val="0"/>
              </a:spcAft>
            </a:pPr>
            <a:r>
              <a:rPr lang="en-US" sz="2350" spc="5">
                <a:solidFill>
                  <a:srgbClr val="001F5F"/>
                </a:solidFill>
                <a:latin typeface="Calibri" pitchFamily="1" panose="2263545234"/>
              </a:rPr>
              <a:t>patterns/keystroke patterns against previous patterns </a:t>
            </a:r>
          </a:p>
          <a:p>
            <a:pPr marL="1143000" marR="0" indent="0" algn="just">
              <a:lnSpc>
                <a:spcPts val="2500"/>
              </a:lnSpc>
              <a:spcBef>
                <a:spcPts val="5"/>
              </a:spcBef>
              <a:spcAft>
                <a:spcPts val="0"/>
              </a:spcAft>
            </a:pPr>
            <a:r>
              <a:rPr lang="en-US" sz="2350" spc="-5">
                <a:solidFill>
                  <a:srgbClr val="001F5F"/>
                </a:solidFill>
                <a:latin typeface="Calibri" pitchFamily="1" panose="2263545234"/>
              </a:rPr>
              <a:t>from the real owner. </a:t>
            </a:r>
          </a:p>
          <a:p>
            <a:pPr marL="777240" marR="0" indent="365760" algn="just">
              <a:lnSpc>
                <a:spcPts val="2500"/>
              </a:lnSpc>
              <a:spcBef>
                <a:spcPts val="590"/>
              </a:spcBef>
              <a:spcAft>
                <a:spcPts val="0"/>
              </a:spcAft>
              <a:buFont typeface="Symbol"/>
              <a:buChar char="·"/>
            </a:pPr>
            <a:r>
              <a:rPr lang="en-US" sz="2350" u="sng" spc="10">
                <a:solidFill>
                  <a:srgbClr val="0000FF"/>
                </a:solidFill>
                <a:latin typeface="Calibri" pitchFamily="1" panose="2263545234"/>
              </a:rPr>
              <a:t>http://typingdna.com/?gclid=CO3K48TYzNICFUxWDQodTa</a:t>
            </a:r>
          </a:p>
          <a:p>
            <a:pPr marL="1143000" marR="0" indent="0" algn="just">
              <a:lnSpc>
                <a:spcPts val="2500"/>
              </a:lnSpc>
              <a:spcBef>
                <a:spcPts val="5"/>
              </a:spcBef>
              <a:spcAft>
                <a:spcPts val="6690"/>
              </a:spcAft>
            </a:pPr>
            <a:r>
              <a:rPr lang="en-US" sz="2350" u="sng" spc="-45">
                <a:solidFill>
                  <a:srgbClr val="0000FF"/>
                </a:solidFill>
                <a:latin typeface="Calibri" pitchFamily="1" panose="2263545234"/>
              </a:rPr>
              <a:t>IGYg</a:t>
            </a:r>
            <a:r>
              <a:rPr lang="en-US" sz="2350" spc="-45">
                <a:solidFill>
                  <a:srgbClr val="001F5F"/>
                </a:solidFill>
                <a:latin typeface="Calibri" pitchFamily="1" panose="2263545234"/>
              </a:rPr>
              <a:t>  </a:t>
            </a:r>
          </a:p>
        </p:txBody>
      </p:sp>
    </p:spTree>
  </p:cSld>
</p:sldLayout>
</file>

<file path=ppt/slideLayouts/slideLayout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32" name=""/>
        <p:cNvGrpSpPr/>
        <p:nvPr/>
      </p:nvGrpSpPr>
      <p:grpSpPr/>
      <p:sp>
        <p:nvSpPr>
          <p:cNvPr id="3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34" name=""/>
          <p:cNvSpPr/>
          <p:nvPr>
            <p:ph type="body" idx="10"/>
          </p:nvPr>
        </p:nvSpPr>
        <p:spPr>
          <a:xfrm>
            <a:off x="8849360"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4 </a:t>
            </a:r>
          </a:p>
        </p:txBody>
      </p:sp>
      <p:sp>
        <p:nvSpPr>
          <p:cNvPr id="3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6" name=""/>
          <p:cNvSpPr/>
          <p:nvPr>
            <p:ph type="body" idx="10"/>
          </p:nvPr>
        </p:nvSpPr>
        <p:spPr>
          <a:xfrm>
            <a:off x="0" y="676910"/>
            <a:ext cx="9144000" cy="1092835"/>
          </a:xfrm>
          <a:prstGeom prst="rect">
            <a:avLst/>
          </a:prstGeom>
          <a:noFill/>
          <a:ln w="0" cmpd="sng">
            <a:noFill/>
            <a:prstDash val="solid"/>
          </a:ln>
        </p:spPr>
        <p:txBody>
          <a:bodyPr vert="horz" lIns="0" tIns="282575" rIns="0" bIns="0" anchor="t"/>
          <a:lstStyle/>
          <a:p>
            <a:pPr marL="0" marR="0" indent="0" algn="ctr">
              <a:lnSpc>
                <a:spcPts val="4600"/>
              </a:lnSpc>
              <a:spcAft>
                <a:spcPts val="1510"/>
              </a:spcAft>
            </a:pPr>
            <a:r>
              <a:rPr lang="en-US" sz="4300" b="1" spc="25">
                <a:solidFill>
                  <a:srgbClr val="001F5F"/>
                </a:solidFill>
                <a:latin typeface="Calibri" pitchFamily="1" panose="2263545234"/>
              </a:rPr>
              <a:t>Who Cheats? </a:t>
            </a:r>
          </a:p>
        </p:txBody>
      </p:sp>
      <p:sp>
        <p:nvSpPr>
          <p:cNvPr id="37" name=""/>
          <p:cNvSpPr/>
          <p:nvPr>
            <p:ph type="body" idx="10"/>
          </p:nvPr>
        </p:nvSpPr>
        <p:spPr>
          <a:xfrm>
            <a:off x="0" y="1769745"/>
            <a:ext cx="9144000" cy="4600575"/>
          </a:xfrm>
          <a:prstGeom prst="rect">
            <a:avLst/>
          </a:prstGeom>
          <a:noFill/>
          <a:ln w="0" cmpd="sng">
            <a:noFill/>
            <a:prstDash val="solid"/>
          </a:ln>
        </p:spPr>
        <p:txBody>
          <a:bodyPr vert="horz" lIns="0" tIns="258445"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“More than 80 percent of college students </a:t>
            </a:r>
          </a:p>
          <a:p>
            <a:pPr marL="1143000" marR="0" indent="0" algn="just">
              <a:lnSpc>
                <a:spcPts val="2900"/>
              </a:lnSpc>
              <a:spcBef>
                <a:spcPts val="5"/>
              </a:spcBef>
              <a:spcAft>
                <a:spcPts val="0"/>
              </a:spcAft>
            </a:pPr>
            <a:r>
              <a:rPr lang="en-US" sz="2800" spc="-10">
                <a:solidFill>
                  <a:srgbClr val="001F5F"/>
                </a:solidFill>
                <a:latin typeface="Calibri" pitchFamily="1" panose="2263545234"/>
              </a:rPr>
              <a:t>claimed in a recent survey they have cheated in </a:t>
            </a:r>
          </a:p>
          <a:p>
            <a:pPr marL="1143000" marR="0" indent="0" algn="just">
              <a:lnSpc>
                <a:spcPts val="2900"/>
              </a:lnSpc>
              <a:spcBef>
                <a:spcPts val="5"/>
              </a:spcBef>
              <a:spcAft>
                <a:spcPts val="0"/>
              </a:spcAft>
            </a:pPr>
            <a:r>
              <a:rPr lang="en-US" sz="2800" spc="-10">
                <a:solidFill>
                  <a:srgbClr val="001F5F"/>
                </a:solidFill>
                <a:latin typeface="Calibri" pitchFamily="1" panose="2263545234"/>
              </a:rPr>
              <a:t>some way while in school.The advent of online </a:t>
            </a:r>
          </a:p>
          <a:p>
            <a:pPr marL="1143000" marR="0" indent="0" algn="just">
              <a:lnSpc>
                <a:spcPts val="2900"/>
              </a:lnSpc>
              <a:spcBef>
                <a:spcPts val="0"/>
              </a:spcBef>
              <a:spcAft>
                <a:spcPts val="0"/>
              </a:spcAft>
            </a:pPr>
            <a:r>
              <a:rPr lang="en-US" sz="2800" spc="-5">
                <a:solidFill>
                  <a:srgbClr val="001F5F"/>
                </a:solidFill>
                <a:latin typeface="Calibri" pitchFamily="1" panose="2263545234"/>
              </a:rPr>
              <a:t>schools and increasingly sophisticated mobile </a:t>
            </a:r>
          </a:p>
          <a:p>
            <a:pPr marL="1143000" marR="0" indent="0" algn="just">
              <a:lnSpc>
                <a:spcPts val="2900"/>
              </a:lnSpc>
              <a:spcBef>
                <a:spcPts val="5"/>
              </a:spcBef>
              <a:spcAft>
                <a:spcPts val="0"/>
              </a:spcAft>
            </a:pPr>
            <a:r>
              <a:rPr lang="en-US" sz="2800" spc="-5">
                <a:solidFill>
                  <a:srgbClr val="001F5F"/>
                </a:solidFill>
                <a:latin typeface="Calibri" pitchFamily="1" panose="2263545234"/>
              </a:rPr>
              <a:t>devices have made it easier for students to cheat, </a:t>
            </a:r>
          </a:p>
          <a:p>
            <a:pPr marL="1143000" marR="0" indent="0" algn="just">
              <a:lnSpc>
                <a:spcPts val="2900"/>
              </a:lnSpc>
              <a:spcBef>
                <a:spcPts val="5"/>
              </a:spcBef>
              <a:spcAft>
                <a:spcPts val="0"/>
              </a:spcAft>
            </a:pPr>
            <a:r>
              <a:rPr lang="en-US" sz="2800" spc="-5">
                <a:solidFill>
                  <a:srgbClr val="001F5F"/>
                </a:solidFill>
                <a:latin typeface="Calibri" pitchFamily="1" panose="2263545234"/>
              </a:rPr>
              <a:t>said Kessler International, a firm that provides </a:t>
            </a:r>
          </a:p>
          <a:p>
            <a:pPr marL="1143000" marR="0" indent="0" algn="just">
              <a:lnSpc>
                <a:spcPts val="2900"/>
              </a:lnSpc>
              <a:spcBef>
                <a:spcPts val="5"/>
              </a:spcBef>
              <a:spcAft>
                <a:spcPts val="0"/>
              </a:spcAft>
            </a:pPr>
            <a:r>
              <a:rPr lang="en-US" sz="2800" spc="-10">
                <a:solidFill>
                  <a:srgbClr val="001F5F"/>
                </a:solidFill>
                <a:latin typeface="Calibri" pitchFamily="1" panose="2263545234"/>
              </a:rPr>
              <a:t>private investigation services, forensic accounting </a:t>
            </a:r>
          </a:p>
          <a:p>
            <a:pPr marL="1143000" marR="0" indent="0" algn="just">
              <a:lnSpc>
                <a:spcPts val="2900"/>
              </a:lnSpc>
              <a:spcBef>
                <a:spcPts val="25"/>
              </a:spcBef>
              <a:spcAft>
                <a:spcPts val="0"/>
              </a:spcAft>
            </a:pPr>
            <a:r>
              <a:rPr lang="en-US" sz="2800" spc="-15">
                <a:solidFill>
                  <a:srgbClr val="001F5F"/>
                </a:solidFill>
                <a:latin typeface="Calibri" pitchFamily="1" panose="2263545234"/>
              </a:rPr>
              <a:t>and digital forensics.” Cleveland Plain Dealer, </a:t>
            </a:r>
          </a:p>
          <a:p>
            <a:pPr marL="1143000" marR="0" indent="0" algn="just">
              <a:lnSpc>
                <a:spcPts val="2900"/>
              </a:lnSpc>
              <a:spcBef>
                <a:spcPts val="0"/>
              </a:spcBef>
              <a:spcAft>
                <a:spcPts val="6930"/>
              </a:spcAft>
            </a:pPr>
            <a:r>
              <a:rPr lang="en-US" sz="2800" spc="-25">
                <a:solidFill>
                  <a:srgbClr val="001F5F"/>
                </a:solidFill>
                <a:latin typeface="Calibri" pitchFamily="1" panose="2263545234"/>
              </a:rPr>
              <a:t>2/7/2017 </a:t>
            </a:r>
          </a:p>
        </p:txBody>
      </p:sp>
    </p:spTree>
  </p:cSld>
</p:sldLayout>
</file>

<file path=ppt/slideLayouts/slideLayout4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28" name=""/>
        <p:cNvGrpSpPr/>
        <p:nvPr/>
      </p:nvGrpSpPr>
      <p:grpSpPr/>
      <p:sp>
        <p:nvSpPr>
          <p:cNvPr id="42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30" name=""/>
          <p:cNvSpPr/>
          <p:nvPr>
            <p:ph type="body" idx="10"/>
          </p:nvPr>
        </p:nvSpPr>
        <p:spPr>
          <a:xfrm>
            <a:off x="8800465"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50">
                <a:solidFill>
                  <a:srgbClr val="000080"/>
                </a:solidFill>
                <a:latin typeface="Tahoma" pitchFamily="2" panose="2263545234"/>
              </a:rPr>
              <a:t>40 </a:t>
            </a:r>
          </a:p>
        </p:txBody>
      </p:sp>
      <p:sp>
        <p:nvSpPr>
          <p:cNvPr id="431"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32" name=""/>
          <p:cNvSpPr/>
          <p:nvPr>
            <p:ph type="body" idx="10"/>
          </p:nvPr>
        </p:nvSpPr>
        <p:spPr>
          <a:xfrm>
            <a:off x="0" y="676910"/>
            <a:ext cx="9144000" cy="1175385"/>
          </a:xfrm>
          <a:prstGeom prst="rect">
            <a:avLst/>
          </a:prstGeom>
          <a:noFill/>
          <a:ln w="0" cmpd="sng">
            <a:noFill/>
            <a:prstDash val="solid"/>
          </a:ln>
        </p:spPr>
        <p:txBody>
          <a:bodyPr vert="horz" lIns="0" tIns="282575" rIns="0" bIns="0" anchor="t"/>
          <a:lstStyle/>
          <a:p>
            <a:pPr marL="0" marR="0" indent="0" algn="ctr">
              <a:lnSpc>
                <a:spcPts val="4300"/>
              </a:lnSpc>
              <a:spcAft>
                <a:spcPts val="2490"/>
              </a:spcAft>
            </a:pPr>
            <a:r>
              <a:rPr lang="en-US" sz="4300" b="1" spc="25">
                <a:solidFill>
                  <a:srgbClr val="001F5F"/>
                </a:solidFill>
                <a:latin typeface="Calibri" pitchFamily="1" panose="2263545234"/>
              </a:rPr>
              <a:t>Preventing MOOC Cheating </a:t>
            </a:r>
          </a:p>
        </p:txBody>
      </p:sp>
      <p:sp>
        <p:nvSpPr>
          <p:cNvPr id="433" name=""/>
          <p:cNvSpPr/>
          <p:nvPr>
            <p:ph type="body" idx="10"/>
          </p:nvPr>
        </p:nvSpPr>
        <p:spPr>
          <a:xfrm>
            <a:off x="0" y="1852295"/>
            <a:ext cx="9144000" cy="4518025"/>
          </a:xfrm>
          <a:prstGeom prst="rect">
            <a:avLst/>
          </a:prstGeom>
          <a:noFill/>
          <a:ln w="0" cmpd="sng">
            <a:noFill/>
            <a:prstDash val="solid"/>
          </a:ln>
        </p:spPr>
        <p:txBody>
          <a:bodyPr vert="horz" lIns="0" tIns="194310" rIns="0" bIns="0" anchor="t"/>
          <a:lstStyle/>
          <a:p>
            <a:pPr marL="777240" marR="0" indent="365760" algn="just">
              <a:lnSpc>
                <a:spcPts val="3300"/>
              </a:lnSpc>
              <a:spcAft>
                <a:spcPts val="0"/>
              </a:spcAft>
              <a:buFont typeface="Symbol"/>
              <a:buChar char="·"/>
            </a:pPr>
            <a:r>
              <a:rPr lang="en-US" sz="3150" spc="10">
                <a:solidFill>
                  <a:srgbClr val="001F5F"/>
                </a:solidFill>
                <a:latin typeface="Calibri" pitchFamily="1" panose="2263545234"/>
              </a:rPr>
              <a:t>“Copying Answers Using Multiple </a:t>
            </a:r>
          </a:p>
          <a:p>
            <a:pPr marL="1143000" marR="0" indent="0" algn="just">
              <a:lnSpc>
                <a:spcPts val="3100"/>
              </a:lnSpc>
              <a:spcBef>
                <a:spcPts val="580"/>
              </a:spcBef>
              <a:spcAft>
                <a:spcPts val="0"/>
              </a:spcAft>
            </a:pPr>
            <a:r>
              <a:rPr lang="en-US" sz="3150" spc="0">
                <a:solidFill>
                  <a:srgbClr val="001F5F"/>
                </a:solidFill>
                <a:latin typeface="Calibri" pitchFamily="1" panose="2263545234"/>
              </a:rPr>
              <a:t>Existences Online” (CAMEO) </a:t>
            </a:r>
          </a:p>
          <a:p>
            <a:pPr marL="777240" marR="0" indent="365760" algn="just">
              <a:lnSpc>
                <a:spcPts val="3300"/>
              </a:lnSpc>
              <a:spcBef>
                <a:spcPts val="1185"/>
              </a:spcBef>
              <a:spcAft>
                <a:spcPts val="0"/>
              </a:spcAft>
              <a:buFont typeface="Symbol"/>
              <a:buChar char="·"/>
            </a:pPr>
            <a:r>
              <a:rPr lang="en-US" sz="3150" spc="10">
                <a:solidFill>
                  <a:srgbClr val="001F5F"/>
                </a:solidFill>
                <a:latin typeface="Calibri" pitchFamily="1" panose="2263545234"/>
              </a:rPr>
              <a:t>Students can access materials at their own </a:t>
            </a:r>
          </a:p>
          <a:p>
            <a:pPr marL="1143000" marR="0" indent="0" algn="just">
              <a:lnSpc>
                <a:spcPts val="3100"/>
              </a:lnSpc>
              <a:spcBef>
                <a:spcPts val="580"/>
              </a:spcBef>
              <a:spcAft>
                <a:spcPts val="0"/>
              </a:spcAft>
            </a:pPr>
            <a:r>
              <a:rPr lang="en-US" sz="3150" spc="-50">
                <a:solidFill>
                  <a:srgbClr val="001F5F"/>
                </a:solidFill>
                <a:latin typeface="Calibri" pitchFamily="1" panose="2263545234"/>
              </a:rPr>
              <a:t>pace </a:t>
            </a:r>
          </a:p>
          <a:p>
            <a:pPr marL="777240" marR="0" indent="365760" algn="just">
              <a:lnSpc>
                <a:spcPts val="3300"/>
              </a:lnSpc>
              <a:spcBef>
                <a:spcPts val="1180"/>
              </a:spcBef>
              <a:spcAft>
                <a:spcPts val="0"/>
              </a:spcAft>
              <a:buFont typeface="Symbol"/>
              <a:buChar char="·"/>
            </a:pPr>
            <a:r>
              <a:rPr lang="en-US" sz="3150" spc="5">
                <a:solidFill>
                  <a:srgbClr val="001F5F"/>
                </a:solidFill>
                <a:latin typeface="Calibri" pitchFamily="1" panose="2263545234"/>
              </a:rPr>
              <a:t>Users with multiple accounts copy from </a:t>
            </a:r>
          </a:p>
          <a:p>
            <a:pPr marL="1143000" marR="0" indent="0" algn="just">
              <a:lnSpc>
                <a:spcPts val="3100"/>
              </a:lnSpc>
              <a:spcBef>
                <a:spcPts val="560"/>
              </a:spcBef>
              <a:spcAft>
                <a:spcPts val="0"/>
              </a:spcAft>
            </a:pPr>
            <a:r>
              <a:rPr lang="en-US" sz="3150" spc="-5">
                <a:solidFill>
                  <a:srgbClr val="001F5F"/>
                </a:solidFill>
                <a:latin typeface="Calibri" pitchFamily="1" panose="2263545234"/>
              </a:rPr>
              <a:t>themselves </a:t>
            </a:r>
          </a:p>
          <a:p>
            <a:pPr marL="777240" marR="0" indent="365760" algn="just">
              <a:lnSpc>
                <a:spcPts val="3300"/>
              </a:lnSpc>
              <a:spcBef>
                <a:spcPts val="1185"/>
              </a:spcBef>
              <a:spcAft>
                <a:spcPts val="5205"/>
              </a:spcAft>
              <a:buFont typeface="Symbol"/>
              <a:buChar char="·"/>
            </a:pPr>
            <a:r>
              <a:rPr lang="en-US" sz="3150" spc="10">
                <a:solidFill>
                  <a:srgbClr val="001F5F"/>
                </a:solidFill>
                <a:latin typeface="Calibri" pitchFamily="1" panose="2263545234"/>
              </a:rPr>
              <a:t>Certification in a single sitting </a:t>
            </a:r>
          </a:p>
        </p:txBody>
      </p:sp>
    </p:spTree>
  </p:cSld>
</p:sldLayout>
</file>

<file path=ppt/slideLayouts/slideLayout4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39" name=""/>
        <p:cNvGrpSpPr/>
        <p:nvPr/>
      </p:nvGrpSpPr>
      <p:grpSpPr/>
      <p:sp>
        <p:nvSpPr>
          <p:cNvPr id="44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41" name=""/>
          <p:cNvSpPr/>
          <p:nvPr>
            <p:ph type="body" idx="10"/>
          </p:nvPr>
        </p:nvSpPr>
        <p:spPr>
          <a:xfrm>
            <a:off x="880046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14">
                <a:solidFill>
                  <a:srgbClr val="000080"/>
                </a:solidFill>
                <a:latin typeface="Tahoma" pitchFamily="2" panose="2263545234"/>
              </a:rPr>
              <a:t>41 </a:t>
            </a:r>
          </a:p>
        </p:txBody>
      </p:sp>
      <p:sp>
        <p:nvSpPr>
          <p:cNvPr id="442"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43" name=""/>
          <p:cNvSpPr/>
          <p:nvPr>
            <p:ph type="body" idx="10"/>
          </p:nvPr>
        </p:nvSpPr>
        <p:spPr>
          <a:xfrm>
            <a:off x="0" y="676910"/>
            <a:ext cx="9144000" cy="1178560"/>
          </a:xfrm>
          <a:prstGeom prst="rect">
            <a:avLst/>
          </a:prstGeom>
          <a:noFill/>
          <a:ln w="0" cmpd="sng">
            <a:noFill/>
            <a:prstDash val="solid"/>
          </a:ln>
        </p:spPr>
        <p:txBody>
          <a:bodyPr vert="horz" lIns="0" tIns="285750" rIns="0" bIns="0" anchor="t"/>
          <a:lstStyle/>
          <a:p>
            <a:pPr marL="0" marR="0" indent="0" algn="ctr">
              <a:lnSpc>
                <a:spcPts val="4300"/>
              </a:lnSpc>
              <a:spcAft>
                <a:spcPts val="2490"/>
              </a:spcAft>
            </a:pPr>
            <a:r>
              <a:rPr lang="en-US" sz="4300" b="1" spc="35">
                <a:solidFill>
                  <a:srgbClr val="001F5F"/>
                </a:solidFill>
                <a:latin typeface="Calibri" pitchFamily="1" panose="2263545234"/>
              </a:rPr>
              <a:t>The Solution Ain’t Simple </a:t>
            </a:r>
          </a:p>
        </p:txBody>
      </p:sp>
      <p:sp>
        <p:nvSpPr>
          <p:cNvPr id="444" name=""/>
          <p:cNvSpPr/>
          <p:nvPr>
            <p:ph type="body" idx="10"/>
          </p:nvPr>
        </p:nvSpPr>
        <p:spPr>
          <a:xfrm>
            <a:off x="0" y="1855470"/>
            <a:ext cx="9144000" cy="4514850"/>
          </a:xfrm>
          <a:prstGeom prst="rect">
            <a:avLst/>
          </a:prstGeom>
          <a:noFill/>
          <a:ln w="0" cmpd="sng">
            <a:noFill/>
            <a:prstDash val="solid"/>
          </a:ln>
        </p:spPr>
        <p:txBody>
          <a:bodyPr vert="horz" lIns="0" tIns="191135" rIns="0" bIns="0" anchor="t"/>
          <a:lstStyle/>
          <a:p>
            <a:pPr marL="777240" marR="0" indent="365760" algn="just">
              <a:lnSpc>
                <a:spcPts val="3500"/>
              </a:lnSpc>
              <a:spcAft>
                <a:spcPts val="0"/>
              </a:spcAft>
              <a:buFont typeface="Symbol"/>
              <a:buChar char="·"/>
            </a:pPr>
            <a:r>
              <a:rPr lang="en-US" sz="3150" spc="5">
                <a:solidFill>
                  <a:srgbClr val="001F5F"/>
                </a:solidFill>
                <a:latin typeface="Calibri" pitchFamily="1" panose="2263545234"/>
              </a:rPr>
              <a:t>The CAMEO detection algorithm </a:t>
            </a:r>
          </a:p>
          <a:p>
            <a:pPr marL="777240" marR="0" indent="365760" algn="just">
              <a:lnSpc>
                <a:spcPts val="3500"/>
              </a:lnSpc>
              <a:spcBef>
                <a:spcPts val="920"/>
              </a:spcBef>
              <a:spcAft>
                <a:spcPts val="0"/>
              </a:spcAft>
              <a:buFont typeface="Symbol"/>
              <a:buChar char="·"/>
            </a:pPr>
            <a:r>
              <a:rPr lang="en-US" sz="3150" spc="0">
                <a:solidFill>
                  <a:srgbClr val="001F5F"/>
                </a:solidFill>
                <a:latin typeface="Calibri" pitchFamily="1" panose="2263545234"/>
              </a:rPr>
              <a:t>The Bayesian criterion </a:t>
            </a:r>
          </a:p>
          <a:p>
            <a:pPr marL="777240" marR="0" indent="365760" algn="just">
              <a:lnSpc>
                <a:spcPts val="3500"/>
              </a:lnSpc>
              <a:spcBef>
                <a:spcPts val="915"/>
              </a:spcBef>
              <a:spcAft>
                <a:spcPts val="0"/>
              </a:spcAft>
              <a:buFont typeface="Symbol"/>
              <a:buChar char="·"/>
            </a:pPr>
            <a:r>
              <a:rPr lang="en-US" sz="3150" spc="5">
                <a:solidFill>
                  <a:srgbClr val="001F5F"/>
                </a:solidFill>
                <a:latin typeface="Calibri" pitchFamily="1" panose="2263545234"/>
              </a:rPr>
              <a:t>Five filters with conservative cutoffs </a:t>
            </a:r>
          </a:p>
          <a:p>
            <a:pPr marL="777240" marR="0" indent="365760" algn="just">
              <a:lnSpc>
                <a:spcPts val="3500"/>
              </a:lnSpc>
              <a:spcBef>
                <a:spcPts val="920"/>
              </a:spcBef>
              <a:spcAft>
                <a:spcPts val="0"/>
              </a:spcAft>
              <a:buFont typeface="Symbol"/>
              <a:buChar char="·"/>
            </a:pPr>
            <a:r>
              <a:rPr lang="en-US" sz="3150" spc="5">
                <a:solidFill>
                  <a:srgbClr val="001F5F"/>
                </a:solidFill>
                <a:latin typeface="Calibri" pitchFamily="1" panose="2263545234"/>
              </a:rPr>
              <a:t>Northcutt et al., working paper, August 15, </a:t>
            </a:r>
          </a:p>
          <a:p>
            <a:pPr marL="1143000" marR="0" indent="0" algn="just">
              <a:lnSpc>
                <a:spcPts val="3400"/>
              </a:lnSpc>
              <a:spcBef>
                <a:spcPts val="315"/>
              </a:spcBef>
              <a:spcAft>
                <a:spcPts val="0"/>
              </a:spcAft>
            </a:pPr>
            <a:r>
              <a:rPr lang="en-US" sz="3150" spc="-50">
                <a:solidFill>
                  <a:srgbClr val="001F5F"/>
                </a:solidFill>
                <a:latin typeface="Calibri" pitchFamily="1" panose="2263545234"/>
              </a:rPr>
              <a:t>2015 </a:t>
            </a:r>
          </a:p>
          <a:p>
            <a:pPr marL="777240" marR="0" indent="365760" algn="just">
              <a:lnSpc>
                <a:spcPts val="2800"/>
              </a:lnSpc>
              <a:spcBef>
                <a:spcPts val="555"/>
              </a:spcBef>
              <a:spcAft>
                <a:spcPts val="0"/>
              </a:spcAft>
              <a:buFont typeface="Symbol"/>
              <a:buChar char="·"/>
            </a:pPr>
            <a:r>
              <a:rPr lang="en-US" sz="2400" u="sng" spc="-5">
                <a:solidFill>
                  <a:srgbClr val="0000FF"/>
                </a:solidFill>
                <a:latin typeface="Calibri" pitchFamily="1" panose="2263545234"/>
              </a:rPr>
              <a:t>https://www.insidehighered.com/news/2015/08/26/harv</a:t>
            </a:r>
          </a:p>
          <a:p>
            <a:pPr marL="1143000" marR="0" indent="0" algn="just">
              <a:lnSpc>
                <a:spcPts val="2800"/>
              </a:lnSpc>
              <a:spcBef>
                <a:spcPts val="0"/>
              </a:spcBef>
              <a:spcAft>
                <a:spcPts val="0"/>
              </a:spcAft>
            </a:pPr>
            <a:r>
              <a:rPr lang="en-US" sz="2400" spc="0">
                <a:solidFill>
                  <a:srgbClr val="001F5F"/>
                </a:solidFill>
                <a:latin typeface="Calibri" pitchFamily="1" panose="2263545234"/>
              </a:rPr>
              <a:t>ard-mit-researchers-find-mooc-learners-using-multiple-</a:t>
            </a:r>
            <a:r>
              <a:rPr lang="en-US" sz="100">
                <a:solidFill>
                  <a:srgbClr val="000000"/>
                </a:solidFill>
                <a:latin typeface="Tahoma" pitchFamily="2" panose="2263545234"/>
              </a:rPr>
              <a:t> </a:t>
            </a:r>
          </a:p>
          <a:p>
            <a:pPr marL="1143000" marR="0" indent="0" algn="just">
              <a:lnSpc>
                <a:spcPts val="2800"/>
              </a:lnSpc>
              <a:spcBef>
                <a:spcPts val="15"/>
              </a:spcBef>
              <a:spcAft>
                <a:spcPts val="3410"/>
              </a:spcAft>
            </a:pPr>
            <a:r>
              <a:rPr lang="en-US" sz="2400" spc="-15">
                <a:solidFill>
                  <a:srgbClr val="001F5F"/>
                </a:solidFill>
                <a:latin typeface="Calibri" pitchFamily="1" panose="2263545234"/>
              </a:rPr>
              <a:t>accounts-cheat </a:t>
            </a:r>
          </a:p>
        </p:txBody>
      </p:sp>
    </p:spTree>
  </p:cSld>
</p:sldLayout>
</file>

<file path=ppt/slideLayouts/slideLayout4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50" name=""/>
        <p:cNvGrpSpPr/>
        <p:nvPr/>
      </p:nvGrpSpPr>
      <p:grpSpPr/>
      <p:sp>
        <p:nvSpPr>
          <p:cNvPr id="45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52" name=""/>
          <p:cNvSpPr/>
          <p:nvPr>
            <p:ph type="body" idx="10"/>
          </p:nvPr>
        </p:nvSpPr>
        <p:spPr>
          <a:xfrm>
            <a:off x="8800465"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50">
                <a:solidFill>
                  <a:srgbClr val="000080"/>
                </a:solidFill>
                <a:latin typeface="Tahoma" pitchFamily="2" panose="2263545234"/>
              </a:rPr>
              <a:t>42 </a:t>
            </a:r>
          </a:p>
        </p:txBody>
      </p:sp>
      <p:sp>
        <p:nvSpPr>
          <p:cNvPr id="45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54" name=""/>
          <p:cNvSpPr/>
          <p:nvPr>
            <p:ph type="body" idx="10"/>
          </p:nvPr>
        </p:nvSpPr>
        <p:spPr>
          <a:xfrm>
            <a:off x="0" y="676910"/>
            <a:ext cx="9144000" cy="1524000"/>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30">
                <a:solidFill>
                  <a:srgbClr val="001F5F"/>
                </a:solidFill>
                <a:latin typeface="Calibri" pitchFamily="1" panose="2263545234"/>
              </a:rPr>
              <a:t>A Model Enforcement Policy </a:t>
            </a:r>
          </a:p>
          <a:p>
            <a:pPr marL="0" marR="0" indent="0" algn="ctr">
              <a:lnSpc>
                <a:spcPts val="4300"/>
              </a:lnSpc>
              <a:spcBef>
                <a:spcPts val="785"/>
              </a:spcBef>
              <a:spcAft>
                <a:spcPts val="0"/>
              </a:spcAft>
            </a:pPr>
            <a:r>
              <a:rPr lang="en-US" sz="4300" b="1" spc="-65">
                <a:solidFill>
                  <a:srgbClr val="001F5F"/>
                </a:solidFill>
                <a:latin typeface="Calibri" pitchFamily="1" panose="2263545234"/>
              </a:rPr>
              <a:t>(1) </a:t>
            </a:r>
          </a:p>
        </p:txBody>
      </p:sp>
      <p:sp>
        <p:nvSpPr>
          <p:cNvPr id="455" name=""/>
          <p:cNvSpPr/>
          <p:nvPr>
            <p:ph type="body" idx="10"/>
          </p:nvPr>
        </p:nvSpPr>
        <p:spPr>
          <a:xfrm>
            <a:off x="0" y="2200910"/>
            <a:ext cx="9144000" cy="4169410"/>
          </a:xfrm>
          <a:prstGeom prst="rect">
            <a:avLst/>
          </a:prstGeom>
          <a:noFill/>
          <a:ln w="0" cmpd="sng">
            <a:noFill/>
            <a:prstDash val="solid"/>
          </a:ln>
        </p:spPr>
        <p:txBody>
          <a:bodyPr vert="horz" lIns="0" tIns="168275"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The faculty member is the first step in the </a:t>
            </a:r>
          </a:p>
          <a:p>
            <a:pPr marL="1143000" marR="0" indent="0" algn="just">
              <a:lnSpc>
                <a:spcPts val="2700"/>
              </a:lnSpc>
              <a:spcBef>
                <a:spcPts val="515"/>
              </a:spcBef>
              <a:spcAft>
                <a:spcPts val="0"/>
              </a:spcAft>
            </a:pPr>
            <a:r>
              <a:rPr lang="en-US" sz="2800" spc="-40">
                <a:solidFill>
                  <a:srgbClr val="001F5F"/>
                </a:solidFill>
                <a:latin typeface="Calibri" pitchFamily="1" panose="2263545234"/>
              </a:rPr>
              <a:t>process. </a:t>
            </a:r>
          </a:p>
          <a:p>
            <a:pPr marL="777240" marR="0" indent="365760" algn="just">
              <a:lnSpc>
                <a:spcPts val="2900"/>
              </a:lnSpc>
              <a:spcBef>
                <a:spcPts val="1035"/>
              </a:spcBef>
              <a:spcAft>
                <a:spcPts val="0"/>
              </a:spcAft>
              <a:buFont typeface="Symbol"/>
              <a:buChar char="·"/>
            </a:pPr>
            <a:r>
              <a:rPr lang="en-US" sz="2800" spc="-10">
                <a:solidFill>
                  <a:srgbClr val="001F5F"/>
                </a:solidFill>
                <a:latin typeface="Calibri" pitchFamily="1" panose="2263545234"/>
              </a:rPr>
              <a:t>Most instances are resolved at this level. </a:t>
            </a:r>
          </a:p>
          <a:p>
            <a:pPr marL="777240" marR="0" indent="365760" algn="just">
              <a:lnSpc>
                <a:spcPts val="2900"/>
              </a:lnSpc>
              <a:spcBef>
                <a:spcPts val="1045"/>
              </a:spcBef>
              <a:spcAft>
                <a:spcPts val="0"/>
              </a:spcAft>
              <a:buFont typeface="Symbol"/>
              <a:buChar char="·"/>
            </a:pPr>
            <a:r>
              <a:rPr lang="en-US" sz="2800" spc="-15">
                <a:solidFill>
                  <a:srgbClr val="001F5F"/>
                </a:solidFill>
                <a:latin typeface="Calibri" pitchFamily="1" panose="2263545234"/>
              </a:rPr>
              <a:t>Faculty member may </a:t>
            </a:r>
          </a:p>
          <a:p>
            <a:pPr marL="777240" marR="0" indent="365760" algn="just">
              <a:lnSpc>
                <a:spcPts val="2900"/>
              </a:lnSpc>
              <a:spcBef>
                <a:spcPts val="1040"/>
              </a:spcBef>
              <a:spcAft>
                <a:spcPts val="0"/>
              </a:spcAft>
              <a:buFont typeface="Symbol"/>
              <a:buChar char="·"/>
            </a:pPr>
            <a:r>
              <a:rPr lang="en-US" sz="2800" spc="-15">
                <a:solidFill>
                  <a:srgbClr val="001F5F"/>
                </a:solidFill>
                <a:latin typeface="Calibri" pitchFamily="1" panose="2263545234"/>
              </a:rPr>
              <a:t>Require a do-over </a:t>
            </a:r>
          </a:p>
          <a:p>
            <a:pPr marL="777240" marR="0" indent="365760" algn="just">
              <a:lnSpc>
                <a:spcPts val="2900"/>
              </a:lnSpc>
              <a:spcBef>
                <a:spcPts val="1010"/>
              </a:spcBef>
              <a:spcAft>
                <a:spcPts val="0"/>
              </a:spcAft>
              <a:buFont typeface="Symbol"/>
              <a:buChar char="·"/>
            </a:pPr>
            <a:r>
              <a:rPr lang="en-US" sz="2800" spc="-10">
                <a:solidFill>
                  <a:srgbClr val="001F5F"/>
                </a:solidFill>
                <a:latin typeface="Calibri" pitchFamily="1" panose="2263545234"/>
              </a:rPr>
              <a:t>Fail the student for the test or project </a:t>
            </a:r>
          </a:p>
          <a:p>
            <a:pPr marL="777240" marR="0" indent="365760" algn="just">
              <a:lnSpc>
                <a:spcPts val="2900"/>
              </a:lnSpc>
              <a:spcBef>
                <a:spcPts val="1040"/>
              </a:spcBef>
              <a:spcAft>
                <a:spcPts val="0"/>
              </a:spcAft>
              <a:buFont typeface="Symbol"/>
              <a:buChar char="·"/>
            </a:pPr>
            <a:r>
              <a:rPr lang="en-US" sz="2800" spc="-10">
                <a:solidFill>
                  <a:srgbClr val="001F5F"/>
                </a:solidFill>
                <a:latin typeface="Calibri" pitchFamily="1" panose="2263545234"/>
              </a:rPr>
              <a:t>Fail the student for the course </a:t>
            </a:r>
          </a:p>
          <a:p>
            <a:pPr marL="777240" marR="0" indent="365760" algn="just">
              <a:lnSpc>
                <a:spcPts val="2900"/>
              </a:lnSpc>
              <a:spcBef>
                <a:spcPts val="1065"/>
              </a:spcBef>
              <a:spcAft>
                <a:spcPts val="890"/>
              </a:spcAft>
              <a:buFont typeface="Symbol"/>
              <a:buChar char="·"/>
            </a:pPr>
            <a:r>
              <a:rPr lang="en-US" sz="2800" spc="-10">
                <a:solidFill>
                  <a:srgbClr val="001F5F"/>
                </a:solidFill>
                <a:latin typeface="Calibri" pitchFamily="1" panose="2263545234"/>
              </a:rPr>
              <a:t>Recommend more severe sanction(s) </a:t>
            </a:r>
          </a:p>
        </p:txBody>
      </p:sp>
    </p:spTree>
  </p:cSld>
</p:sldLayout>
</file>

<file path=ppt/slideLayouts/slideLayout4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61" name=""/>
        <p:cNvGrpSpPr/>
        <p:nvPr/>
      </p:nvGrpSpPr>
      <p:grpSpPr/>
      <p:sp>
        <p:nvSpPr>
          <p:cNvPr id="46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63" name=""/>
          <p:cNvSpPr/>
          <p:nvPr>
            <p:ph type="body" idx="10"/>
          </p:nvPr>
        </p:nvSpPr>
        <p:spPr>
          <a:xfrm>
            <a:off x="880046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14">
                <a:solidFill>
                  <a:srgbClr val="000080"/>
                </a:solidFill>
                <a:latin typeface="Tahoma" pitchFamily="2" panose="2263545234"/>
              </a:rPr>
              <a:t>43 </a:t>
            </a:r>
          </a:p>
        </p:txBody>
      </p:sp>
      <p:sp>
        <p:nvSpPr>
          <p:cNvPr id="46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65" name=""/>
          <p:cNvSpPr/>
          <p:nvPr>
            <p:ph type="body" idx="10"/>
          </p:nvPr>
        </p:nvSpPr>
        <p:spPr>
          <a:xfrm>
            <a:off x="0" y="676910"/>
            <a:ext cx="9144000" cy="1757680"/>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30">
                <a:solidFill>
                  <a:srgbClr val="001F5F"/>
                </a:solidFill>
                <a:latin typeface="Calibri" pitchFamily="1" panose="2263545234"/>
              </a:rPr>
              <a:t>A Model Enforcement Policy </a:t>
            </a:r>
          </a:p>
          <a:p>
            <a:pPr marL="0" marR="0" indent="0" algn="ctr">
              <a:lnSpc>
                <a:spcPts val="4300"/>
              </a:lnSpc>
              <a:spcBef>
                <a:spcPts val="785"/>
              </a:spcBef>
              <a:spcAft>
                <a:spcPts val="1835"/>
              </a:spcAft>
            </a:pPr>
            <a:r>
              <a:rPr lang="en-US" sz="4300" b="1" spc="-65">
                <a:solidFill>
                  <a:srgbClr val="001F5F"/>
                </a:solidFill>
                <a:latin typeface="Calibri" pitchFamily="1" panose="2263545234"/>
              </a:rPr>
              <a:t>(2) </a:t>
            </a:r>
          </a:p>
        </p:txBody>
      </p:sp>
      <p:sp>
        <p:nvSpPr>
          <p:cNvPr id="466" name=""/>
          <p:cNvSpPr/>
          <p:nvPr>
            <p:ph type="body" idx="10"/>
          </p:nvPr>
        </p:nvSpPr>
        <p:spPr>
          <a:xfrm>
            <a:off x="0" y="2434590"/>
            <a:ext cx="9144000" cy="3935730"/>
          </a:xfrm>
          <a:prstGeom prst="rect">
            <a:avLst/>
          </a:prstGeom>
          <a:noFill/>
          <a:ln w="0" cmpd="sng">
            <a:noFill/>
            <a:prstDash val="solid"/>
          </a:ln>
        </p:spPr>
        <p:txBody>
          <a:bodyPr vert="horz" lIns="0" tIns="191135" rIns="0" bIns="0" anchor="t"/>
          <a:lstStyle/>
          <a:p>
            <a:pPr marL="777240" marR="0" indent="320040" algn="just">
              <a:lnSpc>
                <a:spcPts val="3300"/>
              </a:lnSpc>
              <a:spcAft>
                <a:spcPts val="0"/>
              </a:spcAft>
              <a:buFont typeface="Symbol"/>
              <a:buChar char="·"/>
            </a:pPr>
            <a:r>
              <a:rPr lang="en-US" sz="3150" spc="20">
                <a:solidFill>
                  <a:srgbClr val="001F5F"/>
                </a:solidFill>
                <a:latin typeface="Calibri" pitchFamily="1" panose="2263545234"/>
              </a:rPr>
              <a:t>The faculty member should check the </a:t>
            </a:r>
          </a:p>
          <a:p>
            <a:pPr marL="1097280" marR="0" indent="0" algn="just">
              <a:lnSpc>
                <a:spcPts val="3100"/>
              </a:lnSpc>
              <a:spcBef>
                <a:spcPts val="560"/>
              </a:spcBef>
              <a:spcAft>
                <a:spcPts val="0"/>
              </a:spcAft>
            </a:pPr>
            <a:r>
              <a:rPr lang="en-US" sz="3150" spc="5">
                <a:solidFill>
                  <a:srgbClr val="001F5F"/>
                </a:solidFill>
                <a:latin typeface="Calibri" pitchFamily="1" panose="2263545234"/>
              </a:rPr>
              <a:t>student’s file for prior instances. </a:t>
            </a:r>
          </a:p>
          <a:p>
            <a:pPr marL="777240" marR="0" indent="320040" algn="just">
              <a:lnSpc>
                <a:spcPts val="3300"/>
              </a:lnSpc>
              <a:spcBef>
                <a:spcPts val="1165"/>
              </a:spcBef>
              <a:spcAft>
                <a:spcPts val="0"/>
              </a:spcAft>
              <a:buFont typeface="Symbol"/>
              <a:buChar char="·"/>
            </a:pPr>
            <a:r>
              <a:rPr lang="en-US" sz="3150" spc="20">
                <a:solidFill>
                  <a:srgbClr val="001F5F"/>
                </a:solidFill>
                <a:latin typeface="Calibri" pitchFamily="1" panose="2263545234"/>
              </a:rPr>
              <a:t>The faculty member should place a </a:t>
            </a:r>
          </a:p>
          <a:p>
            <a:pPr marL="1097280" marR="0" indent="0" algn="just">
              <a:lnSpc>
                <a:spcPts val="3100"/>
              </a:lnSpc>
              <a:spcBef>
                <a:spcPts val="570"/>
              </a:spcBef>
              <a:spcAft>
                <a:spcPts val="0"/>
              </a:spcAft>
            </a:pPr>
            <a:r>
              <a:rPr lang="en-US" sz="3150" spc="0">
                <a:solidFill>
                  <a:srgbClr val="001F5F"/>
                </a:solidFill>
                <a:latin typeface="Calibri" pitchFamily="1" panose="2263545234"/>
              </a:rPr>
              <a:t>notation in the student’s file. </a:t>
            </a:r>
          </a:p>
          <a:p>
            <a:pPr marL="777240" marR="0" indent="320040" algn="just">
              <a:lnSpc>
                <a:spcPts val="3300"/>
              </a:lnSpc>
              <a:spcBef>
                <a:spcPts val="1170"/>
              </a:spcBef>
              <a:spcAft>
                <a:spcPts val="0"/>
              </a:spcAft>
              <a:buFont typeface="Symbol"/>
              <a:buChar char="·"/>
            </a:pPr>
            <a:r>
              <a:rPr lang="en-US" sz="3150" spc="20">
                <a:solidFill>
                  <a:srgbClr val="001F5F"/>
                </a:solidFill>
                <a:latin typeface="Calibri" pitchFamily="1" panose="2263545234"/>
              </a:rPr>
              <a:t>The student should have the right to </a:t>
            </a:r>
          </a:p>
          <a:p>
            <a:pPr marL="1097280" marR="0" indent="0" algn="just">
              <a:lnSpc>
                <a:spcPts val="3100"/>
              </a:lnSpc>
              <a:spcBef>
                <a:spcPts val="585"/>
              </a:spcBef>
              <a:spcAft>
                <a:spcPts val="5240"/>
              </a:spcAft>
            </a:pPr>
            <a:r>
              <a:rPr lang="en-US" sz="3150" spc="35">
                <a:solidFill>
                  <a:srgbClr val="001F5F"/>
                </a:solidFill>
                <a:latin typeface="Calibri" pitchFamily="1" panose="2263545234"/>
              </a:rPr>
              <a:t>appeal: department chair; dean. </a:t>
            </a:r>
          </a:p>
        </p:txBody>
      </p:sp>
    </p:spTree>
  </p:cSld>
</p:sldLayout>
</file>

<file path=ppt/slideLayouts/slideLayout4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72" name=""/>
        <p:cNvGrpSpPr/>
        <p:nvPr/>
      </p:nvGrpSpPr>
      <p:grpSpPr/>
      <p:sp>
        <p:nvSpPr>
          <p:cNvPr id="47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74" name=""/>
          <p:cNvSpPr/>
          <p:nvPr>
            <p:ph type="body" idx="10"/>
          </p:nvPr>
        </p:nvSpPr>
        <p:spPr>
          <a:xfrm>
            <a:off x="8800465"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50">
                <a:solidFill>
                  <a:srgbClr val="000080"/>
                </a:solidFill>
                <a:latin typeface="Tahoma" pitchFamily="2" panose="2263545234"/>
              </a:rPr>
              <a:t>44 </a:t>
            </a:r>
          </a:p>
        </p:txBody>
      </p:sp>
      <p:sp>
        <p:nvSpPr>
          <p:cNvPr id="47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76" name=""/>
          <p:cNvSpPr/>
          <p:nvPr>
            <p:ph type="body" idx="10"/>
          </p:nvPr>
        </p:nvSpPr>
        <p:spPr>
          <a:xfrm>
            <a:off x="0" y="676910"/>
            <a:ext cx="9144000" cy="1175385"/>
          </a:xfrm>
          <a:prstGeom prst="rect">
            <a:avLst/>
          </a:prstGeom>
          <a:noFill/>
          <a:ln w="0" cmpd="sng">
            <a:noFill/>
            <a:prstDash val="solid"/>
          </a:ln>
        </p:spPr>
        <p:txBody>
          <a:bodyPr vert="horz" lIns="0" tIns="282575" rIns="0" bIns="0" anchor="t"/>
          <a:lstStyle/>
          <a:p>
            <a:pPr marL="0" marR="0" indent="0" algn="ctr">
              <a:lnSpc>
                <a:spcPts val="4300"/>
              </a:lnSpc>
              <a:spcAft>
                <a:spcPts val="2490"/>
              </a:spcAft>
            </a:pPr>
            <a:r>
              <a:rPr lang="en-US" sz="4300" b="1" spc="25">
                <a:solidFill>
                  <a:srgbClr val="001F5F"/>
                </a:solidFill>
                <a:latin typeface="Calibri" pitchFamily="1" panose="2263545234"/>
              </a:rPr>
              <a:t>A Model Enforcement Policy (3) </a:t>
            </a:r>
          </a:p>
        </p:txBody>
      </p:sp>
      <p:sp>
        <p:nvSpPr>
          <p:cNvPr id="477" name=""/>
          <p:cNvSpPr/>
          <p:nvPr>
            <p:ph type="body" idx="10"/>
          </p:nvPr>
        </p:nvSpPr>
        <p:spPr>
          <a:xfrm>
            <a:off x="0" y="1852295"/>
            <a:ext cx="9144000" cy="4518025"/>
          </a:xfrm>
          <a:prstGeom prst="rect">
            <a:avLst/>
          </a:prstGeom>
          <a:noFill/>
          <a:ln w="0" cmpd="sng">
            <a:noFill/>
            <a:prstDash val="solid"/>
          </a:ln>
        </p:spPr>
        <p:txBody>
          <a:bodyPr vert="horz" lIns="0" tIns="194310" rIns="0" bIns="0" anchor="t"/>
          <a:lstStyle/>
          <a:p>
            <a:pPr marL="777240" marR="0" indent="365760" algn="just">
              <a:lnSpc>
                <a:spcPts val="3300"/>
              </a:lnSpc>
              <a:spcAft>
                <a:spcPts val="0"/>
              </a:spcAft>
              <a:buFont typeface="Symbol"/>
              <a:buChar char="·"/>
            </a:pPr>
            <a:r>
              <a:rPr lang="en-US" sz="3150" spc="15">
                <a:solidFill>
                  <a:srgbClr val="001F5F"/>
                </a:solidFill>
                <a:latin typeface="Calibri" pitchFamily="1" panose="2263545234"/>
              </a:rPr>
              <a:t>Timing of appeals should be clearly </a:t>
            </a:r>
          </a:p>
          <a:p>
            <a:pPr marL="1143000" marR="0" indent="0" algn="just">
              <a:lnSpc>
                <a:spcPts val="3100"/>
              </a:lnSpc>
              <a:spcBef>
                <a:spcPts val="585"/>
              </a:spcBef>
              <a:spcAft>
                <a:spcPts val="0"/>
              </a:spcAft>
            </a:pPr>
            <a:r>
              <a:rPr lang="en-US" sz="3150" spc="5">
                <a:solidFill>
                  <a:srgbClr val="001F5F"/>
                </a:solidFill>
                <a:latin typeface="Calibri" pitchFamily="1" panose="2263545234"/>
              </a:rPr>
              <a:t>articulated and strictly enforced. </a:t>
            </a:r>
          </a:p>
          <a:p>
            <a:pPr marL="777240" marR="0" indent="365760" algn="just">
              <a:lnSpc>
                <a:spcPts val="3300"/>
              </a:lnSpc>
              <a:spcBef>
                <a:spcPts val="1190"/>
              </a:spcBef>
              <a:spcAft>
                <a:spcPts val="0"/>
              </a:spcAft>
              <a:buFont typeface="Symbol"/>
              <a:buChar char="·"/>
            </a:pPr>
            <a:r>
              <a:rPr lang="en-US" sz="3150" spc="5">
                <a:solidFill>
                  <a:srgbClr val="001F5F"/>
                </a:solidFill>
                <a:latin typeface="Calibri" pitchFamily="1" panose="2263545234"/>
              </a:rPr>
              <a:t>Academic Integrity Committee: </a:t>
            </a:r>
          </a:p>
          <a:p>
            <a:pPr marL="777240" marR="0" indent="365760" algn="just">
              <a:lnSpc>
                <a:spcPts val="3300"/>
              </a:lnSpc>
              <a:spcBef>
                <a:spcPts val="1185"/>
              </a:spcBef>
              <a:spcAft>
                <a:spcPts val="0"/>
              </a:spcAft>
              <a:buFont typeface="Symbol"/>
              <a:buChar char="·"/>
            </a:pPr>
            <a:r>
              <a:rPr lang="en-US" sz="3150" spc="5">
                <a:solidFill>
                  <a:srgbClr val="001F5F"/>
                </a:solidFill>
                <a:latin typeface="Calibri" pitchFamily="1" panose="2263545234"/>
              </a:rPr>
              <a:t>“Court of last resort” </a:t>
            </a:r>
          </a:p>
          <a:p>
            <a:pPr marL="777240" marR="0" indent="365760" algn="just">
              <a:lnSpc>
                <a:spcPts val="3300"/>
              </a:lnSpc>
              <a:spcBef>
                <a:spcPts val="1200"/>
              </a:spcBef>
              <a:spcAft>
                <a:spcPts val="12910"/>
              </a:spcAft>
              <a:buFont typeface="Symbol"/>
              <a:buChar char="·"/>
            </a:pPr>
            <a:r>
              <a:rPr lang="en-US" sz="3150" spc="0">
                <a:solidFill>
                  <a:srgbClr val="001F5F"/>
                </a:solidFill>
                <a:latin typeface="Calibri" pitchFamily="1" panose="2263545234"/>
              </a:rPr>
              <a:t>Tripartite: Faculty, Staff and Students </a:t>
            </a:r>
          </a:p>
        </p:txBody>
      </p:sp>
    </p:spTree>
  </p:cSld>
</p:sldLayout>
</file>

<file path=ppt/slideLayouts/slideLayout4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83" name=""/>
        <p:cNvGrpSpPr/>
        <p:nvPr/>
      </p:nvGrpSpPr>
      <p:grpSpPr/>
      <p:sp>
        <p:nvSpPr>
          <p:cNvPr id="48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85" name=""/>
          <p:cNvSpPr/>
          <p:nvPr>
            <p:ph type="body" idx="10"/>
          </p:nvPr>
        </p:nvSpPr>
        <p:spPr>
          <a:xfrm>
            <a:off x="8800465" y="50800"/>
            <a:ext cx="3048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30">
                <a:solidFill>
                  <a:srgbClr val="000080"/>
                </a:solidFill>
                <a:latin typeface="Tahoma" pitchFamily="2" panose="2263545234"/>
              </a:rPr>
              <a:t>45 </a:t>
            </a:r>
          </a:p>
        </p:txBody>
      </p:sp>
      <p:sp>
        <p:nvSpPr>
          <p:cNvPr id="48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87" name=""/>
          <p:cNvSpPr/>
          <p:nvPr>
            <p:ph type="body" idx="10"/>
          </p:nvPr>
        </p:nvSpPr>
        <p:spPr>
          <a:xfrm>
            <a:off x="0" y="676910"/>
            <a:ext cx="9144000" cy="5693410"/>
          </a:xfrm>
          <a:prstGeom prst="rect">
            <a:avLst/>
          </a:prstGeom>
          <a:noFill/>
          <a:ln w="0" cmpd="sng">
            <a:noFill/>
            <a:prstDash val="solid"/>
          </a:ln>
        </p:spPr>
        <p:txBody>
          <a:bodyPr vert="horz" lIns="0" tIns="282575" rIns="0" bIns="0" anchor="t">
            <a:normAutofit fontScale="90000"/>
          </a:bodyPr>
          <a:lstStyle/>
          <a:p>
            <a:pPr marL="0" marR="0" indent="0" algn="ctr">
              <a:lnSpc>
                <a:spcPts val="4300"/>
              </a:lnSpc>
              <a:spcAft>
                <a:spcPts val="0"/>
              </a:spcAft>
            </a:pPr>
            <a:r>
              <a:rPr lang="en-US" sz="4300" b="1" spc="30">
                <a:solidFill>
                  <a:srgbClr val="001F5F"/>
                </a:solidFill>
                <a:latin typeface="Calibri" pitchFamily="1" panose="2263545234"/>
              </a:rPr>
              <a:t>A Model Enforcement Policy </a:t>
            </a:r>
          </a:p>
          <a:p>
            <a:pPr marL="777240" marR="0" indent="365760" algn="l">
              <a:lnSpc>
                <a:spcPts val="5500"/>
              </a:lnSpc>
              <a:spcBef>
                <a:spcPts val="1415"/>
              </a:spcBef>
              <a:spcAft>
                <a:spcPts val="0"/>
              </a:spcAft>
              <a:buFont typeface="Symbol"/>
              <a:buChar char="·"/>
              <a:tabLst>
                <a:tab pos="4251960" algn="l"/>
              </a:tabLst>
            </a:pPr>
            <a:r>
              <a:rPr lang="en-US" sz="3200" spc="-10">
                <a:solidFill>
                  <a:srgbClr val="001F5F"/>
                </a:solidFill>
                <a:latin typeface="Calibri" pitchFamily="1" panose="2263545234"/>
              </a:rPr>
              <a:t>Procedures: </a:t>
            </a:r>
            <a:r>
              <a:rPr lang="en-US" sz="4300" b="1" spc="-10">
                <a:solidFill>
                  <a:srgbClr val="001F5F"/>
                </a:solidFill>
                <a:latin typeface="Calibri" pitchFamily="1" panose="2263545234"/>
              </a:rPr>
              <a:t>(4) </a:t>
            </a:r>
          </a:p>
          <a:p>
            <a:pPr marL="1143000" marR="0" indent="0" algn="l">
              <a:lnSpc>
                <a:spcPts val="2900"/>
              </a:lnSpc>
              <a:spcBef>
                <a:spcPts val="1610"/>
              </a:spcBef>
              <a:spcAft>
                <a:spcPts val="0"/>
              </a:spcAft>
            </a:pPr>
            <a:r>
              <a:rPr lang="en-US" sz="2950" spc="0">
                <a:solidFill>
                  <a:srgbClr val="001F5F"/>
                </a:solidFill>
                <a:latin typeface="Arial" pitchFamily="2" panose="2263545234"/>
              </a:rPr>
              <a:t>– </a:t>
            </a:r>
            <a:r>
              <a:rPr lang="en-US" sz="2800" spc="0">
                <a:solidFill>
                  <a:srgbClr val="001F5F"/>
                </a:solidFill>
                <a:latin typeface="Calibri" pitchFamily="1" panose="2263545234"/>
              </a:rPr>
              <a:t>Faculty member and student are heard. </a:t>
            </a:r>
          </a:p>
          <a:p>
            <a:pPr marL="1143000" marR="0" indent="0" algn="l">
              <a:lnSpc>
                <a:spcPts val="2900"/>
              </a:lnSpc>
              <a:spcBef>
                <a:spcPts val="1010"/>
              </a:spcBef>
              <a:spcAft>
                <a:spcPts val="0"/>
              </a:spcAft>
            </a:pPr>
            <a:r>
              <a:rPr lang="en-US" sz="2950" spc="0">
                <a:solidFill>
                  <a:srgbClr val="001F5F"/>
                </a:solidFill>
                <a:latin typeface="Arial" pitchFamily="2" panose="2263545234"/>
              </a:rPr>
              <a:t>– </a:t>
            </a:r>
            <a:r>
              <a:rPr lang="en-US" sz="2800" spc="0">
                <a:solidFill>
                  <a:srgbClr val="001F5F"/>
                </a:solidFill>
                <a:latin typeface="Calibri" pitchFamily="1" panose="2263545234"/>
              </a:rPr>
              <a:t>Witnesses may be called and questioned. </a:t>
            </a:r>
          </a:p>
          <a:p>
            <a:pPr marL="1143000" marR="0" indent="0" algn="l">
              <a:lnSpc>
                <a:spcPts val="2900"/>
              </a:lnSpc>
              <a:spcBef>
                <a:spcPts val="1010"/>
              </a:spcBef>
              <a:spcAft>
                <a:spcPts val="0"/>
              </a:spcAft>
            </a:pPr>
            <a:r>
              <a:rPr lang="en-US" sz="2950" spc="-5">
                <a:solidFill>
                  <a:srgbClr val="001F5F"/>
                </a:solidFill>
                <a:latin typeface="Arial" pitchFamily="2" panose="2263545234"/>
              </a:rPr>
              <a:t>– </a:t>
            </a:r>
            <a:r>
              <a:rPr lang="en-US" sz="2800" spc="-5">
                <a:solidFill>
                  <a:srgbClr val="001F5F"/>
                </a:solidFill>
                <a:latin typeface="Calibri" pitchFamily="1" panose="2263545234"/>
              </a:rPr>
              <a:t>Hearing is recorded. </a:t>
            </a:r>
          </a:p>
          <a:p>
            <a:pPr marL="1143000" marR="0" indent="0" algn="l">
              <a:lnSpc>
                <a:spcPts val="2900"/>
              </a:lnSpc>
              <a:spcBef>
                <a:spcPts val="1015"/>
              </a:spcBef>
              <a:spcAft>
                <a:spcPts val="14205"/>
              </a:spcAft>
            </a:pPr>
            <a:r>
              <a:rPr lang="en-US" sz="2950" spc="-10">
                <a:solidFill>
                  <a:srgbClr val="001F5F"/>
                </a:solidFill>
                <a:latin typeface="Arial" pitchFamily="2" panose="2263545234"/>
              </a:rPr>
              <a:t>– </a:t>
            </a:r>
            <a:r>
              <a:rPr lang="en-US" sz="2800" spc="-10">
                <a:solidFill>
                  <a:srgbClr val="001F5F"/>
                </a:solidFill>
                <a:latin typeface="Calibri" pitchFamily="1" panose="2263545234"/>
              </a:rPr>
              <a:t>No attorneys, but student may have an adviser. </a:t>
            </a:r>
          </a:p>
        </p:txBody>
      </p:sp>
    </p:spTree>
  </p:cSld>
</p:sldLayout>
</file>

<file path=ppt/slideLayouts/slideLayout4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93" name=""/>
        <p:cNvGrpSpPr/>
        <p:nvPr/>
      </p:nvGrpSpPr>
      <p:grpSpPr/>
      <p:sp>
        <p:nvSpPr>
          <p:cNvPr id="49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95" name=""/>
          <p:cNvSpPr/>
          <p:nvPr>
            <p:ph type="body" idx="10"/>
          </p:nvPr>
        </p:nvSpPr>
        <p:spPr>
          <a:xfrm>
            <a:off x="8800465" y="50800"/>
            <a:ext cx="3175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65">
                <a:solidFill>
                  <a:srgbClr val="000080"/>
                </a:solidFill>
                <a:latin typeface="Tahoma" pitchFamily="2" panose="2263545234"/>
              </a:rPr>
              <a:t>46 </a:t>
            </a:r>
          </a:p>
        </p:txBody>
      </p:sp>
      <p:sp>
        <p:nvSpPr>
          <p:cNvPr id="49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97" name=""/>
          <p:cNvSpPr/>
          <p:nvPr>
            <p:ph type="body" idx="10"/>
          </p:nvPr>
        </p:nvSpPr>
        <p:spPr>
          <a:xfrm>
            <a:off x="0" y="676910"/>
            <a:ext cx="9144000" cy="5693410"/>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30">
                <a:solidFill>
                  <a:srgbClr val="001F5F"/>
                </a:solidFill>
                <a:latin typeface="Calibri" pitchFamily="1" panose="2263545234"/>
              </a:rPr>
              <a:t>A Model Enforcement Policy </a:t>
            </a:r>
          </a:p>
          <a:p>
            <a:pPr marL="777240" marR="0" indent="365760" algn="l">
              <a:lnSpc>
                <a:spcPts val="5400"/>
              </a:lnSpc>
              <a:spcBef>
                <a:spcPts val="1415"/>
              </a:spcBef>
              <a:spcAft>
                <a:spcPts val="0"/>
              </a:spcAft>
              <a:buFont typeface="Symbol"/>
              <a:buChar char="·"/>
              <a:tabLst>
                <a:tab pos="4251960" algn="l"/>
              </a:tabLst>
            </a:pPr>
            <a:r>
              <a:rPr lang="en-US" sz="3150" spc="-10">
                <a:solidFill>
                  <a:srgbClr val="001F5F"/>
                </a:solidFill>
                <a:latin typeface="Calibri" pitchFamily="1" panose="2263545234"/>
              </a:rPr>
              <a:t>Sanctions: </a:t>
            </a:r>
            <a:r>
              <a:rPr lang="en-US" sz="4300" b="1" spc="-10">
                <a:solidFill>
                  <a:srgbClr val="001F5F"/>
                </a:solidFill>
                <a:latin typeface="Calibri" pitchFamily="1" panose="2263545234"/>
              </a:rPr>
              <a:t>(5) </a:t>
            </a:r>
          </a:p>
          <a:p>
            <a:pPr marL="777240" marR="0" indent="365760" algn="l">
              <a:lnSpc>
                <a:spcPts val="3500"/>
              </a:lnSpc>
              <a:spcBef>
                <a:spcPts val="1600"/>
              </a:spcBef>
              <a:spcAft>
                <a:spcPts val="0"/>
              </a:spcAft>
              <a:buFont typeface="Symbol"/>
              <a:buChar char="·"/>
            </a:pPr>
            <a:r>
              <a:rPr lang="en-US" sz="3150" spc="10">
                <a:solidFill>
                  <a:srgbClr val="001F5F"/>
                </a:solidFill>
                <a:latin typeface="Calibri" pitchFamily="1" panose="2263545234"/>
              </a:rPr>
              <a:t>May include Suspension and Dismissal </a:t>
            </a:r>
          </a:p>
          <a:p>
            <a:pPr marL="777240" marR="0" indent="365760" algn="l">
              <a:lnSpc>
                <a:spcPts val="3500"/>
              </a:lnSpc>
              <a:spcBef>
                <a:spcPts val="915"/>
              </a:spcBef>
              <a:spcAft>
                <a:spcPts val="0"/>
              </a:spcAft>
              <a:buFont typeface="Symbol"/>
              <a:buChar char="·"/>
            </a:pPr>
            <a:r>
              <a:rPr lang="en-US" sz="3150" spc="0">
                <a:solidFill>
                  <a:srgbClr val="001F5F"/>
                </a:solidFill>
                <a:latin typeface="Calibri" pitchFamily="1" panose="2263545234"/>
              </a:rPr>
              <a:t>Therefore, it’s crucial that: </a:t>
            </a:r>
          </a:p>
          <a:p>
            <a:pPr marL="777240" marR="0" indent="365760" algn="l">
              <a:lnSpc>
                <a:spcPts val="3500"/>
              </a:lnSpc>
              <a:spcBef>
                <a:spcPts val="920"/>
              </a:spcBef>
              <a:spcAft>
                <a:spcPts val="0"/>
              </a:spcAft>
              <a:buFont typeface="Symbol"/>
              <a:buChar char="·"/>
            </a:pPr>
            <a:r>
              <a:rPr lang="en-US" sz="3150" spc="5">
                <a:solidFill>
                  <a:srgbClr val="001F5F"/>
                </a:solidFill>
                <a:latin typeface="Calibri" pitchFamily="1" panose="2263545234"/>
              </a:rPr>
              <a:t>The student is afforded due process, </a:t>
            </a:r>
          </a:p>
          <a:p>
            <a:pPr marL="777240" marR="0" indent="365760" algn="l">
              <a:lnSpc>
                <a:spcPts val="3500"/>
              </a:lnSpc>
              <a:spcBef>
                <a:spcPts val="915"/>
              </a:spcBef>
              <a:spcAft>
                <a:spcPts val="0"/>
              </a:spcAft>
              <a:buFont typeface="Symbol"/>
              <a:buChar char="·"/>
            </a:pPr>
            <a:r>
              <a:rPr lang="en-US" sz="3150" spc="10">
                <a:solidFill>
                  <a:srgbClr val="001F5F"/>
                </a:solidFill>
                <a:latin typeface="Calibri" pitchFamily="1" panose="2263545234"/>
              </a:rPr>
              <a:t>And the case is thoroughly documented </a:t>
            </a:r>
          </a:p>
          <a:p>
            <a:pPr marL="1143000" marR="0" indent="0" algn="l">
              <a:lnSpc>
                <a:spcPts val="3400"/>
              </a:lnSpc>
              <a:spcBef>
                <a:spcPts val="315"/>
              </a:spcBef>
              <a:spcAft>
                <a:spcPts val="8035"/>
              </a:spcAft>
            </a:pPr>
            <a:r>
              <a:rPr lang="en-US" sz="3150" spc="5">
                <a:solidFill>
                  <a:srgbClr val="001F5F"/>
                </a:solidFill>
                <a:latin typeface="Calibri" pitchFamily="1" panose="2263545234"/>
              </a:rPr>
              <a:t>and the documentation preserved. </a:t>
            </a:r>
          </a:p>
        </p:txBody>
      </p:sp>
    </p:spTree>
  </p:cSld>
</p:sldLayout>
</file>

<file path=ppt/slideLayouts/slideLayout4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03" name=""/>
        <p:cNvGrpSpPr/>
        <p:nvPr/>
      </p:nvGrpSpPr>
      <p:grpSpPr/>
      <p:sp>
        <p:nvSpPr>
          <p:cNvPr id="50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05" name=""/>
          <p:cNvSpPr/>
          <p:nvPr>
            <p:ph type="body" idx="10"/>
          </p:nvPr>
        </p:nvSpPr>
        <p:spPr>
          <a:xfrm>
            <a:off x="8800465"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50">
                <a:solidFill>
                  <a:srgbClr val="000080"/>
                </a:solidFill>
                <a:latin typeface="Tahoma" pitchFamily="2" panose="2263545234"/>
              </a:rPr>
              <a:t>47 </a:t>
            </a:r>
          </a:p>
        </p:txBody>
      </p:sp>
      <p:sp>
        <p:nvSpPr>
          <p:cNvPr id="50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07" name=""/>
          <p:cNvSpPr/>
          <p:nvPr>
            <p:ph type="body" idx="10"/>
          </p:nvPr>
        </p:nvSpPr>
        <p:spPr>
          <a:xfrm>
            <a:off x="0" y="676910"/>
            <a:ext cx="9144000" cy="1172845"/>
          </a:xfrm>
          <a:prstGeom prst="rect">
            <a:avLst/>
          </a:prstGeom>
          <a:noFill/>
          <a:ln w="0" cmpd="sng">
            <a:noFill/>
            <a:prstDash val="solid"/>
          </a:ln>
        </p:spPr>
        <p:txBody>
          <a:bodyPr vert="horz" lIns="0" tIns="284480" rIns="0" bIns="0" anchor="t"/>
          <a:lstStyle/>
          <a:p>
            <a:pPr marL="0" marR="0" indent="0" algn="ctr">
              <a:lnSpc>
                <a:spcPts val="4600"/>
              </a:lnSpc>
              <a:spcAft>
                <a:spcPts val="2140"/>
              </a:spcAft>
            </a:pPr>
            <a:r>
              <a:rPr lang="en-US" sz="4350" b="1" spc="10">
                <a:solidFill>
                  <a:srgbClr val="001F5F"/>
                </a:solidFill>
                <a:latin typeface="Calibri" pitchFamily="1" panose="2263545234"/>
              </a:rPr>
              <a:t>What Is “Due Process”? </a:t>
            </a:r>
          </a:p>
        </p:txBody>
      </p:sp>
      <p:sp>
        <p:nvSpPr>
          <p:cNvPr id="508" name=""/>
          <p:cNvSpPr/>
          <p:nvPr>
            <p:ph type="body" idx="10"/>
          </p:nvPr>
        </p:nvSpPr>
        <p:spPr>
          <a:xfrm>
            <a:off x="0" y="1849755"/>
            <a:ext cx="9144000" cy="4520565"/>
          </a:xfrm>
          <a:prstGeom prst="rect">
            <a:avLst/>
          </a:prstGeom>
          <a:noFill/>
          <a:ln w="0" cmpd="sng">
            <a:noFill/>
            <a:prstDash val="solid"/>
          </a:ln>
        </p:spPr>
        <p:txBody>
          <a:bodyPr vert="horz" lIns="0" tIns="196850" rIns="0" bIns="0" anchor="t"/>
          <a:lstStyle/>
          <a:p>
            <a:pPr marL="777240" marR="0" indent="365760" algn="just">
              <a:lnSpc>
                <a:spcPts val="3300"/>
              </a:lnSpc>
              <a:spcAft>
                <a:spcPts val="0"/>
              </a:spcAft>
              <a:buFont typeface="Symbol"/>
              <a:buChar char="·"/>
            </a:pPr>
            <a:r>
              <a:rPr lang="en-US" sz="3150" spc="5">
                <a:solidFill>
                  <a:srgbClr val="001F5F"/>
                </a:solidFill>
                <a:latin typeface="Calibri" pitchFamily="1" panose="2263545234"/>
              </a:rPr>
              <a:t>Public colleges and universities: </a:t>
            </a:r>
          </a:p>
          <a:p>
            <a:pPr marL="777240" marR="0" indent="365760" algn="just">
              <a:lnSpc>
                <a:spcPts val="3300"/>
              </a:lnSpc>
              <a:spcBef>
                <a:spcPts val="1190"/>
              </a:spcBef>
              <a:spcAft>
                <a:spcPts val="0"/>
              </a:spcAft>
              <a:buFont typeface="Symbol"/>
              <a:buChar char="·"/>
            </a:pPr>
            <a:r>
              <a:rPr lang="en-US" sz="3150" spc="15">
                <a:solidFill>
                  <a:srgbClr val="001F5F"/>
                </a:solidFill>
                <a:latin typeface="Calibri" pitchFamily="1" panose="2263545234"/>
              </a:rPr>
              <a:t>14th Amendment = No person shall be </a:t>
            </a:r>
          </a:p>
          <a:p>
            <a:pPr marL="1143000" marR="0" indent="0" algn="just">
              <a:lnSpc>
                <a:spcPts val="3100"/>
              </a:lnSpc>
              <a:spcBef>
                <a:spcPts val="585"/>
              </a:spcBef>
              <a:spcAft>
                <a:spcPts val="0"/>
              </a:spcAft>
            </a:pPr>
            <a:r>
              <a:rPr lang="en-US" sz="3150" spc="0">
                <a:solidFill>
                  <a:srgbClr val="001F5F"/>
                </a:solidFill>
                <a:latin typeface="Calibri" pitchFamily="1" panose="2263545234"/>
              </a:rPr>
              <a:t>denied life, liberty or property... </a:t>
            </a:r>
          </a:p>
          <a:p>
            <a:pPr marL="777240" marR="0" indent="365760" algn="just">
              <a:lnSpc>
                <a:spcPts val="3300"/>
              </a:lnSpc>
              <a:spcBef>
                <a:spcPts val="1185"/>
              </a:spcBef>
              <a:spcAft>
                <a:spcPts val="0"/>
              </a:spcAft>
              <a:buFont typeface="Symbol"/>
              <a:buChar char="·"/>
            </a:pPr>
            <a:r>
              <a:rPr lang="en-US" sz="3150" spc="0">
                <a:solidFill>
                  <a:srgbClr val="001F5F"/>
                </a:solidFill>
                <a:latin typeface="Calibri" pitchFamily="1" panose="2263545234"/>
              </a:rPr>
              <a:t>Private colleges and universities: </a:t>
            </a:r>
          </a:p>
          <a:p>
            <a:pPr marL="777240" marR="0" indent="365760" algn="just">
              <a:lnSpc>
                <a:spcPts val="3300"/>
              </a:lnSpc>
              <a:spcBef>
                <a:spcPts val="1165"/>
              </a:spcBef>
              <a:spcAft>
                <a:spcPts val="0"/>
              </a:spcAft>
              <a:buFont typeface="Symbol"/>
              <a:buChar char="·"/>
            </a:pPr>
            <a:r>
              <a:rPr lang="en-US" sz="3150" spc="10">
                <a:solidFill>
                  <a:srgbClr val="001F5F"/>
                </a:solidFill>
                <a:latin typeface="Calibri" pitchFamily="1" panose="2263545234"/>
              </a:rPr>
              <a:t>Contractual commitment per student </a:t>
            </a:r>
          </a:p>
          <a:p>
            <a:pPr marL="1143000" marR="0" indent="0" algn="just">
              <a:lnSpc>
                <a:spcPts val="3100"/>
              </a:lnSpc>
              <a:spcBef>
                <a:spcPts val="585"/>
              </a:spcBef>
              <a:spcAft>
                <a:spcPts val="9070"/>
              </a:spcAft>
            </a:pPr>
            <a:r>
              <a:rPr lang="en-US" sz="3150" spc="10">
                <a:solidFill>
                  <a:srgbClr val="001F5F"/>
                </a:solidFill>
                <a:latin typeface="Calibri" pitchFamily="1" panose="2263545234"/>
              </a:rPr>
              <a:t>handbook or other policy(ies) </a:t>
            </a:r>
          </a:p>
        </p:txBody>
      </p:sp>
    </p:spTree>
  </p:cSld>
</p:sldLayout>
</file>

<file path=ppt/slideLayouts/slideLayout4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14" name=""/>
        <p:cNvGrpSpPr/>
        <p:nvPr/>
      </p:nvGrpSpPr>
      <p:grpSpPr/>
      <p:sp>
        <p:nvSpPr>
          <p:cNvPr id="51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16" name=""/>
          <p:cNvSpPr/>
          <p:nvPr>
            <p:ph type="body" idx="10"/>
          </p:nvPr>
        </p:nvSpPr>
        <p:spPr>
          <a:xfrm>
            <a:off x="8800465" y="50800"/>
            <a:ext cx="3175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65">
                <a:solidFill>
                  <a:srgbClr val="000080"/>
                </a:solidFill>
                <a:latin typeface="Tahoma" pitchFamily="2" panose="2263545234"/>
              </a:rPr>
              <a:t>48 </a:t>
            </a:r>
          </a:p>
        </p:txBody>
      </p:sp>
      <p:sp>
        <p:nvSpPr>
          <p:cNvPr id="517"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18" name=""/>
          <p:cNvSpPr/>
          <p:nvPr>
            <p:ph type="body" idx="10"/>
          </p:nvPr>
        </p:nvSpPr>
        <p:spPr>
          <a:xfrm>
            <a:off x="0" y="676910"/>
            <a:ext cx="9144000" cy="5693410"/>
          </a:xfrm>
          <a:prstGeom prst="rect">
            <a:avLst/>
          </a:prstGeom>
          <a:noFill/>
          <a:ln w="0" cmpd="sng">
            <a:noFill/>
            <a:prstDash val="solid"/>
          </a:ln>
        </p:spPr>
        <p:txBody>
          <a:bodyPr vert="horz" lIns="0" tIns="266065" rIns="0" bIns="0" anchor="t"/>
          <a:lstStyle/>
          <a:p>
            <a:pPr marL="0" marR="0" indent="0" algn="ctr">
              <a:lnSpc>
                <a:spcPts val="3100"/>
              </a:lnSpc>
              <a:spcAft>
                <a:spcPts val="0"/>
              </a:spcAft>
            </a:pPr>
            <a:r>
              <a:rPr lang="en-US" sz="3150" b="1" spc="0">
                <a:solidFill>
                  <a:srgbClr val="001F5F"/>
                </a:solidFill>
                <a:latin typeface="Calibri" pitchFamily="1" panose="2263545234"/>
              </a:rPr>
              <a:t>Park v. Indiana University </a:t>
            </a:r>
          </a:p>
          <a:p>
            <a:pPr marL="0" marR="0" indent="0" algn="ctr">
              <a:lnSpc>
                <a:spcPts val="3100"/>
              </a:lnSpc>
              <a:spcBef>
                <a:spcPts val="560"/>
              </a:spcBef>
              <a:spcAft>
                <a:spcPts val="0"/>
              </a:spcAft>
            </a:pPr>
            <a:r>
              <a:rPr lang="en-US" sz="3150" b="1" spc="-5">
                <a:solidFill>
                  <a:srgbClr val="001F5F"/>
                </a:solidFill>
                <a:latin typeface="Calibri" pitchFamily="1" panose="2263545234"/>
              </a:rPr>
              <a:t>692 F.3d 828 (7th Cir. 2012) </a:t>
            </a:r>
          </a:p>
          <a:p>
            <a:pPr marL="777240" marR="0" indent="320040" algn="l">
              <a:lnSpc>
                <a:spcPts val="2100"/>
              </a:lnSpc>
              <a:spcBef>
                <a:spcPts val="1455"/>
              </a:spcBef>
              <a:spcAft>
                <a:spcPts val="0"/>
              </a:spcAft>
              <a:buFont typeface="Symbol"/>
              <a:buChar char="·"/>
            </a:pPr>
            <a:r>
              <a:rPr lang="en-US" sz="1750" spc="-10">
                <a:solidFill>
                  <a:srgbClr val="001F5F"/>
                </a:solidFill>
                <a:latin typeface="Verdana" pitchFamily="2" panose="2263545234"/>
              </a:rPr>
              <a:t>A former student filed a civil rights action alleging that her </a:t>
            </a:r>
          </a:p>
          <a:p>
            <a:pPr marL="1143000" marR="0" indent="0" algn="l">
              <a:lnSpc>
                <a:spcPts val="2100"/>
              </a:lnSpc>
              <a:spcBef>
                <a:spcPts val="0"/>
              </a:spcBef>
              <a:spcAft>
                <a:spcPts val="0"/>
              </a:spcAft>
            </a:pPr>
            <a:r>
              <a:rPr lang="en-US" sz="1750" spc="-20">
                <a:solidFill>
                  <a:srgbClr val="001F5F"/>
                </a:solidFill>
                <a:latin typeface="Verdana" pitchFamily="2" panose="2263545234"/>
              </a:rPr>
              <a:t>dismissal from the state university's dental school amounted </a:t>
            </a:r>
          </a:p>
          <a:p>
            <a:pPr marL="1143000" marR="0" indent="0" algn="l">
              <a:lnSpc>
                <a:spcPts val="2100"/>
              </a:lnSpc>
              <a:spcBef>
                <a:spcPts val="0"/>
              </a:spcBef>
              <a:spcAft>
                <a:spcPts val="0"/>
              </a:spcAft>
            </a:pPr>
            <a:r>
              <a:rPr lang="en-US" sz="1750" spc="-20">
                <a:solidFill>
                  <a:srgbClr val="001F5F"/>
                </a:solidFill>
                <a:latin typeface="Verdana" pitchFamily="2" panose="2263545234"/>
              </a:rPr>
              <a:t>to breach of contract and violated her constitutional rights. </a:t>
            </a:r>
          </a:p>
          <a:p>
            <a:pPr marL="777240" marR="0" indent="320040" algn="l">
              <a:lnSpc>
                <a:spcPts val="2100"/>
              </a:lnSpc>
              <a:spcBef>
                <a:spcPts val="455"/>
              </a:spcBef>
              <a:spcAft>
                <a:spcPts val="0"/>
              </a:spcAft>
              <a:buFont typeface="Symbol"/>
              <a:buChar char="·"/>
            </a:pPr>
            <a:r>
              <a:rPr lang="en-US" sz="1750" spc="-15">
                <a:solidFill>
                  <a:srgbClr val="001F5F"/>
                </a:solidFill>
                <a:latin typeface="Verdana" pitchFamily="2" panose="2263545234"/>
              </a:rPr>
              <a:t>Under Indiana law, the state university's school of dentistry's </a:t>
            </a:r>
          </a:p>
          <a:p>
            <a:pPr marL="1143000" marR="0" indent="0" algn="l">
              <a:lnSpc>
                <a:spcPts val="2100"/>
              </a:lnSpc>
              <a:spcBef>
                <a:spcPts val="0"/>
              </a:spcBef>
              <a:spcAft>
                <a:spcPts val="0"/>
              </a:spcAft>
            </a:pPr>
            <a:r>
              <a:rPr lang="en-US" sz="1750" spc="-20">
                <a:solidFill>
                  <a:srgbClr val="001F5F"/>
                </a:solidFill>
                <a:latin typeface="Verdana" pitchFamily="2" panose="2263545234"/>
              </a:rPr>
              <a:t>dismissal of the dental student did not violate their contractual </a:t>
            </a:r>
          </a:p>
          <a:p>
            <a:pPr marL="1143000" marR="0" indent="0" algn="l">
              <a:lnSpc>
                <a:spcPts val="2100"/>
              </a:lnSpc>
              <a:spcBef>
                <a:spcPts val="25"/>
              </a:spcBef>
              <a:spcAft>
                <a:spcPts val="0"/>
              </a:spcAft>
            </a:pPr>
            <a:r>
              <a:rPr lang="en-US" sz="1750" spc="-20">
                <a:solidFill>
                  <a:srgbClr val="001F5F"/>
                </a:solidFill>
                <a:latin typeface="Verdana" pitchFamily="2" panose="2263545234"/>
              </a:rPr>
              <a:t>agreement, where the student's dismissal was based on </a:t>
            </a:r>
          </a:p>
          <a:p>
            <a:pPr marL="1143000" marR="0" indent="0" algn="l">
              <a:lnSpc>
                <a:spcPts val="2100"/>
              </a:lnSpc>
              <a:spcBef>
                <a:spcPts val="0"/>
              </a:spcBef>
              <a:spcAft>
                <a:spcPts val="0"/>
              </a:spcAft>
            </a:pPr>
            <a:r>
              <a:rPr lang="en-US" sz="1750" spc="-15">
                <a:solidFill>
                  <a:srgbClr val="001F5F"/>
                </a:solidFill>
                <a:latin typeface="Verdana" pitchFamily="2" panose="2263545234"/>
              </a:rPr>
              <a:t>faculty's determination that she failed to progress in her </a:t>
            </a:r>
          </a:p>
          <a:p>
            <a:pPr marL="1143000" marR="0" indent="0" algn="l">
              <a:lnSpc>
                <a:spcPts val="2100"/>
              </a:lnSpc>
              <a:spcBef>
                <a:spcPts val="0"/>
              </a:spcBef>
              <a:spcAft>
                <a:spcPts val="0"/>
              </a:spcAft>
            </a:pPr>
            <a:r>
              <a:rPr lang="en-US" sz="1750" spc="-20">
                <a:solidFill>
                  <a:srgbClr val="001F5F"/>
                </a:solidFill>
                <a:latin typeface="Verdana" pitchFamily="2" panose="2263545234"/>
              </a:rPr>
              <a:t>professional development and failed to demonstrate fitness to </a:t>
            </a:r>
          </a:p>
          <a:p>
            <a:pPr marL="1143000" marR="0" indent="0" algn="l">
              <a:lnSpc>
                <a:spcPts val="2100"/>
              </a:lnSpc>
              <a:spcBef>
                <a:spcPts val="0"/>
              </a:spcBef>
              <a:spcAft>
                <a:spcPts val="0"/>
              </a:spcAft>
            </a:pPr>
            <a:r>
              <a:rPr lang="en-US" sz="1750" spc="-20">
                <a:solidFill>
                  <a:srgbClr val="001F5F"/>
                </a:solidFill>
                <a:latin typeface="Verdana" pitchFamily="2" panose="2263545234"/>
              </a:rPr>
              <a:t>practice at the level of proficiency required. </a:t>
            </a:r>
          </a:p>
          <a:p>
            <a:pPr marL="777240" marR="0" indent="320040" algn="l">
              <a:lnSpc>
                <a:spcPts val="2100"/>
              </a:lnSpc>
              <a:spcBef>
                <a:spcPts val="435"/>
              </a:spcBef>
              <a:spcAft>
                <a:spcPts val="0"/>
              </a:spcAft>
              <a:buFont typeface="Symbol"/>
              <a:buChar char="·"/>
            </a:pPr>
            <a:r>
              <a:rPr lang="en-US" sz="1750" spc="-15">
                <a:solidFill>
                  <a:srgbClr val="001F5F"/>
                </a:solidFill>
                <a:latin typeface="Verdana" pitchFamily="2" panose="2263545234"/>
              </a:rPr>
              <a:t>She did not have a fundamental right, protected by due </a:t>
            </a:r>
          </a:p>
          <a:p>
            <a:pPr marL="1143000" marR="0" indent="0" algn="l">
              <a:lnSpc>
                <a:spcPts val="2100"/>
              </a:lnSpc>
              <a:spcBef>
                <a:spcPts val="0"/>
              </a:spcBef>
              <a:spcAft>
                <a:spcPts val="0"/>
              </a:spcAft>
            </a:pPr>
            <a:r>
              <a:rPr lang="en-US" sz="1750" spc="-20">
                <a:solidFill>
                  <a:srgbClr val="001F5F"/>
                </a:solidFill>
                <a:latin typeface="Verdana" pitchFamily="2" panose="2263545234"/>
              </a:rPr>
              <a:t>process, to become a dentist, and thus the her dismissal, </a:t>
            </a:r>
          </a:p>
          <a:p>
            <a:pPr marL="1143000" marR="0" indent="0" algn="l">
              <a:lnSpc>
                <a:spcPts val="2100"/>
              </a:lnSpc>
              <a:spcBef>
                <a:spcPts val="0"/>
              </a:spcBef>
              <a:spcAft>
                <a:spcPts val="0"/>
              </a:spcAft>
            </a:pPr>
            <a:r>
              <a:rPr lang="en-US" sz="1750" spc="-20">
                <a:solidFill>
                  <a:srgbClr val="001F5F"/>
                </a:solidFill>
                <a:latin typeface="Verdana" pitchFamily="2" panose="2263545234"/>
              </a:rPr>
              <a:t>based on failing grades and allegations of professional </a:t>
            </a:r>
          </a:p>
          <a:p>
            <a:pPr marL="1143000" marR="0" indent="0" algn="l">
              <a:lnSpc>
                <a:spcPts val="2100"/>
              </a:lnSpc>
              <a:spcBef>
                <a:spcPts val="20"/>
              </a:spcBef>
              <a:spcAft>
                <a:spcPts val="5160"/>
              </a:spcAft>
            </a:pPr>
            <a:r>
              <a:rPr lang="en-US" sz="1750" spc="-20">
                <a:solidFill>
                  <a:srgbClr val="001F5F"/>
                </a:solidFill>
                <a:latin typeface="Verdana" pitchFamily="2" panose="2263545234"/>
              </a:rPr>
              <a:t>misconduct, did not violate substantive due process. </a:t>
            </a:r>
          </a:p>
        </p:txBody>
      </p:sp>
    </p:spTree>
  </p:cSld>
</p:sldLayout>
</file>

<file path=ppt/slideLayouts/slideLayout4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24" name=""/>
        <p:cNvGrpSpPr/>
        <p:nvPr/>
      </p:nvGrpSpPr>
      <p:grpSpPr/>
      <p:sp>
        <p:nvSpPr>
          <p:cNvPr id="52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26" name=""/>
          <p:cNvSpPr/>
          <p:nvPr>
            <p:ph type="body" idx="10"/>
          </p:nvPr>
        </p:nvSpPr>
        <p:spPr>
          <a:xfrm>
            <a:off x="8800465"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50">
                <a:solidFill>
                  <a:srgbClr val="000080"/>
                </a:solidFill>
                <a:latin typeface="Tahoma" pitchFamily="2" panose="2263545234"/>
              </a:rPr>
              <a:t>49 </a:t>
            </a:r>
          </a:p>
        </p:txBody>
      </p:sp>
      <p:sp>
        <p:nvSpPr>
          <p:cNvPr id="527"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28" name=""/>
          <p:cNvSpPr/>
          <p:nvPr>
            <p:ph type="body" idx="10"/>
          </p:nvPr>
        </p:nvSpPr>
        <p:spPr>
          <a:xfrm>
            <a:off x="0" y="676910"/>
            <a:ext cx="9144000" cy="1322070"/>
          </a:xfrm>
          <a:prstGeom prst="rect">
            <a:avLst/>
          </a:prstGeom>
          <a:noFill/>
          <a:ln w="0" cmpd="sng">
            <a:noFill/>
            <a:prstDash val="solid"/>
          </a:ln>
        </p:spPr>
        <p:txBody>
          <a:bodyPr vert="horz" lIns="0" tIns="266065" rIns="0" bIns="0" anchor="t"/>
          <a:lstStyle/>
          <a:p>
            <a:pPr marL="0" marR="0" indent="0" algn="ctr">
              <a:lnSpc>
                <a:spcPts val="3100"/>
              </a:lnSpc>
              <a:spcAft>
                <a:spcPts val="0"/>
              </a:spcAft>
            </a:pPr>
            <a:r>
              <a:rPr lang="en-US" sz="3150" b="1" spc="-10">
                <a:solidFill>
                  <a:srgbClr val="001F5F"/>
                </a:solidFill>
                <a:latin typeface="Calibri" pitchFamily="1" panose="2263545234"/>
              </a:rPr>
              <a:t>Barnes v. Zaccari </a:t>
            </a:r>
          </a:p>
          <a:p>
            <a:pPr marL="0" marR="0" indent="0" algn="ctr">
              <a:lnSpc>
                <a:spcPts val="3100"/>
              </a:lnSpc>
              <a:spcBef>
                <a:spcPts val="585"/>
              </a:spcBef>
              <a:spcAft>
                <a:spcPts val="1175"/>
              </a:spcAft>
            </a:pPr>
            <a:r>
              <a:rPr lang="en-US" sz="3150" b="1" spc="0">
                <a:solidFill>
                  <a:srgbClr val="001F5F"/>
                </a:solidFill>
                <a:latin typeface="Calibri" pitchFamily="1" panose="2263545234"/>
              </a:rPr>
              <a:t>669 F.3d 1295 (11th Cir. 2012) </a:t>
            </a:r>
          </a:p>
        </p:txBody>
      </p:sp>
      <p:sp>
        <p:nvSpPr>
          <p:cNvPr id="529" name=""/>
          <p:cNvSpPr/>
          <p:nvPr>
            <p:ph type="body" idx="10"/>
          </p:nvPr>
        </p:nvSpPr>
        <p:spPr>
          <a:xfrm>
            <a:off x="0" y="1998980"/>
            <a:ext cx="9144000" cy="4371340"/>
          </a:xfrm>
          <a:prstGeom prst="rect">
            <a:avLst/>
          </a:prstGeom>
          <a:noFill/>
          <a:ln w="0" cmpd="sng">
            <a:noFill/>
            <a:prstDash val="solid"/>
          </a:ln>
        </p:spPr>
        <p:txBody>
          <a:bodyPr vert="horz" lIns="0" tIns="32385" rIns="0" bIns="0" anchor="t"/>
          <a:lstStyle/>
          <a:p>
            <a:pPr marL="1143000" marR="1051560" indent="365760" algn="l">
              <a:lnSpc>
                <a:spcPts val="1700"/>
              </a:lnSpc>
              <a:spcAft>
                <a:spcPts val="0"/>
              </a:spcAft>
              <a:buFont typeface="Symbol"/>
              <a:buChar char="·"/>
            </a:pPr>
            <a:r>
              <a:rPr lang="en-US" sz="1600" spc="0">
                <a:solidFill>
                  <a:srgbClr val="001F5F"/>
                </a:solidFill>
                <a:latin typeface="Verdana" pitchFamily="2" panose="2263545234"/>
              </a:rPr>
              <a:t>An expelled student brought a civil rights action against the state university president, alleging procedural due process violations, and against board of regents, asserting a state-law contract claim. </a:t>
            </a:r>
          </a:p>
          <a:p>
            <a:pPr marL="1143000" marR="868680" indent="365760" algn="l">
              <a:lnSpc>
                <a:spcPts val="1700"/>
              </a:lnSpc>
              <a:spcBef>
                <a:spcPts val="380"/>
              </a:spcBef>
              <a:spcAft>
                <a:spcPts val="0"/>
              </a:spcAft>
              <a:buFont typeface="Symbol"/>
              <a:buChar char="·"/>
            </a:pPr>
            <a:r>
              <a:rPr lang="en-US" sz="1600" spc="0">
                <a:solidFill>
                  <a:srgbClr val="001F5F"/>
                </a:solidFill>
                <a:latin typeface="Verdana" pitchFamily="2" panose="2263545234"/>
              </a:rPr>
              <a:t>Qualified immunity offers complete protection for government officials </a:t>
            </a:r>
            <a:r>
              <a:rPr lang="en-US" sz="1600" spc="0">
                <a:solidFill>
                  <a:srgbClr val="001F5F"/>
                </a:solidFill>
                <a:latin typeface="Verdana" pitchFamily="2" panose="2263545234"/>
              </a:rPr>
              <a:t>sued in their individual capacities so long as their conduct violates no clearly established statutory or constitutional rights of which a reasonable person would have known. </a:t>
            </a:r>
          </a:p>
          <a:p>
            <a:pPr marL="1143000" marR="868680" indent="365760" algn="l">
              <a:lnSpc>
                <a:spcPts val="1700"/>
              </a:lnSpc>
              <a:spcBef>
                <a:spcPts val="425"/>
              </a:spcBef>
              <a:spcAft>
                <a:spcPts val="5710"/>
              </a:spcAft>
              <a:buFont typeface="Symbol"/>
              <a:buChar char="·"/>
            </a:pPr>
            <a:r>
              <a:rPr lang="en-US" sz="1600" spc="0">
                <a:solidFill>
                  <a:srgbClr val="001F5F"/>
                </a:solidFill>
                <a:latin typeface="Verdana" pitchFamily="2" panose="2263545234"/>
              </a:rPr>
              <a:t>The student had a property interest protected by the Due Process Clause in his enrollment at the university, under the board of regents' policy manual and the university's code of conduct; both documents constituted official regulations of the State of Georgia, the policy manual withheld authority to discipline students who followed rules and regulations, the code limited the university's authority to discipline students to those students who had committed violations of the code, and a student's entitlement was sufficiently important to warrant protection under Due Process Clause. </a:t>
            </a:r>
          </a:p>
        </p:txBody>
      </p:sp>
    </p:spTree>
  </p:cSld>
</p:sldLayout>
</file>

<file path=ppt/slideLayouts/slideLayout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43" name=""/>
        <p:cNvGrpSpPr/>
        <p:nvPr/>
      </p:nvGrpSpPr>
      <p:grpSpPr/>
      <p:sp>
        <p:nvSpPr>
          <p:cNvPr id="4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45" name=""/>
          <p:cNvSpPr/>
          <p:nvPr>
            <p:ph type="body" idx="10"/>
          </p:nvPr>
        </p:nvSpPr>
        <p:spPr>
          <a:xfrm>
            <a:off x="8855710"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5 </a:t>
            </a:r>
          </a:p>
        </p:txBody>
      </p:sp>
      <p:sp>
        <p:nvSpPr>
          <p:cNvPr id="4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7" name=""/>
          <p:cNvSpPr/>
          <p:nvPr>
            <p:ph type="body" idx="10"/>
          </p:nvPr>
        </p:nvSpPr>
        <p:spPr>
          <a:xfrm>
            <a:off x="0" y="676910"/>
            <a:ext cx="9144000" cy="1315085"/>
          </a:xfrm>
          <a:prstGeom prst="rect">
            <a:avLst/>
          </a:prstGeom>
          <a:noFill/>
          <a:ln w="0" cmpd="sng">
            <a:noFill/>
            <a:prstDash val="solid"/>
          </a:ln>
        </p:spPr>
        <p:txBody>
          <a:bodyPr vert="horz" lIns="0" tIns="282575" rIns="0" bIns="0" anchor="t"/>
          <a:lstStyle/>
          <a:p>
            <a:pPr marL="0" marR="0" indent="0" algn="ctr">
              <a:lnSpc>
                <a:spcPts val="4300"/>
              </a:lnSpc>
              <a:spcAft>
                <a:spcPts val="3570"/>
              </a:spcAft>
            </a:pPr>
            <a:r>
              <a:rPr lang="en-US" sz="4300" b="1" spc="25">
                <a:solidFill>
                  <a:srgbClr val="001F5F"/>
                </a:solidFill>
                <a:latin typeface="Calibri" pitchFamily="1" panose="2263545234"/>
              </a:rPr>
              <a:t>What the Survey Found </a:t>
            </a:r>
          </a:p>
        </p:txBody>
      </p:sp>
      <p:sp>
        <p:nvSpPr>
          <p:cNvPr id="48" name=""/>
          <p:cNvSpPr/>
          <p:nvPr>
            <p:ph type="body" idx="10"/>
          </p:nvPr>
        </p:nvSpPr>
        <p:spPr>
          <a:xfrm>
            <a:off x="0" y="1991995"/>
            <a:ext cx="9144000" cy="4378325"/>
          </a:xfrm>
          <a:prstGeom prst="rect">
            <a:avLst/>
          </a:prstGeom>
          <a:noFill/>
          <a:ln w="0" cmpd="sng">
            <a:noFill/>
            <a:prstDash val="solid"/>
          </a:ln>
        </p:spPr>
        <p:txBody>
          <a:bodyPr vert="horz" lIns="0" tIns="16510" rIns="0" bIns="0" anchor="t"/>
          <a:lstStyle/>
          <a:p>
            <a:pPr marL="777240" marR="0" indent="365760" algn="just">
              <a:lnSpc>
                <a:spcPts val="2100"/>
              </a:lnSpc>
              <a:spcAft>
                <a:spcPts val="0"/>
              </a:spcAft>
              <a:buFont typeface="Symbol"/>
              <a:buChar char="·"/>
            </a:pPr>
            <a:r>
              <a:rPr lang="en-US" sz="2000" spc="-5">
                <a:solidFill>
                  <a:srgbClr val="001F5F"/>
                </a:solidFill>
                <a:latin typeface="Calibri" pitchFamily="1" panose="2263545234"/>
              </a:rPr>
              <a:t>86 percent claimed they cheated in school. </a:t>
            </a:r>
          </a:p>
          <a:p>
            <a:pPr marL="777240" marR="0" indent="365760" algn="just">
              <a:lnSpc>
                <a:spcPts val="2100"/>
              </a:lnSpc>
              <a:spcBef>
                <a:spcPts val="480"/>
              </a:spcBef>
              <a:spcAft>
                <a:spcPts val="0"/>
              </a:spcAft>
              <a:buFont typeface="Symbol"/>
              <a:buChar char="·"/>
            </a:pPr>
            <a:r>
              <a:rPr lang="en-US" sz="2000" spc="0">
                <a:solidFill>
                  <a:srgbClr val="001F5F"/>
                </a:solidFill>
                <a:latin typeface="Calibri" pitchFamily="1" panose="2263545234"/>
              </a:rPr>
              <a:t>54 percent indicated that cheating was OK. Some said it it is necessary </a:t>
            </a:r>
          </a:p>
          <a:p>
            <a:pPr marL="1143000" marR="0" indent="0" algn="just">
              <a:lnSpc>
                <a:spcPts val="2100"/>
              </a:lnSpc>
              <a:spcBef>
                <a:spcPts val="0"/>
              </a:spcBef>
              <a:spcAft>
                <a:spcPts val="0"/>
              </a:spcAft>
            </a:pPr>
            <a:r>
              <a:rPr lang="en-US" sz="2000" spc="-15">
                <a:solidFill>
                  <a:srgbClr val="001F5F"/>
                </a:solidFill>
                <a:latin typeface="Calibri" pitchFamily="1" panose="2263545234"/>
              </a:rPr>
              <a:t>to stay competitive. </a:t>
            </a:r>
          </a:p>
          <a:p>
            <a:pPr marL="777240" marR="0" indent="365760" algn="just">
              <a:lnSpc>
                <a:spcPts val="2100"/>
              </a:lnSpc>
              <a:spcBef>
                <a:spcPts val="480"/>
              </a:spcBef>
              <a:spcAft>
                <a:spcPts val="0"/>
              </a:spcAft>
              <a:buFont typeface="Symbol"/>
              <a:buChar char="·"/>
            </a:pPr>
            <a:r>
              <a:rPr lang="en-US" sz="2000" spc="-5">
                <a:solidFill>
                  <a:srgbClr val="001F5F"/>
                </a:solidFill>
                <a:latin typeface="Calibri" pitchFamily="1" panose="2263545234"/>
              </a:rPr>
              <a:t>97 percent of admitted cheaters say they have never been caught. </a:t>
            </a:r>
          </a:p>
          <a:p>
            <a:pPr marL="777240" marR="0" indent="365760" algn="just">
              <a:lnSpc>
                <a:spcPts val="2100"/>
              </a:lnSpc>
              <a:spcBef>
                <a:spcPts val="480"/>
              </a:spcBef>
              <a:spcAft>
                <a:spcPts val="0"/>
              </a:spcAft>
              <a:buFont typeface="Symbol"/>
              <a:buChar char="·"/>
            </a:pPr>
            <a:r>
              <a:rPr lang="en-US" sz="2000" spc="-5">
                <a:solidFill>
                  <a:srgbClr val="001F5F"/>
                </a:solidFill>
                <a:latin typeface="Calibri" pitchFamily="1" panose="2263545234"/>
              </a:rPr>
              <a:t>76 percent copied word for word someone else's assignments.. </a:t>
            </a:r>
          </a:p>
          <a:p>
            <a:pPr marL="777240" marR="0" indent="365760" algn="just">
              <a:lnSpc>
                <a:spcPts val="2100"/>
              </a:lnSpc>
              <a:spcBef>
                <a:spcPts val="480"/>
              </a:spcBef>
              <a:spcAft>
                <a:spcPts val="0"/>
              </a:spcAft>
              <a:buFont typeface="Symbol"/>
              <a:buChar char="·"/>
            </a:pPr>
            <a:r>
              <a:rPr lang="en-US" sz="2000" spc="-5">
                <a:solidFill>
                  <a:srgbClr val="001F5F"/>
                </a:solidFill>
                <a:latin typeface="Calibri" pitchFamily="1" panose="2263545234"/>
              </a:rPr>
              <a:t>12 percent indicated they would never cheat because of ethics. </a:t>
            </a:r>
          </a:p>
          <a:p>
            <a:pPr marL="777240" marR="0" indent="365760" algn="just">
              <a:lnSpc>
                <a:spcPts val="2100"/>
              </a:lnSpc>
              <a:spcBef>
                <a:spcPts val="480"/>
              </a:spcBef>
              <a:spcAft>
                <a:spcPts val="0"/>
              </a:spcAft>
              <a:buFont typeface="Symbol"/>
              <a:buChar char="·"/>
            </a:pPr>
            <a:r>
              <a:rPr lang="en-US" sz="2000" spc="-5">
                <a:solidFill>
                  <a:srgbClr val="001F5F"/>
                </a:solidFill>
                <a:latin typeface="Calibri" pitchFamily="1" panose="2263545234"/>
              </a:rPr>
              <a:t>42 percent said they purchased custom term papers, essays and </a:t>
            </a:r>
          </a:p>
          <a:p>
            <a:pPr marL="1143000" marR="0" indent="0" algn="just">
              <a:lnSpc>
                <a:spcPts val="2100"/>
              </a:lnSpc>
              <a:spcBef>
                <a:spcPts val="0"/>
              </a:spcBef>
              <a:spcAft>
                <a:spcPts val="0"/>
              </a:spcAft>
            </a:pPr>
            <a:r>
              <a:rPr lang="en-US" sz="2000" spc="-15">
                <a:solidFill>
                  <a:srgbClr val="001F5F"/>
                </a:solidFill>
                <a:latin typeface="Calibri" pitchFamily="1" panose="2263545234"/>
              </a:rPr>
              <a:t>thesis online. </a:t>
            </a:r>
          </a:p>
          <a:p>
            <a:pPr marL="777240" marR="0" indent="365760" algn="just">
              <a:lnSpc>
                <a:spcPts val="2100"/>
              </a:lnSpc>
              <a:spcBef>
                <a:spcPts val="480"/>
              </a:spcBef>
              <a:spcAft>
                <a:spcPts val="0"/>
              </a:spcAft>
              <a:buFont typeface="Symbol"/>
              <a:buChar char="·"/>
            </a:pPr>
            <a:r>
              <a:rPr lang="en-US" sz="2000" spc="0">
                <a:solidFill>
                  <a:srgbClr val="001F5F"/>
                </a:solidFill>
                <a:latin typeface="Calibri" pitchFamily="1" panose="2263545234"/>
              </a:rPr>
              <a:t>28 percent said they had a service take their online classes for them. </a:t>
            </a:r>
          </a:p>
          <a:p>
            <a:pPr marL="777240" marR="0" indent="365760" algn="just">
              <a:lnSpc>
                <a:spcPts val="2100"/>
              </a:lnSpc>
              <a:spcBef>
                <a:spcPts val="480"/>
              </a:spcBef>
              <a:spcAft>
                <a:spcPts val="0"/>
              </a:spcAft>
              <a:buFont typeface="Symbol"/>
              <a:buChar char="·"/>
            </a:pPr>
            <a:r>
              <a:rPr lang="en-US" sz="2000" spc="0">
                <a:solidFill>
                  <a:srgbClr val="001F5F"/>
                </a:solidFill>
                <a:latin typeface="Calibri" pitchFamily="1" panose="2263545234"/>
              </a:rPr>
              <a:t>72 percent indicated that they had used their phone, tablet or </a:t>
            </a:r>
          </a:p>
          <a:p>
            <a:pPr marL="1143000" marR="0" indent="0" algn="just">
              <a:lnSpc>
                <a:spcPts val="2100"/>
              </a:lnSpc>
              <a:spcBef>
                <a:spcPts val="0"/>
              </a:spcBef>
              <a:spcAft>
                <a:spcPts val="7175"/>
              </a:spcAft>
            </a:pPr>
            <a:r>
              <a:rPr lang="en-US" sz="2000" spc="-10">
                <a:solidFill>
                  <a:srgbClr val="001F5F"/>
                </a:solidFill>
                <a:latin typeface="Calibri" pitchFamily="1" panose="2263545234"/>
              </a:rPr>
              <a:t>computer to cheat in class. </a:t>
            </a:r>
          </a:p>
        </p:txBody>
      </p:sp>
    </p:spTree>
  </p:cSld>
</p:sldLayout>
</file>

<file path=ppt/slideLayouts/slideLayout5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35" name=""/>
        <p:cNvGrpSpPr/>
        <p:nvPr/>
      </p:nvGrpSpPr>
      <p:grpSpPr/>
      <p:sp>
        <p:nvSpPr>
          <p:cNvPr id="53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37"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50 </a:t>
            </a:r>
          </a:p>
        </p:txBody>
      </p:sp>
      <p:sp>
        <p:nvSpPr>
          <p:cNvPr id="53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39" name=""/>
          <p:cNvSpPr/>
          <p:nvPr>
            <p:ph type="body" idx="10"/>
          </p:nvPr>
        </p:nvSpPr>
        <p:spPr>
          <a:xfrm>
            <a:off x="0" y="676910"/>
            <a:ext cx="9144000" cy="5693410"/>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35">
                <a:solidFill>
                  <a:srgbClr val="001F5F"/>
                </a:solidFill>
                <a:latin typeface="Calibri" pitchFamily="1" panose="2263545234"/>
              </a:rPr>
              <a:t>This Case Has a Little Bit of </a:t>
            </a:r>
          </a:p>
          <a:p>
            <a:pPr marL="0" marR="0" indent="0" algn="ctr">
              <a:lnSpc>
                <a:spcPts val="4300"/>
              </a:lnSpc>
              <a:spcBef>
                <a:spcPts val="785"/>
              </a:spcBef>
              <a:spcAft>
                <a:spcPts val="0"/>
              </a:spcAft>
            </a:pPr>
            <a:r>
              <a:rPr lang="en-US" sz="4300" b="1" spc="-20">
                <a:solidFill>
                  <a:srgbClr val="001F5F"/>
                </a:solidFill>
                <a:latin typeface="Calibri" pitchFamily="1" panose="2263545234"/>
              </a:rPr>
              <a:t>Everything! </a:t>
            </a:r>
          </a:p>
          <a:p>
            <a:pPr marL="777240" marR="0" indent="365760" algn="l">
              <a:lnSpc>
                <a:spcPts val="4100"/>
              </a:lnSpc>
              <a:spcBef>
                <a:spcPts val="1270"/>
              </a:spcBef>
              <a:spcAft>
                <a:spcPts val="0"/>
              </a:spcAft>
              <a:buFont typeface="Symbol"/>
              <a:buChar char="·"/>
            </a:pPr>
            <a:r>
              <a:rPr lang="en-US" sz="3950" spc="-20">
                <a:solidFill>
                  <a:srgbClr val="001F5F"/>
                </a:solidFill>
                <a:latin typeface="Calibri" pitchFamily="1" panose="2263545234"/>
              </a:rPr>
              <a:t>SEALS V. MISSISSIPPI </a:t>
            </a:r>
          </a:p>
          <a:p>
            <a:pPr marL="777240" marR="0" indent="365760" algn="l">
              <a:lnSpc>
                <a:spcPts val="4100"/>
              </a:lnSpc>
              <a:spcBef>
                <a:spcPts val="1510"/>
              </a:spcBef>
              <a:spcAft>
                <a:spcPts val="0"/>
              </a:spcAft>
              <a:buFont typeface="Symbol"/>
              <a:buChar char="·"/>
            </a:pPr>
            <a:r>
              <a:rPr lang="en-US" sz="3950" spc="-40">
                <a:solidFill>
                  <a:srgbClr val="001F5F"/>
                </a:solidFill>
                <a:latin typeface="Calibri" pitchFamily="1" panose="2263545234"/>
              </a:rPr>
              <a:t>998 F. SUPP. 2D 509 </a:t>
            </a:r>
          </a:p>
          <a:p>
            <a:pPr marL="777240" marR="0" indent="365760" algn="l">
              <a:lnSpc>
                <a:spcPts val="4100"/>
              </a:lnSpc>
              <a:spcBef>
                <a:spcPts val="1510"/>
              </a:spcBef>
              <a:spcAft>
                <a:spcPts val="15740"/>
              </a:spcAft>
              <a:buFont typeface="Symbol"/>
              <a:buChar char="·"/>
            </a:pPr>
            <a:r>
              <a:rPr lang="en-US" sz="3950" spc="-5">
                <a:solidFill>
                  <a:srgbClr val="001F5F"/>
                </a:solidFill>
                <a:latin typeface="Calibri" pitchFamily="1" panose="2263545234"/>
              </a:rPr>
              <a:t>(N.D. MISS. 2014) </a:t>
            </a:r>
          </a:p>
        </p:txBody>
      </p:sp>
    </p:spTree>
  </p:cSld>
</p:sldLayout>
</file>

<file path=ppt/slideLayouts/slideLayout51.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45" name=""/>
        <p:cNvGrpSpPr/>
        <p:nvPr/>
      </p:nvGrpSpPr>
      <p:grpSpPr/>
      <p:sp>
        <p:nvSpPr>
          <p:cNvPr id="54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47"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51 </a:t>
            </a:r>
          </a:p>
        </p:txBody>
      </p:sp>
      <p:sp>
        <p:nvSpPr>
          <p:cNvPr id="54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49" name=""/>
          <p:cNvSpPr/>
          <p:nvPr>
            <p:ph type="body" idx="10"/>
          </p:nvPr>
        </p:nvSpPr>
        <p:spPr>
          <a:xfrm>
            <a:off x="0" y="676910"/>
            <a:ext cx="9144000" cy="1175385"/>
          </a:xfrm>
          <a:prstGeom prst="rect">
            <a:avLst/>
          </a:prstGeom>
          <a:noFill/>
          <a:ln w="0" cmpd="sng">
            <a:noFill/>
            <a:prstDash val="solid"/>
          </a:ln>
        </p:spPr>
        <p:txBody>
          <a:bodyPr vert="horz" lIns="0" tIns="282575" rIns="0" bIns="0" anchor="t"/>
          <a:lstStyle/>
          <a:p>
            <a:pPr marL="0" marR="0" indent="0" algn="ctr">
              <a:lnSpc>
                <a:spcPts val="4300"/>
              </a:lnSpc>
              <a:spcAft>
                <a:spcPts val="2490"/>
              </a:spcAft>
            </a:pPr>
            <a:r>
              <a:rPr lang="en-US" sz="4300" b="1" spc="-20">
                <a:solidFill>
                  <a:srgbClr val="001F5F"/>
                </a:solidFill>
                <a:latin typeface="Calibri" pitchFamily="1" panose="2263545234"/>
              </a:rPr>
              <a:t>Key Facts </a:t>
            </a:r>
          </a:p>
        </p:txBody>
      </p:sp>
      <p:sp>
        <p:nvSpPr>
          <p:cNvPr id="550" name=""/>
          <p:cNvSpPr/>
          <p:nvPr>
            <p:ph type="body" idx="10"/>
          </p:nvPr>
        </p:nvSpPr>
        <p:spPr>
          <a:xfrm>
            <a:off x="0" y="1852295"/>
            <a:ext cx="9144000" cy="4518025"/>
          </a:xfrm>
          <a:prstGeom prst="rect">
            <a:avLst/>
          </a:prstGeom>
          <a:noFill/>
          <a:ln w="0" cmpd="sng">
            <a:noFill/>
            <a:prstDash val="solid"/>
          </a:ln>
        </p:spPr>
        <p:txBody>
          <a:bodyPr vert="horz" lIns="0" tIns="194310" rIns="0" bIns="0" anchor="t"/>
          <a:lstStyle/>
          <a:p>
            <a:pPr marL="777240" marR="0" indent="365760" algn="just">
              <a:lnSpc>
                <a:spcPts val="3300"/>
              </a:lnSpc>
              <a:spcAft>
                <a:spcPts val="0"/>
              </a:spcAft>
              <a:buFont typeface="Symbol"/>
              <a:buChar char="·"/>
            </a:pPr>
            <a:r>
              <a:rPr lang="en-US" sz="3150" spc="10">
                <a:solidFill>
                  <a:srgbClr val="001F5F"/>
                </a:solidFill>
                <a:latin typeface="Calibri" pitchFamily="1" panose="2263545234"/>
              </a:rPr>
              <a:t>Plaintiff was a pre-med student </a:t>
            </a:r>
          </a:p>
          <a:p>
            <a:pPr marL="777240" marR="0" indent="365760" algn="just">
              <a:lnSpc>
                <a:spcPts val="3300"/>
              </a:lnSpc>
              <a:spcBef>
                <a:spcPts val="1185"/>
              </a:spcBef>
              <a:spcAft>
                <a:spcPts val="0"/>
              </a:spcAft>
              <a:buFont typeface="Symbol"/>
              <a:buChar char="·"/>
            </a:pPr>
            <a:r>
              <a:rPr lang="en-US" sz="3150" spc="10">
                <a:solidFill>
                  <a:srgbClr val="001F5F"/>
                </a:solidFill>
                <a:latin typeface="Calibri" pitchFamily="1" panose="2263545234"/>
              </a:rPr>
              <a:t>Graduated but without honors </a:t>
            </a:r>
          </a:p>
          <a:p>
            <a:pPr marL="777240" marR="0" indent="365760" algn="just">
              <a:lnSpc>
                <a:spcPts val="3300"/>
              </a:lnSpc>
              <a:spcBef>
                <a:spcPts val="1180"/>
              </a:spcBef>
              <a:spcAft>
                <a:spcPts val="0"/>
              </a:spcAft>
              <a:buFont typeface="Symbol"/>
              <a:buChar char="·"/>
            </a:pPr>
            <a:r>
              <a:rPr lang="en-US" sz="3150" spc="5">
                <a:solidFill>
                  <a:srgbClr val="001F5F"/>
                </a:solidFill>
                <a:latin typeface="Calibri" pitchFamily="1" panose="2263545234"/>
              </a:rPr>
              <a:t>Failed to gain admission to medical school </a:t>
            </a:r>
          </a:p>
          <a:p>
            <a:pPr marL="777240" marR="0" indent="365760" algn="just">
              <a:lnSpc>
                <a:spcPts val="3300"/>
              </a:lnSpc>
              <a:spcBef>
                <a:spcPts val="1165"/>
              </a:spcBef>
              <a:spcAft>
                <a:spcPts val="0"/>
              </a:spcAft>
              <a:buFont typeface="Symbol"/>
              <a:buChar char="·"/>
            </a:pPr>
            <a:r>
              <a:rPr lang="en-US" sz="3150" spc="10">
                <a:solidFill>
                  <a:srgbClr val="001F5F"/>
                </a:solidFill>
                <a:latin typeface="Calibri" pitchFamily="1" panose="2263545234"/>
              </a:rPr>
              <a:t>Sued to have a group of grades raised post-</a:t>
            </a:r>
          </a:p>
          <a:p>
            <a:pPr marL="1143000" marR="0" indent="0" algn="just">
              <a:lnSpc>
                <a:spcPts val="3100"/>
              </a:lnSpc>
              <a:spcBef>
                <a:spcPts val="580"/>
              </a:spcBef>
              <a:spcAft>
                <a:spcPts val="12905"/>
              </a:spcAft>
            </a:pPr>
            <a:r>
              <a:rPr lang="en-US" sz="3150" spc="-15">
                <a:solidFill>
                  <a:srgbClr val="001F5F"/>
                </a:solidFill>
                <a:latin typeface="Calibri" pitchFamily="1" panose="2263545234"/>
              </a:rPr>
              <a:t>graduation </a:t>
            </a:r>
          </a:p>
        </p:txBody>
      </p:sp>
    </p:spTree>
  </p:cSld>
</p:sldLayout>
</file>

<file path=ppt/slideLayouts/slideLayout52.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56" name=""/>
        <p:cNvGrpSpPr/>
        <p:nvPr/>
      </p:nvGrpSpPr>
      <p:grpSpPr/>
      <p:sp>
        <p:nvSpPr>
          <p:cNvPr id="55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58"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52 </a:t>
            </a:r>
          </a:p>
        </p:txBody>
      </p:sp>
      <p:sp>
        <p:nvSpPr>
          <p:cNvPr id="559"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60" name=""/>
          <p:cNvSpPr/>
          <p:nvPr>
            <p:ph type="body" idx="10"/>
          </p:nvPr>
        </p:nvSpPr>
        <p:spPr>
          <a:xfrm>
            <a:off x="0" y="676910"/>
            <a:ext cx="9144000" cy="1127125"/>
          </a:xfrm>
          <a:prstGeom prst="rect">
            <a:avLst/>
          </a:prstGeom>
          <a:noFill/>
          <a:ln w="0" cmpd="sng">
            <a:noFill/>
            <a:prstDash val="solid"/>
          </a:ln>
        </p:spPr>
        <p:txBody>
          <a:bodyPr vert="horz" lIns="0" tIns="282575" rIns="0" bIns="0" anchor="t"/>
          <a:lstStyle/>
          <a:p>
            <a:pPr marL="0" marR="0" indent="0" algn="ctr">
              <a:lnSpc>
                <a:spcPts val="4300"/>
              </a:lnSpc>
              <a:spcAft>
                <a:spcPts val="2130"/>
              </a:spcAft>
            </a:pPr>
            <a:r>
              <a:rPr lang="en-US" sz="4300" b="1" spc="25">
                <a:solidFill>
                  <a:srgbClr val="001F5F"/>
                </a:solidFill>
                <a:latin typeface="Calibri" pitchFamily="1" panose="2263545234"/>
              </a:rPr>
              <a:t>Issue 1: Sovereign Immunity </a:t>
            </a:r>
          </a:p>
        </p:txBody>
      </p:sp>
      <p:sp>
        <p:nvSpPr>
          <p:cNvPr id="561" name=""/>
          <p:cNvSpPr/>
          <p:nvPr>
            <p:ph type="body" idx="10"/>
          </p:nvPr>
        </p:nvSpPr>
        <p:spPr>
          <a:xfrm>
            <a:off x="0" y="1804035"/>
            <a:ext cx="9144000" cy="4566285"/>
          </a:xfrm>
          <a:prstGeom prst="rect">
            <a:avLst/>
          </a:prstGeom>
          <a:noFill/>
          <a:ln w="0" cmpd="sng">
            <a:noFill/>
            <a:prstDash val="solid"/>
          </a:ln>
        </p:spPr>
        <p:txBody>
          <a:bodyPr vert="horz" lIns="0" tIns="225425" rIns="0" bIns="0" anchor="t"/>
          <a:lstStyle/>
          <a:p>
            <a:pPr marL="777240" marR="0" indent="365760" algn="just">
              <a:lnSpc>
                <a:spcPts val="3200"/>
              </a:lnSpc>
              <a:spcAft>
                <a:spcPts val="0"/>
              </a:spcAft>
              <a:buFont typeface="Symbol"/>
              <a:buChar char="·"/>
            </a:pPr>
            <a:r>
              <a:rPr lang="en-US" sz="2750" spc="20">
                <a:solidFill>
                  <a:srgbClr val="001F5F"/>
                </a:solidFill>
                <a:latin typeface="Verdana" pitchFamily="2" panose="2263545234"/>
              </a:rPr>
              <a:t>State university and university board of </a:t>
            </a:r>
          </a:p>
          <a:p>
            <a:pPr marL="1143000" marR="0" indent="0" algn="just">
              <a:lnSpc>
                <a:spcPts val="3200"/>
              </a:lnSpc>
              <a:spcBef>
                <a:spcPts val="0"/>
              </a:spcBef>
              <a:spcAft>
                <a:spcPts val="0"/>
              </a:spcAft>
            </a:pPr>
            <a:r>
              <a:rPr lang="en-US" sz="2750" spc="15">
                <a:solidFill>
                  <a:srgbClr val="001F5F"/>
                </a:solidFill>
                <a:latin typeface="Verdana" pitchFamily="2" panose="2263545234"/>
              </a:rPr>
              <a:t>trustees were arms of the state entitled </a:t>
            </a:r>
          </a:p>
          <a:p>
            <a:pPr marL="1143000" marR="0" indent="0" algn="just">
              <a:lnSpc>
                <a:spcPts val="3200"/>
              </a:lnSpc>
              <a:spcBef>
                <a:spcPts val="5"/>
              </a:spcBef>
              <a:spcAft>
                <a:spcPts val="0"/>
              </a:spcAft>
            </a:pPr>
            <a:r>
              <a:rPr lang="en-US" sz="2750" spc="-5">
                <a:solidFill>
                  <a:srgbClr val="001F5F"/>
                </a:solidFill>
                <a:latin typeface="Verdana" pitchFamily="2" panose="2263545234"/>
              </a:rPr>
              <a:t>to sovereign immunity. </a:t>
            </a:r>
          </a:p>
          <a:p>
            <a:pPr marL="777240" marR="0" indent="365760" algn="just">
              <a:lnSpc>
                <a:spcPts val="3200"/>
              </a:lnSpc>
              <a:spcBef>
                <a:spcPts val="695"/>
              </a:spcBef>
              <a:spcAft>
                <a:spcPts val="0"/>
              </a:spcAft>
              <a:buFont typeface="Symbol"/>
              <a:buChar char="·"/>
            </a:pPr>
            <a:r>
              <a:rPr lang="en-US" sz="2750" spc="10">
                <a:solidFill>
                  <a:srgbClr val="001F5F"/>
                </a:solidFill>
                <a:latin typeface="Verdana" pitchFamily="2" panose="2263545234"/>
              </a:rPr>
              <a:t>Chancellor was entitled to sovereign </a:t>
            </a:r>
          </a:p>
          <a:p>
            <a:pPr marL="1143000" marR="0" indent="0" algn="just">
              <a:lnSpc>
                <a:spcPts val="3200"/>
              </a:lnSpc>
              <a:spcBef>
                <a:spcPts val="0"/>
              </a:spcBef>
              <a:spcAft>
                <a:spcPts val="0"/>
              </a:spcAft>
            </a:pPr>
            <a:r>
              <a:rPr lang="en-US" sz="2750" spc="15">
                <a:solidFill>
                  <a:srgbClr val="001F5F"/>
                </a:solidFill>
                <a:latin typeface="Verdana" pitchFamily="2" panose="2263545234"/>
              </a:rPr>
              <a:t>immunity for claims for monetary </a:t>
            </a:r>
          </a:p>
          <a:p>
            <a:pPr marL="1143000" marR="0" indent="0" algn="just">
              <a:lnSpc>
                <a:spcPts val="3200"/>
              </a:lnSpc>
              <a:spcBef>
                <a:spcPts val="25"/>
              </a:spcBef>
              <a:spcAft>
                <a:spcPts val="0"/>
              </a:spcAft>
            </a:pPr>
            <a:r>
              <a:rPr lang="en-US" sz="2750" spc="20">
                <a:solidFill>
                  <a:srgbClr val="001F5F"/>
                </a:solidFill>
                <a:latin typeface="Verdana" pitchFamily="2" panose="2263545234"/>
              </a:rPr>
              <a:t>damages, but not for equitable claims </a:t>
            </a:r>
          </a:p>
          <a:p>
            <a:pPr marL="1143000" marR="0" indent="0" algn="just">
              <a:lnSpc>
                <a:spcPts val="3200"/>
              </a:lnSpc>
              <a:spcBef>
                <a:spcPts val="0"/>
              </a:spcBef>
              <a:spcAft>
                <a:spcPts val="9910"/>
              </a:spcAft>
            </a:pPr>
            <a:r>
              <a:rPr lang="en-US" sz="2750" spc="10">
                <a:solidFill>
                  <a:srgbClr val="001F5F"/>
                </a:solidFill>
                <a:latin typeface="Verdana" pitchFamily="2" panose="2263545234"/>
              </a:rPr>
              <a:t>seeking specific performance. </a:t>
            </a:r>
          </a:p>
        </p:txBody>
      </p:sp>
    </p:spTree>
  </p:cSld>
</p:sldLayout>
</file>

<file path=ppt/slideLayouts/slideLayout5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67" name=""/>
        <p:cNvGrpSpPr/>
        <p:nvPr/>
      </p:nvGrpSpPr>
      <p:grpSpPr/>
      <p:sp>
        <p:nvSpPr>
          <p:cNvPr id="56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69"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95">
                <a:solidFill>
                  <a:srgbClr val="000080"/>
                </a:solidFill>
                <a:latin typeface="Tahoma" pitchFamily="2" panose="2263545234"/>
              </a:rPr>
              <a:t>53 </a:t>
            </a:r>
          </a:p>
        </p:txBody>
      </p:sp>
      <p:sp>
        <p:nvSpPr>
          <p:cNvPr id="57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71" name=""/>
          <p:cNvSpPr/>
          <p:nvPr>
            <p:ph type="body" idx="10"/>
          </p:nvPr>
        </p:nvSpPr>
        <p:spPr>
          <a:xfrm>
            <a:off x="0" y="676910"/>
            <a:ext cx="9144000" cy="1344295"/>
          </a:xfrm>
          <a:prstGeom prst="rect">
            <a:avLst/>
          </a:prstGeom>
          <a:noFill/>
          <a:ln w="0" cmpd="sng">
            <a:noFill/>
            <a:prstDash val="solid"/>
          </a:ln>
        </p:spPr>
        <p:txBody>
          <a:bodyPr vert="horz" lIns="0" tIns="282575" rIns="0" bIns="0" anchor="t"/>
          <a:lstStyle/>
          <a:p>
            <a:pPr marL="0" marR="0" indent="0" algn="ctr">
              <a:lnSpc>
                <a:spcPts val="4300"/>
              </a:lnSpc>
              <a:spcAft>
                <a:spcPts val="3860"/>
              </a:spcAft>
            </a:pPr>
            <a:r>
              <a:rPr lang="en-US" sz="4300" b="1" spc="30">
                <a:solidFill>
                  <a:srgbClr val="001F5F"/>
                </a:solidFill>
                <a:latin typeface="Calibri" pitchFamily="1" panose="2263545234"/>
              </a:rPr>
              <a:t>Issue 2: Qualified Immunity </a:t>
            </a:r>
          </a:p>
        </p:txBody>
      </p:sp>
      <p:sp>
        <p:nvSpPr>
          <p:cNvPr id="572" name=""/>
          <p:cNvSpPr/>
          <p:nvPr>
            <p:ph type="body" idx="10"/>
          </p:nvPr>
        </p:nvSpPr>
        <p:spPr>
          <a:xfrm>
            <a:off x="0" y="2021205"/>
            <a:ext cx="9144000" cy="4349115"/>
          </a:xfrm>
          <a:prstGeom prst="rect">
            <a:avLst/>
          </a:prstGeom>
          <a:noFill/>
          <a:ln w="0" cmpd="sng">
            <a:noFill/>
            <a:prstDash val="solid"/>
          </a:ln>
        </p:spPr>
        <p:txBody>
          <a:bodyPr vert="horz" lIns="0" tIns="0" rIns="0" bIns="0" anchor="t">
            <a:normAutofit fontScale="95000"/>
          </a:bodyPr>
          <a:lstStyle/>
          <a:p>
            <a:pPr marL="777240" marR="0" indent="365760" algn="just">
              <a:lnSpc>
                <a:spcPts val="3800"/>
              </a:lnSpc>
              <a:spcAft>
                <a:spcPts val="0"/>
              </a:spcAft>
              <a:buFont typeface="Symbol"/>
              <a:buChar char="·"/>
            </a:pPr>
            <a:r>
              <a:rPr lang="en-US" sz="3250" spc="15">
                <a:solidFill>
                  <a:srgbClr val="001F5F"/>
                </a:solidFill>
                <a:latin typeface="Arial" pitchFamily="2" panose="2263545234"/>
              </a:rPr>
              <a:t>“</a:t>
            </a:r>
            <a:r>
              <a:rPr lang="en-US" sz="3150" spc="15">
                <a:solidFill>
                  <a:srgbClr val="001F5F"/>
                </a:solidFill>
                <a:latin typeface="Verdana" pitchFamily="2" panose="2263545234"/>
              </a:rPr>
              <a:t>Qualified immunity protects </a:t>
            </a:r>
          </a:p>
          <a:p>
            <a:pPr marL="1143000" marR="0" indent="0" algn="just">
              <a:lnSpc>
                <a:spcPts val="3600"/>
              </a:lnSpc>
              <a:spcBef>
                <a:spcPts val="10"/>
              </a:spcBef>
              <a:spcAft>
                <a:spcPts val="0"/>
              </a:spcAft>
            </a:pPr>
            <a:r>
              <a:rPr lang="en-US" sz="3150" spc="15">
                <a:solidFill>
                  <a:srgbClr val="001F5F"/>
                </a:solidFill>
                <a:latin typeface="Verdana" pitchFamily="2" panose="2263545234"/>
              </a:rPr>
              <a:t>government officials from liability </a:t>
            </a:r>
          </a:p>
          <a:p>
            <a:pPr marL="1143000" marR="0" indent="0" algn="just">
              <a:lnSpc>
                <a:spcPts val="3700"/>
              </a:lnSpc>
              <a:spcBef>
                <a:spcPts val="10"/>
              </a:spcBef>
              <a:spcAft>
                <a:spcPts val="0"/>
              </a:spcAft>
            </a:pPr>
            <a:r>
              <a:rPr lang="en-US" sz="3250" spc="5">
                <a:solidFill>
                  <a:srgbClr val="001F5F"/>
                </a:solidFill>
                <a:latin typeface="Arial" pitchFamily="2" panose="2263545234"/>
              </a:rPr>
              <a:t>‘</a:t>
            </a:r>
            <a:r>
              <a:rPr lang="en-US" sz="3150" spc="5">
                <a:solidFill>
                  <a:srgbClr val="001F5F"/>
                </a:solidFill>
                <a:latin typeface="Verdana" pitchFamily="2" panose="2263545234"/>
              </a:rPr>
              <a:t>To the extent that their conduct is </a:t>
            </a:r>
          </a:p>
          <a:p>
            <a:pPr marL="1143000" marR="0" indent="0" algn="just">
              <a:lnSpc>
                <a:spcPts val="3600"/>
              </a:lnSpc>
              <a:spcBef>
                <a:spcPts val="30"/>
              </a:spcBef>
              <a:spcAft>
                <a:spcPts val="0"/>
              </a:spcAft>
            </a:pPr>
            <a:r>
              <a:rPr lang="en-US" sz="3150" spc="20">
                <a:solidFill>
                  <a:srgbClr val="001F5F"/>
                </a:solidFill>
                <a:latin typeface="Verdana" pitchFamily="2" panose="2263545234"/>
              </a:rPr>
              <a:t>objectively reasonable in light of </a:t>
            </a:r>
          </a:p>
          <a:p>
            <a:pPr marL="1143000" marR="0" indent="0" algn="just">
              <a:lnSpc>
                <a:spcPts val="3700"/>
              </a:lnSpc>
              <a:spcBef>
                <a:spcPts val="10"/>
              </a:spcBef>
              <a:spcAft>
                <a:spcPts val="0"/>
              </a:spcAft>
            </a:pPr>
            <a:r>
              <a:rPr lang="en-US" sz="3150" spc="10">
                <a:solidFill>
                  <a:srgbClr val="001F5F"/>
                </a:solidFill>
                <a:latin typeface="Verdana" pitchFamily="2" panose="2263545234"/>
              </a:rPr>
              <a:t>clearly established law.</a:t>
            </a:r>
            <a:r>
              <a:rPr lang="en-US" sz="3250" spc="10">
                <a:solidFill>
                  <a:srgbClr val="001F5F"/>
                </a:solidFill>
                <a:latin typeface="Arial" pitchFamily="2" panose="2263545234"/>
              </a:rPr>
              <a:t>’” </a:t>
            </a:r>
          </a:p>
          <a:p>
            <a:pPr marL="777240" marR="0" indent="365760" algn="just">
              <a:lnSpc>
                <a:spcPts val="3800"/>
              </a:lnSpc>
              <a:spcBef>
                <a:spcPts val="645"/>
              </a:spcBef>
              <a:spcAft>
                <a:spcPts val="0"/>
              </a:spcAft>
              <a:buFont typeface="Symbol"/>
              <a:buChar char="·"/>
            </a:pPr>
            <a:r>
              <a:rPr lang="en-US" sz="3200" spc="-80">
                <a:solidFill>
                  <a:srgbClr val="001F5F"/>
                </a:solidFill>
                <a:latin typeface="Arial" pitchFamily="2" panose="2263545234"/>
              </a:rPr>
              <a:t>Common law recognizes qualified </a:t>
            </a:r>
          </a:p>
          <a:p>
            <a:pPr marL="1143000" marR="0" indent="0" algn="just">
              <a:lnSpc>
                <a:spcPts val="3500"/>
              </a:lnSpc>
              <a:spcBef>
                <a:spcPts val="220"/>
              </a:spcBef>
              <a:spcAft>
                <a:spcPts val="6410"/>
              </a:spcAft>
            </a:pPr>
            <a:r>
              <a:rPr lang="en-US" sz="3200" spc="-80">
                <a:solidFill>
                  <a:srgbClr val="001F5F"/>
                </a:solidFill>
                <a:latin typeface="Arial" pitchFamily="2" panose="2263545234"/>
              </a:rPr>
              <a:t>immunity in most states. </a:t>
            </a:r>
          </a:p>
        </p:txBody>
      </p:sp>
    </p:spTree>
  </p:cSld>
</p:sldLayout>
</file>

<file path=ppt/slideLayouts/slideLayout54.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78" name=""/>
        <p:cNvGrpSpPr/>
        <p:nvPr/>
      </p:nvGrpSpPr>
      <p:grpSpPr/>
      <p:sp>
        <p:nvSpPr>
          <p:cNvPr id="57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80"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54 </a:t>
            </a:r>
          </a:p>
        </p:txBody>
      </p:sp>
      <p:sp>
        <p:nvSpPr>
          <p:cNvPr id="581"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82" name=""/>
          <p:cNvSpPr/>
          <p:nvPr>
            <p:ph type="body" idx="10"/>
          </p:nvPr>
        </p:nvSpPr>
        <p:spPr>
          <a:xfrm>
            <a:off x="0" y="676910"/>
            <a:ext cx="9144000" cy="1308100"/>
          </a:xfrm>
          <a:prstGeom prst="rect">
            <a:avLst/>
          </a:prstGeom>
          <a:noFill/>
          <a:ln w="0" cmpd="sng">
            <a:noFill/>
            <a:prstDash val="solid"/>
          </a:ln>
        </p:spPr>
        <p:txBody>
          <a:bodyPr vert="horz" lIns="0" tIns="282575" rIns="0" bIns="0" anchor="t"/>
          <a:lstStyle/>
          <a:p>
            <a:pPr marL="0" marR="0" indent="0" algn="ctr">
              <a:lnSpc>
                <a:spcPts val="4600"/>
              </a:lnSpc>
              <a:spcAft>
                <a:spcPts val="3235"/>
              </a:spcAft>
            </a:pPr>
            <a:r>
              <a:rPr lang="en-US" sz="4300" b="1" spc="10">
                <a:solidFill>
                  <a:srgbClr val="001F5F"/>
                </a:solidFill>
                <a:latin typeface="Calibri" pitchFamily="1" panose="2263545234"/>
              </a:rPr>
              <a:t>Issue 3: Deference </a:t>
            </a:r>
          </a:p>
        </p:txBody>
      </p:sp>
      <p:sp>
        <p:nvSpPr>
          <p:cNvPr id="583" name=""/>
          <p:cNvSpPr/>
          <p:nvPr>
            <p:ph type="body" idx="10"/>
          </p:nvPr>
        </p:nvSpPr>
        <p:spPr>
          <a:xfrm>
            <a:off x="0" y="1985010"/>
            <a:ext cx="9144000" cy="4385310"/>
          </a:xfrm>
          <a:prstGeom prst="rect">
            <a:avLst/>
          </a:prstGeom>
          <a:noFill/>
          <a:ln w="0" cmpd="sng">
            <a:noFill/>
            <a:prstDash val="solid"/>
          </a:ln>
        </p:spPr>
        <p:txBody>
          <a:bodyPr vert="horz" lIns="0" tIns="61595" rIns="0" bIns="0" anchor="t"/>
          <a:lstStyle/>
          <a:p>
            <a:pPr marL="777240" marR="0" indent="320040" algn="just">
              <a:lnSpc>
                <a:spcPts val="3300"/>
              </a:lnSpc>
              <a:spcAft>
                <a:spcPts val="0"/>
              </a:spcAft>
              <a:buFont typeface="Symbol"/>
              <a:buChar char="·"/>
            </a:pPr>
            <a:r>
              <a:rPr lang="en-US" sz="3150" spc="10">
                <a:solidFill>
                  <a:srgbClr val="001F5F"/>
                </a:solidFill>
                <a:latin typeface="Calibri" pitchFamily="1" panose="2263545234"/>
              </a:rPr>
              <a:t>Regents of University of Michigan v. Ewing, </a:t>
            </a:r>
          </a:p>
          <a:p>
            <a:pPr marL="1143000" marR="0" indent="0" algn="just">
              <a:lnSpc>
                <a:spcPts val="3100"/>
              </a:lnSpc>
              <a:spcBef>
                <a:spcPts val="585"/>
              </a:spcBef>
              <a:spcAft>
                <a:spcPts val="0"/>
              </a:spcAft>
            </a:pPr>
            <a:r>
              <a:rPr lang="en-US" sz="3150" spc="0">
                <a:solidFill>
                  <a:srgbClr val="001F5F"/>
                </a:solidFill>
                <a:latin typeface="Calibri" pitchFamily="1" panose="2263545234"/>
              </a:rPr>
              <a:t>474 U.S. 214 (1985) </a:t>
            </a:r>
          </a:p>
          <a:p>
            <a:pPr marL="777240" marR="0" indent="320040" algn="just">
              <a:lnSpc>
                <a:spcPts val="3600"/>
              </a:lnSpc>
              <a:spcBef>
                <a:spcPts val="995"/>
              </a:spcBef>
              <a:spcAft>
                <a:spcPts val="0"/>
              </a:spcAft>
              <a:buFont typeface="Symbol"/>
              <a:buChar char="·"/>
            </a:pPr>
            <a:r>
              <a:rPr lang="en-US" sz="3150" spc="30">
                <a:solidFill>
                  <a:srgbClr val="001F5F"/>
                </a:solidFill>
                <a:latin typeface="Calibri" pitchFamily="1" panose="2263545234"/>
              </a:rPr>
              <a:t>“W</a:t>
            </a:r>
            <a:r>
              <a:rPr lang="en-US" sz="3150" spc="30">
                <a:solidFill>
                  <a:srgbClr val="001F5F"/>
                </a:solidFill>
                <a:latin typeface="Verdana" pitchFamily="2" panose="2263545234"/>
              </a:rPr>
              <a:t>hen judges are asked to review </a:t>
            </a:r>
          </a:p>
          <a:p>
            <a:pPr marL="1143000" marR="0" indent="0" algn="just">
              <a:lnSpc>
                <a:spcPts val="3600"/>
              </a:lnSpc>
              <a:spcBef>
                <a:spcPts val="200"/>
              </a:spcBef>
              <a:spcAft>
                <a:spcPts val="0"/>
              </a:spcAft>
            </a:pPr>
            <a:r>
              <a:rPr lang="en-US" sz="3150" spc="15">
                <a:solidFill>
                  <a:srgbClr val="001F5F"/>
                </a:solidFill>
                <a:latin typeface="Verdana" pitchFamily="2" panose="2263545234"/>
              </a:rPr>
              <a:t>the substance of a genuinely </a:t>
            </a:r>
          </a:p>
          <a:p>
            <a:pPr marL="1143000" marR="0" indent="0" algn="just">
              <a:lnSpc>
                <a:spcPts val="3600"/>
              </a:lnSpc>
              <a:spcBef>
                <a:spcPts val="60"/>
              </a:spcBef>
              <a:spcAft>
                <a:spcPts val="0"/>
              </a:spcAft>
            </a:pPr>
            <a:r>
              <a:rPr lang="en-US" sz="3150" spc="10">
                <a:solidFill>
                  <a:srgbClr val="001F5F"/>
                </a:solidFill>
                <a:latin typeface="Verdana" pitchFamily="2" panose="2263545234"/>
              </a:rPr>
              <a:t>academic decision ... they should </a:t>
            </a:r>
          </a:p>
          <a:p>
            <a:pPr marL="1143000" marR="0" indent="0" algn="just">
              <a:lnSpc>
                <a:spcPts val="3600"/>
              </a:lnSpc>
              <a:spcBef>
                <a:spcPts val="75"/>
              </a:spcBef>
              <a:spcAft>
                <a:spcPts val="0"/>
              </a:spcAft>
            </a:pPr>
            <a:r>
              <a:rPr lang="en-US" sz="3150" spc="15">
                <a:solidFill>
                  <a:srgbClr val="001F5F"/>
                </a:solidFill>
                <a:latin typeface="Verdana" pitchFamily="2" panose="2263545234"/>
              </a:rPr>
              <a:t>show great respect for the faculty's </a:t>
            </a:r>
          </a:p>
          <a:p>
            <a:pPr marL="1143000" marR="0" indent="0" algn="just">
              <a:lnSpc>
                <a:spcPts val="3700"/>
              </a:lnSpc>
              <a:spcBef>
                <a:spcPts val="35"/>
              </a:spcBef>
              <a:spcAft>
                <a:spcPts val="6415"/>
              </a:spcAft>
            </a:pPr>
            <a:r>
              <a:rPr lang="en-US" sz="3150" spc="0">
                <a:solidFill>
                  <a:srgbClr val="001F5F"/>
                </a:solidFill>
                <a:latin typeface="Verdana" pitchFamily="2" panose="2263545234"/>
              </a:rPr>
              <a:t>judgment.</a:t>
            </a:r>
            <a:r>
              <a:rPr lang="en-US" sz="3150" spc="0">
                <a:solidFill>
                  <a:srgbClr val="001F5F"/>
                </a:solidFill>
                <a:latin typeface="Arial" pitchFamily="2" panose="2263545234"/>
              </a:rPr>
              <a:t>” </a:t>
            </a:r>
          </a:p>
        </p:txBody>
      </p:sp>
    </p:spTree>
  </p:cSld>
</p:sldLayout>
</file>

<file path=ppt/slideLayouts/slideLayout5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89" name=""/>
        <p:cNvGrpSpPr/>
        <p:nvPr/>
      </p:nvGrpSpPr>
      <p:grpSpPr/>
      <p:sp>
        <p:nvSpPr>
          <p:cNvPr id="59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91"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55 </a:t>
            </a:r>
          </a:p>
        </p:txBody>
      </p:sp>
      <p:sp>
        <p:nvSpPr>
          <p:cNvPr id="592"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93" name=""/>
          <p:cNvSpPr/>
          <p:nvPr>
            <p:ph type="body" idx="10"/>
          </p:nvPr>
        </p:nvSpPr>
        <p:spPr>
          <a:xfrm>
            <a:off x="0" y="676910"/>
            <a:ext cx="9144000" cy="1637665"/>
          </a:xfrm>
          <a:prstGeom prst="rect">
            <a:avLst/>
          </a:prstGeom>
          <a:noFill/>
          <a:ln w="0" cmpd="sng">
            <a:noFill/>
            <a:prstDash val="solid"/>
          </a:ln>
        </p:spPr>
        <p:txBody>
          <a:bodyPr vert="horz" lIns="0" tIns="281305" rIns="0" bIns="0" anchor="t"/>
          <a:lstStyle/>
          <a:p>
            <a:pPr marL="0" marR="0" indent="0" algn="ctr">
              <a:lnSpc>
                <a:spcPts val="4700"/>
              </a:lnSpc>
              <a:spcAft>
                <a:spcPts val="0"/>
              </a:spcAft>
            </a:pPr>
            <a:r>
              <a:rPr lang="en-US" sz="4350" b="1" spc="0">
                <a:solidFill>
                  <a:srgbClr val="001F5F"/>
                </a:solidFill>
                <a:latin typeface="Calibri" pitchFamily="1" panose="2263545234"/>
              </a:rPr>
              <a:t>Issue 4: Substantive Due </a:t>
            </a:r>
          </a:p>
          <a:p>
            <a:pPr marL="0" marR="0" indent="0" algn="ctr">
              <a:lnSpc>
                <a:spcPts val="4700"/>
              </a:lnSpc>
              <a:spcBef>
                <a:spcPts val="425"/>
              </a:spcBef>
              <a:spcAft>
                <a:spcPts val="535"/>
              </a:spcAft>
            </a:pPr>
            <a:r>
              <a:rPr lang="en-US" sz="4350" b="1" spc="-35">
                <a:solidFill>
                  <a:srgbClr val="001F5F"/>
                </a:solidFill>
                <a:latin typeface="Calibri" pitchFamily="1" panose="2263545234"/>
              </a:rPr>
              <a:t>Process </a:t>
            </a:r>
          </a:p>
        </p:txBody>
      </p:sp>
      <p:sp>
        <p:nvSpPr>
          <p:cNvPr id="594" name=""/>
          <p:cNvSpPr/>
          <p:nvPr>
            <p:ph type="body" idx="10"/>
          </p:nvPr>
        </p:nvSpPr>
        <p:spPr>
          <a:xfrm>
            <a:off x="0" y="2314575"/>
            <a:ext cx="9144000" cy="4055745"/>
          </a:xfrm>
          <a:prstGeom prst="rect">
            <a:avLst/>
          </a:prstGeom>
          <a:noFill/>
          <a:ln w="0" cmpd="sng">
            <a:noFill/>
            <a:prstDash val="solid"/>
          </a:ln>
        </p:spPr>
        <p:txBody>
          <a:bodyPr vert="horz" lIns="0" tIns="26035" rIns="0" bIns="0" anchor="t"/>
          <a:lstStyle/>
          <a:p>
            <a:pPr marL="1143000" marR="1143000" indent="365760" algn="l">
              <a:lnSpc>
                <a:spcPts val="1700"/>
              </a:lnSpc>
              <a:spcAft>
                <a:spcPts val="0"/>
              </a:spcAft>
              <a:buFont typeface="Symbol"/>
              <a:buChar char="·"/>
            </a:pPr>
            <a:r>
              <a:rPr lang="en-US" sz="1450" spc="0">
                <a:solidFill>
                  <a:srgbClr val="001F5F"/>
                </a:solidFill>
                <a:latin typeface="Calibri" pitchFamily="1" panose="2263545234"/>
              </a:rPr>
              <a:t>“[I] </a:t>
            </a:r>
            <a:r>
              <a:rPr lang="en-US" sz="1400" spc="0">
                <a:solidFill>
                  <a:srgbClr val="001F5F"/>
                </a:solidFill>
                <a:latin typeface="Verdana" pitchFamily="2" panose="2263545234"/>
              </a:rPr>
              <a:t>n regard to Buchholz's assignment of an F in BISC 350, the Court likewise finds Plaintiff's claim insufficient. </a:t>
            </a:r>
          </a:p>
          <a:p>
            <a:pPr marL="1143000" marR="1280160" indent="365760" algn="l">
              <a:lnSpc>
                <a:spcPts val="1600"/>
              </a:lnSpc>
              <a:spcBef>
                <a:spcPts val="370"/>
              </a:spcBef>
              <a:spcAft>
                <a:spcPts val="0"/>
              </a:spcAft>
              <a:buFont typeface="Symbol"/>
              <a:buChar char="·"/>
            </a:pPr>
            <a:r>
              <a:rPr lang="en-US" sz="1400" spc="0">
                <a:solidFill>
                  <a:srgbClr val="001F5F"/>
                </a:solidFill>
                <a:latin typeface="Verdana" pitchFamily="2" panose="2263545234"/>
              </a:rPr>
              <a:t>Again, although Seals argues that he was not referencing outside materials during his final exam, the question before this Court is whether Buchholz exercised professional judgment in reaching that conclusion. </a:t>
            </a:r>
          </a:p>
          <a:p>
            <a:pPr marL="1143000" marR="777240" indent="365760" algn="l">
              <a:lnSpc>
                <a:spcPts val="1600"/>
              </a:lnSpc>
              <a:spcBef>
                <a:spcPts val="325"/>
              </a:spcBef>
              <a:spcAft>
                <a:spcPts val="0"/>
              </a:spcAft>
              <a:buFont typeface="Symbol"/>
              <a:buChar char="·"/>
            </a:pPr>
            <a:r>
              <a:rPr lang="en-US" sz="1400" spc="10">
                <a:solidFill>
                  <a:srgbClr val="001F5F"/>
                </a:solidFill>
                <a:latin typeface="Verdana" pitchFamily="2" panose="2263545234"/>
              </a:rPr>
              <a:t>Based on the record before the Court, one of Seals' colleagues observed Plaintiff consulting note-cards during the exam, and reported her suspicions to Buchholz. </a:t>
            </a:r>
          </a:p>
          <a:p>
            <a:pPr marL="1143000" marR="868680" indent="365760" algn="l">
              <a:lnSpc>
                <a:spcPts val="1600"/>
              </a:lnSpc>
              <a:spcBef>
                <a:spcPts val="340"/>
              </a:spcBef>
              <a:spcAft>
                <a:spcPts val="0"/>
              </a:spcAft>
              <a:buFont typeface="Symbol"/>
              <a:buChar char="·"/>
            </a:pPr>
            <a:r>
              <a:rPr lang="en-US" sz="1400" spc="0">
                <a:solidFill>
                  <a:srgbClr val="001F5F"/>
                </a:solidFill>
                <a:latin typeface="Verdana" pitchFamily="2" panose="2263545234"/>
              </a:rPr>
              <a:t>Buchholz thereafter attempted, and in his mind did, independently confirm that third-party student's accusations. </a:t>
            </a:r>
          </a:p>
          <a:p>
            <a:pPr marL="1143000" marR="1463040" indent="365760" algn="l">
              <a:lnSpc>
                <a:spcPts val="1600"/>
              </a:lnSpc>
              <a:spcBef>
                <a:spcPts val="365"/>
              </a:spcBef>
              <a:spcAft>
                <a:spcPts val="0"/>
              </a:spcAft>
              <a:buFont typeface="Symbol"/>
              <a:buChar char="·"/>
            </a:pPr>
            <a:r>
              <a:rPr lang="en-US" sz="1400" spc="0">
                <a:solidFill>
                  <a:srgbClr val="001F5F"/>
                </a:solidFill>
                <a:latin typeface="Verdana" pitchFamily="2" panose="2263545234"/>
              </a:rPr>
              <a:t>Seals has cited no evidence indicating that Buchholz's determination was outside the pale of reasoned academic decision-making. </a:t>
            </a:r>
          </a:p>
          <a:p>
            <a:pPr marL="1143000" marR="1143000" indent="365760" algn="l">
              <a:lnSpc>
                <a:spcPts val="1600"/>
              </a:lnSpc>
              <a:spcBef>
                <a:spcPts val="325"/>
              </a:spcBef>
              <a:spcAft>
                <a:spcPts val="4665"/>
              </a:spcAft>
              <a:buFont typeface="Symbol"/>
              <a:buChar char="·"/>
            </a:pPr>
            <a:r>
              <a:rPr lang="en-US" sz="1400" spc="0">
                <a:solidFill>
                  <a:srgbClr val="001F5F"/>
                </a:solidFill>
                <a:latin typeface="Verdana" pitchFamily="2" panose="2263545234"/>
              </a:rPr>
              <a:t>Furthermore, as to Seals' assignments which Buchholz found to contain plagiarized material, it is undisputed that Buchholz relied on an independent software program to reach such a conclusion.</a:t>
            </a:r>
            <a:r>
              <a:rPr lang="en-US" sz="1450" spc="0">
                <a:solidFill>
                  <a:srgbClr val="001F5F"/>
                </a:solidFill>
                <a:latin typeface="Arial" pitchFamily="2" panose="2263545234"/>
              </a:rPr>
              <a:t>” </a:t>
            </a:r>
          </a:p>
        </p:txBody>
      </p:sp>
    </p:spTree>
  </p:cSld>
</p:sldLayout>
</file>

<file path=ppt/slideLayouts/slideLayout5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00" name=""/>
        <p:cNvGrpSpPr/>
        <p:nvPr/>
      </p:nvGrpSpPr>
      <p:grpSpPr/>
      <p:sp>
        <p:nvSpPr>
          <p:cNvPr id="60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02" name=""/>
          <p:cNvSpPr/>
          <p:nvPr>
            <p:ph type="body" idx="10"/>
          </p:nvPr>
        </p:nvSpPr>
        <p:spPr>
          <a:xfrm>
            <a:off x="8806815" y="50800"/>
            <a:ext cx="3048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14">
                <a:solidFill>
                  <a:srgbClr val="000080"/>
                </a:solidFill>
                <a:latin typeface="Tahoma" pitchFamily="2" panose="2263545234"/>
              </a:rPr>
              <a:t>56 </a:t>
            </a:r>
          </a:p>
        </p:txBody>
      </p:sp>
      <p:sp>
        <p:nvSpPr>
          <p:cNvPr id="60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04" name=""/>
          <p:cNvSpPr/>
          <p:nvPr>
            <p:ph type="body" idx="10"/>
          </p:nvPr>
        </p:nvSpPr>
        <p:spPr>
          <a:xfrm>
            <a:off x="0" y="676910"/>
            <a:ext cx="9144000" cy="5693410"/>
          </a:xfrm>
          <a:prstGeom prst="rect">
            <a:avLst/>
          </a:prstGeom>
          <a:noFill/>
          <a:ln w="0" cmpd="sng">
            <a:noFill/>
            <a:prstDash val="solid"/>
          </a:ln>
        </p:spPr>
        <p:txBody>
          <a:bodyPr vert="horz" lIns="0" tIns="281305" rIns="0" bIns="0" anchor="t">
            <a:normAutofit fontScale="95000"/>
          </a:bodyPr>
          <a:lstStyle/>
          <a:p>
            <a:pPr marL="0" marR="0" indent="0" algn="ctr">
              <a:lnSpc>
                <a:spcPts val="4700"/>
              </a:lnSpc>
              <a:spcAft>
                <a:spcPts val="0"/>
              </a:spcAft>
            </a:pPr>
            <a:r>
              <a:rPr lang="en-US" sz="4350" b="1" spc="0">
                <a:solidFill>
                  <a:srgbClr val="001F5F"/>
                </a:solidFill>
                <a:latin typeface="Calibri" pitchFamily="1" panose="2263545234"/>
              </a:rPr>
              <a:t>Issue 5: Procedural Due </a:t>
            </a:r>
          </a:p>
          <a:p>
            <a:pPr marL="0" marR="0" indent="0" algn="ctr">
              <a:lnSpc>
                <a:spcPts val="4700"/>
              </a:lnSpc>
              <a:spcBef>
                <a:spcPts val="425"/>
              </a:spcBef>
              <a:spcAft>
                <a:spcPts val="0"/>
              </a:spcAft>
            </a:pPr>
            <a:r>
              <a:rPr lang="en-US" sz="4350" b="1" spc="-35">
                <a:solidFill>
                  <a:srgbClr val="001F5F"/>
                </a:solidFill>
                <a:latin typeface="Calibri" pitchFamily="1" panose="2263545234"/>
              </a:rPr>
              <a:t>Process </a:t>
            </a:r>
          </a:p>
          <a:p>
            <a:pPr marL="777240" marR="0" indent="365760" algn="l">
              <a:lnSpc>
                <a:spcPts val="2500"/>
              </a:lnSpc>
              <a:spcBef>
                <a:spcPts val="865"/>
              </a:spcBef>
              <a:spcAft>
                <a:spcPts val="0"/>
              </a:spcAft>
              <a:buFont typeface="Symbol"/>
              <a:buChar char="·"/>
            </a:pPr>
            <a:r>
              <a:rPr lang="en-US" sz="2400" spc="20">
                <a:solidFill>
                  <a:srgbClr val="001F5F"/>
                </a:solidFill>
                <a:latin typeface="Calibri" pitchFamily="1" panose="2263545234"/>
              </a:rPr>
              <a:t>“</a:t>
            </a:r>
            <a:r>
              <a:rPr lang="en-US" sz="2350" spc="20">
                <a:solidFill>
                  <a:srgbClr val="001F5F"/>
                </a:solidFill>
                <a:latin typeface="Verdana" pitchFamily="2" panose="2263545234"/>
              </a:rPr>
              <a:t>When making an academic decision, a </a:t>
            </a:r>
          </a:p>
          <a:p>
            <a:pPr marL="1143000" marR="0" indent="0" algn="l">
              <a:lnSpc>
                <a:spcPts val="2500"/>
              </a:lnSpc>
              <a:spcBef>
                <a:spcPts val="0"/>
              </a:spcBef>
              <a:spcAft>
                <a:spcPts val="0"/>
              </a:spcAft>
            </a:pPr>
            <a:r>
              <a:rPr lang="en-US" sz="2350" spc="20">
                <a:solidFill>
                  <a:srgbClr val="001F5F"/>
                </a:solidFill>
                <a:latin typeface="Verdana" pitchFamily="2" panose="2263545234"/>
              </a:rPr>
              <a:t>university need not provide the student with a </a:t>
            </a:r>
          </a:p>
          <a:p>
            <a:pPr marL="1143000" marR="0" indent="0" algn="l">
              <a:lnSpc>
                <a:spcPts val="2500"/>
              </a:lnSpc>
              <a:spcBef>
                <a:spcPts val="35"/>
              </a:spcBef>
              <a:spcAft>
                <a:spcPts val="0"/>
              </a:spcAft>
            </a:pPr>
            <a:r>
              <a:rPr lang="en-US" sz="2350" spc="20">
                <a:solidFill>
                  <a:srgbClr val="001F5F"/>
                </a:solidFill>
                <a:latin typeface="Verdana" pitchFamily="2" panose="2263545234"/>
              </a:rPr>
              <a:t>hearing before rendering a finding.</a:t>
            </a:r>
            <a:r>
              <a:rPr lang="en-US" sz="2450" spc="20">
                <a:solidFill>
                  <a:srgbClr val="001F5F"/>
                </a:solidFill>
                <a:latin typeface="Arial" pitchFamily="2" panose="2263545234"/>
              </a:rPr>
              <a:t>” </a:t>
            </a:r>
          </a:p>
          <a:p>
            <a:pPr marL="777240" marR="0" indent="365760" algn="l">
              <a:lnSpc>
                <a:spcPts val="2500"/>
              </a:lnSpc>
              <a:spcBef>
                <a:spcPts val="575"/>
              </a:spcBef>
              <a:spcAft>
                <a:spcPts val="0"/>
              </a:spcAft>
              <a:buFont typeface="Symbol"/>
              <a:buChar char="·"/>
            </a:pPr>
            <a:r>
              <a:rPr lang="en-US" sz="2450" spc="20">
                <a:solidFill>
                  <a:srgbClr val="001F5F"/>
                </a:solidFill>
                <a:latin typeface="Arial" pitchFamily="2" panose="2263545234"/>
              </a:rPr>
              <a:t>“</a:t>
            </a:r>
            <a:r>
              <a:rPr lang="en-US" sz="2350" spc="20">
                <a:solidFill>
                  <a:srgbClr val="001F5F"/>
                </a:solidFill>
                <a:latin typeface="Verdana" pitchFamily="2" panose="2263545234"/>
              </a:rPr>
              <a:t>Each grade that Plaintiff now challenges was </a:t>
            </a:r>
          </a:p>
          <a:p>
            <a:pPr marL="1143000" marR="0" indent="0" algn="l">
              <a:lnSpc>
                <a:spcPts val="2500"/>
              </a:lnSpc>
              <a:spcBef>
                <a:spcPts val="0"/>
              </a:spcBef>
              <a:spcAft>
                <a:spcPts val="0"/>
              </a:spcAft>
            </a:pPr>
            <a:r>
              <a:rPr lang="en-US" sz="2350" spc="20">
                <a:solidFill>
                  <a:srgbClr val="001F5F"/>
                </a:solidFill>
                <a:latin typeface="Verdana" pitchFamily="2" panose="2263545234"/>
              </a:rPr>
              <a:t>subject to a five-level appeal process. That </a:t>
            </a:r>
          </a:p>
          <a:p>
            <a:pPr marL="1143000" marR="0" indent="0" algn="l">
              <a:lnSpc>
                <a:spcPts val="2500"/>
              </a:lnSpc>
              <a:spcBef>
                <a:spcPts val="0"/>
              </a:spcBef>
              <a:spcAft>
                <a:spcPts val="0"/>
              </a:spcAft>
            </a:pPr>
            <a:r>
              <a:rPr lang="en-US" sz="2350" spc="20">
                <a:solidFill>
                  <a:srgbClr val="001F5F"/>
                </a:solidFill>
                <a:latin typeface="Verdana" pitchFamily="2" panose="2263545234"/>
              </a:rPr>
              <a:t>process allowed Plaintiff to review the decision </a:t>
            </a:r>
          </a:p>
          <a:p>
            <a:pPr marL="1143000" marR="0" indent="0" algn="l">
              <a:lnSpc>
                <a:spcPts val="2500"/>
              </a:lnSpc>
              <a:spcBef>
                <a:spcPts val="0"/>
              </a:spcBef>
              <a:spcAft>
                <a:spcPts val="0"/>
              </a:spcAft>
            </a:pPr>
            <a:r>
              <a:rPr lang="en-US" sz="2350" spc="20">
                <a:solidFill>
                  <a:srgbClr val="001F5F"/>
                </a:solidFill>
                <a:latin typeface="Verdana" pitchFamily="2" panose="2263545234"/>
              </a:rPr>
              <a:t>by appealing to: the faculty member who </a:t>
            </a:r>
          </a:p>
          <a:p>
            <a:pPr marL="1143000" marR="0" indent="0" algn="l">
              <a:lnSpc>
                <a:spcPts val="2500"/>
              </a:lnSpc>
              <a:spcBef>
                <a:spcPts val="15"/>
              </a:spcBef>
              <a:spcAft>
                <a:spcPts val="0"/>
              </a:spcAft>
            </a:pPr>
            <a:r>
              <a:rPr lang="en-US" sz="2350" spc="15">
                <a:solidFill>
                  <a:srgbClr val="001F5F"/>
                </a:solidFill>
                <a:latin typeface="Verdana" pitchFamily="2" panose="2263545234"/>
              </a:rPr>
              <a:t>assigned the grade, the department chair, the </a:t>
            </a:r>
          </a:p>
          <a:p>
            <a:pPr marL="1143000" marR="0" indent="0" algn="l">
              <a:lnSpc>
                <a:spcPts val="2500"/>
              </a:lnSpc>
              <a:spcBef>
                <a:spcPts val="0"/>
              </a:spcBef>
              <a:spcAft>
                <a:spcPts val="0"/>
              </a:spcAft>
            </a:pPr>
            <a:r>
              <a:rPr lang="en-US" sz="2350" spc="20">
                <a:solidFill>
                  <a:srgbClr val="001F5F"/>
                </a:solidFill>
                <a:latin typeface="Verdana" pitchFamily="2" panose="2263545234"/>
              </a:rPr>
              <a:t>dean of the school, an academic appeals </a:t>
            </a:r>
          </a:p>
          <a:p>
            <a:pPr marL="1143000" marR="0" indent="0" algn="l">
              <a:lnSpc>
                <a:spcPts val="2500"/>
              </a:lnSpc>
              <a:spcBef>
                <a:spcPts val="15"/>
              </a:spcBef>
              <a:spcAft>
                <a:spcPts val="0"/>
              </a:spcAft>
            </a:pPr>
            <a:r>
              <a:rPr lang="en-US" sz="2350" spc="20">
                <a:solidFill>
                  <a:srgbClr val="001F5F"/>
                </a:solidFill>
                <a:latin typeface="Verdana" pitchFamily="2" panose="2263545234"/>
              </a:rPr>
              <a:t>committee, and, finally, the vice chancellor for </a:t>
            </a:r>
          </a:p>
          <a:p>
            <a:pPr marL="1143000" marR="0" indent="0" algn="l">
              <a:lnSpc>
                <a:spcPts val="2500"/>
              </a:lnSpc>
              <a:spcBef>
                <a:spcPts val="45"/>
              </a:spcBef>
              <a:spcAft>
                <a:spcPts val="2420"/>
              </a:spcAft>
            </a:pPr>
            <a:r>
              <a:rPr lang="en-US" sz="2350" spc="10">
                <a:solidFill>
                  <a:srgbClr val="001F5F"/>
                </a:solidFill>
                <a:latin typeface="Verdana" pitchFamily="2" panose="2263545234"/>
              </a:rPr>
              <a:t>academic affairs.</a:t>
            </a:r>
            <a:r>
              <a:rPr lang="en-US" sz="2450" spc="10">
                <a:solidFill>
                  <a:srgbClr val="001F5F"/>
                </a:solidFill>
                <a:latin typeface="Arial" pitchFamily="2" panose="2263545234"/>
              </a:rPr>
              <a:t>” </a:t>
            </a:r>
          </a:p>
        </p:txBody>
      </p:sp>
    </p:spTree>
  </p:cSld>
</p:sldLayout>
</file>

<file path=ppt/slideLayouts/slideLayout5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10" name=""/>
        <p:cNvGrpSpPr/>
        <p:nvPr/>
      </p:nvGrpSpPr>
      <p:grpSpPr/>
      <p:sp>
        <p:nvSpPr>
          <p:cNvPr id="61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12"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57 </a:t>
            </a:r>
          </a:p>
        </p:txBody>
      </p:sp>
      <p:sp>
        <p:nvSpPr>
          <p:cNvPr id="61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14" name=""/>
          <p:cNvSpPr/>
          <p:nvPr>
            <p:ph type="body" idx="10"/>
          </p:nvPr>
        </p:nvSpPr>
        <p:spPr>
          <a:xfrm>
            <a:off x="0" y="676910"/>
            <a:ext cx="9144000" cy="1178560"/>
          </a:xfrm>
          <a:prstGeom prst="rect">
            <a:avLst/>
          </a:prstGeom>
          <a:noFill/>
          <a:ln w="0" cmpd="sng">
            <a:noFill/>
            <a:prstDash val="solid"/>
          </a:ln>
        </p:spPr>
        <p:txBody>
          <a:bodyPr vert="horz" lIns="0" tIns="282575" rIns="0" bIns="0" anchor="t"/>
          <a:lstStyle/>
          <a:p>
            <a:pPr marL="0" marR="0" indent="0" algn="ctr">
              <a:lnSpc>
                <a:spcPts val="4600"/>
              </a:lnSpc>
              <a:spcAft>
                <a:spcPts val="2155"/>
              </a:spcAft>
            </a:pPr>
            <a:r>
              <a:rPr lang="en-US" sz="4300" b="1" spc="15">
                <a:solidFill>
                  <a:srgbClr val="001F5F"/>
                </a:solidFill>
                <a:latin typeface="Calibri" pitchFamily="1" panose="2263545234"/>
              </a:rPr>
              <a:t>Cultural Considerations? </a:t>
            </a:r>
          </a:p>
        </p:txBody>
      </p:sp>
      <p:sp>
        <p:nvSpPr>
          <p:cNvPr id="615" name=""/>
          <p:cNvSpPr/>
          <p:nvPr>
            <p:ph type="body" idx="10"/>
          </p:nvPr>
        </p:nvSpPr>
        <p:spPr>
          <a:xfrm>
            <a:off x="0" y="1855470"/>
            <a:ext cx="9144000" cy="4514850"/>
          </a:xfrm>
          <a:prstGeom prst="rect">
            <a:avLst/>
          </a:prstGeom>
          <a:noFill/>
          <a:ln w="0" cmpd="sng">
            <a:noFill/>
            <a:prstDash val="solid"/>
          </a:ln>
        </p:spPr>
        <p:txBody>
          <a:bodyPr vert="horz" lIns="0" tIns="191135" rIns="0" bIns="0" anchor="t"/>
          <a:lstStyle/>
          <a:p>
            <a:pPr marL="777240" marR="0" indent="365760" algn="just">
              <a:lnSpc>
                <a:spcPts val="3300"/>
              </a:lnSpc>
              <a:spcAft>
                <a:spcPts val="0"/>
              </a:spcAft>
              <a:buFont typeface="Symbol"/>
              <a:buChar char="·"/>
            </a:pPr>
            <a:r>
              <a:rPr lang="en-US" sz="3150" spc="15">
                <a:solidFill>
                  <a:srgbClr val="001F5F"/>
                </a:solidFill>
                <a:latin typeface="Calibri" pitchFamily="1" panose="2263545234"/>
              </a:rPr>
              <a:t>Societies in which emulation is the highest </a:t>
            </a:r>
          </a:p>
          <a:p>
            <a:pPr marL="1143000" marR="0" indent="0" algn="just">
              <a:lnSpc>
                <a:spcPts val="3100"/>
              </a:lnSpc>
              <a:spcBef>
                <a:spcPts val="580"/>
              </a:spcBef>
              <a:spcAft>
                <a:spcPts val="0"/>
              </a:spcAft>
            </a:pPr>
            <a:r>
              <a:rPr lang="en-US" sz="3150" spc="0">
                <a:solidFill>
                  <a:srgbClr val="001F5F"/>
                </a:solidFill>
                <a:latin typeface="Calibri" pitchFamily="1" panose="2263545234"/>
              </a:rPr>
              <a:t>form of adulation </a:t>
            </a:r>
          </a:p>
          <a:p>
            <a:pPr marL="777240" marR="0" indent="365760" algn="just">
              <a:lnSpc>
                <a:spcPts val="3300"/>
              </a:lnSpc>
              <a:spcBef>
                <a:spcPts val="1185"/>
              </a:spcBef>
              <a:spcAft>
                <a:spcPts val="0"/>
              </a:spcAft>
              <a:buFont typeface="Symbol"/>
              <a:buChar char="·"/>
            </a:pPr>
            <a:r>
              <a:rPr lang="en-US" sz="3150" spc="5">
                <a:solidFill>
                  <a:srgbClr val="001F5F"/>
                </a:solidFill>
                <a:latin typeface="Calibri" pitchFamily="1" panose="2263545234"/>
              </a:rPr>
              <a:t>Community colleges that offer little </a:t>
            </a:r>
          </a:p>
          <a:p>
            <a:pPr marL="1143000" marR="0" indent="0" algn="just">
              <a:lnSpc>
                <a:spcPts val="3100"/>
              </a:lnSpc>
              <a:spcBef>
                <a:spcPts val="580"/>
              </a:spcBef>
              <a:spcAft>
                <a:spcPts val="0"/>
              </a:spcAft>
            </a:pPr>
            <a:r>
              <a:rPr lang="en-US" sz="3150" spc="10">
                <a:solidFill>
                  <a:srgbClr val="001F5F"/>
                </a:solidFill>
                <a:latin typeface="Calibri" pitchFamily="1" panose="2263545234"/>
              </a:rPr>
              <a:t>opportunity to research and write </a:t>
            </a:r>
          </a:p>
          <a:p>
            <a:pPr marL="777240" marR="0" indent="365760" algn="just">
              <a:lnSpc>
                <a:spcPts val="3300"/>
              </a:lnSpc>
              <a:spcBef>
                <a:spcPts val="1180"/>
              </a:spcBef>
              <a:spcAft>
                <a:spcPts val="0"/>
              </a:spcAft>
              <a:buFont typeface="Symbol"/>
              <a:buChar char="·"/>
            </a:pPr>
            <a:r>
              <a:rPr lang="en-US" sz="3150" spc="10">
                <a:solidFill>
                  <a:srgbClr val="001F5F"/>
                </a:solidFill>
                <a:latin typeface="Calibri" pitchFamily="1" panose="2263545234"/>
              </a:rPr>
              <a:t>Or just plain bad behavior on an </a:t>
            </a:r>
          </a:p>
          <a:p>
            <a:pPr marL="1143000" marR="0" indent="0" algn="just">
              <a:lnSpc>
                <a:spcPts val="3100"/>
              </a:lnSpc>
              <a:spcBef>
                <a:spcPts val="560"/>
              </a:spcBef>
              <a:spcAft>
                <a:spcPts val="9835"/>
              </a:spcAft>
            </a:pPr>
            <a:r>
              <a:rPr lang="en-US" sz="3150" spc="0">
                <a:solidFill>
                  <a:srgbClr val="001F5F"/>
                </a:solidFill>
                <a:latin typeface="Calibri" pitchFamily="1" panose="2263545234"/>
              </a:rPr>
              <a:t>international scale? </a:t>
            </a:r>
          </a:p>
        </p:txBody>
      </p:sp>
    </p:spTree>
  </p:cSld>
</p:sldLayout>
</file>

<file path=ppt/slideLayouts/slideLayout5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21" name=""/>
        <p:cNvGrpSpPr/>
        <p:nvPr/>
      </p:nvGrpSpPr>
      <p:grpSpPr/>
      <p:sp>
        <p:nvSpPr>
          <p:cNvPr id="62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23" name=""/>
          <p:cNvSpPr/>
          <p:nvPr>
            <p:ph type="body" idx="10"/>
          </p:nvPr>
        </p:nvSpPr>
        <p:spPr>
          <a:xfrm>
            <a:off x="8806815" y="50800"/>
            <a:ext cx="3048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14">
                <a:solidFill>
                  <a:srgbClr val="000080"/>
                </a:solidFill>
                <a:latin typeface="Tahoma" pitchFamily="2" panose="2263545234"/>
              </a:rPr>
              <a:t>58 </a:t>
            </a:r>
          </a:p>
        </p:txBody>
      </p:sp>
      <p:sp>
        <p:nvSpPr>
          <p:cNvPr id="62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25" name=""/>
          <p:cNvSpPr/>
          <p:nvPr>
            <p:ph type="body" idx="10"/>
          </p:nvPr>
        </p:nvSpPr>
        <p:spPr>
          <a:xfrm>
            <a:off x="0" y="676910"/>
            <a:ext cx="9144000" cy="1129665"/>
          </a:xfrm>
          <a:prstGeom prst="rect">
            <a:avLst/>
          </a:prstGeom>
          <a:noFill/>
          <a:ln w="0" cmpd="sng">
            <a:noFill/>
            <a:prstDash val="solid"/>
          </a:ln>
        </p:spPr>
        <p:txBody>
          <a:bodyPr vert="horz" lIns="0" tIns="281305" rIns="0" bIns="0" anchor="t"/>
          <a:lstStyle/>
          <a:p>
            <a:pPr marL="0" marR="0" indent="0" algn="ctr">
              <a:lnSpc>
                <a:spcPts val="4700"/>
              </a:lnSpc>
              <a:spcAft>
                <a:spcPts val="1780"/>
              </a:spcAft>
            </a:pPr>
            <a:r>
              <a:rPr lang="en-US" sz="4350" b="1" spc="-50">
                <a:solidFill>
                  <a:srgbClr val="001F5F"/>
                </a:solidFill>
                <a:latin typeface="Calibri" pitchFamily="1" panose="2263545234"/>
              </a:rPr>
              <a:t>East v. West </a:t>
            </a:r>
          </a:p>
        </p:txBody>
      </p:sp>
      <p:sp>
        <p:nvSpPr>
          <p:cNvPr id="626" name=""/>
          <p:cNvSpPr/>
          <p:nvPr>
            <p:ph type="body" idx="10"/>
          </p:nvPr>
        </p:nvSpPr>
        <p:spPr>
          <a:xfrm>
            <a:off x="0" y="1806575"/>
            <a:ext cx="9144000" cy="4563745"/>
          </a:xfrm>
          <a:prstGeom prst="rect">
            <a:avLst/>
          </a:prstGeom>
          <a:noFill/>
          <a:ln w="0" cmpd="sng">
            <a:noFill/>
            <a:prstDash val="solid"/>
          </a:ln>
        </p:spPr>
        <p:txBody>
          <a:bodyPr vert="horz" lIns="0" tIns="236220"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It is important to remember that plagiarism is a </a:t>
            </a:r>
          </a:p>
          <a:p>
            <a:pPr marL="1143000" marR="0" indent="0" algn="just">
              <a:lnSpc>
                <a:spcPts val="2700"/>
              </a:lnSpc>
              <a:spcBef>
                <a:spcPts val="515"/>
              </a:spcBef>
              <a:spcAft>
                <a:spcPts val="0"/>
              </a:spcAft>
            </a:pPr>
            <a:r>
              <a:rPr lang="en-US" sz="2800" spc="-10">
                <a:solidFill>
                  <a:srgbClr val="001F5F"/>
                </a:solidFill>
                <a:latin typeface="Calibri" pitchFamily="1" panose="2263545234"/>
              </a:rPr>
              <a:t>Western ideal. For example, “... the notion of </a:t>
            </a:r>
          </a:p>
          <a:p>
            <a:pPr marL="1143000" marR="0" indent="0" algn="just">
              <a:lnSpc>
                <a:spcPts val="2800"/>
              </a:lnSpc>
              <a:spcBef>
                <a:spcPts val="515"/>
              </a:spcBef>
              <a:spcAft>
                <a:spcPts val="0"/>
              </a:spcAft>
            </a:pPr>
            <a:r>
              <a:rPr lang="en-US" sz="2800" spc="-5">
                <a:solidFill>
                  <a:srgbClr val="001F5F"/>
                </a:solidFill>
                <a:latin typeface="Calibri" pitchFamily="1" panose="2263545234"/>
              </a:rPr>
              <a:t>‘stealing’ another’s work has its origins in the </a:t>
            </a:r>
          </a:p>
          <a:p>
            <a:pPr marL="1143000" marR="0" indent="0" algn="just">
              <a:lnSpc>
                <a:spcPts val="2800"/>
              </a:lnSpc>
              <a:spcBef>
                <a:spcPts val="490"/>
              </a:spcBef>
              <a:spcAft>
                <a:spcPts val="0"/>
              </a:spcAft>
            </a:pPr>
            <a:r>
              <a:rPr lang="en-US" sz="2800" spc="-10">
                <a:solidFill>
                  <a:srgbClr val="001F5F"/>
                </a:solidFill>
                <a:latin typeface="Calibri" pitchFamily="1" panose="2263545234"/>
              </a:rPr>
              <a:t>peculiarly Western conjunction between the </a:t>
            </a:r>
          </a:p>
          <a:p>
            <a:pPr marL="1143000" marR="0" indent="0" algn="just">
              <a:lnSpc>
                <a:spcPts val="2800"/>
              </a:lnSpc>
              <a:spcBef>
                <a:spcPts val="490"/>
              </a:spcBef>
              <a:spcAft>
                <a:spcPts val="0"/>
              </a:spcAft>
            </a:pPr>
            <a:r>
              <a:rPr lang="en-US" sz="2800" spc="0">
                <a:solidFill>
                  <a:srgbClr val="001F5F"/>
                </a:solidFill>
                <a:latin typeface="Calibri" pitchFamily="1" panose="2263545234"/>
              </a:rPr>
              <a:t>‘growth of the notion of human right’ (freedom of </a:t>
            </a:r>
          </a:p>
          <a:p>
            <a:pPr marL="1143000" marR="0" indent="0" algn="just">
              <a:lnSpc>
                <a:spcPts val="2800"/>
              </a:lnSpc>
              <a:spcBef>
                <a:spcPts val="490"/>
              </a:spcBef>
              <a:spcAft>
                <a:spcPts val="0"/>
              </a:spcAft>
            </a:pPr>
            <a:r>
              <a:rPr lang="en-US" sz="2800" spc="-5">
                <a:solidFill>
                  <a:srgbClr val="001F5F"/>
                </a:solidFill>
                <a:latin typeface="Calibri" pitchFamily="1" panose="2263545234"/>
              </a:rPr>
              <a:t>speech) and the ‘stress on individual property’ </a:t>
            </a:r>
          </a:p>
          <a:p>
            <a:pPr marL="1143000" marR="0" indent="0" algn="just">
              <a:lnSpc>
                <a:spcPts val="2800"/>
              </a:lnSpc>
              <a:spcBef>
                <a:spcPts val="490"/>
              </a:spcBef>
              <a:spcAft>
                <a:spcPts val="0"/>
              </a:spcAft>
            </a:pPr>
            <a:r>
              <a:rPr lang="en-US" sz="2800" spc="-5">
                <a:solidFill>
                  <a:srgbClr val="001F5F"/>
                </a:solidFill>
                <a:latin typeface="Calibri" pitchFamily="1" panose="2263545234"/>
              </a:rPr>
              <a:t>(copyright)” (Duff et al., 2006, p. 675). </a:t>
            </a:r>
          </a:p>
          <a:p>
            <a:pPr marL="777240" marR="0" indent="365760" algn="just">
              <a:lnSpc>
                <a:spcPts val="2900"/>
              </a:lnSpc>
              <a:spcBef>
                <a:spcPts val="1035"/>
              </a:spcBef>
              <a:spcAft>
                <a:spcPts val="6815"/>
              </a:spcAft>
              <a:buFont typeface="Symbol"/>
              <a:buChar char="·"/>
            </a:pPr>
            <a:r>
              <a:rPr lang="en-US" sz="2800" spc="-20">
                <a:solidFill>
                  <a:srgbClr val="001F5F"/>
                </a:solidFill>
                <a:latin typeface="Calibri" pitchFamily="1" panose="2263545234"/>
              </a:rPr>
              <a:t>The Mentor, March 2, 2012 </a:t>
            </a:r>
          </a:p>
        </p:txBody>
      </p:sp>
    </p:spTree>
  </p:cSld>
</p:sldLayout>
</file>

<file path=ppt/slideLayouts/slideLayout5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32" name=""/>
        <p:cNvGrpSpPr/>
        <p:nvPr/>
      </p:nvGrpSpPr>
      <p:grpSpPr/>
      <p:sp>
        <p:nvSpPr>
          <p:cNvPr id="63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34"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59 </a:t>
            </a:r>
          </a:p>
        </p:txBody>
      </p:sp>
      <p:sp>
        <p:nvSpPr>
          <p:cNvPr id="63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36" name=""/>
          <p:cNvSpPr/>
          <p:nvPr>
            <p:ph type="body" idx="10"/>
          </p:nvPr>
        </p:nvSpPr>
        <p:spPr>
          <a:xfrm>
            <a:off x="0" y="676910"/>
            <a:ext cx="9144000" cy="1318260"/>
          </a:xfrm>
          <a:prstGeom prst="rect">
            <a:avLst/>
          </a:prstGeom>
          <a:noFill/>
          <a:ln w="0" cmpd="sng">
            <a:noFill/>
            <a:prstDash val="solid"/>
          </a:ln>
        </p:spPr>
        <p:txBody>
          <a:bodyPr vert="horz" lIns="0" tIns="281305" rIns="0" bIns="0" anchor="t"/>
          <a:lstStyle/>
          <a:p>
            <a:pPr marL="0" marR="0" indent="0" algn="ctr">
              <a:lnSpc>
                <a:spcPts val="4700"/>
              </a:lnSpc>
              <a:spcAft>
                <a:spcPts val="3295"/>
              </a:spcAft>
            </a:pPr>
            <a:r>
              <a:rPr lang="en-US" sz="4350" b="1" spc="-50">
                <a:solidFill>
                  <a:srgbClr val="001F5F"/>
                </a:solidFill>
                <a:latin typeface="Calibri" pitchFamily="1" panose="2263545234"/>
              </a:rPr>
              <a:t>East v. West </a:t>
            </a:r>
          </a:p>
        </p:txBody>
      </p:sp>
      <p:sp>
        <p:nvSpPr>
          <p:cNvPr id="637" name=""/>
          <p:cNvSpPr/>
          <p:nvPr>
            <p:ph type="body" idx="10"/>
          </p:nvPr>
        </p:nvSpPr>
        <p:spPr>
          <a:xfrm>
            <a:off x="0" y="1995170"/>
            <a:ext cx="9144000" cy="4375150"/>
          </a:xfrm>
          <a:prstGeom prst="rect">
            <a:avLst/>
          </a:prstGeom>
          <a:noFill/>
          <a:ln w="0" cmpd="sng">
            <a:noFill/>
            <a:prstDash val="solid"/>
          </a:ln>
        </p:spPr>
        <p:txBody>
          <a:bodyPr vert="horz" lIns="0" tIns="13970" rIns="0" bIns="0" anchor="t"/>
          <a:lstStyle/>
          <a:p>
            <a:pPr marL="777240" marR="0" indent="320040" algn="just">
              <a:lnSpc>
                <a:spcPts val="1900"/>
              </a:lnSpc>
              <a:spcAft>
                <a:spcPts val="0"/>
              </a:spcAft>
              <a:buFont typeface="Symbol"/>
              <a:buChar char="·"/>
            </a:pPr>
            <a:r>
              <a:rPr lang="en-US" sz="1800" spc="0">
                <a:solidFill>
                  <a:srgbClr val="001F5F"/>
                </a:solidFill>
                <a:latin typeface="Calibri" pitchFamily="1" panose="2263545234"/>
              </a:rPr>
              <a:t>Scollon (1999) explains that students from Confucian-heritage countries, such </a:t>
            </a:r>
          </a:p>
          <a:p>
            <a:pPr marL="1143000" marR="0" indent="0" algn="just">
              <a:lnSpc>
                <a:spcPts val="1900"/>
              </a:lnSpc>
              <a:spcBef>
                <a:spcPts val="30"/>
              </a:spcBef>
              <a:spcAft>
                <a:spcPts val="0"/>
              </a:spcAft>
            </a:pPr>
            <a:r>
              <a:rPr lang="en-US" sz="1800" spc="0">
                <a:solidFill>
                  <a:srgbClr val="001F5F"/>
                </a:solidFill>
                <a:latin typeface="Calibri" pitchFamily="1" panose="2263545234"/>
              </a:rPr>
              <a:t>as China, Japan, Korea, and Vietnam, value their source with the utmost </a:t>
            </a:r>
          </a:p>
          <a:p>
            <a:pPr marL="1143000" marR="0" indent="0" algn="just">
              <a:lnSpc>
                <a:spcPts val="1800"/>
              </a:lnSpc>
              <a:spcBef>
                <a:spcPts val="0"/>
              </a:spcBef>
              <a:spcAft>
                <a:spcPts val="0"/>
              </a:spcAft>
            </a:pPr>
            <a:r>
              <a:rPr lang="en-US" sz="1800" spc="0">
                <a:solidFill>
                  <a:srgbClr val="001F5F"/>
                </a:solidFill>
                <a:latin typeface="Calibri" pitchFamily="1" panose="2263545234"/>
              </a:rPr>
              <a:t>authority, yet do not believe in citing their sources as expected in Western </a:t>
            </a:r>
          </a:p>
          <a:p>
            <a:pPr marL="1143000" marR="0" indent="0" algn="just">
              <a:lnSpc>
                <a:spcPts val="1800"/>
              </a:lnSpc>
              <a:spcBef>
                <a:spcPts val="0"/>
              </a:spcBef>
              <a:spcAft>
                <a:spcPts val="0"/>
              </a:spcAft>
            </a:pPr>
            <a:r>
              <a:rPr lang="en-US" sz="1800" spc="0">
                <a:solidFill>
                  <a:srgbClr val="001F5F"/>
                </a:solidFill>
                <a:latin typeface="Calibri" pitchFamily="1" panose="2263545234"/>
              </a:rPr>
              <a:t>society (Duff et al., 2006). In addition, in the Confucian culture, using an </a:t>
            </a:r>
          </a:p>
          <a:p>
            <a:pPr marL="1143000" marR="0" indent="0" algn="just">
              <a:lnSpc>
                <a:spcPts val="1900"/>
              </a:lnSpc>
              <a:spcBef>
                <a:spcPts val="5"/>
              </a:spcBef>
              <a:spcAft>
                <a:spcPts val="0"/>
              </a:spcAft>
            </a:pPr>
            <a:r>
              <a:rPr lang="en-US" sz="1800" spc="0">
                <a:solidFill>
                  <a:srgbClr val="001F5F"/>
                </a:solidFill>
                <a:latin typeface="Calibri" pitchFamily="1" panose="2263545234"/>
              </a:rPr>
              <a:t>author’s own words is a form of respect, making it difficult for students to </a:t>
            </a:r>
          </a:p>
          <a:p>
            <a:pPr marL="1143000" marR="0" indent="0" algn="just">
              <a:lnSpc>
                <a:spcPts val="1900"/>
              </a:lnSpc>
              <a:spcBef>
                <a:spcPts val="5"/>
              </a:spcBef>
              <a:spcAft>
                <a:spcPts val="0"/>
              </a:spcAft>
            </a:pPr>
            <a:r>
              <a:rPr lang="en-US" sz="1800" spc="0">
                <a:solidFill>
                  <a:srgbClr val="001F5F"/>
                </a:solidFill>
                <a:latin typeface="Calibri" pitchFamily="1" panose="2263545234"/>
              </a:rPr>
              <a:t>understand Western standards and change their perspectives on this matter </a:t>
            </a:r>
          </a:p>
          <a:p>
            <a:pPr marL="1143000" marR="0" indent="0" algn="just">
              <a:lnSpc>
                <a:spcPts val="1900"/>
              </a:lnSpc>
              <a:spcBef>
                <a:spcPts val="30"/>
              </a:spcBef>
              <a:spcAft>
                <a:spcPts val="0"/>
              </a:spcAft>
            </a:pPr>
            <a:r>
              <a:rPr lang="en-US" sz="1800" spc="-5">
                <a:solidFill>
                  <a:srgbClr val="001F5F"/>
                </a:solidFill>
                <a:latin typeface="Calibri" pitchFamily="1" panose="2263545234"/>
              </a:rPr>
              <a:t>(Hayes &amp; Introna, 2005). Furthermore, Hayes and Introna (2005) documented </a:t>
            </a:r>
          </a:p>
          <a:p>
            <a:pPr marL="1143000" marR="0" indent="0" algn="just">
              <a:lnSpc>
                <a:spcPts val="1900"/>
              </a:lnSpc>
              <a:spcBef>
                <a:spcPts val="0"/>
              </a:spcBef>
              <a:spcAft>
                <a:spcPts val="0"/>
              </a:spcAft>
            </a:pPr>
            <a:r>
              <a:rPr lang="en-US" sz="1800" spc="0">
                <a:solidFill>
                  <a:srgbClr val="001F5F"/>
                </a:solidFill>
                <a:latin typeface="Calibri" pitchFamily="1" panose="2263545234"/>
              </a:rPr>
              <a:t>the case of an Indian student who declared that in his undergraduate </a:t>
            </a:r>
          </a:p>
          <a:p>
            <a:pPr marL="1143000" marR="0" indent="0" algn="just">
              <a:lnSpc>
                <a:spcPts val="1900"/>
              </a:lnSpc>
              <a:spcBef>
                <a:spcPts val="5"/>
              </a:spcBef>
              <a:spcAft>
                <a:spcPts val="0"/>
              </a:spcAft>
            </a:pPr>
            <a:r>
              <a:rPr lang="en-US" sz="1800" spc="0">
                <a:solidFill>
                  <a:srgbClr val="001F5F"/>
                </a:solidFill>
                <a:latin typeface="Calibri" pitchFamily="1" panose="2263545234"/>
              </a:rPr>
              <a:t>institution more points were awarded to students who could reproduce from </a:t>
            </a:r>
          </a:p>
          <a:p>
            <a:pPr marL="1143000" marR="0" indent="0" algn="just">
              <a:lnSpc>
                <a:spcPts val="1800"/>
              </a:lnSpc>
              <a:spcBef>
                <a:spcPts val="5"/>
              </a:spcBef>
              <a:spcAft>
                <a:spcPts val="0"/>
              </a:spcAft>
            </a:pPr>
            <a:r>
              <a:rPr lang="en-US" sz="1800" spc="-5">
                <a:solidFill>
                  <a:srgbClr val="001F5F"/>
                </a:solidFill>
                <a:latin typeface="Calibri" pitchFamily="1" panose="2263545234"/>
              </a:rPr>
              <a:t>class notes and textbooks than to those who paraphrased. Lastly, researchers </a:t>
            </a:r>
          </a:p>
          <a:p>
            <a:pPr marL="1143000" marR="0" indent="0" algn="just">
              <a:lnSpc>
                <a:spcPts val="1800"/>
              </a:lnSpc>
              <a:spcBef>
                <a:spcPts val="0"/>
              </a:spcBef>
              <a:spcAft>
                <a:spcPts val="0"/>
              </a:spcAft>
            </a:pPr>
            <a:r>
              <a:rPr lang="en-US" sz="1800" spc="0">
                <a:solidFill>
                  <a:srgbClr val="001F5F"/>
                </a:solidFill>
                <a:latin typeface="Calibri" pitchFamily="1" panose="2263545234"/>
              </a:rPr>
              <a:t>have proposed that students from overseas feel they cannot improve on what </a:t>
            </a:r>
          </a:p>
          <a:p>
            <a:pPr marL="1143000" marR="0" indent="0" algn="just">
              <a:lnSpc>
                <a:spcPts val="1900"/>
              </a:lnSpc>
              <a:spcBef>
                <a:spcPts val="30"/>
              </a:spcBef>
              <a:spcAft>
                <a:spcPts val="0"/>
              </a:spcAft>
            </a:pPr>
            <a:r>
              <a:rPr lang="en-US" sz="1800" spc="0">
                <a:solidFill>
                  <a:srgbClr val="001F5F"/>
                </a:solidFill>
                <a:latin typeface="Calibri" pitchFamily="1" panose="2263545234"/>
              </a:rPr>
              <a:t>has already been said (Hayes &amp; Introna, 2005). - Ibid., </a:t>
            </a:r>
          </a:p>
          <a:p>
            <a:pPr marL="1143000" marR="0" indent="0" algn="just">
              <a:lnSpc>
                <a:spcPts val="1900"/>
              </a:lnSpc>
              <a:spcBef>
                <a:spcPts val="0"/>
              </a:spcBef>
              <a:spcAft>
                <a:spcPts val="0"/>
              </a:spcAft>
            </a:pPr>
            <a:r>
              <a:rPr lang="en-US" sz="1800" u="sng" spc="0">
                <a:solidFill>
                  <a:srgbClr val="0000FF"/>
                </a:solidFill>
                <a:latin typeface="Calibri" pitchFamily="1" panose="2263545234"/>
              </a:rPr>
              <a:t>https://dus.psu.edu/mentor/2012/03/guide-to-advising-international-</a:t>
            </a:r>
            <a:r>
              <a:rPr lang="en-US" sz="100">
                <a:solidFill>
                  <a:srgbClr val="000000"/>
                </a:solidFill>
                <a:latin typeface="Tahoma" pitchFamily="2" panose="2263545234"/>
              </a:rPr>
              <a:t> </a:t>
            </a:r>
          </a:p>
          <a:p>
            <a:pPr marL="1143000" marR="0" indent="0" algn="just">
              <a:lnSpc>
                <a:spcPts val="1900"/>
              </a:lnSpc>
              <a:spcBef>
                <a:spcPts val="5"/>
              </a:spcBef>
              <a:spcAft>
                <a:spcPts val="7055"/>
              </a:spcAft>
            </a:pPr>
            <a:r>
              <a:rPr lang="en-US" sz="1800" spc="-5">
                <a:solidFill>
                  <a:srgbClr val="001F5F"/>
                </a:solidFill>
                <a:latin typeface="Calibri" pitchFamily="1" panose="2263545234"/>
              </a:rPr>
              <a:t>students-about-academic-integrity/ </a:t>
            </a:r>
          </a:p>
        </p:txBody>
      </p:sp>
    </p:spTree>
  </p:cSld>
</p:sldLayout>
</file>

<file path=ppt/slideLayouts/slideLayout6.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54" name=""/>
        <p:cNvGrpSpPr/>
        <p:nvPr/>
      </p:nvGrpSpPr>
      <p:grpSpPr/>
      <p:sp>
        <p:nvSpPr>
          <p:cNvPr id="5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56" name=""/>
          <p:cNvSpPr/>
          <p:nvPr>
            <p:ph type="body" idx="10"/>
          </p:nvPr>
        </p:nvSpPr>
        <p:spPr>
          <a:xfrm>
            <a:off x="8852535" y="50800"/>
            <a:ext cx="2286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0">
                <a:solidFill>
                  <a:srgbClr val="000080"/>
                </a:solidFill>
                <a:latin typeface="Tahoma" pitchFamily="2" panose="2263545234"/>
              </a:rPr>
              <a:t>6 </a:t>
            </a:r>
          </a:p>
        </p:txBody>
      </p:sp>
      <p:sp>
        <p:nvSpPr>
          <p:cNvPr id="57"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8" name=""/>
          <p:cNvSpPr/>
          <p:nvPr>
            <p:ph type="body" idx="10"/>
          </p:nvPr>
        </p:nvSpPr>
        <p:spPr>
          <a:xfrm>
            <a:off x="0" y="676910"/>
            <a:ext cx="9144000" cy="1092835"/>
          </a:xfrm>
          <a:prstGeom prst="rect">
            <a:avLst/>
          </a:prstGeom>
          <a:noFill/>
          <a:ln w="0" cmpd="sng">
            <a:noFill/>
            <a:prstDash val="solid"/>
          </a:ln>
        </p:spPr>
        <p:txBody>
          <a:bodyPr vert="horz" lIns="0" tIns="282575" rIns="0" bIns="0" anchor="t"/>
          <a:lstStyle/>
          <a:p>
            <a:pPr marL="0" marR="0" indent="0" algn="ctr">
              <a:lnSpc>
                <a:spcPts val="4600"/>
              </a:lnSpc>
              <a:spcAft>
                <a:spcPts val="1510"/>
              </a:spcAft>
            </a:pPr>
            <a:r>
              <a:rPr lang="en-US" sz="4300" b="1" spc="0">
                <a:solidFill>
                  <a:srgbClr val="001F5F"/>
                </a:solidFill>
                <a:latin typeface="Calibri" pitchFamily="1" panose="2263545234"/>
              </a:rPr>
              <a:t>Corroboration </a:t>
            </a:r>
          </a:p>
        </p:txBody>
      </p:sp>
      <p:sp>
        <p:nvSpPr>
          <p:cNvPr id="59" name=""/>
          <p:cNvSpPr/>
          <p:nvPr>
            <p:ph type="body" idx="10"/>
          </p:nvPr>
        </p:nvSpPr>
        <p:spPr>
          <a:xfrm>
            <a:off x="0" y="1769745"/>
            <a:ext cx="9144000" cy="4600575"/>
          </a:xfrm>
          <a:prstGeom prst="rect">
            <a:avLst/>
          </a:prstGeom>
          <a:noFill/>
          <a:ln w="0" cmpd="sng">
            <a:noFill/>
            <a:prstDash val="solid"/>
          </a:ln>
        </p:spPr>
        <p:txBody>
          <a:bodyPr vert="horz" lIns="0" tIns="227965"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According to research and surveys over the past </a:t>
            </a:r>
          </a:p>
          <a:p>
            <a:pPr marL="1143000" marR="0" indent="0" algn="just">
              <a:lnSpc>
                <a:spcPts val="2900"/>
              </a:lnSpc>
              <a:spcBef>
                <a:spcPts val="0"/>
              </a:spcBef>
              <a:spcAft>
                <a:spcPts val="0"/>
              </a:spcAft>
            </a:pPr>
            <a:r>
              <a:rPr lang="en-US" sz="2800" spc="-10">
                <a:solidFill>
                  <a:srgbClr val="001F5F"/>
                </a:solidFill>
                <a:latin typeface="Calibri" pitchFamily="1" panose="2263545234"/>
              </a:rPr>
              <a:t>12 years by retired Rutgers University professor </a:t>
            </a:r>
          </a:p>
          <a:p>
            <a:pPr marL="1143000" marR="0" indent="0" algn="just">
              <a:lnSpc>
                <a:spcPts val="2900"/>
              </a:lnSpc>
              <a:spcBef>
                <a:spcPts val="0"/>
              </a:spcBef>
              <a:spcAft>
                <a:spcPts val="0"/>
              </a:spcAft>
            </a:pPr>
            <a:r>
              <a:rPr lang="en-US" sz="2800" spc="-5">
                <a:solidFill>
                  <a:srgbClr val="001F5F"/>
                </a:solidFill>
                <a:latin typeface="Calibri" pitchFamily="1" panose="2263545234"/>
              </a:rPr>
              <a:t>Donald McCabe and the International Center for </a:t>
            </a:r>
          </a:p>
          <a:p>
            <a:pPr marL="1143000" marR="0" indent="0" algn="just">
              <a:lnSpc>
                <a:spcPts val="2900"/>
              </a:lnSpc>
              <a:spcBef>
                <a:spcPts val="10"/>
              </a:spcBef>
              <a:spcAft>
                <a:spcPts val="0"/>
              </a:spcAft>
            </a:pPr>
            <a:r>
              <a:rPr lang="en-US" sz="2800" spc="-10">
                <a:solidFill>
                  <a:srgbClr val="001F5F"/>
                </a:solidFill>
                <a:latin typeface="Calibri" pitchFamily="1" panose="2263545234"/>
              </a:rPr>
              <a:t>Academic Integrity, 68 percent of undergraduates </a:t>
            </a:r>
          </a:p>
          <a:p>
            <a:pPr marL="1143000" marR="0" indent="0" algn="just">
              <a:lnSpc>
                <a:spcPts val="2900"/>
              </a:lnSpc>
              <a:spcBef>
                <a:spcPts val="0"/>
              </a:spcBef>
              <a:spcAft>
                <a:spcPts val="0"/>
              </a:spcAft>
            </a:pPr>
            <a:r>
              <a:rPr lang="en-US" sz="2800" spc="-5">
                <a:solidFill>
                  <a:srgbClr val="001F5F"/>
                </a:solidFill>
                <a:latin typeface="Calibri" pitchFamily="1" panose="2263545234"/>
              </a:rPr>
              <a:t>and 43 percent of graduate students admit to </a:t>
            </a:r>
          </a:p>
          <a:p>
            <a:pPr marL="1143000" marR="0" indent="0" algn="just">
              <a:lnSpc>
                <a:spcPts val="2900"/>
              </a:lnSpc>
              <a:spcBef>
                <a:spcPts val="0"/>
              </a:spcBef>
              <a:spcAft>
                <a:spcPts val="0"/>
              </a:spcAft>
            </a:pPr>
            <a:r>
              <a:rPr lang="en-US" sz="2800" spc="-10">
                <a:solidFill>
                  <a:srgbClr val="001F5F"/>
                </a:solidFill>
                <a:latin typeface="Calibri" pitchFamily="1" panose="2263545234"/>
              </a:rPr>
              <a:t>cheating on tests or written assignments. </a:t>
            </a:r>
          </a:p>
          <a:p>
            <a:pPr marL="777240" marR="0" indent="365760" algn="just">
              <a:lnSpc>
                <a:spcPts val="3100"/>
              </a:lnSpc>
              <a:spcBef>
                <a:spcPts val="675"/>
              </a:spcBef>
              <a:spcAft>
                <a:spcPts val="0"/>
              </a:spcAft>
              <a:buFont typeface="Symbol"/>
              <a:buChar char="·"/>
            </a:pPr>
            <a:r>
              <a:rPr lang="en-US" sz="2800" u="sng" spc="-10">
                <a:solidFill>
                  <a:srgbClr val="0000FF"/>
                </a:solidFill>
                <a:latin typeface="Calibri" pitchFamily="1" panose="2263545234"/>
              </a:rPr>
              <a:t>http://www.academicintegrity.org/icai/integrity-</a:t>
            </a:r>
          </a:p>
          <a:p>
            <a:pPr marL="1143000" marR="0" indent="0" algn="just">
              <a:lnSpc>
                <a:spcPts val="2900"/>
              </a:lnSpc>
              <a:spcBef>
                <a:spcPts val="0"/>
              </a:spcBef>
              <a:spcAft>
                <a:spcPts val="9280"/>
              </a:spcAft>
            </a:pPr>
            <a:r>
              <a:rPr lang="en-US" sz="2800" u="sng" spc="-20">
                <a:solidFill>
                  <a:srgbClr val="0000FF"/>
                </a:solidFill>
                <a:latin typeface="Calibri" pitchFamily="1" panose="2263545234"/>
              </a:rPr>
              <a:t>3.php</a:t>
            </a:r>
            <a:r>
              <a:rPr lang="en-US" sz="2800" spc="-20">
                <a:solidFill>
                  <a:srgbClr val="001F5F"/>
                </a:solidFill>
                <a:latin typeface="Calibri" pitchFamily="1" panose="2263545234"/>
              </a:rPr>
              <a:t>  </a:t>
            </a:r>
          </a:p>
        </p:txBody>
      </p:sp>
    </p:spTree>
  </p:cSld>
</p:sldLayout>
</file>

<file path=ppt/slideLayouts/slideLayout6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43" name=""/>
        <p:cNvGrpSpPr/>
        <p:nvPr/>
      </p:nvGrpSpPr>
      <p:grpSpPr/>
      <p:sp>
        <p:nvSpPr>
          <p:cNvPr id="64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45"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5">
                <a:solidFill>
                  <a:srgbClr val="000080"/>
                </a:solidFill>
                <a:latin typeface="Tahoma" pitchFamily="2" panose="2263545234"/>
              </a:rPr>
              <a:t>60 </a:t>
            </a:r>
          </a:p>
        </p:txBody>
      </p:sp>
      <p:sp>
        <p:nvSpPr>
          <p:cNvPr id="64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47" name=""/>
          <p:cNvSpPr/>
          <p:nvPr>
            <p:ph type="body" idx="10"/>
          </p:nvPr>
        </p:nvSpPr>
        <p:spPr>
          <a:xfrm>
            <a:off x="0" y="676910"/>
            <a:ext cx="9144000" cy="1270635"/>
          </a:xfrm>
          <a:prstGeom prst="rect">
            <a:avLst/>
          </a:prstGeom>
          <a:noFill/>
          <a:ln w="0" cmpd="sng">
            <a:noFill/>
            <a:prstDash val="solid"/>
          </a:ln>
        </p:spPr>
        <p:txBody>
          <a:bodyPr vert="horz" lIns="0" tIns="553085" rIns="0" bIns="0" anchor="t"/>
          <a:lstStyle/>
          <a:p>
            <a:pPr marL="0" marR="0" indent="0" algn="ctr">
              <a:lnSpc>
                <a:spcPts val="4400"/>
              </a:lnSpc>
              <a:spcAft>
                <a:spcPts val="980"/>
              </a:spcAft>
            </a:pPr>
            <a:r>
              <a:rPr lang="en-US" sz="4700" b="1" spc="10">
                <a:solidFill>
                  <a:srgbClr val="001F5F"/>
                </a:solidFill>
                <a:latin typeface="Calibri" pitchFamily="1" panose="2263545234"/>
              </a:rPr>
              <a:t>QUESTIONS? </a:t>
            </a:r>
          </a:p>
        </p:txBody>
      </p:sp>
      <p:sp>
        <p:nvSpPr>
          <p:cNvPr id="648" name=""/>
          <p:cNvSpPr/>
          <p:nvPr>
            <p:ph type="body" idx="10"/>
          </p:nvPr>
        </p:nvSpPr>
        <p:spPr>
          <a:xfrm>
            <a:off x="0" y="1947545"/>
            <a:ext cx="9144000" cy="4422775"/>
          </a:xfrm>
          <a:prstGeom prst="rect">
            <a:avLst/>
          </a:prstGeom>
          <a:noFill/>
          <a:ln w="0" cmpd="sng">
            <a:noFill/>
            <a:prstDash val="solid"/>
          </a:ln>
        </p:spPr>
        <p:txBody>
          <a:bodyPr vert="horz" lIns="0" tIns="41275" rIns="0" bIns="0" anchor="t"/>
          <a:lstStyle/>
          <a:p>
            <a:pPr marL="0" marR="0" indent="0" algn="ctr">
              <a:lnSpc>
                <a:spcPts val="3000"/>
              </a:lnSpc>
              <a:spcAft>
                <a:spcPts val="0"/>
              </a:spcAft>
            </a:pPr>
            <a:r>
              <a:rPr lang="en-US" sz="2800" spc="-35">
                <a:solidFill>
                  <a:srgbClr val="001F5F"/>
                </a:solidFill>
                <a:latin typeface="Calibri" pitchFamily="1" panose="2263545234"/>
              </a:rPr>
              <a:t>Dr. Jim Castagnera </a:t>
            </a:r>
          </a:p>
          <a:p>
            <a:pPr marL="0" marR="0" indent="0" algn="ctr">
              <a:lnSpc>
                <a:spcPts val="3000"/>
              </a:lnSpc>
              <a:spcBef>
                <a:spcPts val="605"/>
              </a:spcBef>
              <a:spcAft>
                <a:spcPts val="0"/>
              </a:spcAft>
            </a:pPr>
            <a:r>
              <a:rPr lang="en-US" sz="2800" spc="-15">
                <a:solidFill>
                  <a:srgbClr val="001F5F"/>
                </a:solidFill>
                <a:latin typeface="Calibri" pitchFamily="1" panose="2263545234"/>
              </a:rPr>
              <a:t>Managing Director </a:t>
            </a:r>
          </a:p>
          <a:p>
            <a:pPr marL="0" marR="0" indent="0" algn="ctr">
              <a:lnSpc>
                <a:spcPts val="3000"/>
              </a:lnSpc>
              <a:spcBef>
                <a:spcPts val="630"/>
              </a:spcBef>
              <a:spcAft>
                <a:spcPts val="0"/>
              </a:spcAft>
            </a:pPr>
            <a:r>
              <a:rPr lang="en-US" sz="2800" spc="-10">
                <a:solidFill>
                  <a:srgbClr val="001F5F"/>
                </a:solidFill>
                <a:latin typeface="Calibri" pitchFamily="1" panose="2263545234"/>
              </a:rPr>
              <a:t>K&amp;C Human Resource Enterprises </a:t>
            </a:r>
          </a:p>
          <a:p>
            <a:pPr marL="0" marR="0" indent="0" algn="ctr">
              <a:lnSpc>
                <a:spcPts val="3000"/>
              </a:lnSpc>
              <a:spcBef>
                <a:spcPts val="1185"/>
              </a:spcBef>
              <a:spcAft>
                <a:spcPts val="0"/>
              </a:spcAft>
            </a:pPr>
            <a:r>
              <a:rPr lang="en-US" sz="2800" spc="-5">
                <a:solidFill>
                  <a:srgbClr val="001F5F"/>
                </a:solidFill>
                <a:latin typeface="Calibri" pitchFamily="1" panose="2263545234"/>
              </a:rPr>
              <a:t>Feel free to email me with additional comments, </a:t>
            </a:r>
          </a:p>
          <a:p>
            <a:pPr marL="0" marR="0" indent="0" algn="ctr">
              <a:lnSpc>
                <a:spcPts val="3000"/>
              </a:lnSpc>
              <a:spcBef>
                <a:spcPts val="605"/>
              </a:spcBef>
              <a:spcAft>
                <a:spcPts val="0"/>
              </a:spcAft>
            </a:pPr>
            <a:r>
              <a:rPr lang="en-US" sz="2800" spc="-10">
                <a:solidFill>
                  <a:srgbClr val="001F5F"/>
                </a:solidFill>
                <a:latin typeface="Calibri" pitchFamily="1" panose="2263545234"/>
              </a:rPr>
              <a:t>suggestions or questions: </a:t>
            </a:r>
          </a:p>
          <a:p>
            <a:pPr marL="0" marR="0" indent="0" algn="ctr">
              <a:lnSpc>
                <a:spcPts val="3000"/>
              </a:lnSpc>
              <a:spcBef>
                <a:spcPts val="1205"/>
              </a:spcBef>
              <a:spcAft>
                <a:spcPts val="11680"/>
              </a:spcAft>
            </a:pPr>
            <a:r>
              <a:rPr lang="en-US" sz="2800" u="sng" spc="-25">
                <a:solidFill>
                  <a:srgbClr val="0000FF"/>
                </a:solidFill>
                <a:latin typeface="Calibri" pitchFamily="1" panose="2263545234"/>
              </a:rPr>
              <a:t>Drcastagnera@gmail.com</a:t>
            </a:r>
            <a:r>
              <a:rPr lang="en-US" sz="100" spc="-25">
                <a:solidFill>
                  <a:srgbClr val="001F5F"/>
                </a:solidFill>
                <a:latin typeface="Calibri" pitchFamily="1" panose="2263545234"/>
              </a:rPr>
              <a:t> </a:t>
            </a:r>
          </a:p>
        </p:txBody>
      </p:sp>
    </p:spTree>
  </p:cSld>
</p:sldLayout>
</file>

<file path=ppt/slideLayouts/slideLayout7.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65" name=""/>
        <p:cNvGrpSpPr/>
        <p:nvPr/>
      </p:nvGrpSpPr>
      <p:grpSpPr/>
      <p:sp>
        <p:nvSpPr>
          <p:cNvPr id="6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67" name=""/>
          <p:cNvSpPr/>
          <p:nvPr>
            <p:ph type="body" idx="10"/>
          </p:nvPr>
        </p:nvSpPr>
        <p:spPr>
          <a:xfrm>
            <a:off x="8852535"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7 </a:t>
            </a:r>
          </a:p>
        </p:txBody>
      </p:sp>
      <p:sp>
        <p:nvSpPr>
          <p:cNvPr id="6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9" name=""/>
          <p:cNvSpPr/>
          <p:nvPr>
            <p:ph type="body" idx="10"/>
          </p:nvPr>
        </p:nvSpPr>
        <p:spPr>
          <a:xfrm>
            <a:off x="0" y="676910"/>
            <a:ext cx="9144000" cy="1089660"/>
          </a:xfrm>
          <a:prstGeom prst="rect">
            <a:avLst/>
          </a:prstGeom>
          <a:noFill/>
          <a:ln w="0" cmpd="sng">
            <a:noFill/>
            <a:prstDash val="solid"/>
          </a:ln>
        </p:spPr>
        <p:txBody>
          <a:bodyPr vert="horz" lIns="0" tIns="282575" rIns="0" bIns="0" anchor="t"/>
          <a:lstStyle/>
          <a:p>
            <a:pPr marL="0" marR="0" indent="0" algn="ctr">
              <a:lnSpc>
                <a:spcPts val="4300"/>
              </a:lnSpc>
              <a:spcAft>
                <a:spcPts val="1845"/>
              </a:spcAft>
            </a:pPr>
            <a:r>
              <a:rPr lang="en-US" sz="4300" b="1" spc="0">
                <a:solidFill>
                  <a:srgbClr val="001F5F"/>
                </a:solidFill>
                <a:latin typeface="Calibri" pitchFamily="1" panose="2263545234"/>
              </a:rPr>
              <a:t>Is It Getting Worse? </a:t>
            </a:r>
          </a:p>
        </p:txBody>
      </p:sp>
      <p:sp>
        <p:nvSpPr>
          <p:cNvPr id="70" name=""/>
          <p:cNvSpPr/>
          <p:nvPr>
            <p:ph type="body" idx="10"/>
          </p:nvPr>
        </p:nvSpPr>
        <p:spPr>
          <a:xfrm>
            <a:off x="0" y="1766570"/>
            <a:ext cx="9144000" cy="4603750"/>
          </a:xfrm>
          <a:prstGeom prst="rect">
            <a:avLst/>
          </a:prstGeom>
          <a:noFill/>
          <a:ln w="0" cmpd="sng">
            <a:noFill/>
            <a:prstDash val="solid"/>
          </a:ln>
        </p:spPr>
        <p:txBody>
          <a:bodyPr vert="horz" lIns="0" tIns="231140"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“Most college presidents (55%) say that </a:t>
            </a:r>
          </a:p>
          <a:p>
            <a:pPr marL="1143000" marR="0" indent="0" algn="just">
              <a:lnSpc>
                <a:spcPts val="2900"/>
              </a:lnSpc>
              <a:spcBef>
                <a:spcPts val="0"/>
              </a:spcBef>
              <a:spcAft>
                <a:spcPts val="0"/>
              </a:spcAft>
            </a:pPr>
            <a:r>
              <a:rPr lang="en-US" sz="2800" spc="-5">
                <a:solidFill>
                  <a:srgbClr val="001F5F"/>
                </a:solidFill>
                <a:latin typeface="Calibri" pitchFamily="1" panose="2263545234"/>
              </a:rPr>
              <a:t>plagiarism in students’ papers has increased over </a:t>
            </a:r>
          </a:p>
          <a:p>
            <a:pPr marL="1143000" marR="0" indent="0" algn="just">
              <a:lnSpc>
                <a:spcPts val="2900"/>
              </a:lnSpc>
              <a:spcBef>
                <a:spcPts val="10"/>
              </a:spcBef>
              <a:spcAft>
                <a:spcPts val="0"/>
              </a:spcAft>
            </a:pPr>
            <a:r>
              <a:rPr lang="en-US" sz="2800" spc="-5">
                <a:solidFill>
                  <a:srgbClr val="001F5F"/>
                </a:solidFill>
                <a:latin typeface="Calibri" pitchFamily="1" panose="2263545234"/>
              </a:rPr>
              <a:t>the past 10 years. Among those who have seen an </a:t>
            </a:r>
          </a:p>
          <a:p>
            <a:pPr marL="1143000" marR="0" indent="0" algn="just">
              <a:lnSpc>
                <a:spcPts val="2900"/>
              </a:lnSpc>
              <a:spcBef>
                <a:spcPts val="0"/>
              </a:spcBef>
              <a:spcAft>
                <a:spcPts val="0"/>
              </a:spcAft>
            </a:pPr>
            <a:r>
              <a:rPr lang="en-US" sz="2800" spc="-5">
                <a:solidFill>
                  <a:srgbClr val="001F5F"/>
                </a:solidFill>
                <a:latin typeface="Calibri" pitchFamily="1" panose="2263545234"/>
              </a:rPr>
              <a:t>increase in plagiarism, 89% say computers and </a:t>
            </a:r>
          </a:p>
          <a:p>
            <a:pPr marL="1143000" marR="0" indent="0" algn="just">
              <a:lnSpc>
                <a:spcPts val="2900"/>
              </a:lnSpc>
              <a:spcBef>
                <a:spcPts val="0"/>
              </a:spcBef>
              <a:spcAft>
                <a:spcPts val="0"/>
              </a:spcAft>
            </a:pPr>
            <a:r>
              <a:rPr lang="en-US" sz="2800" spc="-10">
                <a:solidFill>
                  <a:srgbClr val="001F5F"/>
                </a:solidFill>
                <a:latin typeface="Calibri" pitchFamily="1" panose="2263545234"/>
              </a:rPr>
              <a:t>the internet have played a major role.” -Pew 2011 </a:t>
            </a:r>
          </a:p>
          <a:p>
            <a:pPr marL="1143000" marR="0" indent="0" algn="just">
              <a:lnSpc>
                <a:spcPts val="2900"/>
              </a:lnSpc>
              <a:spcBef>
                <a:spcPts val="0"/>
              </a:spcBef>
              <a:spcAft>
                <a:spcPts val="0"/>
              </a:spcAft>
            </a:pPr>
            <a:r>
              <a:rPr lang="en-US" sz="2800" spc="-25">
                <a:solidFill>
                  <a:srgbClr val="001F5F"/>
                </a:solidFill>
                <a:latin typeface="Calibri" pitchFamily="1" panose="2263545234"/>
              </a:rPr>
              <a:t>survey </a:t>
            </a:r>
          </a:p>
          <a:p>
            <a:pPr marL="777240" marR="0" indent="365760" algn="just">
              <a:lnSpc>
                <a:spcPts val="2900"/>
              </a:lnSpc>
              <a:spcBef>
                <a:spcPts val="675"/>
              </a:spcBef>
              <a:spcAft>
                <a:spcPts val="0"/>
              </a:spcAft>
              <a:buFont typeface="Symbol"/>
              <a:buChar char="·"/>
            </a:pPr>
            <a:r>
              <a:rPr lang="en-US" sz="2800" u="sng" spc="-5">
                <a:solidFill>
                  <a:srgbClr val="0000FF"/>
                </a:solidFill>
                <a:latin typeface="Calibri" pitchFamily="1" panose="2263545234"/>
              </a:rPr>
              <a:t>http://www.pewinternet.org/2011/08/28/the-</a:t>
            </a:r>
          </a:p>
          <a:p>
            <a:pPr marL="1143000" marR="0" indent="0" algn="just">
              <a:lnSpc>
                <a:spcPts val="2900"/>
              </a:lnSpc>
              <a:spcBef>
                <a:spcPts val="0"/>
              </a:spcBef>
              <a:spcAft>
                <a:spcPts val="9500"/>
              </a:spcAft>
            </a:pPr>
            <a:r>
              <a:rPr lang="en-US" sz="2800" u="sng" spc="0">
                <a:solidFill>
                  <a:srgbClr val="0000FF"/>
                </a:solidFill>
                <a:latin typeface="Calibri" pitchFamily="1" panose="2263545234"/>
              </a:rPr>
              <a:t>digital-revolution-and-higher-education/</a:t>
            </a:r>
            <a:r>
              <a:rPr lang="en-US" sz="100" spc="0">
                <a:solidFill>
                  <a:srgbClr val="0000FF"/>
                </a:solidFill>
                <a:latin typeface="Calibri" pitchFamily="1" panose="2263545234"/>
              </a:rPr>
              <a:t> </a:t>
            </a:r>
          </a:p>
        </p:txBody>
      </p:sp>
    </p:spTree>
  </p:cSld>
</p:sldLayout>
</file>

<file path=ppt/slideLayouts/slideLayout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76" name=""/>
        <p:cNvGrpSpPr/>
        <p:nvPr/>
      </p:nvGrpSpPr>
      <p:grpSpPr/>
      <p:sp>
        <p:nvSpPr>
          <p:cNvPr id="7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78" name=""/>
          <p:cNvSpPr/>
          <p:nvPr>
            <p:ph type="body" idx="10"/>
          </p:nvPr>
        </p:nvSpPr>
        <p:spPr>
          <a:xfrm>
            <a:off x="8852535" y="50800"/>
            <a:ext cx="2286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0">
                <a:solidFill>
                  <a:srgbClr val="000080"/>
                </a:solidFill>
                <a:latin typeface="Tahoma" pitchFamily="2" panose="2263545234"/>
              </a:rPr>
              <a:t>8 </a:t>
            </a:r>
          </a:p>
        </p:txBody>
      </p:sp>
      <p:sp>
        <p:nvSpPr>
          <p:cNvPr id="79"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80" name=""/>
          <p:cNvSpPr/>
          <p:nvPr>
            <p:ph type="body" idx="10"/>
          </p:nvPr>
        </p:nvSpPr>
        <p:spPr>
          <a:xfrm>
            <a:off x="0" y="676910"/>
            <a:ext cx="9144000" cy="1331595"/>
          </a:xfrm>
          <a:prstGeom prst="rect">
            <a:avLst/>
          </a:prstGeom>
          <a:noFill/>
          <a:ln w="0" cmpd="sng">
            <a:noFill/>
            <a:prstDash val="solid"/>
          </a:ln>
        </p:spPr>
        <p:txBody>
          <a:bodyPr vert="horz" lIns="0" tIns="282575" rIns="0" bIns="0" anchor="t"/>
          <a:lstStyle/>
          <a:p>
            <a:pPr marL="0" marR="0" indent="0" algn="ctr">
              <a:lnSpc>
                <a:spcPts val="4600"/>
              </a:lnSpc>
              <a:spcAft>
                <a:spcPts val="3380"/>
              </a:spcAft>
            </a:pPr>
            <a:r>
              <a:rPr lang="en-US" sz="4300" b="1" spc="25">
                <a:solidFill>
                  <a:srgbClr val="001F5F"/>
                </a:solidFill>
                <a:latin typeface="Calibri" pitchFamily="1" panose="2263545234"/>
              </a:rPr>
              <a:t>Who Cheats? </a:t>
            </a:r>
          </a:p>
        </p:txBody>
      </p:sp>
      <p:sp>
        <p:nvSpPr>
          <p:cNvPr id="81" name=""/>
          <p:cNvSpPr/>
          <p:nvPr>
            <p:ph type="body" idx="10"/>
          </p:nvPr>
        </p:nvSpPr>
        <p:spPr>
          <a:xfrm>
            <a:off x="0" y="2008505"/>
            <a:ext cx="9144000" cy="4361815"/>
          </a:xfrm>
          <a:prstGeom prst="rect">
            <a:avLst/>
          </a:prstGeom>
          <a:noFill/>
          <a:ln w="0" cmpd="sng">
            <a:noFill/>
            <a:prstDash val="solid"/>
          </a:ln>
        </p:spPr>
        <p:txBody>
          <a:bodyPr vert="horz" lIns="0" tIns="27305" rIns="0" bIns="0" anchor="t"/>
          <a:lstStyle/>
          <a:p>
            <a:pPr marL="777240" marR="0" indent="320040" algn="just">
              <a:lnSpc>
                <a:spcPts val="1900"/>
              </a:lnSpc>
              <a:spcAft>
                <a:spcPts val="0"/>
              </a:spcAft>
              <a:buFont typeface="Symbol"/>
              <a:buChar char="·"/>
            </a:pPr>
            <a:r>
              <a:rPr lang="en-US" sz="1800" spc="0">
                <a:solidFill>
                  <a:srgbClr val="001F5F"/>
                </a:solidFill>
                <a:latin typeface="Calibri" pitchFamily="1" panose="2263545234"/>
              </a:rPr>
              <a:t>“We are a generation of cheaters. We are constantly looking for the most </a:t>
            </a:r>
          </a:p>
          <a:p>
            <a:pPr marL="1143000" marR="0" indent="0" algn="just">
              <a:lnSpc>
                <a:spcPts val="1800"/>
              </a:lnSpc>
              <a:spcBef>
                <a:spcPts val="310"/>
              </a:spcBef>
              <a:spcAft>
                <a:spcPts val="0"/>
              </a:spcAft>
            </a:pPr>
            <a:r>
              <a:rPr lang="en-US" sz="1800" spc="0">
                <a:solidFill>
                  <a:srgbClr val="001F5F"/>
                </a:solidFill>
                <a:latin typeface="Calibri" pitchFamily="1" panose="2263545234"/>
              </a:rPr>
              <a:t>efficient, least stressful way to handle anything that’s put in front of us. When </a:t>
            </a:r>
          </a:p>
          <a:p>
            <a:pPr marL="1143000" marR="0" indent="0" algn="just">
              <a:lnSpc>
                <a:spcPts val="1800"/>
              </a:lnSpc>
              <a:spcBef>
                <a:spcPts val="310"/>
              </a:spcBef>
              <a:spcAft>
                <a:spcPts val="0"/>
              </a:spcAft>
            </a:pPr>
            <a:r>
              <a:rPr lang="en-US" sz="1800" spc="0">
                <a:solidFill>
                  <a:srgbClr val="001F5F"/>
                </a:solidFill>
                <a:latin typeface="Calibri" pitchFamily="1" panose="2263545234"/>
              </a:rPr>
              <a:t>we cheat on an exam, we don’t just want a B, we want an A even though the </a:t>
            </a:r>
          </a:p>
          <a:p>
            <a:pPr marL="1143000" marR="0" indent="0" algn="just">
              <a:lnSpc>
                <a:spcPts val="1800"/>
              </a:lnSpc>
              <a:spcBef>
                <a:spcPts val="310"/>
              </a:spcBef>
              <a:spcAft>
                <a:spcPts val="0"/>
              </a:spcAft>
            </a:pPr>
            <a:r>
              <a:rPr lang="en-US" sz="1800" spc="0">
                <a:solidFill>
                  <a:srgbClr val="001F5F"/>
                </a:solidFill>
                <a:latin typeface="Calibri" pitchFamily="1" panose="2263545234"/>
              </a:rPr>
              <a:t>test looks like it’s in another language. Sure, you can call us lazy or a group of </a:t>
            </a:r>
          </a:p>
          <a:p>
            <a:pPr marL="1143000" marR="0" indent="0" algn="just">
              <a:lnSpc>
                <a:spcPts val="1800"/>
              </a:lnSpc>
              <a:spcBef>
                <a:spcPts val="310"/>
              </a:spcBef>
              <a:spcAft>
                <a:spcPts val="0"/>
              </a:spcAft>
            </a:pPr>
            <a:r>
              <a:rPr lang="en-US" sz="1800" spc="0">
                <a:solidFill>
                  <a:srgbClr val="001F5F"/>
                </a:solidFill>
                <a:latin typeface="Calibri" pitchFamily="1" panose="2263545234"/>
              </a:rPr>
              <a:t>people that doesn’t care about the future but we just like to call it </a:t>
            </a:r>
          </a:p>
          <a:p>
            <a:pPr marL="1143000" marR="0" indent="0" algn="just">
              <a:lnSpc>
                <a:spcPts val="1800"/>
              </a:lnSpc>
              <a:spcBef>
                <a:spcPts val="310"/>
              </a:spcBef>
              <a:spcAft>
                <a:spcPts val="0"/>
              </a:spcAft>
            </a:pPr>
            <a:r>
              <a:rPr lang="en-US" sz="1800" spc="0">
                <a:solidFill>
                  <a:srgbClr val="001F5F"/>
                </a:solidFill>
                <a:latin typeface="Calibri" pitchFamily="1" panose="2263545234"/>
              </a:rPr>
              <a:t>improvising.Let’s all be very honest with ourselves. We all cheat to get our </a:t>
            </a:r>
          </a:p>
          <a:p>
            <a:pPr marL="1143000" marR="0" indent="0" algn="just">
              <a:lnSpc>
                <a:spcPts val="1800"/>
              </a:lnSpc>
              <a:spcBef>
                <a:spcPts val="310"/>
              </a:spcBef>
              <a:spcAft>
                <a:spcPts val="0"/>
              </a:spcAft>
            </a:pPr>
            <a:r>
              <a:rPr lang="en-US" sz="1800" spc="0">
                <a:solidFill>
                  <a:srgbClr val="001F5F"/>
                </a:solidFill>
                <a:latin typeface="Calibri" pitchFamily="1" panose="2263545234"/>
              </a:rPr>
              <a:t>way to the top or to even survive in this dog-eat-dog world. Through middle </a:t>
            </a:r>
          </a:p>
          <a:p>
            <a:pPr marL="1143000" marR="0" indent="0" algn="just">
              <a:lnSpc>
                <a:spcPts val="1800"/>
              </a:lnSpc>
              <a:spcBef>
                <a:spcPts val="310"/>
              </a:spcBef>
              <a:spcAft>
                <a:spcPts val="0"/>
              </a:spcAft>
            </a:pPr>
            <a:r>
              <a:rPr lang="en-US" sz="1800" spc="0">
                <a:solidFill>
                  <a:srgbClr val="001F5F"/>
                </a:solidFill>
                <a:latin typeface="Calibri" pitchFamily="1" panose="2263545234"/>
              </a:rPr>
              <a:t>school and into high school, every student has cheated to excel academically. </a:t>
            </a:r>
          </a:p>
          <a:p>
            <a:pPr marL="1143000" marR="0" indent="0" algn="just">
              <a:lnSpc>
                <a:spcPts val="1800"/>
              </a:lnSpc>
              <a:spcBef>
                <a:spcPts val="285"/>
              </a:spcBef>
              <a:spcAft>
                <a:spcPts val="0"/>
              </a:spcAft>
            </a:pPr>
            <a:r>
              <a:rPr lang="en-US" sz="1800" spc="0">
                <a:solidFill>
                  <a:srgbClr val="001F5F"/>
                </a:solidFill>
                <a:latin typeface="Calibri" pitchFamily="1" panose="2263545234"/>
              </a:rPr>
              <a:t>If everyone took every test with no help from an external source, we would </a:t>
            </a:r>
          </a:p>
          <a:p>
            <a:pPr marL="1143000" marR="0" indent="0" algn="just">
              <a:lnSpc>
                <a:spcPts val="1800"/>
              </a:lnSpc>
              <a:spcBef>
                <a:spcPts val="285"/>
              </a:spcBef>
              <a:spcAft>
                <a:spcPts val="0"/>
              </a:spcAft>
            </a:pPr>
            <a:r>
              <a:rPr lang="en-US" sz="1800" spc="0">
                <a:solidFill>
                  <a:srgbClr val="001F5F"/>
                </a:solidFill>
                <a:latin typeface="Calibri" pitchFamily="1" panose="2263545234"/>
              </a:rPr>
              <a:t>be looked at as the dumbest generation known to man.” --- “Cheating Has </a:t>
            </a:r>
          </a:p>
          <a:p>
            <a:pPr marL="1143000" marR="0" indent="0" algn="just">
              <a:lnSpc>
                <a:spcPts val="1800"/>
              </a:lnSpc>
              <a:spcBef>
                <a:spcPts val="285"/>
              </a:spcBef>
              <a:spcAft>
                <a:spcPts val="0"/>
              </a:spcAft>
            </a:pPr>
            <a:r>
              <a:rPr lang="en-US" sz="1800" spc="-5">
                <a:solidFill>
                  <a:srgbClr val="001F5F"/>
                </a:solidFill>
                <a:latin typeface="Calibri" pitchFamily="1" panose="2263545234"/>
              </a:rPr>
              <a:t>Become a Culture in College,” Elite Daily,accessed at </a:t>
            </a:r>
          </a:p>
          <a:p>
            <a:pPr marL="1143000" marR="0" indent="0" algn="just">
              <a:lnSpc>
                <a:spcPts val="1800"/>
              </a:lnSpc>
              <a:spcBef>
                <a:spcPts val="285"/>
              </a:spcBef>
              <a:spcAft>
                <a:spcPts val="8350"/>
              </a:spcAft>
            </a:pPr>
            <a:r>
              <a:rPr lang="en-US" sz="1800" u="sng" spc="-5">
                <a:solidFill>
                  <a:srgbClr val="0000FF"/>
                </a:solidFill>
                <a:latin typeface="Calibri" pitchFamily="1" panose="2263545234"/>
              </a:rPr>
              <a:t>http://elitedaily.com/news/world/cheating-culture-college/</a:t>
            </a:r>
            <a:r>
              <a:rPr lang="en-US" sz="100" spc="-5">
                <a:solidFill>
                  <a:srgbClr val="001F5F"/>
                </a:solidFill>
                <a:latin typeface="Calibri" pitchFamily="1" panose="2263545234"/>
              </a:rPr>
              <a:t> </a:t>
            </a:r>
          </a:p>
        </p:txBody>
      </p:sp>
    </p:spTree>
  </p:cSld>
</p:sldLayout>
</file>

<file path=ppt/slideLayouts/slideLayout9.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p:bgPr>
    </p:bg>
    <p:spTree>
      <p:nvGrpSpPr>
        <p:cNvPr id="87" name=""/>
        <p:cNvGrpSpPr/>
        <p:nvPr/>
      </p:nvGrpSpPr>
      <p:grpSpPr/>
      <p:sp>
        <p:nvSpPr>
          <p:cNvPr id="8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sp>
        <p:nvSpPr>
          <p:cNvPr id="89" name=""/>
          <p:cNvSpPr/>
          <p:nvPr>
            <p:ph type="body" idx="10"/>
          </p:nvPr>
        </p:nvSpPr>
        <p:spPr>
          <a:xfrm>
            <a:off x="8849360"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9 </a:t>
            </a:r>
          </a:p>
        </p:txBody>
      </p:sp>
      <p:sp>
        <p:nvSpPr>
          <p:cNvPr id="9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91" name=""/>
          <p:cNvSpPr/>
          <p:nvPr>
            <p:ph type="body" idx="10"/>
          </p:nvPr>
        </p:nvSpPr>
        <p:spPr>
          <a:xfrm>
            <a:off x="0" y="676910"/>
            <a:ext cx="9144000" cy="1626235"/>
          </a:xfrm>
          <a:prstGeom prst="rect">
            <a:avLst/>
          </a:prstGeom>
          <a:noFill/>
          <a:ln w="0" cmpd="sng">
            <a:noFill/>
            <a:prstDash val="solid"/>
          </a:ln>
        </p:spPr>
        <p:txBody>
          <a:bodyPr vert="horz" lIns="0" tIns="282575" rIns="0" bIns="0" anchor="t"/>
          <a:lstStyle/>
          <a:p>
            <a:pPr marL="0" marR="0" indent="0" algn="ctr">
              <a:lnSpc>
                <a:spcPts val="4600"/>
              </a:lnSpc>
              <a:spcAft>
                <a:spcPts val="0"/>
              </a:spcAft>
            </a:pPr>
            <a:r>
              <a:rPr lang="en-US" sz="4300" b="1" spc="25">
                <a:solidFill>
                  <a:srgbClr val="001F5F"/>
                </a:solidFill>
                <a:latin typeface="Calibri" pitchFamily="1" panose="2263545234"/>
              </a:rPr>
              <a:t>Students at Elite Schools </a:t>
            </a:r>
          </a:p>
          <a:p>
            <a:pPr marL="0" marR="0" indent="0" algn="ctr">
              <a:lnSpc>
                <a:spcPts val="4600"/>
              </a:lnSpc>
              <a:spcBef>
                <a:spcPts val="450"/>
              </a:spcBef>
              <a:spcAft>
                <a:spcPts val="405"/>
              </a:spcAft>
            </a:pPr>
            <a:r>
              <a:rPr lang="en-US" sz="4300" b="1" spc="-10">
                <a:solidFill>
                  <a:srgbClr val="001F5F"/>
                </a:solidFill>
                <a:latin typeface="Calibri" pitchFamily="1" panose="2263545234"/>
              </a:rPr>
              <a:t>Cheat </a:t>
            </a:r>
          </a:p>
        </p:txBody>
      </p:sp>
      <p:sp>
        <p:nvSpPr>
          <p:cNvPr id="92" name=""/>
          <p:cNvSpPr/>
          <p:nvPr>
            <p:ph type="body" idx="10"/>
          </p:nvPr>
        </p:nvSpPr>
        <p:spPr>
          <a:xfrm>
            <a:off x="0" y="2303145"/>
            <a:ext cx="9144000" cy="4067175"/>
          </a:xfrm>
          <a:prstGeom prst="rect">
            <a:avLst/>
          </a:prstGeom>
          <a:noFill/>
          <a:ln w="0" cmpd="sng">
            <a:noFill/>
            <a:prstDash val="solid"/>
          </a:ln>
        </p:spPr>
        <p:txBody>
          <a:bodyPr vert="horz" lIns="0" tIns="16510"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“Stanford University's honor code dates to 1921, written by students </a:t>
            </a:r>
          </a:p>
          <a:p>
            <a:pPr marL="1143000" marR="0" indent="0" algn="just">
              <a:lnSpc>
                <a:spcPts val="2100"/>
              </a:lnSpc>
              <a:spcBef>
                <a:spcPts val="0"/>
              </a:spcBef>
              <a:spcAft>
                <a:spcPts val="0"/>
              </a:spcAft>
            </a:pPr>
            <a:r>
              <a:rPr lang="en-US" sz="2000" spc="0">
                <a:solidFill>
                  <a:srgbClr val="001F5F"/>
                </a:solidFill>
                <a:latin typeface="Calibri" pitchFamily="1" panose="2263545234"/>
              </a:rPr>
              <a:t>to help guide them through the minefield of plagiarism, forbidden </a:t>
            </a:r>
          </a:p>
          <a:p>
            <a:pPr marL="1143000" marR="0" indent="0" algn="just">
              <a:lnSpc>
                <a:spcPts val="2100"/>
              </a:lnSpc>
              <a:spcBef>
                <a:spcPts val="0"/>
              </a:spcBef>
              <a:spcAft>
                <a:spcPts val="0"/>
              </a:spcAft>
            </a:pPr>
            <a:r>
              <a:rPr lang="en-US" sz="2000" spc="-5">
                <a:solidFill>
                  <a:srgbClr val="001F5F"/>
                </a:solidFill>
                <a:latin typeface="Calibri" pitchFamily="1" panose="2263545234"/>
              </a:rPr>
              <a:t>collaboration, copying and other chicaneries that have tempted </a:t>
            </a:r>
          </a:p>
          <a:p>
            <a:pPr marL="1143000" marR="0" indent="0" algn="just">
              <a:lnSpc>
                <a:spcPts val="2100"/>
              </a:lnSpc>
              <a:spcBef>
                <a:spcPts val="0"/>
              </a:spcBef>
              <a:spcAft>
                <a:spcPts val="0"/>
              </a:spcAft>
            </a:pPr>
            <a:r>
              <a:rPr lang="en-US" sz="2000" spc="-5">
                <a:solidFill>
                  <a:srgbClr val="001F5F"/>
                </a:solidFill>
                <a:latin typeface="Calibri" pitchFamily="1" panose="2263545234"/>
              </a:rPr>
              <a:t>undergraduates since they first arrived on college campuses. </a:t>
            </a:r>
          </a:p>
          <a:p>
            <a:pPr marL="777240" marR="0" indent="320040" algn="just">
              <a:lnSpc>
                <a:spcPts val="2100"/>
              </a:lnSpc>
              <a:spcBef>
                <a:spcPts val="480"/>
              </a:spcBef>
              <a:spcAft>
                <a:spcPts val="0"/>
              </a:spcAft>
              <a:buFont typeface="Symbol"/>
              <a:buChar char="·"/>
            </a:pPr>
            <a:r>
              <a:rPr lang="en-US" sz="2000" spc="0">
                <a:solidFill>
                  <a:srgbClr val="001F5F"/>
                </a:solidFill>
                <a:latin typeface="Calibri" pitchFamily="1" panose="2263545234"/>
              </a:rPr>
              <a:t>“But there appears to have been a massive breakdown during the </a:t>
            </a:r>
          </a:p>
          <a:p>
            <a:pPr marL="1143000" marR="0" indent="0" algn="just">
              <a:lnSpc>
                <a:spcPts val="2100"/>
              </a:lnSpc>
              <a:spcBef>
                <a:spcPts val="0"/>
              </a:spcBef>
              <a:spcAft>
                <a:spcPts val="0"/>
              </a:spcAft>
            </a:pPr>
            <a:r>
              <a:rPr lang="en-US" sz="2000" spc="0">
                <a:solidFill>
                  <a:srgbClr val="001F5F"/>
                </a:solidFill>
                <a:latin typeface="Calibri" pitchFamily="1" panose="2263545234"/>
              </a:rPr>
              <a:t>recent winter quarter, culminating in ‘an unusually high number of </a:t>
            </a:r>
          </a:p>
          <a:p>
            <a:pPr marL="1143000" marR="0" indent="0" algn="just">
              <a:lnSpc>
                <a:spcPts val="2100"/>
              </a:lnSpc>
              <a:spcBef>
                <a:spcPts val="0"/>
              </a:spcBef>
              <a:spcAft>
                <a:spcPts val="0"/>
              </a:spcAft>
            </a:pPr>
            <a:r>
              <a:rPr lang="en-US" sz="2000" spc="0">
                <a:solidFill>
                  <a:srgbClr val="001F5F"/>
                </a:solidFill>
                <a:latin typeface="Calibri" pitchFamily="1" panose="2263545234"/>
              </a:rPr>
              <a:t>troubling allegations of academic dishonesty reported to officials, </a:t>
            </a:r>
          </a:p>
          <a:p>
            <a:pPr marL="1143000" marR="0" indent="0" algn="just">
              <a:lnSpc>
                <a:spcPts val="2100"/>
              </a:lnSpc>
              <a:spcBef>
                <a:spcPts val="0"/>
              </a:spcBef>
              <a:spcAft>
                <a:spcPts val="0"/>
              </a:spcAft>
            </a:pPr>
            <a:r>
              <a:rPr lang="en-US" sz="2000" spc="-10">
                <a:solidFill>
                  <a:srgbClr val="001F5F"/>
                </a:solidFill>
                <a:latin typeface="Calibri" pitchFamily="1" panose="2263545234"/>
              </a:rPr>
              <a:t>according to a letter to faculty from Provost John Etchemendy.” </a:t>
            </a:r>
          </a:p>
          <a:p>
            <a:pPr marL="777240" marR="0" indent="320040" algn="just">
              <a:lnSpc>
                <a:spcPts val="2100"/>
              </a:lnSpc>
              <a:spcBef>
                <a:spcPts val="490"/>
              </a:spcBef>
              <a:spcAft>
                <a:spcPts val="11435"/>
              </a:spcAft>
              <a:buFont typeface="Symbol"/>
              <a:buChar char="·"/>
            </a:pPr>
            <a:r>
              <a:rPr lang="en-US" sz="2000" spc="5">
                <a:solidFill>
                  <a:srgbClr val="001F5F"/>
                </a:solidFill>
                <a:latin typeface="Calibri" pitchFamily="1" panose="2263545234"/>
              </a:rPr>
              <a:t>L.A. Times, April 16, 2015 </a:t>
            </a:r>
          </a:p>
        </p:txBody>
      </p:sp>
    </p:spTree>
  </p:cSld>
</p:sldLayout>
</file>

<file path=ppt/slideMasters/_rels/slideMaster1.xml.rels>&#65279;<?xml version="1.0" encoding="utf-8"?><Relationships xmlns="http://schemas.openxmlformats.org/package/2006/relationships"><Relationship Type="http://schemas.openxmlformats.org/officeDocument/2006/relationships/theme" Target="/ppt/theme/theme1.xml" Id="rId2" /><Relationship Type="http://schemas.openxmlformats.org/officeDocument/2006/relationships/slideLayout" Target="/ppt/slideLayouts/slideLayout1.xml" Id="rId5" /><Relationship Type="http://schemas.openxmlformats.org/officeDocument/2006/relationships/slideLayout" Target="/ppt/slideLayouts/slideLayout2.xml" Id="rId10" /><Relationship Type="http://schemas.openxmlformats.org/officeDocument/2006/relationships/slideLayout" Target="/ppt/slideLayouts/slideLayout3.xml" Id="rId15" /><Relationship Type="http://schemas.openxmlformats.org/officeDocument/2006/relationships/slideLayout" Target="/ppt/slideLayouts/slideLayout4.xml" Id="rId20" /><Relationship Type="http://schemas.openxmlformats.org/officeDocument/2006/relationships/slideLayout" Target="/ppt/slideLayouts/slideLayout5.xml" Id="rId25" /><Relationship Type="http://schemas.openxmlformats.org/officeDocument/2006/relationships/slideLayout" Target="/ppt/slideLayouts/slideLayout6.xml" Id="rId30" /><Relationship Type="http://schemas.openxmlformats.org/officeDocument/2006/relationships/slideLayout" Target="/ppt/slideLayouts/slideLayout7.xml" Id="rId35" /><Relationship Type="http://schemas.openxmlformats.org/officeDocument/2006/relationships/slideLayout" Target="/ppt/slideLayouts/slideLayout8.xml" Id="rId40" /><Relationship Type="http://schemas.openxmlformats.org/officeDocument/2006/relationships/slideLayout" Target="/ppt/slideLayouts/slideLayout9.xml" Id="rId45" /><Relationship Type="http://schemas.openxmlformats.org/officeDocument/2006/relationships/slideLayout" Target="/ppt/slideLayouts/slideLayout10.xml" Id="rId50" /><Relationship Type="http://schemas.openxmlformats.org/officeDocument/2006/relationships/slideLayout" Target="/ppt/slideLayouts/slideLayout11.xml" Id="rId55" /><Relationship Type="http://schemas.openxmlformats.org/officeDocument/2006/relationships/slideLayout" Target="/ppt/slideLayouts/slideLayout12.xml" Id="rId60" /><Relationship Type="http://schemas.openxmlformats.org/officeDocument/2006/relationships/slideLayout" Target="/ppt/slideLayouts/slideLayout13.xml" Id="rId65" /><Relationship Type="http://schemas.openxmlformats.org/officeDocument/2006/relationships/slideLayout" Target="/ppt/slideLayouts/slideLayout14.xml" Id="rId70" /><Relationship Type="http://schemas.openxmlformats.org/officeDocument/2006/relationships/slideLayout" Target="/ppt/slideLayouts/slideLayout15.xml" Id="rId75" /><Relationship Type="http://schemas.openxmlformats.org/officeDocument/2006/relationships/slideLayout" Target="/ppt/slideLayouts/slideLayout16.xml" Id="rId80" /><Relationship Type="http://schemas.openxmlformats.org/officeDocument/2006/relationships/slideLayout" Target="/ppt/slideLayouts/slideLayout17.xml" Id="rId85" /><Relationship Type="http://schemas.openxmlformats.org/officeDocument/2006/relationships/slideLayout" Target="/ppt/slideLayouts/slideLayout18.xml" Id="rId90" /><Relationship Type="http://schemas.openxmlformats.org/officeDocument/2006/relationships/slideLayout" Target="/ppt/slideLayouts/slideLayout19.xml" Id="rId95" /><Relationship Type="http://schemas.openxmlformats.org/officeDocument/2006/relationships/slideLayout" Target="/ppt/slideLayouts/slideLayout20.xml" Id="rId100" /><Relationship Type="http://schemas.openxmlformats.org/officeDocument/2006/relationships/slideLayout" Target="/ppt/slideLayouts/slideLayout21.xml" Id="rId105" /><Relationship Type="http://schemas.openxmlformats.org/officeDocument/2006/relationships/slideLayout" Target="/ppt/slideLayouts/slideLayout22.xml" Id="rId110" /><Relationship Type="http://schemas.openxmlformats.org/officeDocument/2006/relationships/slideLayout" Target="/ppt/slideLayouts/slideLayout23.xml" Id="rId115" /><Relationship Type="http://schemas.openxmlformats.org/officeDocument/2006/relationships/slideLayout" Target="/ppt/slideLayouts/slideLayout24.xml" Id="rId120" /><Relationship Type="http://schemas.openxmlformats.org/officeDocument/2006/relationships/slideLayout" Target="/ppt/slideLayouts/slideLayout25.xml" Id="rId125" /><Relationship Type="http://schemas.openxmlformats.org/officeDocument/2006/relationships/slideLayout" Target="/ppt/slideLayouts/slideLayout26.xml" Id="rId130" /><Relationship Type="http://schemas.openxmlformats.org/officeDocument/2006/relationships/slideLayout" Target="/ppt/slideLayouts/slideLayout27.xml" Id="rId135" /><Relationship Type="http://schemas.openxmlformats.org/officeDocument/2006/relationships/slideLayout" Target="/ppt/slideLayouts/slideLayout28.xml" Id="rId140" /><Relationship Type="http://schemas.openxmlformats.org/officeDocument/2006/relationships/slideLayout" Target="/ppt/slideLayouts/slideLayout29.xml" Id="rId145" /><Relationship Type="http://schemas.openxmlformats.org/officeDocument/2006/relationships/slideLayout" Target="/ppt/slideLayouts/slideLayout30.xml" Id="rId150" /><Relationship Type="http://schemas.openxmlformats.org/officeDocument/2006/relationships/slideLayout" Target="/ppt/slideLayouts/slideLayout31.xml" Id="rId155" /><Relationship Type="http://schemas.openxmlformats.org/officeDocument/2006/relationships/slideLayout" Target="/ppt/slideLayouts/slideLayout32.xml" Id="rId160" /><Relationship Type="http://schemas.openxmlformats.org/officeDocument/2006/relationships/slideLayout" Target="/ppt/slideLayouts/slideLayout33.xml" Id="rId165" /><Relationship Type="http://schemas.openxmlformats.org/officeDocument/2006/relationships/slideLayout" Target="/ppt/slideLayouts/slideLayout34.xml" Id="rId170" /><Relationship Type="http://schemas.openxmlformats.org/officeDocument/2006/relationships/slideLayout" Target="/ppt/slideLayouts/slideLayout35.xml" Id="rId175" /><Relationship Type="http://schemas.openxmlformats.org/officeDocument/2006/relationships/slideLayout" Target="/ppt/slideLayouts/slideLayout36.xml" Id="rId180" /><Relationship Type="http://schemas.openxmlformats.org/officeDocument/2006/relationships/slideLayout" Target="/ppt/slideLayouts/slideLayout37.xml" Id="rId185" /><Relationship Type="http://schemas.openxmlformats.org/officeDocument/2006/relationships/slideLayout" Target="/ppt/slideLayouts/slideLayout38.xml" Id="rId190" /><Relationship Type="http://schemas.openxmlformats.org/officeDocument/2006/relationships/slideLayout" Target="/ppt/slideLayouts/slideLayout39.xml" Id="rId195" /><Relationship Type="http://schemas.openxmlformats.org/officeDocument/2006/relationships/slideLayout" Target="/ppt/slideLayouts/slideLayout40.xml" Id="rId200" /><Relationship Type="http://schemas.openxmlformats.org/officeDocument/2006/relationships/slideLayout" Target="/ppt/slideLayouts/slideLayout41.xml" Id="rId205" /><Relationship Type="http://schemas.openxmlformats.org/officeDocument/2006/relationships/slideLayout" Target="/ppt/slideLayouts/slideLayout42.xml" Id="rId210" /><Relationship Type="http://schemas.openxmlformats.org/officeDocument/2006/relationships/slideLayout" Target="/ppt/slideLayouts/slideLayout43.xml" Id="rId215" /><Relationship Type="http://schemas.openxmlformats.org/officeDocument/2006/relationships/slideLayout" Target="/ppt/slideLayouts/slideLayout44.xml" Id="rId220" /><Relationship Type="http://schemas.openxmlformats.org/officeDocument/2006/relationships/slideLayout" Target="/ppt/slideLayouts/slideLayout45.xml" Id="rId225" /><Relationship Type="http://schemas.openxmlformats.org/officeDocument/2006/relationships/slideLayout" Target="/ppt/slideLayouts/slideLayout46.xml" Id="rId230" /><Relationship Type="http://schemas.openxmlformats.org/officeDocument/2006/relationships/slideLayout" Target="/ppt/slideLayouts/slideLayout47.xml" Id="rId235" /><Relationship Type="http://schemas.openxmlformats.org/officeDocument/2006/relationships/slideLayout" Target="/ppt/slideLayouts/slideLayout48.xml" Id="rId240" /><Relationship Type="http://schemas.openxmlformats.org/officeDocument/2006/relationships/slideLayout" Target="/ppt/slideLayouts/slideLayout49.xml" Id="rId245" /><Relationship Type="http://schemas.openxmlformats.org/officeDocument/2006/relationships/slideLayout" Target="/ppt/slideLayouts/slideLayout50.xml" Id="rId250" /><Relationship Type="http://schemas.openxmlformats.org/officeDocument/2006/relationships/slideLayout" Target="/ppt/slideLayouts/slideLayout51.xml" Id="rId255" /><Relationship Type="http://schemas.openxmlformats.org/officeDocument/2006/relationships/slideLayout" Target="/ppt/slideLayouts/slideLayout52.xml" Id="rId260" /><Relationship Type="http://schemas.openxmlformats.org/officeDocument/2006/relationships/slideLayout" Target="/ppt/slideLayouts/slideLayout53.xml" Id="rId265" /><Relationship Type="http://schemas.openxmlformats.org/officeDocument/2006/relationships/slideLayout" Target="/ppt/slideLayouts/slideLayout54.xml" Id="rId270" /><Relationship Type="http://schemas.openxmlformats.org/officeDocument/2006/relationships/slideLayout" Target="/ppt/slideLayouts/slideLayout55.xml" Id="rId275" /><Relationship Type="http://schemas.openxmlformats.org/officeDocument/2006/relationships/slideLayout" Target="/ppt/slideLayouts/slideLayout56.xml" Id="rId280" /><Relationship Type="http://schemas.openxmlformats.org/officeDocument/2006/relationships/slideLayout" Target="/ppt/slideLayouts/slideLayout57.xml" Id="rId285" /><Relationship Type="http://schemas.openxmlformats.org/officeDocument/2006/relationships/slideLayout" Target="/ppt/slideLayouts/slideLayout58.xml" Id="rId290" /><Relationship Type="http://schemas.openxmlformats.org/officeDocument/2006/relationships/slideLayout" Target="/ppt/slideLayouts/slideLayout59.xml" Id="rId295" /><Relationship Type="http://schemas.openxmlformats.org/officeDocument/2006/relationships/slideLayout" Target="/ppt/slideLayouts/slideLayout60.xml" Id="rId300"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5"/>
    <p:sldLayoutId id="2147483650" r:id="rId10"/>
    <p:sldLayoutId id="2147483651" r:id="rId15"/>
    <p:sldLayoutId id="2147483652" r:id="rId20"/>
    <p:sldLayoutId id="2147483653" r:id="rId25"/>
    <p:sldLayoutId id="2147483654" r:id="rId30"/>
    <p:sldLayoutId id="2147483655" r:id="rId35"/>
    <p:sldLayoutId id="2147483656" r:id="rId40"/>
    <p:sldLayoutId id="2147483657" r:id="rId45"/>
    <p:sldLayoutId id="2147483658" r:id="rId50"/>
    <p:sldLayoutId id="2147483659" r:id="rId55"/>
    <p:sldLayoutId id="2147483660" r:id="rId60"/>
    <p:sldLayoutId id="2147483661" r:id="rId65"/>
    <p:sldLayoutId id="2147483662" r:id="rId70"/>
    <p:sldLayoutId id="2147483663" r:id="rId75"/>
    <p:sldLayoutId id="2147483664" r:id="rId80"/>
    <p:sldLayoutId id="2147483665" r:id="rId85"/>
    <p:sldLayoutId id="2147483666" r:id="rId90"/>
    <p:sldLayoutId id="2147483667" r:id="rId95"/>
    <p:sldLayoutId id="2147483668" r:id="rId100"/>
    <p:sldLayoutId id="2147483669" r:id="rId105"/>
    <p:sldLayoutId id="2147483670" r:id="rId110"/>
    <p:sldLayoutId id="2147483671" r:id="rId115"/>
    <p:sldLayoutId id="2147483672" r:id="rId120"/>
    <p:sldLayoutId id="2147483673" r:id="rId125"/>
    <p:sldLayoutId id="2147483674" r:id="rId130"/>
    <p:sldLayoutId id="2147483675" r:id="rId135"/>
    <p:sldLayoutId id="2147483676" r:id="rId140"/>
    <p:sldLayoutId id="2147483677" r:id="rId145"/>
    <p:sldLayoutId id="2147483678" r:id="rId150"/>
    <p:sldLayoutId id="2147483679" r:id="rId155"/>
    <p:sldLayoutId id="2147483680" r:id="rId160"/>
    <p:sldLayoutId id="2147483681" r:id="rId165"/>
    <p:sldLayoutId id="2147483682" r:id="rId170"/>
    <p:sldLayoutId id="2147483683" r:id="rId175"/>
    <p:sldLayoutId id="2147483684" r:id="rId180"/>
    <p:sldLayoutId id="2147483685" r:id="rId185"/>
    <p:sldLayoutId id="2147483686" r:id="rId190"/>
    <p:sldLayoutId id="2147483687" r:id="rId195"/>
    <p:sldLayoutId id="2147483688" r:id="rId200"/>
    <p:sldLayoutId id="2147483689" r:id="rId205"/>
    <p:sldLayoutId id="2147483690" r:id="rId210"/>
    <p:sldLayoutId id="2147483691" r:id="rId215"/>
    <p:sldLayoutId id="2147483692" r:id="rId220"/>
    <p:sldLayoutId id="2147483693" r:id="rId225"/>
    <p:sldLayoutId id="2147483694" r:id="rId230"/>
    <p:sldLayoutId id="2147483695" r:id="rId235"/>
    <p:sldLayoutId id="2147483696" r:id="rId240"/>
    <p:sldLayoutId id="2147483697" r:id="rId245"/>
    <p:sldLayoutId id="2147483698" r:id="rId250"/>
    <p:sldLayoutId id="2147483699" r:id="rId255"/>
    <p:sldLayoutId id="2147483700" r:id="rId260"/>
    <p:sldLayoutId id="2147483701" r:id="rId265"/>
    <p:sldLayoutId id="2147483702" r:id="rId270"/>
    <p:sldLayoutId id="2147483703" r:id="rId275"/>
    <p:sldLayoutId id="2147483704" r:id="rId280"/>
    <p:sldLayoutId id="2147483705" r:id="rId285"/>
    <p:sldLayoutId id="2147483706" r:id="rId290"/>
    <p:sldLayoutId id="2147483707" r:id="rId295"/>
    <p:sldLayoutId id="2147483708" r:id="rId300"/>
  </p:sldLayoutIdLst>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5" /><Relationship Type="http://schemas.openxmlformats.org/officeDocument/2006/relationships/image" Target="/ppt/media/image1.png" Id="rId7" /></Relationships>
</file>

<file path=ppt/slides/_rels/slide10.xml.rels>&#65279;<?xml version="1.0" encoding="utf-8"?><Relationships xmlns="http://schemas.openxmlformats.org/package/2006/relationships"><Relationship Type="http://schemas.openxmlformats.org/officeDocument/2006/relationships/slideLayout" Target="/ppt/slideLayouts/slideLayout10.xml" Id="rId50" /><Relationship Type="http://schemas.openxmlformats.org/officeDocument/2006/relationships/image" Target="/ppt/media/image10.png" Id="rId5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1.xml" Id="rId55" /><Relationship Type="http://schemas.openxmlformats.org/officeDocument/2006/relationships/image" Target="/ppt/media/image11.png" Id="rId57"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Id60" /><Relationship Type="http://schemas.openxmlformats.org/officeDocument/2006/relationships/image" Target="/ppt/media/image12.png" Id="rId6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3.xml" Id="rId65" /><Relationship Type="http://schemas.openxmlformats.org/officeDocument/2006/relationships/image" Target="/ppt/media/image13.png" Id="rId67"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4.xml" Id="rId70" /><Relationship Type="http://schemas.openxmlformats.org/officeDocument/2006/relationships/image" Target="/ppt/media/image14.png" Id="rId7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5.xml" Id="rId75" /><Relationship Type="http://schemas.openxmlformats.org/officeDocument/2006/relationships/image" Target="/ppt/media/image15.png" Id="rId77"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6.xml" Id="rId80" /><Relationship Type="http://schemas.openxmlformats.org/officeDocument/2006/relationships/image" Target="/ppt/media/image16.png" Id="rId82"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7.xml" Id="rId85" /><Relationship Type="http://schemas.openxmlformats.org/officeDocument/2006/relationships/image" Target="/ppt/media/image17.png" Id="rId87"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8.xml" Id="rId90" /><Relationship Type="http://schemas.openxmlformats.org/officeDocument/2006/relationships/image" Target="/ppt/media/image18.png" Id="rId92"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9.xml" Id="rId95" /><Relationship Type="http://schemas.openxmlformats.org/officeDocument/2006/relationships/image" Target="/ppt/media/image19.png" Id="rId97"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Id10" /><Relationship Type="http://schemas.openxmlformats.org/officeDocument/2006/relationships/image" Target="/ppt/media/image2.png" Id="rId12" /></Relationships>
</file>

<file path=ppt/slides/_rels/slide20.xml.rels>&#65279;<?xml version="1.0" encoding="utf-8"?><Relationships xmlns="http://schemas.openxmlformats.org/package/2006/relationships"><Relationship Type="http://schemas.openxmlformats.org/officeDocument/2006/relationships/slideLayout" Target="/ppt/slideLayouts/slideLayout20.xml" Id="rId100" /><Relationship Type="http://schemas.openxmlformats.org/officeDocument/2006/relationships/image" Target="/ppt/media/image20.png" Id="rId10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21.xml" Id="rId105" /><Relationship Type="http://schemas.openxmlformats.org/officeDocument/2006/relationships/image" Target="/ppt/media/image21.png" Id="rId107"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2.xml" Id="rId110" /><Relationship Type="http://schemas.openxmlformats.org/officeDocument/2006/relationships/image" Target="/ppt/media/image22.png" Id="rId112"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3.xml" Id="rId115" /><Relationship Type="http://schemas.openxmlformats.org/officeDocument/2006/relationships/image" Target="/ppt/media/image23.png" Id="rId117"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4.xml" Id="rId120" /><Relationship Type="http://schemas.openxmlformats.org/officeDocument/2006/relationships/image" Target="/ppt/media/image24.png" Id="rId122"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5.xml" Id="rId125" /><Relationship Type="http://schemas.openxmlformats.org/officeDocument/2006/relationships/image" Target="/ppt/media/image25.png" Id="rId127"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6.xml" Id="rId130" /><Relationship Type="http://schemas.openxmlformats.org/officeDocument/2006/relationships/image" Target="/ppt/media/image26.png" Id="rId132"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7.xml" Id="rId135" /><Relationship Type="http://schemas.openxmlformats.org/officeDocument/2006/relationships/image" Target="/ppt/media/image27.png" Id="rId137" /></Relationships>
</file>

<file path=ppt/slides/_rels/slide28.xml.rels>&#65279;<?xml version="1.0" encoding="utf-8"?><Relationships xmlns="http://schemas.openxmlformats.org/package/2006/relationships"><Relationship Type="http://schemas.openxmlformats.org/officeDocument/2006/relationships/slideLayout" Target="/ppt/slideLayouts/slideLayout28.xml" Id="rId140" /><Relationship Type="http://schemas.openxmlformats.org/officeDocument/2006/relationships/image" Target="/ppt/media/image28.png" Id="rId14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9.xml" Id="rId145" /><Relationship Type="http://schemas.openxmlformats.org/officeDocument/2006/relationships/image" Target="/ppt/media/image29.png" Id="rId147"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5" /><Relationship Type="http://schemas.openxmlformats.org/officeDocument/2006/relationships/image" Target="/ppt/media/image3.png" Id="rId17" /></Relationships>
</file>

<file path=ppt/slides/_rels/slide30.xml.rels>&#65279;<?xml version="1.0" encoding="utf-8"?><Relationships xmlns="http://schemas.openxmlformats.org/package/2006/relationships"><Relationship Type="http://schemas.openxmlformats.org/officeDocument/2006/relationships/slideLayout" Target="/ppt/slideLayouts/slideLayout30.xml" Id="rId150" /><Relationship Type="http://schemas.openxmlformats.org/officeDocument/2006/relationships/image" Target="/ppt/media/image30.png" Id="rId152" /></Relationships>
</file>

<file path=ppt/slides/_rels/slide31.xml.rels>&#65279;<?xml version="1.0" encoding="utf-8"?><Relationships xmlns="http://schemas.openxmlformats.org/package/2006/relationships"><Relationship Type="http://schemas.openxmlformats.org/officeDocument/2006/relationships/slideLayout" Target="/ppt/slideLayouts/slideLayout31.xml" Id="rId155" /><Relationship Type="http://schemas.openxmlformats.org/officeDocument/2006/relationships/image" Target="/ppt/media/image31.png" Id="rId157" /></Relationships>
</file>

<file path=ppt/slides/_rels/slide32.xml.rels>&#65279;<?xml version="1.0" encoding="utf-8"?><Relationships xmlns="http://schemas.openxmlformats.org/package/2006/relationships"><Relationship Type="http://schemas.openxmlformats.org/officeDocument/2006/relationships/slideLayout" Target="/ppt/slideLayouts/slideLayout32.xml" Id="rId160" /><Relationship Type="http://schemas.openxmlformats.org/officeDocument/2006/relationships/image" Target="/ppt/media/image32.png" Id="rId162" /></Relationships>
</file>

<file path=ppt/slides/_rels/slide33.xml.rels>&#65279;<?xml version="1.0" encoding="utf-8"?><Relationships xmlns="http://schemas.openxmlformats.org/package/2006/relationships"><Relationship Type="http://schemas.openxmlformats.org/officeDocument/2006/relationships/slideLayout" Target="/ppt/slideLayouts/slideLayout33.xml" Id="rId165" /><Relationship Type="http://schemas.openxmlformats.org/officeDocument/2006/relationships/image" Target="/ppt/media/image33.png" Id="rId167" /></Relationships>
</file>

<file path=ppt/slides/_rels/slide34.xml.rels>&#65279;<?xml version="1.0" encoding="utf-8"?><Relationships xmlns="http://schemas.openxmlformats.org/package/2006/relationships"><Relationship Type="http://schemas.openxmlformats.org/officeDocument/2006/relationships/slideLayout" Target="/ppt/slideLayouts/slideLayout34.xml" Id="rId170" /><Relationship Type="http://schemas.openxmlformats.org/officeDocument/2006/relationships/image" Target="/ppt/media/image34.png" Id="rId172" /></Relationships>
</file>

<file path=ppt/slides/_rels/slide35.xml.rels>&#65279;<?xml version="1.0" encoding="utf-8"?><Relationships xmlns="http://schemas.openxmlformats.org/package/2006/relationships"><Relationship Type="http://schemas.openxmlformats.org/officeDocument/2006/relationships/slideLayout" Target="/ppt/slideLayouts/slideLayout35.xml" Id="rId175" /><Relationship Type="http://schemas.openxmlformats.org/officeDocument/2006/relationships/image" Target="/ppt/media/image35.png" Id="rId177" /></Relationships>
</file>

<file path=ppt/slides/_rels/slide36.xml.rels>&#65279;<?xml version="1.0" encoding="utf-8"?><Relationships xmlns="http://schemas.openxmlformats.org/package/2006/relationships"><Relationship Type="http://schemas.openxmlformats.org/officeDocument/2006/relationships/slideLayout" Target="/ppt/slideLayouts/slideLayout36.xml" Id="rId180" /><Relationship Type="http://schemas.openxmlformats.org/officeDocument/2006/relationships/image" Target="/ppt/media/image36.png" Id="rId18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37.xml" Id="rId185" /><Relationship Type="http://schemas.openxmlformats.org/officeDocument/2006/relationships/image" Target="/ppt/media/image37.png" Id="rId187" /></Relationships>
</file>

<file path=ppt/slides/_rels/slide38.xml.rels>&#65279;<?xml version="1.0" encoding="utf-8"?><Relationships xmlns="http://schemas.openxmlformats.org/package/2006/relationships"><Relationship Type="http://schemas.openxmlformats.org/officeDocument/2006/relationships/slideLayout" Target="/ppt/slideLayouts/slideLayout38.xml" Id="rId190" /><Relationship Type="http://schemas.openxmlformats.org/officeDocument/2006/relationships/image" Target="/ppt/media/image38.png" Id="rId19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39.xml" Id="rId195" /><Relationship Type="http://schemas.openxmlformats.org/officeDocument/2006/relationships/image" Target="/ppt/media/image39.png" Id="rId197" /></Relationships>
</file>

<file path=ppt/slides/_rels/slide4.xml.rels>&#65279;<?xml version="1.0" encoding="utf-8"?><Relationships xmlns="http://schemas.openxmlformats.org/package/2006/relationships"><Relationship Type="http://schemas.openxmlformats.org/officeDocument/2006/relationships/slideLayout" Target="/ppt/slideLayouts/slideLayout4.xml" Id="rId20" /><Relationship Type="http://schemas.openxmlformats.org/officeDocument/2006/relationships/image" Target="/ppt/media/image4.png" Id="rId22" /></Relationships>
</file>

<file path=ppt/slides/_rels/slide40.xml.rels>&#65279;<?xml version="1.0" encoding="utf-8"?><Relationships xmlns="http://schemas.openxmlformats.org/package/2006/relationships"><Relationship Type="http://schemas.openxmlformats.org/officeDocument/2006/relationships/slideLayout" Target="/ppt/slideLayouts/slideLayout40.xml" Id="rId200" /><Relationship Type="http://schemas.openxmlformats.org/officeDocument/2006/relationships/image" Target="/ppt/media/image40.png" Id="rId20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41.xml" Id="rId205" /><Relationship Type="http://schemas.openxmlformats.org/officeDocument/2006/relationships/image" Target="/ppt/media/image41.png" Id="rId207" /></Relationships>
</file>

<file path=ppt/slides/_rels/slide42.xml.rels>&#65279;<?xml version="1.0" encoding="utf-8"?><Relationships xmlns="http://schemas.openxmlformats.org/package/2006/relationships"><Relationship Type="http://schemas.openxmlformats.org/officeDocument/2006/relationships/slideLayout" Target="/ppt/slideLayouts/slideLayout42.xml" Id="rId210" /><Relationship Type="http://schemas.openxmlformats.org/officeDocument/2006/relationships/image" Target="/ppt/media/image42.png" Id="rId212" /></Relationships>
</file>

<file path=ppt/slides/_rels/slide43.xml.rels>&#65279;<?xml version="1.0" encoding="utf-8"?><Relationships xmlns="http://schemas.openxmlformats.org/package/2006/relationships"><Relationship Type="http://schemas.openxmlformats.org/officeDocument/2006/relationships/slideLayout" Target="/ppt/slideLayouts/slideLayout43.xml" Id="rId215" /><Relationship Type="http://schemas.openxmlformats.org/officeDocument/2006/relationships/image" Target="/ppt/media/image43.png" Id="rId217" /></Relationships>
</file>

<file path=ppt/slides/_rels/slide44.xml.rels>&#65279;<?xml version="1.0" encoding="utf-8"?><Relationships xmlns="http://schemas.openxmlformats.org/package/2006/relationships"><Relationship Type="http://schemas.openxmlformats.org/officeDocument/2006/relationships/slideLayout" Target="/ppt/slideLayouts/slideLayout44.xml" Id="rId220" /><Relationship Type="http://schemas.openxmlformats.org/officeDocument/2006/relationships/image" Target="/ppt/media/image44.png" Id="rId222" /></Relationships>
</file>

<file path=ppt/slides/_rels/slide45.xml.rels>&#65279;<?xml version="1.0" encoding="utf-8"?><Relationships xmlns="http://schemas.openxmlformats.org/package/2006/relationships"><Relationship Type="http://schemas.openxmlformats.org/officeDocument/2006/relationships/slideLayout" Target="/ppt/slideLayouts/slideLayout45.xml" Id="rId225" /><Relationship Type="http://schemas.openxmlformats.org/officeDocument/2006/relationships/image" Target="/ppt/media/image45.png" Id="rId227" /></Relationships>
</file>

<file path=ppt/slides/_rels/slide46.xml.rels>&#65279;<?xml version="1.0" encoding="utf-8"?><Relationships xmlns="http://schemas.openxmlformats.org/package/2006/relationships"><Relationship Type="http://schemas.openxmlformats.org/officeDocument/2006/relationships/slideLayout" Target="/ppt/slideLayouts/slideLayout46.xml" Id="rId230" /><Relationship Type="http://schemas.openxmlformats.org/officeDocument/2006/relationships/image" Target="/ppt/media/image46.png" Id="rId232" /></Relationships>
</file>

<file path=ppt/slides/_rels/slide47.xml.rels>&#65279;<?xml version="1.0" encoding="utf-8"?><Relationships xmlns="http://schemas.openxmlformats.org/package/2006/relationships"><Relationship Type="http://schemas.openxmlformats.org/officeDocument/2006/relationships/slideLayout" Target="/ppt/slideLayouts/slideLayout47.xml" Id="rId235" /><Relationship Type="http://schemas.openxmlformats.org/officeDocument/2006/relationships/image" Target="/ppt/media/image47.png" Id="rId237" /></Relationships>
</file>

<file path=ppt/slides/_rels/slide48.xml.rels>&#65279;<?xml version="1.0" encoding="utf-8"?><Relationships xmlns="http://schemas.openxmlformats.org/package/2006/relationships"><Relationship Type="http://schemas.openxmlformats.org/officeDocument/2006/relationships/slideLayout" Target="/ppt/slideLayouts/slideLayout48.xml" Id="rId240" /><Relationship Type="http://schemas.openxmlformats.org/officeDocument/2006/relationships/image" Target="/ppt/media/image48.png" Id="rId242" /></Relationships>
</file>

<file path=ppt/slides/_rels/slide49.xml.rels>&#65279;<?xml version="1.0" encoding="utf-8"?><Relationships xmlns="http://schemas.openxmlformats.org/package/2006/relationships"><Relationship Type="http://schemas.openxmlformats.org/officeDocument/2006/relationships/slideLayout" Target="/ppt/slideLayouts/slideLayout49.xml" Id="rId245" /><Relationship Type="http://schemas.openxmlformats.org/officeDocument/2006/relationships/image" Target="/ppt/media/image49.png" Id="rId247" /></Relationships>
</file>

<file path=ppt/slides/_rels/slide5.xml.rels>&#65279;<?xml version="1.0" encoding="utf-8"?><Relationships xmlns="http://schemas.openxmlformats.org/package/2006/relationships"><Relationship Type="http://schemas.openxmlformats.org/officeDocument/2006/relationships/slideLayout" Target="/ppt/slideLayouts/slideLayout5.xml" Id="rId25" /><Relationship Type="http://schemas.openxmlformats.org/officeDocument/2006/relationships/image" Target="/ppt/media/image5.png" Id="rId27" /></Relationships>
</file>

<file path=ppt/slides/_rels/slide50.xml.rels>&#65279;<?xml version="1.0" encoding="utf-8"?><Relationships xmlns="http://schemas.openxmlformats.org/package/2006/relationships"><Relationship Type="http://schemas.openxmlformats.org/officeDocument/2006/relationships/slideLayout" Target="/ppt/slideLayouts/slideLayout50.xml" Id="rId250" /><Relationship Type="http://schemas.openxmlformats.org/officeDocument/2006/relationships/image" Target="/ppt/media/image50.png" Id="rId252" /></Relationships>
</file>

<file path=ppt/slides/_rels/slide51.xml.rels>&#65279;<?xml version="1.0" encoding="utf-8"?><Relationships xmlns="http://schemas.openxmlformats.org/package/2006/relationships"><Relationship Type="http://schemas.openxmlformats.org/officeDocument/2006/relationships/slideLayout" Target="/ppt/slideLayouts/slideLayout51.xml" Id="rId255" /><Relationship Type="http://schemas.openxmlformats.org/officeDocument/2006/relationships/image" Target="/ppt/media/image51.png" Id="rId257" /></Relationships>
</file>

<file path=ppt/slides/_rels/slide52.xml.rels>&#65279;<?xml version="1.0" encoding="utf-8"?><Relationships xmlns="http://schemas.openxmlformats.org/package/2006/relationships"><Relationship Type="http://schemas.openxmlformats.org/officeDocument/2006/relationships/slideLayout" Target="/ppt/slideLayouts/slideLayout52.xml" Id="rId260" /><Relationship Type="http://schemas.openxmlformats.org/officeDocument/2006/relationships/image" Target="/ppt/media/image52.png" Id="rId262" /></Relationships>
</file>

<file path=ppt/slides/_rels/slide53.xml.rels>&#65279;<?xml version="1.0" encoding="utf-8"?><Relationships xmlns="http://schemas.openxmlformats.org/package/2006/relationships"><Relationship Type="http://schemas.openxmlformats.org/officeDocument/2006/relationships/slideLayout" Target="/ppt/slideLayouts/slideLayout53.xml" Id="rId265" /><Relationship Type="http://schemas.openxmlformats.org/officeDocument/2006/relationships/image" Target="/ppt/media/image53.png" Id="rId267" /></Relationships>
</file>

<file path=ppt/slides/_rels/slide54.xml.rels>&#65279;<?xml version="1.0" encoding="utf-8"?><Relationships xmlns="http://schemas.openxmlformats.org/package/2006/relationships"><Relationship Type="http://schemas.openxmlformats.org/officeDocument/2006/relationships/slideLayout" Target="/ppt/slideLayouts/slideLayout54.xml" Id="rId270" /><Relationship Type="http://schemas.openxmlformats.org/officeDocument/2006/relationships/image" Target="/ppt/media/image54.png" Id="rId272" /></Relationships>
</file>

<file path=ppt/slides/_rels/slide55.xml.rels>&#65279;<?xml version="1.0" encoding="utf-8"?><Relationships xmlns="http://schemas.openxmlformats.org/package/2006/relationships"><Relationship Type="http://schemas.openxmlformats.org/officeDocument/2006/relationships/slideLayout" Target="/ppt/slideLayouts/slideLayout55.xml" Id="rId275" /><Relationship Type="http://schemas.openxmlformats.org/officeDocument/2006/relationships/image" Target="/ppt/media/image55.png" Id="rId277" /></Relationships>
</file>

<file path=ppt/slides/_rels/slide56.xml.rels>&#65279;<?xml version="1.0" encoding="utf-8"?><Relationships xmlns="http://schemas.openxmlformats.org/package/2006/relationships"><Relationship Type="http://schemas.openxmlformats.org/officeDocument/2006/relationships/slideLayout" Target="/ppt/slideLayouts/slideLayout56.xml" Id="rId280" /><Relationship Type="http://schemas.openxmlformats.org/officeDocument/2006/relationships/image" Target="/ppt/media/image56.png" Id="rId282" /></Relationships>
</file>

<file path=ppt/slides/_rels/slide57.xml.rels>&#65279;<?xml version="1.0" encoding="utf-8"?><Relationships xmlns="http://schemas.openxmlformats.org/package/2006/relationships"><Relationship Type="http://schemas.openxmlformats.org/officeDocument/2006/relationships/slideLayout" Target="/ppt/slideLayouts/slideLayout57.xml" Id="rId285" /><Relationship Type="http://schemas.openxmlformats.org/officeDocument/2006/relationships/image" Target="/ppt/media/image57.png" Id="rId287" /></Relationships>
</file>

<file path=ppt/slides/_rels/slide58.xml.rels>&#65279;<?xml version="1.0" encoding="utf-8"?><Relationships xmlns="http://schemas.openxmlformats.org/package/2006/relationships"><Relationship Type="http://schemas.openxmlformats.org/officeDocument/2006/relationships/slideLayout" Target="/ppt/slideLayouts/slideLayout58.xml" Id="rId290" /><Relationship Type="http://schemas.openxmlformats.org/officeDocument/2006/relationships/image" Target="/ppt/media/image58.png" Id="rId292" /></Relationships>
</file>

<file path=ppt/slides/_rels/slide59.xml.rels>&#65279;<?xml version="1.0" encoding="utf-8"?><Relationships xmlns="http://schemas.openxmlformats.org/package/2006/relationships"><Relationship Type="http://schemas.openxmlformats.org/officeDocument/2006/relationships/slideLayout" Target="/ppt/slideLayouts/slideLayout59.xml" Id="rId295" /><Relationship Type="http://schemas.openxmlformats.org/officeDocument/2006/relationships/image" Target="/ppt/media/image59.png" Id="rId297" /></Relationships>
</file>

<file path=ppt/slides/_rels/slide6.xml.rels>&#65279;<?xml version="1.0" encoding="utf-8"?><Relationships xmlns="http://schemas.openxmlformats.org/package/2006/relationships"><Relationship Type="http://schemas.openxmlformats.org/officeDocument/2006/relationships/slideLayout" Target="/ppt/slideLayouts/slideLayout6.xml" Id="rId30" /><Relationship Type="http://schemas.openxmlformats.org/officeDocument/2006/relationships/image" Target="/ppt/media/image6.png" Id="rId32" /></Relationships>
</file>

<file path=ppt/slides/_rels/slide60.xml.rels>&#65279;<?xml version="1.0" encoding="utf-8"?><Relationships xmlns="http://schemas.openxmlformats.org/package/2006/relationships"><Relationship Type="http://schemas.openxmlformats.org/officeDocument/2006/relationships/slideLayout" Target="/ppt/slideLayouts/slideLayout60.xml" Id="rId300" /><Relationship Type="http://schemas.openxmlformats.org/officeDocument/2006/relationships/image" Target="/ppt/media/image60.png" Id="rId302" /></Relationships>
</file>

<file path=ppt/slides/_rels/slide7.xml.rels>&#65279;<?xml version="1.0" encoding="utf-8"?><Relationships xmlns="http://schemas.openxmlformats.org/package/2006/relationships"><Relationship Type="http://schemas.openxmlformats.org/officeDocument/2006/relationships/slideLayout" Target="/ppt/slideLayouts/slideLayout7.xml" Id="rId35" /><Relationship Type="http://schemas.openxmlformats.org/officeDocument/2006/relationships/image" Target="/ppt/media/image7.png" Id="rId37" /></Relationships>
</file>

<file path=ppt/slides/_rels/slide8.xml.rels>&#65279;<?xml version="1.0" encoding="utf-8"?><Relationships xmlns="http://schemas.openxmlformats.org/package/2006/relationships"><Relationship Type="http://schemas.openxmlformats.org/officeDocument/2006/relationships/slideLayout" Target="/ppt/slideLayouts/slideLayout8.xml" Id="rId40" /><Relationship Type="http://schemas.openxmlformats.org/officeDocument/2006/relationships/image" Target="/ppt/media/image8.png" Id="rId42" /></Relationships>
</file>

<file path=ppt/slides/_rels/slide9.xml.rels>&#65279;<?xml version="1.0" encoding="utf-8"?><Relationships xmlns="http://schemas.openxmlformats.org/package/2006/relationships"><Relationship Type="http://schemas.openxmlformats.org/officeDocument/2006/relationships/slideLayout" Target="/ppt/slideLayouts/slideLayout9.xml" Id="rId45" /><Relationship Type="http://schemas.openxmlformats.org/officeDocument/2006/relationships/image" Target="/ppt/media/image9.png" Id="rId47"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 name=""/>
        <p:cNvGrpSpPr/>
        <p:nvPr/>
      </p:nvGrpSpPr>
      <p:grpSpPr/>
      <p:pic>
        <p:nvPicPr>
          <p:cNvPr id="9" name="Image.jpg"/>
          <p:cNvPicPr/>
          <p:nvPr/>
        </p:nvPicPr>
        <p:blipFill>
          <a:blip r:embed="rId7"/>
          <a:stretch>
            <a:fillRect/>
          </a:stretch>
        </p:blipFill>
        <p:spPr>
          <a:xfrm>
            <a:off x="5638800" y="6370320"/>
            <a:ext cx="3432175" cy="289560"/>
          </a:xfrm>
          <a:prstGeom prst="rect">
            <a:avLst/>
          </a:prstGeom>
        </p:spPr>
      </p:pic>
      <p:sp>
        <p:nvSpPr>
          <p:cNvPr id="4" name=""/>
          <p:cNvSpPr/>
          <p:nvPr>
            <p:ph type="body" idx="10"/>
          </p:nvPr>
        </p:nvSpPr>
        <p:spPr>
          <a:xfrm>
            <a:off x="789305" y="381000"/>
            <a:ext cx="7340600" cy="3036570"/>
          </a:xfrm>
          <a:prstGeom prst="rect">
            <a:avLst/>
          </a:prstGeom>
          <a:noFill/>
          <a:ln w="0" cmpd="sng">
            <a:noFill/>
            <a:prstDash val="solid"/>
          </a:ln>
        </p:spPr>
        <p:txBody>
          <a:bodyPr vert="horz" lIns="0" tIns="85725" rIns="0" bIns="0" anchor="t"/>
          <a:lstStyle/>
          <a:p>
            <a:pPr marL="0" marR="0" indent="0" algn="ctr">
              <a:lnSpc>
                <a:spcPts val="3500"/>
              </a:lnSpc>
              <a:spcAft>
                <a:spcPts val="0"/>
              </a:spcAft>
            </a:pPr>
            <a:r>
              <a:rPr lang="en-US" sz="3550" b="1" spc="5">
                <a:solidFill>
                  <a:srgbClr val="001F5F"/>
                </a:solidFill>
                <a:latin typeface="Calibri" pitchFamily="1" panose="2263545234"/>
              </a:rPr>
              <a:t>Cheating and Plagiarism </a:t>
            </a:r>
          </a:p>
          <a:p>
            <a:pPr marL="0" marR="0" indent="0" algn="ctr">
              <a:lnSpc>
                <a:spcPts val="3500"/>
              </a:lnSpc>
              <a:spcBef>
                <a:spcPts val="625"/>
              </a:spcBef>
              <a:spcAft>
                <a:spcPts val="0"/>
              </a:spcAft>
            </a:pPr>
            <a:r>
              <a:rPr lang="en-US" sz="3550" b="1" spc="0">
                <a:solidFill>
                  <a:srgbClr val="001F5F"/>
                </a:solidFill>
                <a:latin typeface="Calibri" pitchFamily="1" panose="2263545234"/>
              </a:rPr>
              <a:t>in Higher Education: </a:t>
            </a:r>
          </a:p>
          <a:p>
            <a:pPr marL="0" marR="0" indent="0" algn="l">
              <a:lnSpc>
                <a:spcPts val="3500"/>
              </a:lnSpc>
              <a:spcBef>
                <a:spcPts val="625"/>
              </a:spcBef>
              <a:spcAft>
                <a:spcPts val="0"/>
              </a:spcAft>
            </a:pPr>
            <a:r>
              <a:rPr lang="en-US" sz="3550" b="1" spc="-15">
                <a:solidFill>
                  <a:srgbClr val="001F5F"/>
                </a:solidFill>
                <a:latin typeface="Calibri" pitchFamily="1" panose="2263545234"/>
              </a:rPr>
              <a:t>Practical Guidance for How to Respond </a:t>
            </a:r>
          </a:p>
          <a:p>
            <a:pPr marL="0" marR="0" indent="0" algn="ctr">
              <a:lnSpc>
                <a:spcPts val="3500"/>
              </a:lnSpc>
              <a:spcBef>
                <a:spcPts val="625"/>
              </a:spcBef>
              <a:spcAft>
                <a:spcPts val="6525"/>
              </a:spcAft>
            </a:pPr>
            <a:r>
              <a:rPr lang="en-US" sz="3550" b="1" spc="-5">
                <a:solidFill>
                  <a:srgbClr val="001F5F"/>
                </a:solidFill>
                <a:latin typeface="Calibri" pitchFamily="1" panose="2263545234"/>
              </a:rPr>
              <a:t>Lawfully </a:t>
            </a:r>
          </a:p>
        </p:txBody>
      </p:sp>
      <p:sp>
        <p:nvSpPr>
          <p:cNvPr id="5" name=""/>
          <p:cNvSpPr/>
          <p:nvPr>
            <p:ph type="body" idx="10"/>
          </p:nvPr>
        </p:nvSpPr>
        <p:spPr>
          <a:xfrm>
            <a:off x="789305" y="3417570"/>
            <a:ext cx="7340600" cy="2952750"/>
          </a:xfrm>
          <a:prstGeom prst="rect">
            <a:avLst/>
          </a:prstGeom>
          <a:noFill/>
          <a:ln w="0" cmpd="sng">
            <a:noFill/>
            <a:prstDash val="solid"/>
          </a:ln>
        </p:spPr>
        <p:txBody>
          <a:bodyPr vert="horz" lIns="0" tIns="90170" rIns="0" bIns="0" anchor="t">
            <a:normAutofit fontScale="95000"/>
          </a:bodyPr>
          <a:lstStyle/>
          <a:p>
            <a:pPr marL="0" marR="0" indent="0" algn="ctr">
              <a:lnSpc>
                <a:spcPts val="2400"/>
              </a:lnSpc>
              <a:spcAft>
                <a:spcPts val="0"/>
              </a:spcAft>
            </a:pPr>
            <a:r>
              <a:rPr lang="en-US" sz="2400" b="1" spc="-5">
                <a:solidFill>
                  <a:srgbClr val="001F5F"/>
                </a:solidFill>
                <a:latin typeface="Calibri" pitchFamily="1" panose="2263545234"/>
              </a:rPr>
              <a:t>An EducationAdminWebAdvisor Webinar </a:t>
            </a:r>
          </a:p>
          <a:p>
            <a:pPr marL="0" marR="0" indent="0" algn="ctr">
              <a:lnSpc>
                <a:spcPts val="2200"/>
              </a:lnSpc>
              <a:spcBef>
                <a:spcPts val="3610"/>
              </a:spcBef>
              <a:spcAft>
                <a:spcPts val="0"/>
              </a:spcAft>
            </a:pPr>
            <a:r>
              <a:rPr lang="en-US" sz="2200" b="1" spc="20">
                <a:solidFill>
                  <a:srgbClr val="001F5F"/>
                </a:solidFill>
                <a:latin typeface="Calibri" pitchFamily="1" panose="2263545234"/>
              </a:rPr>
              <a:t>Presented by: </a:t>
            </a:r>
          </a:p>
          <a:p>
            <a:pPr marL="0" marR="0" indent="0" algn="ctr">
              <a:lnSpc>
                <a:spcPts val="2400"/>
              </a:lnSpc>
              <a:spcBef>
                <a:spcPts val="3575"/>
              </a:spcBef>
              <a:spcAft>
                <a:spcPts val="0"/>
              </a:spcAft>
            </a:pPr>
            <a:r>
              <a:rPr lang="en-US" sz="2400" b="1" spc="-25">
                <a:solidFill>
                  <a:srgbClr val="001F5F"/>
                </a:solidFill>
                <a:latin typeface="Calibri" pitchFamily="1" panose="2263545234"/>
              </a:rPr>
              <a:t>Dr. Jim Castagnera </a:t>
            </a:r>
          </a:p>
          <a:p>
            <a:pPr marL="0" marR="0" indent="0" algn="ctr">
              <a:lnSpc>
                <a:spcPts val="2400"/>
              </a:lnSpc>
              <a:spcBef>
                <a:spcPts val="690"/>
              </a:spcBef>
              <a:spcAft>
                <a:spcPts val="0"/>
              </a:spcAft>
            </a:pPr>
            <a:r>
              <a:rPr lang="en-US" sz="2400" b="1" spc="-5">
                <a:solidFill>
                  <a:srgbClr val="001F5F"/>
                </a:solidFill>
                <a:latin typeface="Calibri" pitchFamily="1" panose="2263545234"/>
              </a:rPr>
              <a:t>Managing Director </a:t>
            </a:r>
          </a:p>
          <a:p>
            <a:pPr marL="0" marR="0" indent="0" algn="ctr">
              <a:lnSpc>
                <a:spcPts val="2400"/>
              </a:lnSpc>
              <a:spcBef>
                <a:spcPts val="715"/>
              </a:spcBef>
              <a:spcAft>
                <a:spcPts val="1795"/>
              </a:spcAft>
            </a:pPr>
            <a:r>
              <a:rPr lang="en-US" sz="2400" b="1" spc="-5">
                <a:solidFill>
                  <a:srgbClr val="001F5F"/>
                </a:solidFill>
                <a:latin typeface="Calibri" pitchFamily="1" panose="2263545234"/>
              </a:rPr>
              <a:t>K&amp;C Human Resource Enterprises </a:t>
            </a:r>
          </a:p>
        </p:txBody>
      </p:sp>
      <p:graphicFrame>
        <p:nvGraphicFramePr>
          <p:cNvPr id="8" name="table 8"/>
          <p:cNvGraphicFramePr>
            <a:graphicFrameLocks noGrp="1"/>
          </p:cNvGraphicFramePr>
          <p:nvPr/>
        </p:nvGraphicFramePr>
        <p:xfrm>
          <a:off x="247015" y="6370320"/>
          <a:ext cx="8826500" cy="297180"/>
        </p:xfrm>
        <a:graphic>
          <a:graphicData uri="http://schemas.openxmlformats.org/drawingml/2006/table">
            <a:tbl>
              <a:tblGrid>
                <a:gridCol w="5391785"/>
                <a:gridCol w="3434715"/>
              </a:tblGrid>
              <a:tr h="297180">
                <a:tc>
                  <a:txBody>
                    <a:bodyPr vert="horz" anchor="t"/>
                    <a:lstStyle/>
                    <a:p>
                      <a:pPr marL="0" marR="2697480" indent="0" algn="r">
                        <a:lnSpc>
                          <a:spcPts val="1000"/>
                        </a:lnSpc>
                        <a:spcBef>
                          <a:spcPts val="650"/>
                        </a:spcBef>
                        <a:spcAft>
                          <a:spcPts val="620"/>
                        </a:spcAft>
                      </a:pPr>
                      <a:r>
                        <a:rPr lang="en-US" sz="900" spc="-10">
                          <a:solidFill>
                            <a:srgbClr val="001F5F"/>
                          </a:solidFill>
                          <a:latin typeface="Tahoma" pitchFamily="2" panose="2263545234"/>
                        </a:rPr>
                        <a:t>Copyright © 2018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97" name=""/>
        <p:cNvGrpSpPr/>
        <p:nvPr/>
      </p:nvGrpSpPr>
      <p:grpSpPr/>
      <p:sp>
        <p:nvSpPr>
          <p:cNvPr id="9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07" name="Image.jpg"/>
          <p:cNvPicPr/>
          <p:nvPr/>
        </p:nvPicPr>
        <p:blipFill>
          <a:blip r:embed="rId52"/>
          <a:stretch>
            <a:fillRect/>
          </a:stretch>
        </p:blipFill>
        <p:spPr>
          <a:xfrm>
            <a:off x="5638800" y="6370320"/>
            <a:ext cx="3432175" cy="289560"/>
          </a:xfrm>
          <a:prstGeom prst="rect">
            <a:avLst/>
          </a:prstGeom>
        </p:spPr>
      </p:pic>
      <p:sp>
        <p:nvSpPr>
          <p:cNvPr id="100"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10 </a:t>
            </a:r>
          </a:p>
        </p:txBody>
      </p:sp>
      <p:sp>
        <p:nvSpPr>
          <p:cNvPr id="101"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02" name=""/>
          <p:cNvSpPr/>
          <p:nvPr>
            <p:ph type="body" idx="10"/>
          </p:nvPr>
        </p:nvSpPr>
        <p:spPr>
          <a:xfrm>
            <a:off x="0" y="676910"/>
            <a:ext cx="9144000" cy="1598930"/>
          </a:xfrm>
          <a:prstGeom prst="rect">
            <a:avLst/>
          </a:prstGeom>
          <a:noFill/>
          <a:ln w="0" cmpd="sng">
            <a:noFill/>
            <a:prstDash val="solid"/>
          </a:ln>
        </p:spPr>
        <p:txBody>
          <a:bodyPr vert="horz" lIns="0" tIns="281305" rIns="0" bIns="0" anchor="t"/>
          <a:lstStyle/>
          <a:p>
            <a:pPr marL="2468880" marR="0" indent="0" algn="l">
              <a:lnSpc>
                <a:spcPts val="4700"/>
              </a:lnSpc>
              <a:spcAft>
                <a:spcPts val="0"/>
              </a:spcAft>
            </a:pPr>
            <a:r>
              <a:rPr lang="en-US" sz="4350" b="1" spc="5">
                <a:solidFill>
                  <a:srgbClr val="001F5F"/>
                </a:solidFill>
                <a:latin typeface="Calibri" pitchFamily="1" panose="2263545234"/>
              </a:rPr>
              <a:t>Students at Public </a:t>
            </a:r>
          </a:p>
          <a:p>
            <a:pPr marL="2468880" marR="0" indent="0" algn="l">
              <a:lnSpc>
                <a:spcPts val="4700"/>
              </a:lnSpc>
              <a:spcBef>
                <a:spcPts val="425"/>
              </a:spcBef>
              <a:spcAft>
                <a:spcPts val="175"/>
              </a:spcAft>
            </a:pPr>
            <a:r>
              <a:rPr lang="en-US" sz="4350" b="1" spc="-5">
                <a:solidFill>
                  <a:srgbClr val="001F5F"/>
                </a:solidFill>
                <a:latin typeface="Calibri" pitchFamily="1" panose="2263545234"/>
              </a:rPr>
              <a:t>Universities Cheat </a:t>
            </a:r>
          </a:p>
        </p:txBody>
      </p:sp>
      <p:sp>
        <p:nvSpPr>
          <p:cNvPr id="103" name=""/>
          <p:cNvSpPr/>
          <p:nvPr>
            <p:ph type="body" idx="10"/>
          </p:nvPr>
        </p:nvSpPr>
        <p:spPr>
          <a:xfrm>
            <a:off x="0" y="2275840"/>
            <a:ext cx="9144000" cy="4094480"/>
          </a:xfrm>
          <a:prstGeom prst="rect">
            <a:avLst/>
          </a:prstGeom>
          <a:noFill/>
          <a:ln w="0" cmpd="sng">
            <a:noFill/>
            <a:prstDash val="solid"/>
          </a:ln>
        </p:spPr>
        <p:txBody>
          <a:bodyPr vert="horz" lIns="0" tIns="16510"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“In February, officials at the Ohio State University College of </a:t>
            </a:r>
          </a:p>
          <a:p>
            <a:pPr marL="1143000" marR="0" indent="0" algn="just">
              <a:lnSpc>
                <a:spcPts val="2100"/>
              </a:lnSpc>
              <a:spcBef>
                <a:spcPts val="0"/>
              </a:spcBef>
              <a:spcAft>
                <a:spcPts val="0"/>
              </a:spcAft>
            </a:pPr>
            <a:r>
              <a:rPr lang="en-US" sz="2000" spc="0">
                <a:solidFill>
                  <a:srgbClr val="001F5F"/>
                </a:solidFill>
                <a:latin typeface="Calibri" pitchFamily="1" panose="2263545234"/>
              </a:rPr>
              <a:t>Veterinary Medicine, which is ranked fifth in the country by U.S. News </a:t>
            </a:r>
          </a:p>
          <a:p>
            <a:pPr marL="1143000" marR="0" indent="0" algn="just">
              <a:lnSpc>
                <a:spcPts val="2100"/>
              </a:lnSpc>
              <a:spcBef>
                <a:spcPts val="0"/>
              </a:spcBef>
              <a:spcAft>
                <a:spcPts val="0"/>
              </a:spcAft>
            </a:pPr>
            <a:r>
              <a:rPr lang="en-US" sz="2000" spc="-5">
                <a:solidFill>
                  <a:srgbClr val="001F5F"/>
                </a:solidFill>
                <a:latin typeface="Calibri" pitchFamily="1" panose="2263545234"/>
              </a:rPr>
              <a:t>and World Report, investigated allegations that students were sharing </a:t>
            </a:r>
          </a:p>
          <a:p>
            <a:pPr marL="1143000" marR="0" indent="0" algn="just">
              <a:lnSpc>
                <a:spcPts val="2100"/>
              </a:lnSpc>
              <a:spcBef>
                <a:spcPts val="0"/>
              </a:spcBef>
              <a:spcAft>
                <a:spcPts val="0"/>
              </a:spcAft>
            </a:pPr>
            <a:r>
              <a:rPr lang="en-US" sz="2000" spc="0">
                <a:solidFill>
                  <a:srgbClr val="001F5F"/>
                </a:solidFill>
                <a:latin typeface="Calibri" pitchFamily="1" panose="2263545234"/>
              </a:rPr>
              <a:t>answers for online take-home tests. Officials were able to determine </a:t>
            </a:r>
          </a:p>
          <a:p>
            <a:pPr marL="1143000" marR="0" indent="0" algn="just">
              <a:lnSpc>
                <a:spcPts val="2100"/>
              </a:lnSpc>
              <a:spcBef>
                <a:spcPts val="30"/>
              </a:spcBef>
              <a:spcAft>
                <a:spcPts val="0"/>
              </a:spcAft>
            </a:pPr>
            <a:r>
              <a:rPr lang="en-US" sz="2000" spc="0">
                <a:solidFill>
                  <a:srgbClr val="001F5F"/>
                </a:solidFill>
                <a:latin typeface="Calibri" pitchFamily="1" panose="2263545234"/>
              </a:rPr>
              <a:t>whether students had collaborated on the online exams by looking at </a:t>
            </a:r>
          </a:p>
          <a:p>
            <a:pPr marL="1143000" marR="0" indent="0" algn="just">
              <a:lnSpc>
                <a:spcPts val="2100"/>
              </a:lnSpc>
              <a:spcBef>
                <a:spcPts val="0"/>
              </a:spcBef>
              <a:spcAft>
                <a:spcPts val="0"/>
              </a:spcAft>
            </a:pPr>
            <a:r>
              <a:rPr lang="en-US" sz="2000" spc="0">
                <a:solidFill>
                  <a:srgbClr val="001F5F"/>
                </a:solidFill>
                <a:latin typeface="Calibri" pitchFamily="1" panose="2263545234"/>
              </a:rPr>
              <a:t>patterns of right and wrong answers, and looked to see how long it </a:t>
            </a:r>
          </a:p>
          <a:p>
            <a:pPr marL="1143000" marR="0" indent="0" algn="just">
              <a:lnSpc>
                <a:spcPts val="2100"/>
              </a:lnSpc>
              <a:spcBef>
                <a:spcPts val="0"/>
              </a:spcBef>
              <a:spcAft>
                <a:spcPts val="0"/>
              </a:spcAft>
            </a:pPr>
            <a:r>
              <a:rPr lang="en-US" sz="2000" spc="0">
                <a:solidFill>
                  <a:srgbClr val="001F5F"/>
                </a:solidFill>
                <a:latin typeface="Calibri" pitchFamily="1" panose="2263545234"/>
              </a:rPr>
              <a:t>took them to complete the exams. Because of federal student-privacy </a:t>
            </a:r>
          </a:p>
          <a:p>
            <a:pPr marL="1143000" marR="0" indent="0" algn="just">
              <a:lnSpc>
                <a:spcPts val="2100"/>
              </a:lnSpc>
              <a:spcBef>
                <a:spcPts val="0"/>
              </a:spcBef>
              <a:spcAft>
                <a:spcPts val="0"/>
              </a:spcAft>
            </a:pPr>
            <a:r>
              <a:rPr lang="en-US" sz="2000" spc="0">
                <a:solidFill>
                  <a:srgbClr val="001F5F"/>
                </a:solidFill>
                <a:latin typeface="Calibri" pitchFamily="1" panose="2263545234"/>
              </a:rPr>
              <a:t>laws, university officials would not disclose which classes were </a:t>
            </a:r>
          </a:p>
          <a:p>
            <a:pPr marL="1143000" marR="0" indent="0" algn="just">
              <a:lnSpc>
                <a:spcPts val="2100"/>
              </a:lnSpc>
              <a:spcBef>
                <a:spcPts val="0"/>
              </a:spcBef>
              <a:spcAft>
                <a:spcPts val="0"/>
              </a:spcAft>
            </a:pPr>
            <a:r>
              <a:rPr lang="en-US" sz="2000" spc="-5">
                <a:solidFill>
                  <a:srgbClr val="001F5F"/>
                </a:solidFill>
                <a:latin typeface="Calibri" pitchFamily="1" panose="2263545234"/>
              </a:rPr>
              <a:t>involved or the specific punishments.” </a:t>
            </a:r>
          </a:p>
          <a:p>
            <a:pPr marL="777240" marR="0" indent="320040" algn="just">
              <a:lnSpc>
                <a:spcPts val="2100"/>
              </a:lnSpc>
              <a:spcBef>
                <a:spcPts val="475"/>
              </a:spcBef>
              <a:spcAft>
                <a:spcPts val="9985"/>
              </a:spcAft>
              <a:buFont typeface="Symbol"/>
              <a:buChar char="·"/>
            </a:pPr>
            <a:r>
              <a:rPr lang="en-US" sz="2000" spc="5">
                <a:solidFill>
                  <a:srgbClr val="001F5F"/>
                </a:solidFill>
                <a:latin typeface="Calibri" pitchFamily="1" panose="2263545234"/>
              </a:rPr>
              <a:t>The Atlantic, June 7, 2016 </a:t>
            </a:r>
          </a:p>
        </p:txBody>
      </p:sp>
      <p:graphicFrame>
        <p:nvGraphicFramePr>
          <p:cNvPr id="106" name="table 106"/>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8" name=""/>
        <p:cNvGrpSpPr/>
        <p:nvPr/>
      </p:nvGrpSpPr>
      <p:grpSpPr/>
      <p:sp>
        <p:nvSpPr>
          <p:cNvPr id="11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18" name="Image.jpg"/>
          <p:cNvPicPr/>
          <p:nvPr/>
        </p:nvPicPr>
        <p:blipFill>
          <a:blip r:embed="rId57"/>
          <a:stretch>
            <a:fillRect/>
          </a:stretch>
        </p:blipFill>
        <p:spPr>
          <a:xfrm>
            <a:off x="5638800" y="6370320"/>
            <a:ext cx="3432175" cy="289560"/>
          </a:xfrm>
          <a:prstGeom prst="rect">
            <a:avLst/>
          </a:prstGeom>
        </p:spPr>
      </p:pic>
      <p:sp>
        <p:nvSpPr>
          <p:cNvPr id="111"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11 </a:t>
            </a:r>
          </a:p>
        </p:txBody>
      </p:sp>
      <p:sp>
        <p:nvSpPr>
          <p:cNvPr id="112"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13" name=""/>
          <p:cNvSpPr/>
          <p:nvPr>
            <p:ph type="body" idx="10"/>
          </p:nvPr>
        </p:nvSpPr>
        <p:spPr>
          <a:xfrm>
            <a:off x="0" y="676910"/>
            <a:ext cx="9144000" cy="1812290"/>
          </a:xfrm>
          <a:prstGeom prst="rect">
            <a:avLst/>
          </a:prstGeom>
          <a:noFill/>
          <a:ln w="0" cmpd="sng">
            <a:noFill/>
            <a:prstDash val="solid"/>
          </a:ln>
        </p:spPr>
        <p:txBody>
          <a:bodyPr vert="horz" lIns="0" tIns="281305" rIns="0" bIns="0" anchor="t"/>
          <a:lstStyle/>
          <a:p>
            <a:pPr marL="0" marR="0" indent="0" algn="ctr">
              <a:lnSpc>
                <a:spcPts val="4300"/>
              </a:lnSpc>
              <a:spcAft>
                <a:spcPts val="0"/>
              </a:spcAft>
            </a:pPr>
            <a:r>
              <a:rPr lang="en-US" sz="4350" b="1" spc="-5">
                <a:solidFill>
                  <a:srgbClr val="001F5F"/>
                </a:solidFill>
                <a:latin typeface="Calibri" pitchFamily="1" panose="2263545234"/>
              </a:rPr>
              <a:t>Even Some Colleges and </a:t>
            </a:r>
          </a:p>
          <a:p>
            <a:pPr marL="0" marR="0" indent="0" algn="ctr">
              <a:lnSpc>
                <a:spcPts val="4300"/>
              </a:lnSpc>
              <a:spcBef>
                <a:spcPts val="775"/>
              </a:spcBef>
              <a:spcAft>
                <a:spcPts val="2250"/>
              </a:spcAft>
            </a:pPr>
            <a:r>
              <a:rPr lang="en-US" sz="4350" b="1" spc="-15">
                <a:solidFill>
                  <a:srgbClr val="001F5F"/>
                </a:solidFill>
                <a:latin typeface="Calibri" pitchFamily="1" panose="2263545234"/>
              </a:rPr>
              <a:t>Universities Cheat! </a:t>
            </a:r>
          </a:p>
        </p:txBody>
      </p:sp>
      <p:sp>
        <p:nvSpPr>
          <p:cNvPr id="114" name=""/>
          <p:cNvSpPr/>
          <p:nvPr>
            <p:ph type="body" idx="10"/>
          </p:nvPr>
        </p:nvSpPr>
        <p:spPr>
          <a:xfrm>
            <a:off x="0" y="2489200"/>
            <a:ext cx="9144000" cy="3881120"/>
          </a:xfrm>
          <a:prstGeom prst="rect">
            <a:avLst/>
          </a:prstGeom>
          <a:noFill/>
          <a:ln w="0" cmpd="sng">
            <a:noFill/>
            <a:prstDash val="solid"/>
          </a:ln>
        </p:spPr>
        <p:txBody>
          <a:bodyPr vert="horz" lIns="0" tIns="4445" rIns="0" bIns="0" anchor="t"/>
          <a:lstStyle/>
          <a:p>
            <a:pPr marL="777240" marR="0" indent="320040" algn="just">
              <a:lnSpc>
                <a:spcPts val="2300"/>
              </a:lnSpc>
              <a:spcAft>
                <a:spcPts val="0"/>
              </a:spcAft>
              <a:buFont typeface="Symbol"/>
              <a:buChar char="·"/>
            </a:pPr>
            <a:r>
              <a:rPr lang="en-US" sz="2000" spc="0">
                <a:solidFill>
                  <a:srgbClr val="001F5F"/>
                </a:solidFill>
                <a:latin typeface="Calibri" pitchFamily="1" panose="2263545234"/>
              </a:rPr>
              <a:t>“A former football player at the University of North Carolina at Chapel </a:t>
            </a:r>
          </a:p>
          <a:p>
            <a:pPr marL="1143000" marR="0" indent="0" algn="just">
              <a:lnSpc>
                <a:spcPts val="2300"/>
              </a:lnSpc>
              <a:spcBef>
                <a:spcPts val="0"/>
              </a:spcBef>
              <a:spcAft>
                <a:spcPts val="0"/>
              </a:spcAft>
            </a:pPr>
            <a:r>
              <a:rPr lang="en-US" sz="2000" spc="-5">
                <a:solidFill>
                  <a:srgbClr val="001F5F"/>
                </a:solidFill>
                <a:latin typeface="Calibri" pitchFamily="1" panose="2263545234"/>
              </a:rPr>
              <a:t>Hill has filed a federal lawsuit against the university, saying it failed to </a:t>
            </a:r>
          </a:p>
          <a:p>
            <a:pPr marL="1143000" marR="0" indent="0" algn="just">
              <a:lnSpc>
                <a:spcPts val="2300"/>
              </a:lnSpc>
              <a:spcBef>
                <a:spcPts val="0"/>
              </a:spcBef>
              <a:spcAft>
                <a:spcPts val="0"/>
              </a:spcAft>
            </a:pPr>
            <a:r>
              <a:rPr lang="en-US" sz="2000" spc="0">
                <a:solidFill>
                  <a:srgbClr val="001F5F"/>
                </a:solidFill>
                <a:latin typeface="Calibri" pitchFamily="1" panose="2263545234"/>
              </a:rPr>
              <a:t>provide him and other athletes with a quality education by steering </a:t>
            </a:r>
          </a:p>
          <a:p>
            <a:pPr marL="1143000" marR="0" indent="0" algn="just">
              <a:lnSpc>
                <a:spcPts val="2300"/>
              </a:lnSpc>
              <a:spcBef>
                <a:spcPts val="0"/>
              </a:spcBef>
              <a:spcAft>
                <a:spcPts val="0"/>
              </a:spcAft>
            </a:pPr>
            <a:r>
              <a:rPr lang="en-US" sz="2000" spc="0">
                <a:solidFill>
                  <a:srgbClr val="001F5F"/>
                </a:solidFill>
                <a:latin typeface="Calibri" pitchFamily="1" panose="2263545234"/>
              </a:rPr>
              <a:t>them toward sham classes that never met and had no instruction, the </a:t>
            </a:r>
          </a:p>
          <a:p>
            <a:pPr marL="1143000" marR="0" indent="0" algn="just">
              <a:lnSpc>
                <a:spcPts val="2300"/>
              </a:lnSpc>
              <a:spcBef>
                <a:spcPts val="20"/>
              </a:spcBef>
              <a:spcAft>
                <a:spcPts val="0"/>
              </a:spcAft>
            </a:pPr>
            <a:r>
              <a:rPr lang="en-US" sz="2000" spc="-5">
                <a:solidFill>
                  <a:srgbClr val="001F5F"/>
                </a:solidFill>
                <a:latin typeface="Calibri" pitchFamily="1" panose="2263545234"/>
              </a:rPr>
              <a:t>Associated Press reports.” --- </a:t>
            </a:r>
          </a:p>
          <a:p>
            <a:pPr marL="777240" marR="0" indent="320040" algn="just">
              <a:lnSpc>
                <a:spcPts val="2300"/>
              </a:lnSpc>
              <a:spcBef>
                <a:spcPts val="450"/>
              </a:spcBef>
              <a:spcAft>
                <a:spcPts val="0"/>
              </a:spcAft>
              <a:buFont typeface="Symbol"/>
              <a:buChar char="·"/>
            </a:pPr>
            <a:r>
              <a:rPr lang="en-US" sz="2000" spc="0">
                <a:solidFill>
                  <a:srgbClr val="001F5F"/>
                </a:solidFill>
                <a:latin typeface="Calibri" pitchFamily="1" panose="2263545234"/>
              </a:rPr>
              <a:t>Charles Huckabee, Chronicle of Higher Education, November 10, </a:t>
            </a:r>
          </a:p>
          <a:p>
            <a:pPr marL="1143000" marR="0" indent="0" algn="just">
              <a:lnSpc>
                <a:spcPts val="2300"/>
              </a:lnSpc>
              <a:spcBef>
                <a:spcPts val="20"/>
              </a:spcBef>
              <a:spcAft>
                <a:spcPts val="0"/>
              </a:spcAft>
            </a:pPr>
            <a:r>
              <a:rPr lang="en-US" sz="2000" spc="0">
                <a:solidFill>
                  <a:srgbClr val="001F5F"/>
                </a:solidFill>
                <a:latin typeface="Calibri" pitchFamily="1" panose="2263545234"/>
              </a:rPr>
              <a:t>2014, accessed at </a:t>
            </a:r>
            <a:r>
              <a:rPr lang="en-US" sz="2000" u="sng" spc="0">
                <a:solidFill>
                  <a:srgbClr val="0000FF"/>
                </a:solidFill>
                <a:latin typeface="Calibri" pitchFamily="1" panose="2263545234"/>
              </a:rPr>
              <a:t>http://chronicle.com/blogs/ticker/former-football-</a:t>
            </a:r>
            <a:r>
              <a:rPr lang="en-US" sz="100">
                <a:solidFill>
                  <a:srgbClr val="000000"/>
                </a:solidFill>
                <a:latin typeface="Tahoma" pitchFamily="2" panose="2263545234"/>
              </a:rPr>
              <a:t> </a:t>
            </a:r>
          </a:p>
          <a:p>
            <a:pPr marL="1143000" marR="0" indent="0" algn="just">
              <a:lnSpc>
                <a:spcPts val="2300"/>
              </a:lnSpc>
              <a:spcBef>
                <a:spcPts val="0"/>
              </a:spcBef>
              <a:spcAft>
                <a:spcPts val="10765"/>
              </a:spcAft>
            </a:pPr>
            <a:r>
              <a:rPr lang="en-US" sz="2000" spc="0">
                <a:solidFill>
                  <a:srgbClr val="001F5F"/>
                </a:solidFill>
                <a:latin typeface="Calibri" pitchFamily="1" panose="2263545234"/>
              </a:rPr>
              <a:t>player-sues-u-of-north-carolina-over-sham-courses/89299 </a:t>
            </a:r>
          </a:p>
        </p:txBody>
      </p:sp>
      <p:graphicFrame>
        <p:nvGraphicFramePr>
          <p:cNvPr id="117" name="table 117"/>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19" name=""/>
        <p:cNvGrpSpPr/>
        <p:nvPr/>
      </p:nvGrpSpPr>
      <p:grpSpPr/>
      <p:sp>
        <p:nvSpPr>
          <p:cNvPr id="12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29" name="Image.jpg"/>
          <p:cNvPicPr/>
          <p:nvPr/>
        </p:nvPicPr>
        <p:blipFill>
          <a:blip r:embed="rId62"/>
          <a:stretch>
            <a:fillRect/>
          </a:stretch>
        </p:blipFill>
        <p:spPr>
          <a:xfrm>
            <a:off x="5638800" y="6370320"/>
            <a:ext cx="3432175" cy="289560"/>
          </a:xfrm>
          <a:prstGeom prst="rect">
            <a:avLst/>
          </a:prstGeom>
        </p:spPr>
      </p:pic>
      <p:sp>
        <p:nvSpPr>
          <p:cNvPr id="122"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12 </a:t>
            </a:r>
          </a:p>
        </p:txBody>
      </p:sp>
      <p:sp>
        <p:nvSpPr>
          <p:cNvPr id="12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24" name=""/>
          <p:cNvSpPr/>
          <p:nvPr>
            <p:ph type="body" idx="10"/>
          </p:nvPr>
        </p:nvSpPr>
        <p:spPr>
          <a:xfrm>
            <a:off x="0" y="676910"/>
            <a:ext cx="9144000" cy="1315085"/>
          </a:xfrm>
          <a:prstGeom prst="rect">
            <a:avLst/>
          </a:prstGeom>
          <a:noFill/>
          <a:ln w="0" cmpd="sng">
            <a:noFill/>
            <a:prstDash val="solid"/>
          </a:ln>
        </p:spPr>
        <p:txBody>
          <a:bodyPr vert="horz" lIns="0" tIns="282575" rIns="0" bIns="0" anchor="t"/>
          <a:lstStyle/>
          <a:p>
            <a:pPr marL="0" marR="0" indent="0" algn="ctr">
              <a:lnSpc>
                <a:spcPts val="4300"/>
              </a:lnSpc>
              <a:spcAft>
                <a:spcPts val="3570"/>
              </a:spcAft>
            </a:pPr>
            <a:r>
              <a:rPr lang="en-US" sz="4300" b="1" spc="25">
                <a:solidFill>
                  <a:srgbClr val="001F5F"/>
                </a:solidFill>
                <a:latin typeface="Calibri" pitchFamily="1" panose="2263545234"/>
              </a:rPr>
              <a:t>Why Do Students Cheat? </a:t>
            </a:r>
          </a:p>
        </p:txBody>
      </p:sp>
      <p:sp>
        <p:nvSpPr>
          <p:cNvPr id="125" name=""/>
          <p:cNvSpPr/>
          <p:nvPr>
            <p:ph type="body" idx="10"/>
          </p:nvPr>
        </p:nvSpPr>
        <p:spPr>
          <a:xfrm>
            <a:off x="0" y="1991995"/>
            <a:ext cx="9144000" cy="4378325"/>
          </a:xfrm>
          <a:prstGeom prst="rect">
            <a:avLst/>
          </a:prstGeom>
          <a:noFill/>
          <a:ln w="0" cmpd="sng">
            <a:noFill/>
            <a:prstDash val="solid"/>
          </a:ln>
        </p:spPr>
        <p:txBody>
          <a:bodyPr vert="horz" lIns="0" tIns="15875" rIns="0" bIns="0" anchor="t"/>
          <a:lstStyle/>
          <a:p>
            <a:pPr marL="777240" marR="0" indent="365760" algn="just">
              <a:lnSpc>
                <a:spcPts val="2100"/>
              </a:lnSpc>
              <a:spcAft>
                <a:spcPts val="0"/>
              </a:spcAft>
              <a:buFont typeface="Symbol"/>
              <a:buChar char="·"/>
            </a:pPr>
            <a:r>
              <a:rPr lang="en-US" sz="2000" spc="-5">
                <a:solidFill>
                  <a:srgbClr val="001F5F"/>
                </a:solidFill>
                <a:latin typeface="Calibri" pitchFamily="1" panose="2263545234"/>
              </a:rPr>
              <a:t>Peer pressure and/or to help a friend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Gains outweigh penalties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Low chance of being caught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Emphasis on grades rather than comprehension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Self-imposed or family pressure </a:t>
            </a:r>
          </a:p>
          <a:p>
            <a:pPr marL="777240" marR="0" indent="365760" algn="just">
              <a:lnSpc>
                <a:spcPts val="2100"/>
              </a:lnSpc>
              <a:spcBef>
                <a:spcPts val="475"/>
              </a:spcBef>
              <a:spcAft>
                <a:spcPts val="0"/>
              </a:spcAft>
              <a:buFont typeface="Symbol"/>
              <a:buChar char="·"/>
            </a:pPr>
            <a:r>
              <a:rPr lang="en-US" sz="2000" spc="0">
                <a:solidFill>
                  <a:srgbClr val="001F5F"/>
                </a:solidFill>
                <a:latin typeface="Calibri" pitchFamily="1" panose="2263545234"/>
              </a:rPr>
              <a:t>Time pressure, e.g., full- or part-time employment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Perceived instructor unfairness </a:t>
            </a:r>
          </a:p>
          <a:p>
            <a:pPr marL="777240" marR="0" indent="365760" algn="just">
              <a:lnSpc>
                <a:spcPts val="2100"/>
              </a:lnSpc>
              <a:spcBef>
                <a:spcPts val="485"/>
              </a:spcBef>
              <a:spcAft>
                <a:spcPts val="0"/>
              </a:spcAft>
              <a:buFont typeface="Symbol"/>
              <a:buChar char="·"/>
            </a:pPr>
            <a:r>
              <a:rPr lang="en-US" sz="2000" spc="-5">
                <a:solidFill>
                  <a:srgbClr val="001F5F"/>
                </a:solidFill>
                <a:latin typeface="Calibri" pitchFamily="1" panose="2263545234"/>
              </a:rPr>
              <a:t>Get it over with and be done </a:t>
            </a:r>
          </a:p>
          <a:p>
            <a:pPr marL="777240" marR="0" indent="365760" algn="just">
              <a:lnSpc>
                <a:spcPts val="2100"/>
              </a:lnSpc>
              <a:spcBef>
                <a:spcPts val="485"/>
              </a:spcBef>
              <a:spcAft>
                <a:spcPts val="0"/>
              </a:spcAft>
              <a:buFont typeface="Symbol"/>
              <a:buChar char="·"/>
            </a:pPr>
            <a:r>
              <a:rPr lang="en-US" sz="2000" spc="-20">
                <a:solidFill>
                  <a:srgbClr val="001F5F"/>
                </a:solidFill>
                <a:latin typeface="Calibri" pitchFamily="1" panose="2263545234"/>
              </a:rPr>
              <a:t>“I’ll never use this anyway.” </a:t>
            </a:r>
          </a:p>
          <a:p>
            <a:pPr marL="777240" marR="0" indent="365760" algn="just">
              <a:lnSpc>
                <a:spcPts val="2100"/>
              </a:lnSpc>
              <a:spcBef>
                <a:spcPts val="475"/>
              </a:spcBef>
              <a:spcAft>
                <a:spcPts val="0"/>
              </a:spcAft>
              <a:buFont typeface="Symbol"/>
              <a:buChar char="·"/>
            </a:pPr>
            <a:r>
              <a:rPr lang="en-US" sz="2000" spc="-5">
                <a:solidFill>
                  <a:srgbClr val="001F5F"/>
                </a:solidFill>
                <a:latin typeface="Calibri" pitchFamily="1" panose="2263545234"/>
              </a:rPr>
              <a:t>Prior lack of effort </a:t>
            </a:r>
          </a:p>
          <a:p>
            <a:pPr marL="777240" marR="0" indent="365760" algn="just">
              <a:lnSpc>
                <a:spcPts val="2100"/>
              </a:lnSpc>
              <a:spcBef>
                <a:spcPts val="510"/>
              </a:spcBef>
              <a:spcAft>
                <a:spcPts val="5720"/>
              </a:spcAft>
              <a:buFont typeface="Symbol"/>
              <a:buChar char="·"/>
            </a:pPr>
            <a:r>
              <a:rPr lang="en-US" sz="2000" spc="0">
                <a:solidFill>
                  <a:srgbClr val="001F5F"/>
                </a:solidFill>
                <a:latin typeface="Calibri" pitchFamily="1" panose="2263545234"/>
              </a:rPr>
              <a:t>Source: </a:t>
            </a:r>
            <a:r>
              <a:rPr lang="en-US" sz="2000" u="sng" spc="0">
                <a:solidFill>
                  <a:srgbClr val="0000FF"/>
                </a:solidFill>
                <a:latin typeface="Calibri" pitchFamily="1" panose="2263545234"/>
              </a:rPr>
              <a:t>http://www.bestcollegereviews.org/cheating/</a:t>
            </a:r>
          </a:p>
        </p:txBody>
      </p:sp>
      <p:graphicFrame>
        <p:nvGraphicFramePr>
          <p:cNvPr id="128" name="table 128"/>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30" name=""/>
        <p:cNvGrpSpPr/>
        <p:nvPr/>
      </p:nvGrpSpPr>
      <p:grpSpPr/>
      <p:sp>
        <p:nvSpPr>
          <p:cNvPr id="13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40" name="Image.jpg"/>
          <p:cNvPicPr/>
          <p:nvPr/>
        </p:nvPicPr>
        <p:blipFill>
          <a:blip r:embed="rId67"/>
          <a:stretch>
            <a:fillRect/>
          </a:stretch>
        </p:blipFill>
        <p:spPr>
          <a:xfrm>
            <a:off x="5638800" y="6370320"/>
            <a:ext cx="3432175" cy="289560"/>
          </a:xfrm>
          <a:prstGeom prst="rect">
            <a:avLst/>
          </a:prstGeom>
        </p:spPr>
      </p:pic>
      <p:sp>
        <p:nvSpPr>
          <p:cNvPr id="133"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13 </a:t>
            </a:r>
          </a:p>
        </p:txBody>
      </p:sp>
      <p:sp>
        <p:nvSpPr>
          <p:cNvPr id="13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35" name=""/>
          <p:cNvSpPr/>
          <p:nvPr>
            <p:ph type="body" idx="10"/>
          </p:nvPr>
        </p:nvSpPr>
        <p:spPr>
          <a:xfrm>
            <a:off x="0" y="676910"/>
            <a:ext cx="9144000" cy="1299210"/>
          </a:xfrm>
          <a:prstGeom prst="rect">
            <a:avLst/>
          </a:prstGeom>
          <a:noFill/>
          <a:ln w="0" cmpd="sng">
            <a:noFill/>
            <a:prstDash val="solid"/>
          </a:ln>
        </p:spPr>
        <p:txBody>
          <a:bodyPr vert="horz" lIns="0" tIns="282575" rIns="0" bIns="0" anchor="t"/>
          <a:lstStyle/>
          <a:p>
            <a:pPr marL="0" marR="0" indent="0" algn="ctr">
              <a:lnSpc>
                <a:spcPts val="4600"/>
              </a:lnSpc>
              <a:spcAft>
                <a:spcPts val="3165"/>
              </a:spcAft>
            </a:pPr>
            <a:r>
              <a:rPr lang="en-US" sz="4300" b="1" spc="20">
                <a:solidFill>
                  <a:srgbClr val="001F5F"/>
                </a:solidFill>
                <a:latin typeface="Calibri" pitchFamily="1" panose="2263545234"/>
              </a:rPr>
              <a:t>How Do Students Cheat? </a:t>
            </a:r>
          </a:p>
        </p:txBody>
      </p:sp>
      <p:sp>
        <p:nvSpPr>
          <p:cNvPr id="136" name=""/>
          <p:cNvSpPr/>
          <p:nvPr>
            <p:ph type="body" idx="10"/>
          </p:nvPr>
        </p:nvSpPr>
        <p:spPr>
          <a:xfrm>
            <a:off x="0" y="1976120"/>
            <a:ext cx="9144000" cy="4394200"/>
          </a:xfrm>
          <a:prstGeom prst="rect">
            <a:avLst/>
          </a:prstGeom>
          <a:noFill/>
          <a:ln w="0" cmpd="sng">
            <a:noFill/>
            <a:prstDash val="solid"/>
          </a:ln>
        </p:spPr>
        <p:txBody>
          <a:bodyPr vert="horz" lIns="0" tIns="45085" rIns="0" bIns="0" anchor="t">
            <a:normAutofit fontScale="95000"/>
          </a:bodyPr>
          <a:lstStyle/>
          <a:p>
            <a:pPr marL="777240" marR="0" indent="365760" algn="just">
              <a:lnSpc>
                <a:spcPts val="3200"/>
              </a:lnSpc>
              <a:spcAft>
                <a:spcPts val="0"/>
              </a:spcAft>
              <a:buFont typeface="Symbol"/>
              <a:buChar char="·"/>
            </a:pPr>
            <a:r>
              <a:rPr lang="en-US" sz="2800" spc="0">
                <a:solidFill>
                  <a:srgbClr val="001F5F"/>
                </a:solidFill>
                <a:latin typeface="Calibri" pitchFamily="1" panose="2263545234"/>
              </a:rPr>
              <a:t>“</a:t>
            </a:r>
            <a:r>
              <a:rPr lang="en-US" sz="2800" spc="0">
                <a:solidFill>
                  <a:srgbClr val="001F5F"/>
                </a:solidFill>
                <a:latin typeface="Arial" pitchFamily="2" panose="2263545234"/>
              </a:rPr>
              <a:t>Whether you are simply unprepared, lazy, or </a:t>
            </a:r>
          </a:p>
          <a:p>
            <a:pPr marL="1143000" marR="0" indent="0" algn="just">
              <a:lnSpc>
                <a:spcPts val="3200"/>
              </a:lnSpc>
              <a:spcBef>
                <a:spcPts val="70"/>
              </a:spcBef>
              <a:spcAft>
                <a:spcPts val="0"/>
              </a:spcAft>
            </a:pPr>
            <a:r>
              <a:rPr lang="en-US" sz="2800" spc="0">
                <a:solidFill>
                  <a:srgbClr val="001F5F"/>
                </a:solidFill>
                <a:latin typeface="Arial" pitchFamily="2" panose="2263545234"/>
              </a:rPr>
              <a:t>otherwise unable to successfully pass an </a:t>
            </a:r>
          </a:p>
          <a:p>
            <a:pPr marL="1143000" marR="0" indent="0" algn="just">
              <a:lnSpc>
                <a:spcPts val="3200"/>
              </a:lnSpc>
              <a:spcBef>
                <a:spcPts val="0"/>
              </a:spcBef>
              <a:spcAft>
                <a:spcPts val="0"/>
              </a:spcAft>
            </a:pPr>
            <a:r>
              <a:rPr lang="en-US" sz="2800" spc="0">
                <a:solidFill>
                  <a:srgbClr val="001F5F"/>
                </a:solidFill>
                <a:latin typeface="Arial" pitchFamily="2" panose="2263545234"/>
              </a:rPr>
              <a:t>exam, you may feel compelled to use </a:t>
            </a:r>
          </a:p>
          <a:p>
            <a:pPr marL="1143000" marR="0" indent="0" algn="just">
              <a:lnSpc>
                <a:spcPts val="3200"/>
              </a:lnSpc>
              <a:spcBef>
                <a:spcPts val="0"/>
              </a:spcBef>
              <a:spcAft>
                <a:spcPts val="0"/>
              </a:spcAft>
            </a:pPr>
            <a:r>
              <a:rPr lang="en-US" sz="2800" spc="0">
                <a:solidFill>
                  <a:srgbClr val="001F5F"/>
                </a:solidFill>
                <a:latin typeface="Arial" pitchFamily="2" panose="2263545234"/>
              </a:rPr>
              <a:t>cheating as a strategy to get through a test. </a:t>
            </a:r>
          </a:p>
          <a:p>
            <a:pPr marL="1143000" marR="0" indent="0" algn="just">
              <a:lnSpc>
                <a:spcPts val="3200"/>
              </a:lnSpc>
              <a:spcBef>
                <a:spcPts val="0"/>
              </a:spcBef>
              <a:spcAft>
                <a:spcPts val="0"/>
              </a:spcAft>
            </a:pPr>
            <a:r>
              <a:rPr lang="en-US" sz="2800" spc="-5">
                <a:solidFill>
                  <a:srgbClr val="001F5F"/>
                </a:solidFill>
                <a:latin typeface="Arial" pitchFamily="2" panose="2263545234"/>
              </a:rPr>
              <a:t>Here are some steps and tips to help you </a:t>
            </a:r>
          </a:p>
          <a:p>
            <a:pPr marL="1143000" marR="0" indent="0" algn="just">
              <a:lnSpc>
                <a:spcPts val="3200"/>
              </a:lnSpc>
              <a:spcBef>
                <a:spcPts val="10"/>
              </a:spcBef>
              <a:spcAft>
                <a:spcPts val="0"/>
              </a:spcAft>
            </a:pPr>
            <a:r>
              <a:rPr lang="en-US" sz="2800" spc="-5">
                <a:solidFill>
                  <a:srgbClr val="001F5F"/>
                </a:solidFill>
                <a:latin typeface="Arial" pitchFamily="2" panose="2263545234"/>
              </a:rPr>
              <a:t>accomplish your goal.</a:t>
            </a:r>
            <a:r>
              <a:rPr lang="en-US" sz="2800" spc="-5">
                <a:solidFill>
                  <a:srgbClr val="001F5F"/>
                </a:solidFill>
                <a:latin typeface="Arial" pitchFamily="2" panose="2263545234"/>
              </a:rPr>
              <a:t>” </a:t>
            </a:r>
          </a:p>
          <a:p>
            <a:pPr marL="777240" marR="0" indent="365760" algn="just">
              <a:lnSpc>
                <a:spcPts val="3200"/>
              </a:lnSpc>
              <a:spcBef>
                <a:spcPts val="690"/>
              </a:spcBef>
              <a:spcAft>
                <a:spcPts val="0"/>
              </a:spcAft>
              <a:buFont typeface="Symbol"/>
              <a:buChar char="·"/>
            </a:pPr>
            <a:r>
              <a:rPr lang="en-US" sz="2800" spc="-15">
                <a:solidFill>
                  <a:srgbClr val="001F5F"/>
                </a:solidFill>
                <a:latin typeface="Arial" pitchFamily="2" panose="2263545234"/>
              </a:rPr>
              <a:t>WikiHow to do anything, </a:t>
            </a:r>
          </a:p>
          <a:p>
            <a:pPr marL="1143000" marR="0" indent="0" algn="just">
              <a:lnSpc>
                <a:spcPts val="2700"/>
              </a:lnSpc>
              <a:spcBef>
                <a:spcPts val="245"/>
              </a:spcBef>
              <a:spcAft>
                <a:spcPts val="6815"/>
              </a:spcAft>
            </a:pPr>
            <a:r>
              <a:rPr lang="en-US" sz="2800" u="sng" spc="-20">
                <a:solidFill>
                  <a:srgbClr val="0000FF"/>
                </a:solidFill>
                <a:latin typeface="Calibri" pitchFamily="1" panose="2263545234"/>
              </a:rPr>
              <a:t>http://www.wikihow.com/Cheat-On-a-Test</a:t>
            </a:r>
            <a:r>
              <a:rPr lang="en-US" sz="100" spc="-20">
                <a:solidFill>
                  <a:srgbClr val="001F5F"/>
                </a:solidFill>
                <a:latin typeface="Calibri" pitchFamily="1" panose="2263545234"/>
              </a:rPr>
              <a:t> </a:t>
            </a:r>
          </a:p>
        </p:txBody>
      </p:sp>
      <p:graphicFrame>
        <p:nvGraphicFramePr>
          <p:cNvPr id="139" name="table 139"/>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41" name=""/>
        <p:cNvGrpSpPr/>
        <p:nvPr/>
      </p:nvGrpSpPr>
      <p:grpSpPr/>
      <p:sp>
        <p:nvSpPr>
          <p:cNvPr id="14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51" name="Image.jpg"/>
          <p:cNvPicPr/>
          <p:nvPr/>
        </p:nvPicPr>
        <p:blipFill>
          <a:blip r:embed="rId72"/>
          <a:stretch>
            <a:fillRect/>
          </a:stretch>
        </p:blipFill>
        <p:spPr>
          <a:xfrm>
            <a:off x="5638800" y="6370320"/>
            <a:ext cx="3432175" cy="289560"/>
          </a:xfrm>
          <a:prstGeom prst="rect">
            <a:avLst/>
          </a:prstGeom>
        </p:spPr>
      </p:pic>
      <p:sp>
        <p:nvSpPr>
          <p:cNvPr id="144" name=""/>
          <p:cNvSpPr/>
          <p:nvPr>
            <p:ph type="body" idx="10"/>
          </p:nvPr>
        </p:nvSpPr>
        <p:spPr>
          <a:xfrm>
            <a:off x="881570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75">
                <a:solidFill>
                  <a:srgbClr val="000080"/>
                </a:solidFill>
                <a:latin typeface="Tahoma" pitchFamily="2" panose="2263545234"/>
              </a:rPr>
              <a:t>14 </a:t>
            </a:r>
          </a:p>
        </p:txBody>
      </p:sp>
      <p:sp>
        <p:nvSpPr>
          <p:cNvPr id="14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46" name=""/>
          <p:cNvSpPr/>
          <p:nvPr>
            <p:ph type="body" idx="10"/>
          </p:nvPr>
        </p:nvSpPr>
        <p:spPr>
          <a:xfrm>
            <a:off x="0" y="676910"/>
            <a:ext cx="9144000" cy="1265555"/>
          </a:xfrm>
          <a:prstGeom prst="rect">
            <a:avLst/>
          </a:prstGeom>
          <a:noFill/>
          <a:ln w="0" cmpd="sng">
            <a:noFill/>
            <a:prstDash val="solid"/>
          </a:ln>
        </p:spPr>
        <p:txBody>
          <a:bodyPr vert="horz" lIns="0" tIns="282575" rIns="0" bIns="0" anchor="t"/>
          <a:lstStyle/>
          <a:p>
            <a:pPr marL="0" marR="0" indent="0" algn="ctr">
              <a:lnSpc>
                <a:spcPts val="4300"/>
              </a:lnSpc>
              <a:spcAft>
                <a:spcPts val="3235"/>
              </a:spcAft>
            </a:pPr>
            <a:r>
              <a:rPr lang="en-US" sz="4300" b="1" spc="30">
                <a:solidFill>
                  <a:srgbClr val="001F5F"/>
                </a:solidFill>
                <a:latin typeface="Calibri" pitchFamily="1" panose="2263545234"/>
              </a:rPr>
              <a:t>WikiHow (Continued) </a:t>
            </a:r>
          </a:p>
        </p:txBody>
      </p:sp>
      <p:sp>
        <p:nvSpPr>
          <p:cNvPr id="147" name=""/>
          <p:cNvSpPr/>
          <p:nvPr>
            <p:ph type="body" idx="10"/>
          </p:nvPr>
        </p:nvSpPr>
        <p:spPr>
          <a:xfrm>
            <a:off x="0" y="1942465"/>
            <a:ext cx="9144000" cy="4427855"/>
          </a:xfrm>
          <a:prstGeom prst="rect">
            <a:avLst/>
          </a:prstGeom>
          <a:noFill/>
          <a:ln w="0" cmpd="sng">
            <a:noFill/>
            <a:prstDash val="solid"/>
          </a:ln>
        </p:spPr>
        <p:txBody>
          <a:bodyPr vert="horz" lIns="0" tIns="57785" rIns="0" bIns="0" anchor="t">
            <a:normAutofit fontScale="95000"/>
          </a:bodyPr>
          <a:lstStyle/>
          <a:p>
            <a:pPr marL="777240" marR="0" indent="365760" algn="just">
              <a:lnSpc>
                <a:spcPts val="2900"/>
              </a:lnSpc>
              <a:spcAft>
                <a:spcPts val="0"/>
              </a:spcAft>
              <a:buFont typeface="Symbol"/>
              <a:buChar char="·"/>
            </a:pPr>
            <a:r>
              <a:rPr lang="en-US" sz="2800" spc="-25">
                <a:solidFill>
                  <a:srgbClr val="001F5F"/>
                </a:solidFill>
                <a:latin typeface="Calibri" pitchFamily="1" panose="2263545234"/>
              </a:rPr>
              <a:t>Cheat Sheets: </a:t>
            </a:r>
          </a:p>
          <a:p>
            <a:pPr marL="777240" marR="0" indent="365760" algn="just">
              <a:lnSpc>
                <a:spcPts val="2900"/>
              </a:lnSpc>
              <a:spcBef>
                <a:spcPts val="700"/>
              </a:spcBef>
              <a:spcAft>
                <a:spcPts val="0"/>
              </a:spcAft>
              <a:buFont typeface="Symbol"/>
              <a:buChar char="·"/>
            </a:pPr>
            <a:r>
              <a:rPr lang="en-US" sz="2800" spc="-5">
                <a:solidFill>
                  <a:srgbClr val="001F5F"/>
                </a:solidFill>
                <a:latin typeface="Calibri" pitchFamily="1" panose="2263545234"/>
              </a:rPr>
              <a:t>The body-parts cheat sheet </a:t>
            </a:r>
          </a:p>
          <a:p>
            <a:pPr marL="777240" marR="0" indent="365760" algn="just">
              <a:lnSpc>
                <a:spcPts val="2900"/>
              </a:lnSpc>
              <a:spcBef>
                <a:spcPts val="700"/>
              </a:spcBef>
              <a:spcAft>
                <a:spcPts val="0"/>
              </a:spcAft>
              <a:buFont typeface="Symbol"/>
              <a:buChar char="·"/>
            </a:pPr>
            <a:r>
              <a:rPr lang="en-US" sz="2800" spc="-10">
                <a:solidFill>
                  <a:srgbClr val="001F5F"/>
                </a:solidFill>
                <a:latin typeface="Calibri" pitchFamily="1" panose="2263545234"/>
              </a:rPr>
              <a:t>The water-bottle cheat sheet </a:t>
            </a:r>
          </a:p>
          <a:p>
            <a:pPr marL="777240" marR="0" indent="365760" algn="just">
              <a:lnSpc>
                <a:spcPts val="3200"/>
              </a:lnSpc>
              <a:spcBef>
                <a:spcPts val="485"/>
              </a:spcBef>
              <a:spcAft>
                <a:spcPts val="0"/>
              </a:spcAft>
              <a:buFont typeface="Symbol"/>
              <a:buChar char="·"/>
            </a:pPr>
            <a:r>
              <a:rPr lang="en-US" sz="2800" spc="-25">
                <a:solidFill>
                  <a:srgbClr val="001F5F"/>
                </a:solidFill>
                <a:latin typeface="Calibri" pitchFamily="1" panose="2263545234"/>
              </a:rPr>
              <a:t>The “stashed” cheat sheet: “</a:t>
            </a:r>
            <a:r>
              <a:rPr lang="en-US" sz="2800" spc="-25">
                <a:solidFill>
                  <a:srgbClr val="001F5F"/>
                </a:solidFill>
                <a:latin typeface="Arial" pitchFamily="2" panose="2263545234"/>
              </a:rPr>
              <a:t>Hide a cheat-sheet </a:t>
            </a:r>
          </a:p>
          <a:p>
            <a:pPr marL="1143000" marR="0" indent="0" algn="just">
              <a:lnSpc>
                <a:spcPts val="2900"/>
              </a:lnSpc>
              <a:spcBef>
                <a:spcPts val="0"/>
              </a:spcBef>
              <a:spcAft>
                <a:spcPts val="0"/>
              </a:spcAft>
            </a:pPr>
            <a:r>
              <a:rPr lang="en-US" sz="2800" spc="-55">
                <a:solidFill>
                  <a:srgbClr val="001F5F"/>
                </a:solidFill>
                <a:latin typeface="Arial" pitchFamily="2" panose="2263545234"/>
              </a:rPr>
              <a:t>in a separate place all together to avoid it </a:t>
            </a:r>
          </a:p>
          <a:p>
            <a:pPr marL="1143000" marR="0" indent="0" algn="just">
              <a:lnSpc>
                <a:spcPts val="2900"/>
              </a:lnSpc>
              <a:spcBef>
                <a:spcPts val="0"/>
              </a:spcBef>
              <a:spcAft>
                <a:spcPts val="0"/>
              </a:spcAft>
            </a:pPr>
            <a:r>
              <a:rPr lang="en-US" sz="2800" spc="-60">
                <a:solidFill>
                  <a:srgbClr val="001F5F"/>
                </a:solidFill>
                <a:latin typeface="Arial" pitchFamily="2" panose="2263545234"/>
              </a:rPr>
              <a:t>getting connected back to you. This includes </a:t>
            </a:r>
          </a:p>
          <a:p>
            <a:pPr marL="1143000" marR="0" indent="0" algn="just">
              <a:lnSpc>
                <a:spcPts val="2900"/>
              </a:lnSpc>
              <a:spcBef>
                <a:spcPts val="0"/>
              </a:spcBef>
              <a:spcAft>
                <a:spcPts val="0"/>
              </a:spcAft>
            </a:pPr>
            <a:r>
              <a:rPr lang="en-US" sz="2800" spc="-60">
                <a:solidFill>
                  <a:srgbClr val="001F5F"/>
                </a:solidFill>
                <a:latin typeface="Arial" pitchFamily="2" panose="2263545234"/>
              </a:rPr>
              <a:t>on a bulletin board in the classroom, in a </a:t>
            </a:r>
          </a:p>
          <a:p>
            <a:pPr marL="1143000" marR="0" indent="0" algn="just">
              <a:lnSpc>
                <a:spcPts val="3000"/>
              </a:lnSpc>
              <a:spcBef>
                <a:spcPts val="0"/>
              </a:spcBef>
              <a:spcAft>
                <a:spcPts val="7955"/>
              </a:spcAft>
            </a:pPr>
            <a:r>
              <a:rPr lang="en-US" sz="2800" spc="-60">
                <a:solidFill>
                  <a:srgbClr val="001F5F"/>
                </a:solidFill>
                <a:latin typeface="Arial" pitchFamily="2" panose="2263545234"/>
              </a:rPr>
              <a:t>bathroom stall or on someone's chair.</a:t>
            </a:r>
            <a:r>
              <a:rPr lang="en-US" sz="2800" spc="-60">
                <a:solidFill>
                  <a:srgbClr val="001F5F"/>
                </a:solidFill>
                <a:latin typeface="Arial" pitchFamily="2" panose="2263545234"/>
              </a:rPr>
              <a:t>” </a:t>
            </a:r>
          </a:p>
        </p:txBody>
      </p:sp>
      <p:graphicFrame>
        <p:nvGraphicFramePr>
          <p:cNvPr id="150" name="table 150"/>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52" name=""/>
        <p:cNvGrpSpPr/>
        <p:nvPr/>
      </p:nvGrpSpPr>
      <p:grpSpPr/>
      <p:sp>
        <p:nvSpPr>
          <p:cNvPr id="15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63" name="Image.jpg"/>
          <p:cNvPicPr/>
          <p:nvPr/>
        </p:nvPicPr>
        <p:blipFill>
          <a:blip r:embed="rId77"/>
          <a:stretch>
            <a:fillRect/>
          </a:stretch>
        </p:blipFill>
        <p:spPr>
          <a:xfrm>
            <a:off x="5638800" y="6370320"/>
            <a:ext cx="3432175" cy="289560"/>
          </a:xfrm>
          <a:prstGeom prst="rect">
            <a:avLst/>
          </a:prstGeom>
        </p:spPr>
      </p:pic>
      <p:sp>
        <p:nvSpPr>
          <p:cNvPr id="155"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15 </a:t>
            </a:r>
          </a:p>
        </p:txBody>
      </p:sp>
      <p:sp>
        <p:nvSpPr>
          <p:cNvPr id="15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57" name=""/>
          <p:cNvSpPr/>
          <p:nvPr>
            <p:ph type="body" idx="10"/>
          </p:nvPr>
        </p:nvSpPr>
        <p:spPr>
          <a:xfrm>
            <a:off x="0" y="676910"/>
            <a:ext cx="9144000" cy="1092835"/>
          </a:xfrm>
          <a:prstGeom prst="rect">
            <a:avLst/>
          </a:prstGeom>
          <a:noFill/>
          <a:ln w="0" cmpd="sng">
            <a:noFill/>
            <a:prstDash val="solid"/>
          </a:ln>
        </p:spPr>
        <p:txBody>
          <a:bodyPr vert="horz" lIns="0" tIns="282575" rIns="0" bIns="0" anchor="t"/>
          <a:lstStyle/>
          <a:p>
            <a:pPr marL="0" marR="0" indent="0" algn="ctr">
              <a:lnSpc>
                <a:spcPts val="4300"/>
              </a:lnSpc>
              <a:spcAft>
                <a:spcPts val="1870"/>
              </a:spcAft>
            </a:pPr>
            <a:r>
              <a:rPr lang="en-US" sz="4300" b="1" spc="25">
                <a:solidFill>
                  <a:srgbClr val="001F5F"/>
                </a:solidFill>
                <a:latin typeface="Calibri" pitchFamily="1" panose="2263545234"/>
              </a:rPr>
              <a:t>WikiHow (continued) </a:t>
            </a:r>
          </a:p>
        </p:txBody>
      </p:sp>
      <p:sp>
        <p:nvSpPr>
          <p:cNvPr id="158" name=""/>
          <p:cNvSpPr/>
          <p:nvPr>
            <p:ph type="body" idx="10"/>
          </p:nvPr>
        </p:nvSpPr>
        <p:spPr>
          <a:xfrm>
            <a:off x="0" y="1769745"/>
            <a:ext cx="9144000" cy="1618615"/>
          </a:xfrm>
          <a:prstGeom prst="rect">
            <a:avLst/>
          </a:prstGeom>
          <a:noFill/>
          <a:ln w="0" cmpd="sng">
            <a:noFill/>
            <a:prstDash val="solid"/>
          </a:ln>
        </p:spPr>
        <p:txBody>
          <a:bodyPr vert="horz" lIns="0" tIns="230505" rIns="0" bIns="0" anchor="t"/>
          <a:lstStyle/>
          <a:p>
            <a:pPr marL="1143000" marR="0" indent="365760" algn="l">
              <a:lnSpc>
                <a:spcPts val="2900"/>
              </a:lnSpc>
              <a:spcAft>
                <a:spcPts val="0"/>
              </a:spcAft>
              <a:buFont typeface="Symbol"/>
              <a:buChar char="·"/>
            </a:pPr>
            <a:r>
              <a:rPr lang="en-US" sz="2800" spc="-25">
                <a:solidFill>
                  <a:srgbClr val="001F5F"/>
                </a:solidFill>
                <a:latin typeface="Calibri" pitchFamily="1" panose="2263545234"/>
              </a:rPr>
              <a:t>Partner-Cheating Methods : </a:t>
            </a:r>
          </a:p>
          <a:p>
            <a:pPr marL="1143000" marR="0" indent="365760" algn="l">
              <a:lnSpc>
                <a:spcPts val="2900"/>
              </a:lnSpc>
              <a:spcBef>
                <a:spcPts val="695"/>
              </a:spcBef>
              <a:spcAft>
                <a:spcPts val="0"/>
              </a:spcAft>
              <a:buFont typeface="Symbol"/>
              <a:buChar char="·"/>
            </a:pPr>
            <a:r>
              <a:rPr lang="en-US" sz="2800" spc="-10">
                <a:solidFill>
                  <a:srgbClr val="001F5F"/>
                </a:solidFill>
                <a:latin typeface="Calibri" pitchFamily="1" panose="2263545234"/>
              </a:rPr>
              <a:t>The Peaking Partner </a:t>
            </a:r>
          </a:p>
          <a:p>
            <a:pPr marL="1143000" marR="0" indent="365760" algn="l">
              <a:lnSpc>
                <a:spcPts val="2900"/>
              </a:lnSpc>
              <a:spcBef>
                <a:spcPts val="695"/>
              </a:spcBef>
              <a:spcAft>
                <a:spcPts val="480"/>
              </a:spcAft>
              <a:buFont typeface="Symbol"/>
              <a:buChar char="·"/>
            </a:pPr>
            <a:r>
              <a:rPr lang="en-US" sz="2800" spc="-30">
                <a:solidFill>
                  <a:srgbClr val="001F5F"/>
                </a:solidFill>
                <a:latin typeface="Calibri" pitchFamily="1" panose="2263545234"/>
              </a:rPr>
              <a:t>The Signing Partner : </a:t>
            </a:r>
          </a:p>
        </p:txBody>
      </p:sp>
      <p:sp>
        <p:nvSpPr>
          <p:cNvPr id="159" name=""/>
          <p:cNvSpPr/>
          <p:nvPr>
            <p:ph type="body" idx="10"/>
          </p:nvPr>
        </p:nvSpPr>
        <p:spPr>
          <a:xfrm>
            <a:off x="0" y="3388360"/>
            <a:ext cx="9144000" cy="2981960"/>
          </a:xfrm>
          <a:prstGeom prst="rect">
            <a:avLst/>
          </a:prstGeom>
          <a:noFill/>
          <a:ln w="0" cmpd="sng">
            <a:noFill/>
            <a:prstDash val="solid"/>
          </a:ln>
        </p:spPr>
        <p:txBody>
          <a:bodyPr vert="horz" lIns="0" tIns="0" rIns="0" bIns="0" anchor="t"/>
          <a:lstStyle/>
          <a:p>
            <a:pPr marL="1143000" marR="822960" indent="365760" algn="l">
              <a:lnSpc>
                <a:spcPts val="1200"/>
              </a:lnSpc>
              <a:spcAft>
                <a:spcPts val="0"/>
              </a:spcAft>
              <a:buFont typeface="Symbol"/>
              <a:buChar char="·"/>
            </a:pPr>
            <a:r>
              <a:rPr lang="en-US" sz="1200" i="1" spc="0">
                <a:solidFill>
                  <a:srgbClr val="001F5F"/>
                </a:solidFill>
                <a:latin typeface="Arial" pitchFamily="2" panose="2263545234"/>
              </a:rPr>
              <a:t>1.Establish hand or foot tapping signals for A, B, C, D, E and "wrong answer." By creating a signal for "wrong answer" you are going to improve the likelihood of you both doing well on the test by helping each other eliminate wrong answers. Also create a vocal noise for getting their attention that isn't suspicious (like a cough, or foot tap). </a:t>
            </a:r>
          </a:p>
          <a:p>
            <a:pPr marL="1143000" marR="0" indent="365760" algn="l">
              <a:lnSpc>
                <a:spcPts val="1200"/>
              </a:lnSpc>
              <a:spcBef>
                <a:spcPts val="285"/>
              </a:spcBef>
              <a:spcAft>
                <a:spcPts val="0"/>
              </a:spcAft>
              <a:buFont typeface="Symbol"/>
              <a:buChar char="·"/>
            </a:pPr>
            <a:r>
              <a:rPr lang="en-US" sz="1200" i="1" spc="-5">
                <a:solidFill>
                  <a:srgbClr val="001F5F"/>
                </a:solidFill>
                <a:latin typeface="Arial" pitchFamily="2" panose="2263545234"/>
              </a:rPr>
              <a:t>2.Start by coughing to get their attention. </a:t>
            </a:r>
          </a:p>
          <a:p>
            <a:pPr marL="1143000" marR="1005840" indent="365760" algn="l">
              <a:lnSpc>
                <a:spcPts val="1200"/>
              </a:lnSpc>
              <a:spcBef>
                <a:spcPts val="280"/>
              </a:spcBef>
              <a:spcAft>
                <a:spcPts val="0"/>
              </a:spcAft>
              <a:buFont typeface="Symbol"/>
              <a:buChar char="·"/>
            </a:pPr>
            <a:r>
              <a:rPr lang="en-US" sz="1200" i="1" spc="0">
                <a:solidFill>
                  <a:srgbClr val="001F5F"/>
                </a:solidFill>
                <a:latin typeface="Arial" pitchFamily="2" panose="2263545234"/>
              </a:rPr>
              <a:t>3.Use your fingers to give the number of the question (flash 3, then a 2 to with your hand signal question "32"). </a:t>
            </a:r>
          </a:p>
          <a:p>
            <a:pPr marL="1143000" marR="0" indent="365760" algn="l">
              <a:lnSpc>
                <a:spcPts val="1200"/>
              </a:lnSpc>
              <a:spcBef>
                <a:spcPts val="280"/>
              </a:spcBef>
              <a:spcAft>
                <a:spcPts val="0"/>
              </a:spcAft>
              <a:buFont typeface="Symbol"/>
              <a:buChar char="·"/>
            </a:pPr>
            <a:r>
              <a:rPr lang="en-US" sz="1200" i="1" spc="0">
                <a:solidFill>
                  <a:srgbClr val="001F5F"/>
                </a:solidFill>
                <a:latin typeface="Arial" pitchFamily="2" panose="2263545234"/>
              </a:rPr>
              <a:t>4.Wait for them to signal their answer (pulling their ear for "B"). </a:t>
            </a:r>
          </a:p>
          <a:p>
            <a:pPr marL="1143000" marR="777240" indent="365760" algn="l">
              <a:lnSpc>
                <a:spcPts val="1200"/>
              </a:lnSpc>
              <a:spcBef>
                <a:spcPts val="280"/>
              </a:spcBef>
              <a:spcAft>
                <a:spcPts val="0"/>
              </a:spcAft>
              <a:buFont typeface="Symbol"/>
              <a:buChar char="·"/>
            </a:pPr>
            <a:r>
              <a:rPr lang="en-US" sz="1200" i="1" spc="0">
                <a:solidFill>
                  <a:srgbClr val="001F5F"/>
                </a:solidFill>
                <a:latin typeface="Arial" pitchFamily="2" panose="2263545234"/>
              </a:rPr>
              <a:t>5.If you need help deciding between 2 answers: cough, give the question number, and signal for the answer you suspect it might be. </a:t>
            </a:r>
          </a:p>
          <a:p>
            <a:pPr marL="1143000" marR="1051560" indent="365760" algn="just">
              <a:lnSpc>
                <a:spcPts val="1200"/>
              </a:lnSpc>
              <a:spcBef>
                <a:spcPts val="235"/>
              </a:spcBef>
              <a:spcAft>
                <a:spcPts val="6470"/>
              </a:spcAft>
              <a:buFont typeface="Symbol"/>
              <a:buChar char="·"/>
            </a:pPr>
            <a:r>
              <a:rPr lang="en-US" sz="1200" i="1" spc="0">
                <a:solidFill>
                  <a:srgbClr val="001F5F"/>
                </a:solidFill>
                <a:latin typeface="Arial" pitchFamily="2" panose="2263545234"/>
              </a:rPr>
              <a:t>6.He or she can nod his or her head if its correct, if it's the wrong answer he or she can send the "wrong answer" signal (put up your hair in a ponytail). </a:t>
            </a:r>
          </a:p>
        </p:txBody>
      </p:sp>
      <p:graphicFrame>
        <p:nvGraphicFramePr>
          <p:cNvPr id="162" name="table 162"/>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64" name=""/>
        <p:cNvGrpSpPr/>
        <p:nvPr/>
      </p:nvGrpSpPr>
      <p:grpSpPr/>
      <p:sp>
        <p:nvSpPr>
          <p:cNvPr id="16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74" name="Image.jpg"/>
          <p:cNvPicPr/>
          <p:nvPr/>
        </p:nvPicPr>
        <p:blipFill>
          <a:blip r:embed="rId82"/>
          <a:stretch>
            <a:fillRect/>
          </a:stretch>
        </p:blipFill>
        <p:spPr>
          <a:xfrm>
            <a:off x="5638800" y="6370320"/>
            <a:ext cx="3432175" cy="289560"/>
          </a:xfrm>
          <a:prstGeom prst="rect">
            <a:avLst/>
          </a:prstGeom>
        </p:spPr>
      </p:pic>
      <p:sp>
        <p:nvSpPr>
          <p:cNvPr id="167"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16 </a:t>
            </a:r>
          </a:p>
        </p:txBody>
      </p:sp>
      <p:sp>
        <p:nvSpPr>
          <p:cNvPr id="16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69" name=""/>
          <p:cNvSpPr/>
          <p:nvPr>
            <p:ph type="body" idx="10"/>
          </p:nvPr>
        </p:nvSpPr>
        <p:spPr>
          <a:xfrm>
            <a:off x="0" y="676910"/>
            <a:ext cx="9144000" cy="1175385"/>
          </a:xfrm>
          <a:prstGeom prst="rect">
            <a:avLst/>
          </a:prstGeom>
          <a:noFill/>
          <a:ln w="0" cmpd="sng">
            <a:noFill/>
            <a:prstDash val="solid"/>
          </a:ln>
        </p:spPr>
        <p:txBody>
          <a:bodyPr vert="horz" lIns="0" tIns="282575" rIns="0" bIns="0" anchor="t"/>
          <a:lstStyle/>
          <a:p>
            <a:pPr marL="0" marR="0" indent="0" algn="ctr">
              <a:lnSpc>
                <a:spcPts val="4300"/>
              </a:lnSpc>
              <a:spcAft>
                <a:spcPts val="2490"/>
              </a:spcAft>
            </a:pPr>
            <a:r>
              <a:rPr lang="en-US" sz="4300" b="1" spc="25">
                <a:solidFill>
                  <a:srgbClr val="001F5F"/>
                </a:solidFill>
                <a:latin typeface="Calibri" pitchFamily="1" panose="2263545234"/>
              </a:rPr>
              <a:t>Assigned Seats? </a:t>
            </a:r>
          </a:p>
        </p:txBody>
      </p:sp>
      <p:sp>
        <p:nvSpPr>
          <p:cNvPr id="170" name=""/>
          <p:cNvSpPr/>
          <p:nvPr>
            <p:ph type="body" idx="10"/>
          </p:nvPr>
        </p:nvSpPr>
        <p:spPr>
          <a:xfrm>
            <a:off x="0" y="1852295"/>
            <a:ext cx="9144000" cy="4518025"/>
          </a:xfrm>
          <a:prstGeom prst="rect">
            <a:avLst/>
          </a:prstGeom>
          <a:noFill/>
          <a:ln w="0" cmpd="sng">
            <a:noFill/>
            <a:prstDash val="solid"/>
          </a:ln>
        </p:spPr>
        <p:txBody>
          <a:bodyPr vert="horz" lIns="0" tIns="175260" rIns="0" bIns="0" anchor="t"/>
          <a:lstStyle/>
          <a:p>
            <a:pPr marL="777240" marR="0" indent="365760" algn="just">
              <a:lnSpc>
                <a:spcPts val="3700"/>
              </a:lnSpc>
              <a:spcAft>
                <a:spcPts val="0"/>
              </a:spcAft>
              <a:buFont typeface="Symbol"/>
              <a:buChar char="·"/>
            </a:pPr>
            <a:r>
              <a:rPr lang="en-US" sz="3150" spc="5">
                <a:solidFill>
                  <a:srgbClr val="001F5F"/>
                </a:solidFill>
                <a:latin typeface="Calibri" pitchFamily="1" panose="2263545234"/>
              </a:rPr>
              <a:t>A study by Dr. Steven Levitt, author of </a:t>
            </a:r>
          </a:p>
          <a:p>
            <a:pPr marL="1143000" marR="0" indent="0" algn="just">
              <a:lnSpc>
                <a:spcPts val="3700"/>
              </a:lnSpc>
              <a:spcBef>
                <a:spcPts val="0"/>
              </a:spcBef>
              <a:spcAft>
                <a:spcPts val="0"/>
              </a:spcAft>
            </a:pPr>
            <a:r>
              <a:rPr lang="en-US" sz="3150" spc="0">
                <a:solidFill>
                  <a:srgbClr val="001F5F"/>
                </a:solidFill>
                <a:latin typeface="Calibri" pitchFamily="1" panose="2263545234"/>
              </a:rPr>
              <a:t>“Freakonomics,” indicates that use of a </a:t>
            </a:r>
          </a:p>
          <a:p>
            <a:pPr marL="1143000" marR="0" indent="0" algn="just">
              <a:lnSpc>
                <a:spcPts val="3700"/>
              </a:lnSpc>
              <a:spcBef>
                <a:spcPts val="0"/>
              </a:spcBef>
              <a:spcAft>
                <a:spcPts val="0"/>
              </a:spcAft>
            </a:pPr>
            <a:r>
              <a:rPr lang="en-US" sz="3150" spc="10">
                <a:solidFill>
                  <a:srgbClr val="001F5F"/>
                </a:solidFill>
                <a:latin typeface="Calibri" pitchFamily="1" panose="2263545234"/>
              </a:rPr>
              <a:t>seating chart to randomly distribute </a:t>
            </a:r>
          </a:p>
          <a:p>
            <a:pPr marL="1143000" marR="0" indent="0" algn="just">
              <a:lnSpc>
                <a:spcPts val="3700"/>
              </a:lnSpc>
              <a:spcBef>
                <a:spcPts val="0"/>
              </a:spcBef>
              <a:spcAft>
                <a:spcPts val="0"/>
              </a:spcAft>
            </a:pPr>
            <a:r>
              <a:rPr lang="en-US" sz="3150" spc="0">
                <a:solidFill>
                  <a:srgbClr val="001F5F"/>
                </a:solidFill>
                <a:latin typeface="Calibri" pitchFamily="1" panose="2263545234"/>
              </a:rPr>
              <a:t>students will reduce copying. </a:t>
            </a:r>
          </a:p>
          <a:p>
            <a:pPr marL="777240" marR="0" indent="365760" algn="just">
              <a:lnSpc>
                <a:spcPts val="3700"/>
              </a:lnSpc>
              <a:spcBef>
                <a:spcPts val="770"/>
              </a:spcBef>
              <a:spcAft>
                <a:spcPts val="0"/>
              </a:spcAft>
              <a:buFont typeface="Symbol"/>
              <a:buChar char="·"/>
            </a:pPr>
            <a:r>
              <a:rPr lang="en-US" sz="3150" spc="15">
                <a:solidFill>
                  <a:srgbClr val="001F5F"/>
                </a:solidFill>
                <a:latin typeface="Calibri" pitchFamily="1" panose="2263545234"/>
              </a:rPr>
              <a:t>See: Chronicle of Higher Education, October </a:t>
            </a:r>
          </a:p>
          <a:p>
            <a:pPr marL="1143000" marR="0" indent="0" algn="just">
              <a:lnSpc>
                <a:spcPts val="3700"/>
              </a:lnSpc>
              <a:spcBef>
                <a:spcPts val="0"/>
              </a:spcBef>
              <a:spcAft>
                <a:spcPts val="10335"/>
              </a:spcAft>
            </a:pPr>
            <a:r>
              <a:rPr lang="en-US" sz="3150" spc="-25">
                <a:solidFill>
                  <a:srgbClr val="001F5F"/>
                </a:solidFill>
                <a:latin typeface="Calibri" pitchFamily="1" panose="2263545234"/>
              </a:rPr>
              <a:t>14, 2015. </a:t>
            </a:r>
          </a:p>
        </p:txBody>
      </p:sp>
      <p:graphicFrame>
        <p:nvGraphicFramePr>
          <p:cNvPr id="173" name="table 173"/>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75" name=""/>
        <p:cNvGrpSpPr/>
        <p:nvPr/>
      </p:nvGrpSpPr>
      <p:grpSpPr/>
      <p:sp>
        <p:nvSpPr>
          <p:cNvPr id="17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85" name="Image.jpg"/>
          <p:cNvPicPr/>
          <p:nvPr/>
        </p:nvPicPr>
        <p:blipFill>
          <a:blip r:embed="rId87"/>
          <a:stretch>
            <a:fillRect/>
          </a:stretch>
        </p:blipFill>
        <p:spPr>
          <a:xfrm>
            <a:off x="5638800" y="6370320"/>
            <a:ext cx="3432175" cy="289560"/>
          </a:xfrm>
          <a:prstGeom prst="rect">
            <a:avLst/>
          </a:prstGeom>
        </p:spPr>
      </p:pic>
      <p:sp>
        <p:nvSpPr>
          <p:cNvPr id="178"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17 </a:t>
            </a:r>
          </a:p>
        </p:txBody>
      </p:sp>
      <p:sp>
        <p:nvSpPr>
          <p:cNvPr id="179"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80" name=""/>
          <p:cNvSpPr/>
          <p:nvPr>
            <p:ph type="body" idx="10"/>
          </p:nvPr>
        </p:nvSpPr>
        <p:spPr>
          <a:xfrm>
            <a:off x="0" y="676910"/>
            <a:ext cx="9144000" cy="1626235"/>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25">
                <a:solidFill>
                  <a:srgbClr val="001F5F"/>
                </a:solidFill>
                <a:latin typeface="Calibri" pitchFamily="1" panose="2263545234"/>
              </a:rPr>
              <a:t>Cheating in the Age of the </a:t>
            </a:r>
          </a:p>
          <a:p>
            <a:pPr marL="0" marR="0" indent="0" algn="ctr">
              <a:lnSpc>
                <a:spcPts val="4300"/>
              </a:lnSpc>
              <a:spcBef>
                <a:spcPts val="785"/>
              </a:spcBef>
              <a:spcAft>
                <a:spcPts val="740"/>
              </a:spcAft>
            </a:pPr>
            <a:r>
              <a:rPr lang="en-US" sz="4300" b="1" spc="10">
                <a:solidFill>
                  <a:srgbClr val="001F5F"/>
                </a:solidFill>
                <a:latin typeface="Calibri" pitchFamily="1" panose="2263545234"/>
              </a:rPr>
              <a:t>Cell Phone </a:t>
            </a:r>
          </a:p>
        </p:txBody>
      </p:sp>
      <p:sp>
        <p:nvSpPr>
          <p:cNvPr id="181" name=""/>
          <p:cNvSpPr/>
          <p:nvPr>
            <p:ph type="body" idx="10"/>
          </p:nvPr>
        </p:nvSpPr>
        <p:spPr>
          <a:xfrm>
            <a:off x="0" y="2303145"/>
            <a:ext cx="9144000" cy="4067175"/>
          </a:xfrm>
          <a:prstGeom prst="rect">
            <a:avLst/>
          </a:prstGeom>
          <a:noFill/>
          <a:ln w="0" cmpd="sng">
            <a:noFill/>
            <a:prstDash val="solid"/>
          </a:ln>
        </p:spPr>
        <p:txBody>
          <a:bodyPr vert="horz" lIns="0" tIns="16510"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“Cell phones are nearly ubiquitous among the student population. </a:t>
            </a:r>
          </a:p>
          <a:p>
            <a:pPr marL="1143000" marR="0" indent="0" algn="just">
              <a:lnSpc>
                <a:spcPts val="2100"/>
              </a:lnSpc>
              <a:spcBef>
                <a:spcPts val="0"/>
              </a:spcBef>
              <a:spcAft>
                <a:spcPts val="0"/>
              </a:spcAft>
            </a:pPr>
            <a:r>
              <a:rPr lang="en-US" sz="2000" spc="-5">
                <a:solidFill>
                  <a:srgbClr val="001F5F"/>
                </a:solidFill>
                <a:latin typeface="Calibri" pitchFamily="1" panose="2263545234"/>
              </a:rPr>
              <a:t>According to a 2013 report by PewResearch, 78% of teens own a cell </a:t>
            </a:r>
          </a:p>
          <a:p>
            <a:pPr marL="1143000" marR="0" indent="0" algn="just">
              <a:lnSpc>
                <a:spcPts val="2100"/>
              </a:lnSpc>
              <a:spcBef>
                <a:spcPts val="0"/>
              </a:spcBef>
              <a:spcAft>
                <a:spcPts val="0"/>
              </a:spcAft>
            </a:pPr>
            <a:r>
              <a:rPr lang="en-US" sz="2000" spc="0">
                <a:solidFill>
                  <a:srgbClr val="001F5F"/>
                </a:solidFill>
                <a:latin typeface="Calibri" pitchFamily="1" panose="2263545234"/>
              </a:rPr>
              <a:t>phone, and 47% of those devices are smartphones. The percentage of </a:t>
            </a:r>
          </a:p>
          <a:p>
            <a:pPr marL="1143000" marR="0" indent="0" algn="just">
              <a:lnSpc>
                <a:spcPts val="2100"/>
              </a:lnSpc>
              <a:spcBef>
                <a:spcPts val="0"/>
              </a:spcBef>
              <a:spcAft>
                <a:spcPts val="0"/>
              </a:spcAft>
            </a:pPr>
            <a:r>
              <a:rPr lang="en-US" sz="2000" spc="0">
                <a:solidFill>
                  <a:srgbClr val="001F5F"/>
                </a:solidFill>
                <a:latin typeface="Calibri" pitchFamily="1" panose="2263545234"/>
              </a:rPr>
              <a:t>teenage smartphone owners is also rising. In 2011 only 23% of teens </a:t>
            </a:r>
          </a:p>
          <a:p>
            <a:pPr marL="1143000" marR="0" indent="0" algn="just">
              <a:lnSpc>
                <a:spcPts val="2100"/>
              </a:lnSpc>
              <a:spcBef>
                <a:spcPts val="0"/>
              </a:spcBef>
              <a:spcAft>
                <a:spcPts val="0"/>
              </a:spcAft>
            </a:pPr>
            <a:r>
              <a:rPr lang="en-US" sz="2000" spc="0">
                <a:solidFill>
                  <a:srgbClr val="001F5F"/>
                </a:solidFill>
                <a:latin typeface="Calibri" pitchFamily="1" panose="2263545234"/>
              </a:rPr>
              <a:t>owned a smartphone, in 2013 that number rose to 37%. The report </a:t>
            </a:r>
          </a:p>
          <a:p>
            <a:pPr marL="1143000" marR="0" indent="0" algn="just">
              <a:lnSpc>
                <a:spcPts val="2100"/>
              </a:lnSpc>
              <a:spcBef>
                <a:spcPts val="0"/>
              </a:spcBef>
              <a:spcAft>
                <a:spcPts val="0"/>
              </a:spcAft>
            </a:pPr>
            <a:r>
              <a:rPr lang="en-US" sz="2000" spc="0">
                <a:solidFill>
                  <a:srgbClr val="001F5F"/>
                </a:solidFill>
                <a:latin typeface="Calibri" pitchFamily="1" panose="2263545234"/>
              </a:rPr>
              <a:t>found 74% of respondents aged 12-17 used the Internet on mobile </a:t>
            </a:r>
          </a:p>
          <a:p>
            <a:pPr marL="1143000" marR="0" indent="0" algn="just">
              <a:lnSpc>
                <a:spcPts val="2100"/>
              </a:lnSpc>
              <a:spcBef>
                <a:spcPts val="0"/>
              </a:spcBef>
              <a:spcAft>
                <a:spcPts val="0"/>
              </a:spcAft>
            </a:pPr>
            <a:r>
              <a:rPr lang="en-US" sz="2000" spc="-5">
                <a:solidFill>
                  <a:srgbClr val="001F5F"/>
                </a:solidFill>
                <a:latin typeface="Calibri" pitchFamily="1" panose="2263545234"/>
              </a:rPr>
              <a:t>devices at least occasionally.” ---Scott Schober, Linked-In, 4/23/2015 </a:t>
            </a:r>
          </a:p>
          <a:p>
            <a:pPr marL="777240" marR="0" indent="320040" algn="just">
              <a:lnSpc>
                <a:spcPts val="2100"/>
              </a:lnSpc>
              <a:spcBef>
                <a:spcPts val="475"/>
              </a:spcBef>
              <a:spcAft>
                <a:spcPts val="0"/>
              </a:spcAft>
              <a:buFont typeface="Symbol"/>
              <a:buChar char="·"/>
            </a:pPr>
            <a:r>
              <a:rPr lang="en-US" sz="2000" u="sng" spc="0">
                <a:solidFill>
                  <a:srgbClr val="0000FF"/>
                </a:solidFill>
                <a:latin typeface="Calibri" pitchFamily="1" panose="2263545234"/>
              </a:rPr>
              <a:t>https://www.linkedin.com/pulse/cell-phones-students-temptation-</a:t>
            </a:r>
          </a:p>
          <a:p>
            <a:pPr marL="1143000" marR="0" indent="0" algn="just">
              <a:lnSpc>
                <a:spcPts val="2100"/>
              </a:lnSpc>
              <a:spcBef>
                <a:spcPts val="10"/>
              </a:spcBef>
              <a:spcAft>
                <a:spcPts val="11915"/>
              </a:spcAft>
            </a:pPr>
            <a:r>
              <a:rPr lang="en-US" sz="2000" u="sng" spc="0">
                <a:solidFill>
                  <a:srgbClr val="0000FF"/>
                </a:solidFill>
                <a:latin typeface="Calibri" pitchFamily="1" panose="2263545234"/>
              </a:rPr>
              <a:t>cheat-scott-schober</a:t>
            </a:r>
            <a:r>
              <a:rPr lang="en-US" sz="2000" spc="0">
                <a:solidFill>
                  <a:srgbClr val="001F5F"/>
                </a:solidFill>
                <a:latin typeface="Calibri" pitchFamily="1" panose="2263545234"/>
              </a:rPr>
              <a:t>  </a:t>
            </a:r>
          </a:p>
        </p:txBody>
      </p:sp>
      <p:graphicFrame>
        <p:nvGraphicFramePr>
          <p:cNvPr id="184" name="table 184"/>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86" name=""/>
        <p:cNvGrpSpPr/>
        <p:nvPr/>
      </p:nvGrpSpPr>
      <p:grpSpPr/>
      <p:sp>
        <p:nvSpPr>
          <p:cNvPr id="18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95" name="Image.jpg"/>
          <p:cNvPicPr/>
          <p:nvPr/>
        </p:nvPicPr>
        <p:blipFill>
          <a:blip r:embed="rId92"/>
          <a:stretch>
            <a:fillRect/>
          </a:stretch>
        </p:blipFill>
        <p:spPr>
          <a:xfrm>
            <a:off x="5638800" y="6370320"/>
            <a:ext cx="3432175" cy="289560"/>
          </a:xfrm>
          <a:prstGeom prst="rect">
            <a:avLst/>
          </a:prstGeom>
        </p:spPr>
      </p:pic>
      <p:sp>
        <p:nvSpPr>
          <p:cNvPr id="189"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18 </a:t>
            </a:r>
          </a:p>
        </p:txBody>
      </p:sp>
      <p:sp>
        <p:nvSpPr>
          <p:cNvPr id="19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91" name=""/>
          <p:cNvSpPr/>
          <p:nvPr>
            <p:ph type="body" idx="10"/>
          </p:nvPr>
        </p:nvSpPr>
        <p:spPr>
          <a:xfrm>
            <a:off x="0" y="676910"/>
            <a:ext cx="9144000" cy="5693410"/>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25">
                <a:solidFill>
                  <a:srgbClr val="001F5F"/>
                </a:solidFill>
                <a:latin typeface="Calibri" pitchFamily="1" panose="2263545234"/>
              </a:rPr>
              <a:t>Cheating in the Age of the </a:t>
            </a:r>
          </a:p>
          <a:p>
            <a:pPr marL="0" marR="0" indent="0" algn="ctr">
              <a:lnSpc>
                <a:spcPts val="4300"/>
              </a:lnSpc>
              <a:spcBef>
                <a:spcPts val="785"/>
              </a:spcBef>
              <a:spcAft>
                <a:spcPts val="0"/>
              </a:spcAft>
            </a:pPr>
            <a:r>
              <a:rPr lang="en-US" sz="4300" b="1" spc="10">
                <a:solidFill>
                  <a:srgbClr val="001F5F"/>
                </a:solidFill>
                <a:latin typeface="Calibri" pitchFamily="1" panose="2263545234"/>
              </a:rPr>
              <a:t>Cell Phone </a:t>
            </a:r>
          </a:p>
          <a:p>
            <a:pPr marL="777240" marR="0" indent="365760" algn="l">
              <a:lnSpc>
                <a:spcPts val="2900"/>
              </a:lnSpc>
              <a:spcBef>
                <a:spcPts val="750"/>
              </a:spcBef>
              <a:spcAft>
                <a:spcPts val="0"/>
              </a:spcAft>
              <a:buFont typeface="Symbol"/>
              <a:buChar char="·"/>
            </a:pPr>
            <a:r>
              <a:rPr lang="en-US" sz="2800" spc="-5">
                <a:solidFill>
                  <a:srgbClr val="001F5F"/>
                </a:solidFill>
                <a:latin typeface="Calibri" pitchFamily="1" panose="2263545234"/>
              </a:rPr>
              <a:t>“While some schools have attempted to cope by </a:t>
            </a:r>
          </a:p>
          <a:p>
            <a:pPr marL="1143000" marR="0" indent="0" algn="l">
              <a:lnSpc>
                <a:spcPts val="2900"/>
              </a:lnSpc>
              <a:spcBef>
                <a:spcPts val="5"/>
              </a:spcBef>
              <a:spcAft>
                <a:spcPts val="0"/>
              </a:spcAft>
            </a:pPr>
            <a:r>
              <a:rPr lang="en-US" sz="2800" spc="-5">
                <a:solidFill>
                  <a:srgbClr val="001F5F"/>
                </a:solidFill>
                <a:latin typeface="Calibri" pitchFamily="1" panose="2263545234"/>
              </a:rPr>
              <a:t>de-emphasizing test results and placing more </a:t>
            </a:r>
          </a:p>
          <a:p>
            <a:pPr marL="1143000" marR="0" indent="0" algn="l">
              <a:lnSpc>
                <a:spcPts val="2900"/>
              </a:lnSpc>
              <a:spcBef>
                <a:spcPts val="25"/>
              </a:spcBef>
              <a:spcAft>
                <a:spcPts val="0"/>
              </a:spcAft>
            </a:pPr>
            <a:r>
              <a:rPr lang="en-US" sz="2800" spc="-5">
                <a:solidFill>
                  <a:srgbClr val="001F5F"/>
                </a:solidFill>
                <a:latin typeface="Calibri" pitchFamily="1" panose="2263545234"/>
              </a:rPr>
              <a:t>emphasis on learning, testing is still an important </a:t>
            </a:r>
          </a:p>
          <a:p>
            <a:pPr marL="1143000" marR="0" indent="0" algn="l">
              <a:lnSpc>
                <a:spcPts val="2900"/>
              </a:lnSpc>
              <a:spcBef>
                <a:spcPts val="0"/>
              </a:spcBef>
              <a:spcAft>
                <a:spcPts val="0"/>
              </a:spcAft>
            </a:pPr>
            <a:r>
              <a:rPr lang="en-US" sz="2800" spc="-10">
                <a:solidFill>
                  <a:srgbClr val="001F5F"/>
                </a:solidFill>
                <a:latin typeface="Calibri" pitchFamily="1" panose="2263545234"/>
              </a:rPr>
              <a:t>part of student evaluation. Even tests most </a:t>
            </a:r>
          </a:p>
          <a:p>
            <a:pPr marL="1143000" marR="0" indent="0" algn="l">
              <a:lnSpc>
                <a:spcPts val="2900"/>
              </a:lnSpc>
              <a:spcBef>
                <a:spcPts val="5"/>
              </a:spcBef>
              <a:spcAft>
                <a:spcPts val="0"/>
              </a:spcAft>
            </a:pPr>
            <a:r>
              <a:rPr lang="en-US" sz="2800" spc="-10">
                <a:solidFill>
                  <a:srgbClr val="001F5F"/>
                </a:solidFill>
                <a:latin typeface="Calibri" pitchFamily="1" panose="2263545234"/>
              </a:rPr>
              <a:t>students find easy present a temptation to cheat. </a:t>
            </a:r>
          </a:p>
          <a:p>
            <a:pPr marL="1143000" marR="0" indent="0" algn="l">
              <a:lnSpc>
                <a:spcPts val="2900"/>
              </a:lnSpc>
              <a:spcBef>
                <a:spcPts val="0"/>
              </a:spcBef>
              <a:spcAft>
                <a:spcPts val="0"/>
              </a:spcAft>
            </a:pPr>
            <a:r>
              <a:rPr lang="en-US" sz="2800" spc="-5">
                <a:solidFill>
                  <a:srgbClr val="001F5F"/>
                </a:solidFill>
                <a:latin typeface="Calibri" pitchFamily="1" panose="2263545234"/>
              </a:rPr>
              <a:t>In 2012, 69 students were disciplined at the </a:t>
            </a:r>
          </a:p>
          <a:p>
            <a:pPr marL="1143000" marR="0" indent="0" algn="l">
              <a:lnSpc>
                <a:spcPts val="2900"/>
              </a:lnSpc>
              <a:spcBef>
                <a:spcPts val="5"/>
              </a:spcBef>
              <a:spcAft>
                <a:spcPts val="0"/>
              </a:spcAft>
            </a:pPr>
            <a:r>
              <a:rPr lang="en-US" sz="2800" spc="-5">
                <a:solidFill>
                  <a:srgbClr val="001F5F"/>
                </a:solidFill>
                <a:latin typeface="Calibri" pitchFamily="1" panose="2263545234"/>
              </a:rPr>
              <a:t>prestigious Stuyvesant High School in NYC for </a:t>
            </a:r>
          </a:p>
          <a:p>
            <a:pPr marL="1143000" marR="0" indent="0" algn="l">
              <a:lnSpc>
                <a:spcPts val="2900"/>
              </a:lnSpc>
              <a:spcBef>
                <a:spcPts val="30"/>
              </a:spcBef>
              <a:spcAft>
                <a:spcPts val="0"/>
              </a:spcAft>
            </a:pPr>
            <a:r>
              <a:rPr lang="en-US" sz="2800" spc="0">
                <a:solidFill>
                  <a:srgbClr val="001F5F"/>
                </a:solidFill>
                <a:latin typeface="Calibri" pitchFamily="1" panose="2263545234"/>
              </a:rPr>
              <a:t>using cell phones to cheat on subjects that almost </a:t>
            </a:r>
          </a:p>
          <a:p>
            <a:pPr marL="1143000" marR="0" indent="0" algn="l">
              <a:lnSpc>
                <a:spcPts val="2900"/>
              </a:lnSpc>
              <a:spcBef>
                <a:spcPts val="0"/>
              </a:spcBef>
              <a:spcAft>
                <a:spcPts val="4800"/>
              </a:spcAft>
            </a:pPr>
            <a:r>
              <a:rPr lang="en-US" sz="2800" spc="-10">
                <a:solidFill>
                  <a:srgbClr val="001F5F"/>
                </a:solidFill>
                <a:latin typeface="Calibri" pitchFamily="1" panose="2263545234"/>
              </a:rPr>
              <a:t>every student in the school passes.” - Ibid. </a:t>
            </a:r>
          </a:p>
        </p:txBody>
      </p:sp>
      <p:graphicFrame>
        <p:nvGraphicFramePr>
          <p:cNvPr id="194" name="table 194"/>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96" name=""/>
        <p:cNvGrpSpPr/>
        <p:nvPr/>
      </p:nvGrpSpPr>
      <p:grpSpPr/>
      <p:sp>
        <p:nvSpPr>
          <p:cNvPr id="19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06" name="Image.jpg"/>
          <p:cNvPicPr/>
          <p:nvPr/>
        </p:nvPicPr>
        <p:blipFill>
          <a:blip r:embed="rId97"/>
          <a:stretch>
            <a:fillRect/>
          </a:stretch>
        </p:blipFill>
        <p:spPr>
          <a:xfrm>
            <a:off x="5638800" y="6370320"/>
            <a:ext cx="3432175" cy="289560"/>
          </a:xfrm>
          <a:prstGeom prst="rect">
            <a:avLst/>
          </a:prstGeom>
        </p:spPr>
      </p:pic>
      <p:sp>
        <p:nvSpPr>
          <p:cNvPr id="199" name=""/>
          <p:cNvSpPr/>
          <p:nvPr>
            <p:ph type="body" idx="10"/>
          </p:nvPr>
        </p:nvSpPr>
        <p:spPr>
          <a:xfrm>
            <a:off x="8815705" y="38100"/>
            <a:ext cx="2921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40">
                <a:solidFill>
                  <a:srgbClr val="000080"/>
                </a:solidFill>
                <a:latin typeface="Tahoma" pitchFamily="2" panose="2263545234"/>
              </a:rPr>
              <a:t>19 </a:t>
            </a:r>
          </a:p>
        </p:txBody>
      </p:sp>
      <p:sp>
        <p:nvSpPr>
          <p:cNvPr id="20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01" name=""/>
          <p:cNvSpPr/>
          <p:nvPr>
            <p:ph type="body" idx="10"/>
          </p:nvPr>
        </p:nvSpPr>
        <p:spPr>
          <a:xfrm>
            <a:off x="0" y="676910"/>
            <a:ext cx="9144000" cy="1727835"/>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25">
                <a:solidFill>
                  <a:srgbClr val="001F5F"/>
                </a:solidFill>
                <a:latin typeface="Calibri" pitchFamily="1" panose="2263545234"/>
              </a:rPr>
              <a:t>Cheating in the Age of the </a:t>
            </a:r>
          </a:p>
          <a:p>
            <a:pPr marL="0" marR="0" indent="0" algn="ctr">
              <a:lnSpc>
                <a:spcPts val="4300"/>
              </a:lnSpc>
              <a:spcBef>
                <a:spcPts val="785"/>
              </a:spcBef>
              <a:spcAft>
                <a:spcPts val="1530"/>
              </a:spcAft>
            </a:pPr>
            <a:r>
              <a:rPr lang="en-US" sz="4300" b="1" spc="10">
                <a:solidFill>
                  <a:srgbClr val="001F5F"/>
                </a:solidFill>
                <a:latin typeface="Calibri" pitchFamily="1" panose="2263545234"/>
              </a:rPr>
              <a:t>Cell Phone </a:t>
            </a:r>
          </a:p>
        </p:txBody>
      </p:sp>
      <p:sp>
        <p:nvSpPr>
          <p:cNvPr id="202" name=""/>
          <p:cNvSpPr/>
          <p:nvPr>
            <p:ph type="body" idx="10"/>
          </p:nvPr>
        </p:nvSpPr>
        <p:spPr>
          <a:xfrm>
            <a:off x="0" y="2404745"/>
            <a:ext cx="9144000" cy="3965575"/>
          </a:xfrm>
          <a:prstGeom prst="rect">
            <a:avLst/>
          </a:prstGeom>
          <a:noFill/>
          <a:ln w="0" cmpd="sng">
            <a:noFill/>
            <a:prstDash val="solid"/>
          </a:ln>
        </p:spPr>
        <p:txBody>
          <a:bodyPr vert="horz" lIns="0" tIns="29845" rIns="0" bIns="0" anchor="t">
            <a:normAutofit fontScale="95000"/>
          </a:bodyPr>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“The BVS PocketHound is a portable cell phone detector that helps </a:t>
            </a:r>
          </a:p>
          <a:p>
            <a:pPr marL="1143000" marR="0" indent="0" algn="just">
              <a:lnSpc>
                <a:spcPts val="2000"/>
              </a:lnSpc>
              <a:spcBef>
                <a:spcPts val="340"/>
              </a:spcBef>
              <a:spcAft>
                <a:spcPts val="0"/>
              </a:spcAft>
            </a:pPr>
            <a:r>
              <a:rPr lang="en-US" sz="2000" spc="0">
                <a:solidFill>
                  <a:srgbClr val="001F5F"/>
                </a:solidFill>
                <a:latin typeface="Calibri" pitchFamily="1" panose="2263545234"/>
              </a:rPr>
              <a:t>teachers find cheaters by sniffing out cell phones. It can detect </a:t>
            </a:r>
          </a:p>
          <a:p>
            <a:pPr marL="1143000" marR="0" indent="0" algn="just">
              <a:lnSpc>
                <a:spcPts val="2000"/>
              </a:lnSpc>
              <a:spcBef>
                <a:spcPts val="340"/>
              </a:spcBef>
              <a:spcAft>
                <a:spcPts val="0"/>
              </a:spcAft>
            </a:pPr>
            <a:r>
              <a:rPr lang="en-US" sz="2000" spc="0">
                <a:solidFill>
                  <a:srgbClr val="001F5F"/>
                </a:solidFill>
                <a:latin typeface="Calibri" pitchFamily="1" panose="2263545234"/>
              </a:rPr>
              <a:t>activity from any phone on any carrier in North America. When a </a:t>
            </a:r>
          </a:p>
          <a:p>
            <a:pPr marL="1143000" marR="0" indent="0" algn="just">
              <a:lnSpc>
                <a:spcPts val="2000"/>
              </a:lnSpc>
              <a:spcBef>
                <a:spcPts val="340"/>
              </a:spcBef>
              <a:spcAft>
                <a:spcPts val="0"/>
              </a:spcAft>
            </a:pPr>
            <a:r>
              <a:rPr lang="en-US" sz="2000" spc="0">
                <a:solidFill>
                  <a:srgbClr val="001F5F"/>
                </a:solidFill>
                <a:latin typeface="Calibri" pitchFamily="1" panose="2263545234"/>
              </a:rPr>
              <a:t>student sends or receives a text or access the Internet, the </a:t>
            </a:r>
          </a:p>
          <a:p>
            <a:pPr marL="1143000" marR="0" indent="0" algn="just">
              <a:lnSpc>
                <a:spcPts val="2000"/>
              </a:lnSpc>
              <a:spcBef>
                <a:spcPts val="390"/>
              </a:spcBef>
              <a:spcAft>
                <a:spcPts val="0"/>
              </a:spcAft>
            </a:pPr>
            <a:r>
              <a:rPr lang="en-US" sz="2000" spc="0">
                <a:solidFill>
                  <a:srgbClr val="001F5F"/>
                </a:solidFill>
                <a:latin typeface="Calibri" pitchFamily="1" panose="2263545234"/>
              </a:rPr>
              <a:t>PocketHound can detect the wireless signal and alert the instructor </a:t>
            </a:r>
          </a:p>
          <a:p>
            <a:pPr marL="1143000" marR="0" indent="0" algn="just">
              <a:lnSpc>
                <a:spcPts val="2000"/>
              </a:lnSpc>
              <a:spcBef>
                <a:spcPts val="365"/>
              </a:spcBef>
              <a:spcAft>
                <a:spcPts val="0"/>
              </a:spcAft>
            </a:pPr>
            <a:r>
              <a:rPr lang="en-US" sz="2000" spc="0">
                <a:solidFill>
                  <a:srgbClr val="001F5F"/>
                </a:solidFill>
                <a:latin typeface="Calibri" pitchFamily="1" panose="2263545234"/>
              </a:rPr>
              <a:t>with a silent vibration. Signal strength indicator lights on the unit help </a:t>
            </a:r>
          </a:p>
          <a:p>
            <a:pPr marL="1143000" marR="0" indent="0" algn="just">
              <a:lnSpc>
                <a:spcPts val="2000"/>
              </a:lnSpc>
              <a:spcBef>
                <a:spcPts val="365"/>
              </a:spcBef>
              <a:spcAft>
                <a:spcPts val="0"/>
              </a:spcAft>
            </a:pPr>
            <a:r>
              <a:rPr lang="en-US" sz="2000" spc="-5">
                <a:solidFill>
                  <a:srgbClr val="001F5F"/>
                </a:solidFill>
                <a:latin typeface="Calibri" pitchFamily="1" panose="2263545234"/>
              </a:rPr>
              <a:t>the operator zero in on the source. At approximately $500 with </a:t>
            </a:r>
          </a:p>
          <a:p>
            <a:pPr marL="1143000" marR="0" indent="0" algn="just">
              <a:lnSpc>
                <a:spcPts val="2000"/>
              </a:lnSpc>
              <a:spcBef>
                <a:spcPts val="365"/>
              </a:spcBef>
              <a:spcAft>
                <a:spcPts val="0"/>
              </a:spcAft>
            </a:pPr>
            <a:r>
              <a:rPr lang="en-US" sz="2000" spc="0">
                <a:solidFill>
                  <a:srgbClr val="001F5F"/>
                </a:solidFill>
                <a:latin typeface="Calibri" pitchFamily="1" panose="2263545234"/>
              </a:rPr>
              <a:t>package discounts available, the PocketHound is within reach of any </a:t>
            </a:r>
          </a:p>
          <a:p>
            <a:pPr marL="1143000" marR="0" indent="0" algn="just">
              <a:lnSpc>
                <a:spcPts val="2000"/>
              </a:lnSpc>
              <a:spcBef>
                <a:spcPts val="365"/>
              </a:spcBef>
              <a:spcAft>
                <a:spcPts val="0"/>
              </a:spcAft>
            </a:pPr>
            <a:r>
              <a:rPr lang="en-US" sz="2000" spc="0">
                <a:solidFill>
                  <a:srgbClr val="001F5F"/>
                </a:solidFill>
                <a:latin typeface="Calibri" pitchFamily="1" panose="2263545234"/>
              </a:rPr>
              <a:t>school district that wants to put the bite on cheating students using </a:t>
            </a:r>
          </a:p>
          <a:p>
            <a:pPr marL="1143000" marR="0" indent="0" algn="just">
              <a:lnSpc>
                <a:spcPts val="2000"/>
              </a:lnSpc>
              <a:spcBef>
                <a:spcPts val="365"/>
              </a:spcBef>
              <a:spcAft>
                <a:spcPts val="7175"/>
              </a:spcAft>
            </a:pPr>
            <a:r>
              <a:rPr lang="en-US" sz="2000" spc="45">
                <a:solidFill>
                  <a:srgbClr val="001F5F"/>
                </a:solidFill>
                <a:latin typeface="Calibri" pitchFamily="1" panose="2263545234"/>
              </a:rPr>
              <a:t>cell </a:t>
            </a:r>
            <a:r>
              <a:rPr lang="en-US" sz="2000" u="sng" spc="45">
                <a:solidFill>
                  <a:srgbClr val="0000FF"/>
                </a:solidFill>
                <a:latin typeface="Calibri" pitchFamily="1" panose="2263545234"/>
              </a:rPr>
              <a:t>phones.</a:t>
            </a:r>
            <a:r>
              <a:rPr lang="en-US" sz="2000" u="sng" spc="45">
                <a:solidFill>
                  <a:srgbClr val="0000FF"/>
                </a:solidFill>
                <a:latin typeface="Calibri" pitchFamily="1" panose="2263545234"/>
              </a:rPr>
              <a:t> www.pockethound.com</a:t>
            </a:r>
            <a:r>
              <a:rPr lang="en-US" sz="2000" u="sng" spc="45">
                <a:solidFill>
                  <a:srgbClr val="0000FF"/>
                </a:solidFill>
                <a:latin typeface="Calibri" pitchFamily="1" panose="2263545234"/>
              </a:rPr>
              <a:t>”</a:t>
            </a:r>
            <a:r>
              <a:rPr lang="en-US" sz="2000" spc="45">
                <a:solidFill>
                  <a:srgbClr val="001F5F"/>
                </a:solidFill>
                <a:latin typeface="Calibri" pitchFamily="1" panose="2263545234"/>
              </a:rPr>
              <a:t> - Ibid. </a:t>
            </a:r>
          </a:p>
        </p:txBody>
      </p:sp>
      <p:graphicFrame>
        <p:nvGraphicFramePr>
          <p:cNvPr id="205" name="table 205"/>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10" name=""/>
        <p:cNvGrpSpPr/>
        <p:nvPr/>
      </p:nvGrpSpPr>
      <p:grpSpPr/>
      <p:sp>
        <p:nvSpPr>
          <p:cNvPr id="1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19" name="Image.jpg"/>
          <p:cNvPicPr/>
          <p:nvPr/>
        </p:nvPicPr>
        <p:blipFill>
          <a:blip r:embed="rId12"/>
          <a:stretch>
            <a:fillRect/>
          </a:stretch>
        </p:blipFill>
        <p:spPr>
          <a:xfrm>
            <a:off x="5638800" y="6370320"/>
            <a:ext cx="3432175" cy="289560"/>
          </a:xfrm>
          <a:prstGeom prst="rect">
            <a:avLst/>
          </a:prstGeom>
        </p:spPr>
      </p:pic>
      <p:sp>
        <p:nvSpPr>
          <p:cNvPr id="13" name=""/>
          <p:cNvSpPr/>
          <p:nvPr>
            <p:ph type="body" idx="10"/>
          </p:nvPr>
        </p:nvSpPr>
        <p:spPr>
          <a:xfrm>
            <a:off x="8855710"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2 </a:t>
            </a:r>
          </a:p>
        </p:txBody>
      </p:sp>
      <p:sp>
        <p:nvSpPr>
          <p:cNvPr id="1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15" name=""/>
          <p:cNvSpPr/>
          <p:nvPr>
            <p:ph type="body" idx="10"/>
          </p:nvPr>
        </p:nvSpPr>
        <p:spPr>
          <a:xfrm>
            <a:off x="0" y="676910"/>
            <a:ext cx="9144000" cy="5693410"/>
          </a:xfrm>
          <a:prstGeom prst="rect">
            <a:avLst/>
          </a:prstGeom>
          <a:noFill/>
          <a:ln w="0" cmpd="sng">
            <a:noFill/>
            <a:prstDash val="solid"/>
          </a:ln>
        </p:spPr>
        <p:txBody>
          <a:bodyPr vert="horz" lIns="0" tIns="744220" rIns="0" bIns="0" anchor="t"/>
          <a:lstStyle/>
          <a:p>
            <a:pPr marL="1097280" marR="0" indent="0" algn="just">
              <a:lnSpc>
                <a:spcPts val="2100"/>
              </a:lnSpc>
              <a:spcAft>
                <a:spcPts val="0"/>
              </a:spcAft>
            </a:pPr>
            <a:r>
              <a:rPr lang="en-US" sz="1750" spc="-15">
                <a:solidFill>
                  <a:srgbClr val="001F5F"/>
                </a:solidFill>
                <a:latin typeface="Tahoma" pitchFamily="2" panose="2263545234"/>
              </a:rPr>
              <a:t>Our webinars are designed to be accurate and authoritative, but we do </a:t>
            </a:r>
          </a:p>
          <a:p>
            <a:pPr marL="1097280" marR="0" indent="0" algn="just">
              <a:lnSpc>
                <a:spcPts val="2100"/>
              </a:lnSpc>
              <a:spcBef>
                <a:spcPts val="0"/>
              </a:spcBef>
              <a:spcAft>
                <a:spcPts val="0"/>
              </a:spcAft>
            </a:pPr>
            <a:r>
              <a:rPr lang="en-US" sz="1750" spc="-15">
                <a:solidFill>
                  <a:srgbClr val="001F5F"/>
                </a:solidFill>
                <a:latin typeface="Tahoma" pitchFamily="2" panose="2263545234"/>
              </a:rPr>
              <a:t>not provide legal, accounting, or similar professional services. </a:t>
            </a:r>
          </a:p>
          <a:p>
            <a:pPr marL="1097280" marR="0" indent="0" algn="just">
              <a:lnSpc>
                <a:spcPts val="2100"/>
              </a:lnSpc>
              <a:spcBef>
                <a:spcPts val="0"/>
              </a:spcBef>
              <a:spcAft>
                <a:spcPts val="0"/>
              </a:spcAft>
            </a:pPr>
            <a:r>
              <a:rPr lang="en-US" sz="1750" spc="-15">
                <a:solidFill>
                  <a:srgbClr val="001F5F"/>
                </a:solidFill>
                <a:latin typeface="Tahoma" pitchFamily="2" panose="2263545234"/>
              </a:rPr>
              <a:t>Customer remains solely responsible for compliance with all applicable </a:t>
            </a:r>
          </a:p>
          <a:p>
            <a:pPr marL="1097280" marR="0" indent="0" algn="just">
              <a:lnSpc>
                <a:spcPts val="2100"/>
              </a:lnSpc>
              <a:spcBef>
                <a:spcPts val="0"/>
              </a:spcBef>
              <a:spcAft>
                <a:spcPts val="0"/>
              </a:spcAft>
            </a:pPr>
            <a:r>
              <a:rPr lang="en-US" sz="1750" spc="-15">
                <a:solidFill>
                  <a:srgbClr val="001F5F"/>
                </a:solidFill>
                <a:latin typeface="Tahoma" pitchFamily="2" panose="2263545234"/>
              </a:rPr>
              <a:t>laws, regulations, and accounting standards. If legal, accounting, or </a:t>
            </a:r>
          </a:p>
          <a:p>
            <a:pPr marL="1097280" marR="0" indent="0" algn="just">
              <a:lnSpc>
                <a:spcPts val="2100"/>
              </a:lnSpc>
              <a:spcBef>
                <a:spcPts val="0"/>
              </a:spcBef>
              <a:spcAft>
                <a:spcPts val="0"/>
              </a:spcAft>
            </a:pPr>
            <a:r>
              <a:rPr lang="en-US" sz="1750" spc="-10">
                <a:solidFill>
                  <a:srgbClr val="001F5F"/>
                </a:solidFill>
                <a:latin typeface="Tahoma" pitchFamily="2" panose="2263545234"/>
              </a:rPr>
              <a:t>other expert advice is desired, Customer should retain the services of </a:t>
            </a:r>
          </a:p>
          <a:p>
            <a:pPr marL="1097280" marR="0" indent="0" algn="just">
              <a:lnSpc>
                <a:spcPts val="2100"/>
              </a:lnSpc>
              <a:spcBef>
                <a:spcPts val="0"/>
              </a:spcBef>
              <a:spcAft>
                <a:spcPts val="0"/>
              </a:spcAft>
            </a:pPr>
            <a:r>
              <a:rPr lang="en-US" sz="1750" spc="-20">
                <a:solidFill>
                  <a:srgbClr val="001F5F"/>
                </a:solidFill>
                <a:latin typeface="Tahoma" pitchFamily="2" panose="2263545234"/>
              </a:rPr>
              <a:t>an appropriate professional. </a:t>
            </a:r>
          </a:p>
          <a:p>
            <a:pPr marL="1097280" marR="0" indent="0" algn="just">
              <a:lnSpc>
                <a:spcPts val="2100"/>
              </a:lnSpc>
              <a:spcBef>
                <a:spcPts val="4320"/>
              </a:spcBef>
              <a:spcAft>
                <a:spcPts val="0"/>
              </a:spcAft>
            </a:pPr>
            <a:r>
              <a:rPr lang="en-US" sz="1750" spc="-15">
                <a:solidFill>
                  <a:srgbClr val="001F5F"/>
                </a:solidFill>
                <a:latin typeface="Tahoma" pitchFamily="2" panose="2263545234"/>
              </a:rPr>
              <a:t>Photocopying, distributing or using these copyrighted materials </a:t>
            </a:r>
          </a:p>
          <a:p>
            <a:pPr marL="1097280" marR="0" indent="0" algn="just">
              <a:lnSpc>
                <a:spcPts val="2100"/>
              </a:lnSpc>
              <a:spcBef>
                <a:spcPts val="0"/>
              </a:spcBef>
              <a:spcAft>
                <a:spcPts val="0"/>
              </a:spcAft>
            </a:pPr>
            <a:r>
              <a:rPr lang="en-US" sz="1750" spc="-15">
                <a:solidFill>
                  <a:srgbClr val="001F5F"/>
                </a:solidFill>
                <a:latin typeface="Tahoma" pitchFamily="2" panose="2263545234"/>
              </a:rPr>
              <a:t>electronically without the copyright owner</a:t>
            </a:r>
            <a:r>
              <a:rPr lang="en-US" sz="1800" spc="-15">
                <a:solidFill>
                  <a:srgbClr val="001F5F"/>
                </a:solidFill>
                <a:latin typeface="Tahoma" pitchFamily="2" panose="2263545234"/>
              </a:rPr>
              <a:t>’</a:t>
            </a:r>
            <a:r>
              <a:rPr lang="en-US" sz="1750" spc="-15">
                <a:solidFill>
                  <a:srgbClr val="001F5F"/>
                </a:solidFill>
                <a:latin typeface="Tahoma" pitchFamily="2" panose="2263545234"/>
              </a:rPr>
              <a:t>s express written consent is </a:t>
            </a:r>
          </a:p>
          <a:p>
            <a:pPr marL="1097280" marR="0" indent="0" algn="just">
              <a:lnSpc>
                <a:spcPts val="2100"/>
              </a:lnSpc>
              <a:spcBef>
                <a:spcPts val="20"/>
              </a:spcBef>
              <a:spcAft>
                <a:spcPts val="0"/>
              </a:spcAft>
            </a:pPr>
            <a:r>
              <a:rPr lang="en-US" sz="1750" spc="-5">
                <a:solidFill>
                  <a:srgbClr val="001F5F"/>
                </a:solidFill>
                <a:latin typeface="Tahoma" pitchFamily="2" panose="2263545234"/>
              </a:rPr>
              <a:t>strictly prohibited. Consent is granted for the use of purchasers of </a:t>
            </a:r>
          </a:p>
          <a:p>
            <a:pPr marL="1097280" marR="0" indent="0" algn="just">
              <a:lnSpc>
                <a:spcPts val="2100"/>
              </a:lnSpc>
              <a:spcBef>
                <a:spcPts val="0"/>
              </a:spcBef>
              <a:spcAft>
                <a:spcPts val="0"/>
              </a:spcAft>
            </a:pPr>
            <a:r>
              <a:rPr lang="en-US" sz="1750" spc="-15">
                <a:solidFill>
                  <a:srgbClr val="001F5F"/>
                </a:solidFill>
                <a:latin typeface="Tahoma" pitchFamily="2" panose="2263545234"/>
              </a:rPr>
              <a:t>webinars and then solely for the use of registered attendees of the </a:t>
            </a:r>
          </a:p>
          <a:p>
            <a:pPr marL="1097280" marR="0" indent="0" algn="just">
              <a:lnSpc>
                <a:spcPts val="2100"/>
              </a:lnSpc>
              <a:spcBef>
                <a:spcPts val="0"/>
              </a:spcBef>
              <a:spcAft>
                <a:spcPts val="0"/>
              </a:spcAft>
            </a:pPr>
            <a:r>
              <a:rPr lang="en-US" sz="1750" spc="-5">
                <a:solidFill>
                  <a:srgbClr val="001F5F"/>
                </a:solidFill>
                <a:latin typeface="Tahoma" pitchFamily="2" panose="2263545234"/>
              </a:rPr>
              <a:t>webinars. No right or license is given to reproduce the materials in </a:t>
            </a:r>
          </a:p>
          <a:p>
            <a:pPr marL="1097280" marR="0" indent="0" algn="just">
              <a:lnSpc>
                <a:spcPts val="2100"/>
              </a:lnSpc>
              <a:spcBef>
                <a:spcPts val="0"/>
              </a:spcBef>
              <a:spcAft>
                <a:spcPts val="0"/>
              </a:spcAft>
            </a:pPr>
            <a:r>
              <a:rPr lang="en-US" sz="1750" spc="-15">
                <a:solidFill>
                  <a:srgbClr val="001F5F"/>
                </a:solidFill>
                <a:latin typeface="Tahoma" pitchFamily="2" panose="2263545234"/>
              </a:rPr>
              <a:t>any form or format or to place the materials in any format on any </a:t>
            </a:r>
          </a:p>
          <a:p>
            <a:pPr marL="1097280" marR="0" indent="0" algn="just">
              <a:lnSpc>
                <a:spcPts val="2100"/>
              </a:lnSpc>
              <a:spcBef>
                <a:spcPts val="0"/>
              </a:spcBef>
              <a:spcAft>
                <a:spcPts val="0"/>
              </a:spcAft>
            </a:pPr>
            <a:r>
              <a:rPr lang="en-US" sz="1750" spc="-15">
                <a:solidFill>
                  <a:srgbClr val="001F5F"/>
                </a:solidFill>
                <a:latin typeface="Tahoma" pitchFamily="2" panose="2263545234"/>
              </a:rPr>
              <a:t>website or blog or to otherwise republish it in any manner without the </a:t>
            </a:r>
          </a:p>
          <a:p>
            <a:pPr marL="1097280" marR="0" indent="0" algn="just">
              <a:lnSpc>
                <a:spcPts val="2100"/>
              </a:lnSpc>
              <a:spcBef>
                <a:spcPts val="0"/>
              </a:spcBef>
              <a:spcAft>
                <a:spcPts val="4340"/>
              </a:spcAft>
            </a:pPr>
            <a:r>
              <a:rPr lang="en-US" sz="1750" spc="-20">
                <a:solidFill>
                  <a:srgbClr val="001F5F"/>
                </a:solidFill>
                <a:latin typeface="Tahoma" pitchFamily="2" panose="2263545234"/>
              </a:rPr>
              <a:t>express written permission of the copyright holder. </a:t>
            </a:r>
          </a:p>
        </p:txBody>
      </p:sp>
      <p:graphicFrame>
        <p:nvGraphicFramePr>
          <p:cNvPr id="18" name="table 18"/>
          <p:cNvGraphicFramePr>
            <a:graphicFrameLocks noGrp="1"/>
          </p:cNvGraphicFramePr>
          <p:nvPr/>
        </p:nvGraphicFramePr>
        <p:xfrm>
          <a:off x="247015" y="6370320"/>
          <a:ext cx="8896985" cy="289560"/>
        </p:xfrm>
        <a:graphic>
          <a:graphicData uri="http://schemas.openxmlformats.org/drawingml/2006/table">
            <a:tbl>
              <a:tblGrid>
                <a:gridCol w="5391785"/>
                <a:gridCol w="3505200"/>
              </a:tblGrid>
              <a:tr h="289560">
                <a:tc>
                  <a:txBody>
                    <a:bodyPr vert="horz" anchor="t"/>
                    <a:lstStyle/>
                    <a:p>
                      <a:pPr marL="0" marR="2700655" indent="0" algn="r">
                        <a:lnSpc>
                          <a:spcPts val="1000"/>
                        </a:lnSpc>
                        <a:spcBef>
                          <a:spcPts val="650"/>
                        </a:spcBef>
                        <a:spcAft>
                          <a:spcPts val="550"/>
                        </a:spcAft>
                      </a:pPr>
                      <a:r>
                        <a:rPr lang="en-US" sz="900" spc="-1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07" name=""/>
        <p:cNvGrpSpPr/>
        <p:nvPr/>
      </p:nvGrpSpPr>
      <p:grpSpPr/>
      <p:sp>
        <p:nvSpPr>
          <p:cNvPr id="20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17" name="Image.jpg"/>
          <p:cNvPicPr/>
          <p:nvPr/>
        </p:nvPicPr>
        <p:blipFill>
          <a:blip r:embed="rId102"/>
          <a:stretch>
            <a:fillRect/>
          </a:stretch>
        </p:blipFill>
        <p:spPr>
          <a:xfrm>
            <a:off x="5638800" y="6370320"/>
            <a:ext cx="3432175" cy="289560"/>
          </a:xfrm>
          <a:prstGeom prst="rect">
            <a:avLst/>
          </a:prstGeom>
        </p:spPr>
      </p:pic>
      <p:sp>
        <p:nvSpPr>
          <p:cNvPr id="210"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20 </a:t>
            </a:r>
          </a:p>
        </p:txBody>
      </p:sp>
      <p:sp>
        <p:nvSpPr>
          <p:cNvPr id="211"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12" name=""/>
          <p:cNvSpPr/>
          <p:nvPr>
            <p:ph type="body" idx="10"/>
          </p:nvPr>
        </p:nvSpPr>
        <p:spPr>
          <a:xfrm>
            <a:off x="0" y="676910"/>
            <a:ext cx="9144000" cy="1178560"/>
          </a:xfrm>
          <a:prstGeom prst="rect">
            <a:avLst/>
          </a:prstGeom>
          <a:noFill/>
          <a:ln w="0" cmpd="sng">
            <a:noFill/>
            <a:prstDash val="solid"/>
          </a:ln>
        </p:spPr>
        <p:txBody>
          <a:bodyPr vert="horz" lIns="0" tIns="282575" rIns="0" bIns="0" anchor="t"/>
          <a:lstStyle/>
          <a:p>
            <a:pPr marL="0" marR="0" indent="0" algn="ctr">
              <a:lnSpc>
                <a:spcPts val="4300"/>
              </a:lnSpc>
              <a:spcAft>
                <a:spcPts val="2490"/>
              </a:spcAft>
            </a:pPr>
            <a:r>
              <a:rPr lang="en-US" sz="4300" b="1" spc="30">
                <a:solidFill>
                  <a:srgbClr val="001F5F"/>
                </a:solidFill>
                <a:latin typeface="Calibri" pitchFamily="1" panose="2263545234"/>
              </a:rPr>
              <a:t>What Is Plagiarism? </a:t>
            </a:r>
          </a:p>
        </p:txBody>
      </p:sp>
      <p:sp>
        <p:nvSpPr>
          <p:cNvPr id="213" name=""/>
          <p:cNvSpPr/>
          <p:nvPr>
            <p:ph type="body" idx="10"/>
          </p:nvPr>
        </p:nvSpPr>
        <p:spPr>
          <a:xfrm>
            <a:off x="0" y="1855470"/>
            <a:ext cx="9144000" cy="4514850"/>
          </a:xfrm>
          <a:prstGeom prst="rect">
            <a:avLst/>
          </a:prstGeom>
          <a:noFill/>
          <a:ln w="0" cmpd="sng">
            <a:noFill/>
            <a:prstDash val="solid"/>
          </a:ln>
        </p:spPr>
        <p:txBody>
          <a:bodyPr vert="horz" lIns="0" tIns="189865" rIns="0" bIns="0" anchor="t"/>
          <a:lstStyle/>
          <a:p>
            <a:pPr marL="777240" marR="0" indent="365760" algn="just">
              <a:lnSpc>
                <a:spcPts val="3300"/>
              </a:lnSpc>
              <a:spcAft>
                <a:spcPts val="0"/>
              </a:spcAft>
              <a:buFont typeface="Symbol"/>
              <a:buChar char="·"/>
            </a:pPr>
            <a:r>
              <a:rPr lang="en-US" sz="3200" spc="-15">
                <a:solidFill>
                  <a:srgbClr val="001F5F"/>
                </a:solidFill>
                <a:latin typeface="Calibri" pitchFamily="1" panose="2263545234"/>
              </a:rPr>
              <a:t>Ghostwriting </a:t>
            </a:r>
          </a:p>
          <a:p>
            <a:pPr marL="777240" marR="0" indent="365760" algn="just">
              <a:lnSpc>
                <a:spcPts val="3300"/>
              </a:lnSpc>
              <a:spcBef>
                <a:spcPts val="1180"/>
              </a:spcBef>
              <a:spcAft>
                <a:spcPts val="0"/>
              </a:spcAft>
              <a:buFont typeface="Symbol"/>
              <a:buChar char="·"/>
            </a:pPr>
            <a:r>
              <a:rPr lang="en-US" sz="3200" spc="-25">
                <a:solidFill>
                  <a:srgbClr val="001F5F"/>
                </a:solidFill>
                <a:latin typeface="Calibri" pitchFamily="1" panose="2263545234"/>
              </a:rPr>
              <a:t>Word-for-Word Plagiarism </a:t>
            </a:r>
          </a:p>
          <a:p>
            <a:pPr marL="777240" marR="0" indent="365760" algn="just">
              <a:lnSpc>
                <a:spcPts val="3300"/>
              </a:lnSpc>
              <a:spcBef>
                <a:spcPts val="1175"/>
              </a:spcBef>
              <a:spcAft>
                <a:spcPts val="0"/>
              </a:spcAft>
              <a:buFont typeface="Symbol"/>
              <a:buChar char="·"/>
            </a:pPr>
            <a:r>
              <a:rPr lang="en-US" sz="3200" spc="-15">
                <a:solidFill>
                  <a:srgbClr val="001F5F"/>
                </a:solidFill>
                <a:latin typeface="Calibri" pitchFamily="1" panose="2263545234"/>
              </a:rPr>
              <a:t>Patchwork (cut-and-paste) </a:t>
            </a:r>
          </a:p>
          <a:p>
            <a:pPr marL="777240" marR="0" indent="365760" algn="just">
              <a:lnSpc>
                <a:spcPts val="3300"/>
              </a:lnSpc>
              <a:spcBef>
                <a:spcPts val="1155"/>
              </a:spcBef>
              <a:spcAft>
                <a:spcPts val="16750"/>
              </a:spcAft>
              <a:buFont typeface="Symbol"/>
              <a:buChar char="·"/>
            </a:pPr>
            <a:r>
              <a:rPr lang="en-US" sz="3200" spc="-10">
                <a:solidFill>
                  <a:srgbClr val="001F5F"/>
                </a:solidFill>
                <a:latin typeface="Calibri" pitchFamily="1" panose="2263545234"/>
              </a:rPr>
              <a:t>Unacknowledged Paraphrasing </a:t>
            </a:r>
          </a:p>
        </p:txBody>
      </p:sp>
      <p:graphicFrame>
        <p:nvGraphicFramePr>
          <p:cNvPr id="216" name="table 216"/>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18" name=""/>
        <p:cNvGrpSpPr/>
        <p:nvPr/>
      </p:nvGrpSpPr>
      <p:grpSpPr/>
      <p:sp>
        <p:nvSpPr>
          <p:cNvPr id="22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28" name="Image.jpg"/>
          <p:cNvPicPr/>
          <p:nvPr/>
        </p:nvPicPr>
        <p:blipFill>
          <a:blip r:embed="rId107"/>
          <a:stretch>
            <a:fillRect/>
          </a:stretch>
        </p:blipFill>
        <p:spPr>
          <a:xfrm>
            <a:off x="5638800" y="6370320"/>
            <a:ext cx="3432175" cy="289560"/>
          </a:xfrm>
          <a:prstGeom prst="rect">
            <a:avLst/>
          </a:prstGeom>
        </p:spPr>
      </p:pic>
      <p:sp>
        <p:nvSpPr>
          <p:cNvPr id="221"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21 </a:t>
            </a:r>
          </a:p>
        </p:txBody>
      </p:sp>
      <p:sp>
        <p:nvSpPr>
          <p:cNvPr id="222"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23" name=""/>
          <p:cNvSpPr/>
          <p:nvPr>
            <p:ph type="body" idx="10"/>
          </p:nvPr>
        </p:nvSpPr>
        <p:spPr>
          <a:xfrm>
            <a:off x="0" y="676910"/>
            <a:ext cx="9144000" cy="1331595"/>
          </a:xfrm>
          <a:prstGeom prst="rect">
            <a:avLst/>
          </a:prstGeom>
          <a:noFill/>
          <a:ln w="0" cmpd="sng">
            <a:noFill/>
            <a:prstDash val="solid"/>
          </a:ln>
        </p:spPr>
        <p:txBody>
          <a:bodyPr vert="horz" lIns="0" tIns="282575" rIns="0" bIns="0" anchor="t"/>
          <a:lstStyle/>
          <a:p>
            <a:pPr marL="0" marR="0" indent="0" algn="ctr">
              <a:lnSpc>
                <a:spcPts val="4600"/>
              </a:lnSpc>
              <a:spcAft>
                <a:spcPts val="3380"/>
              </a:spcAft>
            </a:pPr>
            <a:r>
              <a:rPr lang="en-US" sz="4300" b="1" spc="10">
                <a:solidFill>
                  <a:srgbClr val="001F5F"/>
                </a:solidFill>
                <a:latin typeface="Calibri" pitchFamily="1" panose="2263545234"/>
              </a:rPr>
              <a:t>Enter the Internet </a:t>
            </a:r>
          </a:p>
        </p:txBody>
      </p:sp>
      <p:sp>
        <p:nvSpPr>
          <p:cNvPr id="224" name=""/>
          <p:cNvSpPr/>
          <p:nvPr>
            <p:ph type="body" idx="10"/>
          </p:nvPr>
        </p:nvSpPr>
        <p:spPr>
          <a:xfrm>
            <a:off x="0" y="2008505"/>
            <a:ext cx="9144000" cy="4361815"/>
          </a:xfrm>
          <a:prstGeom prst="rect">
            <a:avLst/>
          </a:prstGeom>
          <a:noFill/>
          <a:ln w="0" cmpd="sng">
            <a:noFill/>
            <a:prstDash val="solid"/>
          </a:ln>
        </p:spPr>
        <p:txBody>
          <a:bodyPr vert="horz" lIns="0" tIns="29845"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“Solid Papers is the premiere writing agency that handles academic </a:t>
            </a:r>
          </a:p>
          <a:p>
            <a:pPr marL="1143000" marR="0" indent="0" algn="just">
              <a:lnSpc>
                <a:spcPts val="2000"/>
              </a:lnSpc>
              <a:spcBef>
                <a:spcPts val="340"/>
              </a:spcBef>
              <a:spcAft>
                <a:spcPts val="0"/>
              </a:spcAft>
            </a:pPr>
            <a:r>
              <a:rPr lang="en-US" sz="2000" spc="0">
                <a:solidFill>
                  <a:srgbClr val="001F5F"/>
                </a:solidFill>
                <a:latin typeface="Calibri" pitchFamily="1" panose="2263545234"/>
              </a:rPr>
              <a:t>and professional writing/research projects over the Internet. We have </a:t>
            </a:r>
          </a:p>
          <a:p>
            <a:pPr marL="1143000" marR="0" indent="0" algn="just">
              <a:lnSpc>
                <a:spcPts val="2000"/>
              </a:lnSpc>
              <a:spcBef>
                <a:spcPts val="340"/>
              </a:spcBef>
              <a:spcAft>
                <a:spcPts val="0"/>
              </a:spcAft>
            </a:pPr>
            <a:r>
              <a:rPr lang="en-US" sz="2000" spc="0">
                <a:solidFill>
                  <a:srgbClr val="001F5F"/>
                </a:solidFill>
                <a:latin typeface="Calibri" pitchFamily="1" panose="2263545234"/>
              </a:rPr>
              <a:t>a sophisticated facility and maintain our own team of certified writers </a:t>
            </a:r>
          </a:p>
          <a:p>
            <a:pPr marL="1143000" marR="0" indent="0" algn="just">
              <a:lnSpc>
                <a:spcPts val="2000"/>
              </a:lnSpc>
              <a:spcBef>
                <a:spcPts val="340"/>
              </a:spcBef>
              <a:spcAft>
                <a:spcPts val="0"/>
              </a:spcAft>
            </a:pPr>
            <a:r>
              <a:rPr lang="en-US" sz="2000" spc="-5">
                <a:solidFill>
                  <a:srgbClr val="001F5F"/>
                </a:solidFill>
                <a:latin typeface="Calibri" pitchFamily="1" panose="2263545234"/>
              </a:rPr>
              <a:t>who work remotely through our on-line network to provide around </a:t>
            </a:r>
          </a:p>
          <a:p>
            <a:pPr marL="1143000" marR="0" indent="0" algn="just">
              <a:lnSpc>
                <a:spcPts val="2000"/>
              </a:lnSpc>
              <a:spcBef>
                <a:spcPts val="340"/>
              </a:spcBef>
              <a:spcAft>
                <a:spcPts val="0"/>
              </a:spcAft>
            </a:pPr>
            <a:r>
              <a:rPr lang="en-US" sz="2000" spc="0">
                <a:solidFill>
                  <a:srgbClr val="001F5F"/>
                </a:solidFill>
                <a:latin typeface="Calibri" pitchFamily="1" panose="2263545234"/>
              </a:rPr>
              <a:t>the clock services. There is a plethora of websites that claim to be just </a:t>
            </a:r>
          </a:p>
          <a:p>
            <a:pPr marL="1143000" marR="0" indent="0" algn="just">
              <a:lnSpc>
                <a:spcPts val="2000"/>
              </a:lnSpc>
              <a:spcBef>
                <a:spcPts val="340"/>
              </a:spcBef>
              <a:spcAft>
                <a:spcPts val="0"/>
              </a:spcAft>
            </a:pPr>
            <a:r>
              <a:rPr lang="en-US" sz="2000" spc="0">
                <a:solidFill>
                  <a:srgbClr val="001F5F"/>
                </a:solidFill>
                <a:latin typeface="Calibri" pitchFamily="1" panose="2263545234"/>
              </a:rPr>
              <a:t>as professional as we are, yet 90% of such start-ups are managed by </a:t>
            </a:r>
          </a:p>
          <a:p>
            <a:pPr marL="1143000" marR="0" indent="0" algn="just">
              <a:lnSpc>
                <a:spcPts val="2000"/>
              </a:lnSpc>
              <a:spcBef>
                <a:spcPts val="340"/>
              </a:spcBef>
              <a:spcAft>
                <a:spcPts val="0"/>
              </a:spcAft>
            </a:pPr>
            <a:r>
              <a:rPr lang="en-US" sz="2000" spc="0">
                <a:solidFill>
                  <a:srgbClr val="001F5F"/>
                </a:solidFill>
                <a:latin typeface="Calibri" pitchFamily="1" panose="2263545234"/>
              </a:rPr>
              <a:t>Internet entrepreneurs in non-English speaking countries who hire </a:t>
            </a:r>
          </a:p>
          <a:p>
            <a:pPr marL="1143000" marR="0" indent="0" algn="just">
              <a:lnSpc>
                <a:spcPts val="2000"/>
              </a:lnSpc>
              <a:spcBef>
                <a:spcPts val="340"/>
              </a:spcBef>
              <a:spcAft>
                <a:spcPts val="0"/>
              </a:spcAft>
            </a:pPr>
            <a:r>
              <a:rPr lang="en-US" sz="2000" spc="0">
                <a:solidFill>
                  <a:srgbClr val="001F5F"/>
                </a:solidFill>
                <a:latin typeface="Calibri" pitchFamily="1" panose="2263545234"/>
              </a:rPr>
              <a:t>local writers at a fraction of the cost. They neither have a real facility </a:t>
            </a:r>
          </a:p>
          <a:p>
            <a:pPr marL="1143000" marR="0" indent="0" algn="just">
              <a:lnSpc>
                <a:spcPts val="2000"/>
              </a:lnSpc>
              <a:spcBef>
                <a:spcPts val="340"/>
              </a:spcBef>
              <a:spcAft>
                <a:spcPts val="0"/>
              </a:spcAft>
            </a:pPr>
            <a:r>
              <a:rPr lang="en-US" sz="2000" spc="0">
                <a:solidFill>
                  <a:srgbClr val="001F5F"/>
                </a:solidFill>
                <a:latin typeface="Calibri" pitchFamily="1" panose="2263545234"/>
              </a:rPr>
              <a:t>nor employ competent writers. Just give it a shot and you will see just </a:t>
            </a:r>
          </a:p>
          <a:p>
            <a:pPr marL="1143000" marR="0" indent="0" algn="just">
              <a:lnSpc>
                <a:spcPts val="2000"/>
              </a:lnSpc>
              <a:spcBef>
                <a:spcPts val="340"/>
              </a:spcBef>
              <a:spcAft>
                <a:spcPts val="0"/>
              </a:spcAft>
            </a:pPr>
            <a:r>
              <a:rPr lang="en-US" sz="2000" spc="-5">
                <a:solidFill>
                  <a:srgbClr val="001F5F"/>
                </a:solidFill>
                <a:latin typeface="Calibri" pitchFamily="1" panose="2263545234"/>
              </a:rPr>
              <a:t>how solid and superior our writers are.” </a:t>
            </a:r>
          </a:p>
          <a:p>
            <a:pPr marL="777240" marR="0" indent="320040" algn="just">
              <a:lnSpc>
                <a:spcPts val="2900"/>
              </a:lnSpc>
              <a:spcBef>
                <a:spcPts val="965"/>
              </a:spcBef>
              <a:spcAft>
                <a:spcPts val="6335"/>
              </a:spcAft>
              <a:buFont typeface="Symbol"/>
              <a:buChar char="·"/>
            </a:pPr>
            <a:r>
              <a:rPr lang="en-US" sz="2800" spc="0">
                <a:solidFill>
                  <a:srgbClr val="001F5F"/>
                </a:solidFill>
                <a:latin typeface="Calibri" pitchFamily="1" panose="2263545234"/>
              </a:rPr>
              <a:t>http://www.solidpapers.com/ </a:t>
            </a:r>
          </a:p>
        </p:txBody>
      </p:sp>
      <p:graphicFrame>
        <p:nvGraphicFramePr>
          <p:cNvPr id="227" name="table 227"/>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29" name=""/>
        <p:cNvGrpSpPr/>
        <p:nvPr/>
      </p:nvGrpSpPr>
      <p:grpSpPr/>
      <p:sp>
        <p:nvSpPr>
          <p:cNvPr id="23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39" name="Image.jpg"/>
          <p:cNvPicPr/>
          <p:nvPr/>
        </p:nvPicPr>
        <p:blipFill>
          <a:blip r:embed="rId112"/>
          <a:stretch>
            <a:fillRect/>
          </a:stretch>
        </p:blipFill>
        <p:spPr>
          <a:xfrm>
            <a:off x="5638800" y="6370320"/>
            <a:ext cx="3432175" cy="289560"/>
          </a:xfrm>
          <a:prstGeom prst="rect">
            <a:avLst/>
          </a:prstGeom>
        </p:spPr>
      </p:pic>
      <p:sp>
        <p:nvSpPr>
          <p:cNvPr id="232"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22 </a:t>
            </a:r>
          </a:p>
        </p:txBody>
      </p:sp>
      <p:sp>
        <p:nvSpPr>
          <p:cNvPr id="23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34" name=""/>
          <p:cNvSpPr/>
          <p:nvPr>
            <p:ph type="body" idx="10"/>
          </p:nvPr>
        </p:nvSpPr>
        <p:spPr>
          <a:xfrm>
            <a:off x="0" y="676910"/>
            <a:ext cx="9144000" cy="1323975"/>
          </a:xfrm>
          <a:prstGeom prst="rect">
            <a:avLst/>
          </a:prstGeom>
          <a:noFill/>
          <a:ln w="0" cmpd="sng">
            <a:noFill/>
            <a:prstDash val="solid"/>
          </a:ln>
        </p:spPr>
        <p:txBody>
          <a:bodyPr vert="horz" lIns="0" tIns="282575" rIns="0" bIns="0" anchor="t"/>
          <a:lstStyle/>
          <a:p>
            <a:pPr marL="0" marR="0" indent="0" algn="ctr">
              <a:lnSpc>
                <a:spcPts val="4300"/>
              </a:lnSpc>
              <a:spcAft>
                <a:spcPts val="3645"/>
              </a:spcAft>
            </a:pPr>
            <a:r>
              <a:rPr lang="en-US" sz="4300" b="1" u="sng" spc="20">
                <a:solidFill>
                  <a:srgbClr val="0000FF"/>
                </a:solidFill>
                <a:latin typeface="Calibri" pitchFamily="1" panose="2263545234"/>
              </a:rPr>
              <a:t>SolidPapers.com</a:t>
            </a:r>
            <a:r>
              <a:rPr lang="en-US" sz="4300" b="1" spc="20">
                <a:solidFill>
                  <a:srgbClr val="001F5F"/>
                </a:solidFill>
                <a:latin typeface="Calibri" pitchFamily="1" panose="2263545234"/>
              </a:rPr>
              <a:t> (continued) </a:t>
            </a:r>
          </a:p>
        </p:txBody>
      </p:sp>
      <p:sp>
        <p:nvSpPr>
          <p:cNvPr id="235" name=""/>
          <p:cNvSpPr/>
          <p:nvPr>
            <p:ph type="body" idx="10"/>
          </p:nvPr>
        </p:nvSpPr>
        <p:spPr>
          <a:xfrm>
            <a:off x="0" y="2000885"/>
            <a:ext cx="9144000" cy="4369435"/>
          </a:xfrm>
          <a:prstGeom prst="rect">
            <a:avLst/>
          </a:prstGeom>
          <a:noFill/>
          <a:ln w="0" cmpd="sng">
            <a:noFill/>
            <a:prstDash val="solid"/>
          </a:ln>
        </p:spPr>
        <p:txBody>
          <a:bodyPr vert="horz" lIns="0" tIns="11430" rIns="0" bIns="0" anchor="t"/>
          <a:lstStyle/>
          <a:p>
            <a:pPr marL="1143000" marR="0" indent="365760" algn="l">
              <a:lnSpc>
                <a:spcPts val="1500"/>
              </a:lnSpc>
              <a:spcAft>
                <a:spcPts val="0"/>
              </a:spcAft>
              <a:buFont typeface="Symbol"/>
              <a:buChar char="·"/>
            </a:pPr>
            <a:r>
              <a:rPr lang="en-US" sz="1400" b="1" spc="-10">
                <a:solidFill>
                  <a:srgbClr val="001F5F"/>
                </a:solidFill>
                <a:latin typeface="Calibri" pitchFamily="1" panose="2263545234"/>
              </a:rPr>
              <a:t>academic projects: </a:t>
            </a:r>
          </a:p>
          <a:p>
            <a:pPr marL="1143000" marR="960120" indent="365760" algn="l">
              <a:lnSpc>
                <a:spcPts val="1400"/>
              </a:lnSpc>
              <a:spcBef>
                <a:spcPts val="355"/>
              </a:spcBef>
              <a:spcAft>
                <a:spcPts val="0"/>
              </a:spcAft>
              <a:buFont typeface="Symbol"/>
              <a:buChar char="·"/>
            </a:pPr>
            <a:r>
              <a:rPr lang="en-US" sz="1500" u="sng" spc="0">
                <a:solidFill>
                  <a:srgbClr val="0000FF"/>
                </a:solidFill>
                <a:latin typeface="MS PGothic" pitchFamily="2" panose="2263545234"/>
              </a:rPr>
              <a:t>▪</a:t>
            </a:r>
            <a:r>
              <a:rPr lang="en-US" sz="1400" u="sng" spc="0">
                <a:solidFill>
                  <a:srgbClr val="0000FF"/>
                </a:solidFill>
                <a:latin typeface="Calibri" pitchFamily="1" panose="2263545234"/>
              </a:rPr>
              <a:t>Term papers</a:t>
            </a:r>
            <a:r>
              <a:rPr lang="en-US" sz="1400" spc="0">
                <a:solidFill>
                  <a:srgbClr val="001F5F"/>
                </a:solidFill>
                <a:latin typeface="Calibri" pitchFamily="1" panose="2263545234"/>
              </a:rPr>
              <a:t> or</a:t>
            </a:r>
            <a:r>
              <a:rPr lang="en-US" sz="1400" u="sng" spc="0">
                <a:solidFill>
                  <a:srgbClr val="0000FF"/>
                </a:solidFill>
                <a:latin typeface="Calibri" pitchFamily="1" panose="2263545234"/>
              </a:rPr>
              <a:t> research papers</a:t>
            </a:r>
            <a:r>
              <a:rPr lang="en-US" sz="1400" spc="0">
                <a:solidFill>
                  <a:srgbClr val="001F5F"/>
                </a:solidFill>
                <a:latin typeface="Calibri" pitchFamily="1" panose="2263545234"/>
              </a:rPr>
              <a:t> in all citation styles (MLA, APA, Turabian, Chicago, Harvard, AMA, etc.) </a:t>
            </a:r>
          </a:p>
          <a:p>
            <a:pPr marL="1143000" marR="1097280" indent="365760" algn="l">
              <a:lnSpc>
                <a:spcPts val="1400"/>
              </a:lnSpc>
              <a:spcBef>
                <a:spcPts val="400"/>
              </a:spcBef>
              <a:spcAft>
                <a:spcPts val="0"/>
              </a:spcAft>
              <a:buFont typeface="Symbol"/>
              <a:buChar char="·"/>
            </a:pPr>
            <a:r>
              <a:rPr lang="en-US" sz="1500" u="sng" spc="0">
                <a:solidFill>
                  <a:srgbClr val="0000FF"/>
                </a:solidFill>
                <a:latin typeface="MS PGothic" pitchFamily="2" panose="2263545234"/>
              </a:rPr>
              <a:t>▪</a:t>
            </a:r>
            <a:r>
              <a:rPr lang="en-US" sz="1400" u="sng" spc="0">
                <a:solidFill>
                  <a:srgbClr val="0000FF"/>
                </a:solidFill>
                <a:latin typeface="Calibri" pitchFamily="1" panose="2263545234"/>
              </a:rPr>
              <a:t>Essays (basic 5 paragraph essays, argumentative essays, cause-and-effect essays, critical essays,  descriptive essays, compare-and-contrast essays, expository essays, narrative papers, process  essays, etc.)</a:t>
            </a:r>
          </a:p>
          <a:p>
            <a:pPr marL="1143000" marR="0" indent="365760" algn="l">
              <a:lnSpc>
                <a:spcPts val="1400"/>
              </a:lnSpc>
              <a:spcBef>
                <a:spcPts val="595"/>
              </a:spcBef>
              <a:spcAft>
                <a:spcPts val="0"/>
              </a:spcAft>
              <a:buFont typeface="Symbol"/>
              <a:buChar char="·"/>
            </a:pPr>
            <a:r>
              <a:rPr lang="en-US" sz="1500" spc="0">
                <a:solidFill>
                  <a:srgbClr val="001F5F"/>
                </a:solidFill>
                <a:latin typeface="MS PGothic" pitchFamily="2" panose="2263545234"/>
              </a:rPr>
              <a:t>▪</a:t>
            </a:r>
            <a:r>
              <a:rPr lang="en-US" sz="1400" spc="0">
                <a:solidFill>
                  <a:srgbClr val="001F5F"/>
                </a:solidFill>
                <a:latin typeface="Calibri" pitchFamily="1" panose="2263545234"/>
              </a:rPr>
              <a:t>Book reports and reviews on all major books that can be accessed through libraries, </a:t>
            </a:r>
          </a:p>
          <a:p>
            <a:pPr marL="1143000" marR="777240" indent="365760" algn="l">
              <a:lnSpc>
                <a:spcPts val="1400"/>
              </a:lnSpc>
              <a:spcBef>
                <a:spcPts val="170"/>
              </a:spcBef>
              <a:spcAft>
                <a:spcPts val="0"/>
              </a:spcAft>
              <a:buFont typeface="Symbol"/>
              <a:buChar char="·"/>
            </a:pPr>
            <a:r>
              <a:rPr lang="en-US" sz="1500" spc="0">
                <a:solidFill>
                  <a:srgbClr val="001F5F"/>
                </a:solidFill>
                <a:latin typeface="MS PGothic" pitchFamily="2" panose="2263545234"/>
              </a:rPr>
              <a:t>▪</a:t>
            </a:r>
            <a:r>
              <a:rPr lang="en-US" sz="1400" spc="0">
                <a:solidFill>
                  <a:srgbClr val="001F5F"/>
                </a:solidFill>
                <a:latin typeface="Calibri" pitchFamily="1" panose="2263545234"/>
              </a:rPr>
              <a:t>Article or movie reviews and critique (you can upload or fax the full-text article or specify the movie to be watched and analyzed), </a:t>
            </a:r>
          </a:p>
          <a:p>
            <a:pPr marL="1143000" marR="0" indent="365760" algn="l">
              <a:lnSpc>
                <a:spcPts val="1400"/>
              </a:lnSpc>
              <a:spcBef>
                <a:spcPts val="625"/>
              </a:spcBef>
              <a:spcAft>
                <a:spcPts val="0"/>
              </a:spcAft>
              <a:buFont typeface="Symbol"/>
              <a:buChar char="·"/>
            </a:pPr>
            <a:r>
              <a:rPr lang="en-US" sz="1500" spc="0">
                <a:solidFill>
                  <a:srgbClr val="001F5F"/>
                </a:solidFill>
                <a:latin typeface="MS PGothic" pitchFamily="2" panose="2263545234"/>
              </a:rPr>
              <a:t>▪</a:t>
            </a:r>
            <a:r>
              <a:rPr lang="en-US" sz="1400" spc="0">
                <a:solidFill>
                  <a:srgbClr val="001F5F"/>
                </a:solidFill>
                <a:latin typeface="Calibri" pitchFamily="1" panose="2263545234"/>
              </a:rPr>
              <a:t>Artwork reviews/critique (you may need to upload or fax the image) </a:t>
            </a:r>
          </a:p>
          <a:p>
            <a:pPr marL="1143000" marR="0" indent="365760" algn="l">
              <a:lnSpc>
                <a:spcPts val="1400"/>
              </a:lnSpc>
              <a:spcBef>
                <a:spcPts val="365"/>
              </a:spcBef>
              <a:spcAft>
                <a:spcPts val="0"/>
              </a:spcAft>
              <a:buFont typeface="Symbol"/>
              <a:buChar char="·"/>
            </a:pPr>
            <a:r>
              <a:rPr lang="en-US" sz="1500" spc="-5">
                <a:solidFill>
                  <a:srgbClr val="001F5F"/>
                </a:solidFill>
                <a:latin typeface="MS PGothic" pitchFamily="2" panose="2263545234"/>
              </a:rPr>
              <a:t>▪</a:t>
            </a:r>
            <a:r>
              <a:rPr lang="en-US" sz="1400" spc="-5">
                <a:solidFill>
                  <a:srgbClr val="001F5F"/>
                </a:solidFill>
                <a:latin typeface="Calibri" pitchFamily="1" panose="2263545234"/>
              </a:rPr>
              <a:t>Case-studies, literary analysis papers, </a:t>
            </a:r>
          </a:p>
          <a:p>
            <a:pPr marL="1143000" marR="0" indent="365760" algn="l">
              <a:lnSpc>
                <a:spcPts val="1400"/>
              </a:lnSpc>
              <a:spcBef>
                <a:spcPts val="370"/>
              </a:spcBef>
              <a:spcAft>
                <a:spcPts val="0"/>
              </a:spcAft>
              <a:buFont typeface="Symbol"/>
              <a:buChar char="·"/>
            </a:pPr>
            <a:r>
              <a:rPr lang="en-US" sz="1500" spc="-5">
                <a:solidFill>
                  <a:srgbClr val="001F5F"/>
                </a:solidFill>
                <a:latin typeface="MS PGothic" pitchFamily="2" panose="2263545234"/>
              </a:rPr>
              <a:t>▪</a:t>
            </a:r>
            <a:r>
              <a:rPr lang="en-US" sz="1400" spc="-5">
                <a:solidFill>
                  <a:srgbClr val="001F5F"/>
                </a:solidFill>
                <a:latin typeface="Calibri" pitchFamily="1" panose="2263545234"/>
              </a:rPr>
              <a:t>Thesis papers and dissertations, </a:t>
            </a:r>
          </a:p>
          <a:p>
            <a:pPr marL="1143000" marR="0" indent="365760" algn="l">
              <a:lnSpc>
                <a:spcPts val="1400"/>
              </a:lnSpc>
              <a:spcBef>
                <a:spcPts val="370"/>
              </a:spcBef>
              <a:spcAft>
                <a:spcPts val="0"/>
              </a:spcAft>
              <a:buFont typeface="Symbol"/>
              <a:buChar char="·"/>
            </a:pPr>
            <a:r>
              <a:rPr lang="en-US" sz="1500" spc="0">
                <a:solidFill>
                  <a:srgbClr val="001F5F"/>
                </a:solidFill>
                <a:latin typeface="MS PGothic" pitchFamily="2" panose="2263545234"/>
              </a:rPr>
              <a:t>▪</a:t>
            </a:r>
            <a:r>
              <a:rPr lang="en-US" sz="1400" spc="0">
                <a:solidFill>
                  <a:srgbClr val="001F5F"/>
                </a:solidFill>
                <a:latin typeface="Calibri" pitchFamily="1" panose="2263545234"/>
              </a:rPr>
              <a:t>Reaction papers, position papers, capstone projects </a:t>
            </a:r>
          </a:p>
          <a:p>
            <a:pPr marL="1143000" marR="0" indent="365760" algn="l">
              <a:lnSpc>
                <a:spcPts val="1400"/>
              </a:lnSpc>
              <a:spcBef>
                <a:spcPts val="340"/>
              </a:spcBef>
              <a:spcAft>
                <a:spcPts val="0"/>
              </a:spcAft>
              <a:buFont typeface="Symbol"/>
              <a:buChar char="·"/>
            </a:pPr>
            <a:r>
              <a:rPr lang="en-US" sz="1500" spc="-10">
                <a:solidFill>
                  <a:srgbClr val="001F5F"/>
                </a:solidFill>
                <a:latin typeface="MS PGothic" pitchFamily="2" panose="2263545234"/>
              </a:rPr>
              <a:t>▪</a:t>
            </a:r>
            <a:r>
              <a:rPr lang="en-US" sz="1400" spc="-10">
                <a:solidFill>
                  <a:srgbClr val="001F5F"/>
                </a:solidFill>
                <a:latin typeface="Calibri" pitchFamily="1" panose="2263545234"/>
              </a:rPr>
              <a:t>Admission essays, </a:t>
            </a:r>
          </a:p>
          <a:p>
            <a:pPr marL="1143000" marR="0" indent="365760" algn="l">
              <a:lnSpc>
                <a:spcPts val="1400"/>
              </a:lnSpc>
              <a:spcBef>
                <a:spcPts val="395"/>
              </a:spcBef>
              <a:spcAft>
                <a:spcPts val="0"/>
              </a:spcAft>
              <a:buFont typeface="Symbol"/>
              <a:buChar char="·"/>
            </a:pPr>
            <a:r>
              <a:rPr lang="en-US" sz="1500" spc="-5">
                <a:solidFill>
                  <a:srgbClr val="001F5F"/>
                </a:solidFill>
                <a:latin typeface="MS PGothic" pitchFamily="2" panose="2263545234"/>
              </a:rPr>
              <a:t>▪</a:t>
            </a:r>
            <a:r>
              <a:rPr lang="en-US" sz="1400" spc="-5">
                <a:solidFill>
                  <a:srgbClr val="001F5F"/>
                </a:solidFill>
                <a:latin typeface="Calibri" pitchFamily="1" panose="2263545234"/>
              </a:rPr>
              <a:t>Annotated bibliographies, </a:t>
            </a:r>
          </a:p>
          <a:p>
            <a:pPr marL="1143000" marR="2606040" indent="365760" algn="l">
              <a:lnSpc>
                <a:spcPts val="1400"/>
              </a:lnSpc>
              <a:spcBef>
                <a:spcPts val="130"/>
              </a:spcBef>
              <a:spcAft>
                <a:spcPts val="4860"/>
              </a:spcAft>
              <a:buFont typeface="Symbol"/>
              <a:buChar char="·"/>
            </a:pPr>
            <a:r>
              <a:rPr lang="en-US" sz="1500" spc="-10">
                <a:solidFill>
                  <a:srgbClr val="001F5F"/>
                </a:solidFill>
                <a:latin typeface="MS PGothic" pitchFamily="2" panose="2263545234"/>
              </a:rPr>
              <a:t>▪</a:t>
            </a:r>
            <a:r>
              <a:rPr lang="en-US" sz="1400" spc="-10">
                <a:solidFill>
                  <a:srgbClr val="001F5F"/>
                </a:solidFill>
                <a:latin typeface="Calibri" pitchFamily="1" panose="2263545234"/>
              </a:rPr>
              <a:t>Calculations, problems and quantitative projects on Accounting/Corporate Finance/Economics/Math/Statistics. </a:t>
            </a:r>
          </a:p>
        </p:txBody>
      </p:sp>
      <p:graphicFrame>
        <p:nvGraphicFramePr>
          <p:cNvPr id="238" name="table 238"/>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40" name=""/>
        <p:cNvGrpSpPr/>
        <p:nvPr/>
      </p:nvGrpSpPr>
      <p:grpSpPr/>
      <p:sp>
        <p:nvSpPr>
          <p:cNvPr id="24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50" name="Image.jpg"/>
          <p:cNvPicPr/>
          <p:nvPr/>
        </p:nvPicPr>
        <p:blipFill>
          <a:blip r:embed="rId117"/>
          <a:stretch>
            <a:fillRect/>
          </a:stretch>
        </p:blipFill>
        <p:spPr>
          <a:xfrm>
            <a:off x="5638800" y="6370320"/>
            <a:ext cx="3432175" cy="289560"/>
          </a:xfrm>
          <a:prstGeom prst="rect">
            <a:avLst/>
          </a:prstGeom>
        </p:spPr>
      </p:pic>
      <p:sp>
        <p:nvSpPr>
          <p:cNvPr id="243"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23 </a:t>
            </a:r>
          </a:p>
        </p:txBody>
      </p:sp>
      <p:sp>
        <p:nvSpPr>
          <p:cNvPr id="24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45" name=""/>
          <p:cNvSpPr/>
          <p:nvPr>
            <p:ph type="body" idx="10"/>
          </p:nvPr>
        </p:nvSpPr>
        <p:spPr>
          <a:xfrm>
            <a:off x="0" y="676910"/>
            <a:ext cx="9144000" cy="1092835"/>
          </a:xfrm>
          <a:prstGeom prst="rect">
            <a:avLst/>
          </a:prstGeom>
          <a:noFill/>
          <a:ln w="0" cmpd="sng">
            <a:noFill/>
            <a:prstDash val="solid"/>
          </a:ln>
        </p:spPr>
        <p:txBody>
          <a:bodyPr vert="horz" lIns="0" tIns="282575" rIns="0" bIns="0" anchor="t"/>
          <a:lstStyle/>
          <a:p>
            <a:pPr marL="0" marR="0" indent="0" algn="ctr">
              <a:lnSpc>
                <a:spcPts val="4600"/>
              </a:lnSpc>
              <a:spcAft>
                <a:spcPts val="1510"/>
              </a:spcAft>
            </a:pPr>
            <a:r>
              <a:rPr lang="en-US" sz="4300" b="1" u="sng" spc="0">
                <a:solidFill>
                  <a:srgbClr val="0000FF"/>
                </a:solidFill>
                <a:latin typeface="Calibri" pitchFamily="1" panose="2263545234"/>
              </a:rPr>
              <a:t>Turnitin.com</a:t>
            </a:r>
            <a:r>
              <a:rPr lang="en-US" sz="100" b="1" spc="0">
                <a:solidFill>
                  <a:srgbClr val="001F5F"/>
                </a:solidFill>
                <a:latin typeface="Calibri" pitchFamily="1" panose="2263545234"/>
              </a:rPr>
              <a:t> </a:t>
            </a:r>
          </a:p>
        </p:txBody>
      </p:sp>
      <p:sp>
        <p:nvSpPr>
          <p:cNvPr id="246" name=""/>
          <p:cNvSpPr/>
          <p:nvPr>
            <p:ph type="body" idx="10"/>
          </p:nvPr>
        </p:nvSpPr>
        <p:spPr>
          <a:xfrm>
            <a:off x="0" y="1769745"/>
            <a:ext cx="9144000" cy="4600575"/>
          </a:xfrm>
          <a:prstGeom prst="rect">
            <a:avLst/>
          </a:prstGeom>
          <a:noFill/>
          <a:ln w="0" cmpd="sng">
            <a:noFill/>
            <a:prstDash val="solid"/>
          </a:ln>
        </p:spPr>
        <p:txBody>
          <a:bodyPr vert="horz" lIns="0" tIns="227330"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“Turnitin analyzed more than 55 million student </a:t>
            </a:r>
          </a:p>
          <a:p>
            <a:pPr marL="1143000" marR="0" indent="0" algn="just">
              <a:lnSpc>
                <a:spcPts val="2900"/>
              </a:lnSpc>
              <a:spcBef>
                <a:spcPts val="0"/>
              </a:spcBef>
              <a:spcAft>
                <a:spcPts val="0"/>
              </a:spcAft>
            </a:pPr>
            <a:r>
              <a:rPr lang="en-US" sz="2800" spc="-5">
                <a:solidFill>
                  <a:srgbClr val="001F5F"/>
                </a:solidFill>
                <a:latin typeface="Calibri" pitchFamily="1" panose="2263545234"/>
              </a:rPr>
              <a:t>papers from 1003 higher education institutions in </a:t>
            </a:r>
          </a:p>
          <a:p>
            <a:pPr marL="1143000" marR="0" indent="0" algn="just">
              <a:lnSpc>
                <a:spcPts val="2900"/>
              </a:lnSpc>
              <a:spcBef>
                <a:spcPts val="15"/>
              </a:spcBef>
              <a:spcAft>
                <a:spcPts val="0"/>
              </a:spcAft>
            </a:pPr>
            <a:r>
              <a:rPr lang="en-US" sz="2800" spc="-10">
                <a:solidFill>
                  <a:srgbClr val="001F5F"/>
                </a:solidFill>
                <a:latin typeface="Calibri" pitchFamily="1" panose="2263545234"/>
              </a:rPr>
              <a:t>the United States to understand the change in </a:t>
            </a:r>
          </a:p>
          <a:p>
            <a:pPr marL="1143000" marR="0" indent="0" algn="just">
              <a:lnSpc>
                <a:spcPts val="2900"/>
              </a:lnSpc>
              <a:spcBef>
                <a:spcPts val="0"/>
              </a:spcBef>
              <a:spcAft>
                <a:spcPts val="0"/>
              </a:spcAft>
            </a:pPr>
            <a:r>
              <a:rPr lang="en-US" sz="2800" spc="-10">
                <a:solidFill>
                  <a:srgbClr val="001F5F"/>
                </a:solidFill>
                <a:latin typeface="Calibri" pitchFamily="1" panose="2263545234"/>
              </a:rPr>
              <a:t>levels of unoriginal content in student papers and </a:t>
            </a:r>
          </a:p>
          <a:p>
            <a:pPr marL="1143000" marR="0" indent="0" algn="just">
              <a:lnSpc>
                <a:spcPts val="2900"/>
              </a:lnSpc>
              <a:spcBef>
                <a:spcPts val="0"/>
              </a:spcBef>
              <a:spcAft>
                <a:spcPts val="0"/>
              </a:spcAft>
            </a:pPr>
            <a:r>
              <a:rPr lang="en-US" sz="2800" spc="-10">
                <a:solidFill>
                  <a:srgbClr val="001F5F"/>
                </a:solidFill>
                <a:latin typeface="Calibri" pitchFamily="1" panose="2263545234"/>
              </a:rPr>
              <a:t>the impact of digital grading over time.” </a:t>
            </a:r>
          </a:p>
          <a:p>
            <a:pPr marL="777240" marR="0" indent="365760" algn="just">
              <a:lnSpc>
                <a:spcPts val="2900"/>
              </a:lnSpc>
              <a:spcBef>
                <a:spcPts val="670"/>
              </a:spcBef>
              <a:spcAft>
                <a:spcPts val="0"/>
              </a:spcAft>
              <a:buFont typeface="Symbol"/>
              <a:buChar char="·"/>
            </a:pPr>
            <a:r>
              <a:rPr lang="en-US" sz="2800" spc="-5">
                <a:solidFill>
                  <a:srgbClr val="001F5F"/>
                </a:solidFill>
                <a:latin typeface="Calibri" pitchFamily="1" panose="2263545234"/>
              </a:rPr>
              <a:t>“Trusted by 15,000 institutions and 30 million </a:t>
            </a:r>
          </a:p>
          <a:p>
            <a:pPr marL="1143000" marR="0" indent="0" algn="just">
              <a:lnSpc>
                <a:spcPts val="2900"/>
              </a:lnSpc>
              <a:spcBef>
                <a:spcPts val="0"/>
              </a:spcBef>
              <a:spcAft>
                <a:spcPts val="0"/>
              </a:spcAft>
            </a:pPr>
            <a:r>
              <a:rPr lang="en-US" sz="2800" spc="-15">
                <a:solidFill>
                  <a:srgbClr val="001F5F"/>
                </a:solidFill>
                <a:latin typeface="Calibri" pitchFamily="1" panose="2263545234"/>
              </a:rPr>
              <a:t>students.” (140 countries) </a:t>
            </a:r>
          </a:p>
          <a:p>
            <a:pPr marL="777240" marR="0" indent="365760" algn="just">
              <a:lnSpc>
                <a:spcPts val="2900"/>
              </a:lnSpc>
              <a:spcBef>
                <a:spcPts val="690"/>
              </a:spcBef>
              <a:spcAft>
                <a:spcPts val="8830"/>
              </a:spcAft>
              <a:buFont typeface="Symbol"/>
              <a:buChar char="·"/>
            </a:pPr>
            <a:r>
              <a:rPr lang="en-US" sz="2800" u="sng" spc="-10">
                <a:solidFill>
                  <a:srgbClr val="0000FF"/>
                </a:solidFill>
                <a:latin typeface="Calibri" pitchFamily="1" panose="2263545234"/>
              </a:rPr>
              <a:t>http://www.turnitin.com/</a:t>
            </a:r>
          </a:p>
        </p:txBody>
      </p:sp>
      <p:graphicFrame>
        <p:nvGraphicFramePr>
          <p:cNvPr id="249" name="table 249"/>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51" name=""/>
        <p:cNvGrpSpPr/>
        <p:nvPr/>
      </p:nvGrpSpPr>
      <p:grpSpPr/>
      <p:sp>
        <p:nvSpPr>
          <p:cNvPr id="25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61" name="Image.jpg"/>
          <p:cNvPicPr/>
          <p:nvPr/>
        </p:nvPicPr>
        <p:blipFill>
          <a:blip r:embed="rId122"/>
          <a:stretch>
            <a:fillRect/>
          </a:stretch>
        </p:blipFill>
        <p:spPr>
          <a:xfrm>
            <a:off x="5638800" y="6370320"/>
            <a:ext cx="3432175" cy="289560"/>
          </a:xfrm>
          <a:prstGeom prst="rect">
            <a:avLst/>
          </a:prstGeom>
        </p:spPr>
      </p:pic>
      <p:sp>
        <p:nvSpPr>
          <p:cNvPr id="254"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24 </a:t>
            </a:r>
          </a:p>
        </p:txBody>
      </p:sp>
      <p:sp>
        <p:nvSpPr>
          <p:cNvPr id="25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56" name=""/>
          <p:cNvSpPr/>
          <p:nvPr>
            <p:ph type="body" idx="10"/>
          </p:nvPr>
        </p:nvSpPr>
        <p:spPr>
          <a:xfrm>
            <a:off x="0" y="676910"/>
            <a:ext cx="9144000" cy="1130300"/>
          </a:xfrm>
          <a:prstGeom prst="rect">
            <a:avLst/>
          </a:prstGeom>
          <a:noFill/>
          <a:ln w="0" cmpd="sng">
            <a:noFill/>
            <a:prstDash val="solid"/>
          </a:ln>
        </p:spPr>
        <p:txBody>
          <a:bodyPr vert="horz" lIns="0" tIns="282575" rIns="0" bIns="0" anchor="t"/>
          <a:lstStyle/>
          <a:p>
            <a:pPr marL="0" marR="0" indent="0" algn="ctr">
              <a:lnSpc>
                <a:spcPts val="4300"/>
              </a:lnSpc>
              <a:spcAft>
                <a:spcPts val="2130"/>
              </a:spcAft>
            </a:pPr>
            <a:r>
              <a:rPr lang="en-US" sz="4300" b="1" spc="20">
                <a:solidFill>
                  <a:srgbClr val="001F5F"/>
                </a:solidFill>
                <a:latin typeface="Calibri" pitchFamily="1" panose="2263545234"/>
              </a:rPr>
              <a:t>Turnitin Expands </a:t>
            </a:r>
          </a:p>
        </p:txBody>
      </p:sp>
      <p:sp>
        <p:nvSpPr>
          <p:cNvPr id="257" name=""/>
          <p:cNvSpPr/>
          <p:nvPr>
            <p:ph type="body" idx="10"/>
          </p:nvPr>
        </p:nvSpPr>
        <p:spPr>
          <a:xfrm>
            <a:off x="0" y="1807210"/>
            <a:ext cx="9144000" cy="4563110"/>
          </a:xfrm>
          <a:prstGeom prst="rect">
            <a:avLst/>
          </a:prstGeom>
          <a:noFill/>
          <a:ln w="0" cmpd="sng">
            <a:noFill/>
            <a:prstDash val="solid"/>
          </a:ln>
        </p:spPr>
        <p:txBody>
          <a:bodyPr vert="horz" lIns="0" tIns="227330"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“Improve Student Writing with Instant Feedback </a:t>
            </a:r>
          </a:p>
          <a:p>
            <a:pPr marL="1143000" marR="0" indent="0" algn="just">
              <a:lnSpc>
                <a:spcPts val="2900"/>
              </a:lnSpc>
              <a:spcBef>
                <a:spcPts val="0"/>
              </a:spcBef>
              <a:spcAft>
                <a:spcPts val="0"/>
              </a:spcAft>
            </a:pPr>
            <a:r>
              <a:rPr lang="en-US" sz="2800" spc="-20">
                <a:solidFill>
                  <a:srgbClr val="001F5F"/>
                </a:solidFill>
                <a:latin typeface="Calibri" pitchFamily="1" panose="2263545234"/>
              </a:rPr>
              <a:t>as They Revise </a:t>
            </a:r>
          </a:p>
          <a:p>
            <a:pPr marL="777240" marR="0" indent="365760" algn="just">
              <a:lnSpc>
                <a:spcPts val="2900"/>
              </a:lnSpc>
              <a:spcBef>
                <a:spcPts val="680"/>
              </a:spcBef>
              <a:spcAft>
                <a:spcPts val="0"/>
              </a:spcAft>
              <a:buFont typeface="Symbol"/>
              <a:buChar char="·"/>
            </a:pPr>
            <a:r>
              <a:rPr lang="en-US" sz="2800" spc="-5">
                <a:solidFill>
                  <a:srgbClr val="001F5F"/>
                </a:solidFill>
                <a:latin typeface="Calibri" pitchFamily="1" panose="2263545234"/>
              </a:rPr>
              <a:t>“Revision is essential to great writing. Help </a:t>
            </a:r>
          </a:p>
          <a:p>
            <a:pPr marL="1143000" marR="0" indent="0" algn="just">
              <a:lnSpc>
                <a:spcPts val="2900"/>
              </a:lnSpc>
              <a:spcBef>
                <a:spcPts val="0"/>
              </a:spcBef>
              <a:spcAft>
                <a:spcPts val="0"/>
              </a:spcAft>
            </a:pPr>
            <a:r>
              <a:rPr lang="en-US" sz="2800" spc="-10">
                <a:solidFill>
                  <a:srgbClr val="001F5F"/>
                </a:solidFill>
                <a:latin typeface="Calibri" pitchFamily="1" panose="2263545234"/>
              </a:rPr>
              <a:t>students become better writers with specific, </a:t>
            </a:r>
          </a:p>
          <a:p>
            <a:pPr marL="1143000" marR="0" indent="0" algn="just">
              <a:lnSpc>
                <a:spcPts val="2900"/>
              </a:lnSpc>
              <a:spcBef>
                <a:spcPts val="5"/>
              </a:spcBef>
              <a:spcAft>
                <a:spcPts val="0"/>
              </a:spcAft>
            </a:pPr>
            <a:r>
              <a:rPr lang="en-US" sz="2800" spc="-5">
                <a:solidFill>
                  <a:srgbClr val="001F5F"/>
                </a:solidFill>
                <a:latin typeface="Calibri" pitchFamily="1" panose="2263545234"/>
              </a:rPr>
              <a:t>actionable feedback throughout the writing </a:t>
            </a:r>
          </a:p>
          <a:p>
            <a:pPr marL="1143000" marR="0" indent="0" algn="just">
              <a:lnSpc>
                <a:spcPts val="2900"/>
              </a:lnSpc>
              <a:spcBef>
                <a:spcPts val="25"/>
              </a:spcBef>
              <a:spcAft>
                <a:spcPts val="0"/>
              </a:spcAft>
            </a:pPr>
            <a:r>
              <a:rPr lang="en-US" sz="2800" spc="-5">
                <a:solidFill>
                  <a:srgbClr val="001F5F"/>
                </a:solidFill>
                <a:latin typeface="Calibri" pitchFamily="1" panose="2263545234"/>
              </a:rPr>
              <a:t>process. Engage students in a supportive writing </a:t>
            </a:r>
          </a:p>
          <a:p>
            <a:pPr marL="1143000" marR="0" indent="0" algn="just">
              <a:lnSpc>
                <a:spcPts val="2900"/>
              </a:lnSpc>
              <a:spcBef>
                <a:spcPts val="0"/>
              </a:spcBef>
              <a:spcAft>
                <a:spcPts val="0"/>
              </a:spcAft>
            </a:pPr>
            <a:r>
              <a:rPr lang="en-US" sz="2800" spc="-5">
                <a:solidFill>
                  <a:srgbClr val="001F5F"/>
                </a:solidFill>
                <a:latin typeface="Calibri" pitchFamily="1" panose="2263545234"/>
              </a:rPr>
              <a:t>space that extends the reach of instruction and </a:t>
            </a:r>
          </a:p>
          <a:p>
            <a:pPr marL="1143000" marR="0" indent="0" algn="just">
              <a:lnSpc>
                <a:spcPts val="2900"/>
              </a:lnSpc>
              <a:spcBef>
                <a:spcPts val="5"/>
              </a:spcBef>
              <a:spcAft>
                <a:spcPts val="9215"/>
              </a:spcAft>
            </a:pPr>
            <a:r>
              <a:rPr lang="en-US" sz="2800" spc="-15">
                <a:solidFill>
                  <a:srgbClr val="001F5F"/>
                </a:solidFill>
                <a:latin typeface="Calibri" pitchFamily="1" panose="2263545234"/>
              </a:rPr>
              <a:t>aligns with learning outcomes.” </a:t>
            </a:r>
          </a:p>
        </p:txBody>
      </p:sp>
      <p:graphicFrame>
        <p:nvGraphicFramePr>
          <p:cNvPr id="260" name="table 260"/>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62" name=""/>
        <p:cNvGrpSpPr/>
        <p:nvPr/>
      </p:nvGrpSpPr>
      <p:grpSpPr/>
      <p:sp>
        <p:nvSpPr>
          <p:cNvPr id="26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72" name="Image.jpg"/>
          <p:cNvPicPr/>
          <p:nvPr/>
        </p:nvPicPr>
        <p:blipFill>
          <a:blip r:embed="rId127"/>
          <a:stretch>
            <a:fillRect/>
          </a:stretch>
        </p:blipFill>
        <p:spPr>
          <a:xfrm>
            <a:off x="5638800" y="6370320"/>
            <a:ext cx="3432175" cy="289560"/>
          </a:xfrm>
          <a:prstGeom prst="rect">
            <a:avLst/>
          </a:prstGeom>
        </p:spPr>
      </p:pic>
      <p:sp>
        <p:nvSpPr>
          <p:cNvPr id="265"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25 </a:t>
            </a:r>
          </a:p>
        </p:txBody>
      </p:sp>
      <p:sp>
        <p:nvSpPr>
          <p:cNvPr id="26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67" name=""/>
          <p:cNvSpPr/>
          <p:nvPr>
            <p:ph type="body" idx="10"/>
          </p:nvPr>
        </p:nvSpPr>
        <p:spPr>
          <a:xfrm>
            <a:off x="0" y="676910"/>
            <a:ext cx="9144000" cy="1291590"/>
          </a:xfrm>
          <a:prstGeom prst="rect">
            <a:avLst/>
          </a:prstGeom>
          <a:noFill/>
          <a:ln w="0" cmpd="sng">
            <a:noFill/>
            <a:prstDash val="solid"/>
          </a:ln>
        </p:spPr>
        <p:txBody>
          <a:bodyPr vert="horz" lIns="0" tIns="284480" rIns="0" bIns="0" anchor="t"/>
          <a:lstStyle/>
          <a:p>
            <a:pPr marL="0" marR="0" indent="0" algn="ctr">
              <a:lnSpc>
                <a:spcPts val="4300"/>
              </a:lnSpc>
              <a:spcAft>
                <a:spcPts val="3430"/>
              </a:spcAft>
            </a:pPr>
            <a:r>
              <a:rPr lang="en-US" sz="4350" b="1" spc="0">
                <a:solidFill>
                  <a:srgbClr val="001F5F"/>
                </a:solidFill>
                <a:latin typeface="Calibri" pitchFamily="1" panose="2263545234"/>
              </a:rPr>
              <a:t>“Sell an Essay” </a:t>
            </a:r>
          </a:p>
        </p:txBody>
      </p:sp>
      <p:sp>
        <p:nvSpPr>
          <p:cNvPr id="268" name=""/>
          <p:cNvSpPr/>
          <p:nvPr>
            <p:ph type="body" idx="10"/>
          </p:nvPr>
        </p:nvSpPr>
        <p:spPr>
          <a:xfrm>
            <a:off x="0" y="1968500"/>
            <a:ext cx="9144000" cy="4401820"/>
          </a:xfrm>
          <a:prstGeom prst="rect">
            <a:avLst/>
          </a:prstGeom>
          <a:noFill/>
          <a:ln w="0" cmpd="sng">
            <a:noFill/>
            <a:prstDash val="solid"/>
          </a:ln>
        </p:spPr>
        <p:txBody>
          <a:bodyPr vert="horz" lIns="0" tIns="62230" rIns="0" bIns="0" anchor="t"/>
          <a:lstStyle/>
          <a:p>
            <a:pPr marL="777240" marR="0" indent="365760" algn="just">
              <a:lnSpc>
                <a:spcPts val="2300"/>
              </a:lnSpc>
              <a:spcAft>
                <a:spcPts val="0"/>
              </a:spcAft>
              <a:buFont typeface="Symbol"/>
              <a:buChar char="·"/>
            </a:pPr>
            <a:r>
              <a:rPr lang="en-US" sz="1950" spc="5">
                <a:solidFill>
                  <a:srgbClr val="001F5F"/>
                </a:solidFill>
                <a:latin typeface="Calibri" pitchFamily="1" panose="2263545234"/>
              </a:rPr>
              <a:t>“</a:t>
            </a:r>
            <a:r>
              <a:rPr lang="en-US" sz="2000" b="1" spc="5">
                <a:solidFill>
                  <a:srgbClr val="001F5F"/>
                </a:solidFill>
                <a:latin typeface="Calibri" pitchFamily="1" panose="2263545234"/>
              </a:rPr>
              <a:t>Here's how it works...</a:t>
            </a:r>
            <a:r>
              <a:rPr lang="en-US" sz="1950" spc="5">
                <a:solidFill>
                  <a:srgbClr val="001F5F"/>
                </a:solidFill>
                <a:latin typeface="Verdana" pitchFamily="2" panose="2263545234"/>
              </a:rPr>
              <a:t>Essays made available on this site </a:t>
            </a:r>
          </a:p>
          <a:p>
            <a:pPr marL="1143000" marR="0" indent="0" algn="just">
              <a:lnSpc>
                <a:spcPts val="2300"/>
              </a:lnSpc>
              <a:spcBef>
                <a:spcPts val="0"/>
              </a:spcBef>
              <a:spcAft>
                <a:spcPts val="0"/>
              </a:spcAft>
            </a:pPr>
            <a:r>
              <a:rPr lang="en-US" sz="1950" spc="15">
                <a:solidFill>
                  <a:srgbClr val="001F5F"/>
                </a:solidFill>
                <a:latin typeface="Verdana" pitchFamily="2" panose="2263545234"/>
              </a:rPr>
              <a:t>are original and have come from regular individuals like </a:t>
            </a:r>
          </a:p>
          <a:p>
            <a:pPr marL="1143000" marR="0" indent="0" algn="just">
              <a:lnSpc>
                <a:spcPts val="2300"/>
              </a:lnSpc>
              <a:spcBef>
                <a:spcPts val="0"/>
              </a:spcBef>
              <a:spcAft>
                <a:spcPts val="0"/>
              </a:spcAft>
            </a:pPr>
            <a:r>
              <a:rPr lang="en-US" sz="1950" spc="15">
                <a:solidFill>
                  <a:srgbClr val="001F5F"/>
                </a:solidFill>
                <a:latin typeface="Verdana" pitchFamily="2" panose="2263545234"/>
              </a:rPr>
              <a:t>you. You name your own price and getting paid for the </a:t>
            </a:r>
          </a:p>
          <a:p>
            <a:pPr marL="1143000" marR="0" indent="0" algn="just">
              <a:lnSpc>
                <a:spcPts val="2300"/>
              </a:lnSpc>
              <a:spcBef>
                <a:spcPts val="0"/>
              </a:spcBef>
              <a:spcAft>
                <a:spcPts val="0"/>
              </a:spcAft>
            </a:pPr>
            <a:r>
              <a:rPr lang="en-US" sz="1950" spc="15">
                <a:solidFill>
                  <a:srgbClr val="001F5F"/>
                </a:solidFill>
                <a:latin typeface="Verdana" pitchFamily="2" panose="2263545234"/>
              </a:rPr>
              <a:t>papers you sell is painless. Only essays you (the original </a:t>
            </a:r>
          </a:p>
          <a:p>
            <a:pPr marL="1143000" marR="0" indent="0" algn="just">
              <a:lnSpc>
                <a:spcPts val="2300"/>
              </a:lnSpc>
              <a:spcBef>
                <a:spcPts val="0"/>
              </a:spcBef>
              <a:spcAft>
                <a:spcPts val="0"/>
              </a:spcAft>
            </a:pPr>
            <a:r>
              <a:rPr lang="en-US" sz="1950" spc="15">
                <a:solidFill>
                  <a:srgbClr val="001F5F"/>
                </a:solidFill>
                <a:latin typeface="Verdana" pitchFamily="2" panose="2263545234"/>
              </a:rPr>
              <a:t>author) have written and have never made available to </a:t>
            </a:r>
          </a:p>
          <a:p>
            <a:pPr marL="1143000" marR="0" indent="0" algn="just">
              <a:lnSpc>
                <a:spcPts val="2200"/>
              </a:lnSpc>
              <a:spcBef>
                <a:spcPts val="25"/>
              </a:spcBef>
              <a:spcAft>
                <a:spcPts val="0"/>
              </a:spcAft>
            </a:pPr>
            <a:r>
              <a:rPr lang="en-US" sz="1950" spc="10">
                <a:solidFill>
                  <a:srgbClr val="001F5F"/>
                </a:solidFill>
                <a:latin typeface="Verdana" pitchFamily="2" panose="2263545234"/>
              </a:rPr>
              <a:t>any other source, Internet or other, are eligible. For </a:t>
            </a:r>
          </a:p>
          <a:p>
            <a:pPr marL="1143000" marR="0" indent="0" algn="just">
              <a:lnSpc>
                <a:spcPts val="2300"/>
              </a:lnSpc>
              <a:spcBef>
                <a:spcPts val="0"/>
              </a:spcBef>
              <a:spcAft>
                <a:spcPts val="0"/>
              </a:spcAft>
            </a:pPr>
            <a:r>
              <a:rPr lang="en-US" sz="1950" spc="25">
                <a:solidFill>
                  <a:srgbClr val="001F5F"/>
                </a:solidFill>
                <a:latin typeface="Verdana" pitchFamily="2" panose="2263545234"/>
              </a:rPr>
              <a:t>more information, see our</a:t>
            </a:r>
            <a:r>
              <a:rPr lang="en-US" sz="1950" u="sng" spc="25">
                <a:solidFill>
                  <a:srgbClr val="0000FF"/>
                </a:solidFill>
                <a:latin typeface="Calibri" pitchFamily="1" panose="2263545234"/>
              </a:rPr>
              <a:t> Usage Policy</a:t>
            </a:r>
            <a:r>
              <a:rPr lang="en-US" sz="1950" spc="25">
                <a:solidFill>
                  <a:srgbClr val="001F5F"/>
                </a:solidFill>
                <a:latin typeface="Verdana" pitchFamily="2" panose="2263545234"/>
              </a:rPr>
              <a:t> and</a:t>
            </a:r>
            <a:r>
              <a:rPr lang="en-US" sz="1950" u="sng" spc="25">
                <a:solidFill>
                  <a:srgbClr val="0000FF"/>
                </a:solidFill>
                <a:latin typeface="Calibri" pitchFamily="1" panose="2263545234"/>
              </a:rPr>
              <a:t> Buyer Safety</a:t>
            </a:r>
            <a:r>
              <a:rPr lang="en-US" sz="1950" u="sng" spc="25">
                <a:solidFill>
                  <a:srgbClr val="001F5F"/>
                </a:solidFill>
                <a:latin typeface="Calibri" pitchFamily="1" panose="2263545234"/>
              </a:rPr>
              <a:t>  </a:t>
            </a:r>
          </a:p>
          <a:p>
            <a:pPr marL="1143000" marR="0" indent="0" algn="just">
              <a:lnSpc>
                <a:spcPts val="2300"/>
              </a:lnSpc>
              <a:spcBef>
                <a:spcPts val="165"/>
              </a:spcBef>
              <a:spcAft>
                <a:spcPts val="0"/>
              </a:spcAft>
            </a:pPr>
            <a:r>
              <a:rPr lang="en-US" sz="1950" spc="10">
                <a:solidFill>
                  <a:srgbClr val="001F5F"/>
                </a:solidFill>
                <a:latin typeface="Verdana" pitchFamily="2" panose="2263545234"/>
              </a:rPr>
              <a:t>information for exact details.</a:t>
            </a:r>
            <a:r>
              <a:rPr lang="en-US" sz="2100" spc="10">
                <a:solidFill>
                  <a:srgbClr val="001F5F"/>
                </a:solidFill>
                <a:latin typeface="Arial" pitchFamily="2" panose="2263545234"/>
              </a:rPr>
              <a:t>” </a:t>
            </a:r>
          </a:p>
          <a:p>
            <a:pPr marL="777240" marR="0" indent="365760" algn="just">
              <a:lnSpc>
                <a:spcPts val="2900"/>
              </a:lnSpc>
              <a:spcBef>
                <a:spcPts val="735"/>
              </a:spcBef>
              <a:spcAft>
                <a:spcPts val="11110"/>
              </a:spcAft>
              <a:buFont typeface="Symbol"/>
              <a:buChar char="·"/>
            </a:pPr>
            <a:r>
              <a:rPr lang="en-US" sz="2800" u="sng" spc="-20">
                <a:solidFill>
                  <a:srgbClr val="0000FF"/>
                </a:solidFill>
                <a:latin typeface="Calibri" pitchFamily="1" panose="2263545234"/>
              </a:rPr>
              <a:t>http://www.myessays.com/sell.php</a:t>
            </a:r>
          </a:p>
        </p:txBody>
      </p:sp>
      <p:graphicFrame>
        <p:nvGraphicFramePr>
          <p:cNvPr id="271" name="table 271"/>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73" name=""/>
        <p:cNvGrpSpPr/>
        <p:nvPr/>
      </p:nvGrpSpPr>
      <p:grpSpPr/>
      <p:sp>
        <p:nvSpPr>
          <p:cNvPr id="27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83" name="Image.jpg"/>
          <p:cNvPicPr/>
          <p:nvPr/>
        </p:nvPicPr>
        <p:blipFill>
          <a:blip r:embed="rId132"/>
          <a:stretch>
            <a:fillRect/>
          </a:stretch>
        </p:blipFill>
        <p:spPr>
          <a:xfrm>
            <a:off x="5638800" y="6370320"/>
            <a:ext cx="3432175" cy="289560"/>
          </a:xfrm>
          <a:prstGeom prst="rect">
            <a:avLst/>
          </a:prstGeom>
        </p:spPr>
      </p:pic>
      <p:sp>
        <p:nvSpPr>
          <p:cNvPr id="276" name=""/>
          <p:cNvSpPr/>
          <p:nvPr>
            <p:ph type="body" idx="10"/>
          </p:nvPr>
        </p:nvSpPr>
        <p:spPr>
          <a:xfrm>
            <a:off x="8806815" y="50800"/>
            <a:ext cx="3048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14">
                <a:solidFill>
                  <a:srgbClr val="000080"/>
                </a:solidFill>
                <a:latin typeface="Tahoma" pitchFamily="2" panose="2263545234"/>
              </a:rPr>
              <a:t>26 </a:t>
            </a:r>
          </a:p>
        </p:txBody>
      </p:sp>
      <p:sp>
        <p:nvSpPr>
          <p:cNvPr id="277"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78" name=""/>
          <p:cNvSpPr/>
          <p:nvPr>
            <p:ph type="body" idx="10"/>
          </p:nvPr>
        </p:nvSpPr>
        <p:spPr>
          <a:xfrm>
            <a:off x="0" y="676910"/>
            <a:ext cx="9144000" cy="1066165"/>
          </a:xfrm>
          <a:prstGeom prst="rect">
            <a:avLst/>
          </a:prstGeom>
          <a:noFill/>
          <a:ln w="0" cmpd="sng">
            <a:noFill/>
            <a:prstDash val="solid"/>
          </a:ln>
        </p:spPr>
        <p:txBody>
          <a:bodyPr vert="horz" lIns="0" tIns="281305" rIns="0" bIns="0" anchor="t"/>
          <a:lstStyle/>
          <a:p>
            <a:pPr marL="0" marR="0" indent="0" algn="ctr">
              <a:lnSpc>
                <a:spcPts val="4300"/>
              </a:lnSpc>
              <a:spcAft>
                <a:spcPts val="1630"/>
              </a:spcAft>
            </a:pPr>
            <a:r>
              <a:rPr lang="en-US" sz="4350" b="1" spc="10">
                <a:solidFill>
                  <a:srgbClr val="001F5F"/>
                </a:solidFill>
                <a:latin typeface="Calibri" pitchFamily="1" panose="2263545234"/>
              </a:rPr>
              <a:t>Social-Media Cheating </a:t>
            </a:r>
          </a:p>
        </p:txBody>
      </p:sp>
      <p:sp>
        <p:nvSpPr>
          <p:cNvPr id="279" name=""/>
          <p:cNvSpPr/>
          <p:nvPr>
            <p:ph type="body" idx="10"/>
          </p:nvPr>
        </p:nvSpPr>
        <p:spPr>
          <a:xfrm>
            <a:off x="0" y="1743075"/>
            <a:ext cx="9144000" cy="4627245"/>
          </a:xfrm>
          <a:prstGeom prst="rect">
            <a:avLst/>
          </a:prstGeom>
          <a:noFill/>
          <a:ln w="0" cmpd="sng">
            <a:noFill/>
            <a:prstDash val="solid"/>
          </a:ln>
        </p:spPr>
        <p:txBody>
          <a:bodyPr vert="horz" lIns="0" tIns="254635" rIns="0" bIns="0" anchor="t"/>
          <a:lstStyle/>
          <a:p>
            <a:pPr marL="777240" marR="0" indent="365760" algn="just">
              <a:lnSpc>
                <a:spcPts val="2900"/>
              </a:lnSpc>
              <a:spcAft>
                <a:spcPts val="0"/>
              </a:spcAft>
              <a:buFont typeface="Symbol"/>
              <a:buChar char="·"/>
            </a:pPr>
            <a:r>
              <a:rPr lang="en-US" sz="2800" spc="-10">
                <a:solidFill>
                  <a:srgbClr val="344957"/>
                </a:solidFill>
                <a:latin typeface="Calibri" pitchFamily="1" panose="2263545234"/>
              </a:rPr>
              <a:t>“Along with banning cell phones from test </a:t>
            </a:r>
          </a:p>
          <a:p>
            <a:pPr marL="1143000" marR="0" indent="0" algn="just">
              <a:lnSpc>
                <a:spcPts val="2900"/>
              </a:lnSpc>
              <a:spcBef>
                <a:spcPts val="0"/>
              </a:spcBef>
              <a:spcAft>
                <a:spcPts val="0"/>
              </a:spcAft>
            </a:pPr>
            <a:r>
              <a:rPr lang="en-US" sz="2800" spc="-10">
                <a:solidFill>
                  <a:srgbClr val="344957"/>
                </a:solidFill>
                <a:latin typeface="Calibri" pitchFamily="1" panose="2263545234"/>
              </a:rPr>
              <a:t>environments, the state of California has gone so </a:t>
            </a:r>
          </a:p>
          <a:p>
            <a:pPr marL="1143000" marR="0" indent="0" algn="just">
              <a:lnSpc>
                <a:spcPts val="2900"/>
              </a:lnSpc>
              <a:spcBef>
                <a:spcPts val="10"/>
              </a:spcBef>
              <a:spcAft>
                <a:spcPts val="0"/>
              </a:spcAft>
            </a:pPr>
            <a:r>
              <a:rPr lang="en-US" sz="2800" spc="-10">
                <a:solidFill>
                  <a:srgbClr val="344957"/>
                </a:solidFill>
                <a:latin typeface="Calibri" pitchFamily="1" panose="2263545234"/>
              </a:rPr>
              <a:t>far as to deploy a team from the state education </a:t>
            </a:r>
          </a:p>
          <a:p>
            <a:pPr marL="1143000" marR="0" indent="0" algn="just">
              <a:lnSpc>
                <a:spcPts val="2900"/>
              </a:lnSpc>
              <a:spcBef>
                <a:spcPts val="0"/>
              </a:spcBef>
              <a:spcAft>
                <a:spcPts val="0"/>
              </a:spcAft>
            </a:pPr>
            <a:r>
              <a:rPr lang="en-US" sz="2800" spc="-5">
                <a:solidFill>
                  <a:srgbClr val="344957"/>
                </a:solidFill>
                <a:latin typeface="Calibri" pitchFamily="1" panose="2263545234"/>
              </a:rPr>
              <a:t>department and the national</a:t>
            </a:r>
            <a:r>
              <a:rPr lang="en-US" sz="2800" u="sng" spc="-5">
                <a:solidFill>
                  <a:srgbClr val="0000FF"/>
                </a:solidFill>
                <a:latin typeface="Calibri" pitchFamily="1" panose="2263545234"/>
              </a:rPr>
              <a:t> Educational Testing  </a:t>
            </a:r>
          </a:p>
          <a:p>
            <a:pPr marL="1143000" marR="0" indent="0" algn="just">
              <a:lnSpc>
                <a:spcPts val="2900"/>
              </a:lnSpc>
              <a:spcBef>
                <a:spcPts val="0"/>
              </a:spcBef>
              <a:spcAft>
                <a:spcPts val="0"/>
              </a:spcAft>
            </a:pPr>
            <a:r>
              <a:rPr lang="en-US" sz="2800" u="sng" spc="-5">
                <a:solidFill>
                  <a:srgbClr val="0000FF"/>
                </a:solidFill>
                <a:latin typeface="Calibri" pitchFamily="1" panose="2263545234"/>
              </a:rPr>
              <a:t>Service</a:t>
            </a:r>
            <a:r>
              <a:rPr lang="en-US" sz="2800" spc="-5">
                <a:solidFill>
                  <a:srgbClr val="344957"/>
                </a:solidFill>
                <a:latin typeface="Calibri" pitchFamily="1" panose="2263545234"/>
              </a:rPr>
              <a:t> to check social media sites ‘every 15 </a:t>
            </a:r>
          </a:p>
          <a:p>
            <a:pPr marL="1143000" marR="0" indent="0" algn="just">
              <a:lnSpc>
                <a:spcPts val="2900"/>
              </a:lnSpc>
              <a:spcBef>
                <a:spcPts val="0"/>
              </a:spcBef>
              <a:spcAft>
                <a:spcPts val="0"/>
              </a:spcAft>
            </a:pPr>
            <a:r>
              <a:rPr lang="en-US" sz="2800" spc="-5">
                <a:solidFill>
                  <a:srgbClr val="344957"/>
                </a:solidFill>
                <a:latin typeface="Calibri" pitchFamily="1" panose="2263545234"/>
              </a:rPr>
              <a:t>minutes’ to see if students have snapped pictures </a:t>
            </a:r>
          </a:p>
          <a:p>
            <a:pPr marL="1143000" marR="0" indent="0" algn="just">
              <a:lnSpc>
                <a:spcPts val="2900"/>
              </a:lnSpc>
              <a:spcBef>
                <a:spcPts val="0"/>
              </a:spcBef>
              <a:spcAft>
                <a:spcPts val="0"/>
              </a:spcAft>
            </a:pPr>
            <a:r>
              <a:rPr lang="en-US" sz="2800" spc="-15">
                <a:solidFill>
                  <a:srgbClr val="344957"/>
                </a:solidFill>
                <a:latin typeface="Calibri" pitchFamily="1" panose="2263545234"/>
              </a:rPr>
              <a:t>of tests and posted them online.” </a:t>
            </a:r>
          </a:p>
          <a:p>
            <a:pPr marL="777240" marR="0" indent="365760" algn="just">
              <a:lnSpc>
                <a:spcPts val="2100"/>
              </a:lnSpc>
              <a:spcBef>
                <a:spcPts val="715"/>
              </a:spcBef>
              <a:spcAft>
                <a:spcPts val="0"/>
              </a:spcAft>
              <a:buFont typeface="Symbol"/>
              <a:buChar char="·"/>
            </a:pPr>
            <a:r>
              <a:rPr lang="en-US" sz="2000" spc="0">
                <a:solidFill>
                  <a:srgbClr val="344957"/>
                </a:solidFill>
                <a:latin typeface="Calibri" pitchFamily="1" panose="2263545234"/>
              </a:rPr>
              <a:t>The Journal, August 2013, accessed at </a:t>
            </a:r>
          </a:p>
          <a:p>
            <a:pPr marL="1143000" marR="0" indent="0" algn="just">
              <a:lnSpc>
                <a:spcPts val="2100"/>
              </a:lnSpc>
              <a:spcBef>
                <a:spcPts val="0"/>
              </a:spcBef>
              <a:spcAft>
                <a:spcPts val="0"/>
              </a:spcAft>
            </a:pPr>
            <a:r>
              <a:rPr lang="en-US" sz="2000" u="sng" spc="-5">
                <a:solidFill>
                  <a:srgbClr val="0000FF"/>
                </a:solidFill>
                <a:latin typeface="Calibri" pitchFamily="1" panose="2263545234"/>
              </a:rPr>
              <a:t>http://thejournal.com/Articles/2013/09/02/From-Texting-to-</a:t>
            </a:r>
            <a:r>
              <a:rPr lang="en-US" sz="100">
                <a:solidFill>
                  <a:srgbClr val="000000"/>
                </a:solidFill>
                <a:latin typeface="Tahoma" pitchFamily="2" panose="2263545234"/>
              </a:rPr>
              <a:t> </a:t>
            </a:r>
          </a:p>
          <a:p>
            <a:pPr marL="1143000" marR="0" indent="0" algn="just">
              <a:lnSpc>
                <a:spcPts val="2100"/>
              </a:lnSpc>
              <a:spcBef>
                <a:spcPts val="0"/>
              </a:spcBef>
              <a:spcAft>
                <a:spcPts val="6015"/>
              </a:spcAft>
            </a:pPr>
            <a:r>
              <a:rPr lang="en-US" sz="2000" spc="-5">
                <a:solidFill>
                  <a:srgbClr val="001F5F"/>
                </a:solidFill>
                <a:latin typeface="Calibri" pitchFamily="1" panose="2263545234"/>
              </a:rPr>
              <a:t>Plagiarism-How-to-Stop-High-Tech-Cheating.aspx?Page=2 </a:t>
            </a:r>
          </a:p>
        </p:txBody>
      </p:sp>
      <p:graphicFrame>
        <p:nvGraphicFramePr>
          <p:cNvPr id="282" name="table 282"/>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84" name=""/>
        <p:cNvGrpSpPr/>
        <p:nvPr/>
      </p:nvGrpSpPr>
      <p:grpSpPr/>
      <p:sp>
        <p:nvSpPr>
          <p:cNvPr id="28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294" name="Image.jpg"/>
          <p:cNvPicPr/>
          <p:nvPr/>
        </p:nvPicPr>
        <p:blipFill>
          <a:blip r:embed="rId137"/>
          <a:stretch>
            <a:fillRect/>
          </a:stretch>
        </p:blipFill>
        <p:spPr>
          <a:xfrm>
            <a:off x="5638800" y="6370320"/>
            <a:ext cx="3432175" cy="289560"/>
          </a:xfrm>
          <a:prstGeom prst="rect">
            <a:avLst/>
          </a:prstGeom>
        </p:spPr>
      </p:pic>
      <p:sp>
        <p:nvSpPr>
          <p:cNvPr id="287"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27 </a:t>
            </a:r>
          </a:p>
        </p:txBody>
      </p:sp>
      <p:sp>
        <p:nvSpPr>
          <p:cNvPr id="28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89" name=""/>
          <p:cNvSpPr/>
          <p:nvPr>
            <p:ph type="body" idx="10"/>
          </p:nvPr>
        </p:nvSpPr>
        <p:spPr>
          <a:xfrm>
            <a:off x="0" y="676910"/>
            <a:ext cx="9144000" cy="1087120"/>
          </a:xfrm>
          <a:prstGeom prst="rect">
            <a:avLst/>
          </a:prstGeom>
          <a:noFill/>
          <a:ln w="0" cmpd="sng">
            <a:noFill/>
            <a:prstDash val="solid"/>
          </a:ln>
        </p:spPr>
        <p:txBody>
          <a:bodyPr vert="horz" lIns="0" tIns="281305" rIns="0" bIns="0" anchor="t"/>
          <a:lstStyle/>
          <a:p>
            <a:pPr marL="0" marR="0" indent="0" algn="ctr">
              <a:lnSpc>
                <a:spcPts val="4300"/>
              </a:lnSpc>
              <a:spcAft>
                <a:spcPts val="1770"/>
              </a:spcAft>
            </a:pPr>
            <a:r>
              <a:rPr lang="en-US" sz="4350" b="1" spc="5">
                <a:solidFill>
                  <a:srgbClr val="001F5F"/>
                </a:solidFill>
                <a:latin typeface="Calibri" pitchFamily="1" panose="2263545234"/>
              </a:rPr>
              <a:t>On-Line Cheating </a:t>
            </a:r>
          </a:p>
        </p:txBody>
      </p:sp>
      <p:sp>
        <p:nvSpPr>
          <p:cNvPr id="290" name=""/>
          <p:cNvSpPr/>
          <p:nvPr>
            <p:ph type="body" idx="10"/>
          </p:nvPr>
        </p:nvSpPr>
        <p:spPr>
          <a:xfrm>
            <a:off x="0" y="1764030"/>
            <a:ext cx="9144000" cy="4606290"/>
          </a:xfrm>
          <a:prstGeom prst="rect">
            <a:avLst/>
          </a:prstGeom>
          <a:noFill/>
          <a:ln w="0" cmpd="sng">
            <a:noFill/>
            <a:prstDash val="solid"/>
          </a:ln>
        </p:spPr>
        <p:txBody>
          <a:bodyPr vert="horz" lIns="0" tIns="233045" rIns="0" bIns="0" anchor="t"/>
          <a:lstStyle/>
          <a:p>
            <a:pPr marL="777240" marR="0" indent="365760" algn="just">
              <a:lnSpc>
                <a:spcPts val="2900"/>
              </a:lnSpc>
              <a:spcAft>
                <a:spcPts val="0"/>
              </a:spcAft>
              <a:buFont typeface="Symbol"/>
              <a:buChar char="·"/>
            </a:pPr>
            <a:r>
              <a:rPr lang="en-US" sz="2800" spc="-25">
                <a:solidFill>
                  <a:srgbClr val="001F5F"/>
                </a:solidFill>
                <a:latin typeface="Calibri" pitchFamily="1" panose="2263545234"/>
              </a:rPr>
              <a:t>Regional Testing Centers </a:t>
            </a:r>
          </a:p>
          <a:p>
            <a:pPr marL="777240" marR="0" indent="365760" algn="just">
              <a:lnSpc>
                <a:spcPts val="2900"/>
              </a:lnSpc>
              <a:spcBef>
                <a:spcPts val="675"/>
              </a:spcBef>
              <a:spcAft>
                <a:spcPts val="0"/>
              </a:spcAft>
              <a:buFont typeface="Symbol"/>
              <a:buChar char="·"/>
            </a:pPr>
            <a:r>
              <a:rPr lang="en-US" sz="2800" spc="-5">
                <a:solidFill>
                  <a:srgbClr val="001F5F"/>
                </a:solidFill>
                <a:latin typeface="Calibri" pitchFamily="1" panose="2263545234"/>
              </a:rPr>
              <a:t>Probably the most effective method, but </a:t>
            </a:r>
          </a:p>
          <a:p>
            <a:pPr marL="777240" marR="0" indent="365760" algn="just">
              <a:lnSpc>
                <a:spcPts val="2900"/>
              </a:lnSpc>
              <a:spcBef>
                <a:spcPts val="700"/>
              </a:spcBef>
              <a:spcAft>
                <a:spcPts val="0"/>
              </a:spcAft>
              <a:buFont typeface="Symbol"/>
              <a:buChar char="·"/>
            </a:pPr>
            <a:r>
              <a:rPr lang="en-US" sz="2800" spc="-20">
                <a:solidFill>
                  <a:srgbClr val="001F5F"/>
                </a:solidFill>
                <a:latin typeface="Calibri" pitchFamily="1" panose="2263545234"/>
              </a:rPr>
              <a:t>It’s expensive, and </a:t>
            </a:r>
          </a:p>
          <a:p>
            <a:pPr marL="777240" marR="0" indent="365760" algn="just">
              <a:lnSpc>
                <a:spcPts val="2900"/>
              </a:lnSpc>
              <a:spcBef>
                <a:spcPts val="675"/>
              </a:spcBef>
              <a:spcAft>
                <a:spcPts val="0"/>
              </a:spcAft>
              <a:buFont typeface="Symbol"/>
              <a:buChar char="·"/>
            </a:pPr>
            <a:r>
              <a:rPr lang="en-US" sz="2800" spc="-5">
                <a:solidFill>
                  <a:srgbClr val="001F5F"/>
                </a:solidFill>
                <a:latin typeface="Calibri" pitchFamily="1" panose="2263545234"/>
              </a:rPr>
              <a:t>Students who have jobs and other responsibilities </a:t>
            </a:r>
          </a:p>
          <a:p>
            <a:pPr marL="1143000" marR="0" indent="0" algn="just">
              <a:lnSpc>
                <a:spcPts val="2900"/>
              </a:lnSpc>
              <a:spcBef>
                <a:spcPts val="5"/>
              </a:spcBef>
              <a:spcAft>
                <a:spcPts val="0"/>
              </a:spcAft>
            </a:pPr>
            <a:r>
              <a:rPr lang="en-US" sz="2800" spc="-10">
                <a:solidFill>
                  <a:srgbClr val="001F5F"/>
                </a:solidFill>
                <a:latin typeface="Calibri" pitchFamily="1" panose="2263545234"/>
              </a:rPr>
              <a:t>complain of the inconvenience. </a:t>
            </a:r>
          </a:p>
          <a:p>
            <a:pPr marL="1143000" marR="0" indent="0" algn="just">
              <a:lnSpc>
                <a:spcPts val="2900"/>
              </a:lnSpc>
              <a:spcBef>
                <a:spcPts val="5"/>
              </a:spcBef>
              <a:spcAft>
                <a:spcPts val="0"/>
              </a:spcAft>
            </a:pPr>
            <a:r>
              <a:rPr lang="en-US" sz="2800" u="sng" spc="-5">
                <a:solidFill>
                  <a:srgbClr val="0000FF"/>
                </a:solidFill>
                <a:latin typeface="Calibri" pitchFamily="1" panose="2263545234"/>
              </a:rPr>
              <a:t>http://thejournal.com/Articles/2013/09/02/From</a:t>
            </a:r>
            <a:r>
              <a:rPr lang="en-US" sz="100" spc="-5">
                <a:solidFill>
                  <a:srgbClr val="001F5F"/>
                </a:solidFill>
                <a:latin typeface="Calibri" pitchFamily="1" panose="2263545234"/>
              </a:rPr>
              <a:t> </a:t>
            </a:r>
          </a:p>
          <a:p>
            <a:pPr marL="1143000" marR="0" indent="0" algn="just">
              <a:lnSpc>
                <a:spcPts val="2900"/>
              </a:lnSpc>
              <a:spcBef>
                <a:spcPts val="5"/>
              </a:spcBef>
              <a:spcAft>
                <a:spcPts val="0"/>
              </a:spcAft>
            </a:pPr>
            <a:r>
              <a:rPr lang="en-US" sz="2800" spc="-10">
                <a:solidFill>
                  <a:srgbClr val="001F5F"/>
                </a:solidFill>
                <a:latin typeface="Calibri" pitchFamily="1" panose="2263545234"/>
              </a:rPr>
              <a:t>-Texting-to-Plagiarism-How-to-Stop-High-Tech-</a:t>
            </a:r>
            <a:r>
              <a:rPr lang="en-US" sz="100">
                <a:solidFill>
                  <a:srgbClr val="000000"/>
                </a:solidFill>
                <a:latin typeface="Tahoma" pitchFamily="2" panose="2263545234"/>
              </a:rPr>
              <a:t> </a:t>
            </a:r>
          </a:p>
          <a:p>
            <a:pPr marL="1143000" marR="0" indent="0" algn="just">
              <a:lnSpc>
                <a:spcPts val="2900"/>
              </a:lnSpc>
              <a:spcBef>
                <a:spcPts val="0"/>
              </a:spcBef>
              <a:spcAft>
                <a:spcPts val="8180"/>
              </a:spcAft>
            </a:pPr>
            <a:r>
              <a:rPr lang="en-US" sz="2800" spc="-15">
                <a:solidFill>
                  <a:srgbClr val="001F5F"/>
                </a:solidFill>
                <a:latin typeface="Calibri" pitchFamily="1" panose="2263545234"/>
              </a:rPr>
              <a:t>Cheating.aspx?Page=2 </a:t>
            </a:r>
          </a:p>
        </p:txBody>
      </p:sp>
      <p:graphicFrame>
        <p:nvGraphicFramePr>
          <p:cNvPr id="293" name="table 293"/>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95" name=""/>
        <p:cNvGrpSpPr/>
        <p:nvPr/>
      </p:nvGrpSpPr>
      <p:grpSpPr/>
      <p:sp>
        <p:nvSpPr>
          <p:cNvPr id="29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05" name="Image.jpg"/>
          <p:cNvPicPr/>
          <p:nvPr/>
        </p:nvPicPr>
        <p:blipFill>
          <a:blip r:embed="rId142"/>
          <a:stretch>
            <a:fillRect/>
          </a:stretch>
        </p:blipFill>
        <p:spPr>
          <a:xfrm>
            <a:off x="5638800" y="6370320"/>
            <a:ext cx="3432175" cy="289560"/>
          </a:xfrm>
          <a:prstGeom prst="rect">
            <a:avLst/>
          </a:prstGeom>
        </p:spPr>
      </p:pic>
      <p:sp>
        <p:nvSpPr>
          <p:cNvPr id="298" name=""/>
          <p:cNvSpPr/>
          <p:nvPr>
            <p:ph type="body" idx="10"/>
          </p:nvPr>
        </p:nvSpPr>
        <p:spPr>
          <a:xfrm>
            <a:off x="8806815" y="50800"/>
            <a:ext cx="3048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14">
                <a:solidFill>
                  <a:srgbClr val="000080"/>
                </a:solidFill>
                <a:latin typeface="Tahoma" pitchFamily="2" panose="2263545234"/>
              </a:rPr>
              <a:t>28 </a:t>
            </a:r>
          </a:p>
        </p:txBody>
      </p:sp>
      <p:sp>
        <p:nvSpPr>
          <p:cNvPr id="299"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00" name=""/>
          <p:cNvSpPr/>
          <p:nvPr>
            <p:ph type="body" idx="10"/>
          </p:nvPr>
        </p:nvSpPr>
        <p:spPr>
          <a:xfrm>
            <a:off x="0" y="676910"/>
            <a:ext cx="9144000" cy="1172845"/>
          </a:xfrm>
          <a:prstGeom prst="rect">
            <a:avLst/>
          </a:prstGeom>
          <a:noFill/>
          <a:ln w="0" cmpd="sng">
            <a:noFill/>
            <a:prstDash val="solid"/>
          </a:ln>
        </p:spPr>
        <p:txBody>
          <a:bodyPr vert="horz" lIns="0" tIns="281305" rIns="0" bIns="0" anchor="t"/>
          <a:lstStyle/>
          <a:p>
            <a:pPr marL="0" marR="0" indent="0" algn="ctr">
              <a:lnSpc>
                <a:spcPts val="4300"/>
              </a:lnSpc>
              <a:spcAft>
                <a:spcPts val="2490"/>
              </a:spcAft>
            </a:pPr>
            <a:r>
              <a:rPr lang="en-US" sz="4350" b="1" spc="5">
                <a:solidFill>
                  <a:srgbClr val="001F5F"/>
                </a:solidFill>
                <a:latin typeface="Calibri" pitchFamily="1" panose="2263545234"/>
              </a:rPr>
              <a:t>On-Line Cheating </a:t>
            </a:r>
          </a:p>
        </p:txBody>
      </p:sp>
      <p:sp>
        <p:nvSpPr>
          <p:cNvPr id="301" name=""/>
          <p:cNvSpPr/>
          <p:nvPr>
            <p:ph type="body" idx="10"/>
          </p:nvPr>
        </p:nvSpPr>
        <p:spPr>
          <a:xfrm>
            <a:off x="0" y="1849755"/>
            <a:ext cx="9144000" cy="4520565"/>
          </a:xfrm>
          <a:prstGeom prst="rect">
            <a:avLst/>
          </a:prstGeom>
          <a:noFill/>
          <a:ln w="0" cmpd="sng">
            <a:noFill/>
            <a:prstDash val="solid"/>
          </a:ln>
        </p:spPr>
        <p:txBody>
          <a:bodyPr vert="horz" lIns="0" tIns="196850" rIns="0" bIns="0" anchor="t"/>
          <a:lstStyle/>
          <a:p>
            <a:pPr marL="777240" marR="0" indent="365760" algn="just">
              <a:lnSpc>
                <a:spcPts val="3300"/>
              </a:lnSpc>
              <a:spcAft>
                <a:spcPts val="0"/>
              </a:spcAft>
              <a:buFont typeface="Symbol"/>
              <a:buChar char="·"/>
            </a:pPr>
            <a:r>
              <a:rPr lang="en-US" sz="3150" spc="5">
                <a:solidFill>
                  <a:srgbClr val="001F5F"/>
                </a:solidFill>
                <a:latin typeface="Calibri" pitchFamily="1" panose="2263545234"/>
              </a:rPr>
              <a:t>Thomas Edison State College </a:t>
            </a:r>
          </a:p>
          <a:p>
            <a:pPr marL="777240" marR="0" indent="365760" algn="just">
              <a:lnSpc>
                <a:spcPts val="3300"/>
              </a:lnSpc>
              <a:spcBef>
                <a:spcPts val="1190"/>
              </a:spcBef>
              <a:spcAft>
                <a:spcPts val="0"/>
              </a:spcAft>
              <a:buFont typeface="Symbol"/>
              <a:buChar char="·"/>
            </a:pPr>
            <a:r>
              <a:rPr lang="en-US" sz="3150" spc="-5">
                <a:solidFill>
                  <a:srgbClr val="001F5F"/>
                </a:solidFill>
                <a:latin typeface="Calibri" pitchFamily="1" panose="2263545234"/>
              </a:rPr>
              <a:t>Perceptions and </a:t>
            </a:r>
          </a:p>
          <a:p>
            <a:pPr marL="777240" marR="0" indent="365760" algn="just">
              <a:lnSpc>
                <a:spcPts val="3300"/>
              </a:lnSpc>
              <a:spcBef>
                <a:spcPts val="1185"/>
              </a:spcBef>
              <a:spcAft>
                <a:spcPts val="0"/>
              </a:spcAft>
              <a:buFont typeface="Symbol"/>
              <a:buChar char="·"/>
            </a:pPr>
            <a:r>
              <a:rPr lang="en-US" sz="3150" spc="5">
                <a:solidFill>
                  <a:srgbClr val="001F5F"/>
                </a:solidFill>
                <a:latin typeface="Calibri" pitchFamily="1" panose="2263545234"/>
              </a:rPr>
              <a:t>Questionmark </a:t>
            </a:r>
          </a:p>
          <a:p>
            <a:pPr marL="777240" marR="0" indent="365760" algn="just">
              <a:lnSpc>
                <a:spcPts val="3300"/>
              </a:lnSpc>
              <a:spcBef>
                <a:spcPts val="1190"/>
              </a:spcBef>
              <a:spcAft>
                <a:spcPts val="0"/>
              </a:spcAft>
              <a:buFont typeface="Symbol"/>
              <a:buChar char="·"/>
            </a:pPr>
            <a:r>
              <a:rPr lang="en-US" sz="3150" spc="-5">
                <a:solidFill>
                  <a:srgbClr val="001F5F"/>
                </a:solidFill>
                <a:latin typeface="Calibri" pitchFamily="1" panose="2263545234"/>
              </a:rPr>
              <a:t>University of North Texas </a:t>
            </a:r>
          </a:p>
          <a:p>
            <a:pPr marL="777240" marR="0" indent="365760" algn="just">
              <a:lnSpc>
                <a:spcPts val="3300"/>
              </a:lnSpc>
              <a:spcBef>
                <a:spcPts val="1185"/>
              </a:spcBef>
              <a:spcAft>
                <a:spcPts val="12145"/>
              </a:spcAft>
              <a:buFont typeface="Symbol"/>
              <a:buChar char="·"/>
            </a:pPr>
            <a:r>
              <a:rPr lang="en-US" sz="3150" spc="0">
                <a:solidFill>
                  <a:srgbClr val="001F5F"/>
                </a:solidFill>
                <a:latin typeface="Calibri" pitchFamily="1" panose="2263545234"/>
              </a:rPr>
              <a:t>Examsoft Worldwide </a:t>
            </a:r>
          </a:p>
        </p:txBody>
      </p:sp>
      <p:graphicFrame>
        <p:nvGraphicFramePr>
          <p:cNvPr id="304" name="table 304"/>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06" name=""/>
        <p:cNvGrpSpPr/>
        <p:nvPr/>
      </p:nvGrpSpPr>
      <p:grpSpPr/>
      <p:sp>
        <p:nvSpPr>
          <p:cNvPr id="30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16" name="Image.jpg"/>
          <p:cNvPicPr/>
          <p:nvPr/>
        </p:nvPicPr>
        <p:blipFill>
          <a:blip r:embed="rId147"/>
          <a:stretch>
            <a:fillRect/>
          </a:stretch>
        </p:blipFill>
        <p:spPr>
          <a:xfrm>
            <a:off x="5638800" y="6370320"/>
            <a:ext cx="3432175" cy="289560"/>
          </a:xfrm>
          <a:prstGeom prst="rect">
            <a:avLst/>
          </a:prstGeom>
        </p:spPr>
      </p:pic>
      <p:sp>
        <p:nvSpPr>
          <p:cNvPr id="309"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29 </a:t>
            </a:r>
          </a:p>
        </p:txBody>
      </p:sp>
      <p:sp>
        <p:nvSpPr>
          <p:cNvPr id="31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11" name=""/>
          <p:cNvSpPr/>
          <p:nvPr>
            <p:ph type="body" idx="10"/>
          </p:nvPr>
        </p:nvSpPr>
        <p:spPr>
          <a:xfrm>
            <a:off x="0" y="676910"/>
            <a:ext cx="9144000" cy="1566545"/>
          </a:xfrm>
          <a:prstGeom prst="rect">
            <a:avLst/>
          </a:prstGeom>
          <a:noFill/>
          <a:ln w="0" cmpd="sng">
            <a:noFill/>
            <a:prstDash val="solid"/>
          </a:ln>
        </p:spPr>
        <p:txBody>
          <a:bodyPr vert="horz" lIns="0" tIns="282575" rIns="0" bIns="0" anchor="t"/>
          <a:lstStyle/>
          <a:p>
            <a:pPr marL="0" marR="0" indent="0" algn="ctr">
              <a:lnSpc>
                <a:spcPts val="4600"/>
              </a:lnSpc>
              <a:spcAft>
                <a:spcPts val="0"/>
              </a:spcAft>
            </a:pPr>
            <a:r>
              <a:rPr lang="en-US" sz="4300" b="1" spc="25">
                <a:solidFill>
                  <a:srgbClr val="001F5F"/>
                </a:solidFill>
                <a:latin typeface="Calibri" pitchFamily="1" panose="2263545234"/>
              </a:rPr>
              <a:t>Questionmark Online </a:t>
            </a:r>
          </a:p>
          <a:p>
            <a:pPr marL="0" marR="0" indent="0" algn="ctr">
              <a:lnSpc>
                <a:spcPts val="4600"/>
              </a:lnSpc>
              <a:spcBef>
                <a:spcPts val="450"/>
              </a:spcBef>
              <a:spcAft>
                <a:spcPts val="0"/>
              </a:spcAft>
            </a:pPr>
            <a:r>
              <a:rPr lang="en-US" sz="4300" b="1" spc="0">
                <a:solidFill>
                  <a:srgbClr val="001F5F"/>
                </a:solidFill>
                <a:latin typeface="Calibri" pitchFamily="1" panose="2263545234"/>
              </a:rPr>
              <a:t>Proctoring </a:t>
            </a:r>
          </a:p>
        </p:txBody>
      </p:sp>
      <p:sp>
        <p:nvSpPr>
          <p:cNvPr id="312" name=""/>
          <p:cNvSpPr/>
          <p:nvPr>
            <p:ph type="body" idx="10"/>
          </p:nvPr>
        </p:nvSpPr>
        <p:spPr>
          <a:xfrm>
            <a:off x="0" y="2243455"/>
            <a:ext cx="9144000" cy="4126865"/>
          </a:xfrm>
          <a:prstGeom prst="rect">
            <a:avLst/>
          </a:prstGeom>
          <a:noFill/>
          <a:ln w="0" cmpd="sng">
            <a:noFill/>
            <a:prstDash val="solid"/>
          </a:ln>
        </p:spPr>
        <p:txBody>
          <a:bodyPr vert="horz" lIns="0" tIns="10160" rIns="0" bIns="0" anchor="t"/>
          <a:lstStyle/>
          <a:p>
            <a:pPr marL="777240" marR="0" indent="365760" algn="just">
              <a:lnSpc>
                <a:spcPts val="2400"/>
              </a:lnSpc>
              <a:spcAft>
                <a:spcPts val="0"/>
              </a:spcAft>
              <a:buFont typeface="Symbol"/>
              <a:buChar char="·"/>
            </a:pPr>
            <a:r>
              <a:rPr lang="en-US" sz="2350" spc="10">
                <a:solidFill>
                  <a:srgbClr val="001F5F"/>
                </a:solidFill>
                <a:latin typeface="Calibri" pitchFamily="1" panose="2263545234"/>
              </a:rPr>
              <a:t>“Questionmark Secure is a locked</a:t>
            </a:r>
            <a:r>
              <a:rPr lang="en-US" sz="2350" spc="10">
                <a:solidFill>
                  <a:srgbClr val="001F5F"/>
                </a:solidFill>
                <a:latin typeface="Calibri" pitchFamily="1" panose="2263545234"/>
              </a:rPr>
              <a:t>-down browser designed </a:t>
            </a:r>
          </a:p>
          <a:p>
            <a:pPr marL="1143000" marR="0" indent="0" algn="just">
              <a:lnSpc>
                <a:spcPts val="2400"/>
              </a:lnSpc>
              <a:spcBef>
                <a:spcPts val="0"/>
              </a:spcBef>
              <a:spcAft>
                <a:spcPts val="0"/>
              </a:spcAft>
            </a:pPr>
            <a:r>
              <a:rPr lang="en-US" sz="2350" spc="10">
                <a:solidFill>
                  <a:srgbClr val="001F5F"/>
                </a:solidFill>
                <a:latin typeface="Calibri" pitchFamily="1" panose="2263545234"/>
              </a:rPr>
              <a:t>to help you provide secure environment in which to </a:t>
            </a:r>
          </a:p>
          <a:p>
            <a:pPr marL="1143000" marR="0" indent="0" algn="just">
              <a:lnSpc>
                <a:spcPts val="2500"/>
              </a:lnSpc>
              <a:spcBef>
                <a:spcPts val="0"/>
              </a:spcBef>
              <a:spcAft>
                <a:spcPts val="0"/>
              </a:spcAft>
            </a:pPr>
            <a:r>
              <a:rPr lang="en-US" sz="2350" spc="10">
                <a:solidFill>
                  <a:srgbClr val="001F5F"/>
                </a:solidFill>
                <a:latin typeface="Calibri" pitchFamily="1" panose="2263545234"/>
              </a:rPr>
              <a:t>deliver high stakes assessments such as tests and exams. </a:t>
            </a:r>
          </a:p>
          <a:p>
            <a:pPr marL="1143000" marR="0" indent="0" algn="just">
              <a:lnSpc>
                <a:spcPts val="2500"/>
              </a:lnSpc>
              <a:spcBef>
                <a:spcPts val="25"/>
              </a:spcBef>
              <a:spcAft>
                <a:spcPts val="0"/>
              </a:spcAft>
            </a:pPr>
            <a:r>
              <a:rPr lang="en-US" sz="2350" spc="15">
                <a:solidFill>
                  <a:srgbClr val="001F5F"/>
                </a:solidFill>
                <a:latin typeface="Calibri" pitchFamily="1" panose="2263545234"/>
              </a:rPr>
              <a:t>Delivering assessments via Questionmark Secure can help </a:t>
            </a:r>
          </a:p>
          <a:p>
            <a:pPr marL="1143000" marR="0" indent="0" algn="just">
              <a:lnSpc>
                <a:spcPts val="2500"/>
              </a:lnSpc>
              <a:spcBef>
                <a:spcPts val="0"/>
              </a:spcBef>
              <a:spcAft>
                <a:spcPts val="0"/>
              </a:spcAft>
            </a:pPr>
            <a:r>
              <a:rPr lang="en-US" sz="2350" spc="10">
                <a:solidFill>
                  <a:srgbClr val="001F5F"/>
                </a:solidFill>
                <a:latin typeface="Calibri" pitchFamily="1" panose="2263545234"/>
              </a:rPr>
              <a:t>significantly reduce the risk of cheating when deployed </a:t>
            </a:r>
          </a:p>
          <a:p>
            <a:pPr marL="1143000" marR="0" indent="0" algn="just">
              <a:lnSpc>
                <a:spcPts val="2500"/>
              </a:lnSpc>
              <a:spcBef>
                <a:spcPts val="25"/>
              </a:spcBef>
              <a:spcAft>
                <a:spcPts val="0"/>
              </a:spcAft>
            </a:pPr>
            <a:r>
              <a:rPr lang="en-US" sz="2350" spc="10">
                <a:solidFill>
                  <a:srgbClr val="001F5F"/>
                </a:solidFill>
                <a:latin typeface="Calibri" pitchFamily="1" panose="2263545234"/>
              </a:rPr>
              <a:t>along with other defenses to combat impersonation and </a:t>
            </a:r>
          </a:p>
          <a:p>
            <a:pPr marL="1143000" marR="0" indent="0" algn="just">
              <a:lnSpc>
                <a:spcPts val="2500"/>
              </a:lnSpc>
              <a:spcBef>
                <a:spcPts val="0"/>
              </a:spcBef>
              <a:spcAft>
                <a:spcPts val="0"/>
              </a:spcAft>
            </a:pPr>
            <a:r>
              <a:rPr lang="en-US" sz="2350" spc="5">
                <a:solidFill>
                  <a:srgbClr val="001F5F"/>
                </a:solidFill>
                <a:latin typeface="Calibri" pitchFamily="1" panose="2263545234"/>
              </a:rPr>
              <a:t>content theft. Available for Windows, Mac, and iPad.” </a:t>
            </a:r>
          </a:p>
          <a:p>
            <a:pPr marL="777240" marR="0" indent="365760" algn="just">
              <a:lnSpc>
                <a:spcPts val="2700"/>
              </a:lnSpc>
              <a:spcBef>
                <a:spcPts val="575"/>
              </a:spcBef>
              <a:spcAft>
                <a:spcPts val="0"/>
              </a:spcAft>
              <a:buFont typeface="Symbol"/>
              <a:buChar char="·"/>
            </a:pPr>
            <a:r>
              <a:rPr lang="en-US" sz="2350" u="sng" spc="10">
                <a:solidFill>
                  <a:srgbClr val="0000FF"/>
                </a:solidFill>
                <a:latin typeface="Calibri" pitchFamily="1" panose="2263545234"/>
              </a:rPr>
              <a:t>https://www.questionmark.com/content/online-</a:t>
            </a:r>
          </a:p>
          <a:p>
            <a:pPr marL="1143000" marR="0" indent="0" algn="just">
              <a:lnSpc>
                <a:spcPts val="2500"/>
              </a:lnSpc>
              <a:spcBef>
                <a:spcPts val="25"/>
              </a:spcBef>
              <a:spcAft>
                <a:spcPts val="8440"/>
              </a:spcAft>
            </a:pPr>
            <a:r>
              <a:rPr lang="en-US" sz="2350" u="sng" spc="10">
                <a:solidFill>
                  <a:srgbClr val="0000FF"/>
                </a:solidFill>
                <a:latin typeface="Calibri" pitchFamily="1" panose="2263545234"/>
              </a:rPr>
              <a:t>proctoring-service</a:t>
            </a:r>
            <a:r>
              <a:rPr lang="en-US" sz="2350" spc="10">
                <a:solidFill>
                  <a:srgbClr val="001F5F"/>
                </a:solidFill>
                <a:latin typeface="Calibri" pitchFamily="1" panose="2263545234"/>
              </a:rPr>
              <a:t>  </a:t>
            </a:r>
          </a:p>
        </p:txBody>
      </p:sp>
      <p:graphicFrame>
        <p:nvGraphicFramePr>
          <p:cNvPr id="315" name="table 315"/>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20" name=""/>
        <p:cNvGrpSpPr/>
        <p:nvPr/>
      </p:nvGrpSpPr>
      <p:grpSpPr/>
      <p:sp>
        <p:nvSpPr>
          <p:cNvPr id="2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0" name="Image.jpg"/>
          <p:cNvPicPr/>
          <p:nvPr/>
        </p:nvPicPr>
        <p:blipFill>
          <a:blip r:embed="rId17"/>
          <a:stretch>
            <a:fillRect/>
          </a:stretch>
        </p:blipFill>
        <p:spPr>
          <a:xfrm>
            <a:off x="5638800" y="6370320"/>
            <a:ext cx="3432175" cy="289560"/>
          </a:xfrm>
          <a:prstGeom prst="rect">
            <a:avLst/>
          </a:prstGeom>
        </p:spPr>
      </p:pic>
      <p:sp>
        <p:nvSpPr>
          <p:cNvPr id="23" name=""/>
          <p:cNvSpPr/>
          <p:nvPr>
            <p:ph type="body" idx="10"/>
          </p:nvPr>
        </p:nvSpPr>
        <p:spPr>
          <a:xfrm>
            <a:off x="8852535"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3 </a:t>
            </a:r>
          </a:p>
        </p:txBody>
      </p:sp>
      <p:sp>
        <p:nvSpPr>
          <p:cNvPr id="2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25" name=""/>
          <p:cNvSpPr/>
          <p:nvPr>
            <p:ph type="body" idx="10"/>
          </p:nvPr>
        </p:nvSpPr>
        <p:spPr>
          <a:xfrm>
            <a:off x="0" y="676910"/>
            <a:ext cx="9144000" cy="1135380"/>
          </a:xfrm>
          <a:prstGeom prst="rect">
            <a:avLst/>
          </a:prstGeom>
          <a:noFill/>
          <a:ln w="0" cmpd="sng">
            <a:noFill/>
            <a:prstDash val="solid"/>
          </a:ln>
        </p:spPr>
        <p:txBody>
          <a:bodyPr vert="horz" lIns="0" tIns="282575" rIns="0" bIns="0" anchor="t"/>
          <a:lstStyle/>
          <a:p>
            <a:pPr marL="0" marR="0" indent="0" algn="ctr">
              <a:lnSpc>
                <a:spcPts val="4300"/>
              </a:lnSpc>
              <a:spcAft>
                <a:spcPts val="2205"/>
              </a:spcAft>
            </a:pPr>
            <a:r>
              <a:rPr lang="en-US" sz="4300" b="1" spc="25">
                <a:solidFill>
                  <a:srgbClr val="001F5F"/>
                </a:solidFill>
                <a:latin typeface="Calibri" pitchFamily="1" panose="2263545234"/>
              </a:rPr>
              <a:t>What Is Cheating? </a:t>
            </a:r>
          </a:p>
        </p:txBody>
      </p:sp>
      <p:sp>
        <p:nvSpPr>
          <p:cNvPr id="26" name=""/>
          <p:cNvSpPr/>
          <p:nvPr>
            <p:ph type="body" idx="10"/>
          </p:nvPr>
        </p:nvSpPr>
        <p:spPr>
          <a:xfrm>
            <a:off x="0" y="1812290"/>
            <a:ext cx="9144000" cy="4558030"/>
          </a:xfrm>
          <a:prstGeom prst="rect">
            <a:avLst/>
          </a:prstGeom>
          <a:noFill/>
          <a:ln w="0" cmpd="sng">
            <a:noFill/>
            <a:prstDash val="solid"/>
          </a:ln>
        </p:spPr>
        <p:txBody>
          <a:bodyPr vert="horz" lIns="0" tIns="215265" rIns="0" bIns="0" anchor="t"/>
          <a:lstStyle/>
          <a:p>
            <a:pPr marL="777240" marR="0" indent="365760" algn="just">
              <a:lnSpc>
                <a:spcPts val="3200"/>
              </a:lnSpc>
              <a:spcAft>
                <a:spcPts val="0"/>
              </a:spcAft>
              <a:buFont typeface="Symbol"/>
              <a:buChar char="·"/>
            </a:pPr>
            <a:r>
              <a:rPr lang="en-US" sz="2800" spc="-5">
                <a:solidFill>
                  <a:srgbClr val="001F5F"/>
                </a:solidFill>
                <a:latin typeface="Calibri" pitchFamily="1" panose="2263545234"/>
              </a:rPr>
              <a:t>Unauthorized access to an assessment, e.g., an </a:t>
            </a:r>
          </a:p>
          <a:p>
            <a:pPr marL="1143000" marR="0" indent="0" algn="just">
              <a:lnSpc>
                <a:spcPts val="3200"/>
              </a:lnSpc>
              <a:spcBef>
                <a:spcPts val="0"/>
              </a:spcBef>
              <a:spcAft>
                <a:spcPts val="0"/>
              </a:spcAft>
            </a:pPr>
            <a:r>
              <a:rPr lang="en-US" sz="2800" spc="-10">
                <a:solidFill>
                  <a:srgbClr val="001F5F"/>
                </a:solidFill>
                <a:latin typeface="Calibri" pitchFamily="1" panose="2263545234"/>
              </a:rPr>
              <a:t>exam, before the assessment is administered. </a:t>
            </a:r>
          </a:p>
          <a:p>
            <a:pPr marL="777240" marR="0" indent="365760" algn="just">
              <a:lnSpc>
                <a:spcPts val="3200"/>
              </a:lnSpc>
              <a:spcBef>
                <a:spcPts val="675"/>
              </a:spcBef>
              <a:spcAft>
                <a:spcPts val="0"/>
              </a:spcAft>
              <a:buFont typeface="Symbol"/>
              <a:buChar char="·"/>
            </a:pPr>
            <a:r>
              <a:rPr lang="en-US" sz="2800" spc="-5">
                <a:solidFill>
                  <a:srgbClr val="001F5F"/>
                </a:solidFill>
                <a:latin typeface="Calibri" pitchFamily="1" panose="2263545234"/>
              </a:rPr>
              <a:t>Unauthorized assistance during the assessment. </a:t>
            </a:r>
          </a:p>
          <a:p>
            <a:pPr marL="777240" marR="0" indent="365760" algn="just">
              <a:lnSpc>
                <a:spcPts val="3200"/>
              </a:lnSpc>
              <a:spcBef>
                <a:spcPts val="670"/>
              </a:spcBef>
              <a:spcAft>
                <a:spcPts val="0"/>
              </a:spcAft>
              <a:buFont typeface="Symbol"/>
              <a:buChar char="·"/>
            </a:pPr>
            <a:r>
              <a:rPr lang="en-US" sz="2800" spc="-10">
                <a:solidFill>
                  <a:srgbClr val="001F5F"/>
                </a:solidFill>
                <a:latin typeface="Calibri" pitchFamily="1" panose="2263545234"/>
              </a:rPr>
              <a:t>Proxy representation at the assessment </a:t>
            </a:r>
          </a:p>
          <a:p>
            <a:pPr marL="777240" marR="0" indent="365760" algn="just">
              <a:lnSpc>
                <a:spcPts val="3200"/>
              </a:lnSpc>
              <a:spcBef>
                <a:spcPts val="670"/>
              </a:spcBef>
              <a:spcAft>
                <a:spcPts val="0"/>
              </a:spcAft>
              <a:buFont typeface="Symbol"/>
              <a:buChar char="·"/>
            </a:pPr>
            <a:r>
              <a:rPr lang="en-US" sz="2800" spc="-5">
                <a:solidFill>
                  <a:srgbClr val="001F5F"/>
                </a:solidFill>
                <a:latin typeface="Calibri" pitchFamily="1" panose="2263545234"/>
              </a:rPr>
              <a:t>Use of unauthorized written or electronic </a:t>
            </a:r>
          </a:p>
          <a:p>
            <a:pPr marL="1143000" marR="0" indent="0" algn="just">
              <a:lnSpc>
                <a:spcPts val="3200"/>
              </a:lnSpc>
              <a:spcBef>
                <a:spcPts val="0"/>
              </a:spcBef>
              <a:spcAft>
                <a:spcPts val="11970"/>
              </a:spcAft>
            </a:pPr>
            <a:r>
              <a:rPr lang="en-US" sz="2800" spc="-5">
                <a:solidFill>
                  <a:srgbClr val="001F5F"/>
                </a:solidFill>
                <a:latin typeface="Calibri" pitchFamily="1" panose="2263545234"/>
              </a:rPr>
              <a:t>materials during the assessment </a:t>
            </a:r>
          </a:p>
        </p:txBody>
      </p:sp>
      <p:graphicFrame>
        <p:nvGraphicFramePr>
          <p:cNvPr id="29" name="table 29"/>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17" name=""/>
        <p:cNvGrpSpPr/>
        <p:nvPr/>
      </p:nvGrpSpPr>
      <p:grpSpPr/>
      <p:sp>
        <p:nvSpPr>
          <p:cNvPr id="31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27" name="Image.jpg"/>
          <p:cNvPicPr/>
          <p:nvPr/>
        </p:nvPicPr>
        <p:blipFill>
          <a:blip r:embed="rId152"/>
          <a:stretch>
            <a:fillRect/>
          </a:stretch>
        </p:blipFill>
        <p:spPr>
          <a:xfrm>
            <a:off x="5638800" y="6370320"/>
            <a:ext cx="3432175" cy="289560"/>
          </a:xfrm>
          <a:prstGeom prst="rect">
            <a:avLst/>
          </a:prstGeom>
        </p:spPr>
      </p:pic>
      <p:sp>
        <p:nvSpPr>
          <p:cNvPr id="320"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30 </a:t>
            </a:r>
          </a:p>
        </p:txBody>
      </p:sp>
      <p:sp>
        <p:nvSpPr>
          <p:cNvPr id="321"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22" name=""/>
          <p:cNvSpPr/>
          <p:nvPr>
            <p:ph type="body" idx="10"/>
          </p:nvPr>
        </p:nvSpPr>
        <p:spPr>
          <a:xfrm>
            <a:off x="0" y="676910"/>
            <a:ext cx="9144000" cy="1135380"/>
          </a:xfrm>
          <a:prstGeom prst="rect">
            <a:avLst/>
          </a:prstGeom>
          <a:noFill/>
          <a:ln w="0" cmpd="sng">
            <a:noFill/>
            <a:prstDash val="solid"/>
          </a:ln>
        </p:spPr>
        <p:txBody>
          <a:bodyPr vert="horz" lIns="0" tIns="282575" rIns="0" bIns="0" anchor="t"/>
          <a:lstStyle/>
          <a:p>
            <a:pPr marL="0" marR="0" indent="0" algn="ctr">
              <a:lnSpc>
                <a:spcPts val="4600"/>
              </a:lnSpc>
              <a:spcAft>
                <a:spcPts val="1870"/>
              </a:spcAft>
            </a:pPr>
            <a:r>
              <a:rPr lang="en-US" sz="4300" b="1" spc="-5">
                <a:solidFill>
                  <a:srgbClr val="001F5F"/>
                </a:solidFill>
                <a:latin typeface="Calibri" pitchFamily="1" panose="2263545234"/>
              </a:rPr>
              <a:t>Examsoft </a:t>
            </a:r>
          </a:p>
        </p:txBody>
      </p:sp>
      <p:sp>
        <p:nvSpPr>
          <p:cNvPr id="323" name=""/>
          <p:cNvSpPr/>
          <p:nvPr>
            <p:ph type="body" idx="10"/>
          </p:nvPr>
        </p:nvSpPr>
        <p:spPr>
          <a:xfrm>
            <a:off x="0" y="1812290"/>
            <a:ext cx="9144000" cy="4558030"/>
          </a:xfrm>
          <a:prstGeom prst="rect">
            <a:avLst/>
          </a:prstGeom>
          <a:noFill/>
          <a:ln w="0" cmpd="sng">
            <a:noFill/>
            <a:prstDash val="solid"/>
          </a:ln>
        </p:spPr>
        <p:txBody>
          <a:bodyPr vert="horz" lIns="0" tIns="215265" rIns="0" bIns="0" anchor="t"/>
          <a:lstStyle/>
          <a:p>
            <a:pPr marL="777240" marR="0" indent="365760" algn="just">
              <a:lnSpc>
                <a:spcPts val="3200"/>
              </a:lnSpc>
              <a:spcAft>
                <a:spcPts val="0"/>
              </a:spcAft>
              <a:buFont typeface="Symbol"/>
              <a:buChar char="·"/>
            </a:pPr>
            <a:r>
              <a:rPr lang="en-US" sz="2800" spc="-5">
                <a:solidFill>
                  <a:srgbClr val="001F5F"/>
                </a:solidFill>
                <a:latin typeface="Calibri" pitchFamily="1" panose="2263545234"/>
              </a:rPr>
              <a:t>“One platform from start to finish—bank your </a:t>
            </a:r>
          </a:p>
          <a:p>
            <a:pPr marL="1143000" marR="0" indent="0" algn="just">
              <a:lnSpc>
                <a:spcPts val="3200"/>
              </a:lnSpc>
              <a:spcBef>
                <a:spcPts val="0"/>
              </a:spcBef>
              <a:spcAft>
                <a:spcPts val="0"/>
              </a:spcAft>
            </a:pPr>
            <a:r>
              <a:rPr lang="en-US" sz="2800" spc="-10">
                <a:solidFill>
                  <a:srgbClr val="001F5F"/>
                </a:solidFill>
                <a:latin typeface="Calibri" pitchFamily="1" panose="2263545234"/>
              </a:rPr>
              <a:t>questions, create and deliver exams, grade, and </a:t>
            </a:r>
          </a:p>
          <a:p>
            <a:pPr marL="1143000" marR="0" indent="0" algn="just">
              <a:lnSpc>
                <a:spcPts val="3200"/>
              </a:lnSpc>
              <a:spcBef>
                <a:spcPts val="0"/>
              </a:spcBef>
              <a:spcAft>
                <a:spcPts val="0"/>
              </a:spcAft>
            </a:pPr>
            <a:r>
              <a:rPr lang="en-US" sz="2800" spc="-10">
                <a:solidFill>
                  <a:srgbClr val="001F5F"/>
                </a:solidFill>
                <a:latin typeface="Calibri" pitchFamily="1" panose="2263545234"/>
              </a:rPr>
              <a:t>report on student learning. Here’s how ExamSoft </a:t>
            </a:r>
          </a:p>
          <a:p>
            <a:pPr marL="1143000" marR="0" indent="0" algn="just">
              <a:lnSpc>
                <a:spcPts val="3200"/>
              </a:lnSpc>
              <a:spcBef>
                <a:spcPts val="0"/>
              </a:spcBef>
              <a:spcAft>
                <a:spcPts val="0"/>
              </a:spcAft>
            </a:pPr>
            <a:r>
              <a:rPr lang="en-US" sz="2800" spc="-10">
                <a:solidFill>
                  <a:srgbClr val="001F5F"/>
                </a:solidFill>
                <a:latin typeface="Calibri" pitchFamily="1" panose="2263545234"/>
              </a:rPr>
              <a:t>works to help educators make assessment more </a:t>
            </a:r>
          </a:p>
          <a:p>
            <a:pPr marL="1143000" marR="0" indent="0" algn="just">
              <a:lnSpc>
                <a:spcPts val="3200"/>
              </a:lnSpc>
              <a:spcBef>
                <a:spcPts val="0"/>
              </a:spcBef>
              <a:spcAft>
                <a:spcPts val="0"/>
              </a:spcAft>
            </a:pPr>
            <a:r>
              <a:rPr lang="en-US" sz="2800" spc="-40">
                <a:solidFill>
                  <a:srgbClr val="001F5F"/>
                </a:solidFill>
                <a:latin typeface="Calibri" pitchFamily="1" panose="2263545234"/>
              </a:rPr>
              <a:t>efficient.” </a:t>
            </a:r>
          </a:p>
          <a:p>
            <a:pPr marL="777240" marR="0" indent="365760" algn="just">
              <a:lnSpc>
                <a:spcPts val="3100"/>
              </a:lnSpc>
              <a:spcBef>
                <a:spcPts val="815"/>
              </a:spcBef>
              <a:spcAft>
                <a:spcPts val="0"/>
              </a:spcAft>
              <a:buFont typeface="Symbol"/>
              <a:buChar char="·"/>
            </a:pPr>
            <a:r>
              <a:rPr lang="en-US" sz="2800" u="sng" spc="-10">
                <a:solidFill>
                  <a:srgbClr val="0000FF"/>
                </a:solidFill>
                <a:latin typeface="Calibri" pitchFamily="1" panose="2263545234"/>
              </a:rPr>
              <a:t>http://learn.examsoft.com/exam-software-</a:t>
            </a:r>
          </a:p>
          <a:p>
            <a:pPr marL="1143000" marR="0" indent="0" algn="just">
              <a:lnSpc>
                <a:spcPts val="3200"/>
              </a:lnSpc>
              <a:spcBef>
                <a:spcPts val="0"/>
              </a:spcBef>
              <a:spcAft>
                <a:spcPts val="9930"/>
              </a:spcAft>
            </a:pPr>
            <a:r>
              <a:rPr lang="en-US" sz="2800" u="sng" spc="-15">
                <a:solidFill>
                  <a:srgbClr val="0000FF"/>
                </a:solidFill>
                <a:latin typeface="Calibri" pitchFamily="1" panose="2263545234"/>
              </a:rPr>
              <a:t>products</a:t>
            </a:r>
            <a:r>
              <a:rPr lang="en-US" sz="2800" spc="-15">
                <a:solidFill>
                  <a:srgbClr val="001F5F"/>
                </a:solidFill>
                <a:latin typeface="Calibri" pitchFamily="1" panose="2263545234"/>
              </a:rPr>
              <a:t>  </a:t>
            </a:r>
          </a:p>
        </p:txBody>
      </p:sp>
      <p:graphicFrame>
        <p:nvGraphicFramePr>
          <p:cNvPr id="326" name="table 326"/>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28" name=""/>
        <p:cNvGrpSpPr/>
        <p:nvPr/>
      </p:nvGrpSpPr>
      <p:grpSpPr/>
      <p:sp>
        <p:nvSpPr>
          <p:cNvPr id="33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38" name="Image.jpg"/>
          <p:cNvPicPr/>
          <p:nvPr/>
        </p:nvPicPr>
        <p:blipFill>
          <a:blip r:embed="rId157"/>
          <a:stretch>
            <a:fillRect/>
          </a:stretch>
        </p:blipFill>
        <p:spPr>
          <a:xfrm>
            <a:off x="5638800" y="6370320"/>
            <a:ext cx="3432175" cy="289560"/>
          </a:xfrm>
          <a:prstGeom prst="rect">
            <a:avLst/>
          </a:prstGeom>
        </p:spPr>
      </p:pic>
      <p:sp>
        <p:nvSpPr>
          <p:cNvPr id="331"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5">
                <a:solidFill>
                  <a:srgbClr val="000080"/>
                </a:solidFill>
                <a:latin typeface="Tahoma" pitchFamily="2" panose="2263545234"/>
              </a:rPr>
              <a:t>31 </a:t>
            </a:r>
          </a:p>
        </p:txBody>
      </p:sp>
      <p:sp>
        <p:nvSpPr>
          <p:cNvPr id="332"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33" name=""/>
          <p:cNvSpPr/>
          <p:nvPr>
            <p:ph type="body" idx="10"/>
          </p:nvPr>
        </p:nvSpPr>
        <p:spPr>
          <a:xfrm>
            <a:off x="0" y="676910"/>
            <a:ext cx="9144000" cy="1172845"/>
          </a:xfrm>
          <a:prstGeom prst="rect">
            <a:avLst/>
          </a:prstGeom>
          <a:noFill/>
          <a:ln w="0" cmpd="sng">
            <a:noFill/>
            <a:prstDash val="solid"/>
          </a:ln>
        </p:spPr>
        <p:txBody>
          <a:bodyPr vert="horz" lIns="0" tIns="281305" rIns="0" bIns="0" anchor="t"/>
          <a:lstStyle/>
          <a:p>
            <a:pPr marL="0" marR="0" indent="0" algn="ctr">
              <a:lnSpc>
                <a:spcPts val="4300"/>
              </a:lnSpc>
              <a:spcAft>
                <a:spcPts val="2490"/>
              </a:spcAft>
            </a:pPr>
            <a:r>
              <a:rPr lang="en-US" sz="4350" b="1" spc="5">
                <a:solidFill>
                  <a:srgbClr val="001F5F"/>
                </a:solidFill>
                <a:latin typeface="Calibri" pitchFamily="1" panose="2263545234"/>
              </a:rPr>
              <a:t>On-Line Cheating </a:t>
            </a:r>
          </a:p>
        </p:txBody>
      </p:sp>
      <p:sp>
        <p:nvSpPr>
          <p:cNvPr id="334" name=""/>
          <p:cNvSpPr/>
          <p:nvPr>
            <p:ph type="body" idx="10"/>
          </p:nvPr>
        </p:nvSpPr>
        <p:spPr>
          <a:xfrm>
            <a:off x="0" y="1849755"/>
            <a:ext cx="9144000" cy="4520565"/>
          </a:xfrm>
          <a:prstGeom prst="rect">
            <a:avLst/>
          </a:prstGeom>
          <a:noFill/>
          <a:ln w="0" cmpd="sng">
            <a:noFill/>
            <a:prstDash val="solid"/>
          </a:ln>
        </p:spPr>
        <p:txBody>
          <a:bodyPr vert="horz" lIns="0" tIns="196850" rIns="0" bIns="0" anchor="t"/>
          <a:lstStyle/>
          <a:p>
            <a:pPr marL="777240" marR="0" indent="365760" algn="just">
              <a:lnSpc>
                <a:spcPts val="3300"/>
              </a:lnSpc>
              <a:spcAft>
                <a:spcPts val="0"/>
              </a:spcAft>
              <a:buFont typeface="Symbol"/>
              <a:buChar char="·"/>
            </a:pPr>
            <a:r>
              <a:rPr lang="en-US" sz="3150" spc="0">
                <a:solidFill>
                  <a:srgbClr val="001F5F"/>
                </a:solidFill>
                <a:latin typeface="Calibri" pitchFamily="1" panose="2263545234"/>
              </a:rPr>
              <a:t>Webcam Proctoring </a:t>
            </a:r>
          </a:p>
          <a:p>
            <a:pPr marL="777240" marR="0" indent="365760" algn="just">
              <a:lnSpc>
                <a:spcPts val="3300"/>
              </a:lnSpc>
              <a:spcBef>
                <a:spcPts val="1190"/>
              </a:spcBef>
              <a:spcAft>
                <a:spcPts val="0"/>
              </a:spcAft>
              <a:buFont typeface="Symbol"/>
              <a:buChar char="·"/>
            </a:pPr>
            <a:r>
              <a:rPr lang="en-US" sz="3150" spc="10">
                <a:solidFill>
                  <a:srgbClr val="001F5F"/>
                </a:solidFill>
                <a:latin typeface="Calibri" pitchFamily="1" panose="2263545234"/>
              </a:rPr>
              <a:t>Students display ID and are observed while </a:t>
            </a:r>
          </a:p>
          <a:p>
            <a:pPr marL="1143000" marR="0" indent="0" algn="just">
              <a:lnSpc>
                <a:spcPts val="3100"/>
              </a:lnSpc>
              <a:spcBef>
                <a:spcPts val="585"/>
              </a:spcBef>
              <a:spcAft>
                <a:spcPts val="0"/>
              </a:spcAft>
            </a:pPr>
            <a:r>
              <a:rPr lang="en-US" sz="3150" spc="-5">
                <a:solidFill>
                  <a:srgbClr val="001F5F"/>
                </a:solidFill>
                <a:latin typeface="Calibri" pitchFamily="1" panose="2263545234"/>
              </a:rPr>
              <a:t>taking the test. </a:t>
            </a:r>
          </a:p>
          <a:p>
            <a:pPr marL="777240" marR="0" indent="365760" algn="just">
              <a:lnSpc>
                <a:spcPts val="3300"/>
              </a:lnSpc>
              <a:spcBef>
                <a:spcPts val="1185"/>
              </a:spcBef>
              <a:spcAft>
                <a:spcPts val="0"/>
              </a:spcAft>
              <a:buFont typeface="Symbol"/>
              <a:buChar char="·"/>
            </a:pPr>
            <a:r>
              <a:rPr lang="en-US" sz="3150" spc="10">
                <a:solidFill>
                  <a:srgbClr val="001F5F"/>
                </a:solidFill>
                <a:latin typeface="Calibri" pitchFamily="1" panose="2263545234"/>
              </a:rPr>
              <a:t>Less expensive than regional centers </a:t>
            </a:r>
          </a:p>
          <a:p>
            <a:pPr marL="777240" marR="0" indent="365760" algn="just">
              <a:lnSpc>
                <a:spcPts val="3300"/>
              </a:lnSpc>
              <a:spcBef>
                <a:spcPts val="1165"/>
              </a:spcBef>
              <a:spcAft>
                <a:spcPts val="0"/>
              </a:spcAft>
              <a:buFont typeface="Symbol"/>
              <a:buChar char="·"/>
            </a:pPr>
            <a:r>
              <a:rPr lang="en-US" sz="3150" spc="5">
                <a:solidFill>
                  <a:srgbClr val="001F5F"/>
                </a:solidFill>
                <a:latin typeface="Calibri" pitchFamily="1" panose="2263545234"/>
              </a:rPr>
              <a:t>Still requires proctors, either live or to </a:t>
            </a:r>
          </a:p>
          <a:p>
            <a:pPr marL="1143000" marR="0" indent="0" algn="just">
              <a:lnSpc>
                <a:spcPts val="3100"/>
              </a:lnSpc>
              <a:spcBef>
                <a:spcPts val="585"/>
              </a:spcBef>
              <a:spcAft>
                <a:spcPts val="9070"/>
              </a:spcAft>
            </a:pPr>
            <a:r>
              <a:rPr lang="en-US" sz="3150" spc="-10">
                <a:solidFill>
                  <a:srgbClr val="001F5F"/>
                </a:solidFill>
                <a:latin typeface="Calibri" pitchFamily="1" panose="2263545234"/>
              </a:rPr>
              <a:t>review video </a:t>
            </a:r>
          </a:p>
        </p:txBody>
      </p:sp>
      <p:graphicFrame>
        <p:nvGraphicFramePr>
          <p:cNvPr id="337" name="table 337"/>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39" name=""/>
        <p:cNvGrpSpPr/>
        <p:nvPr/>
      </p:nvGrpSpPr>
      <p:grpSpPr/>
      <p:sp>
        <p:nvSpPr>
          <p:cNvPr id="34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49" name="Image.jpg"/>
          <p:cNvPicPr/>
          <p:nvPr/>
        </p:nvPicPr>
        <p:blipFill>
          <a:blip r:embed="rId162"/>
          <a:stretch>
            <a:fillRect/>
          </a:stretch>
        </p:blipFill>
        <p:spPr>
          <a:xfrm>
            <a:off x="5638800" y="6370320"/>
            <a:ext cx="3432175" cy="289560"/>
          </a:xfrm>
          <a:prstGeom prst="rect">
            <a:avLst/>
          </a:prstGeom>
        </p:spPr>
      </p:pic>
      <p:sp>
        <p:nvSpPr>
          <p:cNvPr id="342"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32 </a:t>
            </a:r>
          </a:p>
        </p:txBody>
      </p:sp>
      <p:sp>
        <p:nvSpPr>
          <p:cNvPr id="34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44" name=""/>
          <p:cNvSpPr/>
          <p:nvPr>
            <p:ph type="body" idx="10"/>
          </p:nvPr>
        </p:nvSpPr>
        <p:spPr>
          <a:xfrm>
            <a:off x="0" y="676910"/>
            <a:ext cx="9144000" cy="1315085"/>
          </a:xfrm>
          <a:prstGeom prst="rect">
            <a:avLst/>
          </a:prstGeom>
          <a:noFill/>
          <a:ln w="0" cmpd="sng">
            <a:noFill/>
            <a:prstDash val="solid"/>
          </a:ln>
        </p:spPr>
        <p:txBody>
          <a:bodyPr vert="horz" lIns="0" tIns="282575" rIns="0" bIns="0" anchor="t"/>
          <a:lstStyle/>
          <a:p>
            <a:pPr marL="0" marR="0" indent="0" algn="ctr">
              <a:lnSpc>
                <a:spcPts val="4300"/>
              </a:lnSpc>
              <a:spcAft>
                <a:spcPts val="3570"/>
              </a:spcAft>
            </a:pPr>
            <a:r>
              <a:rPr lang="en-US" sz="4300" b="1" spc="0">
                <a:solidFill>
                  <a:srgbClr val="001F5F"/>
                </a:solidFill>
                <a:latin typeface="Calibri" pitchFamily="1" panose="2263545234"/>
              </a:rPr>
              <a:t>Keystroke Recognition </a:t>
            </a:r>
          </a:p>
        </p:txBody>
      </p:sp>
      <p:sp>
        <p:nvSpPr>
          <p:cNvPr id="345" name=""/>
          <p:cNvSpPr/>
          <p:nvPr>
            <p:ph type="body" idx="10"/>
          </p:nvPr>
        </p:nvSpPr>
        <p:spPr>
          <a:xfrm>
            <a:off x="0" y="1991995"/>
            <a:ext cx="9144000" cy="4378325"/>
          </a:xfrm>
          <a:prstGeom prst="rect">
            <a:avLst/>
          </a:prstGeom>
          <a:noFill/>
          <a:ln w="0" cmpd="sng">
            <a:noFill/>
            <a:prstDash val="solid"/>
          </a:ln>
        </p:spPr>
        <p:txBody>
          <a:bodyPr vert="horz" lIns="0" tIns="16510"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The behavioral biometric of Keystroke Dynamics uses the manner and </a:t>
            </a:r>
          </a:p>
          <a:p>
            <a:pPr marL="1143000" marR="0" indent="0" algn="just">
              <a:lnSpc>
                <a:spcPts val="2100"/>
              </a:lnSpc>
              <a:spcBef>
                <a:spcPts val="0"/>
              </a:spcBef>
              <a:spcAft>
                <a:spcPts val="0"/>
              </a:spcAft>
            </a:pPr>
            <a:r>
              <a:rPr lang="en-US" sz="2000" spc="0">
                <a:solidFill>
                  <a:srgbClr val="001F5F"/>
                </a:solidFill>
                <a:latin typeface="Calibri" pitchFamily="1" panose="2263545234"/>
              </a:rPr>
              <a:t>rhythm in which an individual types characters on a keyboard or </a:t>
            </a:r>
          </a:p>
          <a:p>
            <a:pPr marL="1143000" marR="0" indent="0" algn="just">
              <a:lnSpc>
                <a:spcPts val="2100"/>
              </a:lnSpc>
              <a:spcBef>
                <a:spcPts val="0"/>
              </a:spcBef>
              <a:spcAft>
                <a:spcPts val="0"/>
              </a:spcAft>
            </a:pPr>
            <a:r>
              <a:rPr lang="en-US" sz="2000" spc="-5">
                <a:solidFill>
                  <a:srgbClr val="001F5F"/>
                </a:solidFill>
                <a:latin typeface="Calibri" pitchFamily="1" panose="2263545234"/>
              </a:rPr>
              <a:t>keypad. The keystroke rhythms of a user are measured to develop a </a:t>
            </a:r>
          </a:p>
          <a:p>
            <a:pPr marL="1143000" marR="0" indent="0" algn="just">
              <a:lnSpc>
                <a:spcPts val="2100"/>
              </a:lnSpc>
              <a:spcBef>
                <a:spcPts val="0"/>
              </a:spcBef>
              <a:spcAft>
                <a:spcPts val="0"/>
              </a:spcAft>
            </a:pPr>
            <a:r>
              <a:rPr lang="en-US" sz="2000" spc="0">
                <a:solidFill>
                  <a:srgbClr val="001F5F"/>
                </a:solidFill>
                <a:latin typeface="Calibri" pitchFamily="1" panose="2263545234"/>
              </a:rPr>
              <a:t>unique biometric template of the user's typing pattern for future </a:t>
            </a:r>
          </a:p>
          <a:p>
            <a:pPr marL="1143000" marR="0" indent="0" algn="just">
              <a:lnSpc>
                <a:spcPts val="2100"/>
              </a:lnSpc>
              <a:spcBef>
                <a:spcPts val="0"/>
              </a:spcBef>
              <a:spcAft>
                <a:spcPts val="0"/>
              </a:spcAft>
            </a:pPr>
            <a:r>
              <a:rPr lang="en-US" sz="2000" spc="0">
                <a:solidFill>
                  <a:srgbClr val="001F5F"/>
                </a:solidFill>
                <a:latin typeface="Calibri" pitchFamily="1" panose="2263545234"/>
              </a:rPr>
              <a:t>authentication. Raw measurements available from almost every </a:t>
            </a:r>
          </a:p>
          <a:p>
            <a:pPr marL="1143000" marR="0" indent="0" algn="just">
              <a:lnSpc>
                <a:spcPts val="2100"/>
              </a:lnSpc>
              <a:spcBef>
                <a:spcPts val="0"/>
              </a:spcBef>
              <a:spcAft>
                <a:spcPts val="0"/>
              </a:spcAft>
            </a:pPr>
            <a:r>
              <a:rPr lang="en-US" sz="2000" spc="0">
                <a:solidFill>
                  <a:srgbClr val="001F5F"/>
                </a:solidFill>
                <a:latin typeface="Calibri" pitchFamily="1" panose="2263545234"/>
              </a:rPr>
              <a:t>keyboard can be recorded to determine Dwell time (the time a key </a:t>
            </a:r>
          </a:p>
          <a:p>
            <a:pPr marL="1143000" marR="0" indent="0" algn="just">
              <a:lnSpc>
                <a:spcPts val="2100"/>
              </a:lnSpc>
              <a:spcBef>
                <a:spcPts val="0"/>
              </a:spcBef>
              <a:spcAft>
                <a:spcPts val="0"/>
              </a:spcAft>
            </a:pPr>
            <a:r>
              <a:rPr lang="en-US" sz="2000" spc="0">
                <a:solidFill>
                  <a:srgbClr val="001F5F"/>
                </a:solidFill>
                <a:latin typeface="Calibri" pitchFamily="1" panose="2263545234"/>
              </a:rPr>
              <a:t>pressed) and Flight time (the time between "key up" and the next </a:t>
            </a:r>
          </a:p>
          <a:p>
            <a:pPr marL="1143000" marR="0" indent="0" algn="just">
              <a:lnSpc>
                <a:spcPts val="2100"/>
              </a:lnSpc>
              <a:spcBef>
                <a:spcPts val="0"/>
              </a:spcBef>
              <a:spcAft>
                <a:spcPts val="0"/>
              </a:spcAft>
            </a:pPr>
            <a:r>
              <a:rPr lang="en-US" sz="2000" spc="-5">
                <a:solidFill>
                  <a:srgbClr val="001F5F"/>
                </a:solidFill>
                <a:latin typeface="Calibri" pitchFamily="1" panose="2263545234"/>
              </a:rPr>
              <a:t>"key down"). The recorded keystroke timing data is then processed </a:t>
            </a:r>
          </a:p>
          <a:p>
            <a:pPr marL="1143000" marR="0" indent="0" algn="just">
              <a:lnSpc>
                <a:spcPts val="2100"/>
              </a:lnSpc>
              <a:spcBef>
                <a:spcPts val="0"/>
              </a:spcBef>
              <a:spcAft>
                <a:spcPts val="0"/>
              </a:spcAft>
            </a:pPr>
            <a:r>
              <a:rPr lang="en-US" sz="2000" spc="0">
                <a:solidFill>
                  <a:srgbClr val="001F5F"/>
                </a:solidFill>
                <a:latin typeface="Calibri" pitchFamily="1" panose="2263545234"/>
              </a:rPr>
              <a:t>through a unique neural algorithm, which determines a primary </a:t>
            </a:r>
          </a:p>
          <a:p>
            <a:pPr marL="1143000" marR="0" indent="0" algn="just">
              <a:lnSpc>
                <a:spcPts val="2100"/>
              </a:lnSpc>
              <a:spcBef>
                <a:spcPts val="0"/>
              </a:spcBef>
              <a:spcAft>
                <a:spcPts val="0"/>
              </a:spcAft>
            </a:pPr>
            <a:r>
              <a:rPr lang="en-US" sz="2000" spc="-5">
                <a:solidFill>
                  <a:srgbClr val="001F5F"/>
                </a:solidFill>
                <a:latin typeface="Calibri" pitchFamily="1" panose="2263545234"/>
              </a:rPr>
              <a:t>pattern for future comparison. Similarly, vibration information may be </a:t>
            </a:r>
          </a:p>
          <a:p>
            <a:pPr marL="1143000" marR="0" indent="0" algn="just">
              <a:lnSpc>
                <a:spcPts val="2100"/>
              </a:lnSpc>
              <a:spcBef>
                <a:spcPts val="0"/>
              </a:spcBef>
              <a:spcAft>
                <a:spcPts val="0"/>
              </a:spcAft>
            </a:pPr>
            <a:r>
              <a:rPr lang="en-US" sz="2000" spc="-5">
                <a:solidFill>
                  <a:srgbClr val="001F5F"/>
                </a:solidFill>
                <a:latin typeface="Calibri" pitchFamily="1" panose="2263545234"/>
              </a:rPr>
              <a:t>used to create a pattern for future use in both identification and </a:t>
            </a:r>
          </a:p>
          <a:p>
            <a:pPr marL="1143000" marR="0" indent="0" algn="just">
              <a:lnSpc>
                <a:spcPts val="2100"/>
              </a:lnSpc>
              <a:spcBef>
                <a:spcPts val="0"/>
              </a:spcBef>
              <a:spcAft>
                <a:spcPts val="0"/>
              </a:spcAft>
            </a:pPr>
            <a:r>
              <a:rPr lang="en-US" sz="2000" spc="-5">
                <a:solidFill>
                  <a:srgbClr val="001F5F"/>
                </a:solidFill>
                <a:latin typeface="Calibri" pitchFamily="1" panose="2263545234"/>
              </a:rPr>
              <a:t>authentication tasks.- Wikipedia </a:t>
            </a:r>
          </a:p>
          <a:p>
            <a:pPr marL="777240" marR="0" indent="320040" algn="just">
              <a:lnSpc>
                <a:spcPts val="2000"/>
              </a:lnSpc>
              <a:spcBef>
                <a:spcPts val="510"/>
              </a:spcBef>
              <a:spcAft>
                <a:spcPts val="5805"/>
              </a:spcAft>
              <a:buFont typeface="Symbol"/>
              <a:buChar char="·"/>
            </a:pPr>
            <a:r>
              <a:rPr lang="en-US" sz="1950" u="sng" spc="30">
                <a:solidFill>
                  <a:srgbClr val="0000FF"/>
                </a:solidFill>
                <a:latin typeface="Calibri" pitchFamily="1" panose="2263545234"/>
              </a:rPr>
              <a:t>https://en.wikipedia.org/wiki/Keystroke</a:t>
            </a:r>
            <a:r>
              <a:rPr lang="en-US" sz="1950" u="sng" spc="30">
                <a:solidFill>
                  <a:srgbClr val="0000FF"/>
                </a:solidFill>
                <a:latin typeface="Calibri" pitchFamily="1" panose="2263545234"/>
              </a:rPr>
              <a:t> dynamics</a:t>
            </a:r>
          </a:p>
        </p:txBody>
      </p:sp>
      <p:graphicFrame>
        <p:nvGraphicFramePr>
          <p:cNvPr id="348" name="table 348"/>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50" name=""/>
        <p:cNvGrpSpPr/>
        <p:nvPr/>
      </p:nvGrpSpPr>
      <p:grpSpPr/>
      <p:sp>
        <p:nvSpPr>
          <p:cNvPr id="35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60" name="Image.jpg"/>
          <p:cNvPicPr/>
          <p:nvPr/>
        </p:nvPicPr>
        <p:blipFill>
          <a:blip r:embed="rId167"/>
          <a:stretch>
            <a:fillRect/>
          </a:stretch>
        </p:blipFill>
        <p:spPr>
          <a:xfrm>
            <a:off x="5638800" y="6370320"/>
            <a:ext cx="3432175" cy="289560"/>
          </a:xfrm>
          <a:prstGeom prst="rect">
            <a:avLst/>
          </a:prstGeom>
        </p:spPr>
      </p:pic>
      <p:sp>
        <p:nvSpPr>
          <p:cNvPr id="353"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33 </a:t>
            </a:r>
          </a:p>
        </p:txBody>
      </p:sp>
      <p:sp>
        <p:nvSpPr>
          <p:cNvPr id="35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55" name=""/>
          <p:cNvSpPr/>
          <p:nvPr>
            <p:ph type="body" idx="10"/>
          </p:nvPr>
        </p:nvSpPr>
        <p:spPr>
          <a:xfrm>
            <a:off x="0" y="676910"/>
            <a:ext cx="9144000" cy="1318260"/>
          </a:xfrm>
          <a:prstGeom prst="rect">
            <a:avLst/>
          </a:prstGeom>
          <a:noFill/>
          <a:ln w="0" cmpd="sng">
            <a:noFill/>
            <a:prstDash val="solid"/>
          </a:ln>
        </p:spPr>
        <p:txBody>
          <a:bodyPr vert="horz" lIns="0" tIns="282575" rIns="0" bIns="0" anchor="t"/>
          <a:lstStyle/>
          <a:p>
            <a:pPr marL="0" marR="0" indent="0" algn="ctr">
              <a:lnSpc>
                <a:spcPts val="4300"/>
              </a:lnSpc>
              <a:spcAft>
                <a:spcPts val="3645"/>
              </a:spcAft>
            </a:pPr>
            <a:r>
              <a:rPr lang="en-US" sz="4300" b="1" spc="0">
                <a:solidFill>
                  <a:srgbClr val="001F5F"/>
                </a:solidFill>
                <a:latin typeface="Calibri" pitchFamily="1" panose="2263545234"/>
              </a:rPr>
              <a:t>Keystroke Recognition </a:t>
            </a:r>
          </a:p>
        </p:txBody>
      </p:sp>
      <p:sp>
        <p:nvSpPr>
          <p:cNvPr id="356" name=""/>
          <p:cNvSpPr/>
          <p:nvPr>
            <p:ph type="body" idx="10"/>
          </p:nvPr>
        </p:nvSpPr>
        <p:spPr>
          <a:xfrm>
            <a:off x="0" y="1995170"/>
            <a:ext cx="9144000" cy="4375150"/>
          </a:xfrm>
          <a:prstGeom prst="rect">
            <a:avLst/>
          </a:prstGeom>
          <a:noFill/>
          <a:ln w="0" cmpd="sng">
            <a:noFill/>
            <a:prstDash val="solid"/>
          </a:ln>
        </p:spPr>
        <p:txBody>
          <a:bodyPr vert="horz" lIns="0" tIns="15240" rIns="0" bIns="0" anchor="t"/>
          <a:lstStyle/>
          <a:p>
            <a:pPr marL="777240" marR="0" indent="0" algn="just">
              <a:lnSpc>
                <a:spcPts val="1900"/>
              </a:lnSpc>
              <a:spcAft>
                <a:spcPts val="0"/>
              </a:spcAft>
            </a:pPr>
            <a:r>
              <a:rPr lang="en-US" sz="1800" spc="-5">
                <a:solidFill>
                  <a:srgbClr val="001F5F"/>
                </a:solidFill>
                <a:latin typeface="Calibri" pitchFamily="1" panose="2263545234"/>
              </a:rPr>
              <a:t>Data needed to analyze keystroke dynamics is obtained by keystroke logging. </a:t>
            </a:r>
          </a:p>
          <a:p>
            <a:pPr marL="1143000" marR="0" indent="0" algn="just">
              <a:lnSpc>
                <a:spcPts val="1900"/>
              </a:lnSpc>
              <a:spcBef>
                <a:spcPts val="10"/>
              </a:spcBef>
              <a:spcAft>
                <a:spcPts val="0"/>
              </a:spcAft>
            </a:pPr>
            <a:r>
              <a:rPr lang="en-US" sz="1800" spc="0">
                <a:solidFill>
                  <a:srgbClr val="001F5F"/>
                </a:solidFill>
                <a:latin typeface="Calibri" pitchFamily="1" panose="2263545234"/>
              </a:rPr>
              <a:t>Normally, all that is retained when logging a typing session is the sequence of </a:t>
            </a:r>
          </a:p>
          <a:p>
            <a:pPr marL="1143000" marR="0" indent="0" algn="just">
              <a:lnSpc>
                <a:spcPts val="1900"/>
              </a:lnSpc>
              <a:spcBef>
                <a:spcPts val="0"/>
              </a:spcBef>
              <a:spcAft>
                <a:spcPts val="0"/>
              </a:spcAft>
            </a:pPr>
            <a:r>
              <a:rPr lang="en-US" sz="1800" spc="0">
                <a:solidFill>
                  <a:srgbClr val="001F5F"/>
                </a:solidFill>
                <a:latin typeface="Calibri" pitchFamily="1" panose="2263545234"/>
              </a:rPr>
              <a:t>characters corresponding to the order in which keys were pressed and timing </a:t>
            </a:r>
          </a:p>
          <a:p>
            <a:pPr marL="1143000" marR="0" indent="0" algn="just">
              <a:lnSpc>
                <a:spcPts val="1900"/>
              </a:lnSpc>
              <a:spcBef>
                <a:spcPts val="0"/>
              </a:spcBef>
              <a:spcAft>
                <a:spcPts val="0"/>
              </a:spcAft>
            </a:pPr>
            <a:r>
              <a:rPr lang="en-US" sz="1800" spc="0">
                <a:solidFill>
                  <a:srgbClr val="001F5F"/>
                </a:solidFill>
                <a:latin typeface="Calibri" pitchFamily="1" panose="2263545234"/>
              </a:rPr>
              <a:t>information is discarded. When reading email, the receiver cannot tell from </a:t>
            </a:r>
          </a:p>
          <a:p>
            <a:pPr marL="1143000" marR="0" indent="0" algn="just">
              <a:lnSpc>
                <a:spcPts val="1900"/>
              </a:lnSpc>
              <a:spcBef>
                <a:spcPts val="0"/>
              </a:spcBef>
              <a:spcAft>
                <a:spcPts val="0"/>
              </a:spcAft>
            </a:pPr>
            <a:r>
              <a:rPr lang="en-US" sz="1800" spc="-5">
                <a:solidFill>
                  <a:srgbClr val="001F5F"/>
                </a:solidFill>
                <a:latin typeface="Calibri" pitchFamily="1" panose="2263545234"/>
              </a:rPr>
              <a:t>reading the phrase "I saw 3 zebras!" whether: </a:t>
            </a:r>
          </a:p>
          <a:p>
            <a:pPr marL="777240" marR="0" indent="320040" algn="just">
              <a:lnSpc>
                <a:spcPts val="1900"/>
              </a:lnSpc>
              <a:spcBef>
                <a:spcPts val="440"/>
              </a:spcBef>
              <a:spcAft>
                <a:spcPts val="0"/>
              </a:spcAft>
              <a:buFont typeface="Symbol"/>
              <a:buChar char="·"/>
            </a:pPr>
            <a:r>
              <a:rPr lang="en-US" sz="1800" spc="5">
                <a:solidFill>
                  <a:srgbClr val="001F5F"/>
                </a:solidFill>
                <a:latin typeface="Calibri" pitchFamily="1" panose="2263545234"/>
              </a:rPr>
              <a:t>that was typed rapidly or slowly </a:t>
            </a:r>
          </a:p>
          <a:p>
            <a:pPr marL="777240" marR="0" indent="320040" algn="just">
              <a:lnSpc>
                <a:spcPts val="1900"/>
              </a:lnSpc>
              <a:spcBef>
                <a:spcPts val="430"/>
              </a:spcBef>
              <a:spcAft>
                <a:spcPts val="0"/>
              </a:spcAft>
              <a:buFont typeface="Symbol"/>
              <a:buChar char="·"/>
            </a:pPr>
            <a:r>
              <a:rPr lang="en-US" sz="1800" spc="0">
                <a:solidFill>
                  <a:srgbClr val="001F5F"/>
                </a:solidFill>
                <a:latin typeface="Calibri" pitchFamily="1" panose="2263545234"/>
              </a:rPr>
              <a:t>the sender used the left shift key, the right shift key, or the caps-lock key to </a:t>
            </a:r>
          </a:p>
          <a:p>
            <a:pPr marL="1143000" marR="0" indent="0" algn="just">
              <a:lnSpc>
                <a:spcPts val="1900"/>
              </a:lnSpc>
              <a:spcBef>
                <a:spcPts val="0"/>
              </a:spcBef>
              <a:spcAft>
                <a:spcPts val="0"/>
              </a:spcAft>
            </a:pPr>
            <a:r>
              <a:rPr lang="en-US" sz="1800" spc="-5">
                <a:solidFill>
                  <a:srgbClr val="001F5F"/>
                </a:solidFill>
                <a:latin typeface="Calibri" pitchFamily="1" panose="2263545234"/>
              </a:rPr>
              <a:t>make the "i" turn into a capitalized letter "I" </a:t>
            </a:r>
          </a:p>
          <a:p>
            <a:pPr marL="777240" marR="0" indent="320040" algn="just">
              <a:lnSpc>
                <a:spcPts val="1900"/>
              </a:lnSpc>
              <a:spcBef>
                <a:spcPts val="430"/>
              </a:spcBef>
              <a:spcAft>
                <a:spcPts val="0"/>
              </a:spcAft>
              <a:buFont typeface="Symbol"/>
              <a:buChar char="·"/>
            </a:pPr>
            <a:r>
              <a:rPr lang="en-US" sz="1800" spc="0">
                <a:solidFill>
                  <a:srgbClr val="001F5F"/>
                </a:solidFill>
                <a:latin typeface="Calibri" pitchFamily="1" panose="2263545234"/>
              </a:rPr>
              <a:t>the letters were all typed at the same pace, or if there was a long pause </a:t>
            </a:r>
          </a:p>
          <a:p>
            <a:pPr marL="1143000" marR="0" indent="0" algn="just">
              <a:lnSpc>
                <a:spcPts val="1900"/>
              </a:lnSpc>
              <a:spcBef>
                <a:spcPts val="0"/>
              </a:spcBef>
              <a:spcAft>
                <a:spcPts val="0"/>
              </a:spcAft>
            </a:pPr>
            <a:r>
              <a:rPr lang="en-US" sz="1800" spc="0">
                <a:solidFill>
                  <a:srgbClr val="001F5F"/>
                </a:solidFill>
                <a:latin typeface="Calibri" pitchFamily="1" panose="2263545234"/>
              </a:rPr>
              <a:t>before the letter "z" or the numeral "3" while you were looking for that key </a:t>
            </a:r>
          </a:p>
          <a:p>
            <a:pPr marL="777240" marR="0" indent="320040" algn="just">
              <a:lnSpc>
                <a:spcPts val="1900"/>
              </a:lnSpc>
              <a:spcBef>
                <a:spcPts val="430"/>
              </a:spcBef>
              <a:spcAft>
                <a:spcPts val="0"/>
              </a:spcAft>
              <a:buFont typeface="Symbol"/>
              <a:buChar char="·"/>
            </a:pPr>
            <a:r>
              <a:rPr lang="en-US" sz="1800" spc="0">
                <a:solidFill>
                  <a:srgbClr val="001F5F"/>
                </a:solidFill>
                <a:latin typeface="Calibri" pitchFamily="1" panose="2263545234"/>
              </a:rPr>
              <a:t>the sender typed any letters wrong initially and then went back and corrected </a:t>
            </a:r>
          </a:p>
          <a:p>
            <a:pPr marL="1143000" marR="0" indent="0" algn="just">
              <a:lnSpc>
                <a:spcPts val="1900"/>
              </a:lnSpc>
              <a:spcBef>
                <a:spcPts val="0"/>
              </a:spcBef>
              <a:spcAft>
                <a:spcPts val="0"/>
              </a:spcAft>
            </a:pPr>
            <a:r>
              <a:rPr lang="en-US" sz="1800" spc="0">
                <a:solidFill>
                  <a:srgbClr val="001F5F"/>
                </a:solidFill>
                <a:latin typeface="Calibri" pitchFamily="1" panose="2263545234"/>
              </a:rPr>
              <a:t>them, or if they got them right the first time </a:t>
            </a:r>
          </a:p>
          <a:p>
            <a:pPr marL="777240" marR="0" indent="320040" algn="just">
              <a:lnSpc>
                <a:spcPts val="1900"/>
              </a:lnSpc>
              <a:spcBef>
                <a:spcPts val="420"/>
              </a:spcBef>
              <a:spcAft>
                <a:spcPts val="6850"/>
              </a:spcAft>
              <a:buFont typeface="Symbol"/>
              <a:buChar char="·"/>
            </a:pPr>
            <a:r>
              <a:rPr lang="en-US" sz="1800" spc="10">
                <a:solidFill>
                  <a:srgbClr val="001F5F"/>
                </a:solidFill>
                <a:latin typeface="Calibri" pitchFamily="1" panose="2263545234"/>
              </a:rPr>
              <a:t>Ibid. </a:t>
            </a:r>
          </a:p>
        </p:txBody>
      </p:sp>
      <p:graphicFrame>
        <p:nvGraphicFramePr>
          <p:cNvPr id="359" name="table 359"/>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61" name=""/>
        <p:cNvGrpSpPr/>
        <p:nvPr/>
      </p:nvGrpSpPr>
      <p:grpSpPr/>
      <p:sp>
        <p:nvSpPr>
          <p:cNvPr id="36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71" name="Image.jpg"/>
          <p:cNvPicPr/>
          <p:nvPr/>
        </p:nvPicPr>
        <p:blipFill>
          <a:blip r:embed="rId172"/>
          <a:stretch>
            <a:fillRect/>
          </a:stretch>
        </p:blipFill>
        <p:spPr>
          <a:xfrm>
            <a:off x="5638800" y="6370320"/>
            <a:ext cx="3432175" cy="289560"/>
          </a:xfrm>
          <a:prstGeom prst="rect">
            <a:avLst/>
          </a:prstGeom>
        </p:spPr>
      </p:pic>
      <p:sp>
        <p:nvSpPr>
          <p:cNvPr id="364" name=""/>
          <p:cNvSpPr/>
          <p:nvPr>
            <p:ph type="body" idx="10"/>
          </p:nvPr>
        </p:nvSpPr>
        <p:spPr>
          <a:xfrm>
            <a:off x="8803640"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35">
                <a:solidFill>
                  <a:srgbClr val="000080"/>
                </a:solidFill>
                <a:latin typeface="Tahoma" pitchFamily="2" panose="2263545234"/>
              </a:rPr>
              <a:t>34 </a:t>
            </a:r>
          </a:p>
        </p:txBody>
      </p:sp>
      <p:sp>
        <p:nvSpPr>
          <p:cNvPr id="36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66" name=""/>
          <p:cNvSpPr/>
          <p:nvPr>
            <p:ph type="body" idx="10"/>
          </p:nvPr>
        </p:nvSpPr>
        <p:spPr>
          <a:xfrm>
            <a:off x="0" y="676910"/>
            <a:ext cx="9144000" cy="1331595"/>
          </a:xfrm>
          <a:prstGeom prst="rect">
            <a:avLst/>
          </a:prstGeom>
          <a:noFill/>
          <a:ln w="0" cmpd="sng">
            <a:noFill/>
            <a:prstDash val="solid"/>
          </a:ln>
        </p:spPr>
        <p:txBody>
          <a:bodyPr vert="horz" lIns="0" tIns="282575" rIns="0" bIns="0" anchor="t"/>
          <a:lstStyle/>
          <a:p>
            <a:pPr marL="0" marR="0" indent="0" algn="ctr">
              <a:lnSpc>
                <a:spcPts val="4300"/>
              </a:lnSpc>
              <a:spcAft>
                <a:spcPts val="3715"/>
              </a:spcAft>
            </a:pPr>
            <a:r>
              <a:rPr lang="en-US" sz="4300" b="1" spc="0">
                <a:solidFill>
                  <a:srgbClr val="001F5F"/>
                </a:solidFill>
                <a:latin typeface="Calibri" pitchFamily="1" panose="2263545234"/>
              </a:rPr>
              <a:t>Keystroke Recognition </a:t>
            </a:r>
          </a:p>
        </p:txBody>
      </p:sp>
      <p:sp>
        <p:nvSpPr>
          <p:cNvPr id="367" name=""/>
          <p:cNvSpPr/>
          <p:nvPr>
            <p:ph type="body" idx="10"/>
          </p:nvPr>
        </p:nvSpPr>
        <p:spPr>
          <a:xfrm>
            <a:off x="0" y="2008505"/>
            <a:ext cx="9144000" cy="4361815"/>
          </a:xfrm>
          <a:prstGeom prst="rect">
            <a:avLst/>
          </a:prstGeom>
          <a:noFill/>
          <a:ln w="0" cmpd="sng">
            <a:noFill/>
            <a:prstDash val="solid"/>
          </a:ln>
        </p:spPr>
        <p:txBody>
          <a:bodyPr vert="horz" lIns="0" tIns="29845"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The time to get to and depress a key (seek-time), and the time the key </a:t>
            </a:r>
          </a:p>
          <a:p>
            <a:pPr marL="1143000" marR="0" indent="0" algn="just">
              <a:lnSpc>
                <a:spcPts val="2000"/>
              </a:lnSpc>
              <a:spcBef>
                <a:spcPts val="340"/>
              </a:spcBef>
              <a:spcAft>
                <a:spcPts val="0"/>
              </a:spcAft>
            </a:pPr>
            <a:r>
              <a:rPr lang="en-US" sz="2000" spc="0">
                <a:solidFill>
                  <a:srgbClr val="001F5F"/>
                </a:solidFill>
                <a:latin typeface="Calibri" pitchFamily="1" panose="2263545234"/>
              </a:rPr>
              <a:t>is held-down (hold-time) may be very characteristic for a person, </a:t>
            </a:r>
          </a:p>
          <a:p>
            <a:pPr marL="1143000" marR="0" indent="0" algn="just">
              <a:lnSpc>
                <a:spcPts val="2000"/>
              </a:lnSpc>
              <a:spcBef>
                <a:spcPts val="340"/>
              </a:spcBef>
              <a:spcAft>
                <a:spcPts val="0"/>
              </a:spcAft>
            </a:pPr>
            <a:r>
              <a:rPr lang="en-US" sz="2000" spc="-5">
                <a:solidFill>
                  <a:srgbClr val="001F5F"/>
                </a:solidFill>
                <a:latin typeface="Calibri" pitchFamily="1" panose="2263545234"/>
              </a:rPr>
              <a:t>regardless of how fast they are going overall. Most people have </a:t>
            </a:r>
          </a:p>
          <a:p>
            <a:pPr marL="1143000" marR="0" indent="0" algn="just">
              <a:lnSpc>
                <a:spcPts val="2000"/>
              </a:lnSpc>
              <a:spcBef>
                <a:spcPts val="340"/>
              </a:spcBef>
              <a:spcAft>
                <a:spcPts val="0"/>
              </a:spcAft>
            </a:pPr>
            <a:r>
              <a:rPr lang="en-US" sz="2000" spc="0">
                <a:solidFill>
                  <a:srgbClr val="001F5F"/>
                </a:solidFill>
                <a:latin typeface="Calibri" pitchFamily="1" panose="2263545234"/>
              </a:rPr>
              <a:t>specific letters that take them longer to find or get to than their </a:t>
            </a:r>
          </a:p>
          <a:p>
            <a:pPr marL="1143000" marR="0" indent="0" algn="just">
              <a:lnSpc>
                <a:spcPts val="2000"/>
              </a:lnSpc>
              <a:spcBef>
                <a:spcPts val="340"/>
              </a:spcBef>
              <a:spcAft>
                <a:spcPts val="0"/>
              </a:spcAft>
            </a:pPr>
            <a:r>
              <a:rPr lang="en-US" sz="2000" spc="0">
                <a:solidFill>
                  <a:srgbClr val="001F5F"/>
                </a:solidFill>
                <a:latin typeface="Calibri" pitchFamily="1" panose="2263545234"/>
              </a:rPr>
              <a:t>average seek-time over all letters, but which letters those are may </a:t>
            </a:r>
          </a:p>
          <a:p>
            <a:pPr marL="1143000" marR="0" indent="0" algn="just">
              <a:lnSpc>
                <a:spcPts val="2000"/>
              </a:lnSpc>
              <a:spcBef>
                <a:spcPts val="340"/>
              </a:spcBef>
              <a:spcAft>
                <a:spcPts val="0"/>
              </a:spcAft>
            </a:pPr>
            <a:r>
              <a:rPr lang="en-US" sz="2000" spc="0">
                <a:solidFill>
                  <a:srgbClr val="001F5F"/>
                </a:solidFill>
                <a:latin typeface="Calibri" pitchFamily="1" panose="2263545234"/>
              </a:rPr>
              <a:t>vary dramatically but consistently for different people. Right-handed </a:t>
            </a:r>
          </a:p>
          <a:p>
            <a:pPr marL="1143000" marR="0" indent="0" algn="just">
              <a:lnSpc>
                <a:spcPts val="2000"/>
              </a:lnSpc>
              <a:spcBef>
                <a:spcPts val="340"/>
              </a:spcBef>
              <a:spcAft>
                <a:spcPts val="0"/>
              </a:spcAft>
            </a:pPr>
            <a:r>
              <a:rPr lang="en-US" sz="2000" spc="0">
                <a:solidFill>
                  <a:srgbClr val="001F5F"/>
                </a:solidFill>
                <a:latin typeface="Calibri" pitchFamily="1" panose="2263545234"/>
              </a:rPr>
              <a:t>people may be statistically faster in getting to keys they hit with their </a:t>
            </a:r>
          </a:p>
          <a:p>
            <a:pPr marL="1143000" marR="0" indent="0" algn="just">
              <a:lnSpc>
                <a:spcPts val="2000"/>
              </a:lnSpc>
              <a:spcBef>
                <a:spcPts val="340"/>
              </a:spcBef>
              <a:spcAft>
                <a:spcPts val="0"/>
              </a:spcAft>
            </a:pPr>
            <a:r>
              <a:rPr lang="en-US" sz="2000" spc="0">
                <a:solidFill>
                  <a:srgbClr val="001F5F"/>
                </a:solidFill>
                <a:latin typeface="Calibri" pitchFamily="1" panose="2263545234"/>
              </a:rPr>
              <a:t>right hand fingers than they are with their left hand fingers. Index </a:t>
            </a:r>
          </a:p>
          <a:p>
            <a:pPr marL="1143000" marR="0" indent="0" algn="just">
              <a:lnSpc>
                <a:spcPts val="2000"/>
              </a:lnSpc>
              <a:spcBef>
                <a:spcPts val="340"/>
              </a:spcBef>
              <a:spcAft>
                <a:spcPts val="0"/>
              </a:spcAft>
            </a:pPr>
            <a:r>
              <a:rPr lang="en-US" sz="2000" spc="-5">
                <a:solidFill>
                  <a:srgbClr val="001F5F"/>
                </a:solidFill>
                <a:latin typeface="Calibri" pitchFamily="1" panose="2263545234"/>
              </a:rPr>
              <a:t>fingers may be characteristically faster than other fingers to a degree </a:t>
            </a:r>
          </a:p>
          <a:p>
            <a:pPr marL="1143000" marR="0" indent="0" algn="just">
              <a:lnSpc>
                <a:spcPts val="2000"/>
              </a:lnSpc>
              <a:spcBef>
                <a:spcPts val="340"/>
              </a:spcBef>
              <a:spcAft>
                <a:spcPts val="0"/>
              </a:spcAft>
            </a:pPr>
            <a:r>
              <a:rPr lang="en-US" sz="2000" spc="-5">
                <a:solidFill>
                  <a:srgbClr val="001F5F"/>
                </a:solidFill>
                <a:latin typeface="Calibri" pitchFamily="1" panose="2263545234"/>
              </a:rPr>
              <a:t>that is consistent for a person day-to-day regardless of their overall </a:t>
            </a:r>
          </a:p>
          <a:p>
            <a:pPr marL="1143000" marR="0" indent="0" algn="just">
              <a:lnSpc>
                <a:spcPts val="2000"/>
              </a:lnSpc>
              <a:spcBef>
                <a:spcPts val="340"/>
              </a:spcBef>
              <a:spcAft>
                <a:spcPts val="7895"/>
              </a:spcAft>
            </a:pPr>
            <a:r>
              <a:rPr lang="en-US" sz="2000" spc="-15">
                <a:solidFill>
                  <a:srgbClr val="001F5F"/>
                </a:solidFill>
                <a:latin typeface="Calibri" pitchFamily="1" panose="2263545234"/>
              </a:rPr>
              <a:t>speed that day. - Ibid. </a:t>
            </a:r>
          </a:p>
        </p:txBody>
      </p:sp>
      <p:graphicFrame>
        <p:nvGraphicFramePr>
          <p:cNvPr id="370" name="table 370"/>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72" name=""/>
        <p:cNvGrpSpPr/>
        <p:nvPr/>
      </p:nvGrpSpPr>
      <p:grpSpPr/>
      <p:sp>
        <p:nvSpPr>
          <p:cNvPr id="37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82" name="Image.jpg"/>
          <p:cNvPicPr/>
          <p:nvPr/>
        </p:nvPicPr>
        <p:blipFill>
          <a:blip r:embed="rId177"/>
          <a:stretch>
            <a:fillRect/>
          </a:stretch>
        </p:blipFill>
        <p:spPr>
          <a:xfrm>
            <a:off x="5638800" y="6370320"/>
            <a:ext cx="3432175" cy="289560"/>
          </a:xfrm>
          <a:prstGeom prst="rect">
            <a:avLst/>
          </a:prstGeom>
        </p:spPr>
      </p:pic>
      <p:sp>
        <p:nvSpPr>
          <p:cNvPr id="375"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5">
                <a:solidFill>
                  <a:srgbClr val="000080"/>
                </a:solidFill>
                <a:latin typeface="Tahoma" pitchFamily="2" panose="2263545234"/>
              </a:rPr>
              <a:t>35 </a:t>
            </a:r>
          </a:p>
        </p:txBody>
      </p:sp>
      <p:sp>
        <p:nvSpPr>
          <p:cNvPr id="37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77" name=""/>
          <p:cNvSpPr/>
          <p:nvPr>
            <p:ph type="body" idx="10"/>
          </p:nvPr>
        </p:nvSpPr>
        <p:spPr>
          <a:xfrm>
            <a:off x="0" y="676910"/>
            <a:ext cx="9144000" cy="1331595"/>
          </a:xfrm>
          <a:prstGeom prst="rect">
            <a:avLst/>
          </a:prstGeom>
          <a:noFill/>
          <a:ln w="0" cmpd="sng">
            <a:noFill/>
            <a:prstDash val="solid"/>
          </a:ln>
        </p:spPr>
        <p:txBody>
          <a:bodyPr vert="horz" lIns="0" tIns="282575" rIns="0" bIns="0" anchor="t"/>
          <a:lstStyle/>
          <a:p>
            <a:pPr marL="0" marR="0" indent="0" algn="ctr">
              <a:lnSpc>
                <a:spcPts val="4300"/>
              </a:lnSpc>
              <a:spcAft>
                <a:spcPts val="3715"/>
              </a:spcAft>
            </a:pPr>
            <a:r>
              <a:rPr lang="en-US" sz="4300" b="1" spc="0">
                <a:solidFill>
                  <a:srgbClr val="001F5F"/>
                </a:solidFill>
                <a:latin typeface="Calibri" pitchFamily="1" panose="2263545234"/>
              </a:rPr>
              <a:t>Keystone Recognition </a:t>
            </a:r>
          </a:p>
        </p:txBody>
      </p:sp>
      <p:sp>
        <p:nvSpPr>
          <p:cNvPr id="378" name=""/>
          <p:cNvSpPr/>
          <p:nvPr>
            <p:ph type="body" idx="10"/>
          </p:nvPr>
        </p:nvSpPr>
        <p:spPr>
          <a:xfrm>
            <a:off x="0" y="2008505"/>
            <a:ext cx="9144000" cy="4361815"/>
          </a:xfrm>
          <a:prstGeom prst="rect">
            <a:avLst/>
          </a:prstGeom>
          <a:noFill/>
          <a:ln w="0" cmpd="sng">
            <a:noFill/>
            <a:prstDash val="solid"/>
          </a:ln>
        </p:spPr>
        <p:txBody>
          <a:bodyPr vert="horz" lIns="0" tIns="29845"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In addition, sequences of letters may have characteristic properties </a:t>
            </a:r>
          </a:p>
          <a:p>
            <a:pPr marL="1143000" marR="0" indent="0" algn="just">
              <a:lnSpc>
                <a:spcPts val="2000"/>
              </a:lnSpc>
              <a:spcBef>
                <a:spcPts val="340"/>
              </a:spcBef>
              <a:spcAft>
                <a:spcPts val="0"/>
              </a:spcAft>
            </a:pPr>
            <a:r>
              <a:rPr lang="en-US" sz="2000" spc="0">
                <a:solidFill>
                  <a:srgbClr val="001F5F"/>
                </a:solidFill>
                <a:latin typeface="Calibri" pitchFamily="1" panose="2263545234"/>
              </a:rPr>
              <a:t>for a person. In English, the word "the" is very common, and those </a:t>
            </a:r>
          </a:p>
          <a:p>
            <a:pPr marL="1143000" marR="0" indent="0" algn="just">
              <a:lnSpc>
                <a:spcPts val="2000"/>
              </a:lnSpc>
              <a:spcBef>
                <a:spcPts val="340"/>
              </a:spcBef>
              <a:spcAft>
                <a:spcPts val="0"/>
              </a:spcAft>
            </a:pPr>
            <a:r>
              <a:rPr lang="en-US" sz="2000" spc="0">
                <a:solidFill>
                  <a:srgbClr val="001F5F"/>
                </a:solidFill>
                <a:latin typeface="Calibri" pitchFamily="1" panose="2263545234"/>
              </a:rPr>
              <a:t>three letters may be known as a rapid-fire sequence and not as just </a:t>
            </a:r>
          </a:p>
          <a:p>
            <a:pPr marL="1143000" marR="0" indent="0" algn="just">
              <a:lnSpc>
                <a:spcPts val="2000"/>
              </a:lnSpc>
              <a:spcBef>
                <a:spcPts val="340"/>
              </a:spcBef>
              <a:spcAft>
                <a:spcPts val="0"/>
              </a:spcAft>
            </a:pPr>
            <a:r>
              <a:rPr lang="en-US" sz="2000" spc="-5">
                <a:solidFill>
                  <a:srgbClr val="001F5F"/>
                </a:solidFill>
                <a:latin typeface="Calibri" pitchFamily="1" panose="2263545234"/>
              </a:rPr>
              <a:t>three meaningless letters hit in that order. Common endings, such as </a:t>
            </a:r>
          </a:p>
          <a:p>
            <a:pPr marL="1143000" marR="0" indent="0" algn="just">
              <a:lnSpc>
                <a:spcPts val="2000"/>
              </a:lnSpc>
              <a:spcBef>
                <a:spcPts val="340"/>
              </a:spcBef>
              <a:spcAft>
                <a:spcPts val="0"/>
              </a:spcAft>
            </a:pPr>
            <a:r>
              <a:rPr lang="en-US" sz="2000" spc="-5">
                <a:solidFill>
                  <a:srgbClr val="001F5F"/>
                </a:solidFill>
                <a:latin typeface="Calibri" pitchFamily="1" panose="2263545234"/>
              </a:rPr>
              <a:t>"ing", may be entered far faster than, say, the same letters in reverse </a:t>
            </a:r>
          </a:p>
          <a:p>
            <a:pPr marL="1143000" marR="0" indent="0" algn="just">
              <a:lnSpc>
                <a:spcPts val="2000"/>
              </a:lnSpc>
              <a:spcBef>
                <a:spcPts val="340"/>
              </a:spcBef>
              <a:spcAft>
                <a:spcPts val="0"/>
              </a:spcAft>
            </a:pPr>
            <a:r>
              <a:rPr lang="en-US" sz="2000" spc="0">
                <a:solidFill>
                  <a:srgbClr val="001F5F"/>
                </a:solidFill>
                <a:latin typeface="Calibri" pitchFamily="1" panose="2263545234"/>
              </a:rPr>
              <a:t>order ("gni") to a degree that varies consistently by person. This </a:t>
            </a:r>
          </a:p>
          <a:p>
            <a:pPr marL="1143000" marR="0" indent="0" algn="just">
              <a:lnSpc>
                <a:spcPts val="2000"/>
              </a:lnSpc>
              <a:spcBef>
                <a:spcPts val="340"/>
              </a:spcBef>
              <a:spcAft>
                <a:spcPts val="0"/>
              </a:spcAft>
            </a:pPr>
            <a:r>
              <a:rPr lang="en-US" sz="2000" spc="0">
                <a:solidFill>
                  <a:srgbClr val="001F5F"/>
                </a:solidFill>
                <a:latin typeface="Calibri" pitchFamily="1" panose="2263545234"/>
              </a:rPr>
              <a:t>consistency may hold and may reveal the person's native language's </a:t>
            </a:r>
          </a:p>
          <a:p>
            <a:pPr marL="1143000" marR="0" indent="0" algn="just">
              <a:lnSpc>
                <a:spcPts val="2000"/>
              </a:lnSpc>
              <a:spcBef>
                <a:spcPts val="340"/>
              </a:spcBef>
              <a:spcAft>
                <a:spcPts val="0"/>
              </a:spcAft>
            </a:pPr>
            <a:r>
              <a:rPr lang="en-US" sz="2000" spc="0">
                <a:solidFill>
                  <a:srgbClr val="001F5F"/>
                </a:solidFill>
                <a:latin typeface="Calibri" pitchFamily="1" panose="2263545234"/>
              </a:rPr>
              <a:t>common sequences even when they are writing entirely in a different </a:t>
            </a:r>
          </a:p>
          <a:p>
            <a:pPr marL="1143000" marR="0" indent="0" algn="just">
              <a:lnSpc>
                <a:spcPts val="2000"/>
              </a:lnSpc>
              <a:spcBef>
                <a:spcPts val="340"/>
              </a:spcBef>
              <a:spcAft>
                <a:spcPts val="12695"/>
              </a:spcAft>
            </a:pPr>
            <a:r>
              <a:rPr lang="en-US" sz="2000" spc="0">
                <a:solidFill>
                  <a:srgbClr val="001F5F"/>
                </a:solidFill>
                <a:latin typeface="Calibri" pitchFamily="1" panose="2263545234"/>
              </a:rPr>
              <a:t>language, just as revealing as an accent might in spoken English. - Ibid. </a:t>
            </a:r>
          </a:p>
        </p:txBody>
      </p:sp>
      <p:graphicFrame>
        <p:nvGraphicFramePr>
          <p:cNvPr id="381" name="table 381"/>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83" name=""/>
        <p:cNvGrpSpPr/>
        <p:nvPr/>
      </p:nvGrpSpPr>
      <p:grpSpPr/>
      <p:sp>
        <p:nvSpPr>
          <p:cNvPr id="38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393" name="Image.jpg"/>
          <p:cNvPicPr/>
          <p:nvPr/>
        </p:nvPicPr>
        <p:blipFill>
          <a:blip r:embed="rId182"/>
          <a:stretch>
            <a:fillRect/>
          </a:stretch>
        </p:blipFill>
        <p:spPr>
          <a:xfrm>
            <a:off x="5638800" y="6370320"/>
            <a:ext cx="3432175" cy="289560"/>
          </a:xfrm>
          <a:prstGeom prst="rect">
            <a:avLst/>
          </a:prstGeom>
        </p:spPr>
      </p:pic>
      <p:sp>
        <p:nvSpPr>
          <p:cNvPr id="386"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36 </a:t>
            </a:r>
          </a:p>
        </p:txBody>
      </p:sp>
      <p:sp>
        <p:nvSpPr>
          <p:cNvPr id="387"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88" name=""/>
          <p:cNvSpPr/>
          <p:nvPr>
            <p:ph type="body" idx="10"/>
          </p:nvPr>
        </p:nvSpPr>
        <p:spPr>
          <a:xfrm>
            <a:off x="0" y="676910"/>
            <a:ext cx="9144000" cy="1059180"/>
          </a:xfrm>
          <a:prstGeom prst="rect">
            <a:avLst/>
          </a:prstGeom>
          <a:noFill/>
          <a:ln w="0" cmpd="sng">
            <a:noFill/>
            <a:prstDash val="solid"/>
          </a:ln>
        </p:spPr>
        <p:txBody>
          <a:bodyPr vert="horz" lIns="0" tIns="282575" rIns="0" bIns="0" anchor="t"/>
          <a:lstStyle/>
          <a:p>
            <a:pPr marL="0" marR="0" indent="0" algn="ctr">
              <a:lnSpc>
                <a:spcPts val="4300"/>
              </a:lnSpc>
              <a:spcAft>
                <a:spcPts val="1555"/>
              </a:spcAft>
            </a:pPr>
            <a:r>
              <a:rPr lang="en-US" sz="4300" b="1" spc="0">
                <a:solidFill>
                  <a:srgbClr val="001F5F"/>
                </a:solidFill>
                <a:latin typeface="Calibri" pitchFamily="1" panose="2263545234"/>
              </a:rPr>
              <a:t>Keystroke Recognition </a:t>
            </a:r>
          </a:p>
        </p:txBody>
      </p:sp>
      <p:sp>
        <p:nvSpPr>
          <p:cNvPr id="389" name=""/>
          <p:cNvSpPr/>
          <p:nvPr>
            <p:ph type="body" idx="10"/>
          </p:nvPr>
        </p:nvSpPr>
        <p:spPr>
          <a:xfrm>
            <a:off x="0" y="1736090"/>
            <a:ext cx="9144000" cy="4634230"/>
          </a:xfrm>
          <a:prstGeom prst="rect">
            <a:avLst/>
          </a:prstGeom>
          <a:noFill/>
          <a:ln w="0" cmpd="sng">
            <a:noFill/>
            <a:prstDash val="solid"/>
          </a:ln>
        </p:spPr>
        <p:txBody>
          <a:bodyPr vert="horz" lIns="0" tIns="266065" rIns="0" bIns="0" anchor="t"/>
          <a:lstStyle/>
          <a:p>
            <a:pPr marL="777240" marR="0" indent="365760" algn="just">
              <a:lnSpc>
                <a:spcPts val="2500"/>
              </a:lnSpc>
              <a:spcAft>
                <a:spcPts val="0"/>
              </a:spcAft>
              <a:buFont typeface="Symbol"/>
              <a:buChar char="·"/>
            </a:pPr>
            <a:r>
              <a:rPr lang="en-US" sz="2400" spc="-5">
                <a:solidFill>
                  <a:srgbClr val="001F5F"/>
                </a:solidFill>
                <a:latin typeface="Calibri" pitchFamily="1" panose="2263545234"/>
              </a:rPr>
              <a:t>Common "errors" may also be quite characteristic of a </a:t>
            </a:r>
          </a:p>
          <a:p>
            <a:pPr marL="1143000" marR="0" indent="0" algn="just">
              <a:lnSpc>
                <a:spcPts val="2500"/>
              </a:lnSpc>
              <a:spcBef>
                <a:spcPts val="0"/>
              </a:spcBef>
              <a:spcAft>
                <a:spcPts val="0"/>
              </a:spcAft>
            </a:pPr>
            <a:r>
              <a:rPr lang="en-US" sz="2400" spc="-5">
                <a:solidFill>
                  <a:srgbClr val="001F5F"/>
                </a:solidFill>
                <a:latin typeface="Calibri" pitchFamily="1" panose="2263545234"/>
              </a:rPr>
              <a:t>person, and there is an entire taxonomy of errors, such as </a:t>
            </a:r>
          </a:p>
          <a:p>
            <a:pPr marL="1143000" marR="0" indent="0" algn="just">
              <a:lnSpc>
                <a:spcPts val="2500"/>
              </a:lnSpc>
              <a:spcBef>
                <a:spcPts val="0"/>
              </a:spcBef>
              <a:spcAft>
                <a:spcPts val="0"/>
              </a:spcAft>
            </a:pPr>
            <a:r>
              <a:rPr lang="en-US" sz="2400" spc="-5">
                <a:solidFill>
                  <a:srgbClr val="001F5F"/>
                </a:solidFill>
                <a:latin typeface="Calibri" pitchFamily="1" panose="2263545234"/>
              </a:rPr>
              <a:t>this person's most common "substitutions", "reversals", </a:t>
            </a:r>
          </a:p>
          <a:p>
            <a:pPr marL="1143000" marR="0" indent="0" algn="just">
              <a:lnSpc>
                <a:spcPts val="2500"/>
              </a:lnSpc>
              <a:spcBef>
                <a:spcPts val="0"/>
              </a:spcBef>
              <a:spcAft>
                <a:spcPts val="0"/>
              </a:spcAft>
            </a:pPr>
            <a:r>
              <a:rPr lang="en-US" sz="2400" spc="-5">
                <a:solidFill>
                  <a:srgbClr val="001F5F"/>
                </a:solidFill>
                <a:latin typeface="Calibri" pitchFamily="1" panose="2263545234"/>
              </a:rPr>
              <a:t>"drop-outs", "double-strikes", "adjacent letter hits", </a:t>
            </a:r>
          </a:p>
          <a:p>
            <a:pPr marL="1143000" marR="0" indent="0" algn="just">
              <a:lnSpc>
                <a:spcPts val="2500"/>
              </a:lnSpc>
              <a:spcBef>
                <a:spcPts val="0"/>
              </a:spcBef>
              <a:spcAft>
                <a:spcPts val="0"/>
              </a:spcAft>
            </a:pPr>
            <a:r>
              <a:rPr lang="en-US" sz="2400" spc="-5">
                <a:solidFill>
                  <a:srgbClr val="001F5F"/>
                </a:solidFill>
                <a:latin typeface="Calibri" pitchFamily="1" panose="2263545234"/>
              </a:rPr>
              <a:t>"homonyms", hold-length-errors (for a shift key held down </a:t>
            </a:r>
          </a:p>
          <a:p>
            <a:pPr marL="1143000" marR="0" indent="0" algn="just">
              <a:lnSpc>
                <a:spcPts val="2500"/>
              </a:lnSpc>
              <a:spcBef>
                <a:spcPts val="0"/>
              </a:spcBef>
              <a:spcAft>
                <a:spcPts val="0"/>
              </a:spcAft>
            </a:pPr>
            <a:r>
              <a:rPr lang="en-US" sz="2400" spc="-5">
                <a:solidFill>
                  <a:srgbClr val="001F5F"/>
                </a:solidFill>
                <a:latin typeface="Calibri" pitchFamily="1" panose="2263545234"/>
              </a:rPr>
              <a:t>too short or too long a time). Even without knowing what </a:t>
            </a:r>
          </a:p>
          <a:p>
            <a:pPr marL="1143000" marR="0" indent="0" algn="just">
              <a:lnSpc>
                <a:spcPts val="2500"/>
              </a:lnSpc>
              <a:spcBef>
                <a:spcPts val="20"/>
              </a:spcBef>
              <a:spcAft>
                <a:spcPts val="0"/>
              </a:spcAft>
            </a:pPr>
            <a:r>
              <a:rPr lang="en-US" sz="2400" spc="0">
                <a:solidFill>
                  <a:srgbClr val="001F5F"/>
                </a:solidFill>
                <a:latin typeface="Calibri" pitchFamily="1" panose="2263545234"/>
              </a:rPr>
              <a:t>language a person is working in, by looking at the rest of </a:t>
            </a:r>
          </a:p>
          <a:p>
            <a:pPr marL="1143000" marR="0" indent="0" algn="just">
              <a:lnSpc>
                <a:spcPts val="2500"/>
              </a:lnSpc>
              <a:spcBef>
                <a:spcPts val="0"/>
              </a:spcBef>
              <a:spcAft>
                <a:spcPts val="0"/>
              </a:spcAft>
            </a:pPr>
            <a:r>
              <a:rPr lang="en-US" sz="2400" spc="-5">
                <a:solidFill>
                  <a:srgbClr val="001F5F"/>
                </a:solidFill>
                <a:latin typeface="Calibri" pitchFamily="1" panose="2263545234"/>
              </a:rPr>
              <a:t>the text and what letters the person goes back and </a:t>
            </a:r>
          </a:p>
          <a:p>
            <a:pPr marL="1143000" marR="0" indent="0" algn="just">
              <a:lnSpc>
                <a:spcPts val="2500"/>
              </a:lnSpc>
              <a:spcBef>
                <a:spcPts val="0"/>
              </a:spcBef>
              <a:spcAft>
                <a:spcPts val="0"/>
              </a:spcAft>
            </a:pPr>
            <a:r>
              <a:rPr lang="en-US" sz="2400" spc="-5">
                <a:solidFill>
                  <a:srgbClr val="001F5F"/>
                </a:solidFill>
                <a:latin typeface="Calibri" pitchFamily="1" panose="2263545234"/>
              </a:rPr>
              <a:t>replaces, these errors might be detected. Again, the </a:t>
            </a:r>
          </a:p>
          <a:p>
            <a:pPr marL="1143000" marR="0" indent="0" algn="just">
              <a:lnSpc>
                <a:spcPts val="2500"/>
              </a:lnSpc>
              <a:spcBef>
                <a:spcPts val="0"/>
              </a:spcBef>
              <a:spcAft>
                <a:spcPts val="0"/>
              </a:spcAft>
            </a:pPr>
            <a:r>
              <a:rPr lang="en-US" sz="2400" spc="-5">
                <a:solidFill>
                  <a:srgbClr val="001F5F"/>
                </a:solidFill>
                <a:latin typeface="Calibri" pitchFamily="1" panose="2263545234"/>
              </a:rPr>
              <a:t>patterns of errors might be sufficiently different to </a:t>
            </a:r>
          </a:p>
          <a:p>
            <a:pPr marL="1143000" marR="0" indent="0" algn="just">
              <a:lnSpc>
                <a:spcPts val="2500"/>
              </a:lnSpc>
              <a:spcBef>
                <a:spcPts val="0"/>
              </a:spcBef>
              <a:spcAft>
                <a:spcPts val="5830"/>
              </a:spcAft>
            </a:pPr>
            <a:r>
              <a:rPr lang="en-US" sz="2400" spc="-10">
                <a:solidFill>
                  <a:srgbClr val="001F5F"/>
                </a:solidFill>
                <a:latin typeface="Calibri" pitchFamily="1" panose="2263545234"/>
              </a:rPr>
              <a:t>distinguish two people.- Ibid. </a:t>
            </a:r>
          </a:p>
        </p:txBody>
      </p:sp>
      <p:graphicFrame>
        <p:nvGraphicFramePr>
          <p:cNvPr id="392" name="table 392"/>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94" name=""/>
        <p:cNvGrpSpPr/>
        <p:nvPr/>
      </p:nvGrpSpPr>
      <p:grpSpPr/>
      <p:sp>
        <p:nvSpPr>
          <p:cNvPr id="39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04" name="Image.jpg"/>
          <p:cNvPicPr/>
          <p:nvPr/>
        </p:nvPicPr>
        <p:blipFill>
          <a:blip r:embed="rId187"/>
          <a:stretch>
            <a:fillRect/>
          </a:stretch>
        </p:blipFill>
        <p:spPr>
          <a:xfrm>
            <a:off x="5638800" y="6370320"/>
            <a:ext cx="3432175" cy="289560"/>
          </a:xfrm>
          <a:prstGeom prst="rect">
            <a:avLst/>
          </a:prstGeom>
        </p:spPr>
      </p:pic>
      <p:sp>
        <p:nvSpPr>
          <p:cNvPr id="397"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37 </a:t>
            </a:r>
          </a:p>
        </p:txBody>
      </p:sp>
      <p:sp>
        <p:nvSpPr>
          <p:cNvPr id="39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99" name=""/>
          <p:cNvSpPr/>
          <p:nvPr>
            <p:ph type="body" idx="10"/>
          </p:nvPr>
        </p:nvSpPr>
        <p:spPr>
          <a:xfrm>
            <a:off x="0" y="676910"/>
            <a:ext cx="9144000" cy="1092835"/>
          </a:xfrm>
          <a:prstGeom prst="rect">
            <a:avLst/>
          </a:prstGeom>
          <a:noFill/>
          <a:ln w="0" cmpd="sng">
            <a:noFill/>
            <a:prstDash val="solid"/>
          </a:ln>
        </p:spPr>
        <p:txBody>
          <a:bodyPr vert="horz" lIns="0" tIns="282575" rIns="0" bIns="0" anchor="t"/>
          <a:lstStyle/>
          <a:p>
            <a:pPr marL="0" marR="0" indent="0" algn="ctr">
              <a:lnSpc>
                <a:spcPts val="4600"/>
              </a:lnSpc>
              <a:spcAft>
                <a:spcPts val="1510"/>
              </a:spcAft>
            </a:pPr>
            <a:r>
              <a:rPr lang="en-US" sz="4300" b="1" spc="15">
                <a:solidFill>
                  <a:srgbClr val="001F5F"/>
                </a:solidFill>
                <a:latin typeface="Calibri" pitchFamily="1" panose="2263545234"/>
              </a:rPr>
              <a:t>Behavioral Biometrics </a:t>
            </a:r>
          </a:p>
        </p:txBody>
      </p:sp>
      <p:sp>
        <p:nvSpPr>
          <p:cNvPr id="400" name=""/>
          <p:cNvSpPr/>
          <p:nvPr>
            <p:ph type="body" idx="10"/>
          </p:nvPr>
        </p:nvSpPr>
        <p:spPr>
          <a:xfrm>
            <a:off x="0" y="1769745"/>
            <a:ext cx="9144000" cy="4600575"/>
          </a:xfrm>
          <a:prstGeom prst="rect">
            <a:avLst/>
          </a:prstGeom>
          <a:noFill/>
          <a:ln w="0" cmpd="sng">
            <a:noFill/>
            <a:prstDash val="solid"/>
          </a:ln>
        </p:spPr>
        <p:txBody>
          <a:bodyPr vert="horz" lIns="0" tIns="227330"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Keystroke dynamics is part of a larger class of </a:t>
            </a:r>
          </a:p>
          <a:p>
            <a:pPr marL="1143000" marR="0" indent="0" algn="just">
              <a:lnSpc>
                <a:spcPts val="2900"/>
              </a:lnSpc>
              <a:spcBef>
                <a:spcPts val="5"/>
              </a:spcBef>
              <a:spcAft>
                <a:spcPts val="0"/>
              </a:spcAft>
            </a:pPr>
            <a:r>
              <a:rPr lang="en-US" sz="2800" spc="-5">
                <a:solidFill>
                  <a:srgbClr val="001F5F"/>
                </a:solidFill>
                <a:latin typeface="Calibri" pitchFamily="1" panose="2263545234"/>
              </a:rPr>
              <a:t>biometrics known as behavioral biometrics; their </a:t>
            </a:r>
          </a:p>
          <a:p>
            <a:pPr marL="1143000" marR="0" indent="0" algn="just">
              <a:lnSpc>
                <a:spcPts val="2900"/>
              </a:lnSpc>
              <a:spcBef>
                <a:spcPts val="25"/>
              </a:spcBef>
              <a:spcAft>
                <a:spcPts val="0"/>
              </a:spcAft>
            </a:pPr>
            <a:r>
              <a:rPr lang="en-US" sz="2800" spc="-5">
                <a:solidFill>
                  <a:srgbClr val="001F5F"/>
                </a:solidFill>
                <a:latin typeface="Calibri" pitchFamily="1" panose="2263545234"/>
              </a:rPr>
              <a:t>patterns are statistical in nature. It is a commonly </a:t>
            </a:r>
          </a:p>
          <a:p>
            <a:pPr marL="1143000" marR="0" indent="0" algn="just">
              <a:lnSpc>
                <a:spcPts val="2900"/>
              </a:lnSpc>
              <a:spcBef>
                <a:spcPts val="0"/>
              </a:spcBef>
              <a:spcAft>
                <a:spcPts val="0"/>
              </a:spcAft>
            </a:pPr>
            <a:r>
              <a:rPr lang="en-US" sz="2800" spc="-5">
                <a:solidFill>
                  <a:srgbClr val="001F5F"/>
                </a:solidFill>
                <a:latin typeface="Calibri" pitchFamily="1" panose="2263545234"/>
              </a:rPr>
              <a:t>held belief that behavioral biometrics are not as </a:t>
            </a:r>
          </a:p>
          <a:p>
            <a:pPr marL="1143000" marR="0" indent="0" algn="just">
              <a:lnSpc>
                <a:spcPts val="2900"/>
              </a:lnSpc>
              <a:spcBef>
                <a:spcPts val="30"/>
              </a:spcBef>
              <a:spcAft>
                <a:spcPts val="0"/>
              </a:spcAft>
            </a:pPr>
            <a:r>
              <a:rPr lang="en-US" sz="2800" spc="-5">
                <a:solidFill>
                  <a:srgbClr val="001F5F"/>
                </a:solidFill>
                <a:latin typeface="Calibri" pitchFamily="1" panose="2263545234"/>
              </a:rPr>
              <a:t>reliable as physical biometrics used for </a:t>
            </a:r>
          </a:p>
          <a:p>
            <a:pPr marL="1143000" marR="0" indent="0" algn="just">
              <a:lnSpc>
                <a:spcPts val="2900"/>
              </a:lnSpc>
              <a:spcBef>
                <a:spcPts val="5"/>
              </a:spcBef>
              <a:spcAft>
                <a:spcPts val="0"/>
              </a:spcAft>
            </a:pPr>
            <a:r>
              <a:rPr lang="en-US" sz="2800" spc="-5">
                <a:solidFill>
                  <a:srgbClr val="001F5F"/>
                </a:solidFill>
                <a:latin typeface="Calibri" pitchFamily="1" panose="2263545234"/>
              </a:rPr>
              <a:t>authentication such as fingerprints or retinal </a:t>
            </a:r>
          </a:p>
          <a:p>
            <a:pPr marL="1143000" marR="0" indent="0" algn="just">
              <a:lnSpc>
                <a:spcPts val="2900"/>
              </a:lnSpc>
              <a:spcBef>
                <a:spcPts val="0"/>
              </a:spcBef>
              <a:spcAft>
                <a:spcPts val="0"/>
              </a:spcAft>
            </a:pPr>
            <a:r>
              <a:rPr lang="en-US" sz="2800" spc="-5">
                <a:solidFill>
                  <a:srgbClr val="001F5F"/>
                </a:solidFill>
                <a:latin typeface="Calibri" pitchFamily="1" panose="2263545234"/>
              </a:rPr>
              <a:t>scans or DNA. The reality here is that behavioral </a:t>
            </a:r>
          </a:p>
          <a:p>
            <a:pPr marL="1143000" marR="0" indent="0" algn="just">
              <a:lnSpc>
                <a:spcPts val="2900"/>
              </a:lnSpc>
              <a:spcBef>
                <a:spcPts val="25"/>
              </a:spcBef>
              <a:spcAft>
                <a:spcPts val="0"/>
              </a:spcAft>
            </a:pPr>
            <a:r>
              <a:rPr lang="en-US" sz="2800" spc="-5">
                <a:solidFill>
                  <a:srgbClr val="001F5F"/>
                </a:solidFill>
                <a:latin typeface="Calibri" pitchFamily="1" panose="2263545234"/>
              </a:rPr>
              <a:t>biometrics use a confidence measurement </a:t>
            </a:r>
          </a:p>
          <a:p>
            <a:pPr marL="1143000" marR="0" indent="0" algn="just">
              <a:lnSpc>
                <a:spcPts val="2900"/>
              </a:lnSpc>
              <a:spcBef>
                <a:spcPts val="5"/>
              </a:spcBef>
              <a:spcAft>
                <a:spcPts val="0"/>
              </a:spcAft>
            </a:pPr>
            <a:r>
              <a:rPr lang="en-US" sz="2800" spc="-10">
                <a:solidFill>
                  <a:srgbClr val="001F5F"/>
                </a:solidFill>
                <a:latin typeface="Calibri" pitchFamily="1" panose="2263545234"/>
              </a:rPr>
              <a:t>instead of the traditional pass/fail </a:t>
            </a:r>
          </a:p>
          <a:p>
            <a:pPr marL="1143000" marR="0" indent="0" algn="just">
              <a:lnSpc>
                <a:spcPts val="2900"/>
              </a:lnSpc>
              <a:spcBef>
                <a:spcPts val="0"/>
              </a:spcBef>
              <a:spcAft>
                <a:spcPts val="4150"/>
              </a:spcAft>
            </a:pPr>
            <a:r>
              <a:rPr lang="en-US" sz="2800" spc="-15">
                <a:solidFill>
                  <a:srgbClr val="001F5F"/>
                </a:solidFill>
                <a:latin typeface="Calibri" pitchFamily="1" panose="2263545234"/>
              </a:rPr>
              <a:t>measurements.- Ibid. </a:t>
            </a:r>
          </a:p>
        </p:txBody>
      </p:sp>
      <p:graphicFrame>
        <p:nvGraphicFramePr>
          <p:cNvPr id="403" name="table 403"/>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05" name=""/>
        <p:cNvGrpSpPr/>
        <p:nvPr/>
      </p:nvGrpSpPr>
      <p:grpSpPr/>
      <p:sp>
        <p:nvSpPr>
          <p:cNvPr id="40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15" name="Image.jpg"/>
          <p:cNvPicPr/>
          <p:nvPr/>
        </p:nvPicPr>
        <p:blipFill>
          <a:blip r:embed="rId192"/>
          <a:stretch>
            <a:fillRect/>
          </a:stretch>
        </p:blipFill>
        <p:spPr>
          <a:xfrm>
            <a:off x="5638800" y="6370320"/>
            <a:ext cx="3432175" cy="289560"/>
          </a:xfrm>
          <a:prstGeom prst="rect">
            <a:avLst/>
          </a:prstGeom>
        </p:spPr>
      </p:pic>
      <p:sp>
        <p:nvSpPr>
          <p:cNvPr id="408"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38 </a:t>
            </a:r>
          </a:p>
        </p:txBody>
      </p:sp>
      <p:sp>
        <p:nvSpPr>
          <p:cNvPr id="409"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10" name=""/>
          <p:cNvSpPr/>
          <p:nvPr>
            <p:ph type="body" idx="10"/>
          </p:nvPr>
        </p:nvSpPr>
        <p:spPr>
          <a:xfrm>
            <a:off x="0" y="676910"/>
            <a:ext cx="9144000" cy="1135380"/>
          </a:xfrm>
          <a:prstGeom prst="rect">
            <a:avLst/>
          </a:prstGeom>
          <a:noFill/>
          <a:ln w="0" cmpd="sng">
            <a:noFill/>
            <a:prstDash val="solid"/>
          </a:ln>
        </p:spPr>
        <p:txBody>
          <a:bodyPr vert="horz" lIns="0" tIns="282575" rIns="0" bIns="0" anchor="t"/>
          <a:lstStyle/>
          <a:p>
            <a:pPr marL="0" marR="0" indent="0" algn="ctr">
              <a:lnSpc>
                <a:spcPts val="4300"/>
              </a:lnSpc>
              <a:spcAft>
                <a:spcPts val="2205"/>
              </a:spcAft>
            </a:pPr>
            <a:r>
              <a:rPr lang="en-US" sz="4300" b="1" spc="0">
                <a:solidFill>
                  <a:srgbClr val="001F5F"/>
                </a:solidFill>
                <a:latin typeface="Calibri" pitchFamily="1" panose="2263545234"/>
              </a:rPr>
              <a:t>Early Example </a:t>
            </a:r>
          </a:p>
        </p:txBody>
      </p:sp>
      <p:sp>
        <p:nvSpPr>
          <p:cNvPr id="411" name=""/>
          <p:cNvSpPr/>
          <p:nvPr>
            <p:ph type="body" idx="10"/>
          </p:nvPr>
        </p:nvSpPr>
        <p:spPr>
          <a:xfrm>
            <a:off x="0" y="1812290"/>
            <a:ext cx="9144000" cy="4558030"/>
          </a:xfrm>
          <a:prstGeom prst="rect">
            <a:avLst/>
          </a:prstGeom>
          <a:noFill/>
          <a:ln w="0" cmpd="sng">
            <a:noFill/>
            <a:prstDash val="solid"/>
          </a:ln>
        </p:spPr>
        <p:txBody>
          <a:bodyPr vert="horz" lIns="0" tIns="230505"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“Pace University’s Seidenberg School of Computer </a:t>
            </a:r>
          </a:p>
          <a:p>
            <a:pPr marL="1143000" marR="0" indent="0" algn="just">
              <a:lnSpc>
                <a:spcPts val="2700"/>
              </a:lnSpc>
              <a:spcBef>
                <a:spcPts val="505"/>
              </a:spcBef>
              <a:spcAft>
                <a:spcPts val="0"/>
              </a:spcAft>
            </a:pPr>
            <a:r>
              <a:rPr lang="en-US" sz="2800" spc="-10">
                <a:solidFill>
                  <a:srgbClr val="001F5F"/>
                </a:solidFill>
                <a:latin typeface="Calibri" pitchFamily="1" panose="2263545234"/>
              </a:rPr>
              <a:t>Science and Information Systems has developed </a:t>
            </a:r>
          </a:p>
          <a:p>
            <a:pPr marL="1143000" marR="0" indent="0" algn="just">
              <a:lnSpc>
                <a:spcPts val="2800"/>
              </a:lnSpc>
              <a:spcBef>
                <a:spcPts val="505"/>
              </a:spcBef>
              <a:spcAft>
                <a:spcPts val="0"/>
              </a:spcAft>
            </a:pPr>
            <a:r>
              <a:rPr lang="en-US" sz="2800" spc="-15">
                <a:solidFill>
                  <a:srgbClr val="001F5F"/>
                </a:solidFill>
                <a:latin typeface="Calibri" pitchFamily="1" panose="2263545234"/>
              </a:rPr>
              <a:t>the Pace Keystroke Biometric System (PKBS), </a:t>
            </a:r>
          </a:p>
          <a:p>
            <a:pPr marL="1143000" marR="0" indent="0" algn="just">
              <a:lnSpc>
                <a:spcPts val="2800"/>
              </a:lnSpc>
              <a:spcBef>
                <a:spcPts val="490"/>
              </a:spcBef>
              <a:spcAft>
                <a:spcPts val="0"/>
              </a:spcAft>
            </a:pPr>
            <a:r>
              <a:rPr lang="en-US" sz="2800" spc="-5">
                <a:solidFill>
                  <a:srgbClr val="001F5F"/>
                </a:solidFill>
                <a:latin typeface="Calibri" pitchFamily="1" panose="2263545234"/>
              </a:rPr>
              <a:t>which can be used for both identifying and </a:t>
            </a:r>
          </a:p>
          <a:p>
            <a:pPr marL="1143000" marR="0" indent="0" algn="just">
              <a:lnSpc>
                <a:spcPts val="2800"/>
              </a:lnSpc>
              <a:spcBef>
                <a:spcPts val="490"/>
              </a:spcBef>
              <a:spcAft>
                <a:spcPts val="0"/>
              </a:spcAft>
            </a:pPr>
            <a:r>
              <a:rPr lang="en-US" sz="2800" spc="-5">
                <a:solidFill>
                  <a:srgbClr val="001F5F"/>
                </a:solidFill>
                <a:latin typeface="Calibri" pitchFamily="1" panose="2263545234"/>
              </a:rPr>
              <a:t>authenticating users via their typing rhythms and </a:t>
            </a:r>
          </a:p>
          <a:p>
            <a:pPr marL="1143000" marR="0" indent="0" algn="just">
              <a:lnSpc>
                <a:spcPts val="2800"/>
              </a:lnSpc>
              <a:spcBef>
                <a:spcPts val="490"/>
              </a:spcBef>
              <a:spcAft>
                <a:spcPts val="0"/>
              </a:spcAft>
            </a:pPr>
            <a:r>
              <a:rPr lang="en-US" sz="2800" spc="-5">
                <a:solidFill>
                  <a:srgbClr val="001F5F"/>
                </a:solidFill>
                <a:latin typeface="Calibri" pitchFamily="1" panose="2263545234"/>
              </a:rPr>
              <a:t>patterns through the monitoring and capturing of </a:t>
            </a:r>
          </a:p>
          <a:p>
            <a:pPr marL="1143000" marR="0" indent="0" algn="just">
              <a:lnSpc>
                <a:spcPts val="2800"/>
              </a:lnSpc>
              <a:spcBef>
                <a:spcPts val="490"/>
              </a:spcBef>
              <a:spcAft>
                <a:spcPts val="0"/>
              </a:spcAft>
            </a:pPr>
            <a:r>
              <a:rPr lang="en-US" sz="2800" spc="-35">
                <a:solidFill>
                  <a:srgbClr val="001F5F"/>
                </a:solidFill>
                <a:latin typeface="Calibri" pitchFamily="1" panose="2263545234"/>
              </a:rPr>
              <a:t>keyboard events.” </a:t>
            </a:r>
          </a:p>
          <a:p>
            <a:pPr marL="777240" marR="0" indent="365760" algn="just">
              <a:lnSpc>
                <a:spcPts val="2900"/>
              </a:lnSpc>
              <a:spcBef>
                <a:spcPts val="1035"/>
              </a:spcBef>
              <a:spcAft>
                <a:spcPts val="0"/>
              </a:spcAft>
              <a:buFont typeface="Symbol"/>
              <a:buChar char="·"/>
            </a:pPr>
            <a:r>
              <a:rPr lang="en-US" sz="2800" u="sng" spc="-15">
                <a:solidFill>
                  <a:srgbClr val="0000FF"/>
                </a:solidFill>
                <a:latin typeface="Calibri" pitchFamily="1" panose="2263545234"/>
              </a:rPr>
              <a:t>http://www.devicespace.com/news_story.aspx?N</a:t>
            </a:r>
          </a:p>
          <a:p>
            <a:pPr marL="1143000" marR="0" indent="0" algn="just">
              <a:lnSpc>
                <a:spcPts val="2700"/>
              </a:lnSpc>
              <a:spcBef>
                <a:spcPts val="505"/>
              </a:spcBef>
              <a:spcAft>
                <a:spcPts val="3445"/>
              </a:spcAft>
            </a:pPr>
            <a:r>
              <a:rPr lang="en-US" sz="2800" spc="-15">
                <a:solidFill>
                  <a:srgbClr val="001F5F"/>
                </a:solidFill>
                <a:latin typeface="Calibri" pitchFamily="1" panose="2263545234"/>
              </a:rPr>
              <a:t>ewsEntityId=221517 </a:t>
            </a:r>
          </a:p>
        </p:txBody>
      </p:sp>
      <p:graphicFrame>
        <p:nvGraphicFramePr>
          <p:cNvPr id="414" name="table 414"/>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16" name=""/>
        <p:cNvGrpSpPr/>
        <p:nvPr/>
      </p:nvGrpSpPr>
      <p:grpSpPr/>
      <p:sp>
        <p:nvSpPr>
          <p:cNvPr id="41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26" name="Image.jpg"/>
          <p:cNvPicPr/>
          <p:nvPr/>
        </p:nvPicPr>
        <p:blipFill>
          <a:blip r:embed="rId197"/>
          <a:stretch>
            <a:fillRect/>
          </a:stretch>
        </p:blipFill>
        <p:spPr>
          <a:xfrm>
            <a:off x="5638800" y="6370320"/>
            <a:ext cx="3432175" cy="289560"/>
          </a:xfrm>
          <a:prstGeom prst="rect">
            <a:avLst/>
          </a:prstGeom>
        </p:spPr>
      </p:pic>
      <p:sp>
        <p:nvSpPr>
          <p:cNvPr id="419"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5">
                <a:solidFill>
                  <a:srgbClr val="000080"/>
                </a:solidFill>
                <a:latin typeface="Tahoma" pitchFamily="2" panose="2263545234"/>
              </a:rPr>
              <a:t>39 </a:t>
            </a:r>
          </a:p>
        </p:txBody>
      </p:sp>
      <p:sp>
        <p:nvSpPr>
          <p:cNvPr id="42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21" name=""/>
          <p:cNvSpPr/>
          <p:nvPr>
            <p:ph type="body" idx="10"/>
          </p:nvPr>
        </p:nvSpPr>
        <p:spPr>
          <a:xfrm>
            <a:off x="0" y="676910"/>
            <a:ext cx="9144000" cy="1059180"/>
          </a:xfrm>
          <a:prstGeom prst="rect">
            <a:avLst/>
          </a:prstGeom>
          <a:noFill/>
          <a:ln w="0" cmpd="sng">
            <a:noFill/>
            <a:prstDash val="solid"/>
          </a:ln>
        </p:spPr>
        <p:txBody>
          <a:bodyPr vert="horz" lIns="0" tIns="282575" rIns="0" bIns="0" anchor="t"/>
          <a:lstStyle/>
          <a:p>
            <a:pPr marL="0" marR="0" indent="0" algn="ctr">
              <a:lnSpc>
                <a:spcPts val="4600"/>
              </a:lnSpc>
              <a:spcAft>
                <a:spcPts val="1220"/>
              </a:spcAft>
            </a:pPr>
            <a:r>
              <a:rPr lang="en-US" sz="4300" b="1" spc="20">
                <a:solidFill>
                  <a:srgbClr val="001F5F"/>
                </a:solidFill>
                <a:latin typeface="Calibri" pitchFamily="1" panose="2263545234"/>
              </a:rPr>
              <a:t>Current Contender </a:t>
            </a:r>
          </a:p>
        </p:txBody>
      </p:sp>
      <p:sp>
        <p:nvSpPr>
          <p:cNvPr id="422" name=""/>
          <p:cNvSpPr/>
          <p:nvPr>
            <p:ph type="body" idx="10"/>
          </p:nvPr>
        </p:nvSpPr>
        <p:spPr>
          <a:xfrm>
            <a:off x="0" y="1736090"/>
            <a:ext cx="9144000" cy="4634230"/>
          </a:xfrm>
          <a:prstGeom prst="rect">
            <a:avLst/>
          </a:prstGeom>
          <a:noFill/>
          <a:ln w="0" cmpd="sng">
            <a:noFill/>
            <a:prstDash val="solid"/>
          </a:ln>
        </p:spPr>
        <p:txBody>
          <a:bodyPr vert="horz" lIns="0" tIns="266700" rIns="0" bIns="0" anchor="t"/>
          <a:lstStyle/>
          <a:p>
            <a:pPr marL="777240" marR="0" indent="365760" algn="just">
              <a:lnSpc>
                <a:spcPts val="2500"/>
              </a:lnSpc>
              <a:spcAft>
                <a:spcPts val="0"/>
              </a:spcAft>
              <a:buFont typeface="Symbol"/>
              <a:buChar char="·"/>
            </a:pPr>
            <a:r>
              <a:rPr lang="en-US" sz="2350" spc="10">
                <a:solidFill>
                  <a:srgbClr val="001F5F"/>
                </a:solidFill>
                <a:latin typeface="Calibri" pitchFamily="1" panose="2263545234"/>
              </a:rPr>
              <a:t>The way you type on your current keyboard is unique and </a:t>
            </a:r>
          </a:p>
          <a:p>
            <a:pPr marL="1143000" marR="0" indent="0" algn="just">
              <a:lnSpc>
                <a:spcPts val="2500"/>
              </a:lnSpc>
              <a:spcBef>
                <a:spcPts val="5"/>
              </a:spcBef>
              <a:spcAft>
                <a:spcPts val="0"/>
              </a:spcAft>
            </a:pPr>
            <a:r>
              <a:rPr lang="en-US" sz="2350" spc="5">
                <a:solidFill>
                  <a:srgbClr val="001F5F"/>
                </a:solidFill>
                <a:latin typeface="Calibri" pitchFamily="1" panose="2263545234"/>
              </a:rPr>
              <a:t>suitable for information security enforcement. </a:t>
            </a:r>
          </a:p>
          <a:p>
            <a:pPr marL="777240" marR="0" indent="365760" algn="just">
              <a:lnSpc>
                <a:spcPts val="2500"/>
              </a:lnSpc>
              <a:spcBef>
                <a:spcPts val="580"/>
              </a:spcBef>
              <a:spcAft>
                <a:spcPts val="0"/>
              </a:spcAft>
              <a:buFont typeface="Symbol"/>
              <a:buChar char="·"/>
            </a:pPr>
            <a:r>
              <a:rPr lang="en-US" sz="2350" spc="5">
                <a:solidFill>
                  <a:srgbClr val="001F5F"/>
                </a:solidFill>
                <a:latin typeface="Calibri" pitchFamily="1" panose="2263545234"/>
              </a:rPr>
              <a:t>TypingDNA records keystroke dynamics statistics about </a:t>
            </a:r>
          </a:p>
          <a:p>
            <a:pPr marL="1143000" marR="0" indent="0" algn="just">
              <a:lnSpc>
                <a:spcPts val="2500"/>
              </a:lnSpc>
              <a:spcBef>
                <a:spcPts val="0"/>
              </a:spcBef>
              <a:spcAft>
                <a:spcPts val="0"/>
              </a:spcAft>
            </a:pPr>
            <a:r>
              <a:rPr lang="en-US" sz="2350" spc="10">
                <a:solidFill>
                  <a:srgbClr val="001F5F"/>
                </a:solidFill>
                <a:latin typeface="Calibri" pitchFamily="1" panose="2263545234"/>
              </a:rPr>
              <a:t>pressed keys of a user and turns them into typing </a:t>
            </a:r>
          </a:p>
          <a:p>
            <a:pPr marL="1143000" marR="0" indent="0" algn="just">
              <a:lnSpc>
                <a:spcPts val="2500"/>
              </a:lnSpc>
              <a:spcBef>
                <a:spcPts val="0"/>
              </a:spcBef>
              <a:spcAft>
                <a:spcPts val="0"/>
              </a:spcAft>
            </a:pPr>
            <a:r>
              <a:rPr lang="en-US" sz="2350" spc="-20">
                <a:solidFill>
                  <a:srgbClr val="001F5F"/>
                </a:solidFill>
                <a:latin typeface="Calibri" pitchFamily="1" panose="2263545234"/>
              </a:rPr>
              <a:t>patterns. </a:t>
            </a:r>
          </a:p>
          <a:p>
            <a:pPr marL="777240" marR="0" indent="365760" algn="just">
              <a:lnSpc>
                <a:spcPts val="2500"/>
              </a:lnSpc>
              <a:spcBef>
                <a:spcPts val="580"/>
              </a:spcBef>
              <a:spcAft>
                <a:spcPts val="0"/>
              </a:spcAft>
              <a:buFont typeface="Symbol"/>
              <a:buChar char="·"/>
            </a:pPr>
            <a:r>
              <a:rPr lang="en-US" sz="2350" spc="15">
                <a:solidFill>
                  <a:srgbClr val="001F5F"/>
                </a:solidFill>
                <a:latin typeface="Calibri" pitchFamily="1" panose="2263545234"/>
              </a:rPr>
              <a:t>Our API engine analyses and verifies the recorded typing </a:t>
            </a:r>
          </a:p>
          <a:p>
            <a:pPr marL="1143000" marR="0" indent="0" algn="just">
              <a:lnSpc>
                <a:spcPts val="2500"/>
              </a:lnSpc>
              <a:spcBef>
                <a:spcPts val="0"/>
              </a:spcBef>
              <a:spcAft>
                <a:spcPts val="0"/>
              </a:spcAft>
            </a:pPr>
            <a:r>
              <a:rPr lang="en-US" sz="2350" spc="5">
                <a:solidFill>
                  <a:srgbClr val="001F5F"/>
                </a:solidFill>
                <a:latin typeface="Calibri" pitchFamily="1" panose="2263545234"/>
              </a:rPr>
              <a:t>patterns/keystroke patterns against previous patterns </a:t>
            </a:r>
          </a:p>
          <a:p>
            <a:pPr marL="1143000" marR="0" indent="0" algn="just">
              <a:lnSpc>
                <a:spcPts val="2500"/>
              </a:lnSpc>
              <a:spcBef>
                <a:spcPts val="5"/>
              </a:spcBef>
              <a:spcAft>
                <a:spcPts val="0"/>
              </a:spcAft>
            </a:pPr>
            <a:r>
              <a:rPr lang="en-US" sz="2350" spc="-5">
                <a:solidFill>
                  <a:srgbClr val="001F5F"/>
                </a:solidFill>
                <a:latin typeface="Calibri" pitchFamily="1" panose="2263545234"/>
              </a:rPr>
              <a:t>from the real owner. </a:t>
            </a:r>
          </a:p>
          <a:p>
            <a:pPr marL="777240" marR="0" indent="365760" algn="just">
              <a:lnSpc>
                <a:spcPts val="2500"/>
              </a:lnSpc>
              <a:spcBef>
                <a:spcPts val="590"/>
              </a:spcBef>
              <a:spcAft>
                <a:spcPts val="0"/>
              </a:spcAft>
              <a:buFont typeface="Symbol"/>
              <a:buChar char="·"/>
            </a:pPr>
            <a:r>
              <a:rPr lang="en-US" sz="2350" u="sng" spc="10">
                <a:solidFill>
                  <a:srgbClr val="0000FF"/>
                </a:solidFill>
                <a:latin typeface="Calibri" pitchFamily="1" panose="2263545234"/>
              </a:rPr>
              <a:t>http://typingdna.com/?gclid=CO3K48TYzNICFUxWDQodTa</a:t>
            </a:r>
          </a:p>
          <a:p>
            <a:pPr marL="1143000" marR="0" indent="0" algn="just">
              <a:lnSpc>
                <a:spcPts val="2500"/>
              </a:lnSpc>
              <a:spcBef>
                <a:spcPts val="5"/>
              </a:spcBef>
              <a:spcAft>
                <a:spcPts val="6690"/>
              </a:spcAft>
            </a:pPr>
            <a:r>
              <a:rPr lang="en-US" sz="2350" u="sng" spc="-45">
                <a:solidFill>
                  <a:srgbClr val="0000FF"/>
                </a:solidFill>
                <a:latin typeface="Calibri" pitchFamily="1" panose="2263545234"/>
              </a:rPr>
              <a:t>IGYg</a:t>
            </a:r>
            <a:r>
              <a:rPr lang="en-US" sz="2350" spc="-45">
                <a:solidFill>
                  <a:srgbClr val="001F5F"/>
                </a:solidFill>
                <a:latin typeface="Calibri" pitchFamily="1" panose="2263545234"/>
              </a:rPr>
              <a:t>  </a:t>
            </a:r>
          </a:p>
        </p:txBody>
      </p:sp>
      <p:graphicFrame>
        <p:nvGraphicFramePr>
          <p:cNvPr id="425" name="table 425"/>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31" name=""/>
        <p:cNvGrpSpPr/>
        <p:nvPr/>
      </p:nvGrpSpPr>
      <p:grpSpPr/>
      <p:sp>
        <p:nvSpPr>
          <p:cNvPr id="3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1" name="Image.jpg"/>
          <p:cNvPicPr/>
          <p:nvPr/>
        </p:nvPicPr>
        <p:blipFill>
          <a:blip r:embed="rId22"/>
          <a:stretch>
            <a:fillRect/>
          </a:stretch>
        </p:blipFill>
        <p:spPr>
          <a:xfrm>
            <a:off x="5638800" y="6370320"/>
            <a:ext cx="3432175" cy="289560"/>
          </a:xfrm>
          <a:prstGeom prst="rect">
            <a:avLst/>
          </a:prstGeom>
        </p:spPr>
      </p:pic>
      <p:sp>
        <p:nvSpPr>
          <p:cNvPr id="34" name=""/>
          <p:cNvSpPr/>
          <p:nvPr>
            <p:ph type="body" idx="10"/>
          </p:nvPr>
        </p:nvSpPr>
        <p:spPr>
          <a:xfrm>
            <a:off x="8849360"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4 </a:t>
            </a:r>
          </a:p>
        </p:txBody>
      </p:sp>
      <p:sp>
        <p:nvSpPr>
          <p:cNvPr id="3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36" name=""/>
          <p:cNvSpPr/>
          <p:nvPr>
            <p:ph type="body" idx="10"/>
          </p:nvPr>
        </p:nvSpPr>
        <p:spPr>
          <a:xfrm>
            <a:off x="0" y="676910"/>
            <a:ext cx="9144000" cy="1092835"/>
          </a:xfrm>
          <a:prstGeom prst="rect">
            <a:avLst/>
          </a:prstGeom>
          <a:noFill/>
          <a:ln w="0" cmpd="sng">
            <a:noFill/>
            <a:prstDash val="solid"/>
          </a:ln>
        </p:spPr>
        <p:txBody>
          <a:bodyPr vert="horz" lIns="0" tIns="282575" rIns="0" bIns="0" anchor="t"/>
          <a:lstStyle/>
          <a:p>
            <a:pPr marL="0" marR="0" indent="0" algn="ctr">
              <a:lnSpc>
                <a:spcPts val="4600"/>
              </a:lnSpc>
              <a:spcAft>
                <a:spcPts val="1510"/>
              </a:spcAft>
            </a:pPr>
            <a:r>
              <a:rPr lang="en-US" sz="4300" b="1" spc="25">
                <a:solidFill>
                  <a:srgbClr val="001F5F"/>
                </a:solidFill>
                <a:latin typeface="Calibri" pitchFamily="1" panose="2263545234"/>
              </a:rPr>
              <a:t>Who Cheats? </a:t>
            </a:r>
          </a:p>
        </p:txBody>
      </p:sp>
      <p:sp>
        <p:nvSpPr>
          <p:cNvPr id="37" name=""/>
          <p:cNvSpPr/>
          <p:nvPr>
            <p:ph type="body" idx="10"/>
          </p:nvPr>
        </p:nvSpPr>
        <p:spPr>
          <a:xfrm>
            <a:off x="0" y="1769745"/>
            <a:ext cx="9144000" cy="4600575"/>
          </a:xfrm>
          <a:prstGeom prst="rect">
            <a:avLst/>
          </a:prstGeom>
          <a:noFill/>
          <a:ln w="0" cmpd="sng">
            <a:noFill/>
            <a:prstDash val="solid"/>
          </a:ln>
        </p:spPr>
        <p:txBody>
          <a:bodyPr vert="horz" lIns="0" tIns="258445"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“More than 80 percent of college students </a:t>
            </a:r>
          </a:p>
          <a:p>
            <a:pPr marL="1143000" marR="0" indent="0" algn="just">
              <a:lnSpc>
                <a:spcPts val="2900"/>
              </a:lnSpc>
              <a:spcBef>
                <a:spcPts val="5"/>
              </a:spcBef>
              <a:spcAft>
                <a:spcPts val="0"/>
              </a:spcAft>
            </a:pPr>
            <a:r>
              <a:rPr lang="en-US" sz="2800" spc="-10">
                <a:solidFill>
                  <a:srgbClr val="001F5F"/>
                </a:solidFill>
                <a:latin typeface="Calibri" pitchFamily="1" panose="2263545234"/>
              </a:rPr>
              <a:t>claimed in a recent survey they have cheated in </a:t>
            </a:r>
          </a:p>
          <a:p>
            <a:pPr marL="1143000" marR="0" indent="0" algn="just">
              <a:lnSpc>
                <a:spcPts val="2900"/>
              </a:lnSpc>
              <a:spcBef>
                <a:spcPts val="5"/>
              </a:spcBef>
              <a:spcAft>
                <a:spcPts val="0"/>
              </a:spcAft>
            </a:pPr>
            <a:r>
              <a:rPr lang="en-US" sz="2800" spc="-10">
                <a:solidFill>
                  <a:srgbClr val="001F5F"/>
                </a:solidFill>
                <a:latin typeface="Calibri" pitchFamily="1" panose="2263545234"/>
              </a:rPr>
              <a:t>some way while in school.The advent of online </a:t>
            </a:r>
          </a:p>
          <a:p>
            <a:pPr marL="1143000" marR="0" indent="0" algn="just">
              <a:lnSpc>
                <a:spcPts val="2900"/>
              </a:lnSpc>
              <a:spcBef>
                <a:spcPts val="0"/>
              </a:spcBef>
              <a:spcAft>
                <a:spcPts val="0"/>
              </a:spcAft>
            </a:pPr>
            <a:r>
              <a:rPr lang="en-US" sz="2800" spc="-5">
                <a:solidFill>
                  <a:srgbClr val="001F5F"/>
                </a:solidFill>
                <a:latin typeface="Calibri" pitchFamily="1" panose="2263545234"/>
              </a:rPr>
              <a:t>schools and increasingly sophisticated mobile </a:t>
            </a:r>
          </a:p>
          <a:p>
            <a:pPr marL="1143000" marR="0" indent="0" algn="just">
              <a:lnSpc>
                <a:spcPts val="2900"/>
              </a:lnSpc>
              <a:spcBef>
                <a:spcPts val="5"/>
              </a:spcBef>
              <a:spcAft>
                <a:spcPts val="0"/>
              </a:spcAft>
            </a:pPr>
            <a:r>
              <a:rPr lang="en-US" sz="2800" spc="-5">
                <a:solidFill>
                  <a:srgbClr val="001F5F"/>
                </a:solidFill>
                <a:latin typeface="Calibri" pitchFamily="1" panose="2263545234"/>
              </a:rPr>
              <a:t>devices have made it easier for students to cheat, </a:t>
            </a:r>
          </a:p>
          <a:p>
            <a:pPr marL="1143000" marR="0" indent="0" algn="just">
              <a:lnSpc>
                <a:spcPts val="2900"/>
              </a:lnSpc>
              <a:spcBef>
                <a:spcPts val="5"/>
              </a:spcBef>
              <a:spcAft>
                <a:spcPts val="0"/>
              </a:spcAft>
            </a:pPr>
            <a:r>
              <a:rPr lang="en-US" sz="2800" spc="-5">
                <a:solidFill>
                  <a:srgbClr val="001F5F"/>
                </a:solidFill>
                <a:latin typeface="Calibri" pitchFamily="1" panose="2263545234"/>
              </a:rPr>
              <a:t>said Kessler International, a firm that provides </a:t>
            </a:r>
          </a:p>
          <a:p>
            <a:pPr marL="1143000" marR="0" indent="0" algn="just">
              <a:lnSpc>
                <a:spcPts val="2900"/>
              </a:lnSpc>
              <a:spcBef>
                <a:spcPts val="5"/>
              </a:spcBef>
              <a:spcAft>
                <a:spcPts val="0"/>
              </a:spcAft>
            </a:pPr>
            <a:r>
              <a:rPr lang="en-US" sz="2800" spc="-10">
                <a:solidFill>
                  <a:srgbClr val="001F5F"/>
                </a:solidFill>
                <a:latin typeface="Calibri" pitchFamily="1" panose="2263545234"/>
              </a:rPr>
              <a:t>private investigation services, forensic accounting </a:t>
            </a:r>
          </a:p>
          <a:p>
            <a:pPr marL="1143000" marR="0" indent="0" algn="just">
              <a:lnSpc>
                <a:spcPts val="2900"/>
              </a:lnSpc>
              <a:spcBef>
                <a:spcPts val="25"/>
              </a:spcBef>
              <a:spcAft>
                <a:spcPts val="0"/>
              </a:spcAft>
            </a:pPr>
            <a:r>
              <a:rPr lang="en-US" sz="2800" spc="-15">
                <a:solidFill>
                  <a:srgbClr val="001F5F"/>
                </a:solidFill>
                <a:latin typeface="Calibri" pitchFamily="1" panose="2263545234"/>
              </a:rPr>
              <a:t>and digital forensics.” Cleveland Plain Dealer, </a:t>
            </a:r>
          </a:p>
          <a:p>
            <a:pPr marL="1143000" marR="0" indent="0" algn="just">
              <a:lnSpc>
                <a:spcPts val="2900"/>
              </a:lnSpc>
              <a:spcBef>
                <a:spcPts val="0"/>
              </a:spcBef>
              <a:spcAft>
                <a:spcPts val="6930"/>
              </a:spcAft>
            </a:pPr>
            <a:r>
              <a:rPr lang="en-US" sz="2800" spc="-25">
                <a:solidFill>
                  <a:srgbClr val="001F5F"/>
                </a:solidFill>
                <a:latin typeface="Calibri" pitchFamily="1" panose="2263545234"/>
              </a:rPr>
              <a:t>2/7/2017 </a:t>
            </a:r>
          </a:p>
        </p:txBody>
      </p:sp>
      <p:graphicFrame>
        <p:nvGraphicFramePr>
          <p:cNvPr id="40" name="table 40"/>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27" name=""/>
        <p:cNvGrpSpPr/>
        <p:nvPr/>
      </p:nvGrpSpPr>
      <p:grpSpPr/>
      <p:sp>
        <p:nvSpPr>
          <p:cNvPr id="42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37" name="Image.jpg"/>
          <p:cNvPicPr/>
          <p:nvPr/>
        </p:nvPicPr>
        <p:blipFill>
          <a:blip r:embed="rId202"/>
          <a:stretch>
            <a:fillRect/>
          </a:stretch>
        </p:blipFill>
        <p:spPr>
          <a:xfrm>
            <a:off x="5638800" y="6370320"/>
            <a:ext cx="3432175" cy="289560"/>
          </a:xfrm>
          <a:prstGeom prst="rect">
            <a:avLst/>
          </a:prstGeom>
        </p:spPr>
      </p:pic>
      <p:sp>
        <p:nvSpPr>
          <p:cNvPr id="430" name=""/>
          <p:cNvSpPr/>
          <p:nvPr>
            <p:ph type="body" idx="10"/>
          </p:nvPr>
        </p:nvSpPr>
        <p:spPr>
          <a:xfrm>
            <a:off x="8800465"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50">
                <a:solidFill>
                  <a:srgbClr val="000080"/>
                </a:solidFill>
                <a:latin typeface="Tahoma" pitchFamily="2" panose="2263545234"/>
              </a:rPr>
              <a:t>40 </a:t>
            </a:r>
          </a:p>
        </p:txBody>
      </p:sp>
      <p:sp>
        <p:nvSpPr>
          <p:cNvPr id="431"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32" name=""/>
          <p:cNvSpPr/>
          <p:nvPr>
            <p:ph type="body" idx="10"/>
          </p:nvPr>
        </p:nvSpPr>
        <p:spPr>
          <a:xfrm>
            <a:off x="0" y="676910"/>
            <a:ext cx="9144000" cy="1175385"/>
          </a:xfrm>
          <a:prstGeom prst="rect">
            <a:avLst/>
          </a:prstGeom>
          <a:noFill/>
          <a:ln w="0" cmpd="sng">
            <a:noFill/>
            <a:prstDash val="solid"/>
          </a:ln>
        </p:spPr>
        <p:txBody>
          <a:bodyPr vert="horz" lIns="0" tIns="282575" rIns="0" bIns="0" anchor="t"/>
          <a:lstStyle/>
          <a:p>
            <a:pPr marL="0" marR="0" indent="0" algn="ctr">
              <a:lnSpc>
                <a:spcPts val="4300"/>
              </a:lnSpc>
              <a:spcAft>
                <a:spcPts val="2490"/>
              </a:spcAft>
            </a:pPr>
            <a:r>
              <a:rPr lang="en-US" sz="4300" b="1" spc="25">
                <a:solidFill>
                  <a:srgbClr val="001F5F"/>
                </a:solidFill>
                <a:latin typeface="Calibri" pitchFamily="1" panose="2263545234"/>
              </a:rPr>
              <a:t>Preventing MOOC Cheating </a:t>
            </a:r>
          </a:p>
        </p:txBody>
      </p:sp>
      <p:sp>
        <p:nvSpPr>
          <p:cNvPr id="433" name=""/>
          <p:cNvSpPr/>
          <p:nvPr>
            <p:ph type="body" idx="10"/>
          </p:nvPr>
        </p:nvSpPr>
        <p:spPr>
          <a:xfrm>
            <a:off x="0" y="1852295"/>
            <a:ext cx="9144000" cy="4518025"/>
          </a:xfrm>
          <a:prstGeom prst="rect">
            <a:avLst/>
          </a:prstGeom>
          <a:noFill/>
          <a:ln w="0" cmpd="sng">
            <a:noFill/>
            <a:prstDash val="solid"/>
          </a:ln>
        </p:spPr>
        <p:txBody>
          <a:bodyPr vert="horz" lIns="0" tIns="194310" rIns="0" bIns="0" anchor="t"/>
          <a:lstStyle/>
          <a:p>
            <a:pPr marL="777240" marR="0" indent="365760" algn="just">
              <a:lnSpc>
                <a:spcPts val="3300"/>
              </a:lnSpc>
              <a:spcAft>
                <a:spcPts val="0"/>
              </a:spcAft>
              <a:buFont typeface="Symbol"/>
              <a:buChar char="·"/>
            </a:pPr>
            <a:r>
              <a:rPr lang="en-US" sz="3150" spc="10">
                <a:solidFill>
                  <a:srgbClr val="001F5F"/>
                </a:solidFill>
                <a:latin typeface="Calibri" pitchFamily="1" panose="2263545234"/>
              </a:rPr>
              <a:t>“Copying Answers Using Multiple </a:t>
            </a:r>
          </a:p>
          <a:p>
            <a:pPr marL="1143000" marR="0" indent="0" algn="just">
              <a:lnSpc>
                <a:spcPts val="3100"/>
              </a:lnSpc>
              <a:spcBef>
                <a:spcPts val="580"/>
              </a:spcBef>
              <a:spcAft>
                <a:spcPts val="0"/>
              </a:spcAft>
            </a:pPr>
            <a:r>
              <a:rPr lang="en-US" sz="3150" spc="0">
                <a:solidFill>
                  <a:srgbClr val="001F5F"/>
                </a:solidFill>
                <a:latin typeface="Calibri" pitchFamily="1" panose="2263545234"/>
              </a:rPr>
              <a:t>Existences Online” (CAMEO) </a:t>
            </a:r>
          </a:p>
          <a:p>
            <a:pPr marL="777240" marR="0" indent="365760" algn="just">
              <a:lnSpc>
                <a:spcPts val="3300"/>
              </a:lnSpc>
              <a:spcBef>
                <a:spcPts val="1185"/>
              </a:spcBef>
              <a:spcAft>
                <a:spcPts val="0"/>
              </a:spcAft>
              <a:buFont typeface="Symbol"/>
              <a:buChar char="·"/>
            </a:pPr>
            <a:r>
              <a:rPr lang="en-US" sz="3150" spc="10">
                <a:solidFill>
                  <a:srgbClr val="001F5F"/>
                </a:solidFill>
                <a:latin typeface="Calibri" pitchFamily="1" panose="2263545234"/>
              </a:rPr>
              <a:t>Students can access materials at their own </a:t>
            </a:r>
          </a:p>
          <a:p>
            <a:pPr marL="1143000" marR="0" indent="0" algn="just">
              <a:lnSpc>
                <a:spcPts val="3100"/>
              </a:lnSpc>
              <a:spcBef>
                <a:spcPts val="580"/>
              </a:spcBef>
              <a:spcAft>
                <a:spcPts val="0"/>
              </a:spcAft>
            </a:pPr>
            <a:r>
              <a:rPr lang="en-US" sz="3150" spc="-50">
                <a:solidFill>
                  <a:srgbClr val="001F5F"/>
                </a:solidFill>
                <a:latin typeface="Calibri" pitchFamily="1" panose="2263545234"/>
              </a:rPr>
              <a:t>pace </a:t>
            </a:r>
          </a:p>
          <a:p>
            <a:pPr marL="777240" marR="0" indent="365760" algn="just">
              <a:lnSpc>
                <a:spcPts val="3300"/>
              </a:lnSpc>
              <a:spcBef>
                <a:spcPts val="1180"/>
              </a:spcBef>
              <a:spcAft>
                <a:spcPts val="0"/>
              </a:spcAft>
              <a:buFont typeface="Symbol"/>
              <a:buChar char="·"/>
            </a:pPr>
            <a:r>
              <a:rPr lang="en-US" sz="3150" spc="5">
                <a:solidFill>
                  <a:srgbClr val="001F5F"/>
                </a:solidFill>
                <a:latin typeface="Calibri" pitchFamily="1" panose="2263545234"/>
              </a:rPr>
              <a:t>Users with multiple accounts copy from </a:t>
            </a:r>
          </a:p>
          <a:p>
            <a:pPr marL="1143000" marR="0" indent="0" algn="just">
              <a:lnSpc>
                <a:spcPts val="3100"/>
              </a:lnSpc>
              <a:spcBef>
                <a:spcPts val="560"/>
              </a:spcBef>
              <a:spcAft>
                <a:spcPts val="0"/>
              </a:spcAft>
            </a:pPr>
            <a:r>
              <a:rPr lang="en-US" sz="3150" spc="-5">
                <a:solidFill>
                  <a:srgbClr val="001F5F"/>
                </a:solidFill>
                <a:latin typeface="Calibri" pitchFamily="1" panose="2263545234"/>
              </a:rPr>
              <a:t>themselves </a:t>
            </a:r>
          </a:p>
          <a:p>
            <a:pPr marL="777240" marR="0" indent="365760" algn="just">
              <a:lnSpc>
                <a:spcPts val="3300"/>
              </a:lnSpc>
              <a:spcBef>
                <a:spcPts val="1185"/>
              </a:spcBef>
              <a:spcAft>
                <a:spcPts val="5205"/>
              </a:spcAft>
              <a:buFont typeface="Symbol"/>
              <a:buChar char="·"/>
            </a:pPr>
            <a:r>
              <a:rPr lang="en-US" sz="3150" spc="10">
                <a:solidFill>
                  <a:srgbClr val="001F5F"/>
                </a:solidFill>
                <a:latin typeface="Calibri" pitchFamily="1" panose="2263545234"/>
              </a:rPr>
              <a:t>Certification in a single sitting </a:t>
            </a:r>
          </a:p>
        </p:txBody>
      </p:sp>
      <p:graphicFrame>
        <p:nvGraphicFramePr>
          <p:cNvPr id="436" name="table 436"/>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38" name=""/>
        <p:cNvGrpSpPr/>
        <p:nvPr/>
      </p:nvGrpSpPr>
      <p:grpSpPr/>
      <p:sp>
        <p:nvSpPr>
          <p:cNvPr id="44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48" name="Image.jpg"/>
          <p:cNvPicPr/>
          <p:nvPr/>
        </p:nvPicPr>
        <p:blipFill>
          <a:blip r:embed="rId207"/>
          <a:stretch>
            <a:fillRect/>
          </a:stretch>
        </p:blipFill>
        <p:spPr>
          <a:xfrm>
            <a:off x="5638800" y="6370320"/>
            <a:ext cx="3432175" cy="289560"/>
          </a:xfrm>
          <a:prstGeom prst="rect">
            <a:avLst/>
          </a:prstGeom>
        </p:spPr>
      </p:pic>
      <p:sp>
        <p:nvSpPr>
          <p:cNvPr id="441" name=""/>
          <p:cNvSpPr/>
          <p:nvPr>
            <p:ph type="body" idx="10"/>
          </p:nvPr>
        </p:nvSpPr>
        <p:spPr>
          <a:xfrm>
            <a:off x="880046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14">
                <a:solidFill>
                  <a:srgbClr val="000080"/>
                </a:solidFill>
                <a:latin typeface="Tahoma" pitchFamily="2" panose="2263545234"/>
              </a:rPr>
              <a:t>41 </a:t>
            </a:r>
          </a:p>
        </p:txBody>
      </p:sp>
      <p:sp>
        <p:nvSpPr>
          <p:cNvPr id="442"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43" name=""/>
          <p:cNvSpPr/>
          <p:nvPr>
            <p:ph type="body" idx="10"/>
          </p:nvPr>
        </p:nvSpPr>
        <p:spPr>
          <a:xfrm>
            <a:off x="0" y="676910"/>
            <a:ext cx="9144000" cy="1178560"/>
          </a:xfrm>
          <a:prstGeom prst="rect">
            <a:avLst/>
          </a:prstGeom>
          <a:noFill/>
          <a:ln w="0" cmpd="sng">
            <a:noFill/>
            <a:prstDash val="solid"/>
          </a:ln>
        </p:spPr>
        <p:txBody>
          <a:bodyPr vert="horz" lIns="0" tIns="285750" rIns="0" bIns="0" anchor="t"/>
          <a:lstStyle/>
          <a:p>
            <a:pPr marL="0" marR="0" indent="0" algn="ctr">
              <a:lnSpc>
                <a:spcPts val="4300"/>
              </a:lnSpc>
              <a:spcAft>
                <a:spcPts val="2490"/>
              </a:spcAft>
            </a:pPr>
            <a:r>
              <a:rPr lang="en-US" sz="4300" b="1" spc="35">
                <a:solidFill>
                  <a:srgbClr val="001F5F"/>
                </a:solidFill>
                <a:latin typeface="Calibri" pitchFamily="1" panose="2263545234"/>
              </a:rPr>
              <a:t>The Solution Ain’t Simple </a:t>
            </a:r>
          </a:p>
        </p:txBody>
      </p:sp>
      <p:sp>
        <p:nvSpPr>
          <p:cNvPr id="444" name=""/>
          <p:cNvSpPr/>
          <p:nvPr>
            <p:ph type="body" idx="10"/>
          </p:nvPr>
        </p:nvSpPr>
        <p:spPr>
          <a:xfrm>
            <a:off x="0" y="1855470"/>
            <a:ext cx="9144000" cy="4514850"/>
          </a:xfrm>
          <a:prstGeom prst="rect">
            <a:avLst/>
          </a:prstGeom>
          <a:noFill/>
          <a:ln w="0" cmpd="sng">
            <a:noFill/>
            <a:prstDash val="solid"/>
          </a:ln>
        </p:spPr>
        <p:txBody>
          <a:bodyPr vert="horz" lIns="0" tIns="191135" rIns="0" bIns="0" anchor="t"/>
          <a:lstStyle/>
          <a:p>
            <a:pPr marL="777240" marR="0" indent="365760" algn="just">
              <a:lnSpc>
                <a:spcPts val="3500"/>
              </a:lnSpc>
              <a:spcAft>
                <a:spcPts val="0"/>
              </a:spcAft>
              <a:buFont typeface="Symbol"/>
              <a:buChar char="·"/>
            </a:pPr>
            <a:r>
              <a:rPr lang="en-US" sz="3150" spc="5">
                <a:solidFill>
                  <a:srgbClr val="001F5F"/>
                </a:solidFill>
                <a:latin typeface="Calibri" pitchFamily="1" panose="2263545234"/>
              </a:rPr>
              <a:t>The CAMEO detection algorithm </a:t>
            </a:r>
          </a:p>
          <a:p>
            <a:pPr marL="777240" marR="0" indent="365760" algn="just">
              <a:lnSpc>
                <a:spcPts val="3500"/>
              </a:lnSpc>
              <a:spcBef>
                <a:spcPts val="920"/>
              </a:spcBef>
              <a:spcAft>
                <a:spcPts val="0"/>
              </a:spcAft>
              <a:buFont typeface="Symbol"/>
              <a:buChar char="·"/>
            </a:pPr>
            <a:r>
              <a:rPr lang="en-US" sz="3150" spc="0">
                <a:solidFill>
                  <a:srgbClr val="001F5F"/>
                </a:solidFill>
                <a:latin typeface="Calibri" pitchFamily="1" panose="2263545234"/>
              </a:rPr>
              <a:t>The Bayesian criterion </a:t>
            </a:r>
          </a:p>
          <a:p>
            <a:pPr marL="777240" marR="0" indent="365760" algn="just">
              <a:lnSpc>
                <a:spcPts val="3500"/>
              </a:lnSpc>
              <a:spcBef>
                <a:spcPts val="915"/>
              </a:spcBef>
              <a:spcAft>
                <a:spcPts val="0"/>
              </a:spcAft>
              <a:buFont typeface="Symbol"/>
              <a:buChar char="·"/>
            </a:pPr>
            <a:r>
              <a:rPr lang="en-US" sz="3150" spc="5">
                <a:solidFill>
                  <a:srgbClr val="001F5F"/>
                </a:solidFill>
                <a:latin typeface="Calibri" pitchFamily="1" panose="2263545234"/>
              </a:rPr>
              <a:t>Five filters with conservative cutoffs </a:t>
            </a:r>
          </a:p>
          <a:p>
            <a:pPr marL="777240" marR="0" indent="365760" algn="just">
              <a:lnSpc>
                <a:spcPts val="3500"/>
              </a:lnSpc>
              <a:spcBef>
                <a:spcPts val="920"/>
              </a:spcBef>
              <a:spcAft>
                <a:spcPts val="0"/>
              </a:spcAft>
              <a:buFont typeface="Symbol"/>
              <a:buChar char="·"/>
            </a:pPr>
            <a:r>
              <a:rPr lang="en-US" sz="3150" spc="5">
                <a:solidFill>
                  <a:srgbClr val="001F5F"/>
                </a:solidFill>
                <a:latin typeface="Calibri" pitchFamily="1" panose="2263545234"/>
              </a:rPr>
              <a:t>Northcutt et al., working paper, August 15, </a:t>
            </a:r>
          </a:p>
          <a:p>
            <a:pPr marL="1143000" marR="0" indent="0" algn="just">
              <a:lnSpc>
                <a:spcPts val="3400"/>
              </a:lnSpc>
              <a:spcBef>
                <a:spcPts val="315"/>
              </a:spcBef>
              <a:spcAft>
                <a:spcPts val="0"/>
              </a:spcAft>
            </a:pPr>
            <a:r>
              <a:rPr lang="en-US" sz="3150" spc="-50">
                <a:solidFill>
                  <a:srgbClr val="001F5F"/>
                </a:solidFill>
                <a:latin typeface="Calibri" pitchFamily="1" panose="2263545234"/>
              </a:rPr>
              <a:t>2015 </a:t>
            </a:r>
          </a:p>
          <a:p>
            <a:pPr marL="777240" marR="0" indent="365760" algn="just">
              <a:lnSpc>
                <a:spcPts val="2800"/>
              </a:lnSpc>
              <a:spcBef>
                <a:spcPts val="555"/>
              </a:spcBef>
              <a:spcAft>
                <a:spcPts val="0"/>
              </a:spcAft>
              <a:buFont typeface="Symbol"/>
              <a:buChar char="·"/>
            </a:pPr>
            <a:r>
              <a:rPr lang="en-US" sz="2400" u="sng" spc="-5">
                <a:solidFill>
                  <a:srgbClr val="0000FF"/>
                </a:solidFill>
                <a:latin typeface="Calibri" pitchFamily="1" panose="2263545234"/>
              </a:rPr>
              <a:t>https://www.insidehighered.com/news/2015/08/26/harv</a:t>
            </a:r>
          </a:p>
          <a:p>
            <a:pPr marL="1143000" marR="0" indent="0" algn="just">
              <a:lnSpc>
                <a:spcPts val="2800"/>
              </a:lnSpc>
              <a:spcBef>
                <a:spcPts val="0"/>
              </a:spcBef>
              <a:spcAft>
                <a:spcPts val="0"/>
              </a:spcAft>
            </a:pPr>
            <a:r>
              <a:rPr lang="en-US" sz="2400" spc="0">
                <a:solidFill>
                  <a:srgbClr val="001F5F"/>
                </a:solidFill>
                <a:latin typeface="Calibri" pitchFamily="1" panose="2263545234"/>
              </a:rPr>
              <a:t>ard-mit-researchers-find-mooc-learners-using-multiple-</a:t>
            </a:r>
            <a:r>
              <a:rPr lang="en-US" sz="100">
                <a:solidFill>
                  <a:srgbClr val="000000"/>
                </a:solidFill>
                <a:latin typeface="Tahoma" pitchFamily="2" panose="2263545234"/>
              </a:rPr>
              <a:t> </a:t>
            </a:r>
          </a:p>
          <a:p>
            <a:pPr marL="1143000" marR="0" indent="0" algn="just">
              <a:lnSpc>
                <a:spcPts val="2800"/>
              </a:lnSpc>
              <a:spcBef>
                <a:spcPts val="15"/>
              </a:spcBef>
              <a:spcAft>
                <a:spcPts val="3410"/>
              </a:spcAft>
            </a:pPr>
            <a:r>
              <a:rPr lang="en-US" sz="2400" spc="-15">
                <a:solidFill>
                  <a:srgbClr val="001F5F"/>
                </a:solidFill>
                <a:latin typeface="Calibri" pitchFamily="1" panose="2263545234"/>
              </a:rPr>
              <a:t>accounts-cheat </a:t>
            </a:r>
          </a:p>
        </p:txBody>
      </p:sp>
      <p:graphicFrame>
        <p:nvGraphicFramePr>
          <p:cNvPr id="447" name="table 447"/>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49" name=""/>
        <p:cNvGrpSpPr/>
        <p:nvPr/>
      </p:nvGrpSpPr>
      <p:grpSpPr/>
      <p:sp>
        <p:nvSpPr>
          <p:cNvPr id="45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59" name="Image.jpg"/>
          <p:cNvPicPr/>
          <p:nvPr/>
        </p:nvPicPr>
        <p:blipFill>
          <a:blip r:embed="rId212"/>
          <a:stretch>
            <a:fillRect/>
          </a:stretch>
        </p:blipFill>
        <p:spPr>
          <a:xfrm>
            <a:off x="5638800" y="6370320"/>
            <a:ext cx="3432175" cy="289560"/>
          </a:xfrm>
          <a:prstGeom prst="rect">
            <a:avLst/>
          </a:prstGeom>
        </p:spPr>
      </p:pic>
      <p:sp>
        <p:nvSpPr>
          <p:cNvPr id="452" name=""/>
          <p:cNvSpPr/>
          <p:nvPr>
            <p:ph type="body" idx="10"/>
          </p:nvPr>
        </p:nvSpPr>
        <p:spPr>
          <a:xfrm>
            <a:off x="8800465"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50">
                <a:solidFill>
                  <a:srgbClr val="000080"/>
                </a:solidFill>
                <a:latin typeface="Tahoma" pitchFamily="2" panose="2263545234"/>
              </a:rPr>
              <a:t>42 </a:t>
            </a:r>
          </a:p>
        </p:txBody>
      </p:sp>
      <p:sp>
        <p:nvSpPr>
          <p:cNvPr id="45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54" name=""/>
          <p:cNvSpPr/>
          <p:nvPr>
            <p:ph type="body" idx="10"/>
          </p:nvPr>
        </p:nvSpPr>
        <p:spPr>
          <a:xfrm>
            <a:off x="0" y="676910"/>
            <a:ext cx="9144000" cy="1524000"/>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30">
                <a:solidFill>
                  <a:srgbClr val="001F5F"/>
                </a:solidFill>
                <a:latin typeface="Calibri" pitchFamily="1" panose="2263545234"/>
              </a:rPr>
              <a:t>A Model Enforcement Policy </a:t>
            </a:r>
          </a:p>
          <a:p>
            <a:pPr marL="0" marR="0" indent="0" algn="ctr">
              <a:lnSpc>
                <a:spcPts val="4300"/>
              </a:lnSpc>
              <a:spcBef>
                <a:spcPts val="785"/>
              </a:spcBef>
              <a:spcAft>
                <a:spcPts val="0"/>
              </a:spcAft>
            </a:pPr>
            <a:r>
              <a:rPr lang="en-US" sz="4300" b="1" spc="-65">
                <a:solidFill>
                  <a:srgbClr val="001F5F"/>
                </a:solidFill>
                <a:latin typeface="Calibri" pitchFamily="1" panose="2263545234"/>
              </a:rPr>
              <a:t>(1) </a:t>
            </a:r>
          </a:p>
        </p:txBody>
      </p:sp>
      <p:sp>
        <p:nvSpPr>
          <p:cNvPr id="455" name=""/>
          <p:cNvSpPr/>
          <p:nvPr>
            <p:ph type="body" idx="10"/>
          </p:nvPr>
        </p:nvSpPr>
        <p:spPr>
          <a:xfrm>
            <a:off x="0" y="2200910"/>
            <a:ext cx="9144000" cy="4169410"/>
          </a:xfrm>
          <a:prstGeom prst="rect">
            <a:avLst/>
          </a:prstGeom>
          <a:noFill/>
          <a:ln w="0" cmpd="sng">
            <a:noFill/>
            <a:prstDash val="solid"/>
          </a:ln>
        </p:spPr>
        <p:txBody>
          <a:bodyPr vert="horz" lIns="0" tIns="168275"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The faculty member is the first step in the </a:t>
            </a:r>
          </a:p>
          <a:p>
            <a:pPr marL="1143000" marR="0" indent="0" algn="just">
              <a:lnSpc>
                <a:spcPts val="2700"/>
              </a:lnSpc>
              <a:spcBef>
                <a:spcPts val="515"/>
              </a:spcBef>
              <a:spcAft>
                <a:spcPts val="0"/>
              </a:spcAft>
            </a:pPr>
            <a:r>
              <a:rPr lang="en-US" sz="2800" spc="-40">
                <a:solidFill>
                  <a:srgbClr val="001F5F"/>
                </a:solidFill>
                <a:latin typeface="Calibri" pitchFamily="1" panose="2263545234"/>
              </a:rPr>
              <a:t>process. </a:t>
            </a:r>
          </a:p>
          <a:p>
            <a:pPr marL="777240" marR="0" indent="365760" algn="just">
              <a:lnSpc>
                <a:spcPts val="2900"/>
              </a:lnSpc>
              <a:spcBef>
                <a:spcPts val="1035"/>
              </a:spcBef>
              <a:spcAft>
                <a:spcPts val="0"/>
              </a:spcAft>
              <a:buFont typeface="Symbol"/>
              <a:buChar char="·"/>
            </a:pPr>
            <a:r>
              <a:rPr lang="en-US" sz="2800" spc="-10">
                <a:solidFill>
                  <a:srgbClr val="001F5F"/>
                </a:solidFill>
                <a:latin typeface="Calibri" pitchFamily="1" panose="2263545234"/>
              </a:rPr>
              <a:t>Most instances are resolved at this level. </a:t>
            </a:r>
          </a:p>
          <a:p>
            <a:pPr marL="777240" marR="0" indent="365760" algn="just">
              <a:lnSpc>
                <a:spcPts val="2900"/>
              </a:lnSpc>
              <a:spcBef>
                <a:spcPts val="1045"/>
              </a:spcBef>
              <a:spcAft>
                <a:spcPts val="0"/>
              </a:spcAft>
              <a:buFont typeface="Symbol"/>
              <a:buChar char="·"/>
            </a:pPr>
            <a:r>
              <a:rPr lang="en-US" sz="2800" spc="-15">
                <a:solidFill>
                  <a:srgbClr val="001F5F"/>
                </a:solidFill>
                <a:latin typeface="Calibri" pitchFamily="1" panose="2263545234"/>
              </a:rPr>
              <a:t>Faculty member may </a:t>
            </a:r>
          </a:p>
          <a:p>
            <a:pPr marL="777240" marR="0" indent="365760" algn="just">
              <a:lnSpc>
                <a:spcPts val="2900"/>
              </a:lnSpc>
              <a:spcBef>
                <a:spcPts val="1040"/>
              </a:spcBef>
              <a:spcAft>
                <a:spcPts val="0"/>
              </a:spcAft>
              <a:buFont typeface="Symbol"/>
              <a:buChar char="·"/>
            </a:pPr>
            <a:r>
              <a:rPr lang="en-US" sz="2800" spc="-15">
                <a:solidFill>
                  <a:srgbClr val="001F5F"/>
                </a:solidFill>
                <a:latin typeface="Calibri" pitchFamily="1" panose="2263545234"/>
              </a:rPr>
              <a:t>Require a do-over </a:t>
            </a:r>
          </a:p>
          <a:p>
            <a:pPr marL="777240" marR="0" indent="365760" algn="just">
              <a:lnSpc>
                <a:spcPts val="2900"/>
              </a:lnSpc>
              <a:spcBef>
                <a:spcPts val="1010"/>
              </a:spcBef>
              <a:spcAft>
                <a:spcPts val="0"/>
              </a:spcAft>
              <a:buFont typeface="Symbol"/>
              <a:buChar char="·"/>
            </a:pPr>
            <a:r>
              <a:rPr lang="en-US" sz="2800" spc="-10">
                <a:solidFill>
                  <a:srgbClr val="001F5F"/>
                </a:solidFill>
                <a:latin typeface="Calibri" pitchFamily="1" panose="2263545234"/>
              </a:rPr>
              <a:t>Fail the student for the test or project </a:t>
            </a:r>
          </a:p>
          <a:p>
            <a:pPr marL="777240" marR="0" indent="365760" algn="just">
              <a:lnSpc>
                <a:spcPts val="2900"/>
              </a:lnSpc>
              <a:spcBef>
                <a:spcPts val="1040"/>
              </a:spcBef>
              <a:spcAft>
                <a:spcPts val="0"/>
              </a:spcAft>
              <a:buFont typeface="Symbol"/>
              <a:buChar char="·"/>
            </a:pPr>
            <a:r>
              <a:rPr lang="en-US" sz="2800" spc="-10">
                <a:solidFill>
                  <a:srgbClr val="001F5F"/>
                </a:solidFill>
                <a:latin typeface="Calibri" pitchFamily="1" panose="2263545234"/>
              </a:rPr>
              <a:t>Fail the student for the course </a:t>
            </a:r>
          </a:p>
          <a:p>
            <a:pPr marL="777240" marR="0" indent="365760" algn="just">
              <a:lnSpc>
                <a:spcPts val="2900"/>
              </a:lnSpc>
              <a:spcBef>
                <a:spcPts val="1065"/>
              </a:spcBef>
              <a:spcAft>
                <a:spcPts val="890"/>
              </a:spcAft>
              <a:buFont typeface="Symbol"/>
              <a:buChar char="·"/>
            </a:pPr>
            <a:r>
              <a:rPr lang="en-US" sz="2800" spc="-10">
                <a:solidFill>
                  <a:srgbClr val="001F5F"/>
                </a:solidFill>
                <a:latin typeface="Calibri" pitchFamily="1" panose="2263545234"/>
              </a:rPr>
              <a:t>Recommend more severe sanction(s) </a:t>
            </a:r>
          </a:p>
        </p:txBody>
      </p:sp>
      <p:graphicFrame>
        <p:nvGraphicFramePr>
          <p:cNvPr id="458" name="table 458"/>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60" name=""/>
        <p:cNvGrpSpPr/>
        <p:nvPr/>
      </p:nvGrpSpPr>
      <p:grpSpPr/>
      <p:sp>
        <p:nvSpPr>
          <p:cNvPr id="46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70" name="Image.jpg"/>
          <p:cNvPicPr/>
          <p:nvPr/>
        </p:nvPicPr>
        <p:blipFill>
          <a:blip r:embed="rId217"/>
          <a:stretch>
            <a:fillRect/>
          </a:stretch>
        </p:blipFill>
        <p:spPr>
          <a:xfrm>
            <a:off x="5638800" y="6370320"/>
            <a:ext cx="3432175" cy="289560"/>
          </a:xfrm>
          <a:prstGeom prst="rect">
            <a:avLst/>
          </a:prstGeom>
        </p:spPr>
      </p:pic>
      <p:sp>
        <p:nvSpPr>
          <p:cNvPr id="463" name=""/>
          <p:cNvSpPr/>
          <p:nvPr>
            <p:ph type="body" idx="10"/>
          </p:nvPr>
        </p:nvSpPr>
        <p:spPr>
          <a:xfrm>
            <a:off x="880046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14">
                <a:solidFill>
                  <a:srgbClr val="000080"/>
                </a:solidFill>
                <a:latin typeface="Tahoma" pitchFamily="2" panose="2263545234"/>
              </a:rPr>
              <a:t>43 </a:t>
            </a:r>
          </a:p>
        </p:txBody>
      </p:sp>
      <p:sp>
        <p:nvSpPr>
          <p:cNvPr id="46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65" name=""/>
          <p:cNvSpPr/>
          <p:nvPr>
            <p:ph type="body" idx="10"/>
          </p:nvPr>
        </p:nvSpPr>
        <p:spPr>
          <a:xfrm>
            <a:off x="0" y="676910"/>
            <a:ext cx="9144000" cy="1757680"/>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30">
                <a:solidFill>
                  <a:srgbClr val="001F5F"/>
                </a:solidFill>
                <a:latin typeface="Calibri" pitchFamily="1" panose="2263545234"/>
              </a:rPr>
              <a:t>A Model Enforcement Policy </a:t>
            </a:r>
          </a:p>
          <a:p>
            <a:pPr marL="0" marR="0" indent="0" algn="ctr">
              <a:lnSpc>
                <a:spcPts val="4300"/>
              </a:lnSpc>
              <a:spcBef>
                <a:spcPts val="785"/>
              </a:spcBef>
              <a:spcAft>
                <a:spcPts val="1835"/>
              </a:spcAft>
            </a:pPr>
            <a:r>
              <a:rPr lang="en-US" sz="4300" b="1" spc="-65">
                <a:solidFill>
                  <a:srgbClr val="001F5F"/>
                </a:solidFill>
                <a:latin typeface="Calibri" pitchFamily="1" panose="2263545234"/>
              </a:rPr>
              <a:t>(2) </a:t>
            </a:r>
          </a:p>
        </p:txBody>
      </p:sp>
      <p:sp>
        <p:nvSpPr>
          <p:cNvPr id="466" name=""/>
          <p:cNvSpPr/>
          <p:nvPr>
            <p:ph type="body" idx="10"/>
          </p:nvPr>
        </p:nvSpPr>
        <p:spPr>
          <a:xfrm>
            <a:off x="0" y="2434590"/>
            <a:ext cx="9144000" cy="3935730"/>
          </a:xfrm>
          <a:prstGeom prst="rect">
            <a:avLst/>
          </a:prstGeom>
          <a:noFill/>
          <a:ln w="0" cmpd="sng">
            <a:noFill/>
            <a:prstDash val="solid"/>
          </a:ln>
        </p:spPr>
        <p:txBody>
          <a:bodyPr vert="horz" lIns="0" tIns="191135" rIns="0" bIns="0" anchor="t"/>
          <a:lstStyle/>
          <a:p>
            <a:pPr marL="777240" marR="0" indent="320040" algn="just">
              <a:lnSpc>
                <a:spcPts val="3300"/>
              </a:lnSpc>
              <a:spcAft>
                <a:spcPts val="0"/>
              </a:spcAft>
              <a:buFont typeface="Symbol"/>
              <a:buChar char="·"/>
            </a:pPr>
            <a:r>
              <a:rPr lang="en-US" sz="3150" spc="20">
                <a:solidFill>
                  <a:srgbClr val="001F5F"/>
                </a:solidFill>
                <a:latin typeface="Calibri" pitchFamily="1" panose="2263545234"/>
              </a:rPr>
              <a:t>The faculty member should check the </a:t>
            </a:r>
          </a:p>
          <a:p>
            <a:pPr marL="1097280" marR="0" indent="0" algn="just">
              <a:lnSpc>
                <a:spcPts val="3100"/>
              </a:lnSpc>
              <a:spcBef>
                <a:spcPts val="560"/>
              </a:spcBef>
              <a:spcAft>
                <a:spcPts val="0"/>
              </a:spcAft>
            </a:pPr>
            <a:r>
              <a:rPr lang="en-US" sz="3150" spc="5">
                <a:solidFill>
                  <a:srgbClr val="001F5F"/>
                </a:solidFill>
                <a:latin typeface="Calibri" pitchFamily="1" panose="2263545234"/>
              </a:rPr>
              <a:t>student’s file for prior instances. </a:t>
            </a:r>
          </a:p>
          <a:p>
            <a:pPr marL="777240" marR="0" indent="320040" algn="just">
              <a:lnSpc>
                <a:spcPts val="3300"/>
              </a:lnSpc>
              <a:spcBef>
                <a:spcPts val="1165"/>
              </a:spcBef>
              <a:spcAft>
                <a:spcPts val="0"/>
              </a:spcAft>
              <a:buFont typeface="Symbol"/>
              <a:buChar char="·"/>
            </a:pPr>
            <a:r>
              <a:rPr lang="en-US" sz="3150" spc="20">
                <a:solidFill>
                  <a:srgbClr val="001F5F"/>
                </a:solidFill>
                <a:latin typeface="Calibri" pitchFamily="1" panose="2263545234"/>
              </a:rPr>
              <a:t>The faculty member should place a </a:t>
            </a:r>
          </a:p>
          <a:p>
            <a:pPr marL="1097280" marR="0" indent="0" algn="just">
              <a:lnSpc>
                <a:spcPts val="3100"/>
              </a:lnSpc>
              <a:spcBef>
                <a:spcPts val="570"/>
              </a:spcBef>
              <a:spcAft>
                <a:spcPts val="0"/>
              </a:spcAft>
            </a:pPr>
            <a:r>
              <a:rPr lang="en-US" sz="3150" spc="0">
                <a:solidFill>
                  <a:srgbClr val="001F5F"/>
                </a:solidFill>
                <a:latin typeface="Calibri" pitchFamily="1" panose="2263545234"/>
              </a:rPr>
              <a:t>notation in the student’s file. </a:t>
            </a:r>
          </a:p>
          <a:p>
            <a:pPr marL="777240" marR="0" indent="320040" algn="just">
              <a:lnSpc>
                <a:spcPts val="3300"/>
              </a:lnSpc>
              <a:spcBef>
                <a:spcPts val="1170"/>
              </a:spcBef>
              <a:spcAft>
                <a:spcPts val="0"/>
              </a:spcAft>
              <a:buFont typeface="Symbol"/>
              <a:buChar char="·"/>
            </a:pPr>
            <a:r>
              <a:rPr lang="en-US" sz="3150" spc="20">
                <a:solidFill>
                  <a:srgbClr val="001F5F"/>
                </a:solidFill>
                <a:latin typeface="Calibri" pitchFamily="1" panose="2263545234"/>
              </a:rPr>
              <a:t>The student should have the right to </a:t>
            </a:r>
          </a:p>
          <a:p>
            <a:pPr marL="1097280" marR="0" indent="0" algn="just">
              <a:lnSpc>
                <a:spcPts val="3100"/>
              </a:lnSpc>
              <a:spcBef>
                <a:spcPts val="585"/>
              </a:spcBef>
              <a:spcAft>
                <a:spcPts val="5240"/>
              </a:spcAft>
            </a:pPr>
            <a:r>
              <a:rPr lang="en-US" sz="3150" spc="35">
                <a:solidFill>
                  <a:srgbClr val="001F5F"/>
                </a:solidFill>
                <a:latin typeface="Calibri" pitchFamily="1" panose="2263545234"/>
              </a:rPr>
              <a:t>appeal: department chair; dean. </a:t>
            </a:r>
          </a:p>
        </p:txBody>
      </p:sp>
      <p:graphicFrame>
        <p:nvGraphicFramePr>
          <p:cNvPr id="469" name="table 469"/>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71" name=""/>
        <p:cNvGrpSpPr/>
        <p:nvPr/>
      </p:nvGrpSpPr>
      <p:grpSpPr/>
      <p:sp>
        <p:nvSpPr>
          <p:cNvPr id="47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81" name="Image.jpg"/>
          <p:cNvPicPr/>
          <p:nvPr/>
        </p:nvPicPr>
        <p:blipFill>
          <a:blip r:embed="rId222"/>
          <a:stretch>
            <a:fillRect/>
          </a:stretch>
        </p:blipFill>
        <p:spPr>
          <a:xfrm>
            <a:off x="5638800" y="6370320"/>
            <a:ext cx="3432175" cy="289560"/>
          </a:xfrm>
          <a:prstGeom prst="rect">
            <a:avLst/>
          </a:prstGeom>
        </p:spPr>
      </p:pic>
      <p:sp>
        <p:nvSpPr>
          <p:cNvPr id="474" name=""/>
          <p:cNvSpPr/>
          <p:nvPr>
            <p:ph type="body" idx="10"/>
          </p:nvPr>
        </p:nvSpPr>
        <p:spPr>
          <a:xfrm>
            <a:off x="8800465"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50">
                <a:solidFill>
                  <a:srgbClr val="000080"/>
                </a:solidFill>
                <a:latin typeface="Tahoma" pitchFamily="2" panose="2263545234"/>
              </a:rPr>
              <a:t>44 </a:t>
            </a:r>
          </a:p>
        </p:txBody>
      </p:sp>
      <p:sp>
        <p:nvSpPr>
          <p:cNvPr id="47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76" name=""/>
          <p:cNvSpPr/>
          <p:nvPr>
            <p:ph type="body" idx="10"/>
          </p:nvPr>
        </p:nvSpPr>
        <p:spPr>
          <a:xfrm>
            <a:off x="0" y="676910"/>
            <a:ext cx="9144000" cy="1175385"/>
          </a:xfrm>
          <a:prstGeom prst="rect">
            <a:avLst/>
          </a:prstGeom>
          <a:noFill/>
          <a:ln w="0" cmpd="sng">
            <a:noFill/>
            <a:prstDash val="solid"/>
          </a:ln>
        </p:spPr>
        <p:txBody>
          <a:bodyPr vert="horz" lIns="0" tIns="282575" rIns="0" bIns="0" anchor="t"/>
          <a:lstStyle/>
          <a:p>
            <a:pPr marL="0" marR="0" indent="0" algn="ctr">
              <a:lnSpc>
                <a:spcPts val="4300"/>
              </a:lnSpc>
              <a:spcAft>
                <a:spcPts val="2490"/>
              </a:spcAft>
            </a:pPr>
            <a:r>
              <a:rPr lang="en-US" sz="4300" b="1" spc="25">
                <a:solidFill>
                  <a:srgbClr val="001F5F"/>
                </a:solidFill>
                <a:latin typeface="Calibri" pitchFamily="1" panose="2263545234"/>
              </a:rPr>
              <a:t>A Model Enforcement Policy (3) </a:t>
            </a:r>
          </a:p>
        </p:txBody>
      </p:sp>
      <p:sp>
        <p:nvSpPr>
          <p:cNvPr id="477" name=""/>
          <p:cNvSpPr/>
          <p:nvPr>
            <p:ph type="body" idx="10"/>
          </p:nvPr>
        </p:nvSpPr>
        <p:spPr>
          <a:xfrm>
            <a:off x="0" y="1852295"/>
            <a:ext cx="9144000" cy="4518025"/>
          </a:xfrm>
          <a:prstGeom prst="rect">
            <a:avLst/>
          </a:prstGeom>
          <a:noFill/>
          <a:ln w="0" cmpd="sng">
            <a:noFill/>
            <a:prstDash val="solid"/>
          </a:ln>
        </p:spPr>
        <p:txBody>
          <a:bodyPr vert="horz" lIns="0" tIns="194310" rIns="0" bIns="0" anchor="t"/>
          <a:lstStyle/>
          <a:p>
            <a:pPr marL="777240" marR="0" indent="365760" algn="just">
              <a:lnSpc>
                <a:spcPts val="3300"/>
              </a:lnSpc>
              <a:spcAft>
                <a:spcPts val="0"/>
              </a:spcAft>
              <a:buFont typeface="Symbol"/>
              <a:buChar char="·"/>
            </a:pPr>
            <a:r>
              <a:rPr lang="en-US" sz="3150" spc="15">
                <a:solidFill>
                  <a:srgbClr val="001F5F"/>
                </a:solidFill>
                <a:latin typeface="Calibri" pitchFamily="1" panose="2263545234"/>
              </a:rPr>
              <a:t>Timing of appeals should be clearly </a:t>
            </a:r>
          </a:p>
          <a:p>
            <a:pPr marL="1143000" marR="0" indent="0" algn="just">
              <a:lnSpc>
                <a:spcPts val="3100"/>
              </a:lnSpc>
              <a:spcBef>
                <a:spcPts val="585"/>
              </a:spcBef>
              <a:spcAft>
                <a:spcPts val="0"/>
              </a:spcAft>
            </a:pPr>
            <a:r>
              <a:rPr lang="en-US" sz="3150" spc="5">
                <a:solidFill>
                  <a:srgbClr val="001F5F"/>
                </a:solidFill>
                <a:latin typeface="Calibri" pitchFamily="1" panose="2263545234"/>
              </a:rPr>
              <a:t>articulated and strictly enforced. </a:t>
            </a:r>
          </a:p>
          <a:p>
            <a:pPr marL="777240" marR="0" indent="365760" algn="just">
              <a:lnSpc>
                <a:spcPts val="3300"/>
              </a:lnSpc>
              <a:spcBef>
                <a:spcPts val="1190"/>
              </a:spcBef>
              <a:spcAft>
                <a:spcPts val="0"/>
              </a:spcAft>
              <a:buFont typeface="Symbol"/>
              <a:buChar char="·"/>
            </a:pPr>
            <a:r>
              <a:rPr lang="en-US" sz="3150" spc="5">
                <a:solidFill>
                  <a:srgbClr val="001F5F"/>
                </a:solidFill>
                <a:latin typeface="Calibri" pitchFamily="1" panose="2263545234"/>
              </a:rPr>
              <a:t>Academic Integrity Committee: </a:t>
            </a:r>
          </a:p>
          <a:p>
            <a:pPr marL="777240" marR="0" indent="365760" algn="just">
              <a:lnSpc>
                <a:spcPts val="3300"/>
              </a:lnSpc>
              <a:spcBef>
                <a:spcPts val="1185"/>
              </a:spcBef>
              <a:spcAft>
                <a:spcPts val="0"/>
              </a:spcAft>
              <a:buFont typeface="Symbol"/>
              <a:buChar char="·"/>
            </a:pPr>
            <a:r>
              <a:rPr lang="en-US" sz="3150" spc="5">
                <a:solidFill>
                  <a:srgbClr val="001F5F"/>
                </a:solidFill>
                <a:latin typeface="Calibri" pitchFamily="1" panose="2263545234"/>
              </a:rPr>
              <a:t>“Court of last resort” </a:t>
            </a:r>
          </a:p>
          <a:p>
            <a:pPr marL="777240" marR="0" indent="365760" algn="just">
              <a:lnSpc>
                <a:spcPts val="3300"/>
              </a:lnSpc>
              <a:spcBef>
                <a:spcPts val="1200"/>
              </a:spcBef>
              <a:spcAft>
                <a:spcPts val="12910"/>
              </a:spcAft>
              <a:buFont typeface="Symbol"/>
              <a:buChar char="·"/>
            </a:pPr>
            <a:r>
              <a:rPr lang="en-US" sz="3150" spc="0">
                <a:solidFill>
                  <a:srgbClr val="001F5F"/>
                </a:solidFill>
                <a:latin typeface="Calibri" pitchFamily="1" panose="2263545234"/>
              </a:rPr>
              <a:t>Tripartite: Faculty, Staff and Students </a:t>
            </a:r>
          </a:p>
        </p:txBody>
      </p:sp>
      <p:graphicFrame>
        <p:nvGraphicFramePr>
          <p:cNvPr id="480" name="table 480"/>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82" name=""/>
        <p:cNvGrpSpPr/>
        <p:nvPr/>
      </p:nvGrpSpPr>
      <p:grpSpPr/>
      <p:sp>
        <p:nvSpPr>
          <p:cNvPr id="48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491" name="Image.jpg"/>
          <p:cNvPicPr/>
          <p:nvPr/>
        </p:nvPicPr>
        <p:blipFill>
          <a:blip r:embed="rId227"/>
          <a:stretch>
            <a:fillRect/>
          </a:stretch>
        </p:blipFill>
        <p:spPr>
          <a:xfrm>
            <a:off x="5638800" y="6370320"/>
            <a:ext cx="3432175" cy="289560"/>
          </a:xfrm>
          <a:prstGeom prst="rect">
            <a:avLst/>
          </a:prstGeom>
        </p:spPr>
      </p:pic>
      <p:sp>
        <p:nvSpPr>
          <p:cNvPr id="485" name=""/>
          <p:cNvSpPr/>
          <p:nvPr>
            <p:ph type="body" idx="10"/>
          </p:nvPr>
        </p:nvSpPr>
        <p:spPr>
          <a:xfrm>
            <a:off x="8800465" y="50800"/>
            <a:ext cx="3048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30">
                <a:solidFill>
                  <a:srgbClr val="000080"/>
                </a:solidFill>
                <a:latin typeface="Tahoma" pitchFamily="2" panose="2263545234"/>
              </a:rPr>
              <a:t>45 </a:t>
            </a:r>
          </a:p>
        </p:txBody>
      </p:sp>
      <p:sp>
        <p:nvSpPr>
          <p:cNvPr id="48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87" name=""/>
          <p:cNvSpPr/>
          <p:nvPr>
            <p:ph type="body" idx="10"/>
          </p:nvPr>
        </p:nvSpPr>
        <p:spPr>
          <a:xfrm>
            <a:off x="0" y="676910"/>
            <a:ext cx="9144000" cy="5693410"/>
          </a:xfrm>
          <a:prstGeom prst="rect">
            <a:avLst/>
          </a:prstGeom>
          <a:noFill/>
          <a:ln w="0" cmpd="sng">
            <a:noFill/>
            <a:prstDash val="solid"/>
          </a:ln>
        </p:spPr>
        <p:txBody>
          <a:bodyPr vert="horz" lIns="0" tIns="282575" rIns="0" bIns="0" anchor="t">
            <a:normAutofit fontScale="90000"/>
          </a:bodyPr>
          <a:lstStyle/>
          <a:p>
            <a:pPr marL="0" marR="0" indent="0" algn="ctr">
              <a:lnSpc>
                <a:spcPts val="4300"/>
              </a:lnSpc>
              <a:spcAft>
                <a:spcPts val="0"/>
              </a:spcAft>
            </a:pPr>
            <a:r>
              <a:rPr lang="en-US" sz="4300" b="1" spc="30">
                <a:solidFill>
                  <a:srgbClr val="001F5F"/>
                </a:solidFill>
                <a:latin typeface="Calibri" pitchFamily="1" panose="2263545234"/>
              </a:rPr>
              <a:t>A Model Enforcement Policy </a:t>
            </a:r>
          </a:p>
          <a:p>
            <a:pPr marL="777240" marR="0" indent="365760" algn="l">
              <a:lnSpc>
                <a:spcPts val="5500"/>
              </a:lnSpc>
              <a:spcBef>
                <a:spcPts val="1415"/>
              </a:spcBef>
              <a:spcAft>
                <a:spcPts val="0"/>
              </a:spcAft>
              <a:buFont typeface="Symbol"/>
              <a:buChar char="·"/>
              <a:tabLst>
                <a:tab pos="4251960" algn="l"/>
              </a:tabLst>
            </a:pPr>
            <a:r>
              <a:rPr lang="en-US" sz="3200" spc="-10">
                <a:solidFill>
                  <a:srgbClr val="001F5F"/>
                </a:solidFill>
                <a:latin typeface="Calibri" pitchFamily="1" panose="2263545234"/>
              </a:rPr>
              <a:t>Procedures: </a:t>
            </a:r>
            <a:r>
              <a:rPr lang="en-US" sz="4300" b="1" spc="-10">
                <a:solidFill>
                  <a:srgbClr val="001F5F"/>
                </a:solidFill>
                <a:latin typeface="Calibri" pitchFamily="1" panose="2263545234"/>
              </a:rPr>
              <a:t>(4) </a:t>
            </a:r>
          </a:p>
          <a:p>
            <a:pPr marL="1143000" marR="0" indent="0" algn="l">
              <a:lnSpc>
                <a:spcPts val="2900"/>
              </a:lnSpc>
              <a:spcBef>
                <a:spcPts val="1610"/>
              </a:spcBef>
              <a:spcAft>
                <a:spcPts val="0"/>
              </a:spcAft>
            </a:pPr>
            <a:r>
              <a:rPr lang="en-US" sz="2950" spc="0">
                <a:solidFill>
                  <a:srgbClr val="001F5F"/>
                </a:solidFill>
                <a:latin typeface="Arial" pitchFamily="2" panose="2263545234"/>
              </a:rPr>
              <a:t>– </a:t>
            </a:r>
            <a:r>
              <a:rPr lang="en-US" sz="2800" spc="0">
                <a:solidFill>
                  <a:srgbClr val="001F5F"/>
                </a:solidFill>
                <a:latin typeface="Calibri" pitchFamily="1" panose="2263545234"/>
              </a:rPr>
              <a:t>Faculty member and student are heard. </a:t>
            </a:r>
          </a:p>
          <a:p>
            <a:pPr marL="1143000" marR="0" indent="0" algn="l">
              <a:lnSpc>
                <a:spcPts val="2900"/>
              </a:lnSpc>
              <a:spcBef>
                <a:spcPts val="1010"/>
              </a:spcBef>
              <a:spcAft>
                <a:spcPts val="0"/>
              </a:spcAft>
            </a:pPr>
            <a:r>
              <a:rPr lang="en-US" sz="2950" spc="0">
                <a:solidFill>
                  <a:srgbClr val="001F5F"/>
                </a:solidFill>
                <a:latin typeface="Arial" pitchFamily="2" panose="2263545234"/>
              </a:rPr>
              <a:t>– </a:t>
            </a:r>
            <a:r>
              <a:rPr lang="en-US" sz="2800" spc="0">
                <a:solidFill>
                  <a:srgbClr val="001F5F"/>
                </a:solidFill>
                <a:latin typeface="Calibri" pitchFamily="1" panose="2263545234"/>
              </a:rPr>
              <a:t>Witnesses may be called and questioned. </a:t>
            </a:r>
          </a:p>
          <a:p>
            <a:pPr marL="1143000" marR="0" indent="0" algn="l">
              <a:lnSpc>
                <a:spcPts val="2900"/>
              </a:lnSpc>
              <a:spcBef>
                <a:spcPts val="1010"/>
              </a:spcBef>
              <a:spcAft>
                <a:spcPts val="0"/>
              </a:spcAft>
            </a:pPr>
            <a:r>
              <a:rPr lang="en-US" sz="2950" spc="-5">
                <a:solidFill>
                  <a:srgbClr val="001F5F"/>
                </a:solidFill>
                <a:latin typeface="Arial" pitchFamily="2" panose="2263545234"/>
              </a:rPr>
              <a:t>– </a:t>
            </a:r>
            <a:r>
              <a:rPr lang="en-US" sz="2800" spc="-5">
                <a:solidFill>
                  <a:srgbClr val="001F5F"/>
                </a:solidFill>
                <a:latin typeface="Calibri" pitchFamily="1" panose="2263545234"/>
              </a:rPr>
              <a:t>Hearing is recorded. </a:t>
            </a:r>
          </a:p>
          <a:p>
            <a:pPr marL="1143000" marR="0" indent="0" algn="l">
              <a:lnSpc>
                <a:spcPts val="2900"/>
              </a:lnSpc>
              <a:spcBef>
                <a:spcPts val="1015"/>
              </a:spcBef>
              <a:spcAft>
                <a:spcPts val="14205"/>
              </a:spcAft>
            </a:pPr>
            <a:r>
              <a:rPr lang="en-US" sz="2950" spc="-10">
                <a:solidFill>
                  <a:srgbClr val="001F5F"/>
                </a:solidFill>
                <a:latin typeface="Arial" pitchFamily="2" panose="2263545234"/>
              </a:rPr>
              <a:t>– </a:t>
            </a:r>
            <a:r>
              <a:rPr lang="en-US" sz="2800" spc="-10">
                <a:solidFill>
                  <a:srgbClr val="001F5F"/>
                </a:solidFill>
                <a:latin typeface="Calibri" pitchFamily="1" panose="2263545234"/>
              </a:rPr>
              <a:t>No attorneys, but student may have an adviser. </a:t>
            </a:r>
          </a:p>
        </p:txBody>
      </p:sp>
      <p:graphicFrame>
        <p:nvGraphicFramePr>
          <p:cNvPr id="490" name="table 490"/>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92" name=""/>
        <p:cNvGrpSpPr/>
        <p:nvPr/>
      </p:nvGrpSpPr>
      <p:grpSpPr/>
      <p:sp>
        <p:nvSpPr>
          <p:cNvPr id="49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01" name="Image.jpg"/>
          <p:cNvPicPr/>
          <p:nvPr/>
        </p:nvPicPr>
        <p:blipFill>
          <a:blip r:embed="rId232"/>
          <a:stretch>
            <a:fillRect/>
          </a:stretch>
        </p:blipFill>
        <p:spPr>
          <a:xfrm>
            <a:off x="5638800" y="6370320"/>
            <a:ext cx="3432175" cy="289560"/>
          </a:xfrm>
          <a:prstGeom prst="rect">
            <a:avLst/>
          </a:prstGeom>
        </p:spPr>
      </p:pic>
      <p:sp>
        <p:nvSpPr>
          <p:cNvPr id="495" name=""/>
          <p:cNvSpPr/>
          <p:nvPr>
            <p:ph type="body" idx="10"/>
          </p:nvPr>
        </p:nvSpPr>
        <p:spPr>
          <a:xfrm>
            <a:off x="8800465" y="50800"/>
            <a:ext cx="3175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65">
                <a:solidFill>
                  <a:srgbClr val="000080"/>
                </a:solidFill>
                <a:latin typeface="Tahoma" pitchFamily="2" panose="2263545234"/>
              </a:rPr>
              <a:t>46 </a:t>
            </a:r>
          </a:p>
        </p:txBody>
      </p:sp>
      <p:sp>
        <p:nvSpPr>
          <p:cNvPr id="49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97" name=""/>
          <p:cNvSpPr/>
          <p:nvPr>
            <p:ph type="body" idx="10"/>
          </p:nvPr>
        </p:nvSpPr>
        <p:spPr>
          <a:xfrm>
            <a:off x="0" y="676910"/>
            <a:ext cx="9144000" cy="5693410"/>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30">
                <a:solidFill>
                  <a:srgbClr val="001F5F"/>
                </a:solidFill>
                <a:latin typeface="Calibri" pitchFamily="1" panose="2263545234"/>
              </a:rPr>
              <a:t>A Model Enforcement Policy </a:t>
            </a:r>
          </a:p>
          <a:p>
            <a:pPr marL="777240" marR="0" indent="365760" algn="l">
              <a:lnSpc>
                <a:spcPts val="5400"/>
              </a:lnSpc>
              <a:spcBef>
                <a:spcPts val="1415"/>
              </a:spcBef>
              <a:spcAft>
                <a:spcPts val="0"/>
              </a:spcAft>
              <a:buFont typeface="Symbol"/>
              <a:buChar char="·"/>
              <a:tabLst>
                <a:tab pos="4251960" algn="l"/>
              </a:tabLst>
            </a:pPr>
            <a:r>
              <a:rPr lang="en-US" sz="3150" spc="-10">
                <a:solidFill>
                  <a:srgbClr val="001F5F"/>
                </a:solidFill>
                <a:latin typeface="Calibri" pitchFamily="1" panose="2263545234"/>
              </a:rPr>
              <a:t>Sanctions: </a:t>
            </a:r>
            <a:r>
              <a:rPr lang="en-US" sz="4300" b="1" spc="-10">
                <a:solidFill>
                  <a:srgbClr val="001F5F"/>
                </a:solidFill>
                <a:latin typeface="Calibri" pitchFamily="1" panose="2263545234"/>
              </a:rPr>
              <a:t>(5) </a:t>
            </a:r>
          </a:p>
          <a:p>
            <a:pPr marL="777240" marR="0" indent="365760" algn="l">
              <a:lnSpc>
                <a:spcPts val="3500"/>
              </a:lnSpc>
              <a:spcBef>
                <a:spcPts val="1600"/>
              </a:spcBef>
              <a:spcAft>
                <a:spcPts val="0"/>
              </a:spcAft>
              <a:buFont typeface="Symbol"/>
              <a:buChar char="·"/>
            </a:pPr>
            <a:r>
              <a:rPr lang="en-US" sz="3150" spc="10">
                <a:solidFill>
                  <a:srgbClr val="001F5F"/>
                </a:solidFill>
                <a:latin typeface="Calibri" pitchFamily="1" panose="2263545234"/>
              </a:rPr>
              <a:t>May include Suspension and Dismissal </a:t>
            </a:r>
          </a:p>
          <a:p>
            <a:pPr marL="777240" marR="0" indent="365760" algn="l">
              <a:lnSpc>
                <a:spcPts val="3500"/>
              </a:lnSpc>
              <a:spcBef>
                <a:spcPts val="915"/>
              </a:spcBef>
              <a:spcAft>
                <a:spcPts val="0"/>
              </a:spcAft>
              <a:buFont typeface="Symbol"/>
              <a:buChar char="·"/>
            </a:pPr>
            <a:r>
              <a:rPr lang="en-US" sz="3150" spc="0">
                <a:solidFill>
                  <a:srgbClr val="001F5F"/>
                </a:solidFill>
                <a:latin typeface="Calibri" pitchFamily="1" panose="2263545234"/>
              </a:rPr>
              <a:t>Therefore, it’s crucial that: </a:t>
            </a:r>
          </a:p>
          <a:p>
            <a:pPr marL="777240" marR="0" indent="365760" algn="l">
              <a:lnSpc>
                <a:spcPts val="3500"/>
              </a:lnSpc>
              <a:spcBef>
                <a:spcPts val="920"/>
              </a:spcBef>
              <a:spcAft>
                <a:spcPts val="0"/>
              </a:spcAft>
              <a:buFont typeface="Symbol"/>
              <a:buChar char="·"/>
            </a:pPr>
            <a:r>
              <a:rPr lang="en-US" sz="3150" spc="5">
                <a:solidFill>
                  <a:srgbClr val="001F5F"/>
                </a:solidFill>
                <a:latin typeface="Calibri" pitchFamily="1" panose="2263545234"/>
              </a:rPr>
              <a:t>The student is afforded due process, </a:t>
            </a:r>
          </a:p>
          <a:p>
            <a:pPr marL="777240" marR="0" indent="365760" algn="l">
              <a:lnSpc>
                <a:spcPts val="3500"/>
              </a:lnSpc>
              <a:spcBef>
                <a:spcPts val="915"/>
              </a:spcBef>
              <a:spcAft>
                <a:spcPts val="0"/>
              </a:spcAft>
              <a:buFont typeface="Symbol"/>
              <a:buChar char="·"/>
            </a:pPr>
            <a:r>
              <a:rPr lang="en-US" sz="3150" spc="10">
                <a:solidFill>
                  <a:srgbClr val="001F5F"/>
                </a:solidFill>
                <a:latin typeface="Calibri" pitchFamily="1" panose="2263545234"/>
              </a:rPr>
              <a:t>And the case is thoroughly documented </a:t>
            </a:r>
          </a:p>
          <a:p>
            <a:pPr marL="1143000" marR="0" indent="0" algn="l">
              <a:lnSpc>
                <a:spcPts val="3400"/>
              </a:lnSpc>
              <a:spcBef>
                <a:spcPts val="315"/>
              </a:spcBef>
              <a:spcAft>
                <a:spcPts val="8035"/>
              </a:spcAft>
            </a:pPr>
            <a:r>
              <a:rPr lang="en-US" sz="3150" spc="5">
                <a:solidFill>
                  <a:srgbClr val="001F5F"/>
                </a:solidFill>
                <a:latin typeface="Calibri" pitchFamily="1" panose="2263545234"/>
              </a:rPr>
              <a:t>and the documentation preserved. </a:t>
            </a:r>
          </a:p>
        </p:txBody>
      </p:sp>
      <p:graphicFrame>
        <p:nvGraphicFramePr>
          <p:cNvPr id="500" name="table 500"/>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02" name=""/>
        <p:cNvGrpSpPr/>
        <p:nvPr/>
      </p:nvGrpSpPr>
      <p:grpSpPr/>
      <p:sp>
        <p:nvSpPr>
          <p:cNvPr id="50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12" name="Image.jpg"/>
          <p:cNvPicPr/>
          <p:nvPr/>
        </p:nvPicPr>
        <p:blipFill>
          <a:blip r:embed="rId237"/>
          <a:stretch>
            <a:fillRect/>
          </a:stretch>
        </p:blipFill>
        <p:spPr>
          <a:xfrm>
            <a:off x="5638800" y="6370320"/>
            <a:ext cx="3432175" cy="289560"/>
          </a:xfrm>
          <a:prstGeom prst="rect">
            <a:avLst/>
          </a:prstGeom>
        </p:spPr>
      </p:pic>
      <p:sp>
        <p:nvSpPr>
          <p:cNvPr id="505" name=""/>
          <p:cNvSpPr/>
          <p:nvPr>
            <p:ph type="body" idx="10"/>
          </p:nvPr>
        </p:nvSpPr>
        <p:spPr>
          <a:xfrm>
            <a:off x="8800465"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50">
                <a:solidFill>
                  <a:srgbClr val="000080"/>
                </a:solidFill>
                <a:latin typeface="Tahoma" pitchFamily="2" panose="2263545234"/>
              </a:rPr>
              <a:t>47 </a:t>
            </a:r>
          </a:p>
        </p:txBody>
      </p:sp>
      <p:sp>
        <p:nvSpPr>
          <p:cNvPr id="50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07" name=""/>
          <p:cNvSpPr/>
          <p:nvPr>
            <p:ph type="body" idx="10"/>
          </p:nvPr>
        </p:nvSpPr>
        <p:spPr>
          <a:xfrm>
            <a:off x="0" y="676910"/>
            <a:ext cx="9144000" cy="1172845"/>
          </a:xfrm>
          <a:prstGeom prst="rect">
            <a:avLst/>
          </a:prstGeom>
          <a:noFill/>
          <a:ln w="0" cmpd="sng">
            <a:noFill/>
            <a:prstDash val="solid"/>
          </a:ln>
        </p:spPr>
        <p:txBody>
          <a:bodyPr vert="horz" lIns="0" tIns="284480" rIns="0" bIns="0" anchor="t"/>
          <a:lstStyle/>
          <a:p>
            <a:pPr marL="0" marR="0" indent="0" algn="ctr">
              <a:lnSpc>
                <a:spcPts val="4600"/>
              </a:lnSpc>
              <a:spcAft>
                <a:spcPts val="2140"/>
              </a:spcAft>
            </a:pPr>
            <a:r>
              <a:rPr lang="en-US" sz="4350" b="1" spc="10">
                <a:solidFill>
                  <a:srgbClr val="001F5F"/>
                </a:solidFill>
                <a:latin typeface="Calibri" pitchFamily="1" panose="2263545234"/>
              </a:rPr>
              <a:t>What Is “Due Process”? </a:t>
            </a:r>
          </a:p>
        </p:txBody>
      </p:sp>
      <p:sp>
        <p:nvSpPr>
          <p:cNvPr id="508" name=""/>
          <p:cNvSpPr/>
          <p:nvPr>
            <p:ph type="body" idx="10"/>
          </p:nvPr>
        </p:nvSpPr>
        <p:spPr>
          <a:xfrm>
            <a:off x="0" y="1849755"/>
            <a:ext cx="9144000" cy="4520565"/>
          </a:xfrm>
          <a:prstGeom prst="rect">
            <a:avLst/>
          </a:prstGeom>
          <a:noFill/>
          <a:ln w="0" cmpd="sng">
            <a:noFill/>
            <a:prstDash val="solid"/>
          </a:ln>
        </p:spPr>
        <p:txBody>
          <a:bodyPr vert="horz" lIns="0" tIns="196850" rIns="0" bIns="0" anchor="t"/>
          <a:lstStyle/>
          <a:p>
            <a:pPr marL="777240" marR="0" indent="365760" algn="just">
              <a:lnSpc>
                <a:spcPts val="3300"/>
              </a:lnSpc>
              <a:spcAft>
                <a:spcPts val="0"/>
              </a:spcAft>
              <a:buFont typeface="Symbol"/>
              <a:buChar char="·"/>
            </a:pPr>
            <a:r>
              <a:rPr lang="en-US" sz="3150" spc="5">
                <a:solidFill>
                  <a:srgbClr val="001F5F"/>
                </a:solidFill>
                <a:latin typeface="Calibri" pitchFamily="1" panose="2263545234"/>
              </a:rPr>
              <a:t>Public colleges and universities: </a:t>
            </a:r>
          </a:p>
          <a:p>
            <a:pPr marL="777240" marR="0" indent="365760" algn="just">
              <a:lnSpc>
                <a:spcPts val="3300"/>
              </a:lnSpc>
              <a:spcBef>
                <a:spcPts val="1190"/>
              </a:spcBef>
              <a:spcAft>
                <a:spcPts val="0"/>
              </a:spcAft>
              <a:buFont typeface="Symbol"/>
              <a:buChar char="·"/>
            </a:pPr>
            <a:r>
              <a:rPr lang="en-US" sz="3150" spc="15">
                <a:solidFill>
                  <a:srgbClr val="001F5F"/>
                </a:solidFill>
                <a:latin typeface="Calibri" pitchFamily="1" panose="2263545234"/>
              </a:rPr>
              <a:t>14th Amendment = No person shall be </a:t>
            </a:r>
          </a:p>
          <a:p>
            <a:pPr marL="1143000" marR="0" indent="0" algn="just">
              <a:lnSpc>
                <a:spcPts val="3100"/>
              </a:lnSpc>
              <a:spcBef>
                <a:spcPts val="585"/>
              </a:spcBef>
              <a:spcAft>
                <a:spcPts val="0"/>
              </a:spcAft>
            </a:pPr>
            <a:r>
              <a:rPr lang="en-US" sz="3150" spc="0">
                <a:solidFill>
                  <a:srgbClr val="001F5F"/>
                </a:solidFill>
                <a:latin typeface="Calibri" pitchFamily="1" panose="2263545234"/>
              </a:rPr>
              <a:t>denied life, liberty or property... </a:t>
            </a:r>
          </a:p>
          <a:p>
            <a:pPr marL="777240" marR="0" indent="365760" algn="just">
              <a:lnSpc>
                <a:spcPts val="3300"/>
              </a:lnSpc>
              <a:spcBef>
                <a:spcPts val="1185"/>
              </a:spcBef>
              <a:spcAft>
                <a:spcPts val="0"/>
              </a:spcAft>
              <a:buFont typeface="Symbol"/>
              <a:buChar char="·"/>
            </a:pPr>
            <a:r>
              <a:rPr lang="en-US" sz="3150" spc="0">
                <a:solidFill>
                  <a:srgbClr val="001F5F"/>
                </a:solidFill>
                <a:latin typeface="Calibri" pitchFamily="1" panose="2263545234"/>
              </a:rPr>
              <a:t>Private colleges and universities: </a:t>
            </a:r>
          </a:p>
          <a:p>
            <a:pPr marL="777240" marR="0" indent="365760" algn="just">
              <a:lnSpc>
                <a:spcPts val="3300"/>
              </a:lnSpc>
              <a:spcBef>
                <a:spcPts val="1165"/>
              </a:spcBef>
              <a:spcAft>
                <a:spcPts val="0"/>
              </a:spcAft>
              <a:buFont typeface="Symbol"/>
              <a:buChar char="·"/>
            </a:pPr>
            <a:r>
              <a:rPr lang="en-US" sz="3150" spc="10">
                <a:solidFill>
                  <a:srgbClr val="001F5F"/>
                </a:solidFill>
                <a:latin typeface="Calibri" pitchFamily="1" panose="2263545234"/>
              </a:rPr>
              <a:t>Contractual commitment per student </a:t>
            </a:r>
          </a:p>
          <a:p>
            <a:pPr marL="1143000" marR="0" indent="0" algn="just">
              <a:lnSpc>
                <a:spcPts val="3100"/>
              </a:lnSpc>
              <a:spcBef>
                <a:spcPts val="585"/>
              </a:spcBef>
              <a:spcAft>
                <a:spcPts val="9070"/>
              </a:spcAft>
            </a:pPr>
            <a:r>
              <a:rPr lang="en-US" sz="3150" spc="10">
                <a:solidFill>
                  <a:srgbClr val="001F5F"/>
                </a:solidFill>
                <a:latin typeface="Calibri" pitchFamily="1" panose="2263545234"/>
              </a:rPr>
              <a:t>handbook or other policy(ies) </a:t>
            </a:r>
          </a:p>
        </p:txBody>
      </p:sp>
      <p:graphicFrame>
        <p:nvGraphicFramePr>
          <p:cNvPr id="511" name="table 511"/>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13" name=""/>
        <p:cNvGrpSpPr/>
        <p:nvPr/>
      </p:nvGrpSpPr>
      <p:grpSpPr/>
      <p:sp>
        <p:nvSpPr>
          <p:cNvPr id="51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22" name="Image.jpg"/>
          <p:cNvPicPr/>
          <p:nvPr/>
        </p:nvPicPr>
        <p:blipFill>
          <a:blip r:embed="rId242"/>
          <a:stretch>
            <a:fillRect/>
          </a:stretch>
        </p:blipFill>
        <p:spPr>
          <a:xfrm>
            <a:off x="5638800" y="6370320"/>
            <a:ext cx="3432175" cy="289560"/>
          </a:xfrm>
          <a:prstGeom prst="rect">
            <a:avLst/>
          </a:prstGeom>
        </p:spPr>
      </p:pic>
      <p:sp>
        <p:nvSpPr>
          <p:cNvPr id="516" name=""/>
          <p:cNvSpPr/>
          <p:nvPr>
            <p:ph type="body" idx="10"/>
          </p:nvPr>
        </p:nvSpPr>
        <p:spPr>
          <a:xfrm>
            <a:off x="8800465" y="50800"/>
            <a:ext cx="3175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65">
                <a:solidFill>
                  <a:srgbClr val="000080"/>
                </a:solidFill>
                <a:latin typeface="Tahoma" pitchFamily="2" panose="2263545234"/>
              </a:rPr>
              <a:t>48 </a:t>
            </a:r>
          </a:p>
        </p:txBody>
      </p:sp>
      <p:sp>
        <p:nvSpPr>
          <p:cNvPr id="517"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18" name=""/>
          <p:cNvSpPr/>
          <p:nvPr>
            <p:ph type="body" idx="10"/>
          </p:nvPr>
        </p:nvSpPr>
        <p:spPr>
          <a:xfrm>
            <a:off x="0" y="676910"/>
            <a:ext cx="9144000" cy="5693410"/>
          </a:xfrm>
          <a:prstGeom prst="rect">
            <a:avLst/>
          </a:prstGeom>
          <a:noFill/>
          <a:ln w="0" cmpd="sng">
            <a:noFill/>
            <a:prstDash val="solid"/>
          </a:ln>
        </p:spPr>
        <p:txBody>
          <a:bodyPr vert="horz" lIns="0" tIns="266065" rIns="0" bIns="0" anchor="t"/>
          <a:lstStyle/>
          <a:p>
            <a:pPr marL="0" marR="0" indent="0" algn="ctr">
              <a:lnSpc>
                <a:spcPts val="3100"/>
              </a:lnSpc>
              <a:spcAft>
                <a:spcPts val="0"/>
              </a:spcAft>
            </a:pPr>
            <a:r>
              <a:rPr lang="en-US" sz="3150" b="1" spc="0">
                <a:solidFill>
                  <a:srgbClr val="001F5F"/>
                </a:solidFill>
                <a:latin typeface="Calibri" pitchFamily="1" panose="2263545234"/>
              </a:rPr>
              <a:t>Park v. Indiana University </a:t>
            </a:r>
          </a:p>
          <a:p>
            <a:pPr marL="0" marR="0" indent="0" algn="ctr">
              <a:lnSpc>
                <a:spcPts val="3100"/>
              </a:lnSpc>
              <a:spcBef>
                <a:spcPts val="560"/>
              </a:spcBef>
              <a:spcAft>
                <a:spcPts val="0"/>
              </a:spcAft>
            </a:pPr>
            <a:r>
              <a:rPr lang="en-US" sz="3150" b="1" spc="-5">
                <a:solidFill>
                  <a:srgbClr val="001F5F"/>
                </a:solidFill>
                <a:latin typeface="Calibri" pitchFamily="1" panose="2263545234"/>
              </a:rPr>
              <a:t>692 F.3d 828 (7th Cir. 2012) </a:t>
            </a:r>
          </a:p>
          <a:p>
            <a:pPr marL="777240" marR="0" indent="320040" algn="l">
              <a:lnSpc>
                <a:spcPts val="2100"/>
              </a:lnSpc>
              <a:spcBef>
                <a:spcPts val="1455"/>
              </a:spcBef>
              <a:spcAft>
                <a:spcPts val="0"/>
              </a:spcAft>
              <a:buFont typeface="Symbol"/>
              <a:buChar char="·"/>
            </a:pPr>
            <a:r>
              <a:rPr lang="en-US" sz="1750" spc="-10">
                <a:solidFill>
                  <a:srgbClr val="001F5F"/>
                </a:solidFill>
                <a:latin typeface="Verdana" pitchFamily="2" panose="2263545234"/>
              </a:rPr>
              <a:t>A former student filed a civil rights action alleging that her </a:t>
            </a:r>
          </a:p>
          <a:p>
            <a:pPr marL="1143000" marR="0" indent="0" algn="l">
              <a:lnSpc>
                <a:spcPts val="2100"/>
              </a:lnSpc>
              <a:spcBef>
                <a:spcPts val="0"/>
              </a:spcBef>
              <a:spcAft>
                <a:spcPts val="0"/>
              </a:spcAft>
            </a:pPr>
            <a:r>
              <a:rPr lang="en-US" sz="1750" spc="-20">
                <a:solidFill>
                  <a:srgbClr val="001F5F"/>
                </a:solidFill>
                <a:latin typeface="Verdana" pitchFamily="2" panose="2263545234"/>
              </a:rPr>
              <a:t>dismissal from the state university's dental school amounted </a:t>
            </a:r>
          </a:p>
          <a:p>
            <a:pPr marL="1143000" marR="0" indent="0" algn="l">
              <a:lnSpc>
                <a:spcPts val="2100"/>
              </a:lnSpc>
              <a:spcBef>
                <a:spcPts val="0"/>
              </a:spcBef>
              <a:spcAft>
                <a:spcPts val="0"/>
              </a:spcAft>
            </a:pPr>
            <a:r>
              <a:rPr lang="en-US" sz="1750" spc="-20">
                <a:solidFill>
                  <a:srgbClr val="001F5F"/>
                </a:solidFill>
                <a:latin typeface="Verdana" pitchFamily="2" panose="2263545234"/>
              </a:rPr>
              <a:t>to breach of contract and violated her constitutional rights. </a:t>
            </a:r>
          </a:p>
          <a:p>
            <a:pPr marL="777240" marR="0" indent="320040" algn="l">
              <a:lnSpc>
                <a:spcPts val="2100"/>
              </a:lnSpc>
              <a:spcBef>
                <a:spcPts val="455"/>
              </a:spcBef>
              <a:spcAft>
                <a:spcPts val="0"/>
              </a:spcAft>
              <a:buFont typeface="Symbol"/>
              <a:buChar char="·"/>
            </a:pPr>
            <a:r>
              <a:rPr lang="en-US" sz="1750" spc="-15">
                <a:solidFill>
                  <a:srgbClr val="001F5F"/>
                </a:solidFill>
                <a:latin typeface="Verdana" pitchFamily="2" panose="2263545234"/>
              </a:rPr>
              <a:t>Under Indiana law, the state university's school of dentistry's </a:t>
            </a:r>
          </a:p>
          <a:p>
            <a:pPr marL="1143000" marR="0" indent="0" algn="l">
              <a:lnSpc>
                <a:spcPts val="2100"/>
              </a:lnSpc>
              <a:spcBef>
                <a:spcPts val="0"/>
              </a:spcBef>
              <a:spcAft>
                <a:spcPts val="0"/>
              </a:spcAft>
            </a:pPr>
            <a:r>
              <a:rPr lang="en-US" sz="1750" spc="-20">
                <a:solidFill>
                  <a:srgbClr val="001F5F"/>
                </a:solidFill>
                <a:latin typeface="Verdana" pitchFamily="2" panose="2263545234"/>
              </a:rPr>
              <a:t>dismissal of the dental student did not violate their contractual </a:t>
            </a:r>
          </a:p>
          <a:p>
            <a:pPr marL="1143000" marR="0" indent="0" algn="l">
              <a:lnSpc>
                <a:spcPts val="2100"/>
              </a:lnSpc>
              <a:spcBef>
                <a:spcPts val="25"/>
              </a:spcBef>
              <a:spcAft>
                <a:spcPts val="0"/>
              </a:spcAft>
            </a:pPr>
            <a:r>
              <a:rPr lang="en-US" sz="1750" spc="-20">
                <a:solidFill>
                  <a:srgbClr val="001F5F"/>
                </a:solidFill>
                <a:latin typeface="Verdana" pitchFamily="2" panose="2263545234"/>
              </a:rPr>
              <a:t>agreement, where the student's dismissal was based on </a:t>
            </a:r>
          </a:p>
          <a:p>
            <a:pPr marL="1143000" marR="0" indent="0" algn="l">
              <a:lnSpc>
                <a:spcPts val="2100"/>
              </a:lnSpc>
              <a:spcBef>
                <a:spcPts val="0"/>
              </a:spcBef>
              <a:spcAft>
                <a:spcPts val="0"/>
              </a:spcAft>
            </a:pPr>
            <a:r>
              <a:rPr lang="en-US" sz="1750" spc="-15">
                <a:solidFill>
                  <a:srgbClr val="001F5F"/>
                </a:solidFill>
                <a:latin typeface="Verdana" pitchFamily="2" panose="2263545234"/>
              </a:rPr>
              <a:t>faculty's determination that she failed to progress in her </a:t>
            </a:r>
          </a:p>
          <a:p>
            <a:pPr marL="1143000" marR="0" indent="0" algn="l">
              <a:lnSpc>
                <a:spcPts val="2100"/>
              </a:lnSpc>
              <a:spcBef>
                <a:spcPts val="0"/>
              </a:spcBef>
              <a:spcAft>
                <a:spcPts val="0"/>
              </a:spcAft>
            </a:pPr>
            <a:r>
              <a:rPr lang="en-US" sz="1750" spc="-20">
                <a:solidFill>
                  <a:srgbClr val="001F5F"/>
                </a:solidFill>
                <a:latin typeface="Verdana" pitchFamily="2" panose="2263545234"/>
              </a:rPr>
              <a:t>professional development and failed to demonstrate fitness to </a:t>
            </a:r>
          </a:p>
          <a:p>
            <a:pPr marL="1143000" marR="0" indent="0" algn="l">
              <a:lnSpc>
                <a:spcPts val="2100"/>
              </a:lnSpc>
              <a:spcBef>
                <a:spcPts val="0"/>
              </a:spcBef>
              <a:spcAft>
                <a:spcPts val="0"/>
              </a:spcAft>
            </a:pPr>
            <a:r>
              <a:rPr lang="en-US" sz="1750" spc="-20">
                <a:solidFill>
                  <a:srgbClr val="001F5F"/>
                </a:solidFill>
                <a:latin typeface="Verdana" pitchFamily="2" panose="2263545234"/>
              </a:rPr>
              <a:t>practice at the level of proficiency required. </a:t>
            </a:r>
          </a:p>
          <a:p>
            <a:pPr marL="777240" marR="0" indent="320040" algn="l">
              <a:lnSpc>
                <a:spcPts val="2100"/>
              </a:lnSpc>
              <a:spcBef>
                <a:spcPts val="435"/>
              </a:spcBef>
              <a:spcAft>
                <a:spcPts val="0"/>
              </a:spcAft>
              <a:buFont typeface="Symbol"/>
              <a:buChar char="·"/>
            </a:pPr>
            <a:r>
              <a:rPr lang="en-US" sz="1750" spc="-15">
                <a:solidFill>
                  <a:srgbClr val="001F5F"/>
                </a:solidFill>
                <a:latin typeface="Verdana" pitchFamily="2" panose="2263545234"/>
              </a:rPr>
              <a:t>She did not have a fundamental right, protected by due </a:t>
            </a:r>
          </a:p>
          <a:p>
            <a:pPr marL="1143000" marR="0" indent="0" algn="l">
              <a:lnSpc>
                <a:spcPts val="2100"/>
              </a:lnSpc>
              <a:spcBef>
                <a:spcPts val="0"/>
              </a:spcBef>
              <a:spcAft>
                <a:spcPts val="0"/>
              </a:spcAft>
            </a:pPr>
            <a:r>
              <a:rPr lang="en-US" sz="1750" spc="-20">
                <a:solidFill>
                  <a:srgbClr val="001F5F"/>
                </a:solidFill>
                <a:latin typeface="Verdana" pitchFamily="2" panose="2263545234"/>
              </a:rPr>
              <a:t>process, to become a dentist, and thus the her dismissal, </a:t>
            </a:r>
          </a:p>
          <a:p>
            <a:pPr marL="1143000" marR="0" indent="0" algn="l">
              <a:lnSpc>
                <a:spcPts val="2100"/>
              </a:lnSpc>
              <a:spcBef>
                <a:spcPts val="0"/>
              </a:spcBef>
              <a:spcAft>
                <a:spcPts val="0"/>
              </a:spcAft>
            </a:pPr>
            <a:r>
              <a:rPr lang="en-US" sz="1750" spc="-20">
                <a:solidFill>
                  <a:srgbClr val="001F5F"/>
                </a:solidFill>
                <a:latin typeface="Verdana" pitchFamily="2" panose="2263545234"/>
              </a:rPr>
              <a:t>based on failing grades and allegations of professional </a:t>
            </a:r>
          </a:p>
          <a:p>
            <a:pPr marL="1143000" marR="0" indent="0" algn="l">
              <a:lnSpc>
                <a:spcPts val="2100"/>
              </a:lnSpc>
              <a:spcBef>
                <a:spcPts val="20"/>
              </a:spcBef>
              <a:spcAft>
                <a:spcPts val="5160"/>
              </a:spcAft>
            </a:pPr>
            <a:r>
              <a:rPr lang="en-US" sz="1750" spc="-20">
                <a:solidFill>
                  <a:srgbClr val="001F5F"/>
                </a:solidFill>
                <a:latin typeface="Verdana" pitchFamily="2" panose="2263545234"/>
              </a:rPr>
              <a:t>misconduct, did not violate substantive due process. </a:t>
            </a:r>
          </a:p>
        </p:txBody>
      </p:sp>
      <p:graphicFrame>
        <p:nvGraphicFramePr>
          <p:cNvPr id="521" name="table 521"/>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23" name=""/>
        <p:cNvGrpSpPr/>
        <p:nvPr/>
      </p:nvGrpSpPr>
      <p:grpSpPr/>
      <p:sp>
        <p:nvSpPr>
          <p:cNvPr id="52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33" name="Image.jpg"/>
          <p:cNvPicPr/>
          <p:nvPr/>
        </p:nvPicPr>
        <p:blipFill>
          <a:blip r:embed="rId247"/>
          <a:stretch>
            <a:fillRect/>
          </a:stretch>
        </p:blipFill>
        <p:spPr>
          <a:xfrm>
            <a:off x="5638800" y="6370320"/>
            <a:ext cx="3432175" cy="289560"/>
          </a:xfrm>
          <a:prstGeom prst="rect">
            <a:avLst/>
          </a:prstGeom>
        </p:spPr>
      </p:pic>
      <p:sp>
        <p:nvSpPr>
          <p:cNvPr id="526" name=""/>
          <p:cNvSpPr/>
          <p:nvPr>
            <p:ph type="body" idx="10"/>
          </p:nvPr>
        </p:nvSpPr>
        <p:spPr>
          <a:xfrm>
            <a:off x="8800465" y="38100"/>
            <a:ext cx="3175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50">
                <a:solidFill>
                  <a:srgbClr val="000080"/>
                </a:solidFill>
                <a:latin typeface="Tahoma" pitchFamily="2" panose="2263545234"/>
              </a:rPr>
              <a:t>49 </a:t>
            </a:r>
          </a:p>
        </p:txBody>
      </p:sp>
      <p:sp>
        <p:nvSpPr>
          <p:cNvPr id="527"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28" name=""/>
          <p:cNvSpPr/>
          <p:nvPr>
            <p:ph type="body" idx="10"/>
          </p:nvPr>
        </p:nvSpPr>
        <p:spPr>
          <a:xfrm>
            <a:off x="0" y="676910"/>
            <a:ext cx="9144000" cy="1322070"/>
          </a:xfrm>
          <a:prstGeom prst="rect">
            <a:avLst/>
          </a:prstGeom>
          <a:noFill/>
          <a:ln w="0" cmpd="sng">
            <a:noFill/>
            <a:prstDash val="solid"/>
          </a:ln>
        </p:spPr>
        <p:txBody>
          <a:bodyPr vert="horz" lIns="0" tIns="266065" rIns="0" bIns="0" anchor="t"/>
          <a:lstStyle/>
          <a:p>
            <a:pPr marL="0" marR="0" indent="0" algn="ctr">
              <a:lnSpc>
                <a:spcPts val="3100"/>
              </a:lnSpc>
              <a:spcAft>
                <a:spcPts val="0"/>
              </a:spcAft>
            </a:pPr>
            <a:r>
              <a:rPr lang="en-US" sz="3150" b="1" spc="-10">
                <a:solidFill>
                  <a:srgbClr val="001F5F"/>
                </a:solidFill>
                <a:latin typeface="Calibri" pitchFamily="1" panose="2263545234"/>
              </a:rPr>
              <a:t>Barnes v. Zaccari </a:t>
            </a:r>
          </a:p>
          <a:p>
            <a:pPr marL="0" marR="0" indent="0" algn="ctr">
              <a:lnSpc>
                <a:spcPts val="3100"/>
              </a:lnSpc>
              <a:spcBef>
                <a:spcPts val="585"/>
              </a:spcBef>
              <a:spcAft>
                <a:spcPts val="1175"/>
              </a:spcAft>
            </a:pPr>
            <a:r>
              <a:rPr lang="en-US" sz="3150" b="1" spc="0">
                <a:solidFill>
                  <a:srgbClr val="001F5F"/>
                </a:solidFill>
                <a:latin typeface="Calibri" pitchFamily="1" panose="2263545234"/>
              </a:rPr>
              <a:t>669 F.3d 1295 (11th Cir. 2012) </a:t>
            </a:r>
          </a:p>
        </p:txBody>
      </p:sp>
      <p:sp>
        <p:nvSpPr>
          <p:cNvPr id="529" name=""/>
          <p:cNvSpPr/>
          <p:nvPr>
            <p:ph type="body" idx="10"/>
          </p:nvPr>
        </p:nvSpPr>
        <p:spPr>
          <a:xfrm>
            <a:off x="0" y="1998980"/>
            <a:ext cx="9144000" cy="4371340"/>
          </a:xfrm>
          <a:prstGeom prst="rect">
            <a:avLst/>
          </a:prstGeom>
          <a:noFill/>
          <a:ln w="0" cmpd="sng">
            <a:noFill/>
            <a:prstDash val="solid"/>
          </a:ln>
        </p:spPr>
        <p:txBody>
          <a:bodyPr vert="horz" lIns="0" tIns="32385" rIns="0" bIns="0" anchor="t"/>
          <a:lstStyle/>
          <a:p>
            <a:pPr marL="1143000" marR="1051560" indent="365760" algn="l">
              <a:lnSpc>
                <a:spcPts val="1700"/>
              </a:lnSpc>
              <a:spcAft>
                <a:spcPts val="0"/>
              </a:spcAft>
              <a:buFont typeface="Symbol"/>
              <a:buChar char="·"/>
            </a:pPr>
            <a:r>
              <a:rPr lang="en-US" sz="1600" spc="0">
                <a:solidFill>
                  <a:srgbClr val="001F5F"/>
                </a:solidFill>
                <a:latin typeface="Verdana" pitchFamily="2" panose="2263545234"/>
              </a:rPr>
              <a:t>An expelled student brought a civil rights action against the state university president, alleging procedural due process violations, and against board of regents, asserting a state-law contract claim. </a:t>
            </a:r>
          </a:p>
          <a:p>
            <a:pPr marL="1143000" marR="868680" indent="365760" algn="l">
              <a:lnSpc>
                <a:spcPts val="1700"/>
              </a:lnSpc>
              <a:spcBef>
                <a:spcPts val="380"/>
              </a:spcBef>
              <a:spcAft>
                <a:spcPts val="0"/>
              </a:spcAft>
              <a:buFont typeface="Symbol"/>
              <a:buChar char="·"/>
            </a:pPr>
            <a:r>
              <a:rPr lang="en-US" sz="1600" spc="0">
                <a:solidFill>
                  <a:srgbClr val="001F5F"/>
                </a:solidFill>
                <a:latin typeface="Verdana" pitchFamily="2" panose="2263545234"/>
              </a:rPr>
              <a:t>Qualified immunity offers complete protection for government officials </a:t>
            </a:r>
            <a:r>
              <a:rPr lang="en-US" sz="1600" spc="0">
                <a:solidFill>
                  <a:srgbClr val="001F5F"/>
                </a:solidFill>
                <a:latin typeface="Verdana" pitchFamily="2" panose="2263545234"/>
              </a:rPr>
              <a:t>sued in their individual capacities so long as their conduct violates no clearly established statutory or constitutional rights of which a reasonable person would have known. </a:t>
            </a:r>
          </a:p>
          <a:p>
            <a:pPr marL="1143000" marR="868680" indent="365760" algn="l">
              <a:lnSpc>
                <a:spcPts val="1700"/>
              </a:lnSpc>
              <a:spcBef>
                <a:spcPts val="425"/>
              </a:spcBef>
              <a:spcAft>
                <a:spcPts val="5710"/>
              </a:spcAft>
              <a:buFont typeface="Symbol"/>
              <a:buChar char="·"/>
            </a:pPr>
            <a:r>
              <a:rPr lang="en-US" sz="1600" spc="0">
                <a:solidFill>
                  <a:srgbClr val="001F5F"/>
                </a:solidFill>
                <a:latin typeface="Verdana" pitchFamily="2" panose="2263545234"/>
              </a:rPr>
              <a:t>The student had a property interest protected by the Due Process Clause in his enrollment at the university, under the board of regents' policy manual and the university's code of conduct; both documents constituted official regulations of the State of Georgia, the policy manual withheld authority to discipline students who followed rules and regulations, the code limited the university's authority to discipline students to those students who had committed violations of the code, and a student's entitlement was sufficiently important to warrant protection under Due Process Clause. </a:t>
            </a:r>
          </a:p>
        </p:txBody>
      </p:sp>
      <p:graphicFrame>
        <p:nvGraphicFramePr>
          <p:cNvPr id="532" name="table 532"/>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42" name=""/>
        <p:cNvGrpSpPr/>
        <p:nvPr/>
      </p:nvGrpSpPr>
      <p:grpSpPr/>
      <p:sp>
        <p:nvSpPr>
          <p:cNvPr id="4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2" name="Image.jpg"/>
          <p:cNvPicPr/>
          <p:nvPr/>
        </p:nvPicPr>
        <p:blipFill>
          <a:blip r:embed="rId27"/>
          <a:stretch>
            <a:fillRect/>
          </a:stretch>
        </p:blipFill>
        <p:spPr>
          <a:xfrm>
            <a:off x="5638800" y="6370320"/>
            <a:ext cx="3432175" cy="289560"/>
          </a:xfrm>
          <a:prstGeom prst="rect">
            <a:avLst/>
          </a:prstGeom>
        </p:spPr>
      </p:pic>
      <p:sp>
        <p:nvSpPr>
          <p:cNvPr id="45" name=""/>
          <p:cNvSpPr/>
          <p:nvPr>
            <p:ph type="body" idx="10"/>
          </p:nvPr>
        </p:nvSpPr>
        <p:spPr>
          <a:xfrm>
            <a:off x="8855710"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5 </a:t>
            </a:r>
          </a:p>
        </p:txBody>
      </p:sp>
      <p:sp>
        <p:nvSpPr>
          <p:cNvPr id="4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47" name=""/>
          <p:cNvSpPr/>
          <p:nvPr>
            <p:ph type="body" idx="10"/>
          </p:nvPr>
        </p:nvSpPr>
        <p:spPr>
          <a:xfrm>
            <a:off x="0" y="676910"/>
            <a:ext cx="9144000" cy="1315085"/>
          </a:xfrm>
          <a:prstGeom prst="rect">
            <a:avLst/>
          </a:prstGeom>
          <a:noFill/>
          <a:ln w="0" cmpd="sng">
            <a:noFill/>
            <a:prstDash val="solid"/>
          </a:ln>
        </p:spPr>
        <p:txBody>
          <a:bodyPr vert="horz" lIns="0" tIns="282575" rIns="0" bIns="0" anchor="t"/>
          <a:lstStyle/>
          <a:p>
            <a:pPr marL="0" marR="0" indent="0" algn="ctr">
              <a:lnSpc>
                <a:spcPts val="4300"/>
              </a:lnSpc>
              <a:spcAft>
                <a:spcPts val="3570"/>
              </a:spcAft>
            </a:pPr>
            <a:r>
              <a:rPr lang="en-US" sz="4300" b="1" spc="25">
                <a:solidFill>
                  <a:srgbClr val="001F5F"/>
                </a:solidFill>
                <a:latin typeface="Calibri" pitchFamily="1" panose="2263545234"/>
              </a:rPr>
              <a:t>What the Survey Found </a:t>
            </a:r>
          </a:p>
        </p:txBody>
      </p:sp>
      <p:sp>
        <p:nvSpPr>
          <p:cNvPr id="48" name=""/>
          <p:cNvSpPr/>
          <p:nvPr>
            <p:ph type="body" idx="10"/>
          </p:nvPr>
        </p:nvSpPr>
        <p:spPr>
          <a:xfrm>
            <a:off x="0" y="1991995"/>
            <a:ext cx="9144000" cy="4378325"/>
          </a:xfrm>
          <a:prstGeom prst="rect">
            <a:avLst/>
          </a:prstGeom>
          <a:noFill/>
          <a:ln w="0" cmpd="sng">
            <a:noFill/>
            <a:prstDash val="solid"/>
          </a:ln>
        </p:spPr>
        <p:txBody>
          <a:bodyPr vert="horz" lIns="0" tIns="16510" rIns="0" bIns="0" anchor="t"/>
          <a:lstStyle/>
          <a:p>
            <a:pPr marL="777240" marR="0" indent="365760" algn="just">
              <a:lnSpc>
                <a:spcPts val="2100"/>
              </a:lnSpc>
              <a:spcAft>
                <a:spcPts val="0"/>
              </a:spcAft>
              <a:buFont typeface="Symbol"/>
              <a:buChar char="·"/>
            </a:pPr>
            <a:r>
              <a:rPr lang="en-US" sz="2000" spc="-5">
                <a:solidFill>
                  <a:srgbClr val="001F5F"/>
                </a:solidFill>
                <a:latin typeface="Calibri" pitchFamily="1" panose="2263545234"/>
              </a:rPr>
              <a:t>86 percent claimed they cheated in school. </a:t>
            </a:r>
          </a:p>
          <a:p>
            <a:pPr marL="777240" marR="0" indent="365760" algn="just">
              <a:lnSpc>
                <a:spcPts val="2100"/>
              </a:lnSpc>
              <a:spcBef>
                <a:spcPts val="480"/>
              </a:spcBef>
              <a:spcAft>
                <a:spcPts val="0"/>
              </a:spcAft>
              <a:buFont typeface="Symbol"/>
              <a:buChar char="·"/>
            </a:pPr>
            <a:r>
              <a:rPr lang="en-US" sz="2000" spc="0">
                <a:solidFill>
                  <a:srgbClr val="001F5F"/>
                </a:solidFill>
                <a:latin typeface="Calibri" pitchFamily="1" panose="2263545234"/>
              </a:rPr>
              <a:t>54 percent indicated that cheating was OK. Some said it it is necessary </a:t>
            </a:r>
          </a:p>
          <a:p>
            <a:pPr marL="1143000" marR="0" indent="0" algn="just">
              <a:lnSpc>
                <a:spcPts val="2100"/>
              </a:lnSpc>
              <a:spcBef>
                <a:spcPts val="0"/>
              </a:spcBef>
              <a:spcAft>
                <a:spcPts val="0"/>
              </a:spcAft>
            </a:pPr>
            <a:r>
              <a:rPr lang="en-US" sz="2000" spc="-15">
                <a:solidFill>
                  <a:srgbClr val="001F5F"/>
                </a:solidFill>
                <a:latin typeface="Calibri" pitchFamily="1" panose="2263545234"/>
              </a:rPr>
              <a:t>to stay competitive. </a:t>
            </a:r>
          </a:p>
          <a:p>
            <a:pPr marL="777240" marR="0" indent="365760" algn="just">
              <a:lnSpc>
                <a:spcPts val="2100"/>
              </a:lnSpc>
              <a:spcBef>
                <a:spcPts val="480"/>
              </a:spcBef>
              <a:spcAft>
                <a:spcPts val="0"/>
              </a:spcAft>
              <a:buFont typeface="Symbol"/>
              <a:buChar char="·"/>
            </a:pPr>
            <a:r>
              <a:rPr lang="en-US" sz="2000" spc="-5">
                <a:solidFill>
                  <a:srgbClr val="001F5F"/>
                </a:solidFill>
                <a:latin typeface="Calibri" pitchFamily="1" panose="2263545234"/>
              </a:rPr>
              <a:t>97 percent of admitted cheaters say they have never been caught. </a:t>
            </a:r>
          </a:p>
          <a:p>
            <a:pPr marL="777240" marR="0" indent="365760" algn="just">
              <a:lnSpc>
                <a:spcPts val="2100"/>
              </a:lnSpc>
              <a:spcBef>
                <a:spcPts val="480"/>
              </a:spcBef>
              <a:spcAft>
                <a:spcPts val="0"/>
              </a:spcAft>
              <a:buFont typeface="Symbol"/>
              <a:buChar char="·"/>
            </a:pPr>
            <a:r>
              <a:rPr lang="en-US" sz="2000" spc="-5">
                <a:solidFill>
                  <a:srgbClr val="001F5F"/>
                </a:solidFill>
                <a:latin typeface="Calibri" pitchFamily="1" panose="2263545234"/>
              </a:rPr>
              <a:t>76 percent copied word for word someone else's assignments.. </a:t>
            </a:r>
          </a:p>
          <a:p>
            <a:pPr marL="777240" marR="0" indent="365760" algn="just">
              <a:lnSpc>
                <a:spcPts val="2100"/>
              </a:lnSpc>
              <a:spcBef>
                <a:spcPts val="480"/>
              </a:spcBef>
              <a:spcAft>
                <a:spcPts val="0"/>
              </a:spcAft>
              <a:buFont typeface="Symbol"/>
              <a:buChar char="·"/>
            </a:pPr>
            <a:r>
              <a:rPr lang="en-US" sz="2000" spc="-5">
                <a:solidFill>
                  <a:srgbClr val="001F5F"/>
                </a:solidFill>
                <a:latin typeface="Calibri" pitchFamily="1" panose="2263545234"/>
              </a:rPr>
              <a:t>12 percent indicated they would never cheat because of ethics. </a:t>
            </a:r>
          </a:p>
          <a:p>
            <a:pPr marL="777240" marR="0" indent="365760" algn="just">
              <a:lnSpc>
                <a:spcPts val="2100"/>
              </a:lnSpc>
              <a:spcBef>
                <a:spcPts val="480"/>
              </a:spcBef>
              <a:spcAft>
                <a:spcPts val="0"/>
              </a:spcAft>
              <a:buFont typeface="Symbol"/>
              <a:buChar char="·"/>
            </a:pPr>
            <a:r>
              <a:rPr lang="en-US" sz="2000" spc="-5">
                <a:solidFill>
                  <a:srgbClr val="001F5F"/>
                </a:solidFill>
                <a:latin typeface="Calibri" pitchFamily="1" panose="2263545234"/>
              </a:rPr>
              <a:t>42 percent said they purchased custom term papers, essays and </a:t>
            </a:r>
          </a:p>
          <a:p>
            <a:pPr marL="1143000" marR="0" indent="0" algn="just">
              <a:lnSpc>
                <a:spcPts val="2100"/>
              </a:lnSpc>
              <a:spcBef>
                <a:spcPts val="0"/>
              </a:spcBef>
              <a:spcAft>
                <a:spcPts val="0"/>
              </a:spcAft>
            </a:pPr>
            <a:r>
              <a:rPr lang="en-US" sz="2000" spc="-15">
                <a:solidFill>
                  <a:srgbClr val="001F5F"/>
                </a:solidFill>
                <a:latin typeface="Calibri" pitchFamily="1" panose="2263545234"/>
              </a:rPr>
              <a:t>thesis online. </a:t>
            </a:r>
          </a:p>
          <a:p>
            <a:pPr marL="777240" marR="0" indent="365760" algn="just">
              <a:lnSpc>
                <a:spcPts val="2100"/>
              </a:lnSpc>
              <a:spcBef>
                <a:spcPts val="480"/>
              </a:spcBef>
              <a:spcAft>
                <a:spcPts val="0"/>
              </a:spcAft>
              <a:buFont typeface="Symbol"/>
              <a:buChar char="·"/>
            </a:pPr>
            <a:r>
              <a:rPr lang="en-US" sz="2000" spc="0">
                <a:solidFill>
                  <a:srgbClr val="001F5F"/>
                </a:solidFill>
                <a:latin typeface="Calibri" pitchFamily="1" panose="2263545234"/>
              </a:rPr>
              <a:t>28 percent said they had a service take their online classes for them. </a:t>
            </a:r>
          </a:p>
          <a:p>
            <a:pPr marL="777240" marR="0" indent="365760" algn="just">
              <a:lnSpc>
                <a:spcPts val="2100"/>
              </a:lnSpc>
              <a:spcBef>
                <a:spcPts val="480"/>
              </a:spcBef>
              <a:spcAft>
                <a:spcPts val="0"/>
              </a:spcAft>
              <a:buFont typeface="Symbol"/>
              <a:buChar char="·"/>
            </a:pPr>
            <a:r>
              <a:rPr lang="en-US" sz="2000" spc="0">
                <a:solidFill>
                  <a:srgbClr val="001F5F"/>
                </a:solidFill>
                <a:latin typeface="Calibri" pitchFamily="1" panose="2263545234"/>
              </a:rPr>
              <a:t>72 percent indicated that they had used their phone, tablet or </a:t>
            </a:r>
          </a:p>
          <a:p>
            <a:pPr marL="1143000" marR="0" indent="0" algn="just">
              <a:lnSpc>
                <a:spcPts val="2100"/>
              </a:lnSpc>
              <a:spcBef>
                <a:spcPts val="0"/>
              </a:spcBef>
              <a:spcAft>
                <a:spcPts val="7175"/>
              </a:spcAft>
            </a:pPr>
            <a:r>
              <a:rPr lang="en-US" sz="2000" spc="-10">
                <a:solidFill>
                  <a:srgbClr val="001F5F"/>
                </a:solidFill>
                <a:latin typeface="Calibri" pitchFamily="1" panose="2263545234"/>
              </a:rPr>
              <a:t>computer to cheat in class. </a:t>
            </a:r>
          </a:p>
        </p:txBody>
      </p:sp>
      <p:graphicFrame>
        <p:nvGraphicFramePr>
          <p:cNvPr id="51" name="table 51"/>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34" name=""/>
        <p:cNvGrpSpPr/>
        <p:nvPr/>
      </p:nvGrpSpPr>
      <p:grpSpPr/>
      <p:sp>
        <p:nvSpPr>
          <p:cNvPr id="53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43" name="Image.jpg"/>
          <p:cNvPicPr/>
          <p:nvPr/>
        </p:nvPicPr>
        <p:blipFill>
          <a:blip r:embed="rId252"/>
          <a:stretch>
            <a:fillRect/>
          </a:stretch>
        </p:blipFill>
        <p:spPr>
          <a:xfrm>
            <a:off x="5638800" y="6370320"/>
            <a:ext cx="3432175" cy="289560"/>
          </a:xfrm>
          <a:prstGeom prst="rect">
            <a:avLst/>
          </a:prstGeom>
        </p:spPr>
      </p:pic>
      <p:sp>
        <p:nvSpPr>
          <p:cNvPr id="537"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50 </a:t>
            </a:r>
          </a:p>
        </p:txBody>
      </p:sp>
      <p:sp>
        <p:nvSpPr>
          <p:cNvPr id="53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39" name=""/>
          <p:cNvSpPr/>
          <p:nvPr>
            <p:ph type="body" idx="10"/>
          </p:nvPr>
        </p:nvSpPr>
        <p:spPr>
          <a:xfrm>
            <a:off x="0" y="676910"/>
            <a:ext cx="9144000" cy="5693410"/>
          </a:xfrm>
          <a:prstGeom prst="rect">
            <a:avLst/>
          </a:prstGeom>
          <a:noFill/>
          <a:ln w="0" cmpd="sng">
            <a:noFill/>
            <a:prstDash val="solid"/>
          </a:ln>
        </p:spPr>
        <p:txBody>
          <a:bodyPr vert="horz" lIns="0" tIns="282575" rIns="0" bIns="0" anchor="t"/>
          <a:lstStyle/>
          <a:p>
            <a:pPr marL="0" marR="0" indent="0" algn="ctr">
              <a:lnSpc>
                <a:spcPts val="4300"/>
              </a:lnSpc>
              <a:spcAft>
                <a:spcPts val="0"/>
              </a:spcAft>
            </a:pPr>
            <a:r>
              <a:rPr lang="en-US" sz="4300" b="1" spc="35">
                <a:solidFill>
                  <a:srgbClr val="001F5F"/>
                </a:solidFill>
                <a:latin typeface="Calibri" pitchFamily="1" panose="2263545234"/>
              </a:rPr>
              <a:t>This Case Has a Little Bit of </a:t>
            </a:r>
          </a:p>
          <a:p>
            <a:pPr marL="0" marR="0" indent="0" algn="ctr">
              <a:lnSpc>
                <a:spcPts val="4300"/>
              </a:lnSpc>
              <a:spcBef>
                <a:spcPts val="785"/>
              </a:spcBef>
              <a:spcAft>
                <a:spcPts val="0"/>
              </a:spcAft>
            </a:pPr>
            <a:r>
              <a:rPr lang="en-US" sz="4300" b="1" spc="-20">
                <a:solidFill>
                  <a:srgbClr val="001F5F"/>
                </a:solidFill>
                <a:latin typeface="Calibri" pitchFamily="1" panose="2263545234"/>
              </a:rPr>
              <a:t>Everything! </a:t>
            </a:r>
          </a:p>
          <a:p>
            <a:pPr marL="777240" marR="0" indent="365760" algn="l">
              <a:lnSpc>
                <a:spcPts val="4100"/>
              </a:lnSpc>
              <a:spcBef>
                <a:spcPts val="1270"/>
              </a:spcBef>
              <a:spcAft>
                <a:spcPts val="0"/>
              </a:spcAft>
              <a:buFont typeface="Symbol"/>
              <a:buChar char="·"/>
            </a:pPr>
            <a:r>
              <a:rPr lang="en-US" sz="3950" spc="-20">
                <a:solidFill>
                  <a:srgbClr val="001F5F"/>
                </a:solidFill>
                <a:latin typeface="Calibri" pitchFamily="1" panose="2263545234"/>
              </a:rPr>
              <a:t>SEALS V. MISSISSIPPI </a:t>
            </a:r>
          </a:p>
          <a:p>
            <a:pPr marL="777240" marR="0" indent="365760" algn="l">
              <a:lnSpc>
                <a:spcPts val="4100"/>
              </a:lnSpc>
              <a:spcBef>
                <a:spcPts val="1510"/>
              </a:spcBef>
              <a:spcAft>
                <a:spcPts val="0"/>
              </a:spcAft>
              <a:buFont typeface="Symbol"/>
              <a:buChar char="·"/>
            </a:pPr>
            <a:r>
              <a:rPr lang="en-US" sz="3950" spc="-40">
                <a:solidFill>
                  <a:srgbClr val="001F5F"/>
                </a:solidFill>
                <a:latin typeface="Calibri" pitchFamily="1" panose="2263545234"/>
              </a:rPr>
              <a:t>998 F. SUPP. 2D 509 </a:t>
            </a:r>
          </a:p>
          <a:p>
            <a:pPr marL="777240" marR="0" indent="365760" algn="l">
              <a:lnSpc>
                <a:spcPts val="4100"/>
              </a:lnSpc>
              <a:spcBef>
                <a:spcPts val="1510"/>
              </a:spcBef>
              <a:spcAft>
                <a:spcPts val="15740"/>
              </a:spcAft>
              <a:buFont typeface="Symbol"/>
              <a:buChar char="·"/>
            </a:pPr>
            <a:r>
              <a:rPr lang="en-US" sz="3950" spc="-5">
                <a:solidFill>
                  <a:srgbClr val="001F5F"/>
                </a:solidFill>
                <a:latin typeface="Calibri" pitchFamily="1" panose="2263545234"/>
              </a:rPr>
              <a:t>(N.D. MISS. 2014) </a:t>
            </a:r>
          </a:p>
        </p:txBody>
      </p:sp>
      <p:graphicFrame>
        <p:nvGraphicFramePr>
          <p:cNvPr id="542" name="table 542"/>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44" name=""/>
        <p:cNvGrpSpPr/>
        <p:nvPr/>
      </p:nvGrpSpPr>
      <p:grpSpPr/>
      <p:sp>
        <p:nvSpPr>
          <p:cNvPr id="54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54" name="Image.jpg"/>
          <p:cNvPicPr/>
          <p:nvPr/>
        </p:nvPicPr>
        <p:blipFill>
          <a:blip r:embed="rId257"/>
          <a:stretch>
            <a:fillRect/>
          </a:stretch>
        </p:blipFill>
        <p:spPr>
          <a:xfrm>
            <a:off x="5638800" y="6370320"/>
            <a:ext cx="3432175" cy="289560"/>
          </a:xfrm>
          <a:prstGeom prst="rect">
            <a:avLst/>
          </a:prstGeom>
        </p:spPr>
      </p:pic>
      <p:sp>
        <p:nvSpPr>
          <p:cNvPr id="547"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51 </a:t>
            </a:r>
          </a:p>
        </p:txBody>
      </p:sp>
      <p:sp>
        <p:nvSpPr>
          <p:cNvPr id="54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49" name=""/>
          <p:cNvSpPr/>
          <p:nvPr>
            <p:ph type="body" idx="10"/>
          </p:nvPr>
        </p:nvSpPr>
        <p:spPr>
          <a:xfrm>
            <a:off x="0" y="676910"/>
            <a:ext cx="9144000" cy="1175385"/>
          </a:xfrm>
          <a:prstGeom prst="rect">
            <a:avLst/>
          </a:prstGeom>
          <a:noFill/>
          <a:ln w="0" cmpd="sng">
            <a:noFill/>
            <a:prstDash val="solid"/>
          </a:ln>
        </p:spPr>
        <p:txBody>
          <a:bodyPr vert="horz" lIns="0" tIns="282575" rIns="0" bIns="0" anchor="t"/>
          <a:lstStyle/>
          <a:p>
            <a:pPr marL="0" marR="0" indent="0" algn="ctr">
              <a:lnSpc>
                <a:spcPts val="4300"/>
              </a:lnSpc>
              <a:spcAft>
                <a:spcPts val="2490"/>
              </a:spcAft>
            </a:pPr>
            <a:r>
              <a:rPr lang="en-US" sz="4300" b="1" spc="-20">
                <a:solidFill>
                  <a:srgbClr val="001F5F"/>
                </a:solidFill>
                <a:latin typeface="Calibri" pitchFamily="1" panose="2263545234"/>
              </a:rPr>
              <a:t>Key Facts </a:t>
            </a:r>
          </a:p>
        </p:txBody>
      </p:sp>
      <p:sp>
        <p:nvSpPr>
          <p:cNvPr id="550" name=""/>
          <p:cNvSpPr/>
          <p:nvPr>
            <p:ph type="body" idx="10"/>
          </p:nvPr>
        </p:nvSpPr>
        <p:spPr>
          <a:xfrm>
            <a:off x="0" y="1852295"/>
            <a:ext cx="9144000" cy="4518025"/>
          </a:xfrm>
          <a:prstGeom prst="rect">
            <a:avLst/>
          </a:prstGeom>
          <a:noFill/>
          <a:ln w="0" cmpd="sng">
            <a:noFill/>
            <a:prstDash val="solid"/>
          </a:ln>
        </p:spPr>
        <p:txBody>
          <a:bodyPr vert="horz" lIns="0" tIns="194310" rIns="0" bIns="0" anchor="t"/>
          <a:lstStyle/>
          <a:p>
            <a:pPr marL="777240" marR="0" indent="365760" algn="just">
              <a:lnSpc>
                <a:spcPts val="3300"/>
              </a:lnSpc>
              <a:spcAft>
                <a:spcPts val="0"/>
              </a:spcAft>
              <a:buFont typeface="Symbol"/>
              <a:buChar char="·"/>
            </a:pPr>
            <a:r>
              <a:rPr lang="en-US" sz="3150" spc="10">
                <a:solidFill>
                  <a:srgbClr val="001F5F"/>
                </a:solidFill>
                <a:latin typeface="Calibri" pitchFamily="1" panose="2263545234"/>
              </a:rPr>
              <a:t>Plaintiff was a pre-med student </a:t>
            </a:r>
          </a:p>
          <a:p>
            <a:pPr marL="777240" marR="0" indent="365760" algn="just">
              <a:lnSpc>
                <a:spcPts val="3300"/>
              </a:lnSpc>
              <a:spcBef>
                <a:spcPts val="1185"/>
              </a:spcBef>
              <a:spcAft>
                <a:spcPts val="0"/>
              </a:spcAft>
              <a:buFont typeface="Symbol"/>
              <a:buChar char="·"/>
            </a:pPr>
            <a:r>
              <a:rPr lang="en-US" sz="3150" spc="10">
                <a:solidFill>
                  <a:srgbClr val="001F5F"/>
                </a:solidFill>
                <a:latin typeface="Calibri" pitchFamily="1" panose="2263545234"/>
              </a:rPr>
              <a:t>Graduated but without honors </a:t>
            </a:r>
          </a:p>
          <a:p>
            <a:pPr marL="777240" marR="0" indent="365760" algn="just">
              <a:lnSpc>
                <a:spcPts val="3300"/>
              </a:lnSpc>
              <a:spcBef>
                <a:spcPts val="1180"/>
              </a:spcBef>
              <a:spcAft>
                <a:spcPts val="0"/>
              </a:spcAft>
              <a:buFont typeface="Symbol"/>
              <a:buChar char="·"/>
            </a:pPr>
            <a:r>
              <a:rPr lang="en-US" sz="3150" spc="5">
                <a:solidFill>
                  <a:srgbClr val="001F5F"/>
                </a:solidFill>
                <a:latin typeface="Calibri" pitchFamily="1" panose="2263545234"/>
              </a:rPr>
              <a:t>Failed to gain admission to medical school </a:t>
            </a:r>
          </a:p>
          <a:p>
            <a:pPr marL="777240" marR="0" indent="365760" algn="just">
              <a:lnSpc>
                <a:spcPts val="3300"/>
              </a:lnSpc>
              <a:spcBef>
                <a:spcPts val="1165"/>
              </a:spcBef>
              <a:spcAft>
                <a:spcPts val="0"/>
              </a:spcAft>
              <a:buFont typeface="Symbol"/>
              <a:buChar char="·"/>
            </a:pPr>
            <a:r>
              <a:rPr lang="en-US" sz="3150" spc="10">
                <a:solidFill>
                  <a:srgbClr val="001F5F"/>
                </a:solidFill>
                <a:latin typeface="Calibri" pitchFamily="1" panose="2263545234"/>
              </a:rPr>
              <a:t>Sued to have a group of grades raised post-</a:t>
            </a:r>
          </a:p>
          <a:p>
            <a:pPr marL="1143000" marR="0" indent="0" algn="just">
              <a:lnSpc>
                <a:spcPts val="3100"/>
              </a:lnSpc>
              <a:spcBef>
                <a:spcPts val="580"/>
              </a:spcBef>
              <a:spcAft>
                <a:spcPts val="12905"/>
              </a:spcAft>
            </a:pPr>
            <a:r>
              <a:rPr lang="en-US" sz="3150" spc="-15">
                <a:solidFill>
                  <a:srgbClr val="001F5F"/>
                </a:solidFill>
                <a:latin typeface="Calibri" pitchFamily="1" panose="2263545234"/>
              </a:rPr>
              <a:t>graduation </a:t>
            </a:r>
          </a:p>
        </p:txBody>
      </p:sp>
      <p:graphicFrame>
        <p:nvGraphicFramePr>
          <p:cNvPr id="553" name="table 553"/>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55" name=""/>
        <p:cNvGrpSpPr/>
        <p:nvPr/>
      </p:nvGrpSpPr>
      <p:grpSpPr/>
      <p:sp>
        <p:nvSpPr>
          <p:cNvPr id="55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65" name="Image.jpg"/>
          <p:cNvPicPr/>
          <p:nvPr/>
        </p:nvPicPr>
        <p:blipFill>
          <a:blip r:embed="rId262"/>
          <a:stretch>
            <a:fillRect/>
          </a:stretch>
        </p:blipFill>
        <p:spPr>
          <a:xfrm>
            <a:off x="5638800" y="6370320"/>
            <a:ext cx="3432175" cy="289560"/>
          </a:xfrm>
          <a:prstGeom prst="rect">
            <a:avLst/>
          </a:prstGeom>
        </p:spPr>
      </p:pic>
      <p:sp>
        <p:nvSpPr>
          <p:cNvPr id="558"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52 </a:t>
            </a:r>
          </a:p>
        </p:txBody>
      </p:sp>
      <p:sp>
        <p:nvSpPr>
          <p:cNvPr id="559"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60" name=""/>
          <p:cNvSpPr/>
          <p:nvPr>
            <p:ph type="body" idx="10"/>
          </p:nvPr>
        </p:nvSpPr>
        <p:spPr>
          <a:xfrm>
            <a:off x="0" y="676910"/>
            <a:ext cx="9144000" cy="1127125"/>
          </a:xfrm>
          <a:prstGeom prst="rect">
            <a:avLst/>
          </a:prstGeom>
          <a:noFill/>
          <a:ln w="0" cmpd="sng">
            <a:noFill/>
            <a:prstDash val="solid"/>
          </a:ln>
        </p:spPr>
        <p:txBody>
          <a:bodyPr vert="horz" lIns="0" tIns="282575" rIns="0" bIns="0" anchor="t"/>
          <a:lstStyle/>
          <a:p>
            <a:pPr marL="0" marR="0" indent="0" algn="ctr">
              <a:lnSpc>
                <a:spcPts val="4300"/>
              </a:lnSpc>
              <a:spcAft>
                <a:spcPts val="2130"/>
              </a:spcAft>
            </a:pPr>
            <a:r>
              <a:rPr lang="en-US" sz="4300" b="1" spc="25">
                <a:solidFill>
                  <a:srgbClr val="001F5F"/>
                </a:solidFill>
                <a:latin typeface="Calibri" pitchFamily="1" panose="2263545234"/>
              </a:rPr>
              <a:t>Issue 1: Sovereign Immunity </a:t>
            </a:r>
          </a:p>
        </p:txBody>
      </p:sp>
      <p:sp>
        <p:nvSpPr>
          <p:cNvPr id="561" name=""/>
          <p:cNvSpPr/>
          <p:nvPr>
            <p:ph type="body" idx="10"/>
          </p:nvPr>
        </p:nvSpPr>
        <p:spPr>
          <a:xfrm>
            <a:off x="0" y="1804035"/>
            <a:ext cx="9144000" cy="4566285"/>
          </a:xfrm>
          <a:prstGeom prst="rect">
            <a:avLst/>
          </a:prstGeom>
          <a:noFill/>
          <a:ln w="0" cmpd="sng">
            <a:noFill/>
            <a:prstDash val="solid"/>
          </a:ln>
        </p:spPr>
        <p:txBody>
          <a:bodyPr vert="horz" lIns="0" tIns="225425" rIns="0" bIns="0" anchor="t"/>
          <a:lstStyle/>
          <a:p>
            <a:pPr marL="777240" marR="0" indent="365760" algn="just">
              <a:lnSpc>
                <a:spcPts val="3200"/>
              </a:lnSpc>
              <a:spcAft>
                <a:spcPts val="0"/>
              </a:spcAft>
              <a:buFont typeface="Symbol"/>
              <a:buChar char="·"/>
            </a:pPr>
            <a:r>
              <a:rPr lang="en-US" sz="2750" spc="20">
                <a:solidFill>
                  <a:srgbClr val="001F5F"/>
                </a:solidFill>
                <a:latin typeface="Verdana" pitchFamily="2" panose="2263545234"/>
              </a:rPr>
              <a:t>State university and university board of </a:t>
            </a:r>
          </a:p>
          <a:p>
            <a:pPr marL="1143000" marR="0" indent="0" algn="just">
              <a:lnSpc>
                <a:spcPts val="3200"/>
              </a:lnSpc>
              <a:spcBef>
                <a:spcPts val="0"/>
              </a:spcBef>
              <a:spcAft>
                <a:spcPts val="0"/>
              </a:spcAft>
            </a:pPr>
            <a:r>
              <a:rPr lang="en-US" sz="2750" spc="15">
                <a:solidFill>
                  <a:srgbClr val="001F5F"/>
                </a:solidFill>
                <a:latin typeface="Verdana" pitchFamily="2" panose="2263545234"/>
              </a:rPr>
              <a:t>trustees were arms of the state entitled </a:t>
            </a:r>
          </a:p>
          <a:p>
            <a:pPr marL="1143000" marR="0" indent="0" algn="just">
              <a:lnSpc>
                <a:spcPts val="3200"/>
              </a:lnSpc>
              <a:spcBef>
                <a:spcPts val="5"/>
              </a:spcBef>
              <a:spcAft>
                <a:spcPts val="0"/>
              </a:spcAft>
            </a:pPr>
            <a:r>
              <a:rPr lang="en-US" sz="2750" spc="-5">
                <a:solidFill>
                  <a:srgbClr val="001F5F"/>
                </a:solidFill>
                <a:latin typeface="Verdana" pitchFamily="2" panose="2263545234"/>
              </a:rPr>
              <a:t>to sovereign immunity. </a:t>
            </a:r>
          </a:p>
          <a:p>
            <a:pPr marL="777240" marR="0" indent="365760" algn="just">
              <a:lnSpc>
                <a:spcPts val="3200"/>
              </a:lnSpc>
              <a:spcBef>
                <a:spcPts val="695"/>
              </a:spcBef>
              <a:spcAft>
                <a:spcPts val="0"/>
              </a:spcAft>
              <a:buFont typeface="Symbol"/>
              <a:buChar char="·"/>
            </a:pPr>
            <a:r>
              <a:rPr lang="en-US" sz="2750" spc="10">
                <a:solidFill>
                  <a:srgbClr val="001F5F"/>
                </a:solidFill>
                <a:latin typeface="Verdana" pitchFamily="2" panose="2263545234"/>
              </a:rPr>
              <a:t>Chancellor was entitled to sovereign </a:t>
            </a:r>
          </a:p>
          <a:p>
            <a:pPr marL="1143000" marR="0" indent="0" algn="just">
              <a:lnSpc>
                <a:spcPts val="3200"/>
              </a:lnSpc>
              <a:spcBef>
                <a:spcPts val="0"/>
              </a:spcBef>
              <a:spcAft>
                <a:spcPts val="0"/>
              </a:spcAft>
            </a:pPr>
            <a:r>
              <a:rPr lang="en-US" sz="2750" spc="15">
                <a:solidFill>
                  <a:srgbClr val="001F5F"/>
                </a:solidFill>
                <a:latin typeface="Verdana" pitchFamily="2" panose="2263545234"/>
              </a:rPr>
              <a:t>immunity for claims for monetary </a:t>
            </a:r>
          </a:p>
          <a:p>
            <a:pPr marL="1143000" marR="0" indent="0" algn="just">
              <a:lnSpc>
                <a:spcPts val="3200"/>
              </a:lnSpc>
              <a:spcBef>
                <a:spcPts val="25"/>
              </a:spcBef>
              <a:spcAft>
                <a:spcPts val="0"/>
              </a:spcAft>
            </a:pPr>
            <a:r>
              <a:rPr lang="en-US" sz="2750" spc="20">
                <a:solidFill>
                  <a:srgbClr val="001F5F"/>
                </a:solidFill>
                <a:latin typeface="Verdana" pitchFamily="2" panose="2263545234"/>
              </a:rPr>
              <a:t>damages, but not for equitable claims </a:t>
            </a:r>
          </a:p>
          <a:p>
            <a:pPr marL="1143000" marR="0" indent="0" algn="just">
              <a:lnSpc>
                <a:spcPts val="3200"/>
              </a:lnSpc>
              <a:spcBef>
                <a:spcPts val="0"/>
              </a:spcBef>
              <a:spcAft>
                <a:spcPts val="9910"/>
              </a:spcAft>
            </a:pPr>
            <a:r>
              <a:rPr lang="en-US" sz="2750" spc="10">
                <a:solidFill>
                  <a:srgbClr val="001F5F"/>
                </a:solidFill>
                <a:latin typeface="Verdana" pitchFamily="2" panose="2263545234"/>
              </a:rPr>
              <a:t>seeking specific performance. </a:t>
            </a:r>
          </a:p>
        </p:txBody>
      </p:sp>
      <p:graphicFrame>
        <p:nvGraphicFramePr>
          <p:cNvPr id="564" name="table 564"/>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66" name=""/>
        <p:cNvGrpSpPr/>
        <p:nvPr/>
      </p:nvGrpSpPr>
      <p:grpSpPr/>
      <p:sp>
        <p:nvSpPr>
          <p:cNvPr id="56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76" name="Image.jpg"/>
          <p:cNvPicPr/>
          <p:nvPr/>
        </p:nvPicPr>
        <p:blipFill>
          <a:blip r:embed="rId267"/>
          <a:stretch>
            <a:fillRect/>
          </a:stretch>
        </p:blipFill>
        <p:spPr>
          <a:xfrm>
            <a:off x="5638800" y="6370320"/>
            <a:ext cx="3432175" cy="289560"/>
          </a:xfrm>
          <a:prstGeom prst="rect">
            <a:avLst/>
          </a:prstGeom>
        </p:spPr>
      </p:pic>
      <p:sp>
        <p:nvSpPr>
          <p:cNvPr id="569"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95">
                <a:solidFill>
                  <a:srgbClr val="000080"/>
                </a:solidFill>
                <a:latin typeface="Tahoma" pitchFamily="2" panose="2263545234"/>
              </a:rPr>
              <a:t>53 </a:t>
            </a:r>
          </a:p>
        </p:txBody>
      </p:sp>
      <p:sp>
        <p:nvSpPr>
          <p:cNvPr id="57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71" name=""/>
          <p:cNvSpPr/>
          <p:nvPr>
            <p:ph type="body" idx="10"/>
          </p:nvPr>
        </p:nvSpPr>
        <p:spPr>
          <a:xfrm>
            <a:off x="0" y="676910"/>
            <a:ext cx="9144000" cy="1344295"/>
          </a:xfrm>
          <a:prstGeom prst="rect">
            <a:avLst/>
          </a:prstGeom>
          <a:noFill/>
          <a:ln w="0" cmpd="sng">
            <a:noFill/>
            <a:prstDash val="solid"/>
          </a:ln>
        </p:spPr>
        <p:txBody>
          <a:bodyPr vert="horz" lIns="0" tIns="282575" rIns="0" bIns="0" anchor="t"/>
          <a:lstStyle/>
          <a:p>
            <a:pPr marL="0" marR="0" indent="0" algn="ctr">
              <a:lnSpc>
                <a:spcPts val="4300"/>
              </a:lnSpc>
              <a:spcAft>
                <a:spcPts val="3860"/>
              </a:spcAft>
            </a:pPr>
            <a:r>
              <a:rPr lang="en-US" sz="4300" b="1" spc="30">
                <a:solidFill>
                  <a:srgbClr val="001F5F"/>
                </a:solidFill>
                <a:latin typeface="Calibri" pitchFamily="1" panose="2263545234"/>
              </a:rPr>
              <a:t>Issue 2: Qualified Immunity </a:t>
            </a:r>
          </a:p>
        </p:txBody>
      </p:sp>
      <p:sp>
        <p:nvSpPr>
          <p:cNvPr id="572" name=""/>
          <p:cNvSpPr/>
          <p:nvPr>
            <p:ph type="body" idx="10"/>
          </p:nvPr>
        </p:nvSpPr>
        <p:spPr>
          <a:xfrm>
            <a:off x="0" y="2021205"/>
            <a:ext cx="9144000" cy="4349115"/>
          </a:xfrm>
          <a:prstGeom prst="rect">
            <a:avLst/>
          </a:prstGeom>
          <a:noFill/>
          <a:ln w="0" cmpd="sng">
            <a:noFill/>
            <a:prstDash val="solid"/>
          </a:ln>
        </p:spPr>
        <p:txBody>
          <a:bodyPr vert="horz" lIns="0" tIns="0" rIns="0" bIns="0" anchor="t">
            <a:normAutofit fontScale="95000"/>
          </a:bodyPr>
          <a:lstStyle/>
          <a:p>
            <a:pPr marL="777240" marR="0" indent="365760" algn="just">
              <a:lnSpc>
                <a:spcPts val="3800"/>
              </a:lnSpc>
              <a:spcAft>
                <a:spcPts val="0"/>
              </a:spcAft>
              <a:buFont typeface="Symbol"/>
              <a:buChar char="·"/>
            </a:pPr>
            <a:r>
              <a:rPr lang="en-US" sz="3250" spc="15">
                <a:solidFill>
                  <a:srgbClr val="001F5F"/>
                </a:solidFill>
                <a:latin typeface="Arial" pitchFamily="2" panose="2263545234"/>
              </a:rPr>
              <a:t>“</a:t>
            </a:r>
            <a:r>
              <a:rPr lang="en-US" sz="3150" spc="15">
                <a:solidFill>
                  <a:srgbClr val="001F5F"/>
                </a:solidFill>
                <a:latin typeface="Verdana" pitchFamily="2" panose="2263545234"/>
              </a:rPr>
              <a:t>Qualified immunity protects </a:t>
            </a:r>
          </a:p>
          <a:p>
            <a:pPr marL="1143000" marR="0" indent="0" algn="just">
              <a:lnSpc>
                <a:spcPts val="3600"/>
              </a:lnSpc>
              <a:spcBef>
                <a:spcPts val="10"/>
              </a:spcBef>
              <a:spcAft>
                <a:spcPts val="0"/>
              </a:spcAft>
            </a:pPr>
            <a:r>
              <a:rPr lang="en-US" sz="3150" spc="15">
                <a:solidFill>
                  <a:srgbClr val="001F5F"/>
                </a:solidFill>
                <a:latin typeface="Verdana" pitchFamily="2" panose="2263545234"/>
              </a:rPr>
              <a:t>government officials from liability </a:t>
            </a:r>
          </a:p>
          <a:p>
            <a:pPr marL="1143000" marR="0" indent="0" algn="just">
              <a:lnSpc>
                <a:spcPts val="3700"/>
              </a:lnSpc>
              <a:spcBef>
                <a:spcPts val="10"/>
              </a:spcBef>
              <a:spcAft>
                <a:spcPts val="0"/>
              </a:spcAft>
            </a:pPr>
            <a:r>
              <a:rPr lang="en-US" sz="3250" spc="5">
                <a:solidFill>
                  <a:srgbClr val="001F5F"/>
                </a:solidFill>
                <a:latin typeface="Arial" pitchFamily="2" panose="2263545234"/>
              </a:rPr>
              <a:t>‘</a:t>
            </a:r>
            <a:r>
              <a:rPr lang="en-US" sz="3150" spc="5">
                <a:solidFill>
                  <a:srgbClr val="001F5F"/>
                </a:solidFill>
                <a:latin typeface="Verdana" pitchFamily="2" panose="2263545234"/>
              </a:rPr>
              <a:t>To the extent that their conduct is </a:t>
            </a:r>
          </a:p>
          <a:p>
            <a:pPr marL="1143000" marR="0" indent="0" algn="just">
              <a:lnSpc>
                <a:spcPts val="3600"/>
              </a:lnSpc>
              <a:spcBef>
                <a:spcPts val="30"/>
              </a:spcBef>
              <a:spcAft>
                <a:spcPts val="0"/>
              </a:spcAft>
            </a:pPr>
            <a:r>
              <a:rPr lang="en-US" sz="3150" spc="20">
                <a:solidFill>
                  <a:srgbClr val="001F5F"/>
                </a:solidFill>
                <a:latin typeface="Verdana" pitchFamily="2" panose="2263545234"/>
              </a:rPr>
              <a:t>objectively reasonable in light of </a:t>
            </a:r>
          </a:p>
          <a:p>
            <a:pPr marL="1143000" marR="0" indent="0" algn="just">
              <a:lnSpc>
                <a:spcPts val="3700"/>
              </a:lnSpc>
              <a:spcBef>
                <a:spcPts val="10"/>
              </a:spcBef>
              <a:spcAft>
                <a:spcPts val="0"/>
              </a:spcAft>
            </a:pPr>
            <a:r>
              <a:rPr lang="en-US" sz="3150" spc="10">
                <a:solidFill>
                  <a:srgbClr val="001F5F"/>
                </a:solidFill>
                <a:latin typeface="Verdana" pitchFamily="2" panose="2263545234"/>
              </a:rPr>
              <a:t>clearly established law.</a:t>
            </a:r>
            <a:r>
              <a:rPr lang="en-US" sz="3250" spc="10">
                <a:solidFill>
                  <a:srgbClr val="001F5F"/>
                </a:solidFill>
                <a:latin typeface="Arial" pitchFamily="2" panose="2263545234"/>
              </a:rPr>
              <a:t>’” </a:t>
            </a:r>
          </a:p>
          <a:p>
            <a:pPr marL="777240" marR="0" indent="365760" algn="just">
              <a:lnSpc>
                <a:spcPts val="3800"/>
              </a:lnSpc>
              <a:spcBef>
                <a:spcPts val="645"/>
              </a:spcBef>
              <a:spcAft>
                <a:spcPts val="0"/>
              </a:spcAft>
              <a:buFont typeface="Symbol"/>
              <a:buChar char="·"/>
            </a:pPr>
            <a:r>
              <a:rPr lang="en-US" sz="3200" spc="-80">
                <a:solidFill>
                  <a:srgbClr val="001F5F"/>
                </a:solidFill>
                <a:latin typeface="Arial" pitchFamily="2" panose="2263545234"/>
              </a:rPr>
              <a:t>Common law recognizes qualified </a:t>
            </a:r>
          </a:p>
          <a:p>
            <a:pPr marL="1143000" marR="0" indent="0" algn="just">
              <a:lnSpc>
                <a:spcPts val="3500"/>
              </a:lnSpc>
              <a:spcBef>
                <a:spcPts val="220"/>
              </a:spcBef>
              <a:spcAft>
                <a:spcPts val="6410"/>
              </a:spcAft>
            </a:pPr>
            <a:r>
              <a:rPr lang="en-US" sz="3200" spc="-80">
                <a:solidFill>
                  <a:srgbClr val="001F5F"/>
                </a:solidFill>
                <a:latin typeface="Arial" pitchFamily="2" panose="2263545234"/>
              </a:rPr>
              <a:t>immunity in most states. </a:t>
            </a:r>
          </a:p>
        </p:txBody>
      </p:sp>
      <p:graphicFrame>
        <p:nvGraphicFramePr>
          <p:cNvPr id="575" name="table 575"/>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77" name=""/>
        <p:cNvGrpSpPr/>
        <p:nvPr/>
      </p:nvGrpSpPr>
      <p:grpSpPr/>
      <p:sp>
        <p:nvSpPr>
          <p:cNvPr id="579"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87" name="Image.jpg"/>
          <p:cNvPicPr/>
          <p:nvPr/>
        </p:nvPicPr>
        <p:blipFill>
          <a:blip r:embed="rId272"/>
          <a:stretch>
            <a:fillRect/>
          </a:stretch>
        </p:blipFill>
        <p:spPr>
          <a:xfrm>
            <a:off x="5638800" y="6370320"/>
            <a:ext cx="3432175" cy="289560"/>
          </a:xfrm>
          <a:prstGeom prst="rect">
            <a:avLst/>
          </a:prstGeom>
        </p:spPr>
      </p:pic>
      <p:sp>
        <p:nvSpPr>
          <p:cNvPr id="580"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54 </a:t>
            </a:r>
          </a:p>
        </p:txBody>
      </p:sp>
      <p:sp>
        <p:nvSpPr>
          <p:cNvPr id="581"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82" name=""/>
          <p:cNvSpPr/>
          <p:nvPr>
            <p:ph type="body" idx="10"/>
          </p:nvPr>
        </p:nvSpPr>
        <p:spPr>
          <a:xfrm>
            <a:off x="0" y="676910"/>
            <a:ext cx="9144000" cy="1308100"/>
          </a:xfrm>
          <a:prstGeom prst="rect">
            <a:avLst/>
          </a:prstGeom>
          <a:noFill/>
          <a:ln w="0" cmpd="sng">
            <a:noFill/>
            <a:prstDash val="solid"/>
          </a:ln>
        </p:spPr>
        <p:txBody>
          <a:bodyPr vert="horz" lIns="0" tIns="282575" rIns="0" bIns="0" anchor="t"/>
          <a:lstStyle/>
          <a:p>
            <a:pPr marL="0" marR="0" indent="0" algn="ctr">
              <a:lnSpc>
                <a:spcPts val="4600"/>
              </a:lnSpc>
              <a:spcAft>
                <a:spcPts val="3235"/>
              </a:spcAft>
            </a:pPr>
            <a:r>
              <a:rPr lang="en-US" sz="4300" b="1" spc="10">
                <a:solidFill>
                  <a:srgbClr val="001F5F"/>
                </a:solidFill>
                <a:latin typeface="Calibri" pitchFamily="1" panose="2263545234"/>
              </a:rPr>
              <a:t>Issue 3: Deference </a:t>
            </a:r>
          </a:p>
        </p:txBody>
      </p:sp>
      <p:sp>
        <p:nvSpPr>
          <p:cNvPr id="583" name=""/>
          <p:cNvSpPr/>
          <p:nvPr>
            <p:ph type="body" idx="10"/>
          </p:nvPr>
        </p:nvSpPr>
        <p:spPr>
          <a:xfrm>
            <a:off x="0" y="1985010"/>
            <a:ext cx="9144000" cy="4385310"/>
          </a:xfrm>
          <a:prstGeom prst="rect">
            <a:avLst/>
          </a:prstGeom>
          <a:noFill/>
          <a:ln w="0" cmpd="sng">
            <a:noFill/>
            <a:prstDash val="solid"/>
          </a:ln>
        </p:spPr>
        <p:txBody>
          <a:bodyPr vert="horz" lIns="0" tIns="61595" rIns="0" bIns="0" anchor="t"/>
          <a:lstStyle/>
          <a:p>
            <a:pPr marL="777240" marR="0" indent="320040" algn="just">
              <a:lnSpc>
                <a:spcPts val="3300"/>
              </a:lnSpc>
              <a:spcAft>
                <a:spcPts val="0"/>
              </a:spcAft>
              <a:buFont typeface="Symbol"/>
              <a:buChar char="·"/>
            </a:pPr>
            <a:r>
              <a:rPr lang="en-US" sz="3150" spc="10">
                <a:solidFill>
                  <a:srgbClr val="001F5F"/>
                </a:solidFill>
                <a:latin typeface="Calibri" pitchFamily="1" panose="2263545234"/>
              </a:rPr>
              <a:t>Regents of University of Michigan v. Ewing, </a:t>
            </a:r>
          </a:p>
          <a:p>
            <a:pPr marL="1143000" marR="0" indent="0" algn="just">
              <a:lnSpc>
                <a:spcPts val="3100"/>
              </a:lnSpc>
              <a:spcBef>
                <a:spcPts val="585"/>
              </a:spcBef>
              <a:spcAft>
                <a:spcPts val="0"/>
              </a:spcAft>
            </a:pPr>
            <a:r>
              <a:rPr lang="en-US" sz="3150" spc="0">
                <a:solidFill>
                  <a:srgbClr val="001F5F"/>
                </a:solidFill>
                <a:latin typeface="Calibri" pitchFamily="1" panose="2263545234"/>
              </a:rPr>
              <a:t>474 U.S. 214 (1985) </a:t>
            </a:r>
          </a:p>
          <a:p>
            <a:pPr marL="777240" marR="0" indent="320040" algn="just">
              <a:lnSpc>
                <a:spcPts val="3600"/>
              </a:lnSpc>
              <a:spcBef>
                <a:spcPts val="995"/>
              </a:spcBef>
              <a:spcAft>
                <a:spcPts val="0"/>
              </a:spcAft>
              <a:buFont typeface="Symbol"/>
              <a:buChar char="·"/>
            </a:pPr>
            <a:r>
              <a:rPr lang="en-US" sz="3150" spc="30">
                <a:solidFill>
                  <a:srgbClr val="001F5F"/>
                </a:solidFill>
                <a:latin typeface="Calibri" pitchFamily="1" panose="2263545234"/>
              </a:rPr>
              <a:t>“W</a:t>
            </a:r>
            <a:r>
              <a:rPr lang="en-US" sz="3150" spc="30">
                <a:solidFill>
                  <a:srgbClr val="001F5F"/>
                </a:solidFill>
                <a:latin typeface="Verdana" pitchFamily="2" panose="2263545234"/>
              </a:rPr>
              <a:t>hen judges are asked to review </a:t>
            </a:r>
          </a:p>
          <a:p>
            <a:pPr marL="1143000" marR="0" indent="0" algn="just">
              <a:lnSpc>
                <a:spcPts val="3600"/>
              </a:lnSpc>
              <a:spcBef>
                <a:spcPts val="200"/>
              </a:spcBef>
              <a:spcAft>
                <a:spcPts val="0"/>
              </a:spcAft>
            </a:pPr>
            <a:r>
              <a:rPr lang="en-US" sz="3150" spc="15">
                <a:solidFill>
                  <a:srgbClr val="001F5F"/>
                </a:solidFill>
                <a:latin typeface="Verdana" pitchFamily="2" panose="2263545234"/>
              </a:rPr>
              <a:t>the substance of a genuinely </a:t>
            </a:r>
          </a:p>
          <a:p>
            <a:pPr marL="1143000" marR="0" indent="0" algn="just">
              <a:lnSpc>
                <a:spcPts val="3600"/>
              </a:lnSpc>
              <a:spcBef>
                <a:spcPts val="60"/>
              </a:spcBef>
              <a:spcAft>
                <a:spcPts val="0"/>
              </a:spcAft>
            </a:pPr>
            <a:r>
              <a:rPr lang="en-US" sz="3150" spc="10">
                <a:solidFill>
                  <a:srgbClr val="001F5F"/>
                </a:solidFill>
                <a:latin typeface="Verdana" pitchFamily="2" panose="2263545234"/>
              </a:rPr>
              <a:t>academic decision ... they should </a:t>
            </a:r>
          </a:p>
          <a:p>
            <a:pPr marL="1143000" marR="0" indent="0" algn="just">
              <a:lnSpc>
                <a:spcPts val="3600"/>
              </a:lnSpc>
              <a:spcBef>
                <a:spcPts val="75"/>
              </a:spcBef>
              <a:spcAft>
                <a:spcPts val="0"/>
              </a:spcAft>
            </a:pPr>
            <a:r>
              <a:rPr lang="en-US" sz="3150" spc="15">
                <a:solidFill>
                  <a:srgbClr val="001F5F"/>
                </a:solidFill>
                <a:latin typeface="Verdana" pitchFamily="2" panose="2263545234"/>
              </a:rPr>
              <a:t>show great respect for the faculty's </a:t>
            </a:r>
          </a:p>
          <a:p>
            <a:pPr marL="1143000" marR="0" indent="0" algn="just">
              <a:lnSpc>
                <a:spcPts val="3700"/>
              </a:lnSpc>
              <a:spcBef>
                <a:spcPts val="35"/>
              </a:spcBef>
              <a:spcAft>
                <a:spcPts val="6415"/>
              </a:spcAft>
            </a:pPr>
            <a:r>
              <a:rPr lang="en-US" sz="3150" spc="0">
                <a:solidFill>
                  <a:srgbClr val="001F5F"/>
                </a:solidFill>
                <a:latin typeface="Verdana" pitchFamily="2" panose="2263545234"/>
              </a:rPr>
              <a:t>judgment.</a:t>
            </a:r>
            <a:r>
              <a:rPr lang="en-US" sz="3150" spc="0">
                <a:solidFill>
                  <a:srgbClr val="001F5F"/>
                </a:solidFill>
                <a:latin typeface="Arial" pitchFamily="2" panose="2263545234"/>
              </a:rPr>
              <a:t>” </a:t>
            </a:r>
          </a:p>
        </p:txBody>
      </p:sp>
      <p:graphicFrame>
        <p:nvGraphicFramePr>
          <p:cNvPr id="586" name="table 586"/>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88" name=""/>
        <p:cNvGrpSpPr/>
        <p:nvPr/>
      </p:nvGrpSpPr>
      <p:grpSpPr/>
      <p:sp>
        <p:nvSpPr>
          <p:cNvPr id="590"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598" name="Image.jpg"/>
          <p:cNvPicPr/>
          <p:nvPr/>
        </p:nvPicPr>
        <p:blipFill>
          <a:blip r:embed="rId277"/>
          <a:stretch>
            <a:fillRect/>
          </a:stretch>
        </p:blipFill>
        <p:spPr>
          <a:xfrm>
            <a:off x="5638800" y="6370320"/>
            <a:ext cx="3432175" cy="289560"/>
          </a:xfrm>
          <a:prstGeom prst="rect">
            <a:avLst/>
          </a:prstGeom>
        </p:spPr>
      </p:pic>
      <p:sp>
        <p:nvSpPr>
          <p:cNvPr id="591"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55 </a:t>
            </a:r>
          </a:p>
        </p:txBody>
      </p:sp>
      <p:sp>
        <p:nvSpPr>
          <p:cNvPr id="592"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93" name=""/>
          <p:cNvSpPr/>
          <p:nvPr>
            <p:ph type="body" idx="10"/>
          </p:nvPr>
        </p:nvSpPr>
        <p:spPr>
          <a:xfrm>
            <a:off x="0" y="676910"/>
            <a:ext cx="9144000" cy="1637665"/>
          </a:xfrm>
          <a:prstGeom prst="rect">
            <a:avLst/>
          </a:prstGeom>
          <a:noFill/>
          <a:ln w="0" cmpd="sng">
            <a:noFill/>
            <a:prstDash val="solid"/>
          </a:ln>
        </p:spPr>
        <p:txBody>
          <a:bodyPr vert="horz" lIns="0" tIns="281305" rIns="0" bIns="0" anchor="t"/>
          <a:lstStyle/>
          <a:p>
            <a:pPr marL="0" marR="0" indent="0" algn="ctr">
              <a:lnSpc>
                <a:spcPts val="4700"/>
              </a:lnSpc>
              <a:spcAft>
                <a:spcPts val="0"/>
              </a:spcAft>
            </a:pPr>
            <a:r>
              <a:rPr lang="en-US" sz="4350" b="1" spc="0">
                <a:solidFill>
                  <a:srgbClr val="001F5F"/>
                </a:solidFill>
                <a:latin typeface="Calibri" pitchFamily="1" panose="2263545234"/>
              </a:rPr>
              <a:t>Issue 4: Substantive Due </a:t>
            </a:r>
          </a:p>
          <a:p>
            <a:pPr marL="0" marR="0" indent="0" algn="ctr">
              <a:lnSpc>
                <a:spcPts val="4700"/>
              </a:lnSpc>
              <a:spcBef>
                <a:spcPts val="425"/>
              </a:spcBef>
              <a:spcAft>
                <a:spcPts val="535"/>
              </a:spcAft>
            </a:pPr>
            <a:r>
              <a:rPr lang="en-US" sz="4350" b="1" spc="-35">
                <a:solidFill>
                  <a:srgbClr val="001F5F"/>
                </a:solidFill>
                <a:latin typeface="Calibri" pitchFamily="1" panose="2263545234"/>
              </a:rPr>
              <a:t>Process </a:t>
            </a:r>
          </a:p>
        </p:txBody>
      </p:sp>
      <p:sp>
        <p:nvSpPr>
          <p:cNvPr id="594" name=""/>
          <p:cNvSpPr/>
          <p:nvPr>
            <p:ph type="body" idx="10"/>
          </p:nvPr>
        </p:nvSpPr>
        <p:spPr>
          <a:xfrm>
            <a:off x="0" y="2314575"/>
            <a:ext cx="9144000" cy="4055745"/>
          </a:xfrm>
          <a:prstGeom prst="rect">
            <a:avLst/>
          </a:prstGeom>
          <a:noFill/>
          <a:ln w="0" cmpd="sng">
            <a:noFill/>
            <a:prstDash val="solid"/>
          </a:ln>
        </p:spPr>
        <p:txBody>
          <a:bodyPr vert="horz" lIns="0" tIns="26035" rIns="0" bIns="0" anchor="t"/>
          <a:lstStyle/>
          <a:p>
            <a:pPr marL="1143000" marR="1143000" indent="365760" algn="l">
              <a:lnSpc>
                <a:spcPts val="1700"/>
              </a:lnSpc>
              <a:spcAft>
                <a:spcPts val="0"/>
              </a:spcAft>
              <a:buFont typeface="Symbol"/>
              <a:buChar char="·"/>
            </a:pPr>
            <a:r>
              <a:rPr lang="en-US" sz="1450" spc="0">
                <a:solidFill>
                  <a:srgbClr val="001F5F"/>
                </a:solidFill>
                <a:latin typeface="Calibri" pitchFamily="1" panose="2263545234"/>
              </a:rPr>
              <a:t>“[I] </a:t>
            </a:r>
            <a:r>
              <a:rPr lang="en-US" sz="1400" spc="0">
                <a:solidFill>
                  <a:srgbClr val="001F5F"/>
                </a:solidFill>
                <a:latin typeface="Verdana" pitchFamily="2" panose="2263545234"/>
              </a:rPr>
              <a:t>n regard to Buchholz's assignment of an F in BISC 350, the Court likewise finds Plaintiff's claim insufficient. </a:t>
            </a:r>
          </a:p>
          <a:p>
            <a:pPr marL="1143000" marR="1280160" indent="365760" algn="l">
              <a:lnSpc>
                <a:spcPts val="1600"/>
              </a:lnSpc>
              <a:spcBef>
                <a:spcPts val="370"/>
              </a:spcBef>
              <a:spcAft>
                <a:spcPts val="0"/>
              </a:spcAft>
              <a:buFont typeface="Symbol"/>
              <a:buChar char="·"/>
            </a:pPr>
            <a:r>
              <a:rPr lang="en-US" sz="1400" spc="0">
                <a:solidFill>
                  <a:srgbClr val="001F5F"/>
                </a:solidFill>
                <a:latin typeface="Verdana" pitchFamily="2" panose="2263545234"/>
              </a:rPr>
              <a:t>Again, although Seals argues that he was not referencing outside materials during his final exam, the question before this Court is whether Buchholz exercised professional judgment in reaching that conclusion. </a:t>
            </a:r>
          </a:p>
          <a:p>
            <a:pPr marL="1143000" marR="777240" indent="365760" algn="l">
              <a:lnSpc>
                <a:spcPts val="1600"/>
              </a:lnSpc>
              <a:spcBef>
                <a:spcPts val="325"/>
              </a:spcBef>
              <a:spcAft>
                <a:spcPts val="0"/>
              </a:spcAft>
              <a:buFont typeface="Symbol"/>
              <a:buChar char="·"/>
            </a:pPr>
            <a:r>
              <a:rPr lang="en-US" sz="1400" spc="10">
                <a:solidFill>
                  <a:srgbClr val="001F5F"/>
                </a:solidFill>
                <a:latin typeface="Verdana" pitchFamily="2" panose="2263545234"/>
              </a:rPr>
              <a:t>Based on the record before the Court, one of Seals' colleagues observed Plaintiff consulting note-cards during the exam, and reported her suspicions to Buchholz. </a:t>
            </a:r>
          </a:p>
          <a:p>
            <a:pPr marL="1143000" marR="868680" indent="365760" algn="l">
              <a:lnSpc>
                <a:spcPts val="1600"/>
              </a:lnSpc>
              <a:spcBef>
                <a:spcPts val="340"/>
              </a:spcBef>
              <a:spcAft>
                <a:spcPts val="0"/>
              </a:spcAft>
              <a:buFont typeface="Symbol"/>
              <a:buChar char="·"/>
            </a:pPr>
            <a:r>
              <a:rPr lang="en-US" sz="1400" spc="0">
                <a:solidFill>
                  <a:srgbClr val="001F5F"/>
                </a:solidFill>
                <a:latin typeface="Verdana" pitchFamily="2" panose="2263545234"/>
              </a:rPr>
              <a:t>Buchholz thereafter attempted, and in his mind did, independently confirm that third-party student's accusations. </a:t>
            </a:r>
          </a:p>
          <a:p>
            <a:pPr marL="1143000" marR="1463040" indent="365760" algn="l">
              <a:lnSpc>
                <a:spcPts val="1600"/>
              </a:lnSpc>
              <a:spcBef>
                <a:spcPts val="365"/>
              </a:spcBef>
              <a:spcAft>
                <a:spcPts val="0"/>
              </a:spcAft>
              <a:buFont typeface="Symbol"/>
              <a:buChar char="·"/>
            </a:pPr>
            <a:r>
              <a:rPr lang="en-US" sz="1400" spc="0">
                <a:solidFill>
                  <a:srgbClr val="001F5F"/>
                </a:solidFill>
                <a:latin typeface="Verdana" pitchFamily="2" panose="2263545234"/>
              </a:rPr>
              <a:t>Seals has cited no evidence indicating that Buchholz's determination was outside the pale of reasoned academic decision-making. </a:t>
            </a:r>
          </a:p>
          <a:p>
            <a:pPr marL="1143000" marR="1143000" indent="365760" algn="l">
              <a:lnSpc>
                <a:spcPts val="1600"/>
              </a:lnSpc>
              <a:spcBef>
                <a:spcPts val="325"/>
              </a:spcBef>
              <a:spcAft>
                <a:spcPts val="4665"/>
              </a:spcAft>
              <a:buFont typeface="Symbol"/>
              <a:buChar char="·"/>
            </a:pPr>
            <a:r>
              <a:rPr lang="en-US" sz="1400" spc="0">
                <a:solidFill>
                  <a:srgbClr val="001F5F"/>
                </a:solidFill>
                <a:latin typeface="Verdana" pitchFamily="2" panose="2263545234"/>
              </a:rPr>
              <a:t>Furthermore, as to Seals' assignments which Buchholz found to contain plagiarized material, it is undisputed that Buchholz relied on an independent software program to reach such a conclusion.</a:t>
            </a:r>
            <a:r>
              <a:rPr lang="en-US" sz="1450" spc="0">
                <a:solidFill>
                  <a:srgbClr val="001F5F"/>
                </a:solidFill>
                <a:latin typeface="Arial" pitchFamily="2" panose="2263545234"/>
              </a:rPr>
              <a:t>” </a:t>
            </a:r>
          </a:p>
        </p:txBody>
      </p:sp>
      <p:graphicFrame>
        <p:nvGraphicFramePr>
          <p:cNvPr id="597" name="table 597"/>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99" name=""/>
        <p:cNvGrpSpPr/>
        <p:nvPr/>
      </p:nvGrpSpPr>
      <p:grpSpPr/>
      <p:sp>
        <p:nvSpPr>
          <p:cNvPr id="60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08" name="Image.jpg"/>
          <p:cNvPicPr/>
          <p:nvPr/>
        </p:nvPicPr>
        <p:blipFill>
          <a:blip r:embed="rId282"/>
          <a:stretch>
            <a:fillRect/>
          </a:stretch>
        </p:blipFill>
        <p:spPr>
          <a:xfrm>
            <a:off x="5638800" y="6370320"/>
            <a:ext cx="3432175" cy="289560"/>
          </a:xfrm>
          <a:prstGeom prst="rect">
            <a:avLst/>
          </a:prstGeom>
        </p:spPr>
      </p:pic>
      <p:sp>
        <p:nvSpPr>
          <p:cNvPr id="602" name=""/>
          <p:cNvSpPr/>
          <p:nvPr>
            <p:ph type="body" idx="10"/>
          </p:nvPr>
        </p:nvSpPr>
        <p:spPr>
          <a:xfrm>
            <a:off x="8806815" y="50800"/>
            <a:ext cx="3048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14">
                <a:solidFill>
                  <a:srgbClr val="000080"/>
                </a:solidFill>
                <a:latin typeface="Tahoma" pitchFamily="2" panose="2263545234"/>
              </a:rPr>
              <a:t>56 </a:t>
            </a:r>
          </a:p>
        </p:txBody>
      </p:sp>
      <p:sp>
        <p:nvSpPr>
          <p:cNvPr id="60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04" name=""/>
          <p:cNvSpPr/>
          <p:nvPr>
            <p:ph type="body" idx="10"/>
          </p:nvPr>
        </p:nvSpPr>
        <p:spPr>
          <a:xfrm>
            <a:off x="0" y="676910"/>
            <a:ext cx="9144000" cy="5693410"/>
          </a:xfrm>
          <a:prstGeom prst="rect">
            <a:avLst/>
          </a:prstGeom>
          <a:noFill/>
          <a:ln w="0" cmpd="sng">
            <a:noFill/>
            <a:prstDash val="solid"/>
          </a:ln>
        </p:spPr>
        <p:txBody>
          <a:bodyPr vert="horz" lIns="0" tIns="281305" rIns="0" bIns="0" anchor="t">
            <a:normAutofit fontScale="95000"/>
          </a:bodyPr>
          <a:lstStyle/>
          <a:p>
            <a:pPr marL="0" marR="0" indent="0" algn="ctr">
              <a:lnSpc>
                <a:spcPts val="4700"/>
              </a:lnSpc>
              <a:spcAft>
                <a:spcPts val="0"/>
              </a:spcAft>
            </a:pPr>
            <a:r>
              <a:rPr lang="en-US" sz="4350" b="1" spc="0">
                <a:solidFill>
                  <a:srgbClr val="001F5F"/>
                </a:solidFill>
                <a:latin typeface="Calibri" pitchFamily="1" panose="2263545234"/>
              </a:rPr>
              <a:t>Issue 5: Procedural Due </a:t>
            </a:r>
          </a:p>
          <a:p>
            <a:pPr marL="0" marR="0" indent="0" algn="ctr">
              <a:lnSpc>
                <a:spcPts val="4700"/>
              </a:lnSpc>
              <a:spcBef>
                <a:spcPts val="425"/>
              </a:spcBef>
              <a:spcAft>
                <a:spcPts val="0"/>
              </a:spcAft>
            </a:pPr>
            <a:r>
              <a:rPr lang="en-US" sz="4350" b="1" spc="-35">
                <a:solidFill>
                  <a:srgbClr val="001F5F"/>
                </a:solidFill>
                <a:latin typeface="Calibri" pitchFamily="1" panose="2263545234"/>
              </a:rPr>
              <a:t>Process </a:t>
            </a:r>
          </a:p>
          <a:p>
            <a:pPr marL="777240" marR="0" indent="365760" algn="l">
              <a:lnSpc>
                <a:spcPts val="2500"/>
              </a:lnSpc>
              <a:spcBef>
                <a:spcPts val="865"/>
              </a:spcBef>
              <a:spcAft>
                <a:spcPts val="0"/>
              </a:spcAft>
              <a:buFont typeface="Symbol"/>
              <a:buChar char="·"/>
            </a:pPr>
            <a:r>
              <a:rPr lang="en-US" sz="2400" spc="20">
                <a:solidFill>
                  <a:srgbClr val="001F5F"/>
                </a:solidFill>
                <a:latin typeface="Calibri" pitchFamily="1" panose="2263545234"/>
              </a:rPr>
              <a:t>“</a:t>
            </a:r>
            <a:r>
              <a:rPr lang="en-US" sz="2350" spc="20">
                <a:solidFill>
                  <a:srgbClr val="001F5F"/>
                </a:solidFill>
                <a:latin typeface="Verdana" pitchFamily="2" panose="2263545234"/>
              </a:rPr>
              <a:t>When making an academic decision, a </a:t>
            </a:r>
          </a:p>
          <a:p>
            <a:pPr marL="1143000" marR="0" indent="0" algn="l">
              <a:lnSpc>
                <a:spcPts val="2500"/>
              </a:lnSpc>
              <a:spcBef>
                <a:spcPts val="0"/>
              </a:spcBef>
              <a:spcAft>
                <a:spcPts val="0"/>
              </a:spcAft>
            </a:pPr>
            <a:r>
              <a:rPr lang="en-US" sz="2350" spc="20">
                <a:solidFill>
                  <a:srgbClr val="001F5F"/>
                </a:solidFill>
                <a:latin typeface="Verdana" pitchFamily="2" panose="2263545234"/>
              </a:rPr>
              <a:t>university need not provide the student with a </a:t>
            </a:r>
          </a:p>
          <a:p>
            <a:pPr marL="1143000" marR="0" indent="0" algn="l">
              <a:lnSpc>
                <a:spcPts val="2500"/>
              </a:lnSpc>
              <a:spcBef>
                <a:spcPts val="35"/>
              </a:spcBef>
              <a:spcAft>
                <a:spcPts val="0"/>
              </a:spcAft>
            </a:pPr>
            <a:r>
              <a:rPr lang="en-US" sz="2350" spc="20">
                <a:solidFill>
                  <a:srgbClr val="001F5F"/>
                </a:solidFill>
                <a:latin typeface="Verdana" pitchFamily="2" panose="2263545234"/>
              </a:rPr>
              <a:t>hearing before rendering a finding.</a:t>
            </a:r>
            <a:r>
              <a:rPr lang="en-US" sz="2450" spc="20">
                <a:solidFill>
                  <a:srgbClr val="001F5F"/>
                </a:solidFill>
                <a:latin typeface="Arial" pitchFamily="2" panose="2263545234"/>
              </a:rPr>
              <a:t>” </a:t>
            </a:r>
          </a:p>
          <a:p>
            <a:pPr marL="777240" marR="0" indent="365760" algn="l">
              <a:lnSpc>
                <a:spcPts val="2500"/>
              </a:lnSpc>
              <a:spcBef>
                <a:spcPts val="575"/>
              </a:spcBef>
              <a:spcAft>
                <a:spcPts val="0"/>
              </a:spcAft>
              <a:buFont typeface="Symbol"/>
              <a:buChar char="·"/>
            </a:pPr>
            <a:r>
              <a:rPr lang="en-US" sz="2450" spc="20">
                <a:solidFill>
                  <a:srgbClr val="001F5F"/>
                </a:solidFill>
                <a:latin typeface="Arial" pitchFamily="2" panose="2263545234"/>
              </a:rPr>
              <a:t>“</a:t>
            </a:r>
            <a:r>
              <a:rPr lang="en-US" sz="2350" spc="20">
                <a:solidFill>
                  <a:srgbClr val="001F5F"/>
                </a:solidFill>
                <a:latin typeface="Verdana" pitchFamily="2" panose="2263545234"/>
              </a:rPr>
              <a:t>Each grade that Plaintiff now challenges was </a:t>
            </a:r>
          </a:p>
          <a:p>
            <a:pPr marL="1143000" marR="0" indent="0" algn="l">
              <a:lnSpc>
                <a:spcPts val="2500"/>
              </a:lnSpc>
              <a:spcBef>
                <a:spcPts val="0"/>
              </a:spcBef>
              <a:spcAft>
                <a:spcPts val="0"/>
              </a:spcAft>
            </a:pPr>
            <a:r>
              <a:rPr lang="en-US" sz="2350" spc="20">
                <a:solidFill>
                  <a:srgbClr val="001F5F"/>
                </a:solidFill>
                <a:latin typeface="Verdana" pitchFamily="2" panose="2263545234"/>
              </a:rPr>
              <a:t>subject to a five-level appeal process. That </a:t>
            </a:r>
          </a:p>
          <a:p>
            <a:pPr marL="1143000" marR="0" indent="0" algn="l">
              <a:lnSpc>
                <a:spcPts val="2500"/>
              </a:lnSpc>
              <a:spcBef>
                <a:spcPts val="0"/>
              </a:spcBef>
              <a:spcAft>
                <a:spcPts val="0"/>
              </a:spcAft>
            </a:pPr>
            <a:r>
              <a:rPr lang="en-US" sz="2350" spc="20">
                <a:solidFill>
                  <a:srgbClr val="001F5F"/>
                </a:solidFill>
                <a:latin typeface="Verdana" pitchFamily="2" panose="2263545234"/>
              </a:rPr>
              <a:t>process allowed Plaintiff to review the decision </a:t>
            </a:r>
          </a:p>
          <a:p>
            <a:pPr marL="1143000" marR="0" indent="0" algn="l">
              <a:lnSpc>
                <a:spcPts val="2500"/>
              </a:lnSpc>
              <a:spcBef>
                <a:spcPts val="0"/>
              </a:spcBef>
              <a:spcAft>
                <a:spcPts val="0"/>
              </a:spcAft>
            </a:pPr>
            <a:r>
              <a:rPr lang="en-US" sz="2350" spc="20">
                <a:solidFill>
                  <a:srgbClr val="001F5F"/>
                </a:solidFill>
                <a:latin typeface="Verdana" pitchFamily="2" panose="2263545234"/>
              </a:rPr>
              <a:t>by appealing to: the faculty member who </a:t>
            </a:r>
          </a:p>
          <a:p>
            <a:pPr marL="1143000" marR="0" indent="0" algn="l">
              <a:lnSpc>
                <a:spcPts val="2500"/>
              </a:lnSpc>
              <a:spcBef>
                <a:spcPts val="15"/>
              </a:spcBef>
              <a:spcAft>
                <a:spcPts val="0"/>
              </a:spcAft>
            </a:pPr>
            <a:r>
              <a:rPr lang="en-US" sz="2350" spc="15">
                <a:solidFill>
                  <a:srgbClr val="001F5F"/>
                </a:solidFill>
                <a:latin typeface="Verdana" pitchFamily="2" panose="2263545234"/>
              </a:rPr>
              <a:t>assigned the grade, the department chair, the </a:t>
            </a:r>
          </a:p>
          <a:p>
            <a:pPr marL="1143000" marR="0" indent="0" algn="l">
              <a:lnSpc>
                <a:spcPts val="2500"/>
              </a:lnSpc>
              <a:spcBef>
                <a:spcPts val="0"/>
              </a:spcBef>
              <a:spcAft>
                <a:spcPts val="0"/>
              </a:spcAft>
            </a:pPr>
            <a:r>
              <a:rPr lang="en-US" sz="2350" spc="20">
                <a:solidFill>
                  <a:srgbClr val="001F5F"/>
                </a:solidFill>
                <a:latin typeface="Verdana" pitchFamily="2" panose="2263545234"/>
              </a:rPr>
              <a:t>dean of the school, an academic appeals </a:t>
            </a:r>
          </a:p>
          <a:p>
            <a:pPr marL="1143000" marR="0" indent="0" algn="l">
              <a:lnSpc>
                <a:spcPts val="2500"/>
              </a:lnSpc>
              <a:spcBef>
                <a:spcPts val="15"/>
              </a:spcBef>
              <a:spcAft>
                <a:spcPts val="0"/>
              </a:spcAft>
            </a:pPr>
            <a:r>
              <a:rPr lang="en-US" sz="2350" spc="20">
                <a:solidFill>
                  <a:srgbClr val="001F5F"/>
                </a:solidFill>
                <a:latin typeface="Verdana" pitchFamily="2" panose="2263545234"/>
              </a:rPr>
              <a:t>committee, and, finally, the vice chancellor for </a:t>
            </a:r>
          </a:p>
          <a:p>
            <a:pPr marL="1143000" marR="0" indent="0" algn="l">
              <a:lnSpc>
                <a:spcPts val="2500"/>
              </a:lnSpc>
              <a:spcBef>
                <a:spcPts val="45"/>
              </a:spcBef>
              <a:spcAft>
                <a:spcPts val="2420"/>
              </a:spcAft>
            </a:pPr>
            <a:r>
              <a:rPr lang="en-US" sz="2350" spc="10">
                <a:solidFill>
                  <a:srgbClr val="001F5F"/>
                </a:solidFill>
                <a:latin typeface="Verdana" pitchFamily="2" panose="2263545234"/>
              </a:rPr>
              <a:t>academic affairs.</a:t>
            </a:r>
            <a:r>
              <a:rPr lang="en-US" sz="2450" spc="10">
                <a:solidFill>
                  <a:srgbClr val="001F5F"/>
                </a:solidFill>
                <a:latin typeface="Arial" pitchFamily="2" panose="2263545234"/>
              </a:rPr>
              <a:t>” </a:t>
            </a:r>
          </a:p>
        </p:txBody>
      </p:sp>
      <p:graphicFrame>
        <p:nvGraphicFramePr>
          <p:cNvPr id="607" name="table 607"/>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09" name=""/>
        <p:cNvGrpSpPr/>
        <p:nvPr/>
      </p:nvGrpSpPr>
      <p:grpSpPr/>
      <p:sp>
        <p:nvSpPr>
          <p:cNvPr id="611"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19" name="Image.jpg"/>
          <p:cNvPicPr/>
          <p:nvPr/>
        </p:nvPicPr>
        <p:blipFill>
          <a:blip r:embed="rId287"/>
          <a:stretch>
            <a:fillRect/>
          </a:stretch>
        </p:blipFill>
        <p:spPr>
          <a:xfrm>
            <a:off x="5638800" y="6370320"/>
            <a:ext cx="3432175" cy="289560"/>
          </a:xfrm>
          <a:prstGeom prst="rect">
            <a:avLst/>
          </a:prstGeom>
        </p:spPr>
      </p:pic>
      <p:sp>
        <p:nvSpPr>
          <p:cNvPr id="612"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57 </a:t>
            </a:r>
          </a:p>
        </p:txBody>
      </p:sp>
      <p:sp>
        <p:nvSpPr>
          <p:cNvPr id="613"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14" name=""/>
          <p:cNvSpPr/>
          <p:nvPr>
            <p:ph type="body" idx="10"/>
          </p:nvPr>
        </p:nvSpPr>
        <p:spPr>
          <a:xfrm>
            <a:off x="0" y="676910"/>
            <a:ext cx="9144000" cy="1178560"/>
          </a:xfrm>
          <a:prstGeom prst="rect">
            <a:avLst/>
          </a:prstGeom>
          <a:noFill/>
          <a:ln w="0" cmpd="sng">
            <a:noFill/>
            <a:prstDash val="solid"/>
          </a:ln>
        </p:spPr>
        <p:txBody>
          <a:bodyPr vert="horz" lIns="0" tIns="282575" rIns="0" bIns="0" anchor="t"/>
          <a:lstStyle/>
          <a:p>
            <a:pPr marL="0" marR="0" indent="0" algn="ctr">
              <a:lnSpc>
                <a:spcPts val="4600"/>
              </a:lnSpc>
              <a:spcAft>
                <a:spcPts val="2155"/>
              </a:spcAft>
            </a:pPr>
            <a:r>
              <a:rPr lang="en-US" sz="4300" b="1" spc="15">
                <a:solidFill>
                  <a:srgbClr val="001F5F"/>
                </a:solidFill>
                <a:latin typeface="Calibri" pitchFamily="1" panose="2263545234"/>
              </a:rPr>
              <a:t>Cultural Considerations? </a:t>
            </a:r>
          </a:p>
        </p:txBody>
      </p:sp>
      <p:sp>
        <p:nvSpPr>
          <p:cNvPr id="615" name=""/>
          <p:cNvSpPr/>
          <p:nvPr>
            <p:ph type="body" idx="10"/>
          </p:nvPr>
        </p:nvSpPr>
        <p:spPr>
          <a:xfrm>
            <a:off x="0" y="1855470"/>
            <a:ext cx="9144000" cy="4514850"/>
          </a:xfrm>
          <a:prstGeom prst="rect">
            <a:avLst/>
          </a:prstGeom>
          <a:noFill/>
          <a:ln w="0" cmpd="sng">
            <a:noFill/>
            <a:prstDash val="solid"/>
          </a:ln>
        </p:spPr>
        <p:txBody>
          <a:bodyPr vert="horz" lIns="0" tIns="191135" rIns="0" bIns="0" anchor="t"/>
          <a:lstStyle/>
          <a:p>
            <a:pPr marL="777240" marR="0" indent="365760" algn="just">
              <a:lnSpc>
                <a:spcPts val="3300"/>
              </a:lnSpc>
              <a:spcAft>
                <a:spcPts val="0"/>
              </a:spcAft>
              <a:buFont typeface="Symbol"/>
              <a:buChar char="·"/>
            </a:pPr>
            <a:r>
              <a:rPr lang="en-US" sz="3150" spc="15">
                <a:solidFill>
                  <a:srgbClr val="001F5F"/>
                </a:solidFill>
                <a:latin typeface="Calibri" pitchFamily="1" panose="2263545234"/>
              </a:rPr>
              <a:t>Societies in which emulation is the highest </a:t>
            </a:r>
          </a:p>
          <a:p>
            <a:pPr marL="1143000" marR="0" indent="0" algn="just">
              <a:lnSpc>
                <a:spcPts val="3100"/>
              </a:lnSpc>
              <a:spcBef>
                <a:spcPts val="580"/>
              </a:spcBef>
              <a:spcAft>
                <a:spcPts val="0"/>
              </a:spcAft>
            </a:pPr>
            <a:r>
              <a:rPr lang="en-US" sz="3150" spc="0">
                <a:solidFill>
                  <a:srgbClr val="001F5F"/>
                </a:solidFill>
                <a:latin typeface="Calibri" pitchFamily="1" panose="2263545234"/>
              </a:rPr>
              <a:t>form of adulation </a:t>
            </a:r>
          </a:p>
          <a:p>
            <a:pPr marL="777240" marR="0" indent="365760" algn="just">
              <a:lnSpc>
                <a:spcPts val="3300"/>
              </a:lnSpc>
              <a:spcBef>
                <a:spcPts val="1185"/>
              </a:spcBef>
              <a:spcAft>
                <a:spcPts val="0"/>
              </a:spcAft>
              <a:buFont typeface="Symbol"/>
              <a:buChar char="·"/>
            </a:pPr>
            <a:r>
              <a:rPr lang="en-US" sz="3150" spc="5">
                <a:solidFill>
                  <a:srgbClr val="001F5F"/>
                </a:solidFill>
                <a:latin typeface="Calibri" pitchFamily="1" panose="2263545234"/>
              </a:rPr>
              <a:t>Community colleges that offer little </a:t>
            </a:r>
          </a:p>
          <a:p>
            <a:pPr marL="1143000" marR="0" indent="0" algn="just">
              <a:lnSpc>
                <a:spcPts val="3100"/>
              </a:lnSpc>
              <a:spcBef>
                <a:spcPts val="580"/>
              </a:spcBef>
              <a:spcAft>
                <a:spcPts val="0"/>
              </a:spcAft>
            </a:pPr>
            <a:r>
              <a:rPr lang="en-US" sz="3150" spc="10">
                <a:solidFill>
                  <a:srgbClr val="001F5F"/>
                </a:solidFill>
                <a:latin typeface="Calibri" pitchFamily="1" panose="2263545234"/>
              </a:rPr>
              <a:t>opportunity to research and write </a:t>
            </a:r>
          </a:p>
          <a:p>
            <a:pPr marL="777240" marR="0" indent="365760" algn="just">
              <a:lnSpc>
                <a:spcPts val="3300"/>
              </a:lnSpc>
              <a:spcBef>
                <a:spcPts val="1180"/>
              </a:spcBef>
              <a:spcAft>
                <a:spcPts val="0"/>
              </a:spcAft>
              <a:buFont typeface="Symbol"/>
              <a:buChar char="·"/>
            </a:pPr>
            <a:r>
              <a:rPr lang="en-US" sz="3150" spc="10">
                <a:solidFill>
                  <a:srgbClr val="001F5F"/>
                </a:solidFill>
                <a:latin typeface="Calibri" pitchFamily="1" panose="2263545234"/>
              </a:rPr>
              <a:t>Or just plain bad behavior on an </a:t>
            </a:r>
          </a:p>
          <a:p>
            <a:pPr marL="1143000" marR="0" indent="0" algn="just">
              <a:lnSpc>
                <a:spcPts val="3100"/>
              </a:lnSpc>
              <a:spcBef>
                <a:spcPts val="560"/>
              </a:spcBef>
              <a:spcAft>
                <a:spcPts val="9835"/>
              </a:spcAft>
            </a:pPr>
            <a:r>
              <a:rPr lang="en-US" sz="3150" spc="0">
                <a:solidFill>
                  <a:srgbClr val="001F5F"/>
                </a:solidFill>
                <a:latin typeface="Calibri" pitchFamily="1" panose="2263545234"/>
              </a:rPr>
              <a:t>international scale? </a:t>
            </a:r>
          </a:p>
        </p:txBody>
      </p:sp>
      <p:graphicFrame>
        <p:nvGraphicFramePr>
          <p:cNvPr id="618" name="table 618"/>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20" name=""/>
        <p:cNvGrpSpPr/>
        <p:nvPr/>
      </p:nvGrpSpPr>
      <p:grpSpPr/>
      <p:sp>
        <p:nvSpPr>
          <p:cNvPr id="622"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30" name="Image.jpg"/>
          <p:cNvPicPr/>
          <p:nvPr/>
        </p:nvPicPr>
        <p:blipFill>
          <a:blip r:embed="rId292"/>
          <a:stretch>
            <a:fillRect/>
          </a:stretch>
        </p:blipFill>
        <p:spPr>
          <a:xfrm>
            <a:off x="5638800" y="6370320"/>
            <a:ext cx="3432175" cy="289560"/>
          </a:xfrm>
          <a:prstGeom prst="rect">
            <a:avLst/>
          </a:prstGeom>
        </p:spPr>
      </p:pic>
      <p:sp>
        <p:nvSpPr>
          <p:cNvPr id="623" name=""/>
          <p:cNvSpPr/>
          <p:nvPr>
            <p:ph type="body" idx="10"/>
          </p:nvPr>
        </p:nvSpPr>
        <p:spPr>
          <a:xfrm>
            <a:off x="8806815" y="50800"/>
            <a:ext cx="3048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114">
                <a:solidFill>
                  <a:srgbClr val="000080"/>
                </a:solidFill>
                <a:latin typeface="Tahoma" pitchFamily="2" panose="2263545234"/>
              </a:rPr>
              <a:t>58 </a:t>
            </a:r>
          </a:p>
        </p:txBody>
      </p:sp>
      <p:sp>
        <p:nvSpPr>
          <p:cNvPr id="624"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25" name=""/>
          <p:cNvSpPr/>
          <p:nvPr>
            <p:ph type="body" idx="10"/>
          </p:nvPr>
        </p:nvSpPr>
        <p:spPr>
          <a:xfrm>
            <a:off x="0" y="676910"/>
            <a:ext cx="9144000" cy="1129665"/>
          </a:xfrm>
          <a:prstGeom prst="rect">
            <a:avLst/>
          </a:prstGeom>
          <a:noFill/>
          <a:ln w="0" cmpd="sng">
            <a:noFill/>
            <a:prstDash val="solid"/>
          </a:ln>
        </p:spPr>
        <p:txBody>
          <a:bodyPr vert="horz" lIns="0" tIns="281305" rIns="0" bIns="0" anchor="t"/>
          <a:lstStyle/>
          <a:p>
            <a:pPr marL="0" marR="0" indent="0" algn="ctr">
              <a:lnSpc>
                <a:spcPts val="4700"/>
              </a:lnSpc>
              <a:spcAft>
                <a:spcPts val="1780"/>
              </a:spcAft>
            </a:pPr>
            <a:r>
              <a:rPr lang="en-US" sz="4350" b="1" spc="-50">
                <a:solidFill>
                  <a:srgbClr val="001F5F"/>
                </a:solidFill>
                <a:latin typeface="Calibri" pitchFamily="1" panose="2263545234"/>
              </a:rPr>
              <a:t>East v. West </a:t>
            </a:r>
          </a:p>
        </p:txBody>
      </p:sp>
      <p:sp>
        <p:nvSpPr>
          <p:cNvPr id="626" name=""/>
          <p:cNvSpPr/>
          <p:nvPr>
            <p:ph type="body" idx="10"/>
          </p:nvPr>
        </p:nvSpPr>
        <p:spPr>
          <a:xfrm>
            <a:off x="0" y="1806575"/>
            <a:ext cx="9144000" cy="4563745"/>
          </a:xfrm>
          <a:prstGeom prst="rect">
            <a:avLst/>
          </a:prstGeom>
          <a:noFill/>
          <a:ln w="0" cmpd="sng">
            <a:noFill/>
            <a:prstDash val="solid"/>
          </a:ln>
        </p:spPr>
        <p:txBody>
          <a:bodyPr vert="horz" lIns="0" tIns="236220"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It is important to remember that plagiarism is a </a:t>
            </a:r>
          </a:p>
          <a:p>
            <a:pPr marL="1143000" marR="0" indent="0" algn="just">
              <a:lnSpc>
                <a:spcPts val="2700"/>
              </a:lnSpc>
              <a:spcBef>
                <a:spcPts val="515"/>
              </a:spcBef>
              <a:spcAft>
                <a:spcPts val="0"/>
              </a:spcAft>
            </a:pPr>
            <a:r>
              <a:rPr lang="en-US" sz="2800" spc="-10">
                <a:solidFill>
                  <a:srgbClr val="001F5F"/>
                </a:solidFill>
                <a:latin typeface="Calibri" pitchFamily="1" panose="2263545234"/>
              </a:rPr>
              <a:t>Western ideal. For example, “... the notion of </a:t>
            </a:r>
          </a:p>
          <a:p>
            <a:pPr marL="1143000" marR="0" indent="0" algn="just">
              <a:lnSpc>
                <a:spcPts val="2800"/>
              </a:lnSpc>
              <a:spcBef>
                <a:spcPts val="515"/>
              </a:spcBef>
              <a:spcAft>
                <a:spcPts val="0"/>
              </a:spcAft>
            </a:pPr>
            <a:r>
              <a:rPr lang="en-US" sz="2800" spc="-5">
                <a:solidFill>
                  <a:srgbClr val="001F5F"/>
                </a:solidFill>
                <a:latin typeface="Calibri" pitchFamily="1" panose="2263545234"/>
              </a:rPr>
              <a:t>‘stealing’ another’s work has its origins in the </a:t>
            </a:r>
          </a:p>
          <a:p>
            <a:pPr marL="1143000" marR="0" indent="0" algn="just">
              <a:lnSpc>
                <a:spcPts val="2800"/>
              </a:lnSpc>
              <a:spcBef>
                <a:spcPts val="490"/>
              </a:spcBef>
              <a:spcAft>
                <a:spcPts val="0"/>
              </a:spcAft>
            </a:pPr>
            <a:r>
              <a:rPr lang="en-US" sz="2800" spc="-10">
                <a:solidFill>
                  <a:srgbClr val="001F5F"/>
                </a:solidFill>
                <a:latin typeface="Calibri" pitchFamily="1" panose="2263545234"/>
              </a:rPr>
              <a:t>peculiarly Western conjunction between the </a:t>
            </a:r>
          </a:p>
          <a:p>
            <a:pPr marL="1143000" marR="0" indent="0" algn="just">
              <a:lnSpc>
                <a:spcPts val="2800"/>
              </a:lnSpc>
              <a:spcBef>
                <a:spcPts val="490"/>
              </a:spcBef>
              <a:spcAft>
                <a:spcPts val="0"/>
              </a:spcAft>
            </a:pPr>
            <a:r>
              <a:rPr lang="en-US" sz="2800" spc="0">
                <a:solidFill>
                  <a:srgbClr val="001F5F"/>
                </a:solidFill>
                <a:latin typeface="Calibri" pitchFamily="1" panose="2263545234"/>
              </a:rPr>
              <a:t>‘growth of the notion of human right’ (freedom of </a:t>
            </a:r>
          </a:p>
          <a:p>
            <a:pPr marL="1143000" marR="0" indent="0" algn="just">
              <a:lnSpc>
                <a:spcPts val="2800"/>
              </a:lnSpc>
              <a:spcBef>
                <a:spcPts val="490"/>
              </a:spcBef>
              <a:spcAft>
                <a:spcPts val="0"/>
              </a:spcAft>
            </a:pPr>
            <a:r>
              <a:rPr lang="en-US" sz="2800" spc="-5">
                <a:solidFill>
                  <a:srgbClr val="001F5F"/>
                </a:solidFill>
                <a:latin typeface="Calibri" pitchFamily="1" panose="2263545234"/>
              </a:rPr>
              <a:t>speech) and the ‘stress on individual property’ </a:t>
            </a:r>
          </a:p>
          <a:p>
            <a:pPr marL="1143000" marR="0" indent="0" algn="just">
              <a:lnSpc>
                <a:spcPts val="2800"/>
              </a:lnSpc>
              <a:spcBef>
                <a:spcPts val="490"/>
              </a:spcBef>
              <a:spcAft>
                <a:spcPts val="0"/>
              </a:spcAft>
            </a:pPr>
            <a:r>
              <a:rPr lang="en-US" sz="2800" spc="-5">
                <a:solidFill>
                  <a:srgbClr val="001F5F"/>
                </a:solidFill>
                <a:latin typeface="Calibri" pitchFamily="1" panose="2263545234"/>
              </a:rPr>
              <a:t>(copyright)” (Duff et al., 2006, p. 675). </a:t>
            </a:r>
          </a:p>
          <a:p>
            <a:pPr marL="777240" marR="0" indent="365760" algn="just">
              <a:lnSpc>
                <a:spcPts val="2900"/>
              </a:lnSpc>
              <a:spcBef>
                <a:spcPts val="1035"/>
              </a:spcBef>
              <a:spcAft>
                <a:spcPts val="6815"/>
              </a:spcAft>
              <a:buFont typeface="Symbol"/>
              <a:buChar char="·"/>
            </a:pPr>
            <a:r>
              <a:rPr lang="en-US" sz="2800" spc="-20">
                <a:solidFill>
                  <a:srgbClr val="001F5F"/>
                </a:solidFill>
                <a:latin typeface="Calibri" pitchFamily="1" panose="2263545234"/>
              </a:rPr>
              <a:t>The Mentor, March 2, 2012 </a:t>
            </a:r>
          </a:p>
        </p:txBody>
      </p:sp>
      <p:graphicFrame>
        <p:nvGraphicFramePr>
          <p:cNvPr id="629" name="table 629"/>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31" name=""/>
        <p:cNvGrpSpPr/>
        <p:nvPr/>
      </p:nvGrpSpPr>
      <p:grpSpPr/>
      <p:sp>
        <p:nvSpPr>
          <p:cNvPr id="633"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41" name="Image.jpg"/>
          <p:cNvPicPr/>
          <p:nvPr/>
        </p:nvPicPr>
        <p:blipFill>
          <a:blip r:embed="rId297"/>
          <a:stretch>
            <a:fillRect/>
          </a:stretch>
        </p:blipFill>
        <p:spPr>
          <a:xfrm>
            <a:off x="5638800" y="6370320"/>
            <a:ext cx="3432175" cy="289560"/>
          </a:xfrm>
          <a:prstGeom prst="rect">
            <a:avLst/>
          </a:prstGeom>
        </p:spPr>
      </p:pic>
      <p:sp>
        <p:nvSpPr>
          <p:cNvPr id="634" name=""/>
          <p:cNvSpPr/>
          <p:nvPr>
            <p:ph type="body" idx="10"/>
          </p:nvPr>
        </p:nvSpPr>
        <p:spPr>
          <a:xfrm>
            <a:off x="8806815"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0">
                <a:solidFill>
                  <a:srgbClr val="000080"/>
                </a:solidFill>
                <a:latin typeface="Tahoma" pitchFamily="2" panose="2263545234"/>
              </a:rPr>
              <a:t>59 </a:t>
            </a:r>
          </a:p>
        </p:txBody>
      </p:sp>
      <p:sp>
        <p:nvSpPr>
          <p:cNvPr id="635"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36" name=""/>
          <p:cNvSpPr/>
          <p:nvPr>
            <p:ph type="body" idx="10"/>
          </p:nvPr>
        </p:nvSpPr>
        <p:spPr>
          <a:xfrm>
            <a:off x="0" y="676910"/>
            <a:ext cx="9144000" cy="1318260"/>
          </a:xfrm>
          <a:prstGeom prst="rect">
            <a:avLst/>
          </a:prstGeom>
          <a:noFill/>
          <a:ln w="0" cmpd="sng">
            <a:noFill/>
            <a:prstDash val="solid"/>
          </a:ln>
        </p:spPr>
        <p:txBody>
          <a:bodyPr vert="horz" lIns="0" tIns="281305" rIns="0" bIns="0" anchor="t"/>
          <a:lstStyle/>
          <a:p>
            <a:pPr marL="0" marR="0" indent="0" algn="ctr">
              <a:lnSpc>
                <a:spcPts val="4700"/>
              </a:lnSpc>
              <a:spcAft>
                <a:spcPts val="3295"/>
              </a:spcAft>
            </a:pPr>
            <a:r>
              <a:rPr lang="en-US" sz="4350" b="1" spc="-50">
                <a:solidFill>
                  <a:srgbClr val="001F5F"/>
                </a:solidFill>
                <a:latin typeface="Calibri" pitchFamily="1" panose="2263545234"/>
              </a:rPr>
              <a:t>East v. West </a:t>
            </a:r>
          </a:p>
        </p:txBody>
      </p:sp>
      <p:sp>
        <p:nvSpPr>
          <p:cNvPr id="637" name=""/>
          <p:cNvSpPr/>
          <p:nvPr>
            <p:ph type="body" idx="10"/>
          </p:nvPr>
        </p:nvSpPr>
        <p:spPr>
          <a:xfrm>
            <a:off x="0" y="1995170"/>
            <a:ext cx="9144000" cy="4375150"/>
          </a:xfrm>
          <a:prstGeom prst="rect">
            <a:avLst/>
          </a:prstGeom>
          <a:noFill/>
          <a:ln w="0" cmpd="sng">
            <a:noFill/>
            <a:prstDash val="solid"/>
          </a:ln>
        </p:spPr>
        <p:txBody>
          <a:bodyPr vert="horz" lIns="0" tIns="13970" rIns="0" bIns="0" anchor="t"/>
          <a:lstStyle/>
          <a:p>
            <a:pPr marL="777240" marR="0" indent="320040" algn="just">
              <a:lnSpc>
                <a:spcPts val="1900"/>
              </a:lnSpc>
              <a:spcAft>
                <a:spcPts val="0"/>
              </a:spcAft>
              <a:buFont typeface="Symbol"/>
              <a:buChar char="·"/>
            </a:pPr>
            <a:r>
              <a:rPr lang="en-US" sz="1800" spc="0">
                <a:solidFill>
                  <a:srgbClr val="001F5F"/>
                </a:solidFill>
                <a:latin typeface="Calibri" pitchFamily="1" panose="2263545234"/>
              </a:rPr>
              <a:t>Scollon (1999) explains that students from Confucian-heritage countries, such </a:t>
            </a:r>
          </a:p>
          <a:p>
            <a:pPr marL="1143000" marR="0" indent="0" algn="just">
              <a:lnSpc>
                <a:spcPts val="1900"/>
              </a:lnSpc>
              <a:spcBef>
                <a:spcPts val="30"/>
              </a:spcBef>
              <a:spcAft>
                <a:spcPts val="0"/>
              </a:spcAft>
            </a:pPr>
            <a:r>
              <a:rPr lang="en-US" sz="1800" spc="0">
                <a:solidFill>
                  <a:srgbClr val="001F5F"/>
                </a:solidFill>
                <a:latin typeface="Calibri" pitchFamily="1" panose="2263545234"/>
              </a:rPr>
              <a:t>as China, Japan, Korea, and Vietnam, value their source with the utmost </a:t>
            </a:r>
          </a:p>
          <a:p>
            <a:pPr marL="1143000" marR="0" indent="0" algn="just">
              <a:lnSpc>
                <a:spcPts val="1800"/>
              </a:lnSpc>
              <a:spcBef>
                <a:spcPts val="0"/>
              </a:spcBef>
              <a:spcAft>
                <a:spcPts val="0"/>
              </a:spcAft>
            </a:pPr>
            <a:r>
              <a:rPr lang="en-US" sz="1800" spc="0">
                <a:solidFill>
                  <a:srgbClr val="001F5F"/>
                </a:solidFill>
                <a:latin typeface="Calibri" pitchFamily="1" panose="2263545234"/>
              </a:rPr>
              <a:t>authority, yet do not believe in citing their sources as expected in Western </a:t>
            </a:r>
          </a:p>
          <a:p>
            <a:pPr marL="1143000" marR="0" indent="0" algn="just">
              <a:lnSpc>
                <a:spcPts val="1800"/>
              </a:lnSpc>
              <a:spcBef>
                <a:spcPts val="0"/>
              </a:spcBef>
              <a:spcAft>
                <a:spcPts val="0"/>
              </a:spcAft>
            </a:pPr>
            <a:r>
              <a:rPr lang="en-US" sz="1800" spc="0">
                <a:solidFill>
                  <a:srgbClr val="001F5F"/>
                </a:solidFill>
                <a:latin typeface="Calibri" pitchFamily="1" panose="2263545234"/>
              </a:rPr>
              <a:t>society (Duff et al., 2006). In addition, in the Confucian culture, using an </a:t>
            </a:r>
          </a:p>
          <a:p>
            <a:pPr marL="1143000" marR="0" indent="0" algn="just">
              <a:lnSpc>
                <a:spcPts val="1900"/>
              </a:lnSpc>
              <a:spcBef>
                <a:spcPts val="5"/>
              </a:spcBef>
              <a:spcAft>
                <a:spcPts val="0"/>
              </a:spcAft>
            </a:pPr>
            <a:r>
              <a:rPr lang="en-US" sz="1800" spc="0">
                <a:solidFill>
                  <a:srgbClr val="001F5F"/>
                </a:solidFill>
                <a:latin typeface="Calibri" pitchFamily="1" panose="2263545234"/>
              </a:rPr>
              <a:t>author’s own words is a form of respect, making it difficult for students to </a:t>
            </a:r>
          </a:p>
          <a:p>
            <a:pPr marL="1143000" marR="0" indent="0" algn="just">
              <a:lnSpc>
                <a:spcPts val="1900"/>
              </a:lnSpc>
              <a:spcBef>
                <a:spcPts val="5"/>
              </a:spcBef>
              <a:spcAft>
                <a:spcPts val="0"/>
              </a:spcAft>
            </a:pPr>
            <a:r>
              <a:rPr lang="en-US" sz="1800" spc="0">
                <a:solidFill>
                  <a:srgbClr val="001F5F"/>
                </a:solidFill>
                <a:latin typeface="Calibri" pitchFamily="1" panose="2263545234"/>
              </a:rPr>
              <a:t>understand Western standards and change their perspectives on this matter </a:t>
            </a:r>
          </a:p>
          <a:p>
            <a:pPr marL="1143000" marR="0" indent="0" algn="just">
              <a:lnSpc>
                <a:spcPts val="1900"/>
              </a:lnSpc>
              <a:spcBef>
                <a:spcPts val="30"/>
              </a:spcBef>
              <a:spcAft>
                <a:spcPts val="0"/>
              </a:spcAft>
            </a:pPr>
            <a:r>
              <a:rPr lang="en-US" sz="1800" spc="-5">
                <a:solidFill>
                  <a:srgbClr val="001F5F"/>
                </a:solidFill>
                <a:latin typeface="Calibri" pitchFamily="1" panose="2263545234"/>
              </a:rPr>
              <a:t>(Hayes &amp; Introna, 2005). Furthermore, Hayes and Introna (2005) documented </a:t>
            </a:r>
          </a:p>
          <a:p>
            <a:pPr marL="1143000" marR="0" indent="0" algn="just">
              <a:lnSpc>
                <a:spcPts val="1900"/>
              </a:lnSpc>
              <a:spcBef>
                <a:spcPts val="0"/>
              </a:spcBef>
              <a:spcAft>
                <a:spcPts val="0"/>
              </a:spcAft>
            </a:pPr>
            <a:r>
              <a:rPr lang="en-US" sz="1800" spc="0">
                <a:solidFill>
                  <a:srgbClr val="001F5F"/>
                </a:solidFill>
                <a:latin typeface="Calibri" pitchFamily="1" panose="2263545234"/>
              </a:rPr>
              <a:t>the case of an Indian student who declared that in his undergraduate </a:t>
            </a:r>
          </a:p>
          <a:p>
            <a:pPr marL="1143000" marR="0" indent="0" algn="just">
              <a:lnSpc>
                <a:spcPts val="1900"/>
              </a:lnSpc>
              <a:spcBef>
                <a:spcPts val="5"/>
              </a:spcBef>
              <a:spcAft>
                <a:spcPts val="0"/>
              </a:spcAft>
            </a:pPr>
            <a:r>
              <a:rPr lang="en-US" sz="1800" spc="0">
                <a:solidFill>
                  <a:srgbClr val="001F5F"/>
                </a:solidFill>
                <a:latin typeface="Calibri" pitchFamily="1" panose="2263545234"/>
              </a:rPr>
              <a:t>institution more points were awarded to students who could reproduce from </a:t>
            </a:r>
          </a:p>
          <a:p>
            <a:pPr marL="1143000" marR="0" indent="0" algn="just">
              <a:lnSpc>
                <a:spcPts val="1800"/>
              </a:lnSpc>
              <a:spcBef>
                <a:spcPts val="5"/>
              </a:spcBef>
              <a:spcAft>
                <a:spcPts val="0"/>
              </a:spcAft>
            </a:pPr>
            <a:r>
              <a:rPr lang="en-US" sz="1800" spc="-5">
                <a:solidFill>
                  <a:srgbClr val="001F5F"/>
                </a:solidFill>
                <a:latin typeface="Calibri" pitchFamily="1" panose="2263545234"/>
              </a:rPr>
              <a:t>class notes and textbooks than to those who paraphrased. Lastly, researchers </a:t>
            </a:r>
          </a:p>
          <a:p>
            <a:pPr marL="1143000" marR="0" indent="0" algn="just">
              <a:lnSpc>
                <a:spcPts val="1800"/>
              </a:lnSpc>
              <a:spcBef>
                <a:spcPts val="0"/>
              </a:spcBef>
              <a:spcAft>
                <a:spcPts val="0"/>
              </a:spcAft>
            </a:pPr>
            <a:r>
              <a:rPr lang="en-US" sz="1800" spc="0">
                <a:solidFill>
                  <a:srgbClr val="001F5F"/>
                </a:solidFill>
                <a:latin typeface="Calibri" pitchFamily="1" panose="2263545234"/>
              </a:rPr>
              <a:t>have proposed that students from overseas feel they cannot improve on what </a:t>
            </a:r>
          </a:p>
          <a:p>
            <a:pPr marL="1143000" marR="0" indent="0" algn="just">
              <a:lnSpc>
                <a:spcPts val="1900"/>
              </a:lnSpc>
              <a:spcBef>
                <a:spcPts val="30"/>
              </a:spcBef>
              <a:spcAft>
                <a:spcPts val="0"/>
              </a:spcAft>
            </a:pPr>
            <a:r>
              <a:rPr lang="en-US" sz="1800" spc="0">
                <a:solidFill>
                  <a:srgbClr val="001F5F"/>
                </a:solidFill>
                <a:latin typeface="Calibri" pitchFamily="1" panose="2263545234"/>
              </a:rPr>
              <a:t>has already been said (Hayes &amp; Introna, 2005). - Ibid., </a:t>
            </a:r>
          </a:p>
          <a:p>
            <a:pPr marL="1143000" marR="0" indent="0" algn="just">
              <a:lnSpc>
                <a:spcPts val="1900"/>
              </a:lnSpc>
              <a:spcBef>
                <a:spcPts val="0"/>
              </a:spcBef>
              <a:spcAft>
                <a:spcPts val="0"/>
              </a:spcAft>
            </a:pPr>
            <a:r>
              <a:rPr lang="en-US" sz="1800" u="sng" spc="0">
                <a:solidFill>
                  <a:srgbClr val="0000FF"/>
                </a:solidFill>
                <a:latin typeface="Calibri" pitchFamily="1" panose="2263545234"/>
              </a:rPr>
              <a:t>https://dus.psu.edu/mentor/2012/03/guide-to-advising-international-</a:t>
            </a:r>
            <a:r>
              <a:rPr lang="en-US" sz="100">
                <a:solidFill>
                  <a:srgbClr val="000000"/>
                </a:solidFill>
                <a:latin typeface="Tahoma" pitchFamily="2" panose="2263545234"/>
              </a:rPr>
              <a:t> </a:t>
            </a:r>
          </a:p>
          <a:p>
            <a:pPr marL="1143000" marR="0" indent="0" algn="just">
              <a:lnSpc>
                <a:spcPts val="1900"/>
              </a:lnSpc>
              <a:spcBef>
                <a:spcPts val="5"/>
              </a:spcBef>
              <a:spcAft>
                <a:spcPts val="7055"/>
              </a:spcAft>
            </a:pPr>
            <a:r>
              <a:rPr lang="en-US" sz="1800" spc="-5">
                <a:solidFill>
                  <a:srgbClr val="001F5F"/>
                </a:solidFill>
                <a:latin typeface="Calibri" pitchFamily="1" panose="2263545234"/>
              </a:rPr>
              <a:t>students-about-academic-integrity/ </a:t>
            </a:r>
          </a:p>
        </p:txBody>
      </p:sp>
      <p:graphicFrame>
        <p:nvGraphicFramePr>
          <p:cNvPr id="640" name="table 640"/>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53" name=""/>
        <p:cNvGrpSpPr/>
        <p:nvPr/>
      </p:nvGrpSpPr>
      <p:grpSpPr/>
      <p:sp>
        <p:nvSpPr>
          <p:cNvPr id="55"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3" name="Image.jpg"/>
          <p:cNvPicPr/>
          <p:nvPr/>
        </p:nvPicPr>
        <p:blipFill>
          <a:blip r:embed="rId32"/>
          <a:stretch>
            <a:fillRect/>
          </a:stretch>
        </p:blipFill>
        <p:spPr>
          <a:xfrm>
            <a:off x="5638800" y="6370320"/>
            <a:ext cx="3432175" cy="289560"/>
          </a:xfrm>
          <a:prstGeom prst="rect">
            <a:avLst/>
          </a:prstGeom>
        </p:spPr>
      </p:pic>
      <p:sp>
        <p:nvSpPr>
          <p:cNvPr id="56" name=""/>
          <p:cNvSpPr/>
          <p:nvPr>
            <p:ph type="body" idx="10"/>
          </p:nvPr>
        </p:nvSpPr>
        <p:spPr>
          <a:xfrm>
            <a:off x="8852535" y="50800"/>
            <a:ext cx="2286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0">
                <a:solidFill>
                  <a:srgbClr val="000080"/>
                </a:solidFill>
                <a:latin typeface="Tahoma" pitchFamily="2" panose="2263545234"/>
              </a:rPr>
              <a:t>6 </a:t>
            </a:r>
          </a:p>
        </p:txBody>
      </p:sp>
      <p:sp>
        <p:nvSpPr>
          <p:cNvPr id="57"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58" name=""/>
          <p:cNvSpPr/>
          <p:nvPr>
            <p:ph type="body" idx="10"/>
          </p:nvPr>
        </p:nvSpPr>
        <p:spPr>
          <a:xfrm>
            <a:off x="0" y="676910"/>
            <a:ext cx="9144000" cy="1092835"/>
          </a:xfrm>
          <a:prstGeom prst="rect">
            <a:avLst/>
          </a:prstGeom>
          <a:noFill/>
          <a:ln w="0" cmpd="sng">
            <a:noFill/>
            <a:prstDash val="solid"/>
          </a:ln>
        </p:spPr>
        <p:txBody>
          <a:bodyPr vert="horz" lIns="0" tIns="282575" rIns="0" bIns="0" anchor="t"/>
          <a:lstStyle/>
          <a:p>
            <a:pPr marL="0" marR="0" indent="0" algn="ctr">
              <a:lnSpc>
                <a:spcPts val="4600"/>
              </a:lnSpc>
              <a:spcAft>
                <a:spcPts val="1510"/>
              </a:spcAft>
            </a:pPr>
            <a:r>
              <a:rPr lang="en-US" sz="4300" b="1" spc="0">
                <a:solidFill>
                  <a:srgbClr val="001F5F"/>
                </a:solidFill>
                <a:latin typeface="Calibri" pitchFamily="1" panose="2263545234"/>
              </a:rPr>
              <a:t>Corroboration </a:t>
            </a:r>
          </a:p>
        </p:txBody>
      </p:sp>
      <p:sp>
        <p:nvSpPr>
          <p:cNvPr id="59" name=""/>
          <p:cNvSpPr/>
          <p:nvPr>
            <p:ph type="body" idx="10"/>
          </p:nvPr>
        </p:nvSpPr>
        <p:spPr>
          <a:xfrm>
            <a:off x="0" y="1769745"/>
            <a:ext cx="9144000" cy="4600575"/>
          </a:xfrm>
          <a:prstGeom prst="rect">
            <a:avLst/>
          </a:prstGeom>
          <a:noFill/>
          <a:ln w="0" cmpd="sng">
            <a:noFill/>
            <a:prstDash val="solid"/>
          </a:ln>
        </p:spPr>
        <p:txBody>
          <a:bodyPr vert="horz" lIns="0" tIns="227965"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According to research and surveys over the past </a:t>
            </a:r>
          </a:p>
          <a:p>
            <a:pPr marL="1143000" marR="0" indent="0" algn="just">
              <a:lnSpc>
                <a:spcPts val="2900"/>
              </a:lnSpc>
              <a:spcBef>
                <a:spcPts val="0"/>
              </a:spcBef>
              <a:spcAft>
                <a:spcPts val="0"/>
              </a:spcAft>
            </a:pPr>
            <a:r>
              <a:rPr lang="en-US" sz="2800" spc="-10">
                <a:solidFill>
                  <a:srgbClr val="001F5F"/>
                </a:solidFill>
                <a:latin typeface="Calibri" pitchFamily="1" panose="2263545234"/>
              </a:rPr>
              <a:t>12 years by retired Rutgers University professor </a:t>
            </a:r>
          </a:p>
          <a:p>
            <a:pPr marL="1143000" marR="0" indent="0" algn="just">
              <a:lnSpc>
                <a:spcPts val="2900"/>
              </a:lnSpc>
              <a:spcBef>
                <a:spcPts val="0"/>
              </a:spcBef>
              <a:spcAft>
                <a:spcPts val="0"/>
              </a:spcAft>
            </a:pPr>
            <a:r>
              <a:rPr lang="en-US" sz="2800" spc="-5">
                <a:solidFill>
                  <a:srgbClr val="001F5F"/>
                </a:solidFill>
                <a:latin typeface="Calibri" pitchFamily="1" panose="2263545234"/>
              </a:rPr>
              <a:t>Donald McCabe and the International Center for </a:t>
            </a:r>
          </a:p>
          <a:p>
            <a:pPr marL="1143000" marR="0" indent="0" algn="just">
              <a:lnSpc>
                <a:spcPts val="2900"/>
              </a:lnSpc>
              <a:spcBef>
                <a:spcPts val="10"/>
              </a:spcBef>
              <a:spcAft>
                <a:spcPts val="0"/>
              </a:spcAft>
            </a:pPr>
            <a:r>
              <a:rPr lang="en-US" sz="2800" spc="-10">
                <a:solidFill>
                  <a:srgbClr val="001F5F"/>
                </a:solidFill>
                <a:latin typeface="Calibri" pitchFamily="1" panose="2263545234"/>
              </a:rPr>
              <a:t>Academic Integrity, 68 percent of undergraduates </a:t>
            </a:r>
          </a:p>
          <a:p>
            <a:pPr marL="1143000" marR="0" indent="0" algn="just">
              <a:lnSpc>
                <a:spcPts val="2900"/>
              </a:lnSpc>
              <a:spcBef>
                <a:spcPts val="0"/>
              </a:spcBef>
              <a:spcAft>
                <a:spcPts val="0"/>
              </a:spcAft>
            </a:pPr>
            <a:r>
              <a:rPr lang="en-US" sz="2800" spc="-5">
                <a:solidFill>
                  <a:srgbClr val="001F5F"/>
                </a:solidFill>
                <a:latin typeface="Calibri" pitchFamily="1" panose="2263545234"/>
              </a:rPr>
              <a:t>and 43 percent of graduate students admit to </a:t>
            </a:r>
          </a:p>
          <a:p>
            <a:pPr marL="1143000" marR="0" indent="0" algn="just">
              <a:lnSpc>
                <a:spcPts val="2900"/>
              </a:lnSpc>
              <a:spcBef>
                <a:spcPts val="0"/>
              </a:spcBef>
              <a:spcAft>
                <a:spcPts val="0"/>
              </a:spcAft>
            </a:pPr>
            <a:r>
              <a:rPr lang="en-US" sz="2800" spc="-10">
                <a:solidFill>
                  <a:srgbClr val="001F5F"/>
                </a:solidFill>
                <a:latin typeface="Calibri" pitchFamily="1" panose="2263545234"/>
              </a:rPr>
              <a:t>cheating on tests or written assignments. </a:t>
            </a:r>
          </a:p>
          <a:p>
            <a:pPr marL="777240" marR="0" indent="365760" algn="just">
              <a:lnSpc>
                <a:spcPts val="3100"/>
              </a:lnSpc>
              <a:spcBef>
                <a:spcPts val="675"/>
              </a:spcBef>
              <a:spcAft>
                <a:spcPts val="0"/>
              </a:spcAft>
              <a:buFont typeface="Symbol"/>
              <a:buChar char="·"/>
            </a:pPr>
            <a:r>
              <a:rPr lang="en-US" sz="2800" u="sng" spc="-10">
                <a:solidFill>
                  <a:srgbClr val="0000FF"/>
                </a:solidFill>
                <a:latin typeface="Calibri" pitchFamily="1" panose="2263545234"/>
              </a:rPr>
              <a:t>http://www.academicintegrity.org/icai/integrity-</a:t>
            </a:r>
          </a:p>
          <a:p>
            <a:pPr marL="1143000" marR="0" indent="0" algn="just">
              <a:lnSpc>
                <a:spcPts val="2900"/>
              </a:lnSpc>
              <a:spcBef>
                <a:spcPts val="0"/>
              </a:spcBef>
              <a:spcAft>
                <a:spcPts val="9280"/>
              </a:spcAft>
            </a:pPr>
            <a:r>
              <a:rPr lang="en-US" sz="2800" u="sng" spc="-20">
                <a:solidFill>
                  <a:srgbClr val="0000FF"/>
                </a:solidFill>
                <a:latin typeface="Calibri" pitchFamily="1" panose="2263545234"/>
              </a:rPr>
              <a:t>3.php</a:t>
            </a:r>
            <a:r>
              <a:rPr lang="en-US" sz="2800" spc="-20">
                <a:solidFill>
                  <a:srgbClr val="001F5F"/>
                </a:solidFill>
                <a:latin typeface="Calibri" pitchFamily="1" panose="2263545234"/>
              </a:rPr>
              <a:t>  </a:t>
            </a:r>
          </a:p>
        </p:txBody>
      </p:sp>
      <p:graphicFrame>
        <p:nvGraphicFramePr>
          <p:cNvPr id="62" name="table 62"/>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42" name=""/>
        <p:cNvGrpSpPr/>
        <p:nvPr/>
      </p:nvGrpSpPr>
      <p:grpSpPr/>
      <p:sp>
        <p:nvSpPr>
          <p:cNvPr id="644"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652" name="Image.jpg"/>
          <p:cNvPicPr/>
          <p:nvPr/>
        </p:nvPicPr>
        <p:blipFill>
          <a:blip r:embed="rId302"/>
          <a:stretch>
            <a:fillRect/>
          </a:stretch>
        </p:blipFill>
        <p:spPr>
          <a:xfrm>
            <a:off x="5638800" y="6370320"/>
            <a:ext cx="3432175" cy="289560"/>
          </a:xfrm>
          <a:prstGeom prst="rect">
            <a:avLst/>
          </a:prstGeom>
        </p:spPr>
      </p:pic>
      <p:sp>
        <p:nvSpPr>
          <p:cNvPr id="645" name=""/>
          <p:cNvSpPr/>
          <p:nvPr>
            <p:ph type="body" idx="10"/>
          </p:nvPr>
        </p:nvSpPr>
        <p:spPr>
          <a:xfrm>
            <a:off x="8803640" y="38100"/>
            <a:ext cx="3048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105">
                <a:solidFill>
                  <a:srgbClr val="000080"/>
                </a:solidFill>
                <a:latin typeface="Tahoma" pitchFamily="2" panose="2263545234"/>
              </a:rPr>
              <a:t>60 </a:t>
            </a:r>
          </a:p>
        </p:txBody>
      </p:sp>
      <p:sp>
        <p:nvSpPr>
          <p:cNvPr id="646"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47" name=""/>
          <p:cNvSpPr/>
          <p:nvPr>
            <p:ph type="body" idx="10"/>
          </p:nvPr>
        </p:nvSpPr>
        <p:spPr>
          <a:xfrm>
            <a:off x="0" y="676910"/>
            <a:ext cx="9144000" cy="1270635"/>
          </a:xfrm>
          <a:prstGeom prst="rect">
            <a:avLst/>
          </a:prstGeom>
          <a:noFill/>
          <a:ln w="0" cmpd="sng">
            <a:noFill/>
            <a:prstDash val="solid"/>
          </a:ln>
        </p:spPr>
        <p:txBody>
          <a:bodyPr vert="horz" lIns="0" tIns="553085" rIns="0" bIns="0" anchor="t"/>
          <a:lstStyle/>
          <a:p>
            <a:pPr marL="0" marR="0" indent="0" algn="ctr">
              <a:lnSpc>
                <a:spcPts val="4400"/>
              </a:lnSpc>
              <a:spcAft>
                <a:spcPts val="980"/>
              </a:spcAft>
            </a:pPr>
            <a:r>
              <a:rPr lang="en-US" sz="4700" b="1" spc="10">
                <a:solidFill>
                  <a:srgbClr val="001F5F"/>
                </a:solidFill>
                <a:latin typeface="Calibri" pitchFamily="1" panose="2263545234"/>
              </a:rPr>
              <a:t>QUESTIONS? </a:t>
            </a:r>
          </a:p>
        </p:txBody>
      </p:sp>
      <p:sp>
        <p:nvSpPr>
          <p:cNvPr id="648" name=""/>
          <p:cNvSpPr/>
          <p:nvPr>
            <p:ph type="body" idx="10"/>
          </p:nvPr>
        </p:nvSpPr>
        <p:spPr>
          <a:xfrm>
            <a:off x="0" y="1947545"/>
            <a:ext cx="9144000" cy="4422775"/>
          </a:xfrm>
          <a:prstGeom prst="rect">
            <a:avLst/>
          </a:prstGeom>
          <a:noFill/>
          <a:ln w="0" cmpd="sng">
            <a:noFill/>
            <a:prstDash val="solid"/>
          </a:ln>
        </p:spPr>
        <p:txBody>
          <a:bodyPr vert="horz" lIns="0" tIns="41275" rIns="0" bIns="0" anchor="t"/>
          <a:lstStyle/>
          <a:p>
            <a:pPr marL="0" marR="0" indent="0" algn="ctr">
              <a:lnSpc>
                <a:spcPts val="3000"/>
              </a:lnSpc>
              <a:spcAft>
                <a:spcPts val="0"/>
              </a:spcAft>
            </a:pPr>
            <a:r>
              <a:rPr lang="en-US" sz="2800" spc="-35">
                <a:solidFill>
                  <a:srgbClr val="001F5F"/>
                </a:solidFill>
                <a:latin typeface="Calibri" pitchFamily="1" panose="2263545234"/>
              </a:rPr>
              <a:t>Dr. Jim Castagnera </a:t>
            </a:r>
          </a:p>
          <a:p>
            <a:pPr marL="0" marR="0" indent="0" algn="ctr">
              <a:lnSpc>
                <a:spcPts val="3000"/>
              </a:lnSpc>
              <a:spcBef>
                <a:spcPts val="605"/>
              </a:spcBef>
              <a:spcAft>
                <a:spcPts val="0"/>
              </a:spcAft>
            </a:pPr>
            <a:r>
              <a:rPr lang="en-US" sz="2800" spc="-15">
                <a:solidFill>
                  <a:srgbClr val="001F5F"/>
                </a:solidFill>
                <a:latin typeface="Calibri" pitchFamily="1" panose="2263545234"/>
              </a:rPr>
              <a:t>Managing Director </a:t>
            </a:r>
          </a:p>
          <a:p>
            <a:pPr marL="0" marR="0" indent="0" algn="ctr">
              <a:lnSpc>
                <a:spcPts val="3000"/>
              </a:lnSpc>
              <a:spcBef>
                <a:spcPts val="630"/>
              </a:spcBef>
              <a:spcAft>
                <a:spcPts val="0"/>
              </a:spcAft>
            </a:pPr>
            <a:r>
              <a:rPr lang="en-US" sz="2800" spc="-10">
                <a:solidFill>
                  <a:srgbClr val="001F5F"/>
                </a:solidFill>
                <a:latin typeface="Calibri" pitchFamily="1" panose="2263545234"/>
              </a:rPr>
              <a:t>K&amp;C Human Resource Enterprises </a:t>
            </a:r>
          </a:p>
          <a:p>
            <a:pPr marL="0" marR="0" indent="0" algn="ctr">
              <a:lnSpc>
                <a:spcPts val="3000"/>
              </a:lnSpc>
              <a:spcBef>
                <a:spcPts val="1185"/>
              </a:spcBef>
              <a:spcAft>
                <a:spcPts val="0"/>
              </a:spcAft>
            </a:pPr>
            <a:r>
              <a:rPr lang="en-US" sz="2800" spc="-5">
                <a:solidFill>
                  <a:srgbClr val="001F5F"/>
                </a:solidFill>
                <a:latin typeface="Calibri" pitchFamily="1" panose="2263545234"/>
              </a:rPr>
              <a:t>Feel free to email me with additional comments, </a:t>
            </a:r>
          </a:p>
          <a:p>
            <a:pPr marL="0" marR="0" indent="0" algn="ctr">
              <a:lnSpc>
                <a:spcPts val="3000"/>
              </a:lnSpc>
              <a:spcBef>
                <a:spcPts val="605"/>
              </a:spcBef>
              <a:spcAft>
                <a:spcPts val="0"/>
              </a:spcAft>
            </a:pPr>
            <a:r>
              <a:rPr lang="en-US" sz="2800" spc="-10">
                <a:solidFill>
                  <a:srgbClr val="001F5F"/>
                </a:solidFill>
                <a:latin typeface="Calibri" pitchFamily="1" panose="2263545234"/>
              </a:rPr>
              <a:t>suggestions or questions: </a:t>
            </a:r>
          </a:p>
          <a:p>
            <a:pPr marL="0" marR="0" indent="0" algn="ctr">
              <a:lnSpc>
                <a:spcPts val="3000"/>
              </a:lnSpc>
              <a:spcBef>
                <a:spcPts val="1205"/>
              </a:spcBef>
              <a:spcAft>
                <a:spcPts val="11680"/>
              </a:spcAft>
            </a:pPr>
            <a:r>
              <a:rPr lang="en-US" sz="2800" u="sng" spc="-25">
                <a:solidFill>
                  <a:srgbClr val="0000FF"/>
                </a:solidFill>
                <a:latin typeface="Calibri" pitchFamily="1" panose="2263545234"/>
              </a:rPr>
              <a:t>Drcastagnera@gmail.com</a:t>
            </a:r>
            <a:r>
              <a:rPr lang="en-US" sz="100" spc="-25">
                <a:solidFill>
                  <a:srgbClr val="001F5F"/>
                </a:solidFill>
                <a:latin typeface="Calibri" pitchFamily="1" panose="2263545234"/>
              </a:rPr>
              <a:t> </a:t>
            </a:r>
          </a:p>
        </p:txBody>
      </p:sp>
      <p:graphicFrame>
        <p:nvGraphicFramePr>
          <p:cNvPr id="651" name="table 651"/>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64" name=""/>
        <p:cNvGrpSpPr/>
        <p:nvPr/>
      </p:nvGrpSpPr>
      <p:grpSpPr/>
      <p:sp>
        <p:nvSpPr>
          <p:cNvPr id="66"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74" name="Image.jpg"/>
          <p:cNvPicPr/>
          <p:nvPr/>
        </p:nvPicPr>
        <p:blipFill>
          <a:blip r:embed="rId37"/>
          <a:stretch>
            <a:fillRect/>
          </a:stretch>
        </p:blipFill>
        <p:spPr>
          <a:xfrm>
            <a:off x="5638800" y="6370320"/>
            <a:ext cx="3432175" cy="289560"/>
          </a:xfrm>
          <a:prstGeom prst="rect">
            <a:avLst/>
          </a:prstGeom>
        </p:spPr>
      </p:pic>
      <p:sp>
        <p:nvSpPr>
          <p:cNvPr id="67" name=""/>
          <p:cNvSpPr/>
          <p:nvPr>
            <p:ph type="body" idx="10"/>
          </p:nvPr>
        </p:nvSpPr>
        <p:spPr>
          <a:xfrm>
            <a:off x="8852535"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7 </a:t>
            </a:r>
          </a:p>
        </p:txBody>
      </p:sp>
      <p:sp>
        <p:nvSpPr>
          <p:cNvPr id="68"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69" name=""/>
          <p:cNvSpPr/>
          <p:nvPr>
            <p:ph type="body" idx="10"/>
          </p:nvPr>
        </p:nvSpPr>
        <p:spPr>
          <a:xfrm>
            <a:off x="0" y="676910"/>
            <a:ext cx="9144000" cy="1089660"/>
          </a:xfrm>
          <a:prstGeom prst="rect">
            <a:avLst/>
          </a:prstGeom>
          <a:noFill/>
          <a:ln w="0" cmpd="sng">
            <a:noFill/>
            <a:prstDash val="solid"/>
          </a:ln>
        </p:spPr>
        <p:txBody>
          <a:bodyPr vert="horz" lIns="0" tIns="282575" rIns="0" bIns="0" anchor="t"/>
          <a:lstStyle/>
          <a:p>
            <a:pPr marL="0" marR="0" indent="0" algn="ctr">
              <a:lnSpc>
                <a:spcPts val="4300"/>
              </a:lnSpc>
              <a:spcAft>
                <a:spcPts val="1845"/>
              </a:spcAft>
            </a:pPr>
            <a:r>
              <a:rPr lang="en-US" sz="4300" b="1" spc="0">
                <a:solidFill>
                  <a:srgbClr val="001F5F"/>
                </a:solidFill>
                <a:latin typeface="Calibri" pitchFamily="1" panose="2263545234"/>
              </a:rPr>
              <a:t>Is It Getting Worse? </a:t>
            </a:r>
          </a:p>
        </p:txBody>
      </p:sp>
      <p:sp>
        <p:nvSpPr>
          <p:cNvPr id="70" name=""/>
          <p:cNvSpPr/>
          <p:nvPr>
            <p:ph type="body" idx="10"/>
          </p:nvPr>
        </p:nvSpPr>
        <p:spPr>
          <a:xfrm>
            <a:off x="0" y="1766570"/>
            <a:ext cx="9144000" cy="4603750"/>
          </a:xfrm>
          <a:prstGeom prst="rect">
            <a:avLst/>
          </a:prstGeom>
          <a:noFill/>
          <a:ln w="0" cmpd="sng">
            <a:noFill/>
            <a:prstDash val="solid"/>
          </a:ln>
        </p:spPr>
        <p:txBody>
          <a:bodyPr vert="horz" lIns="0" tIns="231140" rIns="0" bIns="0" anchor="t"/>
          <a:lstStyle/>
          <a:p>
            <a:pPr marL="777240" marR="0" indent="365760" algn="just">
              <a:lnSpc>
                <a:spcPts val="2900"/>
              </a:lnSpc>
              <a:spcAft>
                <a:spcPts val="0"/>
              </a:spcAft>
              <a:buFont typeface="Symbol"/>
              <a:buChar char="·"/>
            </a:pPr>
            <a:r>
              <a:rPr lang="en-US" sz="2800" spc="-5">
                <a:solidFill>
                  <a:srgbClr val="001F5F"/>
                </a:solidFill>
                <a:latin typeface="Calibri" pitchFamily="1" panose="2263545234"/>
              </a:rPr>
              <a:t>“Most college presidents (55%) say that </a:t>
            </a:r>
          </a:p>
          <a:p>
            <a:pPr marL="1143000" marR="0" indent="0" algn="just">
              <a:lnSpc>
                <a:spcPts val="2900"/>
              </a:lnSpc>
              <a:spcBef>
                <a:spcPts val="0"/>
              </a:spcBef>
              <a:spcAft>
                <a:spcPts val="0"/>
              </a:spcAft>
            </a:pPr>
            <a:r>
              <a:rPr lang="en-US" sz="2800" spc="-5">
                <a:solidFill>
                  <a:srgbClr val="001F5F"/>
                </a:solidFill>
                <a:latin typeface="Calibri" pitchFamily="1" panose="2263545234"/>
              </a:rPr>
              <a:t>plagiarism in students’ papers has increased over </a:t>
            </a:r>
          </a:p>
          <a:p>
            <a:pPr marL="1143000" marR="0" indent="0" algn="just">
              <a:lnSpc>
                <a:spcPts val="2900"/>
              </a:lnSpc>
              <a:spcBef>
                <a:spcPts val="10"/>
              </a:spcBef>
              <a:spcAft>
                <a:spcPts val="0"/>
              </a:spcAft>
            </a:pPr>
            <a:r>
              <a:rPr lang="en-US" sz="2800" spc="-5">
                <a:solidFill>
                  <a:srgbClr val="001F5F"/>
                </a:solidFill>
                <a:latin typeface="Calibri" pitchFamily="1" panose="2263545234"/>
              </a:rPr>
              <a:t>the past 10 years. Among those who have seen an </a:t>
            </a:r>
          </a:p>
          <a:p>
            <a:pPr marL="1143000" marR="0" indent="0" algn="just">
              <a:lnSpc>
                <a:spcPts val="2900"/>
              </a:lnSpc>
              <a:spcBef>
                <a:spcPts val="0"/>
              </a:spcBef>
              <a:spcAft>
                <a:spcPts val="0"/>
              </a:spcAft>
            </a:pPr>
            <a:r>
              <a:rPr lang="en-US" sz="2800" spc="-5">
                <a:solidFill>
                  <a:srgbClr val="001F5F"/>
                </a:solidFill>
                <a:latin typeface="Calibri" pitchFamily="1" panose="2263545234"/>
              </a:rPr>
              <a:t>increase in plagiarism, 89% say computers and </a:t>
            </a:r>
          </a:p>
          <a:p>
            <a:pPr marL="1143000" marR="0" indent="0" algn="just">
              <a:lnSpc>
                <a:spcPts val="2900"/>
              </a:lnSpc>
              <a:spcBef>
                <a:spcPts val="0"/>
              </a:spcBef>
              <a:spcAft>
                <a:spcPts val="0"/>
              </a:spcAft>
            </a:pPr>
            <a:r>
              <a:rPr lang="en-US" sz="2800" spc="-10">
                <a:solidFill>
                  <a:srgbClr val="001F5F"/>
                </a:solidFill>
                <a:latin typeface="Calibri" pitchFamily="1" panose="2263545234"/>
              </a:rPr>
              <a:t>the internet have played a major role.” -Pew 2011 </a:t>
            </a:r>
          </a:p>
          <a:p>
            <a:pPr marL="1143000" marR="0" indent="0" algn="just">
              <a:lnSpc>
                <a:spcPts val="2900"/>
              </a:lnSpc>
              <a:spcBef>
                <a:spcPts val="0"/>
              </a:spcBef>
              <a:spcAft>
                <a:spcPts val="0"/>
              </a:spcAft>
            </a:pPr>
            <a:r>
              <a:rPr lang="en-US" sz="2800" spc="-25">
                <a:solidFill>
                  <a:srgbClr val="001F5F"/>
                </a:solidFill>
                <a:latin typeface="Calibri" pitchFamily="1" panose="2263545234"/>
              </a:rPr>
              <a:t>survey </a:t>
            </a:r>
          </a:p>
          <a:p>
            <a:pPr marL="777240" marR="0" indent="365760" algn="just">
              <a:lnSpc>
                <a:spcPts val="2900"/>
              </a:lnSpc>
              <a:spcBef>
                <a:spcPts val="675"/>
              </a:spcBef>
              <a:spcAft>
                <a:spcPts val="0"/>
              </a:spcAft>
              <a:buFont typeface="Symbol"/>
              <a:buChar char="·"/>
            </a:pPr>
            <a:r>
              <a:rPr lang="en-US" sz="2800" u="sng" spc="-5">
                <a:solidFill>
                  <a:srgbClr val="0000FF"/>
                </a:solidFill>
                <a:latin typeface="Calibri" pitchFamily="1" panose="2263545234"/>
              </a:rPr>
              <a:t>http://www.pewinternet.org/2011/08/28/the-</a:t>
            </a:r>
          </a:p>
          <a:p>
            <a:pPr marL="1143000" marR="0" indent="0" algn="just">
              <a:lnSpc>
                <a:spcPts val="2900"/>
              </a:lnSpc>
              <a:spcBef>
                <a:spcPts val="0"/>
              </a:spcBef>
              <a:spcAft>
                <a:spcPts val="9500"/>
              </a:spcAft>
            </a:pPr>
            <a:r>
              <a:rPr lang="en-US" sz="2800" u="sng" spc="0">
                <a:solidFill>
                  <a:srgbClr val="0000FF"/>
                </a:solidFill>
                <a:latin typeface="Calibri" pitchFamily="1" panose="2263545234"/>
              </a:rPr>
              <a:t>digital-revolution-and-higher-education/</a:t>
            </a:r>
            <a:r>
              <a:rPr lang="en-US" sz="100" spc="0">
                <a:solidFill>
                  <a:srgbClr val="0000FF"/>
                </a:solidFill>
                <a:latin typeface="Calibri" pitchFamily="1" panose="2263545234"/>
              </a:rPr>
              <a:t> </a:t>
            </a:r>
          </a:p>
        </p:txBody>
      </p:sp>
      <p:graphicFrame>
        <p:nvGraphicFramePr>
          <p:cNvPr id="73" name="table 73"/>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75" name=""/>
        <p:cNvGrpSpPr/>
        <p:nvPr/>
      </p:nvGrpSpPr>
      <p:grpSpPr/>
      <p:sp>
        <p:nvSpPr>
          <p:cNvPr id="77"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85" name="Image.jpg"/>
          <p:cNvPicPr/>
          <p:nvPr/>
        </p:nvPicPr>
        <p:blipFill>
          <a:blip r:embed="rId42"/>
          <a:stretch>
            <a:fillRect/>
          </a:stretch>
        </p:blipFill>
        <p:spPr>
          <a:xfrm>
            <a:off x="5638800" y="6370320"/>
            <a:ext cx="3432175" cy="289560"/>
          </a:xfrm>
          <a:prstGeom prst="rect">
            <a:avLst/>
          </a:prstGeom>
        </p:spPr>
      </p:pic>
      <p:sp>
        <p:nvSpPr>
          <p:cNvPr id="78" name=""/>
          <p:cNvSpPr/>
          <p:nvPr>
            <p:ph type="body" idx="10"/>
          </p:nvPr>
        </p:nvSpPr>
        <p:spPr>
          <a:xfrm>
            <a:off x="8852535" y="50800"/>
            <a:ext cx="228600" cy="318135"/>
          </a:xfrm>
          <a:prstGeom prst="rect">
            <a:avLst/>
          </a:prstGeom>
          <a:noFill/>
          <a:ln w="0" cmpd="sng">
            <a:noFill/>
            <a:prstDash val="solid"/>
          </a:ln>
        </p:spPr>
        <p:txBody>
          <a:bodyPr vert="horz" lIns="0" tIns="3175" rIns="0" bIns="0" anchor="t"/>
          <a:lstStyle/>
          <a:p>
            <a:pPr marL="0" marR="0" indent="0" algn="l">
              <a:lnSpc>
                <a:spcPts val="1500"/>
              </a:lnSpc>
              <a:spcAft>
                <a:spcPts val="850"/>
              </a:spcAft>
            </a:pPr>
            <a:r>
              <a:rPr lang="en-US" sz="1350" spc="0">
                <a:solidFill>
                  <a:srgbClr val="000080"/>
                </a:solidFill>
                <a:latin typeface="Tahoma" pitchFamily="2" panose="2263545234"/>
              </a:rPr>
              <a:t>8 </a:t>
            </a:r>
          </a:p>
        </p:txBody>
      </p:sp>
      <p:sp>
        <p:nvSpPr>
          <p:cNvPr id="79"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80" name=""/>
          <p:cNvSpPr/>
          <p:nvPr>
            <p:ph type="body" idx="10"/>
          </p:nvPr>
        </p:nvSpPr>
        <p:spPr>
          <a:xfrm>
            <a:off x="0" y="676910"/>
            <a:ext cx="9144000" cy="1331595"/>
          </a:xfrm>
          <a:prstGeom prst="rect">
            <a:avLst/>
          </a:prstGeom>
          <a:noFill/>
          <a:ln w="0" cmpd="sng">
            <a:noFill/>
            <a:prstDash val="solid"/>
          </a:ln>
        </p:spPr>
        <p:txBody>
          <a:bodyPr vert="horz" lIns="0" tIns="282575" rIns="0" bIns="0" anchor="t"/>
          <a:lstStyle/>
          <a:p>
            <a:pPr marL="0" marR="0" indent="0" algn="ctr">
              <a:lnSpc>
                <a:spcPts val="4600"/>
              </a:lnSpc>
              <a:spcAft>
                <a:spcPts val="3380"/>
              </a:spcAft>
            </a:pPr>
            <a:r>
              <a:rPr lang="en-US" sz="4300" b="1" spc="25">
                <a:solidFill>
                  <a:srgbClr val="001F5F"/>
                </a:solidFill>
                <a:latin typeface="Calibri" pitchFamily="1" panose="2263545234"/>
              </a:rPr>
              <a:t>Who Cheats? </a:t>
            </a:r>
          </a:p>
        </p:txBody>
      </p:sp>
      <p:sp>
        <p:nvSpPr>
          <p:cNvPr id="81" name=""/>
          <p:cNvSpPr/>
          <p:nvPr>
            <p:ph type="body" idx="10"/>
          </p:nvPr>
        </p:nvSpPr>
        <p:spPr>
          <a:xfrm>
            <a:off x="0" y="2008505"/>
            <a:ext cx="9144000" cy="4361815"/>
          </a:xfrm>
          <a:prstGeom prst="rect">
            <a:avLst/>
          </a:prstGeom>
          <a:noFill/>
          <a:ln w="0" cmpd="sng">
            <a:noFill/>
            <a:prstDash val="solid"/>
          </a:ln>
        </p:spPr>
        <p:txBody>
          <a:bodyPr vert="horz" lIns="0" tIns="27305" rIns="0" bIns="0" anchor="t"/>
          <a:lstStyle/>
          <a:p>
            <a:pPr marL="777240" marR="0" indent="320040" algn="just">
              <a:lnSpc>
                <a:spcPts val="1900"/>
              </a:lnSpc>
              <a:spcAft>
                <a:spcPts val="0"/>
              </a:spcAft>
              <a:buFont typeface="Symbol"/>
              <a:buChar char="·"/>
            </a:pPr>
            <a:r>
              <a:rPr lang="en-US" sz="1800" spc="0">
                <a:solidFill>
                  <a:srgbClr val="001F5F"/>
                </a:solidFill>
                <a:latin typeface="Calibri" pitchFamily="1" panose="2263545234"/>
              </a:rPr>
              <a:t>“We are a generation of cheaters. We are constantly looking for the most </a:t>
            </a:r>
          </a:p>
          <a:p>
            <a:pPr marL="1143000" marR="0" indent="0" algn="just">
              <a:lnSpc>
                <a:spcPts val="1800"/>
              </a:lnSpc>
              <a:spcBef>
                <a:spcPts val="310"/>
              </a:spcBef>
              <a:spcAft>
                <a:spcPts val="0"/>
              </a:spcAft>
            </a:pPr>
            <a:r>
              <a:rPr lang="en-US" sz="1800" spc="0">
                <a:solidFill>
                  <a:srgbClr val="001F5F"/>
                </a:solidFill>
                <a:latin typeface="Calibri" pitchFamily="1" panose="2263545234"/>
              </a:rPr>
              <a:t>efficient, least stressful way to handle anything that’s put in front of us. When </a:t>
            </a:r>
          </a:p>
          <a:p>
            <a:pPr marL="1143000" marR="0" indent="0" algn="just">
              <a:lnSpc>
                <a:spcPts val="1800"/>
              </a:lnSpc>
              <a:spcBef>
                <a:spcPts val="310"/>
              </a:spcBef>
              <a:spcAft>
                <a:spcPts val="0"/>
              </a:spcAft>
            </a:pPr>
            <a:r>
              <a:rPr lang="en-US" sz="1800" spc="0">
                <a:solidFill>
                  <a:srgbClr val="001F5F"/>
                </a:solidFill>
                <a:latin typeface="Calibri" pitchFamily="1" panose="2263545234"/>
              </a:rPr>
              <a:t>we cheat on an exam, we don’t just want a B, we want an A even though the </a:t>
            </a:r>
          </a:p>
          <a:p>
            <a:pPr marL="1143000" marR="0" indent="0" algn="just">
              <a:lnSpc>
                <a:spcPts val="1800"/>
              </a:lnSpc>
              <a:spcBef>
                <a:spcPts val="310"/>
              </a:spcBef>
              <a:spcAft>
                <a:spcPts val="0"/>
              </a:spcAft>
            </a:pPr>
            <a:r>
              <a:rPr lang="en-US" sz="1800" spc="0">
                <a:solidFill>
                  <a:srgbClr val="001F5F"/>
                </a:solidFill>
                <a:latin typeface="Calibri" pitchFamily="1" panose="2263545234"/>
              </a:rPr>
              <a:t>test looks like it’s in another language. Sure, you can call us lazy or a group of </a:t>
            </a:r>
          </a:p>
          <a:p>
            <a:pPr marL="1143000" marR="0" indent="0" algn="just">
              <a:lnSpc>
                <a:spcPts val="1800"/>
              </a:lnSpc>
              <a:spcBef>
                <a:spcPts val="310"/>
              </a:spcBef>
              <a:spcAft>
                <a:spcPts val="0"/>
              </a:spcAft>
            </a:pPr>
            <a:r>
              <a:rPr lang="en-US" sz="1800" spc="0">
                <a:solidFill>
                  <a:srgbClr val="001F5F"/>
                </a:solidFill>
                <a:latin typeface="Calibri" pitchFamily="1" panose="2263545234"/>
              </a:rPr>
              <a:t>people that doesn’t care about the future but we just like to call it </a:t>
            </a:r>
          </a:p>
          <a:p>
            <a:pPr marL="1143000" marR="0" indent="0" algn="just">
              <a:lnSpc>
                <a:spcPts val="1800"/>
              </a:lnSpc>
              <a:spcBef>
                <a:spcPts val="310"/>
              </a:spcBef>
              <a:spcAft>
                <a:spcPts val="0"/>
              </a:spcAft>
            </a:pPr>
            <a:r>
              <a:rPr lang="en-US" sz="1800" spc="0">
                <a:solidFill>
                  <a:srgbClr val="001F5F"/>
                </a:solidFill>
                <a:latin typeface="Calibri" pitchFamily="1" panose="2263545234"/>
              </a:rPr>
              <a:t>improvising.Let’s all be very honest with ourselves. We all cheat to get our </a:t>
            </a:r>
          </a:p>
          <a:p>
            <a:pPr marL="1143000" marR="0" indent="0" algn="just">
              <a:lnSpc>
                <a:spcPts val="1800"/>
              </a:lnSpc>
              <a:spcBef>
                <a:spcPts val="310"/>
              </a:spcBef>
              <a:spcAft>
                <a:spcPts val="0"/>
              </a:spcAft>
            </a:pPr>
            <a:r>
              <a:rPr lang="en-US" sz="1800" spc="0">
                <a:solidFill>
                  <a:srgbClr val="001F5F"/>
                </a:solidFill>
                <a:latin typeface="Calibri" pitchFamily="1" panose="2263545234"/>
              </a:rPr>
              <a:t>way to the top or to even survive in this dog-eat-dog world. Through middle </a:t>
            </a:r>
          </a:p>
          <a:p>
            <a:pPr marL="1143000" marR="0" indent="0" algn="just">
              <a:lnSpc>
                <a:spcPts val="1800"/>
              </a:lnSpc>
              <a:spcBef>
                <a:spcPts val="310"/>
              </a:spcBef>
              <a:spcAft>
                <a:spcPts val="0"/>
              </a:spcAft>
            </a:pPr>
            <a:r>
              <a:rPr lang="en-US" sz="1800" spc="0">
                <a:solidFill>
                  <a:srgbClr val="001F5F"/>
                </a:solidFill>
                <a:latin typeface="Calibri" pitchFamily="1" panose="2263545234"/>
              </a:rPr>
              <a:t>school and into high school, every student has cheated to excel academically. </a:t>
            </a:r>
          </a:p>
          <a:p>
            <a:pPr marL="1143000" marR="0" indent="0" algn="just">
              <a:lnSpc>
                <a:spcPts val="1800"/>
              </a:lnSpc>
              <a:spcBef>
                <a:spcPts val="285"/>
              </a:spcBef>
              <a:spcAft>
                <a:spcPts val="0"/>
              </a:spcAft>
            </a:pPr>
            <a:r>
              <a:rPr lang="en-US" sz="1800" spc="0">
                <a:solidFill>
                  <a:srgbClr val="001F5F"/>
                </a:solidFill>
                <a:latin typeface="Calibri" pitchFamily="1" panose="2263545234"/>
              </a:rPr>
              <a:t>If everyone took every test with no help from an external source, we would </a:t>
            </a:r>
          </a:p>
          <a:p>
            <a:pPr marL="1143000" marR="0" indent="0" algn="just">
              <a:lnSpc>
                <a:spcPts val="1800"/>
              </a:lnSpc>
              <a:spcBef>
                <a:spcPts val="285"/>
              </a:spcBef>
              <a:spcAft>
                <a:spcPts val="0"/>
              </a:spcAft>
            </a:pPr>
            <a:r>
              <a:rPr lang="en-US" sz="1800" spc="0">
                <a:solidFill>
                  <a:srgbClr val="001F5F"/>
                </a:solidFill>
                <a:latin typeface="Calibri" pitchFamily="1" panose="2263545234"/>
              </a:rPr>
              <a:t>be looked at as the dumbest generation known to man.” --- “Cheating Has </a:t>
            </a:r>
          </a:p>
          <a:p>
            <a:pPr marL="1143000" marR="0" indent="0" algn="just">
              <a:lnSpc>
                <a:spcPts val="1800"/>
              </a:lnSpc>
              <a:spcBef>
                <a:spcPts val="285"/>
              </a:spcBef>
              <a:spcAft>
                <a:spcPts val="0"/>
              </a:spcAft>
            </a:pPr>
            <a:r>
              <a:rPr lang="en-US" sz="1800" spc="-5">
                <a:solidFill>
                  <a:srgbClr val="001F5F"/>
                </a:solidFill>
                <a:latin typeface="Calibri" pitchFamily="1" panose="2263545234"/>
              </a:rPr>
              <a:t>Become a Culture in College,” Elite Daily,accessed at </a:t>
            </a:r>
          </a:p>
          <a:p>
            <a:pPr marL="1143000" marR="0" indent="0" algn="just">
              <a:lnSpc>
                <a:spcPts val="1800"/>
              </a:lnSpc>
              <a:spcBef>
                <a:spcPts val="285"/>
              </a:spcBef>
              <a:spcAft>
                <a:spcPts val="8350"/>
              </a:spcAft>
            </a:pPr>
            <a:r>
              <a:rPr lang="en-US" sz="1800" u="sng" spc="-5">
                <a:solidFill>
                  <a:srgbClr val="0000FF"/>
                </a:solidFill>
                <a:latin typeface="Calibri" pitchFamily="1" panose="2263545234"/>
              </a:rPr>
              <a:t>http://elitedaily.com/news/world/cheating-culture-college/</a:t>
            </a:r>
            <a:r>
              <a:rPr lang="en-US" sz="100" spc="-5">
                <a:solidFill>
                  <a:srgbClr val="001F5F"/>
                </a:solidFill>
                <a:latin typeface="Calibri" pitchFamily="1" panose="2263545234"/>
              </a:rPr>
              <a:t> </a:t>
            </a:r>
          </a:p>
        </p:txBody>
      </p:sp>
      <p:graphicFrame>
        <p:nvGraphicFramePr>
          <p:cNvPr id="84" name="table 84"/>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p:bgPr>
    </p:bg>
    <p:spTree>
      <p:nvGrpSpPr>
        <p:cNvPr id="86" name=""/>
        <p:cNvGrpSpPr/>
        <p:nvPr/>
      </p:nvGrpSpPr>
      <p:grpSpPr/>
      <p:sp>
        <p:nvSpPr>
          <p:cNvPr id="88" name=""/>
          <p:cNvSpPr/>
          <p:nvPr>
            <p:ph type="body" idx="10"/>
          </p:nvPr>
        </p:nvSpPr>
        <p:spPr>
          <a:xfrm>
            <a:off x="0" y="6769735"/>
            <a:ext cx="9144000" cy="88265"/>
          </a:xfrm>
          <a:prstGeom prst="rect">
            <a:avLst/>
          </a:prstGeom>
          <a:solidFill>
            <a:srgbClr val="001F5F"/>
          </a:solidFill>
          <a:ln w="0" cmpd="sng">
            <a:noFill/>
            <a:prstDash val="solid"/>
          </a:ln>
        </p:spPr>
        <p:txBody>
          <a:bodyPr vert="horz" lIns="0" tIns="0" rIns="0" bIns="0" anchor="t"/>
          <a:lstStyle/>
          <a:p>
            <a:pPr algn="l"/>
            <a:r>
              <a:rPr lang="en-US" sz="100"/>
              <a:t> </a:t>
            </a:r>
          </a:p>
        </p:txBody>
      </p:sp>
      <p:pic>
        <p:nvPicPr>
          <p:cNvPr id="96" name="Image.jpg"/>
          <p:cNvPicPr/>
          <p:nvPr/>
        </p:nvPicPr>
        <p:blipFill>
          <a:blip r:embed="rId47"/>
          <a:stretch>
            <a:fillRect/>
          </a:stretch>
        </p:blipFill>
        <p:spPr>
          <a:xfrm>
            <a:off x="5638800" y="6370320"/>
            <a:ext cx="3432175" cy="289560"/>
          </a:xfrm>
          <a:prstGeom prst="rect">
            <a:avLst/>
          </a:prstGeom>
        </p:spPr>
      </p:pic>
      <p:sp>
        <p:nvSpPr>
          <p:cNvPr id="89" name=""/>
          <p:cNvSpPr/>
          <p:nvPr>
            <p:ph type="body" idx="10"/>
          </p:nvPr>
        </p:nvSpPr>
        <p:spPr>
          <a:xfrm>
            <a:off x="8849360" y="38100"/>
            <a:ext cx="228600" cy="330835"/>
          </a:xfrm>
          <a:prstGeom prst="rect">
            <a:avLst/>
          </a:prstGeom>
          <a:noFill/>
          <a:ln w="0" cmpd="sng">
            <a:noFill/>
            <a:prstDash val="solid"/>
          </a:ln>
        </p:spPr>
        <p:txBody>
          <a:bodyPr vert="horz" lIns="0" tIns="14605" rIns="0" bIns="0" anchor="t"/>
          <a:lstStyle/>
          <a:p>
            <a:pPr marL="0" marR="0" indent="0" algn="l">
              <a:lnSpc>
                <a:spcPts val="1600"/>
              </a:lnSpc>
              <a:spcAft>
                <a:spcPts val="840"/>
              </a:spcAft>
            </a:pPr>
            <a:r>
              <a:rPr lang="en-US" sz="1400" spc="0">
                <a:solidFill>
                  <a:srgbClr val="000080"/>
                </a:solidFill>
                <a:latin typeface="Tahoma" pitchFamily="2" panose="2263545234"/>
              </a:rPr>
              <a:t>9 </a:t>
            </a:r>
          </a:p>
        </p:txBody>
      </p:sp>
      <p:sp>
        <p:nvSpPr>
          <p:cNvPr id="90" name=""/>
          <p:cNvSpPr/>
          <p:nvPr>
            <p:ph type="body" idx="10"/>
          </p:nvPr>
        </p:nvSpPr>
        <p:spPr>
          <a:xfrm>
            <a:off x="0" y="368935"/>
            <a:ext cx="9144000" cy="307975"/>
          </a:xfrm>
          <a:prstGeom prst="rect">
            <a:avLst/>
          </a:prstGeom>
          <a:solidFill>
            <a:srgbClr val="001F5F"/>
          </a:solidFill>
          <a:ln w="0" cmpd="sng">
            <a:noFill/>
            <a:prstDash val="solid"/>
          </a:ln>
        </p:spPr>
        <p:txBody>
          <a:bodyPr vert="horz" lIns="0" tIns="80010" rIns="0" bIns="0" anchor="t"/>
          <a:lstStyle/>
          <a:p>
            <a:pPr marL="320040" marR="0" indent="0" algn="l">
              <a:lnSpc>
                <a:spcPts val="1400"/>
              </a:lnSpc>
              <a:spcAft>
                <a:spcPts val="380"/>
              </a:spcAft>
            </a:pPr>
            <a:r>
              <a:rPr lang="en-US" sz="1200" spc="0">
                <a:solidFill>
                  <a:srgbClr val="FFFFFF"/>
                </a:solidFill>
                <a:latin typeface="Tahoma" pitchFamily="2" panose="2263545234"/>
              </a:rPr>
              <a:t>EducationAdminWebAdvisor Webinar: Cheating and Plagiarism in Higher Education </a:t>
            </a:r>
          </a:p>
        </p:txBody>
      </p:sp>
      <p:sp>
        <p:nvSpPr>
          <p:cNvPr id="91" name=""/>
          <p:cNvSpPr/>
          <p:nvPr>
            <p:ph type="body" idx="10"/>
          </p:nvPr>
        </p:nvSpPr>
        <p:spPr>
          <a:xfrm>
            <a:off x="0" y="676910"/>
            <a:ext cx="9144000" cy="1626235"/>
          </a:xfrm>
          <a:prstGeom prst="rect">
            <a:avLst/>
          </a:prstGeom>
          <a:noFill/>
          <a:ln w="0" cmpd="sng">
            <a:noFill/>
            <a:prstDash val="solid"/>
          </a:ln>
        </p:spPr>
        <p:txBody>
          <a:bodyPr vert="horz" lIns="0" tIns="282575" rIns="0" bIns="0" anchor="t"/>
          <a:lstStyle/>
          <a:p>
            <a:pPr marL="0" marR="0" indent="0" algn="ctr">
              <a:lnSpc>
                <a:spcPts val="4600"/>
              </a:lnSpc>
              <a:spcAft>
                <a:spcPts val="0"/>
              </a:spcAft>
            </a:pPr>
            <a:r>
              <a:rPr lang="en-US" sz="4300" b="1" spc="25">
                <a:solidFill>
                  <a:srgbClr val="001F5F"/>
                </a:solidFill>
                <a:latin typeface="Calibri" pitchFamily="1" panose="2263545234"/>
              </a:rPr>
              <a:t>Students at Elite Schools </a:t>
            </a:r>
          </a:p>
          <a:p>
            <a:pPr marL="0" marR="0" indent="0" algn="ctr">
              <a:lnSpc>
                <a:spcPts val="4600"/>
              </a:lnSpc>
              <a:spcBef>
                <a:spcPts val="450"/>
              </a:spcBef>
              <a:spcAft>
                <a:spcPts val="405"/>
              </a:spcAft>
            </a:pPr>
            <a:r>
              <a:rPr lang="en-US" sz="4300" b="1" spc="-10">
                <a:solidFill>
                  <a:srgbClr val="001F5F"/>
                </a:solidFill>
                <a:latin typeface="Calibri" pitchFamily="1" panose="2263545234"/>
              </a:rPr>
              <a:t>Cheat </a:t>
            </a:r>
          </a:p>
        </p:txBody>
      </p:sp>
      <p:sp>
        <p:nvSpPr>
          <p:cNvPr id="92" name=""/>
          <p:cNvSpPr/>
          <p:nvPr>
            <p:ph type="body" idx="10"/>
          </p:nvPr>
        </p:nvSpPr>
        <p:spPr>
          <a:xfrm>
            <a:off x="0" y="2303145"/>
            <a:ext cx="9144000" cy="4067175"/>
          </a:xfrm>
          <a:prstGeom prst="rect">
            <a:avLst/>
          </a:prstGeom>
          <a:noFill/>
          <a:ln w="0" cmpd="sng">
            <a:noFill/>
            <a:prstDash val="solid"/>
          </a:ln>
        </p:spPr>
        <p:txBody>
          <a:bodyPr vert="horz" lIns="0" tIns="16510" rIns="0" bIns="0" anchor="t"/>
          <a:lstStyle/>
          <a:p>
            <a:pPr marL="777240" marR="0" indent="320040" algn="just">
              <a:lnSpc>
                <a:spcPts val="2100"/>
              </a:lnSpc>
              <a:spcAft>
                <a:spcPts val="0"/>
              </a:spcAft>
              <a:buFont typeface="Symbol"/>
              <a:buChar char="·"/>
            </a:pPr>
            <a:r>
              <a:rPr lang="en-US" sz="2000" spc="0">
                <a:solidFill>
                  <a:srgbClr val="001F5F"/>
                </a:solidFill>
                <a:latin typeface="Calibri" pitchFamily="1" panose="2263545234"/>
              </a:rPr>
              <a:t>“Stanford University's honor code dates to 1921, written by students </a:t>
            </a:r>
          </a:p>
          <a:p>
            <a:pPr marL="1143000" marR="0" indent="0" algn="just">
              <a:lnSpc>
                <a:spcPts val="2100"/>
              </a:lnSpc>
              <a:spcBef>
                <a:spcPts val="0"/>
              </a:spcBef>
              <a:spcAft>
                <a:spcPts val="0"/>
              </a:spcAft>
            </a:pPr>
            <a:r>
              <a:rPr lang="en-US" sz="2000" spc="0">
                <a:solidFill>
                  <a:srgbClr val="001F5F"/>
                </a:solidFill>
                <a:latin typeface="Calibri" pitchFamily="1" panose="2263545234"/>
              </a:rPr>
              <a:t>to help guide them through the minefield of plagiarism, forbidden </a:t>
            </a:r>
          </a:p>
          <a:p>
            <a:pPr marL="1143000" marR="0" indent="0" algn="just">
              <a:lnSpc>
                <a:spcPts val="2100"/>
              </a:lnSpc>
              <a:spcBef>
                <a:spcPts val="0"/>
              </a:spcBef>
              <a:spcAft>
                <a:spcPts val="0"/>
              </a:spcAft>
            </a:pPr>
            <a:r>
              <a:rPr lang="en-US" sz="2000" spc="-5">
                <a:solidFill>
                  <a:srgbClr val="001F5F"/>
                </a:solidFill>
                <a:latin typeface="Calibri" pitchFamily="1" panose="2263545234"/>
              </a:rPr>
              <a:t>collaboration, copying and other chicaneries that have tempted </a:t>
            </a:r>
          </a:p>
          <a:p>
            <a:pPr marL="1143000" marR="0" indent="0" algn="just">
              <a:lnSpc>
                <a:spcPts val="2100"/>
              </a:lnSpc>
              <a:spcBef>
                <a:spcPts val="0"/>
              </a:spcBef>
              <a:spcAft>
                <a:spcPts val="0"/>
              </a:spcAft>
            </a:pPr>
            <a:r>
              <a:rPr lang="en-US" sz="2000" spc="-5">
                <a:solidFill>
                  <a:srgbClr val="001F5F"/>
                </a:solidFill>
                <a:latin typeface="Calibri" pitchFamily="1" panose="2263545234"/>
              </a:rPr>
              <a:t>undergraduates since they first arrived on college campuses. </a:t>
            </a:r>
          </a:p>
          <a:p>
            <a:pPr marL="777240" marR="0" indent="320040" algn="just">
              <a:lnSpc>
                <a:spcPts val="2100"/>
              </a:lnSpc>
              <a:spcBef>
                <a:spcPts val="480"/>
              </a:spcBef>
              <a:spcAft>
                <a:spcPts val="0"/>
              </a:spcAft>
              <a:buFont typeface="Symbol"/>
              <a:buChar char="·"/>
            </a:pPr>
            <a:r>
              <a:rPr lang="en-US" sz="2000" spc="0">
                <a:solidFill>
                  <a:srgbClr val="001F5F"/>
                </a:solidFill>
                <a:latin typeface="Calibri" pitchFamily="1" panose="2263545234"/>
              </a:rPr>
              <a:t>“But there appears to have been a massive breakdown during the </a:t>
            </a:r>
          </a:p>
          <a:p>
            <a:pPr marL="1143000" marR="0" indent="0" algn="just">
              <a:lnSpc>
                <a:spcPts val="2100"/>
              </a:lnSpc>
              <a:spcBef>
                <a:spcPts val="0"/>
              </a:spcBef>
              <a:spcAft>
                <a:spcPts val="0"/>
              </a:spcAft>
            </a:pPr>
            <a:r>
              <a:rPr lang="en-US" sz="2000" spc="0">
                <a:solidFill>
                  <a:srgbClr val="001F5F"/>
                </a:solidFill>
                <a:latin typeface="Calibri" pitchFamily="1" panose="2263545234"/>
              </a:rPr>
              <a:t>recent winter quarter, culminating in ‘an unusually high number of </a:t>
            </a:r>
          </a:p>
          <a:p>
            <a:pPr marL="1143000" marR="0" indent="0" algn="just">
              <a:lnSpc>
                <a:spcPts val="2100"/>
              </a:lnSpc>
              <a:spcBef>
                <a:spcPts val="0"/>
              </a:spcBef>
              <a:spcAft>
                <a:spcPts val="0"/>
              </a:spcAft>
            </a:pPr>
            <a:r>
              <a:rPr lang="en-US" sz="2000" spc="0">
                <a:solidFill>
                  <a:srgbClr val="001F5F"/>
                </a:solidFill>
                <a:latin typeface="Calibri" pitchFamily="1" panose="2263545234"/>
              </a:rPr>
              <a:t>troubling allegations of academic dishonesty reported to officials, </a:t>
            </a:r>
          </a:p>
          <a:p>
            <a:pPr marL="1143000" marR="0" indent="0" algn="just">
              <a:lnSpc>
                <a:spcPts val="2100"/>
              </a:lnSpc>
              <a:spcBef>
                <a:spcPts val="0"/>
              </a:spcBef>
              <a:spcAft>
                <a:spcPts val="0"/>
              </a:spcAft>
            </a:pPr>
            <a:r>
              <a:rPr lang="en-US" sz="2000" spc="-10">
                <a:solidFill>
                  <a:srgbClr val="001F5F"/>
                </a:solidFill>
                <a:latin typeface="Calibri" pitchFamily="1" panose="2263545234"/>
              </a:rPr>
              <a:t>according to a letter to faculty from Provost John Etchemendy.” </a:t>
            </a:r>
          </a:p>
          <a:p>
            <a:pPr marL="777240" marR="0" indent="320040" algn="just">
              <a:lnSpc>
                <a:spcPts val="2100"/>
              </a:lnSpc>
              <a:spcBef>
                <a:spcPts val="490"/>
              </a:spcBef>
              <a:spcAft>
                <a:spcPts val="11435"/>
              </a:spcAft>
              <a:buFont typeface="Symbol"/>
              <a:buChar char="·"/>
            </a:pPr>
            <a:r>
              <a:rPr lang="en-US" sz="2000" spc="5">
                <a:solidFill>
                  <a:srgbClr val="001F5F"/>
                </a:solidFill>
                <a:latin typeface="Calibri" pitchFamily="1" panose="2263545234"/>
              </a:rPr>
              <a:t>L.A. Times, April 16, 2015 </a:t>
            </a:r>
          </a:p>
        </p:txBody>
      </p:sp>
      <p:graphicFrame>
        <p:nvGraphicFramePr>
          <p:cNvPr id="95" name="table 95"/>
          <p:cNvGraphicFramePr>
            <a:graphicFrameLocks noGrp="1"/>
          </p:cNvGraphicFramePr>
          <p:nvPr/>
        </p:nvGraphicFramePr>
        <p:xfrm>
          <a:off x="0" y="6370320"/>
          <a:ext cx="9144000" cy="289560"/>
        </p:xfrm>
        <a:graphic>
          <a:graphicData uri="http://schemas.openxmlformats.org/drawingml/2006/table">
            <a:tbl>
              <a:tblGrid>
                <a:gridCol w="5638800"/>
                <a:gridCol w="3505200"/>
              </a:tblGrid>
              <a:tr h="289560">
                <a:tc>
                  <a:txBody>
                    <a:bodyPr vert="horz" anchor="t"/>
                    <a:lstStyle/>
                    <a:p>
                      <a:pPr marL="0" marR="2700655" indent="0" algn="r">
                        <a:lnSpc>
                          <a:spcPts val="1000"/>
                        </a:lnSpc>
                        <a:spcBef>
                          <a:spcPts val="650"/>
                        </a:spcBef>
                        <a:spcAft>
                          <a:spcPts val="550"/>
                        </a:spcAft>
                      </a:pPr>
                      <a:r>
                        <a:rPr lang="en-US" sz="900" spc="0">
                          <a:solidFill>
                            <a:srgbClr val="001F5F"/>
                          </a:solidFill>
                          <a:latin typeface="Tahoma" pitchFamily="2" panose="2263545234"/>
                        </a:rPr>
                        <a:t>Copyright © 2017 DKG Media, LP. All rights reserved. </a:t>
                      </a:r>
                    </a:p>
                  </a:txBody>
                  <a:tcPr anchor="ctr" marL="0" marR="0" marT="0" marB="0">
                    <a:lnL w="0" cmpd="sng">
                      <a:noFill/>
                      <a:prstDash val="solid"/>
                    </a:lnL>
                    <a:lnR w="0" cmpd="sng">
                      <a:noFill/>
                      <a:prstDash val="solid"/>
                    </a:lnR>
                    <a:lnT w="0" cmpd="sng">
                      <a:noFill/>
                      <a:prstDash val="solid"/>
                    </a:lnT>
                    <a:lnB w="0" cmpd="sng">
                      <a:noFill/>
                      <a:prstDash val="solid"/>
                    </a:lnB>
                  </a:tcPr>
                </a:tc>
                <a:tc>
                  <a:txBody>
                    <a:bodyPr vert="horz" anchor="t"/>
                    <a:lstStyle/>
                    <a:p>
                      <a:pPr algn="l"/>
                      <a:r>
                        <a:rPr lang="en-US" sz="100"/>
                        <a:t> </a:t>
                      </a:r>
                    </a:p>
                  </a:txBody>
                  <a:tcPr anchor="t" marL="0" marR="0" marT="0" marB="0">
                    <a:lnL w="0" cmpd="sng">
                      <a:noFill/>
                      <a:prstDash val="solid"/>
                    </a:lnL>
                    <a:lnR w="0" cmpd="sng">
                      <a:noFill/>
                      <a:prstDash val="solid"/>
                    </a:lnR>
                    <a:lnT w="0" cmpd="sng">
                      <a:noFill/>
                      <a:prstDash val="solid"/>
                    </a:lnT>
                    <a:lnB w="0" cmpd="sng">
                      <a:noFill/>
                      <a:prstDash val="solid"/>
                    </a:lnB>
                  </a:tcPr>
                </a:tc>
              </a:tr>
            </a:tbl>
          </a:graphicData>
        </a:graphic>
      </p:graphicFrame>
    </p:spTree>
  </p:cSld>
</p:sld>
</file>

<file path=ppt/theme/theme1.xml><?xml version="1.0" encoding="utf-8"?>
<a:theme xmlns:a="http://schemas.openxmlformats.org/drawingml/2006/main" xmlns:r="http://schemas.openxmlformats.org/officeDocument/2006/relationships" xmlns:p="http://schemas.openxmlformats.org/presentationml/2006/main">
  <a:themeElements>
    <a:clrScheme name="Office">
      <a:dk1>
        <a:sysClr val="windowText"/>
      </a:dk1>
      <a:lt1>
        <a:sysClr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theme>
</file>