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2" r:id="rId1"/>
  </p:sldMasterIdLst>
  <p:notesMasterIdLst>
    <p:notesMasterId r:id="rId60"/>
  </p:notesMasterIdLst>
  <p:handoutMasterIdLst>
    <p:handoutMasterId r:id="rId61"/>
  </p:handoutMasterIdLst>
  <p:sldIdLst>
    <p:sldId id="326" r:id="rId2"/>
    <p:sldId id="353" r:id="rId3"/>
    <p:sldId id="269" r:id="rId4"/>
    <p:sldId id="332" r:id="rId5"/>
    <p:sldId id="311" r:id="rId6"/>
    <p:sldId id="333" r:id="rId7"/>
    <p:sldId id="314" r:id="rId8"/>
    <p:sldId id="327" r:id="rId9"/>
    <p:sldId id="328" r:id="rId10"/>
    <p:sldId id="318" r:id="rId11"/>
    <p:sldId id="313" r:id="rId12"/>
    <p:sldId id="324" r:id="rId13"/>
    <p:sldId id="319" r:id="rId14"/>
    <p:sldId id="329" r:id="rId15"/>
    <p:sldId id="330" r:id="rId16"/>
    <p:sldId id="312" r:id="rId17"/>
    <p:sldId id="323" r:id="rId18"/>
    <p:sldId id="321" r:id="rId19"/>
    <p:sldId id="320" r:id="rId20"/>
    <p:sldId id="322" r:id="rId21"/>
    <p:sldId id="334" r:id="rId22"/>
    <p:sldId id="257" r:id="rId23"/>
    <p:sldId id="366" r:id="rId24"/>
    <p:sldId id="367" r:id="rId25"/>
    <p:sldId id="369" r:id="rId26"/>
    <p:sldId id="354" r:id="rId27"/>
    <p:sldId id="357" r:id="rId28"/>
    <p:sldId id="360" r:id="rId29"/>
    <p:sldId id="358" r:id="rId30"/>
    <p:sldId id="365" r:id="rId31"/>
    <p:sldId id="355" r:id="rId32"/>
    <p:sldId id="361" r:id="rId33"/>
    <p:sldId id="359" r:id="rId34"/>
    <p:sldId id="374" r:id="rId35"/>
    <p:sldId id="362" r:id="rId36"/>
    <p:sldId id="338" r:id="rId37"/>
    <p:sldId id="342" r:id="rId38"/>
    <p:sldId id="346" r:id="rId39"/>
    <p:sldId id="341" r:id="rId40"/>
    <p:sldId id="344" r:id="rId41"/>
    <p:sldId id="349" r:id="rId42"/>
    <p:sldId id="343" r:id="rId43"/>
    <p:sldId id="348" r:id="rId44"/>
    <p:sldId id="347" r:id="rId45"/>
    <p:sldId id="335" r:id="rId46"/>
    <p:sldId id="350" r:id="rId47"/>
    <p:sldId id="296" r:id="rId48"/>
    <p:sldId id="297" r:id="rId49"/>
    <p:sldId id="298" r:id="rId50"/>
    <p:sldId id="299" r:id="rId51"/>
    <p:sldId id="295" r:id="rId52"/>
    <p:sldId id="275" r:id="rId53"/>
    <p:sldId id="282" r:id="rId54"/>
    <p:sldId id="371" r:id="rId55"/>
    <p:sldId id="285" r:id="rId56"/>
    <p:sldId id="286" r:id="rId57"/>
    <p:sldId id="279" r:id="rId58"/>
    <p:sldId id="352" r:id="rId59"/>
  </p:sldIdLst>
  <p:sldSz cx="9144000" cy="6858000" type="screen4x3"/>
  <p:notesSz cx="6858000" cy="9077325"/>
  <p:custDataLst>
    <p:tags r:id="rId62"/>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4441" autoAdjust="0"/>
  </p:normalViewPr>
  <p:slideViewPr>
    <p:cSldViewPr>
      <p:cViewPr varScale="1">
        <p:scale>
          <a:sx n="46" d="100"/>
          <a:sy n="46" d="100"/>
        </p:scale>
        <p:origin x="-8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3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4BDF9-8515-4677-9942-0171F000F8EB}" type="doc">
      <dgm:prSet loTypeId="urn:microsoft.com/office/officeart/2005/8/layout/list1#1" loCatId="list" qsTypeId="urn:microsoft.com/office/officeart/2005/8/quickstyle/3d5" qsCatId="3D" csTypeId="urn:microsoft.com/office/officeart/2005/8/colors/colorful1" csCatId="colorful" phldr="1"/>
      <dgm:spPr/>
      <dgm:t>
        <a:bodyPr/>
        <a:lstStyle>
          <a:extLst/>
        </a:lstStyle>
        <a:p>
          <a:endParaRPr lang="en-US"/>
        </a:p>
      </dgm:t>
    </dgm:pt>
    <dgm:pt modelId="{787546C1-DD5C-4D6E-BFDD-D95A52E781AD}">
      <dgm:prSet phldrT="[Text]" custT="1"/>
      <dgm:spPr>
        <a:solidFill>
          <a:schemeClr val="bg2">
            <a:lumMod val="60000"/>
            <a:lumOff val="40000"/>
          </a:schemeClr>
        </a:solidFill>
      </dgm:spPr>
      <dgm:t>
        <a:bodyPr/>
        <a:lstStyle>
          <a:extLst/>
        </a:lstStyle>
        <a:p>
          <a:pPr algn="ctr"/>
          <a:r>
            <a:rPr lang="en-US" sz="4000" dirty="0" smtClean="0"/>
            <a:t>Planning</a:t>
          </a:r>
          <a:endParaRPr lang="en-US" sz="4000" dirty="0"/>
        </a:p>
      </dgm:t>
    </dgm:pt>
    <dgm:pt modelId="{88942913-D2BB-4DEB-B0E7-EA2B7A6CD360}" type="parTrans" cxnId="{DFAEFA4C-B3B0-4C4E-BCD8-BFB53D07C5D0}">
      <dgm:prSet/>
      <dgm:spPr/>
      <dgm:t>
        <a:bodyPr/>
        <a:lstStyle>
          <a:extLst/>
        </a:lstStyle>
        <a:p>
          <a:endParaRPr lang="en-US"/>
        </a:p>
      </dgm:t>
    </dgm:pt>
    <dgm:pt modelId="{579A9A07-8770-4AC1-9705-76E19F87D269}" type="sibTrans" cxnId="{DFAEFA4C-B3B0-4C4E-BCD8-BFB53D07C5D0}">
      <dgm:prSet/>
      <dgm:spPr/>
      <dgm:t>
        <a:bodyPr/>
        <a:lstStyle>
          <a:extLst/>
        </a:lstStyle>
        <a:p>
          <a:endParaRPr lang="en-US"/>
        </a:p>
      </dgm:t>
    </dgm:pt>
    <dgm:pt modelId="{AC5265C1-0BAB-4984-A634-E4518A8EC253}">
      <dgm:prSet phldrT="[Text]" custT="1"/>
      <dgm:spPr>
        <a:solidFill>
          <a:schemeClr val="bg2">
            <a:lumMod val="75000"/>
          </a:schemeClr>
        </a:solidFill>
      </dgm:spPr>
      <dgm:t>
        <a:bodyPr/>
        <a:lstStyle>
          <a:extLst/>
        </a:lstStyle>
        <a:p>
          <a:pPr algn="ctr"/>
          <a:r>
            <a:rPr lang="en-US" sz="4000" dirty="0" smtClean="0"/>
            <a:t>Assessment</a:t>
          </a:r>
          <a:endParaRPr lang="en-US" sz="4000" dirty="0"/>
        </a:p>
      </dgm:t>
    </dgm:pt>
    <dgm:pt modelId="{26A0947C-B518-417C-9D68-EC422DC1E3A5}" type="parTrans" cxnId="{579A338B-B5D8-4240-8867-8564B0DC96F3}">
      <dgm:prSet/>
      <dgm:spPr/>
      <dgm:t>
        <a:bodyPr/>
        <a:lstStyle>
          <a:extLst/>
        </a:lstStyle>
        <a:p>
          <a:endParaRPr lang="en-US"/>
        </a:p>
      </dgm:t>
    </dgm:pt>
    <dgm:pt modelId="{E68E8117-B3CB-464C-9711-4DBE8BF88216}" type="sibTrans" cxnId="{579A338B-B5D8-4240-8867-8564B0DC96F3}">
      <dgm:prSet/>
      <dgm:spPr/>
      <dgm:t>
        <a:bodyPr/>
        <a:lstStyle>
          <a:extLst/>
        </a:lstStyle>
        <a:p>
          <a:endParaRPr lang="en-US"/>
        </a:p>
      </dgm:t>
    </dgm:pt>
    <dgm:pt modelId="{F50BDB3E-817D-4A89-9D71-D9E0B029567B}">
      <dgm:prSet phldrT="[Text]" custT="1"/>
      <dgm:spPr>
        <a:solidFill>
          <a:schemeClr val="bg2">
            <a:lumMod val="50000"/>
          </a:schemeClr>
        </a:solidFill>
      </dgm:spPr>
      <dgm:t>
        <a:bodyPr/>
        <a:lstStyle>
          <a:extLst/>
        </a:lstStyle>
        <a:p>
          <a:pPr algn="ctr"/>
          <a:r>
            <a:rPr lang="en-US" sz="3600" dirty="0" smtClean="0"/>
            <a:t>Resource Allocation</a:t>
          </a:r>
          <a:endParaRPr lang="en-US" sz="3600" dirty="0"/>
        </a:p>
      </dgm:t>
    </dgm:pt>
    <dgm:pt modelId="{DE0B39BA-A6F3-455E-8022-365CCF701DB7}" type="parTrans" cxnId="{E8EF61B1-515C-44F0-9393-3A960B69FA7A}">
      <dgm:prSet/>
      <dgm:spPr/>
      <dgm:t>
        <a:bodyPr/>
        <a:lstStyle>
          <a:extLst/>
        </a:lstStyle>
        <a:p>
          <a:endParaRPr lang="en-US"/>
        </a:p>
      </dgm:t>
    </dgm:pt>
    <dgm:pt modelId="{25F4C625-3E51-442C-BBB8-3FA715271B27}" type="sibTrans" cxnId="{E8EF61B1-515C-44F0-9393-3A960B69FA7A}">
      <dgm:prSet/>
      <dgm:spPr/>
      <dgm:t>
        <a:bodyPr/>
        <a:lstStyle>
          <a:extLst/>
        </a:lstStyle>
        <a:p>
          <a:endParaRPr lang="en-US"/>
        </a:p>
      </dgm:t>
    </dgm:pt>
    <dgm:pt modelId="{9D58511D-D18C-46E6-ADFB-6CDE1389D37F}" type="pres">
      <dgm:prSet presAssocID="{8554BDF9-8515-4677-9942-0171F000F8EB}" presName="linear" presStyleCnt="0">
        <dgm:presLayoutVars>
          <dgm:dir/>
          <dgm:animLvl val="lvl"/>
          <dgm:resizeHandles val="exact"/>
        </dgm:presLayoutVars>
      </dgm:prSet>
      <dgm:spPr/>
      <dgm:t>
        <a:bodyPr/>
        <a:lstStyle>
          <a:extLst/>
        </a:lstStyle>
        <a:p>
          <a:endParaRPr lang="en-US"/>
        </a:p>
      </dgm:t>
    </dgm:pt>
    <dgm:pt modelId="{29EC7F92-6143-4EC7-AD17-ECAF75C06DC8}" type="pres">
      <dgm:prSet presAssocID="{787546C1-DD5C-4D6E-BFDD-D95A52E781AD}" presName="parentLin" presStyleCnt="0"/>
      <dgm:spPr/>
      <dgm:t>
        <a:bodyPr/>
        <a:lstStyle>
          <a:extLst/>
        </a:lstStyle>
        <a:p>
          <a:endParaRPr lang="en-US"/>
        </a:p>
      </dgm:t>
    </dgm:pt>
    <dgm:pt modelId="{F4F466C7-208D-4B4A-A865-9D82D8E9F892}" type="pres">
      <dgm:prSet presAssocID="{787546C1-DD5C-4D6E-BFDD-D95A52E781AD}" presName="parentLeftMargin" presStyleLbl="node1" presStyleIdx="0" presStyleCnt="3"/>
      <dgm:spPr/>
      <dgm:t>
        <a:bodyPr/>
        <a:lstStyle>
          <a:extLst/>
        </a:lstStyle>
        <a:p>
          <a:endParaRPr lang="en-US"/>
        </a:p>
      </dgm:t>
    </dgm:pt>
    <dgm:pt modelId="{8BC4E78D-0D98-4ED2-B23A-71FEC19A6436}" type="pres">
      <dgm:prSet presAssocID="{787546C1-DD5C-4D6E-BFDD-D95A52E781AD}" presName="parentText" presStyleLbl="node1" presStyleIdx="0" presStyleCnt="3" custScaleX="115633" custScaleY="186811" custLinFactNeighborX="87683" custLinFactNeighborY="53283">
        <dgm:presLayoutVars>
          <dgm:chMax val="0"/>
          <dgm:bulletEnabled val="1"/>
        </dgm:presLayoutVars>
      </dgm:prSet>
      <dgm:spPr/>
      <dgm:t>
        <a:bodyPr/>
        <a:lstStyle>
          <a:extLst/>
        </a:lstStyle>
        <a:p>
          <a:endParaRPr lang="en-US"/>
        </a:p>
      </dgm:t>
    </dgm:pt>
    <dgm:pt modelId="{129CDA7D-4C80-4698-AFD0-7208B5D9749E}" type="pres">
      <dgm:prSet presAssocID="{787546C1-DD5C-4D6E-BFDD-D95A52E781AD}" presName="negativeSpace" presStyleCnt="0"/>
      <dgm:spPr/>
      <dgm:t>
        <a:bodyPr/>
        <a:lstStyle>
          <a:extLst/>
        </a:lstStyle>
        <a:p>
          <a:endParaRPr lang="en-US"/>
        </a:p>
      </dgm:t>
    </dgm:pt>
    <dgm:pt modelId="{EBA8CF1F-3B4A-4B6A-8877-CB03CDDAB1E9}" type="pres">
      <dgm:prSet presAssocID="{787546C1-DD5C-4D6E-BFDD-D95A52E781AD}" presName="childText" presStyleLbl="alignAcc1" presStyleIdx="0" presStyleCnt="3">
        <dgm:presLayoutVars>
          <dgm:bulletEnabled val="1"/>
        </dgm:presLayoutVars>
      </dgm:prSet>
      <dgm:spPr/>
      <dgm:t>
        <a:bodyPr/>
        <a:lstStyle>
          <a:extLst/>
        </a:lstStyle>
        <a:p>
          <a:endParaRPr lang="en-US"/>
        </a:p>
      </dgm:t>
    </dgm:pt>
    <dgm:pt modelId="{8BC0D01A-9D98-495C-93AA-A7D9631CDDAD}" type="pres">
      <dgm:prSet presAssocID="{579A9A07-8770-4AC1-9705-76E19F87D269}" presName="spaceBetweenRectangles" presStyleCnt="0"/>
      <dgm:spPr/>
      <dgm:t>
        <a:bodyPr/>
        <a:lstStyle>
          <a:extLst/>
        </a:lstStyle>
        <a:p>
          <a:endParaRPr lang="en-US"/>
        </a:p>
      </dgm:t>
    </dgm:pt>
    <dgm:pt modelId="{D4434ECF-2146-46AC-B62E-87AB389C995A}" type="pres">
      <dgm:prSet presAssocID="{AC5265C1-0BAB-4984-A634-E4518A8EC253}" presName="parentLin" presStyleCnt="0"/>
      <dgm:spPr/>
      <dgm:t>
        <a:bodyPr/>
        <a:lstStyle>
          <a:extLst/>
        </a:lstStyle>
        <a:p>
          <a:endParaRPr lang="en-US"/>
        </a:p>
      </dgm:t>
    </dgm:pt>
    <dgm:pt modelId="{06B5F591-72E0-4CFF-9799-36D4050BD51D}" type="pres">
      <dgm:prSet presAssocID="{AC5265C1-0BAB-4984-A634-E4518A8EC253}" presName="parentLeftMargin" presStyleLbl="node1" presStyleIdx="0" presStyleCnt="3"/>
      <dgm:spPr/>
      <dgm:t>
        <a:bodyPr/>
        <a:lstStyle>
          <a:extLst/>
        </a:lstStyle>
        <a:p>
          <a:endParaRPr lang="en-US"/>
        </a:p>
      </dgm:t>
    </dgm:pt>
    <dgm:pt modelId="{12E5634D-BCAA-48AB-BADB-754A15E9B7AC}" type="pres">
      <dgm:prSet presAssocID="{AC5265C1-0BAB-4984-A634-E4518A8EC253}" presName="parentText" presStyleLbl="node1" presStyleIdx="1" presStyleCnt="3" custScaleX="116958" custScaleY="191319" custLinFactX="1355" custLinFactNeighborX="100000" custLinFactNeighborY="59721">
        <dgm:presLayoutVars>
          <dgm:chMax val="0"/>
          <dgm:bulletEnabled val="1"/>
        </dgm:presLayoutVars>
      </dgm:prSet>
      <dgm:spPr/>
      <dgm:t>
        <a:bodyPr/>
        <a:lstStyle>
          <a:extLst/>
        </a:lstStyle>
        <a:p>
          <a:endParaRPr lang="en-US"/>
        </a:p>
      </dgm:t>
    </dgm:pt>
    <dgm:pt modelId="{3DAA9763-50F6-4CC4-B6DA-0A4C45FFB361}" type="pres">
      <dgm:prSet presAssocID="{AC5265C1-0BAB-4984-A634-E4518A8EC253}" presName="negativeSpace" presStyleCnt="0"/>
      <dgm:spPr/>
      <dgm:t>
        <a:bodyPr/>
        <a:lstStyle>
          <a:extLst/>
        </a:lstStyle>
        <a:p>
          <a:endParaRPr lang="en-US"/>
        </a:p>
      </dgm:t>
    </dgm:pt>
    <dgm:pt modelId="{51228DB3-E7D4-486B-A0C1-9A59D129891F}" type="pres">
      <dgm:prSet presAssocID="{AC5265C1-0BAB-4984-A634-E4518A8EC253}" presName="childText" presStyleLbl="alignAcc1" presStyleIdx="1" presStyleCnt="3">
        <dgm:presLayoutVars>
          <dgm:bulletEnabled val="1"/>
        </dgm:presLayoutVars>
      </dgm:prSet>
      <dgm:spPr/>
      <dgm:t>
        <a:bodyPr/>
        <a:lstStyle>
          <a:extLst/>
        </a:lstStyle>
        <a:p>
          <a:endParaRPr lang="en-US"/>
        </a:p>
      </dgm:t>
    </dgm:pt>
    <dgm:pt modelId="{ECC02425-44D1-4F4C-B5D6-13442CA71F2A}" type="pres">
      <dgm:prSet presAssocID="{E68E8117-B3CB-464C-9711-4DBE8BF88216}" presName="spaceBetweenRectangles" presStyleCnt="0"/>
      <dgm:spPr/>
      <dgm:t>
        <a:bodyPr/>
        <a:lstStyle>
          <a:extLst/>
        </a:lstStyle>
        <a:p>
          <a:endParaRPr lang="en-US"/>
        </a:p>
      </dgm:t>
    </dgm:pt>
    <dgm:pt modelId="{98CD7476-6A48-4BD0-A0B1-E79081300878}" type="pres">
      <dgm:prSet presAssocID="{F50BDB3E-817D-4A89-9D71-D9E0B029567B}" presName="parentLin" presStyleCnt="0"/>
      <dgm:spPr/>
      <dgm:t>
        <a:bodyPr/>
        <a:lstStyle>
          <a:extLst/>
        </a:lstStyle>
        <a:p>
          <a:endParaRPr lang="en-US"/>
        </a:p>
      </dgm:t>
    </dgm:pt>
    <dgm:pt modelId="{63AA2D3F-331D-492F-82D5-8A2B6C78BAAD}" type="pres">
      <dgm:prSet presAssocID="{F50BDB3E-817D-4A89-9D71-D9E0B029567B}" presName="parentLeftMargin" presStyleLbl="node1" presStyleIdx="1" presStyleCnt="3"/>
      <dgm:spPr/>
      <dgm:t>
        <a:bodyPr/>
        <a:lstStyle>
          <a:extLst/>
        </a:lstStyle>
        <a:p>
          <a:endParaRPr lang="en-US"/>
        </a:p>
      </dgm:t>
    </dgm:pt>
    <dgm:pt modelId="{2CFD44AC-C5B0-407B-B2EE-07415AFE4DC4}" type="pres">
      <dgm:prSet presAssocID="{F50BDB3E-817D-4A89-9D71-D9E0B029567B}" presName="parentText" presStyleLbl="node1" presStyleIdx="2" presStyleCnt="3" custScaleX="116959" custScaleY="214244" custLinFactNeighborX="87683" custLinFactNeighborY="50427">
        <dgm:presLayoutVars>
          <dgm:chMax val="0"/>
          <dgm:bulletEnabled val="1"/>
        </dgm:presLayoutVars>
      </dgm:prSet>
      <dgm:spPr/>
      <dgm:t>
        <a:bodyPr/>
        <a:lstStyle>
          <a:extLst/>
        </a:lstStyle>
        <a:p>
          <a:endParaRPr lang="en-US"/>
        </a:p>
      </dgm:t>
    </dgm:pt>
    <dgm:pt modelId="{E27A153A-8ADD-4646-B3A3-509A74CD0695}" type="pres">
      <dgm:prSet presAssocID="{F50BDB3E-817D-4A89-9D71-D9E0B029567B}" presName="negativeSpace" presStyleCnt="0"/>
      <dgm:spPr/>
      <dgm:t>
        <a:bodyPr/>
        <a:lstStyle>
          <a:extLst/>
        </a:lstStyle>
        <a:p>
          <a:endParaRPr lang="en-US"/>
        </a:p>
      </dgm:t>
    </dgm:pt>
    <dgm:pt modelId="{2DB5D132-AB90-49A4-A479-F0988A86E33E}" type="pres">
      <dgm:prSet presAssocID="{F50BDB3E-817D-4A89-9D71-D9E0B029567B}" presName="childText" presStyleLbl="alignAcc1" presStyleIdx="2" presStyleCnt="3" custLinFactNeighborX="-197" custLinFactNeighborY="-16464">
        <dgm:presLayoutVars>
          <dgm:bulletEnabled val="1"/>
        </dgm:presLayoutVars>
      </dgm:prSet>
      <dgm:spPr/>
      <dgm:t>
        <a:bodyPr/>
        <a:lstStyle>
          <a:extLst/>
        </a:lstStyle>
        <a:p>
          <a:endParaRPr lang="en-US"/>
        </a:p>
      </dgm:t>
    </dgm:pt>
  </dgm:ptLst>
  <dgm:cxnLst>
    <dgm:cxn modelId="{579A338B-B5D8-4240-8867-8564B0DC96F3}" srcId="{8554BDF9-8515-4677-9942-0171F000F8EB}" destId="{AC5265C1-0BAB-4984-A634-E4518A8EC253}" srcOrd="1" destOrd="0" parTransId="{26A0947C-B518-417C-9D68-EC422DC1E3A5}" sibTransId="{E68E8117-B3CB-464C-9711-4DBE8BF88216}"/>
    <dgm:cxn modelId="{2EFC50D2-290E-462B-B7B8-30840FE76111}" type="presOf" srcId="{AC5265C1-0BAB-4984-A634-E4518A8EC253}" destId="{06B5F591-72E0-4CFF-9799-36D4050BD51D}" srcOrd="0" destOrd="0" presId="urn:microsoft.com/office/officeart/2005/8/layout/list1#1"/>
    <dgm:cxn modelId="{A045104B-70CA-42EC-BE1F-933B20FE0C6C}" type="presOf" srcId="{8554BDF9-8515-4677-9942-0171F000F8EB}" destId="{9D58511D-D18C-46E6-ADFB-6CDE1389D37F}" srcOrd="0" destOrd="0" presId="urn:microsoft.com/office/officeart/2005/8/layout/list1#1"/>
    <dgm:cxn modelId="{E8EF61B1-515C-44F0-9393-3A960B69FA7A}" srcId="{8554BDF9-8515-4677-9942-0171F000F8EB}" destId="{F50BDB3E-817D-4A89-9D71-D9E0B029567B}" srcOrd="2" destOrd="0" parTransId="{DE0B39BA-A6F3-455E-8022-365CCF701DB7}" sibTransId="{25F4C625-3E51-442C-BBB8-3FA715271B27}"/>
    <dgm:cxn modelId="{1F960D66-30BB-43A5-978D-4586E0D1EE4B}" type="presOf" srcId="{787546C1-DD5C-4D6E-BFDD-D95A52E781AD}" destId="{8BC4E78D-0D98-4ED2-B23A-71FEC19A6436}" srcOrd="1" destOrd="0" presId="urn:microsoft.com/office/officeart/2005/8/layout/list1#1"/>
    <dgm:cxn modelId="{ADBD4A98-FF11-4FD5-8BD1-8015621DF0A6}" type="presOf" srcId="{F50BDB3E-817D-4A89-9D71-D9E0B029567B}" destId="{63AA2D3F-331D-492F-82D5-8A2B6C78BAAD}" srcOrd="0" destOrd="0" presId="urn:microsoft.com/office/officeart/2005/8/layout/list1#1"/>
    <dgm:cxn modelId="{8C1A898F-1E9B-41C0-B2FF-D2932BA3C61D}" type="presOf" srcId="{F50BDB3E-817D-4A89-9D71-D9E0B029567B}" destId="{2CFD44AC-C5B0-407B-B2EE-07415AFE4DC4}" srcOrd="1" destOrd="0" presId="urn:microsoft.com/office/officeart/2005/8/layout/list1#1"/>
    <dgm:cxn modelId="{DFAEFA4C-B3B0-4C4E-BCD8-BFB53D07C5D0}" srcId="{8554BDF9-8515-4677-9942-0171F000F8EB}" destId="{787546C1-DD5C-4D6E-BFDD-D95A52E781AD}" srcOrd="0" destOrd="0" parTransId="{88942913-D2BB-4DEB-B0E7-EA2B7A6CD360}" sibTransId="{579A9A07-8770-4AC1-9705-76E19F87D269}"/>
    <dgm:cxn modelId="{76B328BA-4BEE-43EA-896F-13B4B310CDB5}" type="presOf" srcId="{AC5265C1-0BAB-4984-A634-E4518A8EC253}" destId="{12E5634D-BCAA-48AB-BADB-754A15E9B7AC}" srcOrd="1" destOrd="0" presId="urn:microsoft.com/office/officeart/2005/8/layout/list1#1"/>
    <dgm:cxn modelId="{1D9E4DA1-94F3-4E9A-8F94-D303A3E4954B}" type="presOf" srcId="{787546C1-DD5C-4D6E-BFDD-D95A52E781AD}" destId="{F4F466C7-208D-4B4A-A865-9D82D8E9F892}" srcOrd="0" destOrd="0" presId="urn:microsoft.com/office/officeart/2005/8/layout/list1#1"/>
    <dgm:cxn modelId="{58F38F21-C1AF-4887-BDD2-67C958EBE112}" type="presParOf" srcId="{9D58511D-D18C-46E6-ADFB-6CDE1389D37F}" destId="{29EC7F92-6143-4EC7-AD17-ECAF75C06DC8}" srcOrd="0" destOrd="0" presId="urn:microsoft.com/office/officeart/2005/8/layout/list1#1"/>
    <dgm:cxn modelId="{DADC3762-59A6-4495-AFB6-803C0EBF31CA}" type="presParOf" srcId="{29EC7F92-6143-4EC7-AD17-ECAF75C06DC8}" destId="{F4F466C7-208D-4B4A-A865-9D82D8E9F892}" srcOrd="0" destOrd="0" presId="urn:microsoft.com/office/officeart/2005/8/layout/list1#1"/>
    <dgm:cxn modelId="{E7F22966-B938-4F59-AB11-1D2F72D161F1}" type="presParOf" srcId="{29EC7F92-6143-4EC7-AD17-ECAF75C06DC8}" destId="{8BC4E78D-0D98-4ED2-B23A-71FEC19A6436}" srcOrd="1" destOrd="0" presId="urn:microsoft.com/office/officeart/2005/8/layout/list1#1"/>
    <dgm:cxn modelId="{0E1A0FFB-1EED-48FD-B1CB-377651126CF7}" type="presParOf" srcId="{9D58511D-D18C-46E6-ADFB-6CDE1389D37F}" destId="{129CDA7D-4C80-4698-AFD0-7208B5D9749E}" srcOrd="1" destOrd="0" presId="urn:microsoft.com/office/officeart/2005/8/layout/list1#1"/>
    <dgm:cxn modelId="{117F0026-306D-4897-A7AB-6DDC9E43155D}" type="presParOf" srcId="{9D58511D-D18C-46E6-ADFB-6CDE1389D37F}" destId="{EBA8CF1F-3B4A-4B6A-8877-CB03CDDAB1E9}" srcOrd="2" destOrd="0" presId="urn:microsoft.com/office/officeart/2005/8/layout/list1#1"/>
    <dgm:cxn modelId="{C4E8A731-E7BB-4636-9D5B-EAF648980059}" type="presParOf" srcId="{9D58511D-D18C-46E6-ADFB-6CDE1389D37F}" destId="{8BC0D01A-9D98-495C-93AA-A7D9631CDDAD}" srcOrd="3" destOrd="0" presId="urn:microsoft.com/office/officeart/2005/8/layout/list1#1"/>
    <dgm:cxn modelId="{E0D82ACD-E5C7-4695-918A-912DE8157AE9}" type="presParOf" srcId="{9D58511D-D18C-46E6-ADFB-6CDE1389D37F}" destId="{D4434ECF-2146-46AC-B62E-87AB389C995A}" srcOrd="4" destOrd="0" presId="urn:microsoft.com/office/officeart/2005/8/layout/list1#1"/>
    <dgm:cxn modelId="{453A7F02-5668-4708-8EE5-46CBD2E922C2}" type="presParOf" srcId="{D4434ECF-2146-46AC-B62E-87AB389C995A}" destId="{06B5F591-72E0-4CFF-9799-36D4050BD51D}" srcOrd="0" destOrd="0" presId="urn:microsoft.com/office/officeart/2005/8/layout/list1#1"/>
    <dgm:cxn modelId="{3633BE02-2672-4F2F-994D-1CFAA0A657D6}" type="presParOf" srcId="{D4434ECF-2146-46AC-B62E-87AB389C995A}" destId="{12E5634D-BCAA-48AB-BADB-754A15E9B7AC}" srcOrd="1" destOrd="0" presId="urn:microsoft.com/office/officeart/2005/8/layout/list1#1"/>
    <dgm:cxn modelId="{494F8D1A-4C0A-430B-B272-B3AE207CDCF1}" type="presParOf" srcId="{9D58511D-D18C-46E6-ADFB-6CDE1389D37F}" destId="{3DAA9763-50F6-4CC4-B6DA-0A4C45FFB361}" srcOrd="5" destOrd="0" presId="urn:microsoft.com/office/officeart/2005/8/layout/list1#1"/>
    <dgm:cxn modelId="{E3E8078B-B530-40B8-9908-372BDDFBAC7F}" type="presParOf" srcId="{9D58511D-D18C-46E6-ADFB-6CDE1389D37F}" destId="{51228DB3-E7D4-486B-A0C1-9A59D129891F}" srcOrd="6" destOrd="0" presId="urn:microsoft.com/office/officeart/2005/8/layout/list1#1"/>
    <dgm:cxn modelId="{CE7B7DFB-DB7E-4E84-B4F1-A1DBDFB8AF43}" type="presParOf" srcId="{9D58511D-D18C-46E6-ADFB-6CDE1389D37F}" destId="{ECC02425-44D1-4F4C-B5D6-13442CA71F2A}" srcOrd="7" destOrd="0" presId="urn:microsoft.com/office/officeart/2005/8/layout/list1#1"/>
    <dgm:cxn modelId="{1C1C1D40-CA92-42B9-BFAE-28CD99A44D41}" type="presParOf" srcId="{9D58511D-D18C-46E6-ADFB-6CDE1389D37F}" destId="{98CD7476-6A48-4BD0-A0B1-E79081300878}" srcOrd="8" destOrd="0" presId="urn:microsoft.com/office/officeart/2005/8/layout/list1#1"/>
    <dgm:cxn modelId="{4D4D46A3-085A-4BE3-B57F-9A2D7D509B49}" type="presParOf" srcId="{98CD7476-6A48-4BD0-A0B1-E79081300878}" destId="{63AA2D3F-331D-492F-82D5-8A2B6C78BAAD}" srcOrd="0" destOrd="0" presId="urn:microsoft.com/office/officeart/2005/8/layout/list1#1"/>
    <dgm:cxn modelId="{1512C15B-9D2F-437F-B2E2-B34C40156561}" type="presParOf" srcId="{98CD7476-6A48-4BD0-A0B1-E79081300878}" destId="{2CFD44AC-C5B0-407B-B2EE-07415AFE4DC4}" srcOrd="1" destOrd="0" presId="urn:microsoft.com/office/officeart/2005/8/layout/list1#1"/>
    <dgm:cxn modelId="{3D942A01-82D7-44FF-A778-F0CF3334B676}" type="presParOf" srcId="{9D58511D-D18C-46E6-ADFB-6CDE1389D37F}" destId="{E27A153A-8ADD-4646-B3A3-509A74CD0695}" srcOrd="9" destOrd="0" presId="urn:microsoft.com/office/officeart/2005/8/layout/list1#1"/>
    <dgm:cxn modelId="{A42D74F1-587B-4CCC-A643-E1D5BA96F0EA}" type="presParOf" srcId="{9D58511D-D18C-46E6-ADFB-6CDE1389D37F}" destId="{2DB5D132-AB90-49A4-A479-F0988A86E33E}" srcOrd="10" destOrd="0" presId="urn:microsoft.com/office/officeart/2005/8/layout/list1#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1" minVer="12.0">
  <dgm:title val=""/>
  <dgm:desc val=""/>
  <dgm:catLst>
    <dgm:cat type="list" pri="4000"/>
  </dgm:catLst>
  <dgm:sampData>
    <dgm:dataModel>
      <dgm:ptLst>
        <dgm:pt modelId="0" type="doc">
          <dgm:prSet phldr="1"/>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100"/>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2"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constrLst/>
        <dgm:ruleLst/>
        <dgm:layoutNode name="parentLeftMargin">
          <dgm:alg type="sp"/>
          <dgm:shape xmlns:r="http://schemas.openxmlformats.org/officeDocument/2006/relationships" type="rect" r:blip="" hideGeom="1">
            <dgm:adjLst/>
          </dgm:shape>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presOf/>
        <dgm:constrLst/>
        <dgm:ruleLst/>
      </dgm:layoutNode>
      <dgm:layoutNode name="childText" styleLbl="align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presOf/>
          <dgm:shape xmlns:r="http://schemas.openxmlformats.org/officeDocument/2006/relationships" r:blip="">
            <dgm:adjLst/>
          </dgm:shape>
          <dgm:constr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86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3866"/>
          </a:xfrm>
          <a:prstGeom prst="rect">
            <a:avLst/>
          </a:prstGeom>
        </p:spPr>
        <p:txBody>
          <a:bodyPr vert="horz" lIns="91440" tIns="45720" rIns="91440" bIns="45720" rtlCol="0"/>
          <a:lstStyle>
            <a:lvl1pPr algn="r">
              <a:defRPr sz="1200"/>
            </a:lvl1pPr>
          </a:lstStyle>
          <a:p>
            <a:fld id="{0EF3B8D7-2FDD-4DC6-A90B-AB9ED7E08CF5}" type="datetimeFigureOut">
              <a:rPr lang="en-US" smtClean="0"/>
              <a:pPr/>
              <a:t>4/13/2011</a:t>
            </a:fld>
            <a:endParaRPr lang="en-US" dirty="0"/>
          </a:p>
        </p:txBody>
      </p:sp>
      <p:sp>
        <p:nvSpPr>
          <p:cNvPr id="4" name="Footer Placeholder 3"/>
          <p:cNvSpPr>
            <a:spLocks noGrp="1"/>
          </p:cNvSpPr>
          <p:nvPr>
            <p:ph type="ftr" sz="quarter" idx="2"/>
          </p:nvPr>
        </p:nvSpPr>
        <p:spPr>
          <a:xfrm>
            <a:off x="0" y="8621883"/>
            <a:ext cx="2971800" cy="45386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21883"/>
            <a:ext cx="2971800" cy="453866"/>
          </a:xfrm>
          <a:prstGeom prst="rect">
            <a:avLst/>
          </a:prstGeom>
        </p:spPr>
        <p:txBody>
          <a:bodyPr vert="horz" lIns="91440" tIns="45720" rIns="91440" bIns="45720" rtlCol="0" anchor="b"/>
          <a:lstStyle>
            <a:lvl1pPr algn="r">
              <a:defRPr sz="1200"/>
            </a:lvl1pPr>
          </a:lstStyle>
          <a:p>
            <a:fld id="{70FDB34B-CAB0-4A71-92DC-C2C57B8B56B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866"/>
          </a:xfrm>
          <a:prstGeom prst="rect">
            <a:avLst/>
          </a:prstGeom>
        </p:spPr>
        <p:txBody>
          <a:bodyPr vert="horz" rtlCol="0"/>
          <a:lstStyle>
            <a:lvl1pPr algn="l">
              <a:defRPr sz="1200"/>
            </a:lvl1pPr>
            <a:extLst/>
          </a:lstStyle>
          <a:p>
            <a:endParaRPr lang="en-US" dirty="0"/>
          </a:p>
        </p:txBody>
      </p:sp>
      <p:sp>
        <p:nvSpPr>
          <p:cNvPr id="3" name="Date Placeholder 2"/>
          <p:cNvSpPr>
            <a:spLocks noGrp="1"/>
          </p:cNvSpPr>
          <p:nvPr>
            <p:ph type="dt" idx="1"/>
          </p:nvPr>
        </p:nvSpPr>
        <p:spPr>
          <a:xfrm>
            <a:off x="3884613" y="0"/>
            <a:ext cx="2971800" cy="453866"/>
          </a:xfrm>
          <a:prstGeom prst="rect">
            <a:avLst/>
          </a:prstGeom>
        </p:spPr>
        <p:txBody>
          <a:bodyPr vert="horz" rtlCol="0"/>
          <a:lstStyle>
            <a:lvl1pPr algn="r">
              <a:defRPr sz="1200"/>
            </a:lvl1pPr>
            <a:extLst/>
          </a:lstStyle>
          <a:p>
            <a:fld id="{C238408C-6839-46EE-8131-EDA75C487F2E}" type="datetimeFigureOut">
              <a:rPr lang="en-US" smtClean="0"/>
              <a:pPr/>
              <a:t>4/13/2011</a:t>
            </a:fld>
            <a:endParaRPr lang="en-US" dirty="0"/>
          </a:p>
        </p:txBody>
      </p:sp>
      <p:sp>
        <p:nvSpPr>
          <p:cNvPr id="4" name="Slide Image Placeholder 3"/>
          <p:cNvSpPr>
            <a:spLocks noGrp="1" noRot="1" noChangeAspect="1"/>
          </p:cNvSpPr>
          <p:nvPr>
            <p:ph type="sldImg" idx="2"/>
          </p:nvPr>
        </p:nvSpPr>
        <p:spPr>
          <a:xfrm>
            <a:off x="1160463" y="681038"/>
            <a:ext cx="4537075" cy="3403600"/>
          </a:xfrm>
          <a:prstGeom prst="rect">
            <a:avLst/>
          </a:prstGeom>
          <a:noFill/>
          <a:ln w="12700">
            <a:solidFill>
              <a:prstClr val="black"/>
            </a:solidFill>
          </a:ln>
        </p:spPr>
        <p:txBody>
          <a:bodyPr vert="horz" rtlCol="0" anchor="ctr"/>
          <a:lstStyle>
            <a:extLst/>
          </a:lstStyle>
          <a:p>
            <a:endParaRPr lang="en-US" dirty="0"/>
          </a:p>
        </p:txBody>
      </p:sp>
      <p:sp>
        <p:nvSpPr>
          <p:cNvPr id="5" name="Notes Placeholder 4"/>
          <p:cNvSpPr>
            <a:spLocks noGrp="1"/>
          </p:cNvSpPr>
          <p:nvPr>
            <p:ph type="body" sz="quarter" idx="3"/>
          </p:nvPr>
        </p:nvSpPr>
        <p:spPr>
          <a:xfrm>
            <a:off x="685800" y="4311730"/>
            <a:ext cx="5486400" cy="4084796"/>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883"/>
            <a:ext cx="2971800" cy="453866"/>
          </a:xfrm>
          <a:prstGeom prst="rect">
            <a:avLst/>
          </a:prstGeom>
        </p:spPr>
        <p:txBody>
          <a:bodyPr vert="horz" rtlCol="0" anchor="b"/>
          <a:lstStyle>
            <a:lvl1pPr algn="l">
              <a:defRPr sz="1200"/>
            </a:lvl1pPr>
            <a:extLst/>
          </a:lstStyle>
          <a:p>
            <a:endParaRPr lang="en-US" dirty="0"/>
          </a:p>
        </p:txBody>
      </p:sp>
      <p:sp>
        <p:nvSpPr>
          <p:cNvPr id="7" name="Slide Number Placeholder 6"/>
          <p:cNvSpPr>
            <a:spLocks noGrp="1"/>
          </p:cNvSpPr>
          <p:nvPr>
            <p:ph type="sldNum" sz="quarter" idx="5"/>
          </p:nvPr>
        </p:nvSpPr>
        <p:spPr>
          <a:xfrm>
            <a:off x="3884613" y="8621883"/>
            <a:ext cx="2971800" cy="453866"/>
          </a:xfrm>
          <a:prstGeom prst="rect">
            <a:avLst/>
          </a:prstGeom>
        </p:spPr>
        <p:txBody>
          <a:bodyPr vert="horz" rtlCol="0" anchor="b"/>
          <a:lstStyle>
            <a:lvl1pPr algn="r">
              <a:defRPr sz="1200"/>
            </a:lvl1pPr>
            <a:extLst/>
          </a:lstStyle>
          <a:p>
            <a:fld id="{87D77045-401A-4D5E-BFE3-54C21A8A663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7950D-D2AE-4BBB-96B8-DCA4AD4CF45B}" type="slidenum">
              <a:rPr lang="en-US" smtClean="0"/>
              <a:pPr/>
              <a:t>53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7950D-D2AE-4BBB-96B8-DCA4AD4CF45B}" type="slidenum">
              <a:rPr lang="en-US" smtClean="0"/>
              <a:pPr/>
              <a:t>54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7950D-D2AE-4BBB-96B8-DCA4AD4CF45B}" type="slidenum">
              <a:rPr lang="en-US" smtClean="0"/>
              <a:pPr/>
              <a:t>55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7950D-D2AE-4BBB-96B8-DCA4AD4CF45B}" type="slidenum">
              <a:rPr lang="en-US" smtClean="0"/>
              <a:pPr/>
              <a:t>56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7950D-D2AE-4BBB-96B8-DCA4AD4CF45B}" type="slidenum">
              <a:rPr lang="en-US" smtClean="0"/>
              <a:pPr/>
              <a:t>57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Institutional Effectiveness is a process through which an institution demonstrates how well it succeeds in accomplishing its mission and meeting its overall objectives. This process allows Tennessee State University to define its expected outcomes based on the mission, vision and core values of the University. Therefore, the process of Institutional Effectiveness involves planning, assessment, and the effective use of the assessment results for continuous improvement.</a:t>
            </a:r>
          </a:p>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22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7950D-D2AE-4BBB-96B8-DCA4AD4CF45B}"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48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49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7950D-D2AE-4BBB-96B8-DCA4AD4CF45B}" type="slidenum">
              <a:rPr lang="en-US" smtClean="0"/>
              <a:pPr/>
              <a:t>50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7950D-D2AE-4BBB-96B8-DCA4AD4CF45B}" type="slidenum">
              <a:rPr lang="en-US" smtClean="0"/>
              <a:pPr/>
              <a:t>51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7950D-D2AE-4BBB-96B8-DCA4AD4CF45B}" type="slidenum">
              <a:rPr lang="en-US" smtClean="0"/>
              <a:pPr/>
              <a:t>52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743653DA-8BF4-4869-96FE-9BCF43372D46}" type="datetimeFigureOut">
              <a:rPr lang="en-US" smtClean="0"/>
              <a:pPr/>
              <a:t>4/13/2011</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72AC53DF-4216-466D-99A7-94400E6C2A25}"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3816DF-213E-421B-92D3-C068DBB023D6}" type="datetimeFigureOut">
              <a:rPr lang="en-US" smtClean="0">
                <a:solidFill>
                  <a:schemeClr val="tx2"/>
                </a:solidFill>
              </a:rPr>
              <a:pPr/>
              <a:t>4/13/2011</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a:endParaRPr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a:fld id="{72AC53DF-4216-466D-99A7-94400E6C2A25}" type="slidenum">
              <a:rPr lang="en-US" sz="1200" smtClean="0">
                <a:solidFill>
                  <a:schemeClr val="tx2"/>
                </a:solidFill>
              </a:rPr>
              <a:pPr algn="l"/>
              <a:t>‹#›</a:t>
            </a:fld>
            <a:endParaRPr lang="en-US" sz="1200" dirty="0">
              <a:solidFill>
                <a:schemeClr val="tx2"/>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3816DF-213E-421B-92D3-C068DBB023D6}" type="datetimeFigureOut">
              <a:rPr lang="en-US" smtClean="0">
                <a:solidFill>
                  <a:schemeClr val="tx2"/>
                </a:solidFill>
              </a:rPr>
              <a:pPr/>
              <a:t>4/13/2011</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a:endParaRPr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a:fld id="{72AC53DF-4216-466D-99A7-94400E6C2A25}" type="slidenum">
              <a:rPr lang="en-US" sz="1200" smtClean="0">
                <a:solidFill>
                  <a:schemeClr val="tx2"/>
                </a:solidFill>
              </a:rPr>
              <a:pPr algn="l"/>
              <a:t>‹#›</a:t>
            </a:fld>
            <a:endParaRPr lang="en-US" sz="1200" dirty="0">
              <a:solidFill>
                <a:schemeClr val="tx2"/>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B7129108-AC8D-4212-9283-60D9E99BF07A}" type="datetimeFigureOut">
              <a:rPr lang="en-US" smtClean="0"/>
              <a:pPr/>
              <a:t>4/13/2011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extLst/>
          </a:lstStyle>
          <a:p>
            <a:fld id="{B6DED3D3-6235-4F4C-B439-DF277FB555A7}" type="datetimeFigureOut">
              <a:rPr lang="en-US" smtClean="0"/>
              <a:pPr/>
              <a:t>4/13/2011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B5F1E3E-4B2F-4895-B65E-28B2E64F39F6}" type="datetimeFigureOut">
              <a:rPr lang="en-US" smtClean="0"/>
              <a:pPr/>
              <a:t>4/13/2011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3085435-8225-4333-BFFA-0096413F0D76}" type="datetimeFigureOut">
              <a:rPr lang="en-US" smtClean="0"/>
              <a:pPr/>
              <a:t>4/13/2011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AD93096-5B34-4342-9326-69289CEAE4C2}"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783C494-2A87-468C-A21B-CB14FB9ABB00}" type="datetimeFigureOut">
              <a:rPr lang="en-US" smtClean="0"/>
              <a:pPr/>
              <a:t>4/13/2011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AD93096-5B34-4342-9326-69289CEAE4C2}"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lang="en-US" smtClean="0"/>
              <a:pPr/>
              <a:t>4/13/2011</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AD93096-5B34-4342-9326-69289CEAE4C2}"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BECC0C8-36B8-442A-833D-B6AACE86BB77}" type="datetimeFigureOut">
              <a:rPr lang="en-US" smtClean="0"/>
              <a:pPr/>
              <a:t>4/13/2011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51E20EC5-AC53-4169-941E-EDF10CD23748}" type="datetimeFigureOut">
              <a:rPr lang="en-US" smtClean="0"/>
              <a:pPr/>
              <a:t>4/13/2011</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1AD93096-5B34-4342-9326-69289CEAE4C2}" type="slidenum">
              <a:rPr lang="en-US" smtClean="0"/>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D3816DF-213E-421B-92D3-C068DBB023D6}" type="datetimeFigureOut">
              <a:rPr lang="en-US" smtClean="0">
                <a:solidFill>
                  <a:schemeClr val="tx2"/>
                </a:solidFill>
              </a:rPr>
              <a:pPr/>
              <a:t>4/13/2011</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a:endParaRPr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a:fld id="{72AC53DF-4216-466D-99A7-94400E6C2A25}" type="slidenum">
              <a:rPr lang="en-US" sz="1200" smtClean="0">
                <a:solidFill>
                  <a:schemeClr val="tx2"/>
                </a:solidFill>
              </a:rPr>
              <a:pPr algn="l"/>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xStyles>
    <p:titleStyle>
      <a:lvl1pPr algn="l" rtl="0" eaLnBrk="1" latinLnBrk="0" hangingPunct="1">
        <a:spcBef>
          <a:spcPct val="0"/>
        </a:spcBef>
        <a:buNone/>
        <a:defRPr kumimoji="0" sz="4000" kern="1200" spc="-100" baseline="0">
          <a:solidFill>
            <a:schemeClr val="tx2">
              <a:satMod val="200000"/>
            </a:schemeClr>
          </a:solidFill>
          <a:latin typeface="Cambria" pitchFamily="18" charset="0"/>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Cambria" pitchFamily="18" charset="0"/>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Cambria" pitchFamily="18" charset="0"/>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Cambria" pitchFamily="18" charset="0"/>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Cambria" pitchFamily="18" charset="0"/>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Cambria" pitchFamily="18"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5.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6.e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7.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8.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9.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body" idx="1"/>
          </p:nvPr>
        </p:nvSpPr>
        <p:spPr>
          <a:xfrm>
            <a:off x="706902" y="1351672"/>
            <a:ext cx="8437098" cy="977486"/>
          </a:xfrm>
        </p:spPr>
        <p:txBody>
          <a:bodyPr>
            <a:noAutofit/>
          </a:bodyPr>
          <a:lstStyle/>
          <a:p>
            <a:pPr algn="ctr"/>
            <a:r>
              <a:rPr lang="en-US" sz="4800" dirty="0" smtClean="0"/>
              <a:t>SACS Monitoring Report</a:t>
            </a:r>
          </a:p>
          <a:p>
            <a:pPr algn="ctr"/>
            <a:r>
              <a:rPr lang="en-US" sz="4800" dirty="0" smtClean="0"/>
              <a:t>Assembly</a:t>
            </a:r>
            <a:endParaRPr lang="en-US" sz="6000" dirty="0" smtClean="0"/>
          </a:p>
          <a:p>
            <a:pPr algn="ctr"/>
            <a:endParaRPr lang="en-US" sz="5400" dirty="0" smtClean="0"/>
          </a:p>
          <a:p>
            <a:pPr algn="ctr"/>
            <a:r>
              <a:rPr lang="en-US" sz="4800" dirty="0" smtClean="0"/>
              <a:t>Dr. Portia H. Shields</a:t>
            </a:r>
          </a:p>
          <a:p>
            <a:pPr algn="ctr"/>
            <a:r>
              <a:rPr lang="en-US" sz="4800" dirty="0" smtClean="0"/>
              <a:t>President</a:t>
            </a:r>
          </a:p>
          <a:p>
            <a:pPr algn="ctr"/>
            <a:endParaRPr lang="en-US" sz="1800" dirty="0" smtClean="0"/>
          </a:p>
          <a:p>
            <a:pPr algn="ctr"/>
            <a:r>
              <a:rPr lang="en-US" sz="4000" dirty="0" smtClean="0"/>
              <a:t>January 31, 2011</a:t>
            </a:r>
          </a:p>
          <a:p>
            <a:pPr algn="ctr"/>
            <a:endParaRPr lang="en-US" sz="6000" dirty="0" smtClean="0"/>
          </a:p>
        </p:txBody>
      </p:sp>
      <p:sp>
        <p:nvSpPr>
          <p:cNvPr id="3" name="Title 2"/>
          <p:cNvSpPr>
            <a:spLocks noGrp="1"/>
          </p:cNvSpPr>
          <p:nvPr>
            <p:ph type="title"/>
          </p:nvPr>
        </p:nvSpPr>
        <p:spPr/>
        <p:txBody>
          <a:bodyPr/>
          <a:lstStyle/>
          <a:p>
            <a:pPr algn="ctr"/>
            <a:r>
              <a:rPr lang="en-US" sz="5400" dirty="0" smtClean="0"/>
              <a:t>Tennessee State University</a:t>
            </a:r>
            <a:endParaRPr lang="en-US" sz="5400" dirty="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800" dirty="0" smtClean="0"/>
              <a:t>Steering Committee:  Qualifications</a:t>
            </a:r>
            <a:endParaRPr lang="en-US" sz="4800" dirty="0"/>
          </a:p>
        </p:txBody>
      </p:sp>
      <p:sp>
        <p:nvSpPr>
          <p:cNvPr id="5" name="Content Placeholder 4"/>
          <p:cNvSpPr>
            <a:spLocks noGrp="1"/>
          </p:cNvSpPr>
          <p:nvPr>
            <p:ph idx="1"/>
          </p:nvPr>
        </p:nvSpPr>
        <p:spPr>
          <a:xfrm>
            <a:off x="914400" y="2743200"/>
            <a:ext cx="7772400" cy="3612360"/>
          </a:xfrm>
        </p:spPr>
        <p:txBody>
          <a:bodyPr>
            <a:noAutofit/>
          </a:bodyPr>
          <a:lstStyle/>
          <a:p>
            <a:r>
              <a:rPr lang="en-US" sz="4400" dirty="0" smtClean="0"/>
              <a:t>Demonstrated ability to work collaboratively to produce quality work under stressful conditions with demanding deadlines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5300" dirty="0" smtClean="0"/>
              <a:t>Steering Committee:  Responsibilities</a:t>
            </a:r>
            <a:r>
              <a:rPr lang="en-US" dirty="0" smtClean="0"/>
              <a:t/>
            </a:r>
            <a:br>
              <a:rPr lang="en-US" dirty="0" smtClean="0"/>
            </a:br>
            <a:endParaRPr lang="en-US" dirty="0"/>
          </a:p>
        </p:txBody>
      </p:sp>
      <p:sp>
        <p:nvSpPr>
          <p:cNvPr id="5" name="Content Placeholder 4"/>
          <p:cNvSpPr>
            <a:spLocks noGrp="1"/>
          </p:cNvSpPr>
          <p:nvPr>
            <p:ph idx="1"/>
          </p:nvPr>
        </p:nvSpPr>
        <p:spPr>
          <a:xfrm>
            <a:off x="838200" y="2743200"/>
            <a:ext cx="7772400" cy="3505200"/>
          </a:xfrm>
        </p:spPr>
        <p:txBody>
          <a:bodyPr>
            <a:noAutofit/>
          </a:bodyPr>
          <a:lstStyle/>
          <a:p>
            <a:r>
              <a:rPr lang="en-US" sz="4400" dirty="0" smtClean="0"/>
              <a:t>Consult with University faculty and other personnel to gather information, request clarification, and conduct follow up;</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5300" dirty="0" smtClean="0"/>
              <a:t>Steering Committee:  Responsibilities</a:t>
            </a:r>
            <a:r>
              <a:rPr lang="en-US" dirty="0" smtClean="0"/>
              <a:t/>
            </a:r>
            <a:br>
              <a:rPr lang="en-US" dirty="0" smtClean="0"/>
            </a:br>
            <a:endParaRPr lang="en-US" dirty="0"/>
          </a:p>
        </p:txBody>
      </p:sp>
      <p:sp>
        <p:nvSpPr>
          <p:cNvPr id="5" name="Content Placeholder 4"/>
          <p:cNvSpPr>
            <a:spLocks noGrp="1"/>
          </p:cNvSpPr>
          <p:nvPr>
            <p:ph idx="1"/>
          </p:nvPr>
        </p:nvSpPr>
        <p:spPr>
          <a:xfrm>
            <a:off x="990600" y="2286000"/>
            <a:ext cx="7772400" cy="4343400"/>
          </a:xfrm>
        </p:spPr>
        <p:txBody>
          <a:bodyPr>
            <a:noAutofit/>
          </a:bodyPr>
          <a:lstStyle/>
          <a:p>
            <a:r>
              <a:rPr lang="en-US" sz="4400" dirty="0" smtClean="0"/>
              <a:t>Evaluate the quality of materials submitted;</a:t>
            </a:r>
          </a:p>
          <a:p>
            <a:r>
              <a:rPr lang="en-US" sz="4400" dirty="0" smtClean="0"/>
              <a:t>Provide guidance to faculty and unit heads for improving the quality of materials submitted;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5300" dirty="0" smtClean="0"/>
              <a:t>Steering Committee:  Responsibilities</a:t>
            </a:r>
            <a:r>
              <a:rPr lang="en-US" dirty="0" smtClean="0"/>
              <a:t/>
            </a:r>
            <a:br>
              <a:rPr lang="en-US" dirty="0" smtClean="0"/>
            </a:br>
            <a:endParaRPr lang="en-US" dirty="0"/>
          </a:p>
        </p:txBody>
      </p:sp>
      <p:sp>
        <p:nvSpPr>
          <p:cNvPr id="5" name="Content Placeholder 4"/>
          <p:cNvSpPr>
            <a:spLocks noGrp="1"/>
          </p:cNvSpPr>
          <p:nvPr>
            <p:ph idx="1"/>
          </p:nvPr>
        </p:nvSpPr>
        <p:spPr>
          <a:xfrm>
            <a:off x="914400" y="2971800"/>
            <a:ext cx="7772400" cy="3383760"/>
          </a:xfrm>
        </p:spPr>
        <p:txBody>
          <a:bodyPr>
            <a:normAutofit/>
          </a:bodyPr>
          <a:lstStyle/>
          <a:p>
            <a:r>
              <a:rPr lang="en-US" sz="4400" dirty="0" smtClean="0"/>
              <a:t>Compile assigned sections of the report;</a:t>
            </a:r>
          </a:p>
          <a:p>
            <a:pPr>
              <a:buNone/>
            </a:pPr>
            <a:endParaRPr lang="en-US" sz="39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5300" dirty="0" smtClean="0"/>
              <a:t>Steering Committee:  Responsibilities</a:t>
            </a:r>
            <a:r>
              <a:rPr lang="en-US" dirty="0" smtClean="0"/>
              <a:t/>
            </a:r>
            <a:br>
              <a:rPr lang="en-US" dirty="0" smtClean="0"/>
            </a:br>
            <a:endParaRPr lang="en-US" dirty="0"/>
          </a:p>
        </p:txBody>
      </p:sp>
      <p:sp>
        <p:nvSpPr>
          <p:cNvPr id="5" name="Content Placeholder 4"/>
          <p:cNvSpPr>
            <a:spLocks noGrp="1"/>
          </p:cNvSpPr>
          <p:nvPr>
            <p:ph idx="1"/>
          </p:nvPr>
        </p:nvSpPr>
        <p:spPr>
          <a:xfrm>
            <a:off x="914400" y="2667000"/>
            <a:ext cx="7772400" cy="3688560"/>
          </a:xfrm>
        </p:spPr>
        <p:txBody>
          <a:bodyPr>
            <a:normAutofit/>
          </a:bodyPr>
          <a:lstStyle/>
          <a:p>
            <a:r>
              <a:rPr lang="en-US" sz="4400" dirty="0" smtClean="0"/>
              <a:t>Work with the Leadership Team and the full Steering Committee to revise various drafts of the report; and</a:t>
            </a:r>
            <a:br>
              <a:rPr lang="en-US" sz="4400" dirty="0" smtClean="0"/>
            </a:br>
            <a:r>
              <a:rPr lang="en-US" sz="4400" dirty="0" smtClean="0"/>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5300" dirty="0" smtClean="0"/>
              <a:t>Steering Committee:  Responsibilities</a:t>
            </a:r>
            <a:r>
              <a:rPr lang="en-US" dirty="0" smtClean="0"/>
              <a:t/>
            </a:r>
            <a:br>
              <a:rPr lang="en-US" dirty="0" smtClean="0"/>
            </a:br>
            <a:endParaRPr lang="en-US" dirty="0"/>
          </a:p>
        </p:txBody>
      </p:sp>
      <p:sp>
        <p:nvSpPr>
          <p:cNvPr id="5" name="Content Placeholder 4"/>
          <p:cNvSpPr>
            <a:spLocks noGrp="1"/>
          </p:cNvSpPr>
          <p:nvPr>
            <p:ph idx="1"/>
          </p:nvPr>
        </p:nvSpPr>
        <p:spPr>
          <a:xfrm>
            <a:off x="914400" y="2819400"/>
            <a:ext cx="7772400" cy="3536160"/>
          </a:xfrm>
        </p:spPr>
        <p:txBody>
          <a:bodyPr>
            <a:normAutofit/>
          </a:bodyPr>
          <a:lstStyle/>
          <a:p>
            <a:r>
              <a:rPr lang="en-US" sz="4400" dirty="0" smtClean="0"/>
              <a:t>Provide for review of the draft report by faculty and other campus constituents.</a:t>
            </a:r>
          </a:p>
          <a:p>
            <a:endParaRPr lang="en-US"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Steering Committee:  Membership</a:t>
            </a:r>
            <a:br>
              <a:rPr lang="en-US" dirty="0" smtClean="0"/>
            </a:br>
            <a:endParaRPr lang="en-US" dirty="0"/>
          </a:p>
        </p:txBody>
      </p:sp>
      <p:sp>
        <p:nvSpPr>
          <p:cNvPr id="5" name="Content Placeholder 4"/>
          <p:cNvSpPr>
            <a:spLocks noGrp="1"/>
          </p:cNvSpPr>
          <p:nvPr>
            <p:ph idx="1"/>
          </p:nvPr>
        </p:nvSpPr>
        <p:spPr>
          <a:xfrm>
            <a:off x="914400" y="1783560"/>
            <a:ext cx="7924800" cy="4572000"/>
          </a:xfrm>
        </p:spPr>
        <p:txBody>
          <a:bodyPr>
            <a:normAutofit/>
          </a:bodyPr>
          <a:lstStyle/>
          <a:p>
            <a:pPr algn="ctr">
              <a:buNone/>
            </a:pPr>
            <a:r>
              <a:rPr lang="en-US" sz="4400" dirty="0" smtClean="0"/>
              <a:t>Dr. Ronald Barredo	</a:t>
            </a:r>
          </a:p>
          <a:p>
            <a:pPr algn="ctr">
              <a:buNone/>
            </a:pPr>
            <a:r>
              <a:rPr lang="en-US" sz="4400" dirty="0" smtClean="0"/>
              <a:t>College of Health  Sciences</a:t>
            </a:r>
          </a:p>
          <a:p>
            <a:pPr algn="ctr">
              <a:buNone/>
            </a:pPr>
            <a:r>
              <a:rPr lang="en-US" sz="4400" dirty="0" smtClean="0"/>
              <a:t> </a:t>
            </a:r>
          </a:p>
          <a:p>
            <a:pPr algn="ctr">
              <a:buNone/>
            </a:pPr>
            <a:r>
              <a:rPr lang="en-US" sz="4400" dirty="0" smtClean="0"/>
              <a:t>Dr. Yildiz Binkley	</a:t>
            </a:r>
          </a:p>
          <a:p>
            <a:pPr algn="ctr">
              <a:buNone/>
            </a:pPr>
            <a:r>
              <a:rPr lang="en-US" sz="4400" dirty="0" smtClean="0"/>
              <a:t>Libraries and Media Centers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500"/>
                                        <p:tgtEl>
                                          <p:spTgt spid="5">
                                            <p:txEl>
                                              <p:pRg st="2" end="2"/>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1000"/>
                                        <p:tgtEl>
                                          <p:spTgt spid="5">
                                            <p:txEl>
                                              <p:pRg st="3" end="3"/>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Steering Committee:  Membership</a:t>
            </a:r>
            <a:br>
              <a:rPr lang="en-US" dirty="0" smtClean="0"/>
            </a:br>
            <a:endParaRPr lang="en-US" dirty="0"/>
          </a:p>
        </p:txBody>
      </p:sp>
      <p:sp>
        <p:nvSpPr>
          <p:cNvPr id="5" name="Content Placeholder 4"/>
          <p:cNvSpPr>
            <a:spLocks noGrp="1"/>
          </p:cNvSpPr>
          <p:nvPr>
            <p:ph idx="1"/>
          </p:nvPr>
        </p:nvSpPr>
        <p:spPr>
          <a:xfrm>
            <a:off x="914400" y="1783560"/>
            <a:ext cx="7924800" cy="4572000"/>
          </a:xfrm>
        </p:spPr>
        <p:txBody>
          <a:bodyPr>
            <a:normAutofit/>
          </a:bodyPr>
          <a:lstStyle/>
          <a:p>
            <a:pPr algn="ctr">
              <a:buNone/>
            </a:pPr>
            <a:r>
              <a:rPr lang="en-US" sz="4400" dirty="0" smtClean="0"/>
              <a:t>Dr. Rebecca Dixon	</a:t>
            </a:r>
          </a:p>
          <a:p>
            <a:pPr algn="ctr">
              <a:buNone/>
            </a:pPr>
            <a:r>
              <a:rPr lang="en-US" sz="4400" dirty="0" smtClean="0"/>
              <a:t>College of Arts and Sciences</a:t>
            </a:r>
          </a:p>
          <a:p>
            <a:pPr algn="ctr">
              <a:buNone/>
            </a:pPr>
            <a:endParaRPr lang="en-US" sz="4400" dirty="0" smtClean="0"/>
          </a:p>
          <a:p>
            <a:pPr algn="ctr">
              <a:buNone/>
            </a:pPr>
            <a:r>
              <a:rPr lang="en-US" sz="4400" dirty="0" smtClean="0"/>
              <a:t>Dr. Mary Dale Fitzgerald	</a:t>
            </a:r>
          </a:p>
          <a:p>
            <a:pPr algn="ctr">
              <a:buNone/>
            </a:pPr>
            <a:r>
              <a:rPr lang="en-US" sz="4400" dirty="0" smtClean="0"/>
              <a:t>College of Health Sciences</a:t>
            </a:r>
          </a:p>
          <a:p>
            <a:pPr>
              <a:buNone/>
            </a:pPr>
            <a:endParaRPr lang="en-US" dirty="0" smtClean="0"/>
          </a:p>
          <a:p>
            <a:pPr>
              <a:buNone/>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2000"/>
                                        <p:tgtEl>
                                          <p:spTgt spid="5">
                                            <p:txEl>
                                              <p:pRg st="3" end="3"/>
                                            </p:tx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Steering Committee:  Membership</a:t>
            </a:r>
            <a:br>
              <a:rPr lang="en-US" dirty="0" smtClean="0"/>
            </a:br>
            <a:endParaRPr lang="en-US" dirty="0"/>
          </a:p>
        </p:txBody>
      </p:sp>
      <p:sp>
        <p:nvSpPr>
          <p:cNvPr id="5" name="Content Placeholder 4"/>
          <p:cNvSpPr>
            <a:spLocks noGrp="1"/>
          </p:cNvSpPr>
          <p:nvPr>
            <p:ph idx="1"/>
          </p:nvPr>
        </p:nvSpPr>
        <p:spPr>
          <a:xfrm>
            <a:off x="914400" y="1524000"/>
            <a:ext cx="7772400" cy="4572000"/>
          </a:xfrm>
        </p:spPr>
        <p:txBody>
          <a:bodyPr>
            <a:normAutofit/>
          </a:bodyPr>
          <a:lstStyle/>
          <a:p>
            <a:pPr>
              <a:buNone/>
            </a:pPr>
            <a:endParaRPr lang="en-US" dirty="0" smtClean="0"/>
          </a:p>
          <a:p>
            <a:pPr algn="ctr">
              <a:buNone/>
            </a:pPr>
            <a:r>
              <a:rPr lang="en-US" sz="4400" dirty="0" smtClean="0"/>
              <a:t>Dr. William Hytche	</a:t>
            </a:r>
          </a:p>
          <a:p>
            <a:pPr algn="ctr">
              <a:buNone/>
            </a:pPr>
            <a:r>
              <a:rPr lang="en-US" sz="4400" dirty="0" smtClean="0"/>
              <a:t>Student Affairs</a:t>
            </a:r>
          </a:p>
          <a:p>
            <a:pPr algn="ctr">
              <a:buNone/>
            </a:pPr>
            <a:endParaRPr lang="en-US" sz="4400" dirty="0" smtClean="0"/>
          </a:p>
          <a:p>
            <a:pPr algn="ctr">
              <a:buNone/>
            </a:pPr>
            <a:r>
              <a:rPr lang="en-US" sz="4400" dirty="0" smtClean="0"/>
              <a:t>Dr. Oscar Miller</a:t>
            </a:r>
          </a:p>
          <a:p>
            <a:pPr algn="ctr">
              <a:buNone/>
            </a:pPr>
            <a:r>
              <a:rPr lang="en-US" sz="4400" dirty="0" smtClean="0"/>
              <a:t>College of Arts and Sciences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2000"/>
                                        <p:tgtEl>
                                          <p:spTgt spid="5">
                                            <p:txEl>
                                              <p:pRg st="4" end="4"/>
                                            </p:txEl>
                                          </p:spTgt>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Steering Committee:  Membership</a:t>
            </a:r>
            <a:br>
              <a:rPr lang="en-US" dirty="0" smtClean="0"/>
            </a:br>
            <a:endParaRPr lang="en-US" dirty="0"/>
          </a:p>
        </p:txBody>
      </p:sp>
      <p:sp>
        <p:nvSpPr>
          <p:cNvPr id="5" name="Content Placeholder 4"/>
          <p:cNvSpPr>
            <a:spLocks noGrp="1"/>
          </p:cNvSpPr>
          <p:nvPr>
            <p:ph idx="1"/>
          </p:nvPr>
        </p:nvSpPr>
        <p:spPr>
          <a:xfrm>
            <a:off x="914400" y="1828800"/>
            <a:ext cx="7772400" cy="4572000"/>
          </a:xfrm>
        </p:spPr>
        <p:txBody>
          <a:bodyPr>
            <a:normAutofit/>
          </a:bodyPr>
          <a:lstStyle/>
          <a:p>
            <a:pPr algn="ctr">
              <a:buNone/>
            </a:pPr>
            <a:r>
              <a:rPr lang="en-US" sz="4400" dirty="0" smtClean="0"/>
              <a:t>Dr. Samantha Morgan-Curtis</a:t>
            </a:r>
          </a:p>
          <a:p>
            <a:pPr algn="ctr">
              <a:buNone/>
            </a:pPr>
            <a:r>
              <a:rPr lang="en-US" sz="4400" dirty="0" smtClean="0"/>
              <a:t>WRITE Program Director</a:t>
            </a:r>
          </a:p>
          <a:p>
            <a:pPr algn="ctr">
              <a:buNone/>
            </a:pPr>
            <a:endParaRPr lang="en-US" sz="4400" dirty="0" smtClean="0"/>
          </a:p>
          <a:p>
            <a:pPr algn="ctr">
              <a:buNone/>
            </a:pPr>
            <a:r>
              <a:rPr lang="en-US" sz="4400" dirty="0" smtClean="0"/>
              <a:t>Dr. Sharon Peters	</a:t>
            </a:r>
          </a:p>
          <a:p>
            <a:pPr algn="ctr">
              <a:buNone/>
            </a:pPr>
            <a:r>
              <a:rPr lang="en-US" sz="4400" dirty="0" smtClean="0"/>
              <a:t>Extended Education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2000"/>
                                        <p:tgtEl>
                                          <p:spTgt spid="5">
                                            <p:txEl>
                                              <p:pRg st="3" end="3"/>
                                            </p:txEl>
                                          </p:spTgt>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President’s Opening Remarks</a:t>
            </a:r>
            <a:endParaRPr lang="en-US" dirty="0"/>
          </a:p>
        </p:txBody>
      </p:sp>
      <p:sp>
        <p:nvSpPr>
          <p:cNvPr id="5" name="Content Placeholder 4"/>
          <p:cNvSpPr>
            <a:spLocks noGrp="1"/>
          </p:cNvSpPr>
          <p:nvPr>
            <p:ph idx="1"/>
          </p:nvPr>
        </p:nvSpPr>
        <p:spPr/>
        <p:txBody>
          <a:bodyPr/>
          <a:lstStyle/>
          <a:p>
            <a:r>
              <a:rPr lang="en-US" sz="3200" dirty="0" smtClean="0"/>
              <a:t>A conversation about our plan to address issues raised by the SACS Commission on Colleges and to share with you the specific plans for developing the monitoring report. We will introduce the Leadership Team and Steering Committee that will guide us through this process.</a:t>
            </a:r>
            <a:endParaRPr lang="en-US" dirty="0" smtClean="0"/>
          </a:p>
          <a:p>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Steering Committee:  Membership</a:t>
            </a:r>
            <a:br>
              <a:rPr lang="en-US" dirty="0" smtClean="0"/>
            </a:br>
            <a:endParaRPr lang="en-US" dirty="0"/>
          </a:p>
        </p:txBody>
      </p:sp>
      <p:sp>
        <p:nvSpPr>
          <p:cNvPr id="5" name="Content Placeholder 4"/>
          <p:cNvSpPr>
            <a:spLocks noGrp="1"/>
          </p:cNvSpPr>
          <p:nvPr>
            <p:ph idx="1"/>
          </p:nvPr>
        </p:nvSpPr>
        <p:spPr>
          <a:xfrm>
            <a:off x="1066800" y="1828800"/>
            <a:ext cx="7772400" cy="4572000"/>
          </a:xfrm>
        </p:spPr>
        <p:txBody>
          <a:bodyPr>
            <a:normAutofit/>
          </a:bodyPr>
          <a:lstStyle/>
          <a:p>
            <a:pPr algn="ctr">
              <a:buNone/>
            </a:pPr>
            <a:r>
              <a:rPr lang="en-US" sz="4400" dirty="0" smtClean="0"/>
              <a:t>Dr. Johnnie Smith</a:t>
            </a:r>
          </a:p>
          <a:p>
            <a:pPr algn="ctr">
              <a:buNone/>
            </a:pPr>
            <a:r>
              <a:rPr lang="en-US" sz="4400" dirty="0" smtClean="0"/>
              <a:t>Athletics</a:t>
            </a:r>
            <a:br>
              <a:rPr lang="en-US" sz="4400" dirty="0" smtClean="0"/>
            </a:br>
            <a:r>
              <a:rPr lang="en-US" sz="4400" dirty="0" smtClean="0"/>
              <a:t> </a:t>
            </a:r>
          </a:p>
          <a:p>
            <a:pPr algn="ctr">
              <a:buNone/>
            </a:pPr>
            <a:r>
              <a:rPr lang="en-US" sz="4400" dirty="0" smtClean="0"/>
              <a:t>Ms. Amy Boles Wood</a:t>
            </a:r>
          </a:p>
          <a:p>
            <a:pPr algn="ctr">
              <a:buNone/>
            </a:pPr>
            <a:r>
              <a:rPr lang="en-US" sz="4400" dirty="0" smtClean="0"/>
              <a:t>Financial Aid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724400"/>
            <a:ext cx="8686800" cy="1846659"/>
          </a:xfrm>
          <a:prstGeom prst="rect">
            <a:avLst/>
          </a:prstGeom>
          <a:noFill/>
        </p:spPr>
        <p:txBody>
          <a:bodyPr wrap="square" rtlCol="0">
            <a:spAutoFit/>
          </a:bodyPr>
          <a:lstStyle/>
          <a:p>
            <a:endParaRPr lang="en-US" sz="6000" dirty="0" smtClean="0"/>
          </a:p>
          <a:p>
            <a:pPr algn="ctr"/>
            <a:r>
              <a:rPr lang="en-US" sz="5400" dirty="0" smtClean="0">
                <a:latin typeface="Cambria" pitchFamily="18" charset="0"/>
              </a:rPr>
              <a:t>Dr. Peter Nwosu</a:t>
            </a:r>
          </a:p>
        </p:txBody>
      </p:sp>
      <p:sp>
        <p:nvSpPr>
          <p:cNvPr id="4" name="Content Placeholder 3"/>
          <p:cNvSpPr>
            <a:spLocks noGrp="1"/>
          </p:cNvSpPr>
          <p:nvPr>
            <p:ph idx="1"/>
          </p:nvPr>
        </p:nvSpPr>
        <p:spPr>
          <a:xfrm>
            <a:off x="685800" y="990600"/>
            <a:ext cx="7772400" cy="4572000"/>
          </a:xfrm>
        </p:spPr>
        <p:txBody>
          <a:bodyPr/>
          <a:lstStyle/>
          <a:p>
            <a:pPr>
              <a:buFont typeface="Wingdings" pitchFamily="2" charset="2"/>
              <a:buChar char="§"/>
            </a:pPr>
            <a:r>
              <a:rPr lang="en-US" sz="5400" dirty="0" smtClean="0"/>
              <a:t>Plan of Action</a:t>
            </a:r>
          </a:p>
          <a:p>
            <a:pPr>
              <a:buFont typeface="Wingdings" pitchFamily="2" charset="2"/>
              <a:buChar char="§"/>
            </a:pPr>
            <a:r>
              <a:rPr lang="en-US" sz="5400" dirty="0" smtClean="0"/>
              <a:t>Timeline</a:t>
            </a:r>
          </a:p>
          <a:p>
            <a:pPr>
              <a:buFont typeface="Wingdings" pitchFamily="2" charset="2"/>
              <a:buChar char="§"/>
            </a:pPr>
            <a:r>
              <a:rPr lang="en-US" sz="5400" dirty="0" smtClean="0"/>
              <a:t>Communications Plan</a:t>
            </a:r>
          </a:p>
          <a:p>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274638"/>
            <a:ext cx="7086600" cy="1477962"/>
          </a:xfrm>
        </p:spPr>
        <p:txBody>
          <a:bodyPr anchor="t">
            <a:normAutofit/>
          </a:bodyPr>
          <a:lstStyle>
            <a:extLst/>
          </a:lstStyle>
          <a:p>
            <a:r>
              <a:rPr lang="en-US" sz="4000" dirty="0" smtClean="0"/>
              <a:t>Institutional Effectiveness</a:t>
            </a:r>
            <a:endParaRPr lang="en-US" sz="4000" dirty="0">
              <a:solidFill>
                <a:schemeClr val="accent1"/>
              </a:solidFill>
            </a:endParaRPr>
          </a:p>
        </p:txBody>
      </p:sp>
      <p:sp>
        <p:nvSpPr>
          <p:cNvPr id="3" name="Rectangle 2"/>
          <p:cNvSpPr>
            <a:spLocks noGrp="1"/>
          </p:cNvSpPr>
          <p:nvPr>
            <p:ph sz="half" idx="1"/>
          </p:nvPr>
        </p:nvSpPr>
        <p:spPr>
          <a:xfrm>
            <a:off x="0" y="1676400"/>
            <a:ext cx="4038600" cy="4525963"/>
          </a:xfrm>
        </p:spPr>
        <p:txBody>
          <a:bodyPr/>
          <a:lstStyle>
            <a:extLst/>
          </a:lstStyle>
          <a:p>
            <a:pPr>
              <a:lnSpc>
                <a:spcPct val="114000"/>
              </a:lnSpc>
              <a:buNone/>
            </a:pPr>
            <a:r>
              <a:rPr lang="en-US" dirty="0" smtClean="0"/>
              <a:t> </a:t>
            </a:r>
            <a:endParaRPr lang="en-US" dirty="0"/>
          </a:p>
        </p:txBody>
      </p:sp>
      <p:graphicFrame>
        <p:nvGraphicFramePr>
          <p:cNvPr id="5" name="Content Placeholder 4"/>
          <p:cNvGraphicFramePr>
            <a:graphicFrameLocks noGrp="1"/>
          </p:cNvGraphicFramePr>
          <p:nvPr>
            <p:ph sz="half" idx="2"/>
          </p:nvPr>
        </p:nvGraphicFramePr>
        <p:xfrm>
          <a:off x="4267200" y="1295400"/>
          <a:ext cx="48768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457200" y="1828800"/>
            <a:ext cx="3886200" cy="4524315"/>
          </a:xfrm>
          <a:prstGeom prst="rect">
            <a:avLst/>
          </a:prstGeom>
        </p:spPr>
        <p:txBody>
          <a:bodyPr wrap="square">
            <a:spAutoFit/>
          </a:bodyPr>
          <a:lstStyle/>
          <a:p>
            <a:r>
              <a:rPr lang="en-US" sz="3200" dirty="0" smtClean="0">
                <a:latin typeface="Cambria" pitchFamily="18" charset="0"/>
              </a:rPr>
              <a:t>Process through which an institution demonstrates how well it succeeds in accomplishing its mission and meeting its overall objectives</a:t>
            </a:r>
            <a:r>
              <a:rPr lang="en-US" sz="3200" dirty="0">
                <a:latin typeface="Cambria" pitchFamily="18" charset="0"/>
              </a:rPr>
              <a:t> </a:t>
            </a:r>
            <a:r>
              <a:rPr lang="en-US" sz="3200" dirty="0" smtClean="0">
                <a:latin typeface="Cambria" pitchFamily="18" charset="0"/>
              </a:rPr>
              <a:t>and alignment of resources.</a:t>
            </a:r>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914400" y="914400"/>
            <a:ext cx="7772400" cy="5441160"/>
          </a:xfrm>
        </p:spPr>
        <p:txBody>
          <a:bodyPr>
            <a:normAutofit/>
          </a:bodyPr>
          <a:lstStyle/>
          <a:p>
            <a:pPr algn="ctr">
              <a:buNone/>
            </a:pPr>
            <a:r>
              <a:rPr lang="en-US" sz="4800" dirty="0" smtClean="0"/>
              <a:t>  Key Elements of Institutional Effectiveness</a:t>
            </a:r>
            <a:endParaRPr lang="en-US" sz="4800" b="1" dirty="0" smtClean="0">
              <a:solidFill>
                <a:schemeClr val="tx1"/>
              </a:solidFill>
            </a:endParaRPr>
          </a:p>
          <a:p>
            <a:endParaRPr lang="en-US" sz="4400" dirty="0" smtClean="0">
              <a:solidFill>
                <a:schemeClr val="tx1"/>
              </a:solidFill>
            </a:endParaRPr>
          </a:p>
          <a:p>
            <a:r>
              <a:rPr lang="en-US" sz="4400" dirty="0" smtClean="0">
                <a:solidFill>
                  <a:schemeClr val="tx1"/>
                </a:solidFill>
              </a:rPr>
              <a:t>Core Requirement 2.5</a:t>
            </a:r>
            <a:endParaRPr lang="en-US" sz="4000" dirty="0" smtClean="0">
              <a:solidFill>
                <a:schemeClr val="tx1"/>
              </a:solidFill>
            </a:endParaRPr>
          </a:p>
          <a:p>
            <a:r>
              <a:rPr lang="en-US" sz="4400" dirty="0" smtClean="0"/>
              <a:t>Comprehensive Standard 3.3.1</a:t>
            </a:r>
            <a:endParaRPr lang="en-US" sz="4400" dirty="0" smtClean="0">
              <a:solidFill>
                <a:schemeClr val="tx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tx1"/>
                </a:solidFill>
              </a:rPr>
              <a:t>Comprehensive Standard 3.3.1 </a:t>
            </a:r>
            <a:br>
              <a:rPr lang="en-US" b="1" dirty="0" smtClean="0">
                <a:solidFill>
                  <a:schemeClr val="tx1"/>
                </a:solidFill>
              </a:rPr>
            </a:br>
            <a:endParaRPr lang="en-US" b="1" dirty="0" smtClean="0">
              <a:solidFill>
                <a:schemeClr val="tx1"/>
              </a:solidFill>
            </a:endParaRPr>
          </a:p>
        </p:txBody>
      </p:sp>
      <p:sp>
        <p:nvSpPr>
          <p:cNvPr id="6" name="Text Placeholder 5"/>
          <p:cNvSpPr>
            <a:spLocks noGrp="1"/>
          </p:cNvSpPr>
          <p:nvPr>
            <p:ph idx="1"/>
          </p:nvPr>
        </p:nvSpPr>
        <p:spPr>
          <a:xfrm>
            <a:off x="1066800" y="1600200"/>
            <a:ext cx="7848600" cy="4800600"/>
          </a:xfrm>
        </p:spPr>
        <p:txBody>
          <a:bodyPr>
            <a:normAutofit/>
          </a:bodyPr>
          <a:lstStyle/>
          <a:p>
            <a:r>
              <a:rPr lang="en-US" sz="3600" dirty="0" smtClean="0"/>
              <a:t>Comprehensive Standard 3.3.1.1: Educational Programs</a:t>
            </a:r>
            <a:endParaRPr lang="en-US" sz="3600" dirty="0" smtClean="0">
              <a:solidFill>
                <a:schemeClr val="tx1"/>
              </a:solidFill>
            </a:endParaRPr>
          </a:p>
          <a:p>
            <a:r>
              <a:rPr lang="en-US" sz="3600" dirty="0" smtClean="0">
                <a:solidFill>
                  <a:schemeClr val="tx1"/>
                </a:solidFill>
              </a:rPr>
              <a:t>Comprehensive Standard 3.3.1.2: Administrative Support Services</a:t>
            </a:r>
          </a:p>
          <a:p>
            <a:r>
              <a:rPr lang="en-US" sz="3600" dirty="0" smtClean="0">
                <a:solidFill>
                  <a:schemeClr val="tx1"/>
                </a:solidFill>
              </a:rPr>
              <a:t>Comprehensive Standard 3.3.1.3: Educational Support Services</a:t>
            </a:r>
          </a:p>
          <a:p>
            <a:r>
              <a:rPr lang="en-US" sz="3600" dirty="0" smtClean="0">
                <a:solidFill>
                  <a:schemeClr val="tx1"/>
                </a:solidFill>
              </a:rPr>
              <a:t>Comprehensive Standard 3.3.1.5: Community/Public Service</a:t>
            </a:r>
            <a:endParaRPr lang="en-US" sz="3600" dirty="0" smtClean="0"/>
          </a:p>
          <a:p>
            <a:endParaRPr lang="en-US" sz="44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0"/>
            <a:ext cx="7772400" cy="3145536"/>
          </a:xfrm>
        </p:spPr>
        <p:txBody>
          <a:bodyPr/>
          <a:lstStyle/>
          <a:p>
            <a:pPr algn="ctr"/>
            <a:r>
              <a:rPr lang="en-US" sz="5400" dirty="0" smtClean="0"/>
              <a:t>Outline of the Monitoring Report</a:t>
            </a:r>
            <a:endParaRPr lang="en-US" sz="54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6050760"/>
          </a:xfrm>
        </p:spPr>
        <p:txBody>
          <a:bodyPr>
            <a:noAutofit/>
          </a:bodyPr>
          <a:lstStyle/>
          <a:p>
            <a:pPr marL="582930" lvl="0" indent="-514350">
              <a:buFont typeface="+mj-lt"/>
              <a:buAutoNum type="arabicPeriod"/>
            </a:pPr>
            <a:r>
              <a:rPr lang="en-US" sz="4400" dirty="0" smtClean="0"/>
              <a:t> Introduction</a:t>
            </a:r>
          </a:p>
          <a:p>
            <a:pPr marL="582930" lvl="0" indent="-514350">
              <a:buFont typeface="+mj-lt"/>
              <a:buAutoNum type="alphaUcPeriod"/>
            </a:pPr>
            <a:r>
              <a:rPr lang="en-US" sz="4400" dirty="0" smtClean="0"/>
              <a:t> Contextualization</a:t>
            </a:r>
          </a:p>
          <a:p>
            <a:pPr marL="969264" lvl="1" indent="-514350">
              <a:buFont typeface="+mj-lt"/>
              <a:buAutoNum type="alphaLcPeriod"/>
            </a:pPr>
            <a:r>
              <a:rPr lang="en-US" sz="4000" dirty="0" smtClean="0"/>
              <a:t>Recent history of assessment at TSU</a:t>
            </a:r>
          </a:p>
          <a:p>
            <a:pPr marL="969264" lvl="1" indent="-514350">
              <a:buFont typeface="+mj-lt"/>
              <a:buAutoNum type="alphaLcPeriod"/>
            </a:pPr>
            <a:r>
              <a:rPr lang="en-US" sz="4000" dirty="0" smtClean="0"/>
              <a:t>Structural challenges related to comprehensive assessment</a:t>
            </a:r>
          </a:p>
          <a:p>
            <a:pPr marL="969264" lvl="1" indent="-514350">
              <a:buFont typeface="+mj-lt"/>
              <a:buAutoNum type="alphaLcPeriod"/>
            </a:pPr>
            <a:r>
              <a:rPr lang="en-US" sz="4000" dirty="0" smtClean="0"/>
              <a:t>Developing a culture of comprehensive assessment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772400" cy="5593560"/>
          </a:xfrm>
        </p:spPr>
        <p:txBody>
          <a:bodyPr>
            <a:normAutofit/>
          </a:bodyPr>
          <a:lstStyle/>
          <a:p>
            <a:pPr marL="582930" lvl="0" indent="-514350">
              <a:buNone/>
            </a:pPr>
            <a:r>
              <a:rPr lang="en-US" sz="4400" dirty="0" smtClean="0"/>
              <a:t>B. Description of Institutional Planning</a:t>
            </a:r>
          </a:p>
          <a:p>
            <a:pPr marL="582930" lvl="0" indent="-514350">
              <a:buNone/>
            </a:pPr>
            <a:endParaRPr lang="en-US" sz="2400" dirty="0" smtClean="0"/>
          </a:p>
          <a:p>
            <a:pPr lvl="1"/>
            <a:r>
              <a:rPr lang="en-US" sz="4400" dirty="0" smtClean="0"/>
              <a:t>Mission; AMP; SP; TBR SP; </a:t>
            </a:r>
            <a:r>
              <a:rPr lang="en-US" sz="4400" dirty="0" err="1" smtClean="0"/>
              <a:t>CCTnA</a:t>
            </a:r>
            <a:r>
              <a:rPr lang="en-US" sz="4400" dirty="0" smtClean="0"/>
              <a:t> interrelationships</a:t>
            </a:r>
          </a:p>
          <a:p>
            <a:pPr lvl="1"/>
            <a:r>
              <a:rPr lang="en-US" sz="4400" dirty="0" smtClean="0"/>
              <a:t>Explicit explanation of connection to CR 2.5</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6050760"/>
          </a:xfrm>
        </p:spPr>
        <p:txBody>
          <a:bodyPr>
            <a:normAutofit/>
          </a:bodyPr>
          <a:lstStyle/>
          <a:p>
            <a:pPr marL="925830" lvl="0" indent="-857250">
              <a:buAutoNum type="romanUcPeriod" startAt="2"/>
            </a:pPr>
            <a:r>
              <a:rPr lang="en-US" sz="4400" dirty="0" smtClean="0"/>
              <a:t>Institutional Effectiveness - Core Requirement 2.5</a:t>
            </a:r>
          </a:p>
          <a:p>
            <a:pPr marL="925830" lvl="0" indent="-857250">
              <a:buNone/>
            </a:pPr>
            <a:endParaRPr lang="en-US" sz="4400" dirty="0" smtClean="0"/>
          </a:p>
          <a:p>
            <a:pPr marL="582930" lvl="0" indent="-514350">
              <a:buFont typeface="+mj-lt"/>
              <a:buAutoNum type="alphaUcPeriod"/>
            </a:pPr>
            <a:r>
              <a:rPr lang="en-US" sz="4400" dirty="0" smtClean="0"/>
              <a:t>Role of Assessment in Achieving Mission</a:t>
            </a:r>
          </a:p>
          <a:p>
            <a:pPr marL="582930" lvl="0" indent="-514350">
              <a:buFont typeface="+mj-lt"/>
              <a:buAutoNum type="alphaUcPeriod"/>
            </a:pPr>
            <a:r>
              <a:rPr lang="en-US" sz="4400" dirty="0" smtClean="0"/>
              <a:t>Interrelationships between the plans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8534400" cy="914400"/>
          </a:xfrm>
        </p:spPr>
        <p:txBody>
          <a:bodyPr/>
          <a:lstStyle/>
          <a:p>
            <a:r>
              <a:rPr lang="en-US" dirty="0" smtClean="0"/>
              <a:t>C.  Ongoing Assessment at the University</a:t>
            </a:r>
            <a:br>
              <a:rPr lang="en-US" dirty="0" smtClean="0"/>
            </a:br>
            <a:r>
              <a:rPr lang="en-US" dirty="0" smtClean="0"/>
              <a:t> </a:t>
            </a:r>
            <a:endParaRPr lang="en-US" dirty="0"/>
          </a:p>
        </p:txBody>
      </p:sp>
      <p:sp>
        <p:nvSpPr>
          <p:cNvPr id="3" name="Content Placeholder 2"/>
          <p:cNvSpPr>
            <a:spLocks noGrp="1"/>
          </p:cNvSpPr>
          <p:nvPr>
            <p:ph idx="1"/>
          </p:nvPr>
        </p:nvSpPr>
        <p:spPr/>
        <p:txBody>
          <a:bodyPr>
            <a:normAutofit/>
          </a:bodyPr>
          <a:lstStyle/>
          <a:p>
            <a:pPr lvl="1"/>
            <a:r>
              <a:rPr lang="en-US" sz="2800" dirty="0" smtClean="0"/>
              <a:t>Professional Accreditations</a:t>
            </a:r>
          </a:p>
          <a:p>
            <a:pPr lvl="1"/>
            <a:r>
              <a:rPr lang="en-US" sz="2800" dirty="0" smtClean="0"/>
              <a:t>Academic audit (non-</a:t>
            </a:r>
            <a:r>
              <a:rPr lang="en-US" sz="2800" dirty="0" err="1" smtClean="0"/>
              <a:t>accreditable</a:t>
            </a:r>
            <a:r>
              <a:rPr lang="en-US" sz="2800" dirty="0" smtClean="0"/>
              <a:t> programs)</a:t>
            </a:r>
          </a:p>
          <a:p>
            <a:pPr lvl="1"/>
            <a:r>
              <a:rPr lang="en-US" sz="2800" dirty="0" smtClean="0"/>
              <a:t> Program review</a:t>
            </a:r>
          </a:p>
          <a:p>
            <a:pPr lvl="1"/>
            <a:r>
              <a:rPr lang="en-US" sz="2800" dirty="0" smtClean="0"/>
              <a:t>Performance Funding (Major Field Testing; NSSE, Alumni, Employer Survey, Sr. Exit Exam etc.)</a:t>
            </a:r>
          </a:p>
          <a:p>
            <a:pPr lvl="1"/>
            <a:r>
              <a:rPr lang="en-US" sz="2800" dirty="0" smtClean="0"/>
              <a:t>General Education Outcomes Assessment</a:t>
            </a:r>
          </a:p>
          <a:p>
            <a:pPr lvl="1"/>
            <a:r>
              <a:rPr lang="en-US" sz="2800" dirty="0" smtClean="0"/>
              <a:t>Link all of the above to Student Learning</a:t>
            </a:r>
          </a:p>
          <a:p>
            <a:pPr marL="582930" lvl="0" indent="-514350">
              <a:buNone/>
            </a:pPr>
            <a:endParaRPr lang="en-US" sz="28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5400" dirty="0" smtClean="0"/>
              <a:t>SACS Leadership Team</a:t>
            </a:r>
            <a:br>
              <a:rPr lang="en-US" sz="5400" dirty="0" smtClean="0"/>
            </a:br>
            <a:endParaRPr lang="en-US" sz="5400" dirty="0"/>
          </a:p>
        </p:txBody>
      </p:sp>
      <p:sp>
        <p:nvSpPr>
          <p:cNvPr id="4" name="Subtitle 3"/>
          <p:cNvSpPr>
            <a:spLocks noGrp="1"/>
          </p:cNvSpPr>
          <p:nvPr>
            <p:ph type="body" idx="4294967295"/>
          </p:nvPr>
        </p:nvSpPr>
        <p:spPr>
          <a:xfrm>
            <a:off x="1066800" y="1371600"/>
            <a:ext cx="8077200" cy="977900"/>
          </a:xfrm>
        </p:spPr>
        <p:txBody>
          <a:bodyPr>
            <a:noAutofit/>
          </a:bodyPr>
          <a:lstStyle/>
          <a:p>
            <a:endParaRPr lang="en-US" sz="2400" dirty="0" smtClean="0"/>
          </a:p>
          <a:p>
            <a:pPr algn="ctr">
              <a:buNone/>
            </a:pPr>
            <a:r>
              <a:rPr lang="en-US" sz="4400" dirty="0" smtClean="0"/>
              <a:t>Dr. Timothy Quain</a:t>
            </a:r>
          </a:p>
          <a:p>
            <a:pPr algn="ctr">
              <a:buNone/>
            </a:pPr>
            <a:r>
              <a:rPr lang="en-US" sz="4400" dirty="0" smtClean="0"/>
              <a:t>Dr. Peter O. Nwosu</a:t>
            </a:r>
          </a:p>
          <a:p>
            <a:pPr algn="ctr">
              <a:buNone/>
            </a:pPr>
            <a:r>
              <a:rPr lang="en-US" sz="4400" dirty="0" smtClean="0"/>
              <a:t>Dr. G. Pamela Burch-Sims</a:t>
            </a:r>
            <a:endParaRPr lang="en-US" sz="4000" dirty="0" smtClean="0"/>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0"/>
            <a:ext cx="7772400" cy="5517360"/>
          </a:xfrm>
        </p:spPr>
        <p:txBody>
          <a:bodyPr>
            <a:normAutofit/>
          </a:bodyPr>
          <a:lstStyle/>
          <a:p>
            <a:pPr marL="582930" lvl="0" indent="-514350">
              <a:buNone/>
            </a:pPr>
            <a:r>
              <a:rPr lang="en-US" sz="4400" dirty="0" smtClean="0"/>
              <a:t>D.  Enhanced assessment plan and significance of Compliance Assist in documenting assessment activities</a:t>
            </a:r>
          </a:p>
          <a:p>
            <a:pPr lvl="0">
              <a:buNone/>
            </a:pPr>
            <a:r>
              <a:rPr lang="en-US" sz="4400" dirty="0" smtClean="0"/>
              <a:t>E.  Examples from Compliance Assist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381000"/>
            <a:ext cx="7772400" cy="6019800"/>
          </a:xfrm>
        </p:spPr>
        <p:txBody>
          <a:bodyPr>
            <a:normAutofit/>
          </a:bodyPr>
          <a:lstStyle/>
          <a:p>
            <a:pPr>
              <a:buNone/>
            </a:pPr>
            <a:r>
              <a:rPr lang="en-US" sz="4000" dirty="0" smtClean="0"/>
              <a:t>III	Comprehensive Standard 3.3.1</a:t>
            </a:r>
          </a:p>
          <a:p>
            <a:pPr lvl="0">
              <a:buNone/>
            </a:pPr>
            <a:r>
              <a:rPr lang="en-US" sz="4000" dirty="0" smtClean="0"/>
              <a:t>	</a:t>
            </a:r>
          </a:p>
          <a:p>
            <a:pPr lvl="0">
              <a:buNone/>
            </a:pPr>
            <a:r>
              <a:rPr lang="en-US" sz="4000" dirty="0" smtClean="0"/>
              <a:t>	</a:t>
            </a:r>
            <a:r>
              <a:rPr lang="en-US" sz="4400" dirty="0" smtClean="0"/>
              <a:t>A. Comprehensive schema to describe the sections </a:t>
            </a:r>
            <a:endParaRPr lang="en-US" sz="4000" dirty="0" smtClean="0"/>
          </a:p>
          <a:p>
            <a:pPr lvl="0">
              <a:buNone/>
            </a:pPr>
            <a:endParaRPr lang="en-US" sz="2000" dirty="0" smtClean="0"/>
          </a:p>
          <a:p>
            <a:pPr lvl="0">
              <a:buNone/>
            </a:pPr>
            <a:r>
              <a:rPr lang="en-US" sz="4000" dirty="0" smtClean="0"/>
              <a:t>	</a:t>
            </a:r>
            <a:r>
              <a:rPr lang="en-US" sz="4400" dirty="0" smtClean="0"/>
              <a:t>B. Descriptions and examples</a:t>
            </a:r>
          </a:p>
          <a:p>
            <a:pPr lvl="0" algn="ctr">
              <a:spcBef>
                <a:spcPts val="0"/>
              </a:spcBef>
              <a:buNone/>
            </a:pPr>
            <a:r>
              <a:rPr lang="en-US" sz="4000" dirty="0" smtClean="0"/>
              <a:t> </a:t>
            </a:r>
          </a:p>
          <a:p>
            <a:pPr algn="ctr">
              <a:buNone/>
            </a:pPr>
            <a:r>
              <a:rPr lang="en-US" sz="4400" dirty="0" smtClean="0">
                <a:solidFill>
                  <a:schemeClr val="tx2"/>
                </a:solidFill>
              </a:rPr>
              <a:t>3.3.1.1:  Academic Programs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1" algn="l" rtl="0">
              <a:spcBef>
                <a:spcPct val="0"/>
              </a:spcBef>
            </a:pPr>
            <a:r>
              <a:rPr lang="en-US" sz="4000" dirty="0" smtClean="0">
                <a:solidFill>
                  <a:schemeClr val="tx2"/>
                </a:solidFill>
                <a:latin typeface="Cambria" pitchFamily="18" charset="0"/>
              </a:rPr>
              <a:t>3.3.1.2:  Administrative </a:t>
            </a:r>
            <a:r>
              <a:rPr lang="en-US" sz="4000" dirty="0">
                <a:solidFill>
                  <a:schemeClr val="tx2"/>
                </a:solidFill>
                <a:latin typeface="Cambria" pitchFamily="18" charset="0"/>
              </a:rPr>
              <a:t>S</a:t>
            </a:r>
            <a:r>
              <a:rPr lang="en-US" sz="4000" dirty="0" smtClean="0">
                <a:solidFill>
                  <a:schemeClr val="tx2"/>
                </a:solidFill>
                <a:latin typeface="Cambria" pitchFamily="18" charset="0"/>
              </a:rPr>
              <a:t>upport </a:t>
            </a:r>
            <a:r>
              <a:rPr lang="en-US" sz="4000" dirty="0" smtClean="0"/>
              <a:t>services</a:t>
            </a:r>
            <a:br>
              <a:rPr lang="en-US" sz="4000" dirty="0" smtClean="0"/>
            </a:br>
            <a:endParaRPr lang="en-US" dirty="0"/>
          </a:p>
        </p:txBody>
      </p:sp>
      <p:sp>
        <p:nvSpPr>
          <p:cNvPr id="3" name="Content Placeholder 2"/>
          <p:cNvSpPr>
            <a:spLocks noGrp="1"/>
          </p:cNvSpPr>
          <p:nvPr>
            <p:ph idx="1"/>
          </p:nvPr>
        </p:nvSpPr>
        <p:spPr/>
        <p:txBody>
          <a:bodyPr>
            <a:normAutofit/>
          </a:bodyPr>
          <a:lstStyle/>
          <a:p>
            <a:r>
              <a:rPr lang="en-US" sz="4600" dirty="0" smtClean="0"/>
              <a:t>THEC audit</a:t>
            </a:r>
          </a:p>
          <a:p>
            <a:r>
              <a:rPr lang="en-US" sz="4600" dirty="0" smtClean="0"/>
              <a:t>SLAs  - e.g. CIT; BF; RSP; </a:t>
            </a:r>
          </a:p>
          <a:p>
            <a:r>
              <a:rPr lang="en-US" sz="4600" dirty="0" smtClean="0"/>
              <a:t>POs  e.g. EDC; Internal Audit; IPA; Alumni Affairs</a:t>
            </a:r>
          </a:p>
          <a:p>
            <a:r>
              <a:rPr lang="en-US" sz="4600" dirty="0" smtClean="0"/>
              <a:t>SLO/PO-  e.g. Athletics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400" dirty="0" smtClean="0"/>
              <a:t>Academic Enrichment; AMP Committee Report</a:t>
            </a:r>
            <a:endParaRPr lang="en-US" sz="2800" dirty="0" smtClean="0"/>
          </a:p>
          <a:p>
            <a:r>
              <a:rPr lang="en-US" sz="4400" dirty="0" smtClean="0"/>
              <a:t>Library survey data</a:t>
            </a:r>
            <a:endParaRPr lang="en-US" sz="2800" dirty="0" smtClean="0"/>
          </a:p>
          <a:p>
            <a:r>
              <a:rPr lang="en-US" sz="4400" dirty="0" smtClean="0"/>
              <a:t>Common reader program</a:t>
            </a:r>
          </a:p>
          <a:p>
            <a:r>
              <a:rPr lang="en-US" sz="4400" dirty="0" smtClean="0"/>
              <a:t>Student support services</a:t>
            </a:r>
            <a:endParaRPr lang="en-US" sz="2000" dirty="0" smtClean="0"/>
          </a:p>
          <a:p>
            <a:pPr lvl="2"/>
            <a:endParaRPr lang="en-US" sz="1500" dirty="0" smtClean="0"/>
          </a:p>
        </p:txBody>
      </p:sp>
      <p:sp>
        <p:nvSpPr>
          <p:cNvPr id="4" name="Title 3"/>
          <p:cNvSpPr>
            <a:spLocks noGrp="1"/>
          </p:cNvSpPr>
          <p:nvPr>
            <p:ph type="title"/>
          </p:nvPr>
        </p:nvSpPr>
        <p:spPr/>
        <p:txBody>
          <a:bodyPr/>
          <a:lstStyle/>
          <a:p>
            <a:r>
              <a:rPr lang="en-US" dirty="0" smtClean="0"/>
              <a:t>3.3.1.3: Educational Support Services</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14400"/>
          </a:xfrm>
        </p:spPr>
        <p:txBody>
          <a:bodyPr/>
          <a:lstStyle/>
          <a:p>
            <a:r>
              <a:rPr lang="en-US" sz="4400" dirty="0" smtClean="0"/>
              <a:t>3.3.1.5 Community/Public Service</a:t>
            </a:r>
            <a:endParaRPr lang="en-US" sz="4400" dirty="0"/>
          </a:p>
        </p:txBody>
      </p:sp>
      <p:sp>
        <p:nvSpPr>
          <p:cNvPr id="3" name="Content Placeholder 2"/>
          <p:cNvSpPr>
            <a:spLocks noGrp="1"/>
          </p:cNvSpPr>
          <p:nvPr>
            <p:ph idx="1"/>
          </p:nvPr>
        </p:nvSpPr>
        <p:spPr/>
        <p:txBody>
          <a:bodyPr>
            <a:normAutofit/>
          </a:bodyPr>
          <a:lstStyle/>
          <a:p>
            <a:r>
              <a:rPr lang="en-US" dirty="0" smtClean="0"/>
              <a:t>National Survey of Student Engagement (NSSE)</a:t>
            </a:r>
          </a:p>
          <a:p>
            <a:r>
              <a:rPr lang="en-US" dirty="0" smtClean="0"/>
              <a:t>Carnegie Engaged University application to demonstrate use of results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IV. Summary</a:t>
            </a:r>
            <a:endParaRPr lang="en-US" sz="4400" dirty="0"/>
          </a:p>
        </p:txBody>
      </p:sp>
      <p:sp>
        <p:nvSpPr>
          <p:cNvPr id="3" name="Content Placeholder 2"/>
          <p:cNvSpPr>
            <a:spLocks noGrp="1"/>
          </p:cNvSpPr>
          <p:nvPr>
            <p:ph idx="1"/>
          </p:nvPr>
        </p:nvSpPr>
        <p:spPr/>
        <p:txBody>
          <a:bodyPr>
            <a:normAutofit/>
          </a:bodyPr>
          <a:lstStyle/>
          <a:p>
            <a:pPr marL="811530" indent="-742950">
              <a:buAutoNum type="alphaUcPeriod"/>
            </a:pPr>
            <a:r>
              <a:rPr lang="en-US" sz="4400" dirty="0" smtClean="0"/>
              <a:t>Strengths</a:t>
            </a:r>
          </a:p>
          <a:p>
            <a:pPr marL="811530" indent="-742950">
              <a:buNone/>
            </a:pPr>
            <a:endParaRPr lang="en-US" sz="4400" dirty="0" smtClean="0"/>
          </a:p>
          <a:p>
            <a:pPr>
              <a:buNone/>
            </a:pPr>
            <a:r>
              <a:rPr lang="en-US" sz="4400" dirty="0" smtClean="0"/>
              <a:t>B. Continuing Improvement </a:t>
            </a:r>
          </a:p>
          <a:p>
            <a:endParaRPr lang="en-US" sz="3200" dirty="0" smtClean="0"/>
          </a:p>
          <a:p>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Timetable for Developing</a:t>
            </a:r>
            <a:br>
              <a:rPr lang="en-US" dirty="0" smtClean="0"/>
            </a:br>
            <a:r>
              <a:rPr lang="en-US" dirty="0" smtClean="0"/>
              <a:t>SACS Monitoring Report</a:t>
            </a:r>
            <a:br>
              <a:rPr lang="en-US" dirty="0" smtClean="0"/>
            </a:br>
            <a:endParaRPr lang="en-US" dirty="0"/>
          </a:p>
        </p:txBody>
      </p:sp>
      <p:sp>
        <p:nvSpPr>
          <p:cNvPr id="7" name="Content Placeholder 6"/>
          <p:cNvSpPr>
            <a:spLocks noGrp="1"/>
          </p:cNvSpPr>
          <p:nvPr>
            <p:ph idx="1"/>
          </p:nvPr>
        </p:nvSpPr>
        <p:spPr/>
        <p:txBody>
          <a:bodyPr>
            <a:noAutofit/>
          </a:bodyPr>
          <a:lstStyle/>
          <a:p>
            <a:r>
              <a:rPr lang="en-US" sz="4000" dirty="0" smtClean="0"/>
              <a:t>University-wide Assembly</a:t>
            </a:r>
          </a:p>
          <a:p>
            <a:pPr>
              <a:buNone/>
            </a:pPr>
            <a:r>
              <a:rPr lang="en-US" sz="4000" dirty="0" smtClean="0"/>
              <a:t>		</a:t>
            </a:r>
            <a:r>
              <a:rPr lang="en-US" sz="4000" b="1" i="1" dirty="0" smtClean="0"/>
              <a:t>January 31, 2011</a:t>
            </a:r>
          </a:p>
          <a:p>
            <a:r>
              <a:rPr lang="en-US" sz="4000" dirty="0" smtClean="0"/>
              <a:t>1st Business Meeting of Steering Committee	</a:t>
            </a:r>
          </a:p>
          <a:p>
            <a:pPr lvl="1">
              <a:buNone/>
            </a:pPr>
            <a:r>
              <a:rPr lang="en-US" sz="3600" dirty="0" smtClean="0"/>
              <a:t>		</a:t>
            </a:r>
            <a:r>
              <a:rPr lang="en-US" sz="3600" b="1" i="1" dirty="0" smtClean="0"/>
              <a:t>February 1, 2011</a:t>
            </a:r>
            <a:r>
              <a:rPr lang="en-US" sz="3600" dirty="0" smtClean="0"/>
              <a:t>, every week thereafter</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Timetable for Developing</a:t>
            </a:r>
            <a:br>
              <a:rPr lang="en-US" dirty="0" smtClean="0"/>
            </a:br>
            <a:r>
              <a:rPr lang="en-US" dirty="0" smtClean="0"/>
              <a:t>SACS Monitoring Report</a:t>
            </a:r>
            <a:br>
              <a:rPr lang="en-US" dirty="0" smtClean="0"/>
            </a:br>
            <a:endParaRPr lang="en-US" dirty="0"/>
          </a:p>
        </p:txBody>
      </p:sp>
      <p:sp>
        <p:nvSpPr>
          <p:cNvPr id="7" name="Content Placeholder 6"/>
          <p:cNvSpPr>
            <a:spLocks noGrp="1"/>
          </p:cNvSpPr>
          <p:nvPr>
            <p:ph idx="1"/>
          </p:nvPr>
        </p:nvSpPr>
        <p:spPr/>
        <p:txBody>
          <a:bodyPr>
            <a:normAutofit/>
          </a:bodyPr>
          <a:lstStyle/>
          <a:p>
            <a:r>
              <a:rPr lang="en-US" sz="4000" dirty="0" smtClean="0"/>
              <a:t>Preliminary Draft Sections Due	</a:t>
            </a:r>
          </a:p>
          <a:p>
            <a:pPr>
              <a:buNone/>
            </a:pPr>
            <a:r>
              <a:rPr lang="en-US" sz="4000" dirty="0" smtClean="0"/>
              <a:t>		</a:t>
            </a:r>
            <a:r>
              <a:rPr lang="en-US" sz="4000" b="1" i="1" dirty="0" smtClean="0"/>
              <a:t>March 15, 2011</a:t>
            </a:r>
          </a:p>
          <a:p>
            <a:r>
              <a:rPr lang="en-US" sz="4000" dirty="0" smtClean="0"/>
              <a:t>Full Preliminary Draft to Steering Committee Review from Leadership Team	</a:t>
            </a:r>
          </a:p>
          <a:p>
            <a:pPr>
              <a:buNone/>
            </a:pPr>
            <a:r>
              <a:rPr lang="en-US" sz="4000" dirty="0" smtClean="0"/>
              <a:t>		</a:t>
            </a:r>
            <a:r>
              <a:rPr lang="en-US" sz="4000" b="1" i="1" dirty="0" smtClean="0"/>
              <a:t>March 22, 2011</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Timetable for Developing</a:t>
            </a:r>
            <a:br>
              <a:rPr lang="en-US" dirty="0" smtClean="0"/>
            </a:br>
            <a:r>
              <a:rPr lang="en-US" dirty="0" smtClean="0"/>
              <a:t>SACS Monitoring Report</a:t>
            </a:r>
            <a:br>
              <a:rPr lang="en-US" dirty="0" smtClean="0"/>
            </a:br>
            <a:endParaRPr lang="en-US" dirty="0"/>
          </a:p>
        </p:txBody>
      </p:sp>
      <p:sp>
        <p:nvSpPr>
          <p:cNvPr id="7" name="Content Placeholder 6"/>
          <p:cNvSpPr>
            <a:spLocks noGrp="1"/>
          </p:cNvSpPr>
          <p:nvPr>
            <p:ph idx="1"/>
          </p:nvPr>
        </p:nvSpPr>
        <p:spPr/>
        <p:txBody>
          <a:bodyPr>
            <a:normAutofit/>
          </a:bodyPr>
          <a:lstStyle/>
          <a:p>
            <a:r>
              <a:rPr lang="en-US" sz="4400" dirty="0" smtClean="0"/>
              <a:t>External Review by Consultants</a:t>
            </a:r>
          </a:p>
          <a:p>
            <a:pPr>
              <a:buNone/>
            </a:pPr>
            <a:r>
              <a:rPr lang="en-US" sz="4400" dirty="0" smtClean="0"/>
              <a:t>		</a:t>
            </a:r>
            <a:r>
              <a:rPr lang="en-US" sz="4400" b="1" i="1" dirty="0" smtClean="0"/>
              <a:t>March 22, 2011</a:t>
            </a:r>
          </a:p>
          <a:p>
            <a:r>
              <a:rPr lang="en-US" sz="4400" dirty="0" smtClean="0"/>
              <a:t>Steering Committee Approves Revised Draft	</a:t>
            </a:r>
          </a:p>
          <a:p>
            <a:pPr>
              <a:buNone/>
            </a:pPr>
            <a:r>
              <a:rPr lang="en-US" sz="4400" dirty="0" smtClean="0"/>
              <a:t>		</a:t>
            </a:r>
            <a:r>
              <a:rPr lang="en-US" sz="4400" b="1" i="1" dirty="0" smtClean="0"/>
              <a:t>March 29, 2011</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Timetable for Developing</a:t>
            </a:r>
            <a:br>
              <a:rPr lang="en-US" dirty="0" smtClean="0"/>
            </a:br>
            <a:r>
              <a:rPr lang="en-US" dirty="0" smtClean="0"/>
              <a:t>SACS Monitoring Report</a:t>
            </a:r>
            <a:br>
              <a:rPr lang="en-US" dirty="0" smtClean="0"/>
            </a:br>
            <a:endParaRPr lang="en-US" dirty="0"/>
          </a:p>
        </p:txBody>
      </p:sp>
      <p:sp>
        <p:nvSpPr>
          <p:cNvPr id="7" name="Content Placeholder 6"/>
          <p:cNvSpPr>
            <a:spLocks noGrp="1"/>
          </p:cNvSpPr>
          <p:nvPr>
            <p:ph idx="1"/>
          </p:nvPr>
        </p:nvSpPr>
        <p:spPr/>
        <p:txBody>
          <a:bodyPr>
            <a:normAutofit/>
          </a:bodyPr>
          <a:lstStyle/>
          <a:p>
            <a:r>
              <a:rPr lang="en-US" sz="4000" dirty="0" smtClean="0"/>
              <a:t>Revised Draft to Cabinet for review	</a:t>
            </a:r>
          </a:p>
          <a:p>
            <a:pPr>
              <a:buNone/>
            </a:pPr>
            <a:r>
              <a:rPr lang="en-US" sz="4000" dirty="0" smtClean="0"/>
              <a:t>		</a:t>
            </a:r>
            <a:r>
              <a:rPr lang="en-US" sz="4000" b="1" i="1" dirty="0" smtClean="0"/>
              <a:t>April 1, 2011</a:t>
            </a:r>
          </a:p>
          <a:p>
            <a:r>
              <a:rPr lang="en-US" sz="4000" dirty="0" smtClean="0"/>
              <a:t>Revised Draft to President for review and approval for posting</a:t>
            </a:r>
          </a:p>
          <a:p>
            <a:pPr>
              <a:buNone/>
            </a:pPr>
            <a:r>
              <a:rPr lang="en-US" sz="4000" dirty="0" smtClean="0"/>
              <a:t>		</a:t>
            </a:r>
            <a:r>
              <a:rPr lang="en-US" sz="4000" b="1" i="1" dirty="0" smtClean="0"/>
              <a:t>April 8, 2011</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724400"/>
            <a:ext cx="8686800" cy="1846659"/>
          </a:xfrm>
          <a:prstGeom prst="rect">
            <a:avLst/>
          </a:prstGeom>
          <a:noFill/>
        </p:spPr>
        <p:txBody>
          <a:bodyPr wrap="square" rtlCol="0">
            <a:spAutoFit/>
          </a:bodyPr>
          <a:lstStyle/>
          <a:p>
            <a:endParaRPr lang="en-US" sz="6000" dirty="0" smtClean="0"/>
          </a:p>
          <a:p>
            <a:pPr algn="ctr"/>
            <a:r>
              <a:rPr lang="en-US" sz="5400" dirty="0" smtClean="0">
                <a:latin typeface="Cambria" pitchFamily="18" charset="0"/>
              </a:rPr>
              <a:t>Dr. Timothy Quain</a:t>
            </a:r>
          </a:p>
        </p:txBody>
      </p:sp>
      <p:sp>
        <p:nvSpPr>
          <p:cNvPr id="3" name="Title 2"/>
          <p:cNvSpPr>
            <a:spLocks noGrp="1"/>
          </p:cNvSpPr>
          <p:nvPr>
            <p:ph type="title"/>
          </p:nvPr>
        </p:nvSpPr>
        <p:spPr/>
        <p:txBody>
          <a:bodyPr/>
          <a:lstStyle/>
          <a:p>
            <a:pPr algn="ctr"/>
            <a:r>
              <a:rPr lang="en-US" sz="5400" dirty="0" smtClean="0"/>
              <a:t>Reaffirmation Steering Committee</a:t>
            </a:r>
            <a:br>
              <a:rPr lang="en-US" sz="5400" dirty="0" smtClean="0"/>
            </a:br>
            <a:r>
              <a:rPr lang="en-US" dirty="0" smtClean="0"/>
              <a:t/>
            </a:r>
            <a:br>
              <a:rPr lang="en-US" dirty="0" smtClean="0"/>
            </a:br>
            <a:endParaRPr lang="en-US" dirty="0"/>
          </a:p>
        </p:txBody>
      </p:sp>
      <p:sp>
        <p:nvSpPr>
          <p:cNvPr id="5" name="TextBox 4"/>
          <p:cNvSpPr txBox="1"/>
          <p:nvPr/>
        </p:nvSpPr>
        <p:spPr>
          <a:xfrm>
            <a:off x="1219200" y="2590800"/>
            <a:ext cx="7696200" cy="2308324"/>
          </a:xfrm>
          <a:prstGeom prst="rect">
            <a:avLst/>
          </a:prstGeom>
          <a:noFill/>
        </p:spPr>
        <p:txBody>
          <a:bodyPr wrap="square" rtlCol="0">
            <a:spAutoFit/>
          </a:bodyPr>
          <a:lstStyle/>
          <a:p>
            <a:pPr>
              <a:buFont typeface="Wingdings" pitchFamily="2" charset="2"/>
              <a:buChar char="§"/>
            </a:pPr>
            <a:r>
              <a:rPr lang="en-US" sz="4800" dirty="0" smtClean="0">
                <a:latin typeface="Cambria" pitchFamily="18" charset="0"/>
              </a:rPr>
              <a:t>   Qualifications</a:t>
            </a:r>
          </a:p>
          <a:p>
            <a:pPr>
              <a:buFont typeface="Wingdings" pitchFamily="2" charset="2"/>
              <a:buChar char="§"/>
            </a:pPr>
            <a:r>
              <a:rPr lang="en-US" sz="4800" dirty="0" smtClean="0">
                <a:latin typeface="Cambria" pitchFamily="18" charset="0"/>
              </a:rPr>
              <a:t>   Responsibilities</a:t>
            </a:r>
          </a:p>
          <a:p>
            <a:pPr>
              <a:buFont typeface="Wingdings" pitchFamily="2" charset="2"/>
              <a:buChar char="§"/>
            </a:pPr>
            <a:r>
              <a:rPr lang="en-US" sz="4800" dirty="0" smtClean="0">
                <a:latin typeface="Cambria" pitchFamily="18" charset="0"/>
              </a:rPr>
              <a:t>   Membership</a:t>
            </a:r>
            <a:endParaRPr lang="en-US" sz="4800" dirty="0">
              <a:latin typeface="Cambria"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Timetable for Developing</a:t>
            </a:r>
            <a:br>
              <a:rPr lang="en-US" dirty="0" smtClean="0"/>
            </a:br>
            <a:r>
              <a:rPr lang="en-US" dirty="0" smtClean="0"/>
              <a:t>SACS Monitoring Report</a:t>
            </a:r>
            <a:br>
              <a:rPr lang="en-US" dirty="0" smtClean="0"/>
            </a:br>
            <a:endParaRPr lang="en-US" dirty="0"/>
          </a:p>
        </p:txBody>
      </p:sp>
      <p:sp>
        <p:nvSpPr>
          <p:cNvPr id="7" name="Content Placeholder 6"/>
          <p:cNvSpPr>
            <a:spLocks noGrp="1"/>
          </p:cNvSpPr>
          <p:nvPr>
            <p:ph idx="1"/>
          </p:nvPr>
        </p:nvSpPr>
        <p:spPr>
          <a:xfrm>
            <a:off x="762000" y="2057400"/>
            <a:ext cx="7772400" cy="4298160"/>
          </a:xfrm>
        </p:spPr>
        <p:txBody>
          <a:bodyPr>
            <a:noAutofit/>
          </a:bodyPr>
          <a:lstStyle/>
          <a:p>
            <a:r>
              <a:rPr lang="en-US" sz="4000" dirty="0" smtClean="0"/>
              <a:t>Revised Draft posted on myTSU for faculty/staff review and comment	</a:t>
            </a:r>
          </a:p>
          <a:p>
            <a:pPr>
              <a:buNone/>
            </a:pPr>
            <a:r>
              <a:rPr lang="en-US" sz="4000" dirty="0" smtClean="0"/>
              <a:t>		</a:t>
            </a:r>
            <a:r>
              <a:rPr lang="en-US" sz="4000" b="1" i="1" dirty="0" smtClean="0"/>
              <a:t>April 15, 2011</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Timetable for Developing</a:t>
            </a:r>
            <a:br>
              <a:rPr lang="en-US" dirty="0" smtClean="0"/>
            </a:br>
            <a:r>
              <a:rPr lang="en-US" dirty="0" smtClean="0"/>
              <a:t>SACS Monitoring Report</a:t>
            </a:r>
            <a:br>
              <a:rPr lang="en-US" dirty="0" smtClean="0"/>
            </a:br>
            <a:endParaRPr lang="en-US" dirty="0"/>
          </a:p>
        </p:txBody>
      </p:sp>
      <p:sp>
        <p:nvSpPr>
          <p:cNvPr id="7" name="Content Placeholder 6"/>
          <p:cNvSpPr>
            <a:spLocks noGrp="1"/>
          </p:cNvSpPr>
          <p:nvPr>
            <p:ph idx="1"/>
          </p:nvPr>
        </p:nvSpPr>
        <p:spPr>
          <a:xfrm>
            <a:off x="762000" y="2057400"/>
            <a:ext cx="7772400" cy="4298160"/>
          </a:xfrm>
        </p:spPr>
        <p:txBody>
          <a:bodyPr>
            <a:noAutofit/>
          </a:bodyPr>
          <a:lstStyle/>
          <a:p>
            <a:r>
              <a:rPr lang="en-US" sz="4400" dirty="0" smtClean="0"/>
              <a:t>University-wide Assembly for comment on posted Draft	</a:t>
            </a:r>
          </a:p>
          <a:p>
            <a:pPr>
              <a:buNone/>
            </a:pPr>
            <a:r>
              <a:rPr lang="en-US" sz="4400" dirty="0" smtClean="0"/>
              <a:t>		</a:t>
            </a:r>
            <a:r>
              <a:rPr lang="en-US" sz="4400" b="1" i="1" dirty="0" smtClean="0"/>
              <a:t>April 29, 2011</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Timetable for Developing</a:t>
            </a:r>
            <a:br>
              <a:rPr lang="en-US" dirty="0" smtClean="0"/>
            </a:br>
            <a:r>
              <a:rPr lang="en-US" dirty="0" smtClean="0"/>
              <a:t>SACS Monitoring Report</a:t>
            </a:r>
            <a:br>
              <a:rPr lang="en-US" dirty="0" smtClean="0"/>
            </a:br>
            <a:endParaRPr lang="en-US" dirty="0"/>
          </a:p>
        </p:txBody>
      </p:sp>
      <p:sp>
        <p:nvSpPr>
          <p:cNvPr id="7" name="Content Placeholder 6"/>
          <p:cNvSpPr>
            <a:spLocks noGrp="1"/>
          </p:cNvSpPr>
          <p:nvPr>
            <p:ph idx="1"/>
          </p:nvPr>
        </p:nvSpPr>
        <p:spPr/>
        <p:txBody>
          <a:bodyPr>
            <a:noAutofit/>
          </a:bodyPr>
          <a:lstStyle/>
          <a:p>
            <a:r>
              <a:rPr lang="en-US" sz="4000" dirty="0" smtClean="0"/>
              <a:t>Steering Committee revises draft based on input from the University-wide Assembly and web posting	</a:t>
            </a:r>
          </a:p>
          <a:p>
            <a:pPr>
              <a:buNone/>
            </a:pPr>
            <a:r>
              <a:rPr lang="en-US" sz="4000" dirty="0" smtClean="0"/>
              <a:t>		</a:t>
            </a:r>
            <a:r>
              <a:rPr lang="en-US" sz="4000" b="1" i="1" dirty="0" smtClean="0"/>
              <a:t>May 11, 2011</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Timetable for Developing</a:t>
            </a:r>
            <a:br>
              <a:rPr lang="en-US" dirty="0" smtClean="0"/>
            </a:br>
            <a:r>
              <a:rPr lang="en-US" dirty="0" smtClean="0"/>
              <a:t>SACS Monitoring Report</a:t>
            </a:r>
            <a:br>
              <a:rPr lang="en-US" dirty="0" smtClean="0"/>
            </a:br>
            <a:endParaRPr lang="en-US" dirty="0"/>
          </a:p>
        </p:txBody>
      </p:sp>
      <p:sp>
        <p:nvSpPr>
          <p:cNvPr id="7" name="Content Placeholder 6"/>
          <p:cNvSpPr>
            <a:spLocks noGrp="1"/>
          </p:cNvSpPr>
          <p:nvPr>
            <p:ph idx="1"/>
          </p:nvPr>
        </p:nvSpPr>
        <p:spPr/>
        <p:txBody>
          <a:bodyPr>
            <a:noAutofit/>
          </a:bodyPr>
          <a:lstStyle/>
          <a:p>
            <a:r>
              <a:rPr lang="en-US" sz="4000" dirty="0" smtClean="0"/>
              <a:t>Leadership Team prepares manuscript for submission to President	</a:t>
            </a:r>
          </a:p>
          <a:p>
            <a:pPr>
              <a:buNone/>
            </a:pPr>
            <a:r>
              <a:rPr lang="en-US" sz="4000" dirty="0" smtClean="0"/>
              <a:t>		</a:t>
            </a:r>
            <a:r>
              <a:rPr lang="en-US" sz="4000" b="1" i="1" dirty="0" smtClean="0"/>
              <a:t>June 1, 2011</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Timetable for Developing</a:t>
            </a:r>
            <a:br>
              <a:rPr lang="en-US" dirty="0" smtClean="0"/>
            </a:br>
            <a:r>
              <a:rPr lang="en-US" dirty="0" smtClean="0"/>
              <a:t>SACS Monitoring Report</a:t>
            </a:r>
            <a:br>
              <a:rPr lang="en-US" dirty="0" smtClean="0"/>
            </a:br>
            <a:endParaRPr lang="en-US" dirty="0"/>
          </a:p>
        </p:txBody>
      </p:sp>
      <p:sp>
        <p:nvSpPr>
          <p:cNvPr id="7" name="Content Placeholder 6"/>
          <p:cNvSpPr>
            <a:spLocks noGrp="1"/>
          </p:cNvSpPr>
          <p:nvPr>
            <p:ph idx="1"/>
          </p:nvPr>
        </p:nvSpPr>
        <p:spPr/>
        <p:txBody>
          <a:bodyPr>
            <a:normAutofit/>
          </a:bodyPr>
          <a:lstStyle/>
          <a:p>
            <a:r>
              <a:rPr lang="en-US" sz="4800" dirty="0" smtClean="0"/>
              <a:t>President approves and submits to SACS</a:t>
            </a:r>
          </a:p>
          <a:p>
            <a:pPr>
              <a:buNone/>
            </a:pPr>
            <a:r>
              <a:rPr lang="en-US" sz="4800" dirty="0" smtClean="0"/>
              <a:t>		</a:t>
            </a:r>
            <a:r>
              <a:rPr lang="en-US" sz="4800" b="1" i="1" dirty="0" smtClean="0"/>
              <a:t>June 30, 2011</a:t>
            </a:r>
          </a:p>
          <a:p>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t>Communication Plan: Engaging the Community</a:t>
            </a:r>
            <a:r>
              <a:rPr lang="en-US" sz="5400" dirty="0" smtClean="0"/>
              <a:t> </a:t>
            </a:r>
            <a:r>
              <a:rPr lang="en-US" dirty="0" smtClean="0"/>
              <a:t/>
            </a:r>
            <a:br>
              <a:rPr lang="en-US" dirty="0" smtClean="0"/>
            </a:br>
            <a:endParaRPr lang="en-US" dirty="0"/>
          </a:p>
        </p:txBody>
      </p:sp>
      <p:sp>
        <p:nvSpPr>
          <p:cNvPr id="6" name="Content Placeholder 5"/>
          <p:cNvSpPr>
            <a:spLocks noGrp="1"/>
          </p:cNvSpPr>
          <p:nvPr>
            <p:ph idx="1"/>
          </p:nvPr>
        </p:nvSpPr>
        <p:spPr/>
        <p:txBody>
          <a:bodyPr>
            <a:normAutofit/>
          </a:bodyPr>
          <a:lstStyle/>
          <a:p>
            <a:pPr>
              <a:buNone/>
            </a:pPr>
            <a:endParaRPr lang="en-US" sz="4000" dirty="0" smtClean="0"/>
          </a:p>
          <a:p>
            <a:r>
              <a:rPr lang="en-US" sz="4000" dirty="0" smtClean="0"/>
              <a:t> Inclusion</a:t>
            </a:r>
          </a:p>
          <a:p>
            <a:r>
              <a:rPr lang="en-US" sz="4000" dirty="0" smtClean="0"/>
              <a:t> Use of multiple channels </a:t>
            </a:r>
          </a:p>
          <a:p>
            <a:pPr lvl="1"/>
            <a:r>
              <a:rPr lang="en-US" sz="3600" dirty="0" smtClean="0"/>
              <a:t>Internal - myTSU site; University-wide Assembly</a:t>
            </a:r>
          </a:p>
          <a:p>
            <a:pPr lvl="1"/>
            <a:r>
              <a:rPr lang="en-US" sz="3600" dirty="0" smtClean="0"/>
              <a:t>External – web presence</a:t>
            </a:r>
          </a:p>
          <a:p>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724400"/>
            <a:ext cx="8686800" cy="1846659"/>
          </a:xfrm>
          <a:prstGeom prst="rect">
            <a:avLst/>
          </a:prstGeom>
          <a:noFill/>
        </p:spPr>
        <p:txBody>
          <a:bodyPr wrap="square" rtlCol="0">
            <a:spAutoFit/>
          </a:bodyPr>
          <a:lstStyle/>
          <a:p>
            <a:endParaRPr lang="en-US" sz="6000" dirty="0" smtClean="0"/>
          </a:p>
          <a:p>
            <a:pPr algn="ctr"/>
            <a:r>
              <a:rPr lang="en-US" sz="5400" dirty="0" smtClean="0">
                <a:latin typeface="Cambria" pitchFamily="18" charset="0"/>
              </a:rPr>
              <a:t>Dr. G. Pamela Burch-Sims</a:t>
            </a:r>
          </a:p>
        </p:txBody>
      </p:sp>
      <p:sp>
        <p:nvSpPr>
          <p:cNvPr id="4" name="Content Placeholder 3"/>
          <p:cNvSpPr>
            <a:spLocks noGrp="1"/>
          </p:cNvSpPr>
          <p:nvPr>
            <p:ph idx="1"/>
          </p:nvPr>
        </p:nvSpPr>
        <p:spPr>
          <a:xfrm>
            <a:off x="685800" y="990600"/>
            <a:ext cx="7848600" cy="4572000"/>
          </a:xfrm>
        </p:spPr>
        <p:txBody>
          <a:bodyPr>
            <a:normAutofit/>
          </a:bodyPr>
          <a:lstStyle/>
          <a:p>
            <a:pPr>
              <a:buFont typeface="Wingdings" pitchFamily="2" charset="2"/>
              <a:buChar char="§"/>
            </a:pPr>
            <a:r>
              <a:rPr lang="en-US" sz="4800" dirty="0" smtClean="0"/>
              <a:t>Documenting Assessment &amp; Improvement</a:t>
            </a:r>
          </a:p>
          <a:p>
            <a:pPr>
              <a:buFont typeface="Wingdings" pitchFamily="2" charset="2"/>
              <a:buChar char="§"/>
            </a:pPr>
            <a:r>
              <a:rPr lang="en-US" sz="4800" dirty="0" smtClean="0"/>
              <a:t>Linking Assessment to Mission &amp; Planning </a:t>
            </a:r>
          </a:p>
          <a:p>
            <a:pPr>
              <a:buNone/>
            </a:pPr>
            <a:endParaRPr lang="en-US" sz="5400" dirty="0" smtClean="0"/>
          </a:p>
          <a:p>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ctr"/>
            <a:r>
              <a:rPr lang="en-US" dirty="0" smtClean="0">
                <a:solidFill>
                  <a:schemeClr val="tx2"/>
                </a:solidFill>
              </a:rPr>
              <a:t>The Key Components of Institutional  Effectiveness</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dirty="0" smtClean="0">
                <a:solidFill>
                  <a:schemeClr val="tx2"/>
                </a:solidFill>
              </a:rPr>
              <a:t>Integrated Assessment and Improvement Model</a:t>
            </a:r>
          </a:p>
        </p:txBody>
      </p:sp>
      <p:pic>
        <p:nvPicPr>
          <p:cNvPr id="4" name="Picture 3" descr="Effectiveness Model 2.jpg"/>
          <p:cNvPicPr>
            <a:picLocks noChangeAspect="1"/>
          </p:cNvPicPr>
          <p:nvPr/>
        </p:nvPicPr>
        <p:blipFill>
          <a:blip r:embed="rId4" cstate="print"/>
          <a:stretch>
            <a:fillRect/>
          </a:stretch>
        </p:blipFill>
        <p:spPr>
          <a:xfrm>
            <a:off x="3332994" y="2514600"/>
            <a:ext cx="5811006" cy="434340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914400"/>
          </a:xfrm>
        </p:spPr>
        <p:txBody>
          <a:bodyPr>
            <a:noAutofit/>
          </a:bodyPr>
          <a:lstStyle/>
          <a:p>
            <a:pPr algn="ctr"/>
            <a:r>
              <a:rPr lang="en-US" sz="3200" dirty="0" smtClean="0">
                <a:solidFill>
                  <a:schemeClr val="tx2"/>
                </a:solidFill>
                <a:effectLst>
                  <a:outerShdw blurRad="38100" dist="38100" dir="2700000" algn="tl">
                    <a:srgbClr val="000000">
                      <a:alpha val="43137"/>
                    </a:srgbClr>
                  </a:outerShdw>
                </a:effectLst>
              </a:rPr>
              <a:t>The Key Components of Institutional  Effectiveness</a:t>
            </a:r>
            <a:endParaRPr lang="en-US" sz="3200" dirty="0"/>
          </a:p>
        </p:txBody>
      </p:sp>
      <p:sp>
        <p:nvSpPr>
          <p:cNvPr id="3" name="Content Placeholder 2"/>
          <p:cNvSpPr>
            <a:spLocks noGrp="1"/>
          </p:cNvSpPr>
          <p:nvPr>
            <p:ph idx="1"/>
          </p:nvPr>
        </p:nvSpPr>
        <p:spPr/>
        <p:txBody>
          <a:bodyPr>
            <a:noAutofit/>
          </a:bodyPr>
          <a:lstStyle/>
          <a:p>
            <a:pPr marL="582930" indent="-514350">
              <a:buFont typeface="+mj-lt"/>
              <a:buAutoNum type="arabicPeriod" startAt="2"/>
            </a:pPr>
            <a:r>
              <a:rPr lang="en-US" sz="2800" b="1" dirty="0" smtClean="0">
                <a:solidFill>
                  <a:schemeClr val="tx2"/>
                </a:solidFill>
              </a:rPr>
              <a:t>Common Assessment and Improvement Framework : Six-Steps</a:t>
            </a:r>
          </a:p>
          <a:p>
            <a:pPr marL="731520" indent="-514350">
              <a:lnSpc>
                <a:spcPct val="170000"/>
              </a:lnSpc>
            </a:pPr>
            <a:r>
              <a:rPr lang="en-US" sz="2400" dirty="0" smtClean="0"/>
              <a:t>Step 1: Formulate Assessable Expected Outcome</a:t>
            </a:r>
          </a:p>
          <a:p>
            <a:pPr marL="731520" indent="-514350">
              <a:lnSpc>
                <a:spcPct val="170000"/>
              </a:lnSpc>
            </a:pPr>
            <a:r>
              <a:rPr lang="en-US" sz="2400" dirty="0" smtClean="0"/>
              <a:t>Step 2: Determine/Establish Criteria for Success</a:t>
            </a:r>
          </a:p>
          <a:p>
            <a:pPr marL="731520" indent="-514350">
              <a:lnSpc>
                <a:spcPct val="170000"/>
              </a:lnSpc>
            </a:pPr>
            <a:r>
              <a:rPr lang="en-US" sz="2400" dirty="0" smtClean="0"/>
              <a:t>Step 3: Measure Performance on Expected Outcome using Direct and Indirect Methods of Assessment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914400"/>
          </a:xfrm>
        </p:spPr>
        <p:txBody>
          <a:bodyPr>
            <a:noAutofit/>
          </a:bodyPr>
          <a:lstStyle/>
          <a:p>
            <a:pPr algn="ctr"/>
            <a:r>
              <a:rPr lang="en-US" sz="3200" dirty="0" smtClean="0">
                <a:solidFill>
                  <a:schemeClr val="tx2"/>
                </a:solidFill>
                <a:effectLst>
                  <a:outerShdw blurRad="38100" dist="38100" dir="2700000" algn="tl">
                    <a:srgbClr val="000000">
                      <a:alpha val="43137"/>
                    </a:srgbClr>
                  </a:outerShdw>
                </a:effectLst>
              </a:rPr>
              <a:t>The Key Components of Institutional  Effectiveness</a:t>
            </a:r>
            <a:endParaRPr lang="en-US" sz="3200" dirty="0"/>
          </a:p>
        </p:txBody>
      </p:sp>
      <p:sp>
        <p:nvSpPr>
          <p:cNvPr id="3" name="Content Placeholder 2"/>
          <p:cNvSpPr>
            <a:spLocks noGrp="1"/>
          </p:cNvSpPr>
          <p:nvPr>
            <p:ph idx="1"/>
          </p:nvPr>
        </p:nvSpPr>
        <p:spPr/>
        <p:txBody>
          <a:bodyPr>
            <a:noAutofit/>
          </a:bodyPr>
          <a:lstStyle/>
          <a:p>
            <a:pPr marL="582930" indent="-514350">
              <a:buFont typeface="+mj-lt"/>
              <a:buAutoNum type="arabicPeriod" startAt="2"/>
            </a:pPr>
            <a:r>
              <a:rPr lang="en-US" sz="2800" b="1" dirty="0" smtClean="0">
                <a:solidFill>
                  <a:schemeClr val="tx2"/>
                </a:solidFill>
              </a:rPr>
              <a:t>Common Assessment and Improvement Framework</a:t>
            </a:r>
          </a:p>
          <a:p>
            <a:pPr marL="731520" indent="-514350">
              <a:lnSpc>
                <a:spcPct val="150000"/>
              </a:lnSpc>
            </a:pPr>
            <a:r>
              <a:rPr lang="en-US" sz="2400" dirty="0" smtClean="0"/>
              <a:t>Step 4: Analyze and Summarize Results of Assessment Activity in Step 3</a:t>
            </a:r>
          </a:p>
          <a:p>
            <a:pPr marL="731520" indent="-514350">
              <a:lnSpc>
                <a:spcPct val="150000"/>
              </a:lnSpc>
            </a:pPr>
            <a:r>
              <a:rPr lang="en-US" sz="2400" dirty="0" smtClean="0"/>
              <a:t>Step 5: Develop/Refine Improvement Plan Based on Assessment Results</a:t>
            </a:r>
          </a:p>
          <a:p>
            <a:pPr marL="731520" indent="-514350">
              <a:lnSpc>
                <a:spcPct val="150000"/>
              </a:lnSpc>
            </a:pPr>
            <a:r>
              <a:rPr lang="en-US" sz="2400" dirty="0" smtClean="0"/>
              <a:t>Step 6: Document Changes/Improvements Resulting from the Action Plan</a:t>
            </a:r>
          </a:p>
          <a:p>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04800"/>
            <a:ext cx="7772400" cy="914400"/>
          </a:xfrm>
        </p:spPr>
        <p:txBody>
          <a:bodyPr/>
          <a:lstStyle/>
          <a:p>
            <a:pPr algn="ctr"/>
            <a:r>
              <a:rPr lang="en-US" sz="4800" dirty="0" smtClean="0"/>
              <a:t>Steering Committee:  Qualifications</a:t>
            </a:r>
            <a:r>
              <a:rPr lang="en-US" dirty="0" smtClean="0"/>
              <a:t/>
            </a:r>
            <a:br>
              <a:rPr lang="en-US" dirty="0" smtClean="0"/>
            </a:br>
            <a:endParaRPr lang="en-US" dirty="0"/>
          </a:p>
        </p:txBody>
      </p:sp>
      <p:sp>
        <p:nvSpPr>
          <p:cNvPr id="5" name="Content Placeholder 4"/>
          <p:cNvSpPr>
            <a:spLocks noGrp="1"/>
          </p:cNvSpPr>
          <p:nvPr>
            <p:ph idx="1"/>
          </p:nvPr>
        </p:nvSpPr>
        <p:spPr>
          <a:xfrm>
            <a:off x="914400" y="3124200"/>
            <a:ext cx="7772400" cy="3733800"/>
          </a:xfrm>
        </p:spPr>
        <p:txBody>
          <a:bodyPr>
            <a:normAutofit/>
          </a:bodyPr>
          <a:lstStyle/>
          <a:p>
            <a:r>
              <a:rPr lang="en-US" sz="4000" dirty="0" smtClean="0"/>
              <a:t> </a:t>
            </a:r>
            <a:r>
              <a:rPr lang="en-US" sz="4400" dirty="0" smtClean="0"/>
              <a:t>Attended the SACS Summer Quality Institute on Assessment</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304800"/>
            <a:ext cx="7772400" cy="914400"/>
          </a:xfrm>
        </p:spPr>
        <p:txBody>
          <a:bodyPr>
            <a:noAutofit/>
          </a:bodyPr>
          <a:lstStyle/>
          <a:p>
            <a:pPr algn="ctr"/>
            <a:r>
              <a:rPr lang="en-US" sz="3600" dirty="0" smtClean="0">
                <a:solidFill>
                  <a:schemeClr val="tx2"/>
                </a:solidFill>
                <a:effectLst>
                  <a:outerShdw blurRad="38100" dist="38100" dir="2700000" algn="tl">
                    <a:srgbClr val="000000">
                      <a:alpha val="43137"/>
                    </a:srgbClr>
                  </a:outerShdw>
                </a:effectLst>
              </a:rPr>
              <a:t>The Key Components of Institutional  Effectiveness</a:t>
            </a:r>
            <a:endParaRPr lang="en-US" sz="3600" dirty="0"/>
          </a:p>
        </p:txBody>
      </p:sp>
      <p:sp>
        <p:nvSpPr>
          <p:cNvPr id="3" name="Content Placeholder 2"/>
          <p:cNvSpPr>
            <a:spLocks noGrp="1"/>
          </p:cNvSpPr>
          <p:nvPr>
            <p:ph idx="1"/>
          </p:nvPr>
        </p:nvSpPr>
        <p:spPr>
          <a:xfrm>
            <a:off x="457200" y="1481138"/>
            <a:ext cx="8229600" cy="1185862"/>
          </a:xfrm>
        </p:spPr>
        <p:txBody>
          <a:bodyPr>
            <a:noAutofit/>
          </a:bodyPr>
          <a:lstStyle/>
          <a:p>
            <a:pPr marL="514350" indent="-514350">
              <a:buFont typeface="+mj-lt"/>
              <a:buAutoNum type="arabicPeriod" startAt="3"/>
            </a:pPr>
            <a:r>
              <a:rPr lang="en-US" sz="3200" dirty="0" smtClean="0">
                <a:solidFill>
                  <a:schemeClr val="tx2"/>
                </a:solidFill>
              </a:rPr>
              <a:t>Effective Online Documentation System </a:t>
            </a:r>
          </a:p>
          <a:p>
            <a:pPr marL="971550" lvl="1" indent="-514350">
              <a:buNone/>
            </a:pPr>
            <a:endParaRPr lang="en-US" b="1" dirty="0" smtClean="0">
              <a:solidFill>
                <a:schemeClr val="tx2"/>
              </a:solidFill>
            </a:endParaRPr>
          </a:p>
          <a:p>
            <a:pPr marL="971550" lvl="1" indent="-514350">
              <a:buNone/>
            </a:pPr>
            <a:endParaRPr lang="en-US" b="1" dirty="0" smtClean="0">
              <a:solidFill>
                <a:schemeClr val="tx2"/>
              </a:solidFill>
            </a:endParaRPr>
          </a:p>
        </p:txBody>
      </p:sp>
      <p:pic>
        <p:nvPicPr>
          <p:cNvPr id="4" name="Picture 3" descr="login page 1.jpg"/>
          <p:cNvPicPr>
            <a:picLocks noChangeAspect="1"/>
          </p:cNvPicPr>
          <p:nvPr/>
        </p:nvPicPr>
        <p:blipFill>
          <a:blip r:embed="rId4" cstate="print"/>
          <a:srcRect l="9754" t="7777" r="9754" b="60000"/>
          <a:stretch>
            <a:fillRect/>
          </a:stretch>
        </p:blipFill>
        <p:spPr>
          <a:xfrm>
            <a:off x="1676400" y="3048000"/>
            <a:ext cx="6687082" cy="3463016"/>
          </a:xfrm>
          <a:prstGeom prst="rect">
            <a:avLst/>
          </a:prstGeom>
          <a:ln>
            <a:solidFill>
              <a:schemeClr val="accent1"/>
            </a:solidFill>
          </a:ln>
        </p:spPr>
      </p:pic>
      <p:sp>
        <p:nvSpPr>
          <p:cNvPr id="6" name="Rectangle 5"/>
          <p:cNvSpPr/>
          <p:nvPr/>
        </p:nvSpPr>
        <p:spPr>
          <a:xfrm>
            <a:off x="1066801" y="2133600"/>
            <a:ext cx="8077199" cy="646331"/>
          </a:xfrm>
          <a:prstGeom prst="rect">
            <a:avLst/>
          </a:prstGeom>
        </p:spPr>
        <p:txBody>
          <a:bodyPr wrap="square">
            <a:spAutoFit/>
          </a:bodyPr>
          <a:lstStyle/>
          <a:p>
            <a:r>
              <a:rPr lang="en-US" sz="3600" b="1" dirty="0" smtClean="0">
                <a:solidFill>
                  <a:schemeClr val="tx2"/>
                </a:solidFill>
                <a:latin typeface="Cambria" pitchFamily="18" charset="0"/>
              </a:rPr>
              <a:t> www.tnstate.edu/complianceassist</a:t>
            </a:r>
            <a:endParaRPr lang="en-US" sz="3600" dirty="0">
              <a:latin typeface="Cambria"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457200"/>
            <a:ext cx="6553200" cy="369332"/>
          </a:xfrm>
          <a:prstGeom prst="rect">
            <a:avLst/>
          </a:prstGeom>
          <a:noFill/>
        </p:spPr>
        <p:txBody>
          <a:bodyPr wrap="square" rtlCol="0">
            <a:spAutoFit/>
          </a:bodyPr>
          <a:lstStyle/>
          <a:p>
            <a:endParaRPr lang="en-US" dirty="0"/>
          </a:p>
        </p:txBody>
      </p:sp>
      <p:sp>
        <p:nvSpPr>
          <p:cNvPr id="6" name="Content Placeholder 5"/>
          <p:cNvSpPr>
            <a:spLocks noGrp="1"/>
          </p:cNvSpPr>
          <p:nvPr>
            <p:ph sz="half" idx="1"/>
          </p:nvPr>
        </p:nvSpPr>
        <p:spPr>
          <a:xfrm>
            <a:off x="533400" y="304800"/>
            <a:ext cx="8229600" cy="1143000"/>
          </a:xfrm>
        </p:spPr>
        <p:txBody>
          <a:bodyPr>
            <a:normAutofit lnSpcReduction="10000"/>
          </a:bodyPr>
          <a:lstStyle/>
          <a:p>
            <a:r>
              <a:rPr lang="en-US" sz="3200" dirty="0" smtClean="0"/>
              <a:t>Click on Assessment &amp; Improvement Plan</a:t>
            </a:r>
          </a:p>
          <a:p>
            <a:r>
              <a:rPr lang="en-US" sz="3200" dirty="0" smtClean="0"/>
              <a:t>Find your unit, click on unit, then sub-unit</a:t>
            </a:r>
          </a:p>
          <a:p>
            <a:endParaRPr lang="en-US" sz="4600" dirty="0" smtClean="0"/>
          </a:p>
          <a:p>
            <a:endParaRPr lang="en-US" dirty="0"/>
          </a:p>
        </p:txBody>
      </p:sp>
      <p:pic>
        <p:nvPicPr>
          <p:cNvPr id="9" name="Picture 8" descr="page 2.jpg"/>
          <p:cNvPicPr>
            <a:picLocks noChangeAspect="1"/>
          </p:cNvPicPr>
          <p:nvPr/>
        </p:nvPicPr>
        <p:blipFill>
          <a:blip r:embed="rId4" cstate="print"/>
          <a:srcRect l="9755" t="5556" r="6880" b="46667"/>
          <a:stretch>
            <a:fillRect/>
          </a:stretch>
        </p:blipFill>
        <p:spPr>
          <a:xfrm>
            <a:off x="762000" y="1371600"/>
            <a:ext cx="7924800" cy="5826672"/>
          </a:xfrm>
          <a:prstGeom prst="rect">
            <a:avLst/>
          </a:prstGeom>
        </p:spPr>
      </p:pic>
      <p:cxnSp>
        <p:nvCxnSpPr>
          <p:cNvPr id="11" name="Straight Arrow Connector 10"/>
          <p:cNvCxnSpPr/>
          <p:nvPr/>
        </p:nvCxnSpPr>
        <p:spPr>
          <a:xfrm rot="5400000">
            <a:off x="647700" y="2171700"/>
            <a:ext cx="1600200" cy="1588"/>
          </a:xfrm>
          <a:prstGeom prst="straightConnector1">
            <a:avLst/>
          </a:prstGeom>
          <a:ln w="104775">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rot="16200000" flipH="1">
            <a:off x="723900" y="3543300"/>
            <a:ext cx="838200" cy="762000"/>
          </a:xfrm>
          <a:prstGeom prst="straightConnector1">
            <a:avLst/>
          </a:prstGeom>
          <a:ln w="104775">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rot="5400000">
            <a:off x="3886200" y="3352800"/>
            <a:ext cx="838200" cy="838200"/>
          </a:xfrm>
          <a:prstGeom prst="straightConnector1">
            <a:avLst/>
          </a:prstGeom>
          <a:ln w="104775">
            <a:solidFill>
              <a:schemeClr val="bg1"/>
            </a:solidFill>
            <a:tailEnd type="triangle"/>
          </a:ln>
        </p:spPr>
        <p:style>
          <a:lnRef idx="1">
            <a:schemeClr val="dk1"/>
          </a:lnRef>
          <a:fillRef idx="0">
            <a:schemeClr val="dk1"/>
          </a:fillRef>
          <a:effectRef idx="0">
            <a:schemeClr val="dk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457200"/>
            <a:ext cx="6553200" cy="369332"/>
          </a:xfrm>
          <a:prstGeom prst="rect">
            <a:avLst/>
          </a:prstGeom>
          <a:noFill/>
        </p:spPr>
        <p:txBody>
          <a:bodyPr wrap="square" rtlCol="0">
            <a:spAutoFit/>
          </a:bodyPr>
          <a:lstStyle/>
          <a:p>
            <a:endParaRPr lang="en-US" dirty="0"/>
          </a:p>
        </p:txBody>
      </p:sp>
      <p:sp>
        <p:nvSpPr>
          <p:cNvPr id="6" name="Content Placeholder 5"/>
          <p:cNvSpPr>
            <a:spLocks noGrp="1"/>
          </p:cNvSpPr>
          <p:nvPr>
            <p:ph sz="half" idx="1"/>
          </p:nvPr>
        </p:nvSpPr>
        <p:spPr>
          <a:xfrm>
            <a:off x="0" y="0"/>
            <a:ext cx="8229600" cy="1981200"/>
          </a:xfrm>
        </p:spPr>
        <p:txBody>
          <a:bodyPr>
            <a:normAutofit/>
          </a:bodyPr>
          <a:lstStyle/>
          <a:p>
            <a:r>
              <a:rPr lang="en-US" sz="3600" dirty="0" smtClean="0"/>
              <a:t>Click </a:t>
            </a:r>
            <a:r>
              <a:rPr lang="en-US" sz="4800" b="1" dirty="0" smtClean="0">
                <a:solidFill>
                  <a:srgbClr val="92D050"/>
                </a:solidFill>
              </a:rPr>
              <a:t>+ </a:t>
            </a:r>
            <a:r>
              <a:rPr lang="en-US" sz="3600" dirty="0" smtClean="0"/>
              <a:t>NEW to add Profile, Goals, Performance Outcomes , or            Student Learning Outcomes</a:t>
            </a:r>
            <a:endParaRPr lang="en-US" sz="4400" dirty="0" smtClean="0"/>
          </a:p>
          <a:p>
            <a:endParaRPr lang="en-US" dirty="0" smtClean="0"/>
          </a:p>
          <a:p>
            <a:endParaRPr lang="en-US" dirty="0"/>
          </a:p>
        </p:txBody>
      </p:sp>
      <p:pic>
        <p:nvPicPr>
          <p:cNvPr id="9" name="Picture 8" descr="CA pix.jpg"/>
          <p:cNvPicPr>
            <a:picLocks noChangeAspect="1"/>
          </p:cNvPicPr>
          <p:nvPr/>
        </p:nvPicPr>
        <p:blipFill>
          <a:blip r:embed="rId4" cstate="print"/>
          <a:srcRect l="30317" t="28303" r="50000" b="57376"/>
          <a:stretch>
            <a:fillRect/>
          </a:stretch>
        </p:blipFill>
        <p:spPr>
          <a:xfrm>
            <a:off x="3657600" y="2272556"/>
            <a:ext cx="4724400" cy="4446556"/>
          </a:xfrm>
          <a:prstGeom prst="rect">
            <a:avLst/>
          </a:prstGeom>
          <a:ln>
            <a:solidFill>
              <a:schemeClr val="tx1"/>
            </a:solidFill>
          </a:ln>
        </p:spPr>
      </p:pic>
    </p:spTree>
    <p:custDataLst>
      <p:tags r:id="rId1"/>
    </p:custData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4" cstate="print"/>
          <a:srcRect/>
          <a:stretch>
            <a:fillRect/>
          </a:stretch>
        </p:blipFill>
        <p:spPr bwMode="auto">
          <a:xfrm>
            <a:off x="1600200" y="304800"/>
            <a:ext cx="5486400" cy="6324600"/>
          </a:xfrm>
          <a:prstGeom prst="rect">
            <a:avLst/>
          </a:prstGeom>
          <a:noFill/>
          <a:ln w="9525">
            <a:noFill/>
            <a:miter lim="800000"/>
            <a:headEnd/>
            <a:tailEnd/>
          </a:ln>
        </p:spPr>
      </p:pic>
      <p:sp>
        <p:nvSpPr>
          <p:cNvPr id="3" name="TextBox 2"/>
          <p:cNvSpPr txBox="1"/>
          <p:nvPr/>
        </p:nvSpPr>
        <p:spPr>
          <a:xfrm rot="16200000">
            <a:off x="-2139434" y="3082382"/>
            <a:ext cx="5715000" cy="769441"/>
          </a:xfrm>
          <a:prstGeom prst="rect">
            <a:avLst/>
          </a:prstGeom>
          <a:noFill/>
        </p:spPr>
        <p:txBody>
          <a:bodyPr wrap="square" rtlCol="0">
            <a:spAutoFit/>
          </a:bodyPr>
          <a:lstStyle/>
          <a:p>
            <a:pPr algn="ctr"/>
            <a:r>
              <a:rPr lang="en-US" sz="4400" dirty="0" smtClean="0">
                <a:latin typeface="Cambria" pitchFamily="18" charset="0"/>
              </a:rPr>
              <a:t>Performance Outcome </a:t>
            </a:r>
            <a:endParaRPr lang="en-US" sz="4400" dirty="0">
              <a:latin typeface="Cambria"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6200000">
            <a:off x="-2710935" y="3044280"/>
            <a:ext cx="6858001" cy="769441"/>
          </a:xfrm>
          <a:prstGeom prst="rect">
            <a:avLst/>
          </a:prstGeom>
          <a:noFill/>
        </p:spPr>
        <p:txBody>
          <a:bodyPr wrap="square" rtlCol="0">
            <a:spAutoFit/>
          </a:bodyPr>
          <a:lstStyle/>
          <a:p>
            <a:pPr algn="ctr"/>
            <a:r>
              <a:rPr lang="en-US" sz="4400" dirty="0" smtClean="0">
                <a:latin typeface="Cambria" pitchFamily="18" charset="0"/>
              </a:rPr>
              <a:t>Student  Learning Outcome </a:t>
            </a:r>
            <a:endParaRPr lang="en-US" sz="4400" dirty="0">
              <a:latin typeface="Cambria" pitchFamily="18" charset="0"/>
            </a:endParaRPr>
          </a:p>
        </p:txBody>
      </p:sp>
      <p:pic>
        <p:nvPicPr>
          <p:cNvPr id="5" name="Picture 4" descr="SLO Eng_Page_1.jpg"/>
          <p:cNvPicPr>
            <a:picLocks noChangeAspect="1"/>
          </p:cNvPicPr>
          <p:nvPr/>
        </p:nvPicPr>
        <p:blipFill>
          <a:blip r:embed="rId4" cstate="print"/>
          <a:srcRect l="5425" t="5556" r="8301" b="7778"/>
          <a:stretch>
            <a:fillRect/>
          </a:stretch>
        </p:blipFill>
        <p:spPr>
          <a:xfrm>
            <a:off x="2971800" y="220980"/>
            <a:ext cx="4953000" cy="663702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80983"/>
            <a:ext cx="8229599" cy="1077218"/>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latin typeface="Cambria" pitchFamily="18" charset="0"/>
              </a:rPr>
              <a:t>Outcome Links to University Mission,</a:t>
            </a:r>
          </a:p>
          <a:p>
            <a:pPr algn="ctr"/>
            <a:r>
              <a:rPr lang="en-US" sz="3200" dirty="0" smtClean="0">
                <a:effectLst>
                  <a:outerShdw blurRad="38100" dist="38100" dir="2700000" algn="tl">
                    <a:srgbClr val="000000">
                      <a:alpha val="43137"/>
                    </a:srgbClr>
                  </a:outerShdw>
                </a:effectLst>
                <a:latin typeface="Cambria" pitchFamily="18" charset="0"/>
              </a:rPr>
              <a:t>Strategic Plan &amp; Academic Master Plan  </a:t>
            </a:r>
            <a:endParaRPr lang="en-US" sz="3200" dirty="0">
              <a:effectLst>
                <a:outerShdw blurRad="38100" dist="38100" dir="2700000" algn="tl">
                  <a:srgbClr val="000000">
                    <a:alpha val="43137"/>
                  </a:srgbClr>
                </a:outerShdw>
              </a:effectLst>
              <a:latin typeface="Cambria" pitchFamily="18" charset="0"/>
            </a:endParaRPr>
          </a:p>
        </p:txBody>
      </p:sp>
      <p:pic>
        <p:nvPicPr>
          <p:cNvPr id="4" name="Picture 3" descr="related chooser AMP.jpg"/>
          <p:cNvPicPr>
            <a:picLocks noChangeAspect="1"/>
          </p:cNvPicPr>
          <p:nvPr/>
        </p:nvPicPr>
        <p:blipFill>
          <a:blip r:embed="rId4" cstate="print"/>
          <a:srcRect l="9646" t="10000" r="7071" b="26667"/>
          <a:stretch>
            <a:fillRect/>
          </a:stretch>
        </p:blipFill>
        <p:spPr>
          <a:xfrm>
            <a:off x="761999" y="2057400"/>
            <a:ext cx="7650747" cy="449580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80983"/>
            <a:ext cx="8229599" cy="954107"/>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Cambria" pitchFamily="18" charset="0"/>
              </a:rPr>
              <a:t>Outcome Links to University Mission,  Strategic Plan &amp;  Academic Master Plan  </a:t>
            </a:r>
            <a:endParaRPr lang="en-US" sz="2800" dirty="0">
              <a:effectLst>
                <a:outerShdw blurRad="38100" dist="38100" dir="2700000" algn="tl">
                  <a:srgbClr val="000000">
                    <a:alpha val="43137"/>
                  </a:srgbClr>
                </a:outerShdw>
              </a:effectLst>
              <a:latin typeface="Cambria" pitchFamily="18" charset="0"/>
            </a:endParaRPr>
          </a:p>
        </p:txBody>
      </p:sp>
      <p:pic>
        <p:nvPicPr>
          <p:cNvPr id="4" name="Picture 3" descr="linkage.jpg"/>
          <p:cNvPicPr>
            <a:picLocks noChangeAspect="1"/>
          </p:cNvPicPr>
          <p:nvPr/>
        </p:nvPicPr>
        <p:blipFill>
          <a:blip r:embed="rId4" cstate="print"/>
          <a:srcRect l="9739" t="6667" r="9739" b="52222"/>
          <a:stretch>
            <a:fillRect/>
          </a:stretch>
        </p:blipFill>
        <p:spPr>
          <a:xfrm>
            <a:off x="457200" y="1405618"/>
            <a:ext cx="8252254" cy="5452382"/>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chemeClr val="tx1"/>
                </a:solidFill>
                <a:effectLst>
                  <a:outerShdw blurRad="38100" dist="38100" dir="2700000" algn="tl">
                    <a:srgbClr val="000000">
                      <a:alpha val="43137"/>
                    </a:srgbClr>
                  </a:outerShdw>
                </a:effectLst>
                <a:latin typeface="Georgia" pitchFamily="18" charset="0"/>
              </a:rPr>
              <a:t>Benefits of Compliance Assist</a:t>
            </a:r>
            <a:endParaRPr lang="en-US" sz="4400" dirty="0">
              <a:solidFill>
                <a:schemeClr val="tx1"/>
              </a:solidFill>
            </a:endParaRPr>
          </a:p>
        </p:txBody>
      </p:sp>
      <p:sp>
        <p:nvSpPr>
          <p:cNvPr id="4" name="Content Placeholder 3"/>
          <p:cNvSpPr>
            <a:spLocks noGrp="1"/>
          </p:cNvSpPr>
          <p:nvPr>
            <p:ph idx="1"/>
          </p:nvPr>
        </p:nvSpPr>
        <p:spPr/>
        <p:txBody>
          <a:bodyPr>
            <a:normAutofit/>
          </a:bodyPr>
          <a:lstStyle/>
          <a:p>
            <a:r>
              <a:rPr lang="en-US" sz="3200" dirty="0" smtClean="0"/>
              <a:t>User-friendly online system </a:t>
            </a:r>
          </a:p>
          <a:p>
            <a:r>
              <a:rPr lang="en-US" sz="3200" dirty="0" smtClean="0"/>
              <a:t>Documents assessment &amp; use of assessment results for improvements </a:t>
            </a:r>
          </a:p>
          <a:p>
            <a:r>
              <a:rPr lang="en-US" sz="3200" dirty="0" smtClean="0"/>
              <a:t>Documents linkage of Outcomes to the University’s mission and planning documents (SP; AMP, Etc)</a:t>
            </a:r>
          </a:p>
          <a:p>
            <a:r>
              <a:rPr lang="en-US" sz="3200" dirty="0" smtClean="0"/>
              <a:t>Provide external stakeholders “proof” of progress on Institutional Effectiveness</a:t>
            </a:r>
          </a:p>
          <a:p>
            <a:endParaRPr lang="en-US" dirty="0" smtClean="0"/>
          </a:p>
        </p:txBody>
      </p:sp>
      <p:graphicFrame>
        <p:nvGraphicFramePr>
          <p:cNvPr id="10" name="Table 9"/>
          <p:cNvGraphicFramePr>
            <a:graphicFrameLocks noGrp="1"/>
          </p:cNvGraphicFramePr>
          <p:nvPr/>
        </p:nvGraphicFramePr>
        <p:xfrm>
          <a:off x="6553200" y="2438400"/>
          <a:ext cx="1600200" cy="838200"/>
        </p:xfrm>
        <a:graphic>
          <a:graphicData uri="http://schemas.openxmlformats.org/drawingml/2006/table">
            <a:tbl>
              <a:tblPr/>
              <a:tblGrid>
                <a:gridCol w="1600200"/>
              </a:tblGrid>
              <a:tr h="279400">
                <a:tc>
                  <a:txBody>
                    <a:bodyPr/>
                    <a:lstStyle/>
                    <a:p>
                      <a:pPr algn="l" fontAlgn="b"/>
                      <a:r>
                        <a:rPr lang="en-US" sz="1200" b="1" i="0" u="none" strike="noStrike">
                          <a:solidFill>
                            <a:srgbClr val="000000"/>
                          </a:solidFill>
                          <a:latin typeface="Times New Roman"/>
                        </a:rPr>
                        <a:t>Unit AP Code: ACA</a:t>
                      </a:r>
                    </a:p>
                  </a:txBody>
                  <a:tcPr marL="9525" marR="9525" marT="9525" marB="0" anchor="b">
                    <a:lnL>
                      <a:noFill/>
                    </a:lnL>
                    <a:lnR>
                      <a:noFill/>
                    </a:lnR>
                    <a:lnT>
                      <a:noFill/>
                    </a:lnT>
                    <a:lnB>
                      <a:noFill/>
                    </a:lnB>
                  </a:tcPr>
                </a:tc>
              </a:tr>
              <a:tr h="279400">
                <a:tc>
                  <a:txBody>
                    <a:bodyPr/>
                    <a:lstStyle/>
                    <a:p>
                      <a:pPr algn="l" fontAlgn="b"/>
                      <a:r>
                        <a:rPr lang="en-US" sz="1200" b="1" i="0" u="none" strike="noStrike">
                          <a:solidFill>
                            <a:srgbClr val="000000"/>
                          </a:solidFill>
                          <a:latin typeface="Times New Roman"/>
                        </a:rPr>
                        <a:t>Unit Key Code: 313</a:t>
                      </a:r>
                    </a:p>
                  </a:txBody>
                  <a:tcPr marL="9525" marR="9525" marT="9525" marB="0" anchor="b">
                    <a:lnL>
                      <a:noFill/>
                    </a:lnL>
                    <a:lnR>
                      <a:noFill/>
                    </a:lnR>
                    <a:lnT>
                      <a:noFill/>
                    </a:lnT>
                    <a:lnB>
                      <a:noFill/>
                    </a:lnB>
                  </a:tcPr>
                </a:tc>
              </a:tr>
              <a:tr h="279400">
                <a:tc>
                  <a:txBody>
                    <a:bodyPr/>
                    <a:lstStyle/>
                    <a:p>
                      <a:pPr algn="l" fontAlgn="b"/>
                      <a:r>
                        <a:rPr lang="en-US" sz="1200" b="1" i="0" u="none" strike="noStrike" dirty="0">
                          <a:solidFill>
                            <a:srgbClr val="000000"/>
                          </a:solidFill>
                          <a:latin typeface="Times New Roman"/>
                        </a:rPr>
                        <a:t>Sub-Unit Code: 100</a:t>
                      </a:r>
                    </a:p>
                  </a:txBody>
                  <a:tcPr marL="9525" marR="9525" marT="9525" marB="0" anchor="b">
                    <a:lnL>
                      <a:noFill/>
                    </a:lnL>
                    <a:lnR>
                      <a:noFill/>
                    </a:lnR>
                    <a:lnT>
                      <a:noFill/>
                    </a:lnT>
                    <a:lnB>
                      <a:noFill/>
                    </a:lnB>
                  </a:tcPr>
                </a:tc>
              </a:tr>
            </a:tbl>
          </a:graphicData>
        </a:graphic>
      </p:graphicFrame>
    </p:spTree>
    <p:custDataLst>
      <p:tags r:id="rId1"/>
    </p:custData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800" dirty="0" smtClean="0"/>
              <a:t>Questions &amp; Answers</a:t>
            </a:r>
            <a:endParaRPr lang="en-US" sz="48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04800"/>
            <a:ext cx="7772400" cy="914400"/>
          </a:xfrm>
        </p:spPr>
        <p:txBody>
          <a:bodyPr/>
          <a:lstStyle/>
          <a:p>
            <a:pPr algn="ctr"/>
            <a:r>
              <a:rPr lang="en-US" sz="4800" dirty="0" smtClean="0"/>
              <a:t>Steering Committee:  Qualifications</a:t>
            </a:r>
            <a:r>
              <a:rPr lang="en-US" dirty="0" smtClean="0"/>
              <a:t/>
            </a:r>
            <a:br>
              <a:rPr lang="en-US" dirty="0" smtClean="0"/>
            </a:br>
            <a:endParaRPr lang="en-US" dirty="0"/>
          </a:p>
        </p:txBody>
      </p:sp>
      <p:sp>
        <p:nvSpPr>
          <p:cNvPr id="5" name="Content Placeholder 4"/>
          <p:cNvSpPr>
            <a:spLocks noGrp="1"/>
          </p:cNvSpPr>
          <p:nvPr>
            <p:ph idx="1"/>
          </p:nvPr>
        </p:nvSpPr>
        <p:spPr>
          <a:xfrm>
            <a:off x="914400" y="2286000"/>
            <a:ext cx="7772400" cy="4572000"/>
          </a:xfrm>
        </p:spPr>
        <p:txBody>
          <a:bodyPr>
            <a:normAutofit/>
          </a:bodyPr>
          <a:lstStyle/>
          <a:p>
            <a:pPr>
              <a:buNone/>
            </a:pPr>
            <a:endParaRPr lang="en-US" sz="4400" dirty="0" smtClean="0"/>
          </a:p>
          <a:p>
            <a:r>
              <a:rPr lang="en-US" sz="4400" dirty="0" smtClean="0"/>
              <a:t>Attended one or more annual meetings of the Commission on Colleges (SACS)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800" dirty="0" smtClean="0"/>
              <a:t>Steering Committee:  Qualifications</a:t>
            </a:r>
            <a:endParaRPr lang="en-US" sz="4800" dirty="0"/>
          </a:p>
        </p:txBody>
      </p:sp>
      <p:sp>
        <p:nvSpPr>
          <p:cNvPr id="5" name="Content Placeholder 4"/>
          <p:cNvSpPr>
            <a:spLocks noGrp="1"/>
          </p:cNvSpPr>
          <p:nvPr>
            <p:ph idx="1"/>
          </p:nvPr>
        </p:nvSpPr>
        <p:spPr>
          <a:xfrm>
            <a:off x="914400" y="2286000"/>
            <a:ext cx="7772400" cy="4572000"/>
          </a:xfrm>
        </p:spPr>
        <p:txBody>
          <a:bodyPr>
            <a:normAutofit/>
          </a:bodyPr>
          <a:lstStyle/>
          <a:p>
            <a:r>
              <a:rPr lang="en-US" dirty="0" smtClean="0"/>
              <a:t> </a:t>
            </a:r>
            <a:r>
              <a:rPr lang="en-US" sz="4400" dirty="0" smtClean="0"/>
              <a:t>Regularly serve as evaluators on SACS reaffirmation and substantive change committees or on specialized accreditation committees</a:t>
            </a:r>
            <a:endParaRPr lang="en-US" sz="36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800" dirty="0" smtClean="0"/>
              <a:t>Steering Committee:  Qualifications</a:t>
            </a:r>
            <a:endParaRPr lang="en-US" sz="4800" dirty="0"/>
          </a:p>
        </p:txBody>
      </p:sp>
      <p:sp>
        <p:nvSpPr>
          <p:cNvPr id="5" name="Content Placeholder 4"/>
          <p:cNvSpPr>
            <a:spLocks noGrp="1"/>
          </p:cNvSpPr>
          <p:nvPr>
            <p:ph idx="1"/>
          </p:nvPr>
        </p:nvSpPr>
        <p:spPr>
          <a:xfrm>
            <a:off x="990600" y="2667000"/>
            <a:ext cx="7772400" cy="3657600"/>
          </a:xfrm>
        </p:spPr>
        <p:txBody>
          <a:bodyPr>
            <a:noAutofit/>
          </a:bodyPr>
          <a:lstStyle/>
          <a:p>
            <a:r>
              <a:rPr lang="en-US" sz="4800" dirty="0" smtClean="0"/>
              <a:t>Knowledgeable of and experienced with specialized accreditations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800" dirty="0" smtClean="0"/>
              <a:t>Steering Committee:  Qualifications</a:t>
            </a:r>
            <a:endParaRPr lang="en-US" sz="4800" dirty="0"/>
          </a:p>
        </p:txBody>
      </p:sp>
      <p:sp>
        <p:nvSpPr>
          <p:cNvPr id="5" name="Content Placeholder 4"/>
          <p:cNvSpPr>
            <a:spLocks noGrp="1"/>
          </p:cNvSpPr>
          <p:nvPr>
            <p:ph idx="1"/>
          </p:nvPr>
        </p:nvSpPr>
        <p:spPr>
          <a:xfrm>
            <a:off x="914400" y="2895600"/>
            <a:ext cx="7772400" cy="3459960"/>
          </a:xfrm>
        </p:spPr>
        <p:txBody>
          <a:bodyPr>
            <a:noAutofit/>
          </a:bodyPr>
          <a:lstStyle/>
          <a:p>
            <a:r>
              <a:rPr lang="en-US" sz="4400" dirty="0" smtClean="0"/>
              <a:t>Knowledgeable of and experienced with assessment in one or more of the sub-areas in SACS Comprehensive Standard 3.3.1</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0</TotalTime>
  <Words>1073</Words>
  <Application>Microsoft Office PowerPoint</Application>
  <PresentationFormat>On-screen Show (4:3)</PresentationFormat>
  <Paragraphs>234</Paragraphs>
  <Slides>58</Slides>
  <Notes>14</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Metro</vt:lpstr>
      <vt:lpstr>Tennessee State University</vt:lpstr>
      <vt:lpstr>President’s Opening Remarks</vt:lpstr>
      <vt:lpstr>SACS Leadership Team </vt:lpstr>
      <vt:lpstr>Reaffirmation Steering Committee  </vt:lpstr>
      <vt:lpstr>Steering Committee:  Qualifications </vt:lpstr>
      <vt:lpstr>Steering Committee:  Qualifications </vt:lpstr>
      <vt:lpstr>Steering Committee:  Qualifications</vt:lpstr>
      <vt:lpstr>Steering Committee:  Qualifications</vt:lpstr>
      <vt:lpstr>Steering Committee:  Qualifications</vt:lpstr>
      <vt:lpstr>Steering Committee:  Qualifications</vt:lpstr>
      <vt:lpstr>Steering Committee:  Responsibilities </vt:lpstr>
      <vt:lpstr>Steering Committee:  Responsibilities </vt:lpstr>
      <vt:lpstr>Steering Committee:  Responsibilities </vt:lpstr>
      <vt:lpstr>Steering Committee:  Responsibilities </vt:lpstr>
      <vt:lpstr>Steering Committee:  Responsibilities </vt:lpstr>
      <vt:lpstr>Steering Committee:  Membership </vt:lpstr>
      <vt:lpstr>Steering Committee:  Membership </vt:lpstr>
      <vt:lpstr>Steering Committee:  Membership </vt:lpstr>
      <vt:lpstr>Steering Committee:  Membership </vt:lpstr>
      <vt:lpstr>Steering Committee:  Membership </vt:lpstr>
      <vt:lpstr>Slide 21</vt:lpstr>
      <vt:lpstr>Institutional Effectiveness</vt:lpstr>
      <vt:lpstr>Slide 23</vt:lpstr>
      <vt:lpstr>Comprehensive Standard 3.3.1  </vt:lpstr>
      <vt:lpstr>Outline of the Monitoring Report</vt:lpstr>
      <vt:lpstr>Slide 26</vt:lpstr>
      <vt:lpstr>Slide 27</vt:lpstr>
      <vt:lpstr>Slide 28</vt:lpstr>
      <vt:lpstr>C.  Ongoing Assessment at the University  </vt:lpstr>
      <vt:lpstr>Slide 30</vt:lpstr>
      <vt:lpstr>Slide 31</vt:lpstr>
      <vt:lpstr>3.3.1.2:  Administrative Support services </vt:lpstr>
      <vt:lpstr>3.3.1.3: Educational Support Services</vt:lpstr>
      <vt:lpstr>3.3.1.5 Community/Public Service</vt:lpstr>
      <vt:lpstr>IV. Summary</vt:lpstr>
      <vt:lpstr>Timetable for Developing SACS Monitoring Report </vt:lpstr>
      <vt:lpstr>Timetable for Developing SACS Monitoring Report </vt:lpstr>
      <vt:lpstr>Timetable for Developing SACS Monitoring Report </vt:lpstr>
      <vt:lpstr>Timetable for Developing SACS Monitoring Report </vt:lpstr>
      <vt:lpstr>Timetable for Developing SACS Monitoring Report </vt:lpstr>
      <vt:lpstr>Timetable for Developing SACS Monitoring Report </vt:lpstr>
      <vt:lpstr>Timetable for Developing SACS Monitoring Report </vt:lpstr>
      <vt:lpstr>Timetable for Developing SACS Monitoring Report </vt:lpstr>
      <vt:lpstr>Timetable for Developing SACS Monitoring Report </vt:lpstr>
      <vt:lpstr>Communication Plan: Engaging the Community  </vt:lpstr>
      <vt:lpstr>Slide 46</vt:lpstr>
      <vt:lpstr>The Key Components of Institutional  Effectiveness</vt:lpstr>
      <vt:lpstr>The Key Components of Institutional  Effectiveness</vt:lpstr>
      <vt:lpstr>The Key Components of Institutional  Effectiveness</vt:lpstr>
      <vt:lpstr>The Key Components of Institutional  Effectiveness</vt:lpstr>
      <vt:lpstr>Slide 51</vt:lpstr>
      <vt:lpstr>Slide 52</vt:lpstr>
      <vt:lpstr>Slide 53</vt:lpstr>
      <vt:lpstr>Slide 54</vt:lpstr>
      <vt:lpstr>Slide 55</vt:lpstr>
      <vt:lpstr>Slide 56</vt:lpstr>
      <vt:lpstr>Benefits of Compliance Assist</vt:lpstr>
      <vt:lpstr>Questions &amp; Answers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2010-04-13T19:41:02Z</dcterms:created>
  <dcterms:modified xsi:type="dcterms:W3CDTF">2011-04-13T20:51:57Z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