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23"/>
  </p:notesMasterIdLst>
  <p:handoutMasterIdLst>
    <p:handoutMasterId r:id="rId24"/>
  </p:handoutMasterIdLst>
  <p:sldIdLst>
    <p:sldId id="256" r:id="rId2"/>
    <p:sldId id="274" r:id="rId3"/>
    <p:sldId id="339" r:id="rId4"/>
    <p:sldId id="351" r:id="rId5"/>
    <p:sldId id="334" r:id="rId6"/>
    <p:sldId id="337" r:id="rId7"/>
    <p:sldId id="344" r:id="rId8"/>
    <p:sldId id="345" r:id="rId9"/>
    <p:sldId id="346" r:id="rId10"/>
    <p:sldId id="347" r:id="rId11"/>
    <p:sldId id="348" r:id="rId12"/>
    <p:sldId id="349" r:id="rId13"/>
    <p:sldId id="338" r:id="rId14"/>
    <p:sldId id="336" r:id="rId15"/>
    <p:sldId id="342" r:id="rId16"/>
    <p:sldId id="340" r:id="rId17"/>
    <p:sldId id="343" r:id="rId18"/>
    <p:sldId id="352" r:id="rId19"/>
    <p:sldId id="298" r:id="rId20"/>
    <p:sldId id="350" r:id="rId21"/>
    <p:sldId id="335" r:id="rId22"/>
  </p:sldIdLst>
  <p:sldSz cx="9144000" cy="6858000" type="screen4x3"/>
  <p:notesSz cx="7019925" cy="9305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17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C59B734E-F29A-4796-894A-3F06AB4F7345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8D22801E-2780-457F-B6A5-DBC24913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841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E0913239-079A-4F8A-9BC1-75EC713B01E4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13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vert="horz" lIns="93287" tIns="46644" rIns="93287" bIns="466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7A2F46DD-6CF1-4BBE-B484-D9B36C8ED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40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F46DD-6CF1-4BBE-B484-D9B36C8ED2D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348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F46DD-6CF1-4BBE-B484-D9B36C8ED2D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348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6AAF1-F48C-46E3-B208-C3C545C2AB68}" type="datetime1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Tennessee State University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7766-46F0-4F0C-A7E7-445341AAC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04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CCF08-3055-46DA-AFDA-1E9F382FC2E6}" type="datetime1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Tennessee State University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7766-46F0-4F0C-A7E7-445341AAC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35851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CCF08-3055-46DA-AFDA-1E9F382FC2E6}" type="datetime1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Tennessee State University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7766-46F0-4F0C-A7E7-445341AAC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36282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CCF08-3055-46DA-AFDA-1E9F382FC2E6}" type="datetime1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Tennessee State University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7766-46F0-4F0C-A7E7-445341AAC94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5700870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CCF08-3055-46DA-AFDA-1E9F382FC2E6}" type="datetime1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Tennessee State University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7766-46F0-4F0C-A7E7-445341AAC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37874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CCF08-3055-46DA-AFDA-1E9F382FC2E6}" type="datetime1">
              <a:rPr lang="en-US" smtClean="0"/>
              <a:t>2/21/2019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Tennessee State University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7766-46F0-4F0C-A7E7-445341AAC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49580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CCF08-3055-46DA-AFDA-1E9F382FC2E6}" type="datetime1">
              <a:rPr lang="en-US" smtClean="0"/>
              <a:t>2/21/2019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Tennessee State University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7766-46F0-4F0C-A7E7-445341AAC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996142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93229-50C6-42F4-B1E2-B59BE33F60BC}" type="datetime1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Tennessee State University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7766-46F0-4F0C-A7E7-445341AAC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53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3DD2-99E1-44F5-87A9-8F393AC2B579}" type="datetime1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Tennessee State University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7766-46F0-4F0C-A7E7-445341AAC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075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2B8E6-A01D-4E75-9A57-C1C22512A2FC}" type="datetime1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Tennessee State University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7766-46F0-4F0C-A7E7-445341AAC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36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B5AB9-7EF8-496E-ABD2-7C4B85FA2FA3}" type="datetime1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Tennessee State University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7766-46F0-4F0C-A7E7-445341AAC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38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CCF08-3055-46DA-AFDA-1E9F382FC2E6}" type="datetime1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Tennessee State University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7766-46F0-4F0C-A7E7-445341AAC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3292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CCF08-3055-46DA-AFDA-1E9F382FC2E6}" type="datetime1">
              <a:rPr lang="en-US" smtClean="0"/>
              <a:t>2/21/2019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Tennessee State University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7766-46F0-4F0C-A7E7-445341AAC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41064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785C4-D58C-4C00-A0EF-84B4547CB088}" type="datetime1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Tennessee State University 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7766-46F0-4F0C-A7E7-445341AAC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89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97224-291F-4BA0-9C59-CA939BFE0050}" type="datetime1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Tennessee State University 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7766-46F0-4F0C-A7E7-445341AAC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11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DD2B7-7EF7-43F1-ADEB-D4F1366EAE1C}" type="datetime1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Tennessee State University 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7766-46F0-4F0C-A7E7-445341AAC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67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CCF08-3055-46DA-AFDA-1E9F382FC2E6}" type="datetime1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Tennessee State University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7766-46F0-4F0C-A7E7-445341AAC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049306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57CCF08-3055-46DA-AFDA-1E9F382FC2E6}" type="datetime1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/>
              <a:t>Tennessee State University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F7766-46F0-4F0C-A7E7-445341AAC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436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hf hdr="0" dt="0"/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VmLV7swH2k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2f3a2059-3f1e-4be0-9e45-a5fc732b0516" descr="99D1ACA9-213F-4B4E-A303-2CB720DD0922@tnsta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8600"/>
            <a:ext cx="2470384" cy="62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66800" y="4428350"/>
            <a:ext cx="34699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aramond" pitchFamily="18" charset="0"/>
              </a:rPr>
              <a:t>Alisa L. Mosley</a:t>
            </a:r>
          </a:p>
          <a:p>
            <a:r>
              <a:rPr lang="en-US" b="1" dirty="0">
                <a:latin typeface="Garamond" pitchFamily="18" charset="0"/>
              </a:rPr>
              <a:t>Academic Affairs</a:t>
            </a:r>
          </a:p>
          <a:p>
            <a:r>
              <a:rPr lang="en-US" b="1" dirty="0">
                <a:latin typeface="Garamond" pitchFamily="18" charset="0"/>
              </a:rPr>
              <a:t>amosley@tnstate.edu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7984" y="2362200"/>
            <a:ext cx="693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Garamond" pitchFamily="18" charset="0"/>
              </a:rPr>
              <a:t>Advising Workshop</a:t>
            </a:r>
          </a:p>
          <a:p>
            <a:pPr algn="ctr"/>
            <a:r>
              <a:rPr lang="en-US" sz="3600" b="1" dirty="0">
                <a:latin typeface="Garamond" pitchFamily="18" charset="0"/>
              </a:rPr>
              <a:t>February 15, 2019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37671" y="4627168"/>
            <a:ext cx="589026" cy="1270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3994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7766-46F0-4F0C-A7E7-445341AAC94C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7455" t="9897" r="59948" b="21110"/>
          <a:stretch/>
        </p:blipFill>
        <p:spPr bwMode="auto">
          <a:xfrm>
            <a:off x="664423" y="620600"/>
            <a:ext cx="7102007" cy="57132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73806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they done yet?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11F00B-E038-2A47-A890-D6025A926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9492" y="4639985"/>
            <a:ext cx="3262508" cy="2039406"/>
          </a:xfrm>
        </p:spPr>
        <p:txBody>
          <a:bodyPr/>
          <a:lstStyle/>
          <a:p>
            <a:r>
              <a:rPr lang="en-US" dirty="0"/>
              <a:t>Yes</a:t>
            </a:r>
          </a:p>
          <a:p>
            <a:r>
              <a:rPr lang="en-US" dirty="0"/>
              <a:t>No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7766-46F0-4F0C-A7E7-445341AAC94C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3366" t="41616" r="64664" b="31486"/>
          <a:stretch/>
        </p:blipFill>
        <p:spPr bwMode="auto">
          <a:xfrm>
            <a:off x="732031" y="1683195"/>
            <a:ext cx="6921230" cy="23524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69091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begin?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7766-46F0-4F0C-A7E7-445341AAC94C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7534" t="7865" r="59616" b="18583"/>
          <a:stretch/>
        </p:blipFill>
        <p:spPr bwMode="auto">
          <a:xfrm>
            <a:off x="750027" y="1309820"/>
            <a:ext cx="6530227" cy="49511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39138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should happen during a visit with a student?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436" y="2209801"/>
            <a:ext cx="6711654" cy="4195481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/>
              <a:t>Discussion of career goals</a:t>
            </a:r>
          </a:p>
          <a:p>
            <a:pPr lvl="1"/>
            <a:r>
              <a:rPr lang="en-US" sz="2800" dirty="0"/>
              <a:t>Permanent placement</a:t>
            </a:r>
          </a:p>
          <a:p>
            <a:pPr lvl="1"/>
            <a:r>
              <a:rPr lang="en-US" sz="2800" dirty="0"/>
              <a:t>Graduate/Professional schools</a:t>
            </a:r>
          </a:p>
          <a:p>
            <a:pPr lvl="1"/>
            <a:endParaRPr lang="en-US" sz="2800" dirty="0"/>
          </a:p>
          <a:p>
            <a:r>
              <a:rPr lang="en-US" sz="2800" dirty="0"/>
              <a:t>Encouragement of students to engage in high impact practices</a:t>
            </a:r>
          </a:p>
          <a:p>
            <a:endParaRPr lang="en-US" sz="2800" dirty="0"/>
          </a:p>
          <a:p>
            <a:r>
              <a:rPr lang="en-US" sz="2800" dirty="0"/>
              <a:t>Discussion of potential areas of concern</a:t>
            </a:r>
          </a:p>
          <a:p>
            <a:pPr lvl="1"/>
            <a:r>
              <a:rPr lang="en-US" sz="2800" dirty="0"/>
              <a:t>Withdrawals in key courses</a:t>
            </a:r>
          </a:p>
          <a:p>
            <a:pPr lvl="1"/>
            <a:r>
              <a:rPr lang="en-US" sz="2800" dirty="0"/>
              <a:t>Financial aid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7766-46F0-4F0C-A7E7-445341AAC94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9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Sticky Areas of Concern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366" y="1566329"/>
            <a:ext cx="6711654" cy="4195481"/>
          </a:xfrm>
        </p:spPr>
        <p:txBody>
          <a:bodyPr/>
          <a:lstStyle/>
          <a:p>
            <a:r>
              <a:rPr lang="en-US" sz="2800" dirty="0"/>
              <a:t>General Education</a:t>
            </a:r>
          </a:p>
          <a:p>
            <a:pPr lvl="1"/>
            <a:r>
              <a:rPr lang="en-US" sz="2800" dirty="0"/>
              <a:t>Transfer Pathways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800" dirty="0"/>
              <a:t>Submission of Senior Standing Forms</a:t>
            </a:r>
          </a:p>
          <a:p>
            <a:r>
              <a:rPr lang="en-US" sz="2800" dirty="0"/>
              <a:t>DegreeWorks</a:t>
            </a:r>
          </a:p>
          <a:p>
            <a:r>
              <a:rPr lang="en-US" sz="2800" dirty="0"/>
              <a:t>International transcripts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7766-46F0-4F0C-A7E7-445341AAC94C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t="6410" b="5385"/>
          <a:stretch/>
        </p:blipFill>
        <p:spPr bwMode="auto">
          <a:xfrm>
            <a:off x="2076976" y="2696726"/>
            <a:ext cx="2286000" cy="1028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99302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 Grades versus T Grades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809" y="1438148"/>
            <a:ext cx="6711654" cy="4195481"/>
          </a:xfrm>
        </p:spPr>
        <p:txBody>
          <a:bodyPr>
            <a:noAutofit/>
          </a:bodyPr>
          <a:lstStyle/>
          <a:p>
            <a:r>
              <a:rPr lang="en-US" sz="2800" dirty="0"/>
              <a:t>What year did we stop including transfer grades in the GPA</a:t>
            </a:r>
          </a:p>
          <a:p>
            <a:pPr lvl="1"/>
            <a:r>
              <a:rPr lang="en-US" sz="2800" dirty="0"/>
              <a:t>Summer 2013</a:t>
            </a:r>
          </a:p>
          <a:p>
            <a:pPr lvl="1"/>
            <a:r>
              <a:rPr lang="en-US" sz="2800" dirty="0"/>
              <a:t>Spring 2014</a:t>
            </a:r>
          </a:p>
          <a:p>
            <a:pPr lvl="1"/>
            <a:r>
              <a:rPr lang="en-US" sz="2800" dirty="0"/>
              <a:t>Fall 2015</a:t>
            </a:r>
          </a:p>
          <a:p>
            <a:pPr lvl="1"/>
            <a:r>
              <a:rPr lang="en-US" sz="2800" dirty="0"/>
              <a:t>It has not stopped.</a:t>
            </a:r>
          </a:p>
          <a:p>
            <a:pPr lvl="1"/>
            <a:endParaRPr lang="en-US" sz="2800" dirty="0"/>
          </a:p>
          <a:p>
            <a:r>
              <a:rPr lang="en-US" sz="2800" dirty="0"/>
              <a:t>Please do not advise students to take classes elsewhere to improve their GPA!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7766-46F0-4F0C-A7E7-445341AAC9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697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Areas of Conversation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Food insecurity</a:t>
            </a:r>
          </a:p>
          <a:p>
            <a:r>
              <a:rPr lang="en-US" sz="2800" dirty="0"/>
              <a:t>Mental health challenges</a:t>
            </a:r>
          </a:p>
          <a:p>
            <a:r>
              <a:rPr lang="en-US" sz="2800" dirty="0"/>
              <a:t>Financial aid (SAP) [what is SAP]</a:t>
            </a:r>
          </a:p>
          <a:p>
            <a:r>
              <a:rPr lang="en-US" sz="2800" dirty="0"/>
              <a:t>Allegations of discrimination or harassment</a:t>
            </a:r>
          </a:p>
          <a:p>
            <a:r>
              <a:rPr lang="en-US" sz="2800" dirty="0"/>
              <a:t>Financial problems</a:t>
            </a:r>
          </a:p>
          <a:p>
            <a:r>
              <a:rPr lang="en-US" sz="2800" dirty="0"/>
              <a:t>Homelessness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7766-46F0-4F0C-A7E7-445341AAC94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4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a student have a good GPA and measure poorly on SAP?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436" y="2887280"/>
            <a:ext cx="6711654" cy="3101428"/>
          </a:xfrm>
        </p:spPr>
        <p:txBody>
          <a:bodyPr>
            <a:normAutofit/>
          </a:bodyPr>
          <a:lstStyle/>
          <a:p>
            <a:r>
              <a:rPr lang="en-US" sz="3200" dirty="0"/>
              <a:t>Yes</a:t>
            </a:r>
          </a:p>
          <a:p>
            <a:endParaRPr lang="en-US" sz="3200" dirty="0"/>
          </a:p>
          <a:p>
            <a:r>
              <a:rPr lang="en-US" sz="3200" dirty="0"/>
              <a:t>No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7766-46F0-4F0C-A7E7-445341AAC94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76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What’s the magic percentage for Satisfactory Academic Progress?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436" y="2887280"/>
            <a:ext cx="6711654" cy="3101428"/>
          </a:xfrm>
        </p:spPr>
        <p:txBody>
          <a:bodyPr>
            <a:normAutofit/>
          </a:bodyPr>
          <a:lstStyle/>
          <a:p>
            <a:r>
              <a:rPr lang="en-US" sz="3200" dirty="0"/>
              <a:t>25%</a:t>
            </a:r>
          </a:p>
          <a:p>
            <a:r>
              <a:rPr lang="en-US" sz="3200"/>
              <a:t>50%</a:t>
            </a:r>
            <a:endParaRPr lang="en-US" sz="3200" dirty="0"/>
          </a:p>
          <a:p>
            <a:r>
              <a:rPr lang="en-US" sz="3200" dirty="0"/>
              <a:t>66%</a:t>
            </a:r>
          </a:p>
          <a:p>
            <a:r>
              <a:rPr lang="en-US" sz="3200" dirty="0"/>
              <a:t>75%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7766-46F0-4F0C-A7E7-445341AAC94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63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066800" y="685800"/>
            <a:ext cx="7162800" cy="990600"/>
          </a:xfrm>
        </p:spPr>
        <p:txBody>
          <a:bodyPr/>
          <a:lstStyle/>
          <a:p>
            <a:r>
              <a:rPr lang="en-US" altLang="en-US" dirty="0">
                <a:cs typeface="Arial" panose="020B0604020202020204" pitchFamily="34" charset="0"/>
              </a:rPr>
              <a:t>Substitution Forms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786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of the Workshop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To discuss the importance of advising</a:t>
            </a:r>
          </a:p>
          <a:p>
            <a:endParaRPr lang="en-US" sz="2800" dirty="0"/>
          </a:p>
          <a:p>
            <a:r>
              <a:rPr lang="en-US" sz="2800" dirty="0"/>
              <a:t>To review our role in Academic Affairs</a:t>
            </a:r>
          </a:p>
          <a:p>
            <a:endParaRPr lang="en-US" sz="2800" dirty="0"/>
          </a:p>
          <a:p>
            <a:r>
              <a:rPr lang="en-US" sz="2800" dirty="0"/>
              <a:t>To discuss those “sticky” points that thwart matriculation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650076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54B1F-5A14-724A-B835-F38D7C866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Placement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879ED-F000-A24B-8E21-639054BB4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Who’s in your five?</a:t>
            </a:r>
          </a:p>
          <a:p>
            <a:r>
              <a:rPr lang="en-US" sz="2800" dirty="0"/>
              <a:t>Who do you know?</a:t>
            </a:r>
          </a:p>
          <a:p>
            <a:pPr lvl="1"/>
            <a:r>
              <a:rPr lang="en-US" sz="2800" dirty="0"/>
              <a:t>Who can you call?</a:t>
            </a:r>
          </a:p>
          <a:p>
            <a:r>
              <a:rPr lang="en-US" sz="2800" dirty="0"/>
              <a:t>Who’s coming to campus?</a:t>
            </a:r>
          </a:p>
          <a:p>
            <a:r>
              <a:rPr lang="en-US" sz="2800" dirty="0"/>
              <a:t>Who’s in your inbox?</a:t>
            </a:r>
          </a:p>
          <a:p>
            <a:r>
              <a:rPr lang="en-US" sz="2800" dirty="0"/>
              <a:t>Who can you say you helped?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5B9856-0959-4146-A0A9-AE6204354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7766-46F0-4F0C-A7E7-445341AAC94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613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5000" dirty="0"/>
          </a:p>
          <a:p>
            <a:pPr marL="0" indent="0" algn="ctr">
              <a:buNone/>
            </a:pPr>
            <a:r>
              <a:rPr lang="en-US" sz="50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96728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974" y="185775"/>
            <a:ext cx="7055380" cy="1400530"/>
          </a:xfrm>
        </p:spPr>
        <p:txBody>
          <a:bodyPr>
            <a:normAutofit/>
          </a:bodyPr>
          <a:lstStyle/>
          <a:p>
            <a:r>
              <a:rPr lang="en-US" dirty="0"/>
              <a:t>Relationship of Advising to SACSCOC and THEC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1586305"/>
            <a:ext cx="6711654" cy="4195481"/>
          </a:xfrm>
        </p:spPr>
        <p:txBody>
          <a:bodyPr>
            <a:noAutofit/>
          </a:bodyPr>
          <a:lstStyle/>
          <a:p>
            <a:r>
              <a:rPr lang="en-US" sz="2400" dirty="0"/>
              <a:t>Several standards are related to SACSCOC</a:t>
            </a:r>
          </a:p>
          <a:p>
            <a:pPr lvl="1"/>
            <a:r>
              <a:rPr lang="en-US" sz="2400" dirty="0"/>
              <a:t>Placement of students</a:t>
            </a:r>
          </a:p>
          <a:p>
            <a:pPr lvl="1"/>
            <a:r>
              <a:rPr lang="en-US" sz="2400" dirty="0"/>
              <a:t>Achievement </a:t>
            </a:r>
          </a:p>
          <a:p>
            <a:pPr lvl="1"/>
            <a:r>
              <a:rPr lang="en-US" sz="2400" dirty="0"/>
              <a:t>Program quality</a:t>
            </a:r>
          </a:p>
          <a:p>
            <a:pPr lvl="1"/>
            <a:r>
              <a:rPr lang="en-US" sz="2400" dirty="0"/>
              <a:t>Financial literacy</a:t>
            </a:r>
          </a:p>
          <a:p>
            <a:pPr lvl="1"/>
            <a:r>
              <a:rPr lang="en-US" sz="2400" dirty="0"/>
              <a:t>Complaint process</a:t>
            </a:r>
          </a:p>
          <a:p>
            <a:r>
              <a:rPr lang="en-US" sz="2400" dirty="0"/>
              <a:t>Progression in credit hours</a:t>
            </a:r>
          </a:p>
          <a:p>
            <a:pPr lvl="1"/>
            <a:r>
              <a:rPr lang="en-US" sz="2400" dirty="0"/>
              <a:t>30, 60, 90, GRADUATION</a:t>
            </a:r>
          </a:p>
          <a:p>
            <a:r>
              <a:rPr lang="en-US" sz="2400" dirty="0"/>
              <a:t>Number of undergraduate and graduate degrees awards per FTE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7766-46F0-4F0C-A7E7-445341AAC9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67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C0A0F-CEAE-674D-9535-ED340885E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do this…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B31A9-255A-754A-923E-D5056C9A77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</a:t>
            </a:r>
            <a:r>
              <a:rPr lang="en-US" dirty="0" err="1">
                <a:hlinkClick r:id="rId2"/>
              </a:rPr>
              <a:t>EVmLV7swH2k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9DBCC2-4D05-7E41-88B2-BBDA20A35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7766-46F0-4F0C-A7E7-445341AAC9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39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did you learn about academic advising?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3797" y="1853248"/>
            <a:ext cx="6196405" cy="3603812"/>
          </a:xfrm>
        </p:spPr>
        <p:txBody>
          <a:bodyPr>
            <a:noAutofit/>
          </a:bodyPr>
          <a:lstStyle/>
          <a:p>
            <a:r>
              <a:rPr lang="en-US" sz="2800" dirty="0"/>
              <a:t>Went through a certificate or degree program</a:t>
            </a:r>
          </a:p>
          <a:p>
            <a:endParaRPr lang="en-US" sz="2800" dirty="0"/>
          </a:p>
          <a:p>
            <a:r>
              <a:rPr lang="en-US" sz="2800" dirty="0"/>
              <a:t>Mentored through senior colleagues so they wouldn’t have to do it</a:t>
            </a:r>
          </a:p>
          <a:p>
            <a:endParaRPr lang="en-US" sz="2800" dirty="0"/>
          </a:p>
          <a:p>
            <a:r>
              <a:rPr lang="en-US" sz="2800" dirty="0"/>
              <a:t>Placed in a corner and figured it out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67954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the true role of advising?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6573" y="1063423"/>
            <a:ext cx="6711654" cy="4195481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A. Course selection </a:t>
            </a:r>
          </a:p>
          <a:p>
            <a:endParaRPr lang="en-US" sz="2800" dirty="0"/>
          </a:p>
          <a:p>
            <a:r>
              <a:rPr lang="en-US" sz="2800" dirty="0"/>
              <a:t>B. career trajectory</a:t>
            </a:r>
          </a:p>
          <a:p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7766-46F0-4F0C-A7E7-445341AAC9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895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7766-46F0-4F0C-A7E7-445341AAC94C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23882" t="19530" r="54158" b="26180"/>
          <a:stretch/>
        </p:blipFill>
        <p:spPr bwMode="auto">
          <a:xfrm>
            <a:off x="748755" y="870395"/>
            <a:ext cx="6806531" cy="54876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49217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7766-46F0-4F0C-A7E7-445341AAC94C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 rotWithShape="1">
          <a:blip r:embed="rId2"/>
          <a:srcRect l="7213" t="5834" r="59776" b="19068"/>
          <a:stretch/>
        </p:blipFill>
        <p:spPr bwMode="auto">
          <a:xfrm>
            <a:off x="748756" y="435845"/>
            <a:ext cx="7130098" cy="59465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46672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394144" cy="1400530"/>
          </a:xfrm>
        </p:spPr>
        <p:txBody>
          <a:bodyPr>
            <a:normAutofit/>
          </a:bodyPr>
          <a:lstStyle/>
          <a:p>
            <a:r>
              <a:rPr lang="en-US" dirty="0"/>
              <a:t>Top Degree Producers at TSU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Arts and Sciences</a:t>
            </a:r>
          </a:p>
          <a:p>
            <a:r>
              <a:rPr lang="en-US" sz="2800" dirty="0"/>
              <a:t>Communications</a:t>
            </a:r>
          </a:p>
          <a:p>
            <a:r>
              <a:rPr lang="en-US" sz="2800" dirty="0"/>
              <a:t>Criminal Justice</a:t>
            </a:r>
          </a:p>
          <a:p>
            <a:r>
              <a:rPr lang="en-US" sz="2800" dirty="0"/>
              <a:t>Health Sciences</a:t>
            </a:r>
          </a:p>
          <a:p>
            <a:r>
              <a:rPr lang="en-US" sz="2800" dirty="0"/>
              <a:t>Psychology</a:t>
            </a:r>
          </a:p>
          <a:p>
            <a:r>
              <a:rPr lang="en-US" sz="2800" dirty="0"/>
              <a:t>Business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7766-46F0-4F0C-A7E7-445341AAC9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55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871</TotalTime>
  <Words>378</Words>
  <Application>Microsoft Office PowerPoint</Application>
  <PresentationFormat>On-screen Show (4:3)</PresentationFormat>
  <Paragraphs>120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Century Gothic</vt:lpstr>
      <vt:lpstr>Garamond</vt:lpstr>
      <vt:lpstr>Wingdings 3</vt:lpstr>
      <vt:lpstr>Ion</vt:lpstr>
      <vt:lpstr>PowerPoint Presentation</vt:lpstr>
      <vt:lpstr>Purpose of the Workshop</vt:lpstr>
      <vt:lpstr>Relationship of Advising to SACSCOC and THEC</vt:lpstr>
      <vt:lpstr>Don’t do this…</vt:lpstr>
      <vt:lpstr>How did you learn about academic advising?</vt:lpstr>
      <vt:lpstr>What is the true role of advising?</vt:lpstr>
      <vt:lpstr>PowerPoint Presentation</vt:lpstr>
      <vt:lpstr>PowerPoint Presentation</vt:lpstr>
      <vt:lpstr>Top Degree Producers at TSU</vt:lpstr>
      <vt:lpstr>PowerPoint Presentation</vt:lpstr>
      <vt:lpstr>Are they done yet?</vt:lpstr>
      <vt:lpstr>How do we begin?</vt:lpstr>
      <vt:lpstr>What should happen during a visit with a student?</vt:lpstr>
      <vt:lpstr>Sticky Areas of Concern</vt:lpstr>
      <vt:lpstr>Z Grades versus T Grades</vt:lpstr>
      <vt:lpstr>Other Areas of Conversation</vt:lpstr>
      <vt:lpstr>Can a student have a good GPA and measure poorly on SAP?</vt:lpstr>
      <vt:lpstr>What’s the magic percentage for Satisfactory Academic Progress?</vt:lpstr>
      <vt:lpstr>Substitution Forms</vt:lpstr>
      <vt:lpstr>Placement Activities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Rutledge, Karla</dc:creator>
  <cp:lastModifiedBy>McCutcheon, Cordia</cp:lastModifiedBy>
  <cp:revision>80</cp:revision>
  <cp:lastPrinted>2017-09-05T19:19:15Z</cp:lastPrinted>
  <dcterms:created xsi:type="dcterms:W3CDTF">2013-03-29T19:56:46Z</dcterms:created>
  <dcterms:modified xsi:type="dcterms:W3CDTF">2019-02-21T13:37:06Z</dcterms:modified>
</cp:coreProperties>
</file>